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1E514CC-C6DE-45D6-BED4-045B95AA12B3}">
  <a:tblStyle styleId="{D1E514CC-C6DE-45D6-BED4-045B95AA12B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i=5eauv9&amp;x=1jqt" TargetMode="External"/><Relationship Id="rId4" Type="http://schemas.openxmlformats.org/officeDocument/2006/relationships/hyperlink" Target="https://quizlet.com/881507407/openstax-alg1-unit-5-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MVGxstROnkNE0Dlas-7EXHd0dfVvwxS_8gy5dH8FxQc/edit?usp=sharing"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slide" Target="/ppt/slides/slide18.xml"/><Relationship Id="rId4" Type="http://schemas.openxmlformats.org/officeDocument/2006/relationships/hyperlink" Target="https://www.desmos.com/calculator/olhxcvpi8w" TargetMode="External"/><Relationship Id="rId5" Type="http://schemas.openxmlformats.org/officeDocument/2006/relationships/hyperlink" Target="https://docs.google.com/spreadsheets/d/1MVGxstROnkNE0Dlas-7EXHd0dfVvwxS_8gy5dH8FxQc/edit?usp=sharing" TargetMode="External"/><Relationship Id="rId6" Type="http://schemas.openxmlformats.org/officeDocument/2006/relationships/hyperlink" Target="https://www.desmos.com/calculator/olhxcvpi8w"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bw76C5FYWE10XdBOSHu3cGQ2qMgC1zFASB2BKwUuWvg/edit?usp=sharing" TargetMode="External"/><Relationship Id="rId3" Type="http://schemas.openxmlformats.org/officeDocument/2006/relationships/hyperlink" Target="https://www.desmos.com/calculator/yhhogq30pi" TargetMode="External"/><Relationship Id="rId4" Type="http://schemas.openxmlformats.org/officeDocument/2006/relationships/hyperlink" Target="https://docs.google.com/spreadsheets/d/1bw76C5FYWE10XdBOSHu3cGQ2qMgC1zFASB2BKwUuWvg/edit?usp=sharing" TargetMode="External"/><Relationship Id="rId5" Type="http://schemas.openxmlformats.org/officeDocument/2006/relationships/hyperlink" Target="https://www.desmos.com/calculator/rmpsvldpek"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200"/>
              </a:spcAft>
              <a:buClr>
                <a:schemeClr val="dk1"/>
              </a:buClr>
              <a:buSzPts val="11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lesson continues to examine quantities that change exponentially, focusing on a quantity that decays or decreases. They work from an equation to a graph and from a graph to an equation. In both cases, they interpret the different parts of their equation in terms of the situation and use the graph to answer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Technology isn’t required for this lesson, but we recommend making technology available.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possible, acquire devices that can run Desmos (recommended) or other graphing technology as an option for students to select during the lesson.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A9(B) interpret the meaning of the values of 𝑎 and 𝑏 in exponential functions of the form 𝑓(𝑥) = 𝑎𝑏</a:t>
            </a:r>
            <a:r>
              <a:rPr baseline="30000" lang="en">
                <a:solidFill>
                  <a:schemeClr val="dk1"/>
                </a:solidFill>
                <a:latin typeface="Noto Sans"/>
                <a:ea typeface="Noto Sans"/>
                <a:cs typeface="Noto Sans"/>
                <a:sym typeface="Noto Sans"/>
              </a:rPr>
              <a:t>𝑥</a:t>
            </a:r>
            <a:r>
              <a:rPr lang="en">
                <a:solidFill>
                  <a:schemeClr val="dk1"/>
                </a:solidFill>
                <a:latin typeface="Noto Sans"/>
                <a:ea typeface="Noto Sans"/>
                <a:cs typeface="Noto Sans"/>
                <a:sym typeface="Noto Sans"/>
              </a:rPr>
              <a:t> in real-world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A9(C) write exponential functions in the form 𝑓(𝑥) = 𝑎𝑏</a:t>
            </a:r>
            <a:r>
              <a:rPr baseline="30000" lang="en">
                <a:solidFill>
                  <a:schemeClr val="dk1"/>
                </a:solidFill>
                <a:latin typeface="Noto Sans"/>
                <a:ea typeface="Noto Sans"/>
                <a:cs typeface="Noto Sans"/>
                <a:sym typeface="Noto Sans"/>
              </a:rPr>
              <a:t>𝑥</a:t>
            </a:r>
            <a:r>
              <a:rPr lang="en">
                <a:solidFill>
                  <a:schemeClr val="dk1"/>
                </a:solidFill>
                <a:latin typeface="Noto Sans"/>
                <a:ea typeface="Noto Sans"/>
                <a:cs typeface="Noto Sans"/>
                <a:sym typeface="Noto Sans"/>
              </a:rPr>
              <a:t> (where 𝑏 is a rational number) to describe problems arising from mathematical and real-world situations, including growth and decay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A9(D) graph exponential functions that model growth and decay and identify key features, including 𝑦-intercept and asymptote, in mathematical and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chemeClr val="dk1"/>
                </a:solidFill>
                <a:latin typeface="Calibri"/>
                <a:ea typeface="Calibri"/>
                <a:cs typeface="Calibri"/>
                <a:sym typeface="Calibri"/>
              </a:rPr>
              <a:t> –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b="1" i="1"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 related vocabulary and other prereading activities to enhance comprehension of written text.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4(G) demonstrate comprehension of increasingly complex English by participating in shared reading, retelling or summarizing material, responding to questions, and taking notes commensurate with content area and grade level needs.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825ee506d9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825ee506d9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asks students not only to identify that a quantity is changing linearly or exponentially, but also to identify a term when the preceding value is not given.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the last value in each table, ask each partner to come up with an equation or expression.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 </a:t>
            </a:r>
            <a:r>
              <a:rPr lang="en" sz="1300">
                <a:solidFill>
                  <a:schemeClr val="dk1"/>
                </a:solidFill>
                <a:latin typeface="Calibri"/>
                <a:ea typeface="Calibri"/>
                <a:cs typeface="Calibri"/>
                <a:sym typeface="Calibri"/>
              </a:rPr>
              <a:t>(click slide to reveal)</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Table A: 32.5 when 𝑥 is 4, and 190 (or 2.5+25⋅7.5) when 𝑥 is 25.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Table B: 640 when 𝑥 is 4, and 2.5⋅4</a:t>
            </a:r>
            <a:r>
              <a:rPr baseline="30000" lang="en" sz="1300">
                <a:solidFill>
                  <a:schemeClr val="dk1"/>
                </a:solidFill>
                <a:latin typeface="Calibri"/>
                <a:ea typeface="Calibri"/>
                <a:cs typeface="Calibri"/>
                <a:sym typeface="Calibri"/>
              </a:rPr>
              <a:t>25</a:t>
            </a:r>
            <a:r>
              <a:rPr lang="en" sz="1300">
                <a:solidFill>
                  <a:schemeClr val="dk1"/>
                </a:solidFill>
                <a:latin typeface="Calibri"/>
                <a:ea typeface="Calibri"/>
                <a:cs typeface="Calibri"/>
                <a:sym typeface="Calibri"/>
              </a:rPr>
              <a:t> when 𝑥 is 25.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the last entry in each table, students may struggle to find the actual value to write in the table. Explain that an expression representing the value is all that’s needed.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Focus the discussion on how students used the patterns in the tables to generate a 𝑦-value for a non-consecutive value of 𝑥.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Make sure students are able to express the pattern of repeated addition in the first table, using an expression like 2.5 + 7.5</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and that they can express the pattern of repeated multiplication in the second table using an exponential expression like (2.5)⋅4</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Highlight the words </a:t>
            </a:r>
            <a:r>
              <a:rPr b="1" lang="en" sz="1300">
                <a:solidFill>
                  <a:schemeClr val="dk1"/>
                </a:solidFill>
                <a:latin typeface="Calibri"/>
                <a:ea typeface="Calibri"/>
                <a:cs typeface="Calibri"/>
                <a:sym typeface="Calibri"/>
              </a:rPr>
              <a:t>linear</a:t>
            </a:r>
            <a:r>
              <a:rPr lang="en" sz="1300">
                <a:solidFill>
                  <a:schemeClr val="dk1"/>
                </a:solidFill>
                <a:latin typeface="Calibri"/>
                <a:ea typeface="Calibri"/>
                <a:cs typeface="Calibri"/>
                <a:sym typeface="Calibri"/>
              </a:rPr>
              <a:t> and </a:t>
            </a:r>
            <a:r>
              <a:rPr b="1" lang="en" sz="1300">
                <a:solidFill>
                  <a:schemeClr val="dk1"/>
                </a:solidFill>
                <a:latin typeface="Calibri"/>
                <a:ea typeface="Calibri"/>
                <a:cs typeface="Calibri"/>
                <a:sym typeface="Calibri"/>
              </a:rPr>
              <a:t>exponential</a:t>
            </a:r>
            <a:r>
              <a:rPr lang="en" sz="1300">
                <a:solidFill>
                  <a:schemeClr val="dk1"/>
                </a:solidFill>
                <a:latin typeface="Calibri"/>
                <a:ea typeface="Calibri"/>
                <a:cs typeface="Calibri"/>
                <a:sym typeface="Calibri"/>
              </a:rPr>
              <a:t> to describe how the quantities are changing suggested by the tables.</a:t>
            </a:r>
            <a:r>
              <a:rPr b="1"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825ee506d9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825ee506d9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88f8bcb396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88f8bcb396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5 Co-Craft Questions: Reading, Conversing, Writing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make sense of the language of exponential decay, start by displaying only the context for the question: “Every year after a new car is purchased, it loses ⅓ of its value. Let’s say that a new car costs $18,000.” Give students 1 – 2 minutes to write their own mathematical questions about the situation. Then invite students to share their questions with the class. Listen for and amplify any questions about the future value of the car, especially those using language such as “losing value” and “decrease.” This will build student understanding of the language of exponential decay and help ensure students interpret the task correctly.</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Cultivate conversation</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Learn more about this routine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2"/>
              </a:rPr>
              <a:t>View the instructional video</a:t>
            </a:r>
            <a:r>
              <a:rPr lang="en" sz="1300">
                <a:solidFill>
                  <a:schemeClr val="dk1"/>
                </a:solidFill>
                <a:latin typeface="Calibri"/>
                <a:ea typeface="Calibri"/>
                <a:cs typeface="Calibri"/>
                <a:sym typeface="Calibri"/>
              </a:rPr>
              <a:t> and </a:t>
            </a:r>
            <a:r>
              <a:rPr lang="en" sz="1300" u="sng">
                <a:solidFill>
                  <a:schemeClr val="hlink"/>
                </a:solidFill>
                <a:latin typeface="Calibri"/>
                <a:ea typeface="Calibri"/>
                <a:cs typeface="Calibri"/>
                <a:sym typeface="Calibri"/>
                <a:hlinkClick r:id="rId3"/>
              </a:rPr>
              <a:t>follow along with the materials </a:t>
            </a:r>
            <a:r>
              <a:rPr lang="en" sz="1300">
                <a:solidFill>
                  <a:schemeClr val="dk1"/>
                </a:solidFill>
                <a:latin typeface="Calibri"/>
                <a:ea typeface="Calibri"/>
                <a:cs typeface="Calibri"/>
                <a:sym typeface="Calibri"/>
              </a:rPr>
              <a:t>to assist you with learning this routine.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Provide support for students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4"/>
              </a:rPr>
              <a:t>Distribute graphic organizers</a:t>
            </a:r>
            <a:r>
              <a:rPr lang="en" sz="1300">
                <a:solidFill>
                  <a:schemeClr val="dk1"/>
                </a:solidFill>
                <a:latin typeface="Calibri"/>
                <a:ea typeface="Calibri"/>
                <a:cs typeface="Calibri"/>
                <a:sym typeface="Calibri"/>
              </a:rPr>
              <a:t> 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Activate or supply background knowledge. Allow students to use calculators to ensure inclusive participation in the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Memory; Conceptual processing</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825ee506d9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825ee506d9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 </a:t>
            </a:r>
            <a:r>
              <a:rPr lang="en" sz="1300" u="sng">
                <a:solidFill>
                  <a:schemeClr val="hlink"/>
                </a:solidFill>
                <a:latin typeface="Calibri"/>
                <a:ea typeface="Calibri"/>
                <a:cs typeface="Calibri"/>
                <a:sym typeface="Calibri"/>
                <a:hlinkClick action="ppaction://hlinksldjump" r:id="rId2"/>
              </a:rPr>
              <a:t>Learning Strategies</a:t>
            </a:r>
            <a:r>
              <a:rPr lang="en" sz="1300">
                <a:solidFill>
                  <a:schemeClr val="dk1"/>
                </a:solidFill>
                <a:latin typeface="Calibri"/>
                <a:ea typeface="Calibri"/>
                <a:cs typeface="Calibri"/>
                <a:sym typeface="Calibri"/>
              </a:rPr>
              <a:t> slide!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a:t>
            </a:r>
            <a:r>
              <a:rPr lang="en" sz="1300">
                <a:solidFill>
                  <a:schemeClr val="dk1"/>
                </a:solidFill>
                <a:latin typeface="Calibri"/>
                <a:ea typeface="Calibri"/>
                <a:cs typeface="Calibri"/>
                <a:sym typeface="Calibri"/>
              </a:rPr>
              <a:t>slide!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examine a situation where a quantity decreases by repeated multiplication by the same factor. They represent the pattern of decrease with an equation and interpret the different parts of the equation in terms of the context (the depreciation of a car). The definition of growth factor is expanded to accommodate situations involving decrease.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the directions on how to launch the activity and answers to the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Explain the scenario to the class. Many students may need additional explanation about how a car depreciates.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students understand the scenario,  just display the first sentence of the task: </a:t>
            </a:r>
            <a:r>
              <a:rPr i="1" lang="en" sz="1300">
                <a:solidFill>
                  <a:schemeClr val="dk1"/>
                </a:solidFill>
                <a:latin typeface="Calibri"/>
                <a:ea typeface="Calibri"/>
                <a:cs typeface="Calibri"/>
                <a:sym typeface="Calibri"/>
              </a:rPr>
              <a:t>Every year after a new car is purchased, it loses ⅓ of its value. Another way to think about this is that the car retains ⅔ of its value each year. Let’s say that a new car costs $18,000.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the class to estimate: Without calculating, what do you think the value of the car will be 4 years after it was purchased as a new car?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Poll the class for their estimates.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Clarify to students that they may complete the table with numerical expressions that show how to find the values rather than with the results of evaluating the expressions.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Disagree. Sample explanation: If the car loses a third of its value each year, then after one year its value will be ⅔ of $18,000 or $12,000. After two years its value will be ⅔ of $12,000 or $8,000. And after three years its value will be ⅔ of $8,000 or about $5,333. The buyer might have thought that “losing a third of its value each year” meant losing $6,000 each year, so after 3 years the cars would be worthless (because 3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6,000 = 18,000). He may not realize that after one year, the value of the car is no longer $18,000.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(click slide to reveal)</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After 1 year = 18,000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⅔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After 2 years = 18,000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⅔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⅔  or  18,000 ⋅ (⅔)</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After 3 years = 18,000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⅔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⅔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⅔  or 18,000 ⋅ (⅔)</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After 6 years = 18,000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(⅔)</a:t>
            </a:r>
            <a:r>
              <a:rPr baseline="30000" lang="en" sz="1300">
                <a:solidFill>
                  <a:schemeClr val="dk1"/>
                </a:solidFill>
                <a:latin typeface="Calibri"/>
                <a:ea typeface="Calibri"/>
                <a:cs typeface="Calibri"/>
                <a:sym typeface="Calibri"/>
              </a:rPr>
              <a:t>6</a:t>
            </a:r>
            <a:endParaRPr baseline="30000"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After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years = 18,000 ⋅ (⅔)</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18,000 ⋅ (⅔)</a:t>
            </a:r>
            <a:r>
              <a:rPr baseline="30000" i="1" lang="en" sz="1300">
                <a:solidFill>
                  <a:schemeClr val="dk1"/>
                </a:solidFill>
                <a:latin typeface="Times New Roman"/>
                <a:ea typeface="Times New Roman"/>
                <a:cs typeface="Times New Roman"/>
                <a:sym typeface="Times New Roman"/>
              </a:rPr>
              <a:t>t</a:t>
            </a:r>
            <a:endParaRPr baseline="30000" i="1" sz="1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the activity synthesis are included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825ee506d9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825ee506d9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𝑣 = 18,000. This is the value of the car when 𝑡 = 0, which is when the car is purchased.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10,000 is the initial value of the car in dollars, and the car retains ⅘ of its value each year.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Make sure that students understand the expression for the value of cars after 𝑡 years came from multiplying by ⅔ repeatedly (𝑡 times). Tell students that we still say this quantity changes exponentially, though sometimes people use the more specific terms “</a:t>
            </a:r>
            <a:r>
              <a:rPr b="1" lang="en" sz="1300">
                <a:solidFill>
                  <a:schemeClr val="dk1"/>
                </a:solidFill>
                <a:latin typeface="Calibri"/>
                <a:ea typeface="Calibri"/>
                <a:cs typeface="Calibri"/>
                <a:sym typeface="Calibri"/>
              </a:rPr>
              <a:t>exponential growth</a:t>
            </a:r>
            <a:r>
              <a:rPr lang="en" sz="1300">
                <a:solidFill>
                  <a:schemeClr val="dk1"/>
                </a:solidFill>
                <a:latin typeface="Calibri"/>
                <a:ea typeface="Calibri"/>
                <a:cs typeface="Calibri"/>
                <a:sym typeface="Calibri"/>
              </a:rPr>
              <a:t>” and “</a:t>
            </a:r>
            <a:r>
              <a:rPr b="1" lang="en" sz="1300">
                <a:solidFill>
                  <a:schemeClr val="dk1"/>
                </a:solidFill>
                <a:latin typeface="Calibri"/>
                <a:ea typeface="Calibri"/>
                <a:cs typeface="Calibri"/>
                <a:sym typeface="Calibri"/>
              </a:rPr>
              <a:t>exponential decay</a:t>
            </a:r>
            <a:r>
              <a:rPr lang="en" sz="1300">
                <a:solidFill>
                  <a:schemeClr val="dk1"/>
                </a:solidFill>
                <a:latin typeface="Calibri"/>
                <a:ea typeface="Calibri"/>
                <a:cs typeface="Calibri"/>
                <a:sym typeface="Calibri"/>
              </a:rPr>
              <a:t>” to indicate whether the amount is increasing or decreasing. The multiplier is still called the </a:t>
            </a:r>
            <a:r>
              <a:rPr b="1" lang="en" sz="1300">
                <a:solidFill>
                  <a:schemeClr val="dk1"/>
                </a:solidFill>
                <a:latin typeface="Calibri"/>
                <a:ea typeface="Calibri"/>
                <a:cs typeface="Calibri"/>
                <a:sym typeface="Calibri"/>
              </a:rPr>
              <a:t>growth factor</a:t>
            </a:r>
            <a:r>
              <a:rPr lang="en" sz="1300">
                <a:solidFill>
                  <a:schemeClr val="dk1"/>
                </a:solidFill>
                <a:latin typeface="Calibri"/>
                <a:ea typeface="Calibri"/>
                <a:cs typeface="Calibri"/>
                <a:sym typeface="Calibri"/>
              </a:rPr>
              <a:t>, but when it is a positive number less than 1, the result decreases with every iteration. Sometimes people use “decay factor” to indicate that a quantity that decreases exponentially involves a positive factor less than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Questions for discussion: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does it make sense to multiply an entry in one row by ⅔ to get the entry for the next row? (Each year, only ⅔ of the car value remains.)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not write the expression for each year as subtraction, for instance, 18,000 − ⅓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18,000? (We could, but writing subtraction can get unwieldy quickly. For year 2, the expression would be (18,000 − ⅓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18,000) − ⅓(18,000 − ⅓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18,000). If we calculate the value of each term, it would be simpler (12,000 − ⅓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12,000), but it would still not allow us to see a pattern and write a general expression as easily.)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the ⅘ in the last equation mean losing ⅘ of the value each year? Why or why not? (No. Multiplying by ⅘ repeatedly means each time only ⅘ of the value remains, so the car is losing ⅕ of its value each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Will the value of the second car (starting at $10,000 and losing ⅕ of it each year) ever be worth more than the first car (starting at $18,000 and losing ⅓ of it each year)? Explain. (Yes. After 4 years, the value of the second car will be $4,096, while the value of the first car will be $3,555.56.)</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Make sure that students understand the exponential expression for the value of a car after 𝑡 years came from multiplying by ⅔ repeatedly (𝑡 times).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88f8bcb396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88f8bcb396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Each step, ¼ of the remaining area is removed since taking away ¼ from each smaller triangle results in taking ¼ of the total remaining area. That means that each step, the remaining area is multiplied by ¾ since 1 − ¼ = ¾. So after 𝑛 steps, the remaining area is simply (¾)</a:t>
            </a:r>
            <a:r>
              <a:rPr baseline="30000" lang="en" sz="1300">
                <a:solidFill>
                  <a:schemeClr val="dk1"/>
                </a:solidFill>
                <a:latin typeface="Calibri"/>
                <a:ea typeface="Calibri"/>
                <a:cs typeface="Calibri"/>
                <a:sym typeface="Calibri"/>
              </a:rPr>
              <a:t>𝑛</a:t>
            </a:r>
            <a:r>
              <a:rPr lang="en" sz="1300">
                <a:solidFill>
                  <a:schemeClr val="dk1"/>
                </a:solidFill>
                <a:latin typeface="Calibri"/>
                <a:ea typeface="Calibri"/>
                <a:cs typeface="Calibri"/>
                <a:sym typeface="Calibri"/>
              </a:rPr>
              <a:t>. After 50 steps, this leaves an area of only about 0.000000566321656 square units, so there’s almost nothing left!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you can imagine doing this process forever, the resulting shape is called the Sierpinski triangle. </a:t>
            </a:r>
            <a:r>
              <a:rPr b="1" lang="en" sz="1300">
                <a:solidFill>
                  <a:schemeClr val="dk1"/>
                </a:solidFill>
                <a:highlight>
                  <a:srgbClr val="FFFF00"/>
                </a:highlight>
                <a:latin typeface="Calibri"/>
                <a:ea typeface="Calibri"/>
                <a:cs typeface="Calibri"/>
                <a:sym typeface="Calibri"/>
              </a:rPr>
              <a:t>To display a representational image of the Sierpinski triangle, click for the animation to display the lower image. </a:t>
            </a:r>
            <a:endParaRPr b="1" sz="1300">
              <a:solidFill>
                <a:schemeClr val="dk1"/>
              </a:solidFill>
              <a:highlight>
                <a:srgbClr val="FFFF00"/>
              </a:highlight>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825ee506d9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825ee506d9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Exponential functions have the form 𝑦 = 𝑎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with 𝑎 representing the initial value and 𝑏 representing the growth factor. There are initially 100, and it decreases by ⅛ each hour, so ⅞ is the growth factor.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Since it’s decreasing by a rate of ⅛, the growth factor is 1 − ⅛ = ⅞</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Since it’s decreasing by a rate of ⅛, that means it’s an exponential function, and the ℎ should be an exponent.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Since it’s decreasing by a rate of ⅛, that means it’s an exponential function and the ℎ should be an exponent. The growth factor is </a:t>
            </a:r>
            <a:r>
              <a:rPr lang="en" sz="1300">
                <a:solidFill>
                  <a:schemeClr val="dk1"/>
                </a:solidFill>
                <a:latin typeface="Calibri"/>
                <a:ea typeface="Calibri"/>
                <a:cs typeface="Calibri"/>
                <a:sym typeface="Calibri"/>
              </a:rPr>
              <a:t>1 − ⅛ = ⅞.</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825ee506d9_0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825ee506d9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a:t>
            </a:r>
            <a:r>
              <a:rPr b="1" lang="en" sz="1300">
                <a:solidFill>
                  <a:schemeClr val="dk1"/>
                </a:solidFill>
                <a:latin typeface="Calibri"/>
                <a:ea typeface="Calibri"/>
                <a:cs typeface="Calibri"/>
                <a:sym typeface="Calibri"/>
              </a:rPr>
              <a:t>students</a:t>
            </a:r>
            <a:r>
              <a:rPr b="1" lang="en" sz="1300">
                <a:solidFill>
                  <a:schemeClr val="dk1"/>
                </a:solidFill>
                <a:latin typeface="Calibri"/>
                <a:ea typeface="Calibri"/>
                <a:cs typeface="Calibri"/>
                <a:sym typeface="Calibri"/>
              </a:rPr>
              <a:t> -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When you are analyzing exponential decay and are given the fraction or percent by which it decreases, you need to remember that one minus that fraction or percent is the growth rate.  In the case of the ant colony, because it is decreasing by ⅕, that means that the growth factor is 1 − ⅕ or ⅘.</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vary, but here are some samples for an expression to represent the ant population at the end of April: </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5,000 − (⅕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5000)</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5,000 ⋅ ⅘ </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4,000</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line is the simplification of the line above it.)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vary, but here are some samples:</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5,000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⅘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⅘</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4,000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⅘</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4,000 − (⅕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4,000)</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3,200</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(Question 2 is asking you to find ⅘ of April’s total. Basically, you take the answer from April and multiply by ⅘ again since the growth factor is ⅘. You could also look at it as taking the initial value times ⅘ twice.)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Question 3 asks you to extend the pattern to 6 months after the initial population was measured. After the 2nd month, you multiplied the initial value by the growth factor twice, so for this situation you would need to multiply the initial value by the growth factor 6 times, or raise it to the sixth power. The possible answers would be 5,000 ⋅ ⅘ ⋅ ⅘ ⋅ ⅘ ⋅ ⅘ ⋅ ⅘ ⋅ ⅘, or 5000 ⋅ (⅘)</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 which means that after 6 months the population would be about 1,311.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Question 4 wants the general equation to represent the situation. If you use the pattern from question 3, you can see that it can be written in the exponential form 𝑦 = 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where 𝑎 is the initial value and 𝑏 is the growth factor. Using the variables suggested, the equation would be 𝑝 = 5,000(⅘)</a:t>
            </a:r>
            <a:r>
              <a:rPr baseline="30000" lang="en" sz="1300">
                <a:solidFill>
                  <a:schemeClr val="dk1"/>
                </a:solidFill>
                <a:latin typeface="Calibri"/>
                <a:ea typeface="Calibri"/>
                <a:cs typeface="Calibri"/>
                <a:sym typeface="Calibri"/>
              </a:rPr>
              <a:t>𝑚</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825ee506d9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825ee506d9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825ee506d9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825ee506d9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Activate or supply background knowledge. Provide students with access to a blank table of values (like this </a:t>
            </a:r>
            <a:r>
              <a:rPr lang="en" sz="1300" u="sng">
                <a:solidFill>
                  <a:schemeClr val="hlink"/>
                </a:solidFill>
                <a:latin typeface="Calibri"/>
                <a:ea typeface="Calibri"/>
                <a:cs typeface="Calibri"/>
                <a:sym typeface="Calibri"/>
                <a:hlinkClick r:id="rId2"/>
              </a:rPr>
              <a:t>Google sheet</a:t>
            </a:r>
            <a:r>
              <a:rPr lang="en" sz="1300">
                <a:solidFill>
                  <a:schemeClr val="dk1"/>
                </a:solidFill>
                <a:latin typeface="Calibri"/>
                <a:ea typeface="Calibri"/>
                <a:cs typeface="Calibri"/>
                <a:sym typeface="Calibri"/>
              </a:rPr>
              <a:t>). Invite students to complete the table for when 𝑡 is 0, 1, 2, 3, and 4, and then discuss how to use this information to choose an appropriate scale for the axes (</a:t>
            </a:r>
            <a:r>
              <a:rPr i="1" lang="en" sz="1300">
                <a:solidFill>
                  <a:schemeClr val="dk1"/>
                </a:solidFill>
                <a:latin typeface="Calibri"/>
                <a:ea typeface="Calibri"/>
                <a:cs typeface="Calibri"/>
                <a:sym typeface="Calibri"/>
              </a:rPr>
              <a:t>scaffold questions provided in the Google sheet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Organization</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 </a:t>
            </a:r>
            <a:r>
              <a:rPr lang="en" sz="1300" u="sng">
                <a:solidFill>
                  <a:schemeClr val="hlink"/>
                </a:solidFill>
                <a:latin typeface="Calibri"/>
                <a:ea typeface="Calibri"/>
                <a:cs typeface="Calibri"/>
                <a:sym typeface="Calibri"/>
                <a:hlinkClick action="ppaction://hlinksldjump" r:id="rId2"/>
              </a:rPr>
              <a:t>Learning Strategies</a:t>
            </a:r>
            <a:r>
              <a:rPr lang="en" sz="1300">
                <a:solidFill>
                  <a:schemeClr val="dk1"/>
                </a:solidFill>
                <a:latin typeface="Calibri"/>
                <a:ea typeface="Calibri"/>
                <a:cs typeface="Calibri"/>
                <a:sym typeface="Calibri"/>
              </a:rPr>
              <a:t> slide!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a:t>
            </a:r>
            <a:r>
              <a:rPr lang="en" sz="1300">
                <a:solidFill>
                  <a:schemeClr val="dk1"/>
                </a:solidFill>
                <a:latin typeface="Calibri"/>
                <a:ea typeface="Calibri"/>
                <a:cs typeface="Calibri"/>
                <a:sym typeface="Calibri"/>
              </a:rPr>
              <a:t> slide!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focus on producing and interpreting a graph representing a quantity that decays exponentially. They can then use the graph to make some estimates about the context, which is about algae control. After students create their graph, use the activity synthesis to encourage students to interpret the meaning of input values that are not whole numbers.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Note that the axes on the given graph aren’t scaled. Students will need to make sure that the vertical intercept can be plotted and that it is not too close to 0.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on how to launch the activity, answers, anticipated misconceptions and the activity synthesis.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introduce the context and keep students thinking about exponential growth and decay, consider presenting a riddle: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Calibri"/>
                <a:ea typeface="Calibri"/>
                <a:cs typeface="Calibri"/>
                <a:sym typeface="Calibri"/>
              </a:rPr>
              <a:t>A certain area of the pond is covered in algae. Each day, the algae-covered area doubles. If it takes 24 days for the algae to completely cover the pond, how many days did it take to cover half of the pond?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Given the word “half,” students may be inclined to immediately say that it takes 12 days. But if they ponder the situation a bit, they should recognize that it takes 23 days to cover half the pond because it only takes one more day—or one more doubling—to cover the whole pond.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algae initially covers 240 square yards.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Every week, the area covered is ⅓ of the area covered the previous week.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graph and table in the </a:t>
            </a:r>
            <a:r>
              <a:rPr lang="en" sz="1300">
                <a:solidFill>
                  <a:schemeClr val="dk1"/>
                </a:solidFill>
                <a:latin typeface="Calibri"/>
                <a:ea typeface="Calibri"/>
                <a:cs typeface="Calibri"/>
                <a:sym typeface="Calibri"/>
              </a:rPr>
              <a:t>online textbook or use this </a:t>
            </a:r>
            <a:r>
              <a:rPr lang="en" sz="1300" u="sng">
                <a:solidFill>
                  <a:schemeClr val="hlink"/>
                </a:solidFill>
                <a:latin typeface="Calibri"/>
                <a:ea typeface="Calibri"/>
                <a:cs typeface="Calibri"/>
                <a:sym typeface="Calibri"/>
                <a:hlinkClick r:id="rId4"/>
              </a:rPr>
              <a:t>Desmos graph</a:t>
            </a:r>
            <a:r>
              <a:rPr lang="en" sz="1300">
                <a:solidFill>
                  <a:schemeClr val="dk1"/>
                </a:solidFill>
                <a:latin typeface="Calibri"/>
                <a:ea typeface="Calibri"/>
                <a:cs typeface="Calibri"/>
                <a:sym typeface="Calibri"/>
              </a:rPr>
              <a:t> and </a:t>
            </a:r>
            <a:r>
              <a:rPr lang="en" sz="1300" u="sng">
                <a:solidFill>
                  <a:schemeClr val="hlink"/>
                </a:solidFill>
                <a:latin typeface="Calibri"/>
                <a:ea typeface="Calibri"/>
                <a:cs typeface="Calibri"/>
                <a:sym typeface="Calibri"/>
                <a:hlinkClick r:id="rId5"/>
              </a:rPr>
              <a:t>Google sheet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algae will cover fewer than 27 square yards and more than 9 square yards because the area covered by the algae is decreasing. A number between 15 and 20 would be a good guess. (Click on the circle next to the point in the Desmos graph (entry 7) to display the guess value on the </a:t>
            </a:r>
            <a:r>
              <a:rPr lang="en" sz="1300" u="sng">
                <a:solidFill>
                  <a:schemeClr val="hlink"/>
                </a:solidFill>
                <a:latin typeface="Calibri"/>
                <a:ea typeface="Calibri"/>
                <a:cs typeface="Calibri"/>
                <a:sym typeface="Calibri"/>
                <a:hlinkClick r:id="rId6"/>
              </a:rPr>
              <a:t>Desmos graph</a:t>
            </a:r>
            <a:r>
              <a:rPr lang="en" sz="1300">
                <a:solidFill>
                  <a:schemeClr val="dk1"/>
                </a:solidFill>
                <a:latin typeface="Calibri"/>
                <a:ea typeface="Calibri"/>
                <a:cs typeface="Calibri"/>
                <a:sym typeface="Calibri"/>
              </a:rPr>
              <a:t>. You may also wish to change the point’s coordinates to other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as needed.)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find it challenging to choose a scale for the axes in a way that helps them plot the points and see a pattern. If they are still struggling to choose a scale for the axes after a few minutes, ask students to think about the greatest and least vertical coordinates they need to show on the graph and what the height of each rectangle on the grid should be to show these values. In addition, if they get stuck plotting points, suggest that they first make a table of values.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Once students have created reasonable graphs, focus the discussion on the non-integer values of 𝑡.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a 𝑡 value of 2.5 mean? (A 𝑡 value of 2.5 means 2.5 weeks, or a little more than 17 days after treatment begins.)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estimate the area covered by algae after a certain non-whole number of weeks? (We can use the graph to estimate the area of algae, which is between the area in week 2 and that in week 3, though not too much precision can be given. It is definitely less than 27 square yards and more than 9 square yards. Following the general trend of the points decreasing less and less rapidly as time goes on, an estimate of 15 is reasonable.)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Time permitting, consider discussing the following question: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Someone says that after seven weeks, the algae will disappear. Do you agree? (Answers may vary, but here are some samples: No, if we keep multiplying by ⅓,  the area will keep getting smaller, but it will never reach 0. No, after seven weeks there would be about ⅑ of a square yard or 1 square foot covered by algae. Yes, rounded to the nearest square yard, there are 0 square yards covered by the algae after seven weeks.)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88f8bcb396_1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88f8bcb396_1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7 weeks. There are 9 square feet in every square yard, so 1 square foot is ⅑ square yard (or about 0.111 square yard). At 7 weeks is the first time the area covered by algae is less than ⅑ because 240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(⅓)</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 ≈ 0.329, and 240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(⅓)</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 ≈ 0.110.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Exponential functions have the form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ab</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where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the initial value 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Since 12 is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-value, the graph crosses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(0, 12).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is the graph of a linear function. Exponential functions are a smooth curve.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Remember you have to use the order of operations, so do not multiply 12 and ½ before using the exponent.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graph is a linear function. Exponential functions are a smooth curve.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a:t>
            </a:r>
            <a:r>
              <a:rPr b="1" lang="en" sz="1300">
                <a:solidFill>
                  <a:schemeClr val="dk1"/>
                </a:solidFill>
                <a:latin typeface="Calibri"/>
                <a:ea typeface="Calibri"/>
                <a:cs typeface="Calibri"/>
                <a:sym typeface="Calibri"/>
              </a:rPr>
              <a:t> students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When you have the equation that represents the situation, you can substitute values in and use the order of operations to find the values for the table.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Part 1 is asking for the initial value. Since the equation 𝑝 = 100,000(⅘)</a:t>
            </a:r>
            <a:r>
              <a:rPr baseline="30000" lang="en" sz="1300">
                <a:solidFill>
                  <a:schemeClr val="dk1"/>
                </a:solidFill>
                <a:latin typeface="Calibri"/>
                <a:ea typeface="Calibri"/>
                <a:cs typeface="Calibri"/>
                <a:sym typeface="Calibri"/>
              </a:rPr>
              <a:t>𝑤</a:t>
            </a:r>
            <a:r>
              <a:rPr lang="en" sz="1300">
                <a:solidFill>
                  <a:schemeClr val="dk1"/>
                </a:solidFill>
                <a:latin typeface="Calibri"/>
                <a:ea typeface="Calibri"/>
                <a:cs typeface="Calibri"/>
                <a:sym typeface="Calibri"/>
              </a:rPr>
              <a:t> is in the form 𝑦 = 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you know the initial value is 𝑎 or 100,000. </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Part 2 is 1 week after migration, so replace the 𝑤 in the equation with 1 to get 80,000.</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part 3, the 𝑤 can be replaced with 3 to get 51,200. </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rest of the values of the table can be found the same way, and once you have the completed table, you can plot the points. Once you have plotted the points, you can connect them with a smooth curve.</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Table of values can be displayed in this </a:t>
            </a:r>
            <a:r>
              <a:rPr b="1" lang="en" sz="1300" u="sng">
                <a:solidFill>
                  <a:schemeClr val="hlink"/>
                </a:solidFill>
                <a:latin typeface="Calibri"/>
                <a:ea typeface="Calibri"/>
                <a:cs typeface="Calibri"/>
                <a:sym typeface="Calibri"/>
                <a:hlinkClick r:id="rId2"/>
              </a:rPr>
              <a:t>Google sheet</a:t>
            </a:r>
            <a:r>
              <a:rPr lang="en" sz="1300">
                <a:solidFill>
                  <a:schemeClr val="dk1"/>
                </a:solidFill>
                <a:latin typeface="Calibri"/>
                <a:ea typeface="Calibri"/>
                <a:cs typeface="Calibri"/>
                <a:sym typeface="Calibri"/>
              </a:rPr>
              <a:t>. {(0, 100,000), (1, 80,000), (2, 64,000), (3, 51,200), (4, 40,960)}</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graph can be viewed using the online textbook or this </a:t>
            </a:r>
            <a:r>
              <a:rPr b="1" lang="en" sz="1300" u="sng">
                <a:solidFill>
                  <a:schemeClr val="hlink"/>
                </a:solidFill>
                <a:latin typeface="Calibri"/>
                <a:ea typeface="Calibri"/>
                <a:cs typeface="Calibri"/>
                <a:sym typeface="Calibri"/>
                <a:hlinkClick r:id="rId3"/>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Part 5 asks about the vertical intercept and what it means. The vertical intercept is 100,000, which is the initial amount of the butterfly population. This means that when the butterflies start their migration (at 𝑤 = 0 weeks), the population is initially 100,000.</a:t>
            </a:r>
            <a:endParaRPr sz="1300">
              <a:solidFill>
                <a:schemeClr val="dk1"/>
              </a:solidFill>
              <a:latin typeface="Calibri"/>
              <a:ea typeface="Calibri"/>
              <a:cs typeface="Calibri"/>
              <a:sym typeface="Calibri"/>
            </a:endParaRPr>
          </a:p>
          <a:p>
            <a:pPr indent="0" lvl="0" marL="457200" rtl="0" algn="l">
              <a:lnSpc>
                <a:spcPct val="115000"/>
              </a:lnSpc>
              <a:spcBef>
                <a:spcPts val="1000"/>
              </a:spcBef>
              <a:spcAft>
                <a:spcPts val="0"/>
              </a:spcAft>
              <a:buNone/>
            </a:pPr>
            <a:r>
              <a:rPr lang="en" sz="1300">
                <a:solidFill>
                  <a:schemeClr val="dk1"/>
                </a:solidFill>
                <a:latin typeface="Calibri"/>
                <a:ea typeface="Calibri"/>
                <a:cs typeface="Calibri"/>
                <a:sym typeface="Calibri"/>
              </a:rPr>
              <a:t>The “𝑦-intercept,” or more accurately, the </a:t>
            </a:r>
            <a:r>
              <a:rPr lang="en" sz="1300">
                <a:solidFill>
                  <a:schemeClr val="dk1"/>
                </a:solidFill>
                <a:latin typeface="Calibri"/>
                <a:ea typeface="Calibri"/>
                <a:cs typeface="Calibri"/>
                <a:sym typeface="Calibri"/>
              </a:rPr>
              <a:t>“𝑝-intercept,”</a:t>
            </a:r>
            <a:r>
              <a:rPr lang="en" sz="1300">
                <a:solidFill>
                  <a:schemeClr val="dk1"/>
                </a:solidFill>
                <a:latin typeface="Calibri"/>
                <a:ea typeface="Calibri"/>
                <a:cs typeface="Calibri"/>
                <a:sym typeface="Calibri"/>
              </a:rPr>
              <a:t> is the value of 𝑝 when 𝑤 = 0, which corresponds to the initial condition or starting point of the migration. Substituting 𝑤 = 0 into the equation, we have 𝑝 = 100,000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(⅘)</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 100,000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 = 100,000.</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part 6, you could continue the </a:t>
            </a:r>
            <a:r>
              <a:rPr lang="en" sz="1300" u="sng">
                <a:solidFill>
                  <a:schemeClr val="hlink"/>
                </a:solidFill>
                <a:latin typeface="Calibri"/>
                <a:ea typeface="Calibri"/>
                <a:cs typeface="Calibri"/>
                <a:sym typeface="Calibri"/>
                <a:hlinkClick r:id="rId4"/>
              </a:rPr>
              <a:t>table</a:t>
            </a:r>
            <a:r>
              <a:rPr lang="en" sz="1300">
                <a:solidFill>
                  <a:schemeClr val="dk1"/>
                </a:solidFill>
                <a:latin typeface="Calibri"/>
                <a:ea typeface="Calibri"/>
                <a:cs typeface="Calibri"/>
                <a:sym typeface="Calibri"/>
              </a:rPr>
              <a:t> (see tab 2) or use the Desmos </a:t>
            </a:r>
            <a:r>
              <a:rPr lang="en" sz="1300" u="sng">
                <a:solidFill>
                  <a:schemeClr val="hlink"/>
                </a:solidFill>
                <a:latin typeface="Calibri"/>
                <a:ea typeface="Calibri"/>
                <a:cs typeface="Calibri"/>
                <a:sym typeface="Calibri"/>
                <a:hlinkClick r:id="rId5"/>
              </a:rPr>
              <a:t>graph</a:t>
            </a:r>
            <a:r>
              <a:rPr lang="en" sz="1300">
                <a:solidFill>
                  <a:schemeClr val="dk1"/>
                </a:solidFill>
                <a:latin typeface="Calibri"/>
                <a:ea typeface="Calibri"/>
                <a:cs typeface="Calibri"/>
                <a:sym typeface="Calibri"/>
              </a:rPr>
              <a:t> to see where it is 50,000, which is around 3 weeks.</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part 7, an asymptote is a line or curve that a function approaches but does not intersect or touch. In other words, as the input values of a function approach a certain value or tend towards infinity or negative infinity, the function values get arbitrarily close to the asymptote without actually crossing it. Asymptotes can provide valuable information about the behavior of a function and can help in understanding its limits and range.</a:t>
            </a:r>
            <a:endParaRPr sz="1300">
              <a:solidFill>
                <a:schemeClr val="dk1"/>
              </a:solidFill>
              <a:latin typeface="Calibri"/>
              <a:ea typeface="Calibri"/>
              <a:cs typeface="Calibri"/>
              <a:sym typeface="Calibri"/>
            </a:endParaRPr>
          </a:p>
          <a:p>
            <a:pPr indent="0" lvl="0" marL="457200" rtl="0" algn="l">
              <a:lnSpc>
                <a:spcPct val="115000"/>
              </a:lnSpc>
              <a:spcBef>
                <a:spcPts val="1000"/>
              </a:spcBef>
              <a:spcAft>
                <a:spcPts val="0"/>
              </a:spcAft>
              <a:buNone/>
            </a:pPr>
            <a:r>
              <a:rPr lang="en" sz="1300">
                <a:solidFill>
                  <a:schemeClr val="dk1"/>
                </a:solidFill>
                <a:latin typeface="Calibri"/>
                <a:ea typeface="Calibri"/>
                <a:cs typeface="Calibri"/>
                <a:sym typeface="Calibri"/>
              </a:rPr>
              <a:t>To determine the asymptote, we examine the behavior of the function as 𝑤 approaches infinity. In this case, as 𝑤 becomes larger and larger, the term (⅘)</a:t>
            </a:r>
            <a:r>
              <a:rPr baseline="30000" lang="en" sz="1300">
                <a:solidFill>
                  <a:schemeClr val="dk1"/>
                </a:solidFill>
                <a:latin typeface="Calibri"/>
                <a:ea typeface="Calibri"/>
                <a:cs typeface="Calibri"/>
                <a:sym typeface="Calibri"/>
              </a:rPr>
              <a:t>𝑤</a:t>
            </a:r>
            <a:r>
              <a:rPr lang="en" sz="1300">
                <a:solidFill>
                  <a:schemeClr val="dk1"/>
                </a:solidFill>
                <a:latin typeface="Calibri"/>
                <a:ea typeface="Calibri"/>
                <a:cs typeface="Calibri"/>
                <a:sym typeface="Calibri"/>
              </a:rPr>
              <a:t> will grow exponentially smaller. Consequently, the population 𝑝 will also grow infinitely smaller as it gets closer and closer to zero. Thus, the horizontal asymptote in this equation is the 𝑥-axis. The graph of the function will continue to decrease towards the 𝑥-axis as 𝑤 increases, approaching 𝑦 = 0. The butterfly population will decrease over time due to the migration.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825ee506d9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825ee506d9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88f8bcb396_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88f8bcb396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6 Three Reads: Reading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reading comprehension without solving for students. Be sure to display the task statement along with the corresponding graph representing the situation. Use the first read to orient students to the situation. Ask students to describe what the situation is about without using numbers (a diabetic patient who receives insulin). Use the second read to identify quantities and relationships. Ask students what can be counted or measured without focusing on the values. Listen for, and amplify, the important quantities that vary in relation to each other in this situation: amount of insulin and time in minutes. After the third read, ask students to brainstorm possible strategies to answer the questions.</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Learn more about this routine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2"/>
              </a:rPr>
              <a:t>View the instructional video</a:t>
            </a:r>
            <a:r>
              <a:rPr lang="en" sz="1300">
                <a:solidFill>
                  <a:schemeClr val="dk1"/>
                </a:solidFill>
                <a:latin typeface="Calibri"/>
                <a:ea typeface="Calibri"/>
                <a:cs typeface="Calibri"/>
                <a:sym typeface="Calibri"/>
              </a:rPr>
              <a:t> and </a:t>
            </a:r>
            <a:r>
              <a:rPr lang="en" sz="1300" u="sng">
                <a:solidFill>
                  <a:schemeClr val="hlink"/>
                </a:solidFill>
                <a:latin typeface="Calibri"/>
                <a:ea typeface="Calibri"/>
                <a:cs typeface="Calibri"/>
                <a:sym typeface="Calibri"/>
                <a:hlinkClick r:id="rId3"/>
              </a:rPr>
              <a:t>follow along with the materials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Provide support for students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4"/>
              </a:rPr>
              <a:t>Distribute graphic organizers</a:t>
            </a:r>
            <a:r>
              <a:rPr lang="en" sz="1300">
                <a:solidFill>
                  <a:schemeClr val="dk1"/>
                </a:solidFill>
                <a:latin typeface="Calibri"/>
                <a:ea typeface="Calibri"/>
                <a:cs typeface="Calibri"/>
                <a:sym typeface="Calibri"/>
              </a:rPr>
              <a:t> 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Activate or supply background knowledge. Allow students to use calculators to ensure inclusive participation in the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Memory; Conceptual processing</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63e00f6d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63e00f6d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 </a:t>
            </a:r>
            <a:r>
              <a:rPr lang="en" sz="1300" u="sng">
                <a:solidFill>
                  <a:schemeClr val="hlink"/>
                </a:solidFill>
                <a:latin typeface="Calibri"/>
                <a:ea typeface="Calibri"/>
                <a:cs typeface="Calibri"/>
                <a:sym typeface="Calibri"/>
                <a:hlinkClick action="ppaction://hlinksldjump" r:id="rId2"/>
              </a:rPr>
              <a:t>Learning Strategies</a:t>
            </a:r>
            <a:r>
              <a:rPr lang="en" sz="1300">
                <a:solidFill>
                  <a:schemeClr val="dk1"/>
                </a:solidFill>
                <a:latin typeface="Calibri"/>
                <a:ea typeface="Calibri"/>
                <a:cs typeface="Calibri"/>
                <a:sym typeface="Calibri"/>
              </a:rPr>
              <a:t> slide!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Here, students make sense of a graph representing a situation characterized by exponential decay. They justify why the amount of insulin in a patient’s body could change exponentially and use the graph to answer questions about the situation. The numbers, chosen explicitly to provide a realistic model of the insulin context, are more complex than what students have seen so far. They will need to apply their understanding both to identify the growth factor and to write an expression showing how much insulin remains after 𝑚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how to launch the activity and answers to the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Explain that insulin is a hormone that is needed to process glucose (sugar) in the body. For people with diabetes, a disorder in which the body cannot process glucose properly or does not produce enough insulin, injections of insulin are sometimes needed. Once in the bloodstream, insulin breaks down fairly rapidly, so additional injections are needed over the course of a day to control the person’s glucose.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graph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observe the graph and be prepared to share one thing they notice and one thing they wonder.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moment to share their observations and questions with a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 insulin decays exponentially, that means that after each minute, the same fraction of insulin will decay and remain. So one way to check if this prediction matches the data is to see what fraction of insulin decays (or remains) after the first minute, then after the second minute, and so on. If these fractions are the same, then the graph supports the scientists’ claim.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10 micrograms broke down. b</a:t>
            </a:r>
            <a:r>
              <a:rPr lang="en" sz="1300">
                <a:solidFill>
                  <a:schemeClr val="dk1"/>
                </a:solidFill>
                <a:latin typeface="Calibri"/>
                <a:ea typeface="Calibri"/>
                <a:cs typeface="Calibri"/>
                <a:sym typeface="Calibri"/>
              </a:rPr>
              <a:t>. ⅒ of the initial injection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9 micrograms broke down. b. ⅒ of the amount one minute earlier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For example: In the next minute, another ⅒ of insulin broke down. Each time, 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of the amount remains.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Continuation of the a</a:t>
            </a:r>
            <a:r>
              <a:rPr b="1" i="1" lang="en" sz="1300">
                <a:solidFill>
                  <a:schemeClr val="dk1"/>
                </a:solidFill>
                <a:latin typeface="Calibri"/>
                <a:ea typeface="Calibri"/>
                <a:cs typeface="Calibri"/>
                <a:sym typeface="Calibri"/>
              </a:rPr>
              <a:t>ctivity questions, answers, anticipated misconceptions and the activity synthesis are included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63e00f6d6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63e00f6d6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After 4 minutes, 65.62 micrograms. After 5 minutes, 59.05 micrograms.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a. Multiply 100 by </a:t>
            </a:r>
            <a:r>
              <a:rPr lang="en" sz="1300">
                <a:solidFill>
                  <a:schemeClr val="dk1"/>
                </a:solidFill>
                <a:latin typeface="Calibri"/>
                <a:ea typeface="Calibri"/>
                <a:cs typeface="Calibri"/>
                <a:sym typeface="Calibri"/>
              </a:rPr>
              <a:t>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ten times: 100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b. Multiply 100 by 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times: 100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 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a:t>
            </a:r>
            <a:r>
              <a:rPr baseline="30000"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notice that the insulin values decrease by ⅒ each minute and say, in response to the first two questions, that ⅒ of the original insulin remains after each minute. Ask them what ⅒ of 10 micrograms (mcg) is. Then ask them if that is the amount of insulin that remains after 1 minute. If needed, ask them what fraction of 10 mcg is the amount of insulin that remains after 1 minute. Is that the same as the fraction of 9 mcg of insulin that remains after 2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responses with the class. If not already mentioned in students’ explanations, highlight the connections between the equation, the graph, and the quantities in the situation. 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use an equation to express the micrograms of insulin in the body (𝐼) after 𝑚 minutes using an equation? (𝐼 = 100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𝑚</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Where can we see the 100 mcg in the graph? (the vertical 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the </a:t>
            </a:r>
            <a:r>
              <a:rPr lang="en" sz="1300">
                <a:solidFill>
                  <a:schemeClr val="dk1"/>
                </a:solidFill>
                <a:latin typeface="Calibri"/>
                <a:ea typeface="Calibri"/>
                <a:cs typeface="Calibri"/>
                <a:sym typeface="Calibri"/>
              </a:rPr>
              <a:t>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(The coordinates tell us that ⅒ of insulin gets removed each minute, so </a:t>
            </a:r>
            <a:r>
              <a:rPr lang="en" sz="1300">
                <a:solidFill>
                  <a:schemeClr val="dk1"/>
                </a:solidFill>
                <a:latin typeface="Calibri"/>
                <a:ea typeface="Calibri"/>
                <a:cs typeface="Calibri"/>
                <a:sym typeface="Calibri"/>
              </a:rPr>
              <a:t>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of it, which is most of it, is left in the body every minute. The amount of insulin decays relatively slowly, which shows in the points dropping gradually.)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Also consider asking: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Will there be any insulin remaining in the bloodstream an hour after the injection?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so, when will the body completely run out of insulin?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These are difficult questions to answer. The mathematical model will never reach 0 because a positive quantity multiplied by </a:t>
            </a:r>
            <a:r>
              <a:rPr lang="en" sz="1300">
                <a:solidFill>
                  <a:schemeClr val="dk1"/>
                </a:solidFill>
                <a:latin typeface="Calibri"/>
                <a:ea typeface="Calibri"/>
                <a:cs typeface="Calibri"/>
                <a:sym typeface="Calibri"/>
              </a:rPr>
              <a:t>⁹/</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is always positive. Practically speaking, however, the insulin given to the patient will eventually disappear, unless a new dose is injected. The model also doesn’t account for any insulin that the body produces naturally. This is a good opportunity to remind students that mathematical models are simplified descriptions of reality.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87dbad508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87dbad508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This video discusses questions 4 and 6 of activity 5.5.4</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63e00f6d6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63e00f6d6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graph is an exponential decay, so it should have a growth factor less than 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is a linear equation. The graph is exponential, so it should have a variable as an exponent.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is a linear equation with slope − ⅓. The graph is a decreasing exponential function, so it should have a variable as an exponent and a base less than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shape of the graph is exponential, it has a 𝑦-intercept of 1, and since it passes through (1, ⅓), it has a growth factor of ⅓.</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63e00f6d6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63e00f6d6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graph does seem to have the shape of exponential decay, but ask students how it can be confirmed.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confirm if the chemical in the patient is decaying exponentially, you can </a:t>
            </a:r>
            <a:r>
              <a:rPr b="1" lang="en" sz="1300">
                <a:solidFill>
                  <a:schemeClr val="dk1"/>
                </a:solidFill>
                <a:latin typeface="Calibri"/>
                <a:ea typeface="Calibri"/>
                <a:cs typeface="Calibri"/>
                <a:sym typeface="Calibri"/>
              </a:rPr>
              <a:t>find the growth factor.</a:t>
            </a:r>
            <a:r>
              <a:rPr lang="en" sz="1300">
                <a:solidFill>
                  <a:schemeClr val="dk1"/>
                </a:solidFill>
                <a:latin typeface="Calibri"/>
                <a:ea typeface="Calibri"/>
                <a:cs typeface="Calibri"/>
                <a:sym typeface="Calibri"/>
              </a:rPr>
              <a:t> Since terms are usually multiplied by the growth factor, you can divide consecutive terms to see if there is the same growth factor each time.</a:t>
            </a:r>
            <a:endParaRPr sz="1300">
              <a:solidFill>
                <a:schemeClr val="dk1"/>
              </a:solidFill>
              <a:latin typeface="Calibri"/>
              <a:ea typeface="Calibri"/>
              <a:cs typeface="Calibri"/>
              <a:sym typeface="Calibri"/>
            </a:endParaRPr>
          </a:p>
          <a:p>
            <a:pPr indent="0" lvl="0" marL="457200" rtl="0" algn="l">
              <a:lnSpc>
                <a:spcPct val="115000"/>
              </a:lnSpc>
              <a:spcBef>
                <a:spcPts val="1000"/>
              </a:spcBef>
              <a:spcAft>
                <a:spcPts val="0"/>
              </a:spcAft>
              <a:buNone/>
            </a:pPr>
            <a:r>
              <a:rPr lang="en" sz="1300">
                <a:solidFill>
                  <a:schemeClr val="dk1"/>
                </a:solidFill>
                <a:latin typeface="Calibri"/>
                <a:ea typeface="Calibri"/>
                <a:cs typeface="Calibri"/>
                <a:sym typeface="Calibri"/>
              </a:rPr>
              <a:t>Since </a:t>
            </a:r>
            <a:r>
              <a:rPr baseline="30000" lang="en" sz="1300">
                <a:solidFill>
                  <a:schemeClr val="dk1"/>
                </a:solidFill>
                <a:latin typeface="Calibri"/>
                <a:ea typeface="Calibri"/>
                <a:cs typeface="Calibri"/>
                <a:sym typeface="Calibri"/>
              </a:rPr>
              <a:t>600</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1000</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360</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600</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the growth factor is </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Therefore, it is decaying exponentially, and the equation is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𝑦 = 1,000(</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where 𝑦 is the amount of chemical in mg in the patient and 𝑥 is the time in hours.</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 the time continues, the amount of chemical in the patient is approaching 0 mg. We can see this in the graph as the data points approach the 𝑥-axis where 𝑦 = 0. The equation of the line that the </a:t>
            </a:r>
            <a:r>
              <a:rPr b="1" lang="en" sz="1300">
                <a:solidFill>
                  <a:schemeClr val="dk1"/>
                </a:solidFill>
                <a:latin typeface="Calibri"/>
                <a:ea typeface="Calibri"/>
                <a:cs typeface="Calibri"/>
                <a:sym typeface="Calibri"/>
              </a:rPr>
              <a:t>data points approach</a:t>
            </a:r>
            <a:r>
              <a:rPr lang="en" sz="1300">
                <a:solidFill>
                  <a:schemeClr val="dk1"/>
                </a:solidFill>
                <a:latin typeface="Calibri"/>
                <a:ea typeface="Calibri"/>
                <a:cs typeface="Calibri"/>
                <a:sym typeface="Calibri"/>
              </a:rPr>
              <a:t> is called </a:t>
            </a:r>
            <a:r>
              <a:rPr b="1" lang="en" sz="1300">
                <a:solidFill>
                  <a:schemeClr val="dk1"/>
                </a:solidFill>
                <a:latin typeface="Calibri"/>
                <a:ea typeface="Calibri"/>
                <a:cs typeface="Calibri"/>
                <a:sym typeface="Calibri"/>
              </a:rPr>
              <a:t>the asymptote</a:t>
            </a:r>
            <a:r>
              <a:rPr lang="en" sz="1300">
                <a:solidFill>
                  <a:schemeClr val="dk1"/>
                </a:solidFill>
                <a:latin typeface="Calibri"/>
                <a:ea typeface="Calibri"/>
                <a:cs typeface="Calibri"/>
                <a:sym typeface="Calibri"/>
              </a:rPr>
              <a:t>. In this example it is 𝑦 = 0.</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825ee506d9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3825ee506d9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1,000; It means there are 1,000 mg of acetaminophen in the person’s body after taking the medicine (this is the dose size).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¾ of the medicine remained after 1 hour since </a:t>
            </a:r>
            <a:r>
              <a:rPr baseline="30000" lang="en" sz="1300">
                <a:solidFill>
                  <a:schemeClr val="dk1"/>
                </a:solidFill>
                <a:latin typeface="Calibri"/>
                <a:ea typeface="Calibri"/>
                <a:cs typeface="Calibri"/>
                <a:sym typeface="Calibri"/>
              </a:rPr>
              <a:t>750</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1000</a:t>
            </a:r>
            <a:r>
              <a:rPr lang="en" sz="1300">
                <a:solidFill>
                  <a:schemeClr val="dk1"/>
                </a:solidFill>
                <a:latin typeface="Calibri"/>
                <a:ea typeface="Calibri"/>
                <a:cs typeface="Calibri"/>
                <a:sym typeface="Calibri"/>
              </a:rPr>
              <a:t> = ¾.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1,000(¾)</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a:t>
            </a:r>
            <a:r>
              <a:rPr b="1" lang="en" sz="1300">
                <a:solidFill>
                  <a:schemeClr val="dk1"/>
                </a:solidFill>
                <a:latin typeface="Calibri"/>
                <a:ea typeface="Calibri"/>
                <a:cs typeface="Calibri"/>
                <a:sym typeface="Calibri"/>
              </a:rPr>
              <a:t> - Points to Emphasize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are still struggling with writing equations to represent exponential growth or decay, highlight a few examples from cool-downs and use practice problems from this lesson to provide further opportunities to examine the meaning of 𝑎 and 𝑏 terms and to practice writing equations to represent exponential decay.</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825ee506d9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825ee506d9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825ee506d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825ee506d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In this lesson, students studied quantities that decrease or decay by the same factor repeatedly. Use examples from activities in the lesson, or use a new example like this one: Display the graph showing the amount, in mg, of a medicine in a person’s body at different times, measured in hours after taking the medicine. Every hour, ⅖ of the medicine is broken down by the body.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Discuss</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the vertical intercept, and what does it mean in this context? (400. It is the milligrams of medicine in the person’s body right after taking the pill.)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tell from the graph that ⅖ of the medicine is broken down after one hour? (The amount of medicine after 1 hour dropped by 160 mg, and 160 is ⅖ of 400.)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tell from the graph that ⅗ remained after each hour? (240 is ⅗ of 400, 144 is ⅗ of 240, and so 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an equation representing the amount of medicine in mg, 𝑚, 𝑡 hours after taking the medicine? (𝑚 = 400(⅗)</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does it make sense to write (⅗)</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(⅗ of the medicine remained after every hour, so for 𝑡 hours, we multiply the 400 by ⅗, 𝑡 times.)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the horizontal asymptote, and what does it mean in this context? (𝑦 = 0. As time progresses, the amount of medicine in a person’s body approaches 0 mg.)</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2.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9.png"/><Relationship Id="rId8"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24.png"/><Relationship Id="rId6"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3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9.png"/><Relationship Id="rId7" Type="http://schemas.openxmlformats.org/officeDocument/2006/relationships/image" Target="../media/image8.png"/><Relationship Id="rId8"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hyperlink" Target="http://klrn.pbslearningmedia.org/resource/whats-an-algal-bloom-video/wviz-spot-on-science/?student=true&amp;focus=true" TargetMode="External"/><Relationship Id="rId6" Type="http://schemas.openxmlformats.org/officeDocument/2006/relationships/hyperlink" Target="https://brazos.org/about-us/environmental/species/harmful-algal-blooms" TargetMode="External"/><Relationship Id="rId7"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jpg"/><Relationship Id="rId4" Type="http://schemas.openxmlformats.org/officeDocument/2006/relationships/hyperlink" Target="https://www.desmos.com/calculator/olhxcvpi8w" TargetMode="External"/><Relationship Id="rId5" Type="http://schemas.openxmlformats.org/officeDocument/2006/relationships/image" Target="../media/image33.png"/><Relationship Id="rId6"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image" Target="../media/image7.png"/><Relationship Id="rId5" Type="http://schemas.openxmlformats.org/officeDocument/2006/relationships/image" Target="../media/image25.png"/><Relationship Id="rId6" Type="http://schemas.openxmlformats.org/officeDocument/2006/relationships/image" Target="../media/image37.png"/><Relationship Id="rId7" Type="http://schemas.openxmlformats.org/officeDocument/2006/relationships/image" Target="../media/image27.png"/><Relationship Id="rId8"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4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9.png"/><Relationship Id="rId7"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6.jp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6.jp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6.jpg"/><Relationship Id="rId4" Type="http://schemas.openxmlformats.org/officeDocument/2006/relationships/hyperlink" Target="https://youtu.be/8HOPjz3DX5Y" TargetMode="External"/><Relationship Id="rId5" Type="http://schemas.openxmlformats.org/officeDocument/2006/relationships/hyperlink" Target="http://www.youtube.com/watch?v=8HOPjz3DX5Y" TargetMode="External"/><Relationship Id="rId6" Type="http://schemas.openxmlformats.org/officeDocument/2006/relationships/image" Target="../media/image4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7.png"/><Relationship Id="rId5"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9.png"/><Relationship Id="rId6" Type="http://schemas.openxmlformats.org/officeDocument/2006/relationships/image" Target="../media/image12.png"/><Relationship Id="rId7"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6.jp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28.png"/><Relationship Id="rId7"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6.jp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28.png"/><Relationship Id="rId6" Type="http://schemas.openxmlformats.org/officeDocument/2006/relationships/image" Target="../media/image26.png"/><Relationship Id="rId7"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6.jp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pic>
        <p:nvPicPr>
          <p:cNvPr id="33" name="Google Shape;33;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4" name="Google Shape;34;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5" name="Google Shape;35;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5.5 Representing Exponential Decay</a:t>
            </a:r>
            <a:endParaRPr sz="1800">
              <a:solidFill>
                <a:srgbClr val="424242"/>
              </a:solidFill>
              <a:latin typeface="Calibri"/>
              <a:ea typeface="Calibri"/>
              <a:cs typeface="Calibri"/>
              <a:sym typeface="Calibri"/>
            </a:endParaRPr>
          </a:p>
        </p:txBody>
      </p:sp>
      <p:sp>
        <p:nvSpPr>
          <p:cNvPr id="36" name="Google Shape;36;p7"/>
          <p:cNvSpPr txBox="1"/>
          <p:nvPr/>
        </p:nvSpPr>
        <p:spPr>
          <a:xfrm>
            <a:off x="0" y="744575"/>
            <a:ext cx="9144000" cy="2052600"/>
          </a:xfrm>
          <a:prstGeom prst="rect">
            <a:avLst/>
          </a:prstGeom>
          <a:solidFill>
            <a:srgbClr val="005047"/>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000">
                <a:solidFill>
                  <a:srgbClr val="FDBD3E"/>
                </a:solidFill>
                <a:latin typeface="Roboto Slab Black"/>
                <a:ea typeface="Roboto Slab Black"/>
                <a:cs typeface="Roboto Slab Black"/>
                <a:sym typeface="Roboto Slab Black"/>
              </a:rPr>
              <a:t>Algebra 1</a:t>
            </a:r>
            <a:endParaRPr b="1"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b="1" lang="en" sz="1900">
                <a:solidFill>
                  <a:srgbClr val="FDBD3E"/>
                </a:solidFill>
                <a:latin typeface="Calibri"/>
                <a:ea typeface="Calibri"/>
                <a:cs typeface="Calibri"/>
                <a:sym typeface="Calibri"/>
              </a:rPr>
              <a:t>Unit 5 Introduction to Exponential Functions</a:t>
            </a:r>
            <a:endParaRPr b="1" sz="1900">
              <a:solidFill>
                <a:srgbClr val="FDBD3E"/>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5.5 Representing Exponential Decay</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{D1E514CC-C6DE-45D6-BED4-045B95AA12B3}</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249600" y="1126150"/>
            <a:ext cx="86967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 only multiplication</a:t>
            </a:r>
            <a:r>
              <a:rPr lang="en">
                <a:solidFill>
                  <a:srgbClr val="F3F3F3"/>
                </a:solidFill>
              </a:rPr>
              <a:t> to </a:t>
            </a:r>
            <a:r>
              <a:rPr b="1" lang="en">
                <a:solidFill>
                  <a:srgbClr val="F3F3F3"/>
                </a:solidFill>
              </a:rPr>
              <a:t>rep</a:t>
            </a:r>
            <a:r>
              <a:rPr b="1" lang="en" sz="1700">
                <a:solidFill>
                  <a:srgbClr val="F3F3F3"/>
                </a:solidFill>
              </a:rPr>
              <a:t>resent “decreasing </a:t>
            </a:r>
            <a:br>
              <a:rPr b="1" lang="en" sz="1700">
                <a:solidFill>
                  <a:srgbClr val="F3F3F3"/>
                </a:solidFill>
              </a:rPr>
            </a:br>
            <a:r>
              <a:rPr b="1" lang="en" sz="1700">
                <a:solidFill>
                  <a:srgbClr val="F3F3F3"/>
                </a:solidFill>
              </a:rPr>
              <a:t>a quantity</a:t>
            </a:r>
            <a:r>
              <a:rPr lang="en" sz="1700">
                <a:solidFill>
                  <a:srgbClr val="F3F3F3"/>
                </a:solidFill>
              </a:rPr>
              <a:t> by a fraction of itself.”</a:t>
            </a:r>
            <a:endParaRPr sz="17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b="1" lang="en" sz="1700">
                <a:solidFill>
                  <a:srgbClr val="F3F3F3"/>
                </a:solidFill>
              </a:rPr>
              <a:t>Write an expression or equation</a:t>
            </a:r>
            <a:r>
              <a:rPr lang="en" sz="1700">
                <a:solidFill>
                  <a:srgbClr val="F3F3F3"/>
                </a:solidFill>
              </a:rPr>
              <a:t> to represent a </a:t>
            </a:r>
            <a:br>
              <a:rPr lang="en" sz="1700">
                <a:solidFill>
                  <a:srgbClr val="F3F3F3"/>
                </a:solidFill>
              </a:rPr>
            </a:br>
            <a:r>
              <a:rPr lang="en" sz="1700">
                <a:solidFill>
                  <a:srgbClr val="F3F3F3"/>
                </a:solidFill>
              </a:rPr>
              <a:t>quantity that </a:t>
            </a:r>
            <a:r>
              <a:rPr b="1" lang="en" sz="1700">
                <a:solidFill>
                  <a:srgbClr val="F3F3F3"/>
                </a:solidFill>
              </a:rPr>
              <a:t>decays exponentially.</a:t>
            </a:r>
            <a:endParaRPr b="1" sz="17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b="1" lang="en" sz="1700">
                <a:solidFill>
                  <a:srgbClr val="F3F3F3"/>
                </a:solidFill>
              </a:rPr>
              <a:t>Know the meanings </a:t>
            </a:r>
            <a:r>
              <a:rPr lang="en" sz="1700">
                <a:solidFill>
                  <a:srgbClr val="F3F3F3"/>
                </a:solidFill>
              </a:rPr>
              <a:t>of “exponential growth” and “exponential decay.”</a:t>
            </a:r>
            <a:endParaRPr sz="17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b="1" lang="en" sz="1700">
                <a:solidFill>
                  <a:srgbClr val="F3F3F3"/>
                </a:solidFill>
              </a:rPr>
              <a:t>Explain the meanings of 𝑎 and 𝑏 </a:t>
            </a:r>
            <a:r>
              <a:rPr lang="en" sz="1700">
                <a:solidFill>
                  <a:srgbClr val="F3F3F3"/>
                </a:solidFill>
              </a:rPr>
              <a:t>in an equation that represents exponential decay and is written as 𝑦 = 𝑎 ⋅ 𝑏</a:t>
            </a:r>
            <a:r>
              <a:rPr baseline="30000" lang="en" sz="1700">
                <a:solidFill>
                  <a:srgbClr val="F3F3F3"/>
                </a:solidFill>
              </a:rPr>
              <a:t>𝑥</a:t>
            </a:r>
            <a:r>
              <a:rPr lang="en" sz="1700">
                <a:solidFill>
                  <a:srgbClr val="F3F3F3"/>
                </a:solidFill>
              </a:rPr>
              <a:t>.</a:t>
            </a:r>
            <a:endParaRPr sz="17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b="1" lang="en" sz="1700">
                <a:solidFill>
                  <a:srgbClr val="F3F3F3"/>
                </a:solidFill>
              </a:rPr>
              <a:t>Find a growth factor</a:t>
            </a:r>
            <a:r>
              <a:rPr lang="en" sz="1700">
                <a:solidFill>
                  <a:srgbClr val="F3F3F3"/>
                </a:solidFill>
              </a:rPr>
              <a:t> from a graph and </a:t>
            </a:r>
            <a:r>
              <a:rPr b="1" lang="en" sz="1700">
                <a:solidFill>
                  <a:srgbClr val="F3F3F3"/>
                </a:solidFill>
              </a:rPr>
              <a:t>write an equation</a:t>
            </a:r>
            <a:r>
              <a:rPr lang="en" sz="1700">
                <a:solidFill>
                  <a:srgbClr val="F3F3F3"/>
                </a:solidFill>
              </a:rPr>
              <a:t> to represent exponential decay.</a:t>
            </a:r>
            <a:endParaRPr sz="1700">
              <a:solidFill>
                <a:srgbClr val="F3F3F3"/>
              </a:solidFill>
            </a:endParaRPr>
          </a:p>
          <a:p>
            <a:pPr indent="-336550" lvl="0" marL="457200" rtl="0" algn="l">
              <a:lnSpc>
                <a:spcPct val="100000"/>
              </a:lnSpc>
              <a:spcBef>
                <a:spcPts val="1000"/>
              </a:spcBef>
              <a:spcAft>
                <a:spcPts val="1000"/>
              </a:spcAft>
              <a:buClr>
                <a:srgbClr val="F3F3F3"/>
              </a:buClr>
              <a:buSzPts val="1700"/>
              <a:buFont typeface="Helvetica Neue"/>
              <a:buChar char="●"/>
            </a:pPr>
            <a:r>
              <a:rPr b="1" lang="en" sz="1700">
                <a:solidFill>
                  <a:srgbClr val="F3F3F3"/>
                </a:solidFill>
              </a:rPr>
              <a:t>Graph equations</a:t>
            </a:r>
            <a:r>
              <a:rPr lang="en" sz="1700">
                <a:solidFill>
                  <a:srgbClr val="F3F3F3"/>
                </a:solidFill>
              </a:rPr>
              <a:t> that represent quantities that change by a growth factor between 0 and 1.</a:t>
            </a:r>
            <a:endParaRPr sz="1700">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747500" y="675725"/>
            <a:ext cx="2820075" cy="1880050"/>
          </a:xfrm>
          <a:prstGeom prst="rect">
            <a:avLst/>
          </a:prstGeom>
          <a:noFill/>
          <a:ln>
            <a:noFill/>
          </a:ln>
        </p:spPr>
      </p:pic>
      <p:sp>
        <p:nvSpPr>
          <p:cNvPr id="69" name="Google Shape;69;p10"/>
          <p:cNvSpPr txBox="1"/>
          <p:nvPr>
            <p:ph idx="12" type="sldNum"/>
          </p:nvPr>
        </p:nvSpPr>
        <p:spPr>
          <a:xfrm>
            <a:off x="8283608" y="47652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7652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Lesson 5.5 Representing Exponential Decay</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172882"/>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3" type="sldNum"/>
          </p:nvPr>
        </p:nvSpPr>
        <p:spPr>
          <a:xfrm>
            <a:off x="311700" y="477489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5.5 Representing Exponential Decay</a:t>
            </a:r>
            <a:endParaRPr/>
          </a:p>
        </p:txBody>
      </p:sp>
      <p:sp>
        <p:nvSpPr>
          <p:cNvPr id="77" name="Google Shape;77;p11"/>
          <p:cNvSpPr txBox="1"/>
          <p:nvPr>
            <p:ph idx="12" type="sldNum"/>
          </p:nvPr>
        </p:nvSpPr>
        <p:spPr>
          <a:xfrm>
            <a:off x="8283608" y="477488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8" name="Google Shape;78;p11"/>
          <p:cNvSpPr txBox="1"/>
          <p:nvPr>
            <p:ph idx="1" type="body"/>
          </p:nvPr>
        </p:nvSpPr>
        <p:spPr>
          <a:xfrm>
            <a:off x="311700" y="897925"/>
            <a:ext cx="7268100" cy="367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000"/>
              <a:t>Previous</a:t>
            </a:r>
            <a:endParaRPr b="1" sz="2000"/>
          </a:p>
          <a:p>
            <a:pPr indent="-355600" lvl="0" marL="457200" rtl="0" algn="l">
              <a:spcBef>
                <a:spcPts val="0"/>
              </a:spcBef>
              <a:spcAft>
                <a:spcPts val="0"/>
              </a:spcAft>
              <a:buSzPts val="2000"/>
              <a:buChar char="●"/>
            </a:pPr>
            <a:r>
              <a:rPr b="1" lang="en" sz="2000"/>
              <a:t>Growth factor</a:t>
            </a:r>
            <a:endParaRPr b="1" sz="2000"/>
          </a:p>
          <a:p>
            <a:pPr indent="-355600" lvl="1" marL="914400" rtl="0" algn="l">
              <a:spcBef>
                <a:spcPts val="0"/>
              </a:spcBef>
              <a:spcAft>
                <a:spcPts val="0"/>
              </a:spcAft>
              <a:buSzPts val="2000"/>
              <a:buChar char="○"/>
            </a:pPr>
            <a:r>
              <a:rPr lang="en" sz="2000"/>
              <a:t>In an exponential function, the output is multiplied by the same factor every time the input increases by one. This value is the multiplier.</a:t>
            </a:r>
            <a:endParaRPr sz="2000"/>
          </a:p>
          <a:p>
            <a:pPr indent="0" lvl="0" marL="0" rtl="0" algn="l">
              <a:spcBef>
                <a:spcPts val="1000"/>
              </a:spcBef>
              <a:spcAft>
                <a:spcPts val="1200"/>
              </a:spcAft>
              <a:buNone/>
            </a:pPr>
            <a:r>
              <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2" name="Shape 82"/>
        <p:cNvGrpSpPr/>
        <p:nvPr/>
      </p:nvGrpSpPr>
      <p:grpSpPr>
        <a:xfrm>
          <a:off x="0" y="0"/>
          <a:ext cx="0" cy="0"/>
          <a:chOff x="0" y="0"/>
          <a:chExt cx="0" cy="0"/>
        </a:xfrm>
      </p:grpSpPr>
      <p:sp>
        <p:nvSpPr>
          <p:cNvPr id="83" name="Google Shape;83;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3"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3" idx="3"/>
            <a:endCxn id="89"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5" name="Google Shape;95;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6" name="Google Shape;96;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7" name="Google Shape;97;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8" name="Google Shape;98;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99" name="Google Shape;99;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0" name="Google Shape;100;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1" name="Google Shape;101;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2" name="Google Shape;102;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3" name="Google Shape;103;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4" name="Google Shape;104;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5" name="Google Shape;105;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6" name="Google Shape;106;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7" name="Google Shape;107;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8" name="Google Shape;108;p12"/>
          <p:cNvCxnSpPr>
            <a:stCxn id="89" idx="3"/>
            <a:endCxn id="90"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09" name="Google Shape;109;p12"/>
          <p:cNvCxnSpPr>
            <a:stCxn id="86" idx="3"/>
            <a:endCxn id="88"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0" name="Google Shape;110;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1" name="Google Shape;111;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 name="Shape 115"/>
        <p:cNvGrpSpPr/>
        <p:nvPr/>
      </p:nvGrpSpPr>
      <p:grpSpPr>
        <a:xfrm>
          <a:off x="0" y="0"/>
          <a:ext cx="0" cy="0"/>
          <a:chOff x="0" y="0"/>
          <a:chExt cx="0" cy="0"/>
        </a:xfrm>
      </p:grpSpPr>
      <p:sp>
        <p:nvSpPr>
          <p:cNvPr id="116" name="Google Shape;116;p13"/>
          <p:cNvSpPr txBox="1"/>
          <p:nvPr>
            <p:ph type="title"/>
          </p:nvPr>
        </p:nvSpPr>
        <p:spPr>
          <a:xfrm>
            <a:off x="311700" y="191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2700"/>
              <a:t>What Change Do You See? 👀</a:t>
            </a:r>
            <a:endParaRPr/>
          </a:p>
        </p:txBody>
      </p:sp>
      <p:sp>
        <p:nvSpPr>
          <p:cNvPr id="117" name="Google Shape;117;p13"/>
          <p:cNvSpPr txBox="1"/>
          <p:nvPr>
            <p:ph idx="12" type="sldNum"/>
          </p:nvPr>
        </p:nvSpPr>
        <p:spPr>
          <a:xfrm>
            <a:off x="8283608" y="46890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8" name="Google Shape;118;p13"/>
          <p:cNvSpPr txBox="1"/>
          <p:nvPr>
            <p:ph idx="1" type="body"/>
          </p:nvPr>
        </p:nvSpPr>
        <p:spPr>
          <a:xfrm>
            <a:off x="311700" y="784175"/>
            <a:ext cx="8520600" cy="167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Use the patterns you notice to complete the tables. </a:t>
            </a:r>
            <a:endParaRPr sz="2200"/>
          </a:p>
          <a:p>
            <a:pPr indent="0" lvl="0" marL="0" rtl="0" algn="l">
              <a:spcBef>
                <a:spcPts val="1200"/>
              </a:spcBef>
              <a:spcAft>
                <a:spcPts val="1200"/>
              </a:spcAft>
              <a:buNone/>
            </a:pPr>
            <a:r>
              <a:rPr lang="en" sz="2200"/>
              <a:t>If possible, determine an equation or expression to explain how you determined the last value in the table.</a:t>
            </a:r>
            <a:r>
              <a:rPr lang="en" sz="2400"/>
              <a:t> </a:t>
            </a:r>
            <a:endParaRPr sz="2400"/>
          </a:p>
        </p:txBody>
      </p:sp>
      <p:sp>
        <p:nvSpPr>
          <p:cNvPr id="119" name="Google Shape;119;p13"/>
          <p:cNvSpPr txBox="1"/>
          <p:nvPr>
            <p:ph idx="2" type="sldNum"/>
          </p:nvPr>
        </p:nvSpPr>
        <p:spPr>
          <a:xfrm>
            <a:off x="311700" y="46890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5.5.1 Identifying Linear and Exponential Quantities</a:t>
            </a:r>
            <a:endParaRPr/>
          </a:p>
        </p:txBody>
      </p:sp>
      <p:graphicFrame>
        <p:nvGraphicFramePr>
          <p:cNvPr id="120" name="Google Shape;120;p13"/>
          <p:cNvGraphicFramePr/>
          <p:nvPr/>
        </p:nvGraphicFramePr>
        <p:xfrm>
          <a:off x="2051125" y="2369588"/>
          <a:ext cx="3000000" cy="3000000"/>
        </p:xfrm>
        <a:graphic>
          <a:graphicData uri="http://schemas.openxmlformats.org/drawingml/2006/table">
            <a:tbl>
              <a:tblPr>
                <a:noFill/>
                <a:tableStyleId>{D1E514CC-C6DE-45D6-BED4-045B95AA12B3}</a:tableStyleId>
              </a:tblPr>
              <a:tblGrid>
                <a:gridCol w="720250"/>
                <a:gridCol w="720250"/>
                <a:gridCol w="720250"/>
                <a:gridCol w="720250"/>
                <a:gridCol w="720250"/>
                <a:gridCol w="720250"/>
                <a:gridCol w="720250"/>
              </a:tblGrid>
              <a:tr h="381000">
                <a:tc>
                  <a:txBody>
                    <a:bodyPr/>
                    <a:lstStyle/>
                    <a:p>
                      <a:pPr indent="0" lvl="0" marL="0" rtl="0" algn="ctr">
                        <a:spcBef>
                          <a:spcPts val="0"/>
                        </a:spcBef>
                        <a:spcAft>
                          <a:spcPts val="0"/>
                        </a:spcAft>
                        <a:buNone/>
                      </a:pPr>
                      <a:r>
                        <a:rPr i="1" lang="en" sz="2000">
                          <a:solidFill>
                            <a:schemeClr val="lt1"/>
                          </a:solidFill>
                          <a:latin typeface="Times New Roman"/>
                          <a:ea typeface="Times New Roman"/>
                          <a:cs typeface="Times New Roman"/>
                          <a:sym typeface="Times New Roman"/>
                        </a:rPr>
                        <a:t>x</a:t>
                      </a:r>
                      <a:endParaRPr i="1" sz="2000">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2000"/>
                        <a:t>0</a:t>
                      </a:r>
                      <a:endParaRPr sz="2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1</a:t>
                      </a:r>
                      <a:endParaRPr sz="2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2</a:t>
                      </a:r>
                      <a:endParaRPr sz="2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3</a:t>
                      </a:r>
                      <a:endParaRPr sz="2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4</a:t>
                      </a:r>
                      <a:endParaRPr sz="2000"/>
                    </a:p>
                  </a:txBody>
                  <a:tcPr marT="91425" marB="91425" marR="91425" marL="91425"/>
                </a:tc>
                <a:tc>
                  <a:txBody>
                    <a:bodyPr/>
                    <a:lstStyle/>
                    <a:p>
                      <a:pPr indent="0" lvl="0" marL="0" rtl="0" algn="ctr">
                        <a:spcBef>
                          <a:spcPts val="0"/>
                        </a:spcBef>
                        <a:spcAft>
                          <a:spcPts val="0"/>
                        </a:spcAft>
                        <a:buNone/>
                      </a:pPr>
                      <a:r>
                        <a:rPr lang="en" sz="2000"/>
                        <a:t>25</a:t>
                      </a:r>
                      <a:endParaRPr sz="2000"/>
                    </a:p>
                  </a:txBody>
                  <a:tcPr marT="91425" marB="91425" marR="91425" marL="91425"/>
                </a:tc>
              </a:tr>
              <a:tr h="381000">
                <a:tc>
                  <a:txBody>
                    <a:bodyPr/>
                    <a:lstStyle/>
                    <a:p>
                      <a:pPr indent="0" lvl="0" marL="0" rtl="0" algn="ctr">
                        <a:spcBef>
                          <a:spcPts val="0"/>
                        </a:spcBef>
                        <a:spcAft>
                          <a:spcPts val="0"/>
                        </a:spcAft>
                        <a:buNone/>
                      </a:pPr>
                      <a:r>
                        <a:rPr i="1" lang="en" sz="2000">
                          <a:solidFill>
                            <a:schemeClr val="lt1"/>
                          </a:solidFill>
                          <a:latin typeface="Times New Roman"/>
                          <a:ea typeface="Times New Roman"/>
                          <a:cs typeface="Times New Roman"/>
                          <a:sym typeface="Times New Roman"/>
                        </a:rPr>
                        <a:t>y</a:t>
                      </a:r>
                      <a:endParaRPr i="1" sz="2000">
                        <a:solidFill>
                          <a:schemeClr val="lt1"/>
                        </a:solidFill>
                        <a:latin typeface="Times New Roman"/>
                        <a:ea typeface="Times New Roman"/>
                        <a:cs typeface="Times New Roman"/>
                        <a:sym typeface="Times New Roman"/>
                      </a:endParaRPr>
                    </a:p>
                  </a:txBody>
                  <a:tcPr marT="91425" marB="91425" marR="91425" marL="91425">
                    <a:lnR cap="flat" cmpd="sng" w="9525">
                      <a:solidFill>
                        <a:srgbClr val="9E9E9E"/>
                      </a:solidFill>
                      <a:prstDash val="solid"/>
                      <a:round/>
                      <a:headEnd len="sm" w="sm" type="none"/>
                      <a:tailEnd len="sm" w="sm" type="none"/>
                    </a:lnR>
                    <a:solidFill>
                      <a:srgbClr val="005047"/>
                    </a:solidFill>
                  </a:tcPr>
                </a:tc>
                <a:tc>
                  <a:txBody>
                    <a:bodyPr/>
                    <a:lstStyle/>
                    <a:p>
                      <a:pPr indent="0" lvl="0" marL="0" rtl="0" algn="ctr">
                        <a:spcBef>
                          <a:spcPts val="0"/>
                        </a:spcBef>
                        <a:spcAft>
                          <a:spcPts val="0"/>
                        </a:spcAft>
                        <a:buNone/>
                      </a:pPr>
                      <a:r>
                        <a:rPr lang="en" sz="2000"/>
                        <a:t>2.5</a:t>
                      </a:r>
                      <a:endParaRPr sz="2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10</a:t>
                      </a:r>
                      <a:endParaRPr sz="2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17.5</a:t>
                      </a:r>
                      <a:endParaRPr sz="2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25</a:t>
                      </a:r>
                      <a:endParaRPr sz="2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ctr">
                        <a:spcBef>
                          <a:spcPts val="0"/>
                        </a:spcBef>
                        <a:spcAft>
                          <a:spcPts val="0"/>
                        </a:spcAft>
                        <a:buNone/>
                      </a:pPr>
                      <a:r>
                        <a:t/>
                      </a:r>
                      <a:endParaRPr sz="2000"/>
                    </a:p>
                  </a:txBody>
                  <a:tcPr marT="91425" marB="91425" marR="91425" marL="91425"/>
                </a:tc>
              </a:tr>
            </a:tbl>
          </a:graphicData>
        </a:graphic>
      </p:graphicFrame>
      <p:graphicFrame>
        <p:nvGraphicFramePr>
          <p:cNvPr id="121" name="Google Shape;121;p13"/>
          <p:cNvGraphicFramePr/>
          <p:nvPr/>
        </p:nvGraphicFramePr>
        <p:xfrm>
          <a:off x="2051125" y="3592813"/>
          <a:ext cx="3000000" cy="3000000"/>
        </p:xfrm>
        <a:graphic>
          <a:graphicData uri="http://schemas.openxmlformats.org/drawingml/2006/table">
            <a:tbl>
              <a:tblPr>
                <a:noFill/>
                <a:tableStyleId>{D1E514CC-C6DE-45D6-BED4-045B95AA12B3}</a:tableStyleId>
              </a:tblPr>
              <a:tblGrid>
                <a:gridCol w="742350"/>
                <a:gridCol w="703675"/>
                <a:gridCol w="703675"/>
                <a:gridCol w="703675"/>
                <a:gridCol w="703675"/>
                <a:gridCol w="703675"/>
                <a:gridCol w="935725"/>
              </a:tblGrid>
              <a:tr h="381000">
                <a:tc>
                  <a:txBody>
                    <a:bodyPr/>
                    <a:lstStyle/>
                    <a:p>
                      <a:pPr indent="0" lvl="0" marL="0" rtl="0" algn="ctr">
                        <a:spcBef>
                          <a:spcPts val="0"/>
                        </a:spcBef>
                        <a:spcAft>
                          <a:spcPts val="0"/>
                        </a:spcAft>
                        <a:buNone/>
                      </a:pPr>
                      <a:r>
                        <a:rPr i="1" lang="en" sz="2000">
                          <a:solidFill>
                            <a:schemeClr val="lt1"/>
                          </a:solidFill>
                          <a:latin typeface="Times New Roman"/>
                          <a:ea typeface="Times New Roman"/>
                          <a:cs typeface="Times New Roman"/>
                          <a:sym typeface="Times New Roman"/>
                        </a:rPr>
                        <a:t>x</a:t>
                      </a:r>
                      <a:endParaRPr i="1" sz="2000">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2000"/>
                        <a:t>0</a:t>
                      </a:r>
                      <a:endParaRPr sz="2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1</a:t>
                      </a:r>
                      <a:endParaRPr sz="2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2</a:t>
                      </a:r>
                      <a:endParaRPr sz="2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3</a:t>
                      </a:r>
                      <a:endParaRPr sz="2000"/>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4</a:t>
                      </a:r>
                      <a:endParaRPr sz="2000"/>
                    </a:p>
                  </a:txBody>
                  <a:tcPr marT="91425" marB="91425" marR="91425" marL="91425"/>
                </a:tc>
                <a:tc>
                  <a:txBody>
                    <a:bodyPr/>
                    <a:lstStyle/>
                    <a:p>
                      <a:pPr indent="0" lvl="0" marL="0" rtl="0" algn="ctr">
                        <a:spcBef>
                          <a:spcPts val="0"/>
                        </a:spcBef>
                        <a:spcAft>
                          <a:spcPts val="0"/>
                        </a:spcAft>
                        <a:buNone/>
                      </a:pPr>
                      <a:r>
                        <a:rPr lang="en" sz="2000"/>
                        <a:t>25</a:t>
                      </a:r>
                      <a:endParaRPr sz="2000"/>
                    </a:p>
                  </a:txBody>
                  <a:tcPr marT="91425" marB="91425" marR="91425" marL="91425"/>
                </a:tc>
              </a:tr>
              <a:tr h="381000">
                <a:tc>
                  <a:txBody>
                    <a:bodyPr/>
                    <a:lstStyle/>
                    <a:p>
                      <a:pPr indent="0" lvl="0" marL="0" rtl="0" algn="ctr">
                        <a:spcBef>
                          <a:spcPts val="0"/>
                        </a:spcBef>
                        <a:spcAft>
                          <a:spcPts val="0"/>
                        </a:spcAft>
                        <a:buNone/>
                      </a:pPr>
                      <a:r>
                        <a:rPr i="1" lang="en" sz="2000">
                          <a:solidFill>
                            <a:schemeClr val="lt1"/>
                          </a:solidFill>
                          <a:latin typeface="Times New Roman"/>
                          <a:ea typeface="Times New Roman"/>
                          <a:cs typeface="Times New Roman"/>
                          <a:sym typeface="Times New Roman"/>
                        </a:rPr>
                        <a:t>y</a:t>
                      </a:r>
                      <a:endParaRPr i="1" sz="2000">
                        <a:solidFill>
                          <a:schemeClr val="lt1"/>
                        </a:solidFill>
                        <a:latin typeface="Times New Roman"/>
                        <a:ea typeface="Times New Roman"/>
                        <a:cs typeface="Times New Roman"/>
                        <a:sym typeface="Times New Roman"/>
                      </a:endParaRPr>
                    </a:p>
                  </a:txBody>
                  <a:tcPr marT="91425" marB="91425" marR="91425" marL="91425">
                    <a:lnR cap="flat" cmpd="sng" w="9525">
                      <a:solidFill>
                        <a:srgbClr val="9E9E9E"/>
                      </a:solidFill>
                      <a:prstDash val="solid"/>
                      <a:round/>
                      <a:headEnd len="sm" w="sm" type="none"/>
                      <a:tailEnd len="sm" w="sm" type="none"/>
                    </a:lnR>
                    <a:solidFill>
                      <a:srgbClr val="005047"/>
                    </a:solidFill>
                  </a:tcPr>
                </a:tc>
                <a:tc>
                  <a:txBody>
                    <a:bodyPr/>
                    <a:lstStyle/>
                    <a:p>
                      <a:pPr indent="0" lvl="0" marL="0" rtl="0" algn="ctr">
                        <a:spcBef>
                          <a:spcPts val="0"/>
                        </a:spcBef>
                        <a:spcAft>
                          <a:spcPts val="0"/>
                        </a:spcAft>
                        <a:buNone/>
                      </a:pPr>
                      <a:r>
                        <a:rPr lang="en" sz="2000"/>
                        <a:t>2.5</a:t>
                      </a:r>
                      <a:endParaRPr sz="2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10</a:t>
                      </a:r>
                      <a:endParaRPr sz="2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40</a:t>
                      </a:r>
                      <a:endParaRPr sz="2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t>160</a:t>
                      </a:r>
                      <a:endParaRPr sz="20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ctr">
                        <a:spcBef>
                          <a:spcPts val="0"/>
                        </a:spcBef>
                        <a:spcAft>
                          <a:spcPts val="0"/>
                        </a:spcAft>
                        <a:buClr>
                          <a:schemeClr val="dk1"/>
                        </a:buClr>
                        <a:buSzPts val="1100"/>
                        <a:buFont typeface="Arial"/>
                        <a:buNone/>
                      </a:pPr>
                      <a:r>
                        <a:t/>
                      </a:r>
                      <a:endParaRPr sz="2000"/>
                    </a:p>
                  </a:txBody>
                  <a:tcPr marT="91425" marB="91425" marR="91425" marL="91425"/>
                </a:tc>
              </a:tr>
            </a:tbl>
          </a:graphicData>
        </a:graphic>
      </p:graphicFrame>
      <p:sp>
        <p:nvSpPr>
          <p:cNvPr id="122" name="Google Shape;122;p13"/>
          <p:cNvSpPr/>
          <p:nvPr/>
        </p:nvSpPr>
        <p:spPr>
          <a:xfrm>
            <a:off x="388100" y="2609600"/>
            <a:ext cx="1409700" cy="4953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Calibri"/>
                <a:ea typeface="Calibri"/>
                <a:cs typeface="Calibri"/>
                <a:sym typeface="Calibri"/>
              </a:rPr>
              <a:t>Table A</a:t>
            </a:r>
            <a:endParaRPr sz="2000">
              <a:latin typeface="Calibri"/>
              <a:ea typeface="Calibri"/>
              <a:cs typeface="Calibri"/>
              <a:sym typeface="Calibri"/>
            </a:endParaRPr>
          </a:p>
        </p:txBody>
      </p:sp>
      <p:sp>
        <p:nvSpPr>
          <p:cNvPr id="123" name="Google Shape;123;p13"/>
          <p:cNvSpPr/>
          <p:nvPr/>
        </p:nvSpPr>
        <p:spPr>
          <a:xfrm>
            <a:off x="388100" y="3832825"/>
            <a:ext cx="1409700" cy="4953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Calibri"/>
                <a:ea typeface="Calibri"/>
                <a:cs typeface="Calibri"/>
                <a:sym typeface="Calibri"/>
              </a:rPr>
              <a:t>Table B</a:t>
            </a:r>
            <a:endParaRPr sz="2000">
              <a:latin typeface="Calibri"/>
              <a:ea typeface="Calibri"/>
              <a:cs typeface="Calibri"/>
              <a:sym typeface="Calibri"/>
            </a:endParaRPr>
          </a:p>
        </p:txBody>
      </p:sp>
      <p:sp>
        <p:nvSpPr>
          <p:cNvPr id="124" name="Google Shape;124;p13"/>
          <p:cNvSpPr txBox="1"/>
          <p:nvPr/>
        </p:nvSpPr>
        <p:spPr>
          <a:xfrm>
            <a:off x="5652375" y="2857250"/>
            <a:ext cx="734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solidFill>
                  <a:schemeClr val="dk1"/>
                </a:solidFill>
              </a:rPr>
              <a:t>32.5</a:t>
            </a:r>
            <a:endParaRPr sz="1800">
              <a:solidFill>
                <a:srgbClr val="424242"/>
              </a:solidFill>
              <a:latin typeface="Calibri"/>
              <a:ea typeface="Calibri"/>
              <a:cs typeface="Calibri"/>
              <a:sym typeface="Calibri"/>
            </a:endParaRPr>
          </a:p>
        </p:txBody>
      </p:sp>
      <p:sp>
        <p:nvSpPr>
          <p:cNvPr id="125" name="Google Shape;125;p13"/>
          <p:cNvSpPr txBox="1"/>
          <p:nvPr/>
        </p:nvSpPr>
        <p:spPr>
          <a:xfrm>
            <a:off x="6372625" y="2857250"/>
            <a:ext cx="734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chemeClr val="dk1"/>
                </a:solidFill>
              </a:rPr>
              <a:t>190</a:t>
            </a:r>
            <a:endParaRPr/>
          </a:p>
        </p:txBody>
      </p:sp>
      <p:sp>
        <p:nvSpPr>
          <p:cNvPr id="126" name="Google Shape;126;p13"/>
          <p:cNvSpPr txBox="1"/>
          <p:nvPr/>
        </p:nvSpPr>
        <p:spPr>
          <a:xfrm>
            <a:off x="5608175" y="4080475"/>
            <a:ext cx="734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chemeClr val="dk1"/>
                </a:solidFill>
              </a:rPr>
              <a:t>640</a:t>
            </a:r>
            <a:endParaRPr/>
          </a:p>
        </p:txBody>
      </p:sp>
      <p:sp>
        <p:nvSpPr>
          <p:cNvPr id="127" name="Google Shape;127;p13"/>
          <p:cNvSpPr txBox="1"/>
          <p:nvPr/>
        </p:nvSpPr>
        <p:spPr>
          <a:xfrm>
            <a:off x="6311850" y="4080475"/>
            <a:ext cx="935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chemeClr val="dk1"/>
                </a:solidFill>
                <a:latin typeface="Calibri"/>
                <a:ea typeface="Calibri"/>
                <a:cs typeface="Calibri"/>
                <a:sym typeface="Calibri"/>
              </a:rPr>
              <a:t>2.5⋅4</a:t>
            </a:r>
            <a:r>
              <a:rPr baseline="30000" lang="en" sz="2000">
                <a:solidFill>
                  <a:schemeClr val="dk1"/>
                </a:solidFill>
                <a:latin typeface="Calibri"/>
                <a:ea typeface="Calibri"/>
                <a:cs typeface="Calibri"/>
                <a:sym typeface="Calibri"/>
              </a:rPr>
              <a:t>25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1" name="Shape 131"/>
        <p:cNvGrpSpPr/>
        <p:nvPr/>
      </p:nvGrpSpPr>
      <p:grpSpPr>
        <a:xfrm>
          <a:off x="0" y="0"/>
          <a:ext cx="0" cy="0"/>
          <a:chOff x="0" y="0"/>
          <a:chExt cx="0" cy="0"/>
        </a:xfrm>
      </p:grpSpPr>
      <p:sp>
        <p:nvSpPr>
          <p:cNvPr id="132" name="Google Shape;132;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34" name="Google Shape;134;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9" name="Google Shape;139;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40" name="Google Shape;140;p14"/>
          <p:cNvCxnSpPr>
            <a:stCxn id="134" idx="2"/>
            <a:endCxn id="136"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41" name="Google Shape;141;p14"/>
          <p:cNvCxnSpPr>
            <a:stCxn id="136" idx="3"/>
            <a:endCxn id="135"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42" name="Google Shape;142;p14"/>
          <p:cNvCxnSpPr>
            <a:stCxn id="137" idx="3"/>
            <a:endCxn id="132"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43" name="Google Shape;143;p14"/>
          <p:cNvCxnSpPr>
            <a:stCxn id="132" idx="3"/>
            <a:endCxn id="138"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44" name="Google Shape;14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5" name="Google Shape;145;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6" name="Google Shape;146;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7" name="Google Shape;147;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8" name="Google Shape;148;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9" name="Google Shape;149;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50" name="Google Shape;150;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1" name="Google Shape;151;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52" name="Google Shape;152;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3" name="Google Shape;153;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54" name="Google Shape;154;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55" name="Google Shape;155;p14"/>
          <p:cNvCxnSpPr>
            <a:stCxn id="138" idx="3"/>
            <a:endCxn id="139"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6" name="Google Shape;156;p14"/>
          <p:cNvCxnSpPr>
            <a:stCxn id="135" idx="3"/>
            <a:endCxn id="137"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7" name="Google Shape;157;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8" name="Google Shape;158;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9" name="Google Shape;159;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60" name="Google Shape;160;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15"/>
          <p:cNvSpPr txBox="1"/>
          <p:nvPr>
            <p:ph type="title"/>
          </p:nvPr>
        </p:nvSpPr>
        <p:spPr>
          <a:xfrm>
            <a:off x="311700" y="295346"/>
            <a:ext cx="86493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700"/>
              <a:t>Let’s Buy A Car! 🚗 🚙</a:t>
            </a:r>
            <a:endParaRPr sz="2700">
              <a:solidFill>
                <a:srgbClr val="C22032"/>
              </a:solidFill>
            </a:endParaRPr>
          </a:p>
        </p:txBody>
      </p:sp>
      <p:sp>
        <p:nvSpPr>
          <p:cNvPr id="166" name="Google Shape;166;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5.5.2 Exponential decay </a:t>
            </a:r>
            <a:endParaRPr sz="1000"/>
          </a:p>
        </p:txBody>
      </p:sp>
      <p:pic>
        <p:nvPicPr>
          <p:cNvPr id="168" name="Google Shape;168;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sp>
        <p:nvSpPr>
          <p:cNvPr id="169" name="Google Shape;169;p15"/>
          <p:cNvSpPr/>
          <p:nvPr/>
        </p:nvSpPr>
        <p:spPr>
          <a:xfrm>
            <a:off x="5102275" y="941425"/>
            <a:ext cx="3798000" cy="1964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i="1" lang="en" sz="1500">
                <a:latin typeface="Calibri"/>
                <a:ea typeface="Calibri"/>
                <a:cs typeface="Calibri"/>
                <a:sym typeface="Calibri"/>
              </a:rPr>
              <a:t>A new car costs $18,000. Every year after purchase, it loses ⅓ of its value.</a:t>
            </a:r>
            <a:endParaRPr b="1" i="1" sz="1500">
              <a:latin typeface="Calibri"/>
              <a:ea typeface="Calibri"/>
              <a:cs typeface="Calibri"/>
              <a:sym typeface="Calibri"/>
            </a:endParaRPr>
          </a:p>
          <a:p>
            <a:pPr indent="-323850" lvl="0" marL="457200" rtl="0" algn="l">
              <a:spcBef>
                <a:spcPts val="1000"/>
              </a:spcBef>
              <a:spcAft>
                <a:spcPts val="0"/>
              </a:spcAft>
              <a:buSzPts val="1500"/>
              <a:buFont typeface="Calibri"/>
              <a:buAutoNum type="arabicPeriod"/>
            </a:pPr>
            <a:r>
              <a:rPr lang="en" sz="1500">
                <a:latin typeface="Calibri"/>
                <a:ea typeface="Calibri"/>
                <a:cs typeface="Calibri"/>
                <a:sym typeface="Calibri"/>
              </a:rPr>
              <a:t>List questions that could be asked about this scenario. </a:t>
            </a:r>
            <a:endParaRPr sz="1500">
              <a:latin typeface="Calibri"/>
              <a:ea typeface="Calibri"/>
              <a:cs typeface="Calibri"/>
              <a:sym typeface="Calibri"/>
            </a:endParaRPr>
          </a:p>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Compare your questions with a partner and other classmates.</a:t>
            </a:r>
            <a:endParaRPr sz="1500">
              <a:latin typeface="Calibri"/>
              <a:ea typeface="Calibri"/>
              <a:cs typeface="Calibri"/>
              <a:sym typeface="Calibri"/>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Co-Craft Questions</a:t>
            </a:r>
            <a:endParaRPr sz="1000">
              <a:latin typeface="Calibri"/>
              <a:ea typeface="Calibri"/>
              <a:cs typeface="Calibri"/>
              <a:sym typeface="Calibri"/>
            </a:endParaRPr>
          </a:p>
        </p:txBody>
      </p:sp>
      <p:sp>
        <p:nvSpPr>
          <p:cNvPr id="170" name="Google Shape;170;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
        <p:nvSpPr>
          <p:cNvPr id="171" name="Google Shape;171;p15"/>
          <p:cNvSpPr/>
          <p:nvPr/>
        </p:nvSpPr>
        <p:spPr>
          <a:xfrm>
            <a:off x="5034300" y="3079850"/>
            <a:ext cx="3866100" cy="1846500"/>
          </a:xfrm>
          <a:prstGeom prst="wedgeRoundRectCallout">
            <a:avLst>
              <a:gd fmla="val -59471" name="adj1"/>
              <a:gd fmla="val -18796"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latin typeface="Calibri"/>
                <a:ea typeface="Calibri"/>
                <a:cs typeface="Calibri"/>
                <a:sym typeface="Calibri"/>
              </a:rPr>
              <a:t>Car depreciation</a:t>
            </a:r>
            <a:r>
              <a:rPr lang="en" sz="1500">
                <a:latin typeface="Calibri"/>
                <a:ea typeface="Calibri"/>
                <a:cs typeface="Calibri"/>
                <a:sym typeface="Calibri"/>
              </a:rPr>
              <a:t> is how quickly a car loses value. Things that can impact it include:</a:t>
            </a:r>
            <a:endParaRPr sz="1500">
              <a:latin typeface="Calibri"/>
              <a:ea typeface="Calibri"/>
              <a:cs typeface="Calibri"/>
              <a:sym typeface="Calibri"/>
            </a:endParaRPr>
          </a:p>
          <a:p>
            <a:pPr indent="-317500" lvl="0" marL="457200" rtl="0" algn="l">
              <a:spcBef>
                <a:spcPts val="0"/>
              </a:spcBef>
              <a:spcAft>
                <a:spcPts val="0"/>
              </a:spcAft>
              <a:buSzPts val="1400"/>
              <a:buFont typeface="Calibri"/>
              <a:buChar char="●"/>
            </a:pPr>
            <a:r>
              <a:rPr lang="en">
                <a:latin typeface="Calibri"/>
                <a:ea typeface="Calibri"/>
                <a:cs typeface="Calibri"/>
                <a:sym typeface="Calibri"/>
              </a:rPr>
              <a:t>How many miles are on the car (mileage)?</a:t>
            </a:r>
            <a:endParaRPr>
              <a:latin typeface="Calibri"/>
              <a:ea typeface="Calibri"/>
              <a:cs typeface="Calibri"/>
              <a:sym typeface="Calibri"/>
            </a:endParaRPr>
          </a:p>
          <a:p>
            <a:pPr indent="-317500" lvl="0" marL="457200" rtl="0" algn="l">
              <a:spcBef>
                <a:spcPts val="0"/>
              </a:spcBef>
              <a:spcAft>
                <a:spcPts val="0"/>
              </a:spcAft>
              <a:buSzPts val="1400"/>
              <a:buFont typeface="Calibri"/>
              <a:buChar char="●"/>
            </a:pPr>
            <a:r>
              <a:rPr lang="en">
                <a:latin typeface="Calibri"/>
                <a:ea typeface="Calibri"/>
                <a:cs typeface="Calibri"/>
                <a:sym typeface="Calibri"/>
              </a:rPr>
              <a:t>How old is the car (age)?</a:t>
            </a:r>
            <a:endParaRPr>
              <a:latin typeface="Calibri"/>
              <a:ea typeface="Calibri"/>
              <a:cs typeface="Calibri"/>
              <a:sym typeface="Calibri"/>
            </a:endParaRPr>
          </a:p>
          <a:p>
            <a:pPr indent="-317500" lvl="0" marL="457200" rtl="0" algn="l">
              <a:spcBef>
                <a:spcPts val="0"/>
              </a:spcBef>
              <a:spcAft>
                <a:spcPts val="0"/>
              </a:spcAft>
              <a:buSzPts val="1400"/>
              <a:buFont typeface="Calibri"/>
              <a:buChar char="●"/>
            </a:pPr>
            <a:r>
              <a:rPr lang="en">
                <a:latin typeface="Calibri"/>
                <a:ea typeface="Calibri"/>
                <a:cs typeface="Calibri"/>
                <a:sym typeface="Calibri"/>
              </a:rPr>
              <a:t>Is the car a newer model or older design?</a:t>
            </a:r>
            <a:endParaRPr>
              <a:latin typeface="Calibri"/>
              <a:ea typeface="Calibri"/>
              <a:cs typeface="Calibri"/>
              <a:sym typeface="Calibri"/>
            </a:endParaRPr>
          </a:p>
          <a:p>
            <a:pPr indent="-317500" lvl="0" marL="457200" rtl="0" algn="l">
              <a:spcBef>
                <a:spcPts val="0"/>
              </a:spcBef>
              <a:spcAft>
                <a:spcPts val="0"/>
              </a:spcAft>
              <a:buSzPts val="1400"/>
              <a:buFont typeface="Calibri"/>
              <a:buChar char="●"/>
            </a:pPr>
            <a:r>
              <a:rPr lang="en">
                <a:latin typeface="Calibri"/>
                <a:ea typeface="Calibri"/>
                <a:cs typeface="Calibri"/>
                <a:sym typeface="Calibri"/>
              </a:rPr>
              <a:t>What condition is the car in (wrecked, scratched, dented, clean, etc.)?</a:t>
            </a:r>
            <a:endParaRPr>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Representation</a:t>
            </a:r>
            <a:endParaRPr sz="1000">
              <a:latin typeface="Calibri"/>
              <a:ea typeface="Calibri"/>
              <a:cs typeface="Calibri"/>
              <a:sym typeface="Calibri"/>
            </a:endParaRPr>
          </a:p>
        </p:txBody>
      </p:sp>
      <p:pic>
        <p:nvPicPr>
          <p:cNvPr id="172" name="Google Shape;172;p15" title="Frame 13.png"/>
          <p:cNvPicPr preferRelativeResize="0"/>
          <p:nvPr/>
        </p:nvPicPr>
        <p:blipFill>
          <a:blip r:embed="rId5">
            <a:alphaModFix/>
          </a:blip>
          <a:stretch>
            <a:fillRect/>
          </a:stretch>
        </p:blipFill>
        <p:spPr>
          <a:xfrm>
            <a:off x="8334767" y="140230"/>
            <a:ext cx="274320" cy="2743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sp>
        <p:nvSpPr>
          <p:cNvPr id="177" name="Google Shape;177;p16"/>
          <p:cNvSpPr txBox="1"/>
          <p:nvPr>
            <p:ph type="title"/>
          </p:nvPr>
        </p:nvSpPr>
        <p:spPr>
          <a:xfrm>
            <a:off x="311700" y="195341"/>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700">
                <a:solidFill>
                  <a:srgbClr val="005047"/>
                </a:solidFill>
              </a:rPr>
              <a:t>Learning Activity - </a:t>
            </a:r>
            <a:r>
              <a:rPr lang="en" sz="2700"/>
              <a:t>Let’s Buy A Car! 🚗 🚙</a:t>
            </a:r>
            <a:endParaRPr sz="2700"/>
          </a:p>
        </p:txBody>
      </p:sp>
      <p:sp>
        <p:nvSpPr>
          <p:cNvPr id="178" name="Google Shape;178;p16"/>
          <p:cNvSpPr txBox="1"/>
          <p:nvPr>
            <p:ph idx="12" type="sldNum"/>
          </p:nvPr>
        </p:nvSpPr>
        <p:spPr>
          <a:xfrm>
            <a:off x="8283608" y="473859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9" name="Google Shape;179;p16"/>
          <p:cNvSpPr txBox="1"/>
          <p:nvPr>
            <p:ph idx="1" type="body"/>
          </p:nvPr>
        </p:nvSpPr>
        <p:spPr>
          <a:xfrm>
            <a:off x="311700" y="902800"/>
            <a:ext cx="8583900" cy="386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Every year after a new car is purchased, it </a:t>
            </a:r>
            <a:br>
              <a:rPr lang="en" sz="1900"/>
            </a:br>
            <a:r>
              <a:rPr b="1" lang="en" sz="1900">
                <a:solidFill>
                  <a:srgbClr val="005047"/>
                </a:solidFill>
              </a:rPr>
              <a:t>loses ⅓</a:t>
            </a:r>
            <a:r>
              <a:rPr lang="en" sz="1900"/>
              <a:t> of its value. Another way to think </a:t>
            </a:r>
            <a:br>
              <a:rPr lang="en" sz="1900"/>
            </a:br>
            <a:r>
              <a:rPr lang="en" sz="1900"/>
              <a:t>about this is that the car </a:t>
            </a:r>
            <a:r>
              <a:rPr b="1" lang="en" sz="1900">
                <a:solidFill>
                  <a:srgbClr val="005047"/>
                </a:solidFill>
              </a:rPr>
              <a:t>retains ⅔</a:t>
            </a:r>
            <a:r>
              <a:rPr lang="en" sz="1900"/>
              <a:t> of its </a:t>
            </a:r>
            <a:br>
              <a:rPr lang="en" sz="1900"/>
            </a:br>
            <a:r>
              <a:rPr lang="en" sz="1900"/>
              <a:t>value each year. Let’s say that a new car </a:t>
            </a:r>
            <a:br>
              <a:rPr lang="en" sz="1900"/>
            </a:br>
            <a:r>
              <a:rPr lang="en" sz="1900"/>
              <a:t>costs $18,000.</a:t>
            </a:r>
            <a:endParaRPr sz="1900"/>
          </a:p>
          <a:p>
            <a:pPr indent="-349250" lvl="0" marL="457200" rtl="0" algn="l">
              <a:spcBef>
                <a:spcPts val="1200"/>
              </a:spcBef>
              <a:spcAft>
                <a:spcPts val="0"/>
              </a:spcAft>
              <a:buSzPts val="1900"/>
              <a:buAutoNum type="arabicPeriod"/>
            </a:pPr>
            <a:r>
              <a:rPr lang="en" sz="1900"/>
              <a:t>A buyer worries that the car will be worth </a:t>
            </a:r>
            <a:br>
              <a:rPr lang="en" sz="1900"/>
            </a:br>
            <a:r>
              <a:rPr lang="en" sz="1900"/>
              <a:t>nothing in three years. Do you agree?</a:t>
            </a:r>
            <a:endParaRPr sz="1900"/>
          </a:p>
          <a:p>
            <a:pPr indent="-349250" lvl="0" marL="457200" rtl="0" algn="l">
              <a:spcBef>
                <a:spcPts val="0"/>
              </a:spcBef>
              <a:spcAft>
                <a:spcPts val="0"/>
              </a:spcAft>
              <a:buSzPts val="1900"/>
              <a:buAutoNum type="arabicPeriod"/>
            </a:pPr>
            <a:r>
              <a:rPr lang="en" sz="1900"/>
              <a:t>Write an expression to show how to find </a:t>
            </a:r>
            <a:br>
              <a:rPr lang="en" sz="1900"/>
            </a:br>
            <a:r>
              <a:rPr lang="en" sz="1900"/>
              <a:t>the value of the car for each year listed in the table.</a:t>
            </a:r>
            <a:endParaRPr sz="1900"/>
          </a:p>
          <a:p>
            <a:pPr indent="-349250" lvl="0" marL="457200" rtl="0" algn="l">
              <a:spcBef>
                <a:spcPts val="0"/>
              </a:spcBef>
              <a:spcAft>
                <a:spcPts val="0"/>
              </a:spcAft>
              <a:buSzPts val="1900"/>
              <a:buAutoNum type="arabicPeriod"/>
            </a:pPr>
            <a:r>
              <a:rPr lang="en" sz="1900"/>
              <a:t>Write an equation relating the value of the car in dollars, 𝑣, to the number of years, 𝑡.</a:t>
            </a:r>
            <a:endParaRPr sz="1900"/>
          </a:p>
        </p:txBody>
      </p:sp>
      <p:sp>
        <p:nvSpPr>
          <p:cNvPr id="180" name="Google Shape;180;p16"/>
          <p:cNvSpPr txBox="1"/>
          <p:nvPr>
            <p:ph idx="2" type="sldNum"/>
          </p:nvPr>
        </p:nvSpPr>
        <p:spPr>
          <a:xfrm>
            <a:off x="311700" y="4738601"/>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a:t>
            </a:r>
            <a:r>
              <a:rPr lang="en" sz="1000"/>
              <a:t>.5.2 Exponential Decay</a:t>
            </a:r>
            <a:endParaRPr/>
          </a:p>
        </p:txBody>
      </p:sp>
      <p:graphicFrame>
        <p:nvGraphicFramePr>
          <p:cNvPr id="181" name="Google Shape;181;p16"/>
          <p:cNvGraphicFramePr/>
          <p:nvPr/>
        </p:nvGraphicFramePr>
        <p:xfrm>
          <a:off x="5371800" y="768071"/>
          <a:ext cx="3000000" cy="3000000"/>
        </p:xfrm>
        <a:graphic>
          <a:graphicData uri="http://schemas.openxmlformats.org/drawingml/2006/table">
            <a:tbl>
              <a:tblPr>
                <a:noFill/>
                <a:tableStyleId>{D1E514CC-C6DE-45D6-BED4-045B95AA12B3}</a:tableStyleId>
              </a:tblPr>
              <a:tblGrid>
                <a:gridCol w="1730250"/>
                <a:gridCol w="1730250"/>
              </a:tblGrid>
              <a:tr h="379500">
                <a:tc>
                  <a:txBody>
                    <a:bodyPr/>
                    <a:lstStyle/>
                    <a:p>
                      <a:pPr indent="0" lvl="0" marL="0" rtl="0" algn="ctr">
                        <a:spcBef>
                          <a:spcPts val="0"/>
                        </a:spcBef>
                        <a:spcAft>
                          <a:spcPts val="0"/>
                        </a:spcAft>
                        <a:buNone/>
                      </a:pPr>
                      <a:r>
                        <a:rPr b="1" lang="en" sz="1600">
                          <a:solidFill>
                            <a:schemeClr val="lt1"/>
                          </a:solidFill>
                        </a:rPr>
                        <a:t>Year</a:t>
                      </a:r>
                      <a:endParaRPr b="1" sz="1600">
                        <a:solidFill>
                          <a:schemeClr val="lt1"/>
                        </a:solidFill>
                      </a:endParaRPr>
                    </a:p>
                  </a:txBody>
                  <a:tcPr marT="91425" marB="91425" marR="91425" marL="91425">
                    <a:solidFill>
                      <a:srgbClr val="005047"/>
                    </a:solidFill>
                  </a:tcPr>
                </a:tc>
                <a:tc>
                  <a:txBody>
                    <a:bodyPr/>
                    <a:lstStyle/>
                    <a:p>
                      <a:pPr indent="0" lvl="0" marL="0" rtl="0" algn="ctr">
                        <a:spcBef>
                          <a:spcPts val="0"/>
                        </a:spcBef>
                        <a:spcAft>
                          <a:spcPts val="0"/>
                        </a:spcAft>
                        <a:buNone/>
                      </a:pPr>
                      <a:r>
                        <a:rPr b="1" lang="en" sz="1600">
                          <a:solidFill>
                            <a:schemeClr val="lt1"/>
                          </a:solidFill>
                        </a:rPr>
                        <a:t>Value of Car ($)</a:t>
                      </a:r>
                      <a:endParaRPr b="1" sz="1600">
                        <a:solidFill>
                          <a:schemeClr val="lt1"/>
                        </a:solidFill>
                      </a:endParaRPr>
                    </a:p>
                  </a:txBody>
                  <a:tcPr marT="91425" marB="91425" marR="91425" marL="91425">
                    <a:solidFill>
                      <a:srgbClr val="005047"/>
                    </a:solidFill>
                  </a:tcPr>
                </a:tc>
              </a:tr>
              <a:tr h="379500">
                <a:tc>
                  <a:txBody>
                    <a:bodyPr/>
                    <a:lstStyle/>
                    <a:p>
                      <a:pPr indent="0" lvl="0" marL="0" rtl="0" algn="ctr">
                        <a:spcBef>
                          <a:spcPts val="0"/>
                        </a:spcBef>
                        <a:spcAft>
                          <a:spcPts val="0"/>
                        </a:spcAft>
                        <a:buNone/>
                      </a:pPr>
                      <a:r>
                        <a:rPr lang="en" sz="1600"/>
                        <a:t>0</a:t>
                      </a:r>
                      <a:endParaRPr sz="1600"/>
                    </a:p>
                  </a:txBody>
                  <a:tcPr marT="91425" marB="91425" marR="91425" marL="91425"/>
                </a:tc>
                <a:tc>
                  <a:txBody>
                    <a:bodyPr/>
                    <a:lstStyle/>
                    <a:p>
                      <a:pPr indent="0" lvl="0" marL="0" rtl="0" algn="ctr">
                        <a:spcBef>
                          <a:spcPts val="0"/>
                        </a:spcBef>
                        <a:spcAft>
                          <a:spcPts val="0"/>
                        </a:spcAft>
                        <a:buNone/>
                      </a:pPr>
                      <a:r>
                        <a:rPr lang="en" sz="1600"/>
                        <a:t>18,000</a:t>
                      </a:r>
                      <a:endParaRPr sz="1600"/>
                    </a:p>
                  </a:txBody>
                  <a:tcPr marT="91425" marB="91425" marR="91425" marL="91425"/>
                </a:tc>
              </a:tr>
              <a:tr h="379500">
                <a:tc>
                  <a:txBody>
                    <a:bodyPr/>
                    <a:lstStyle/>
                    <a:p>
                      <a:pPr indent="0" lvl="0" marL="0" rtl="0" algn="ctr">
                        <a:spcBef>
                          <a:spcPts val="0"/>
                        </a:spcBef>
                        <a:spcAft>
                          <a:spcPts val="0"/>
                        </a:spcAft>
                        <a:buNone/>
                      </a:pPr>
                      <a:r>
                        <a:rPr lang="en" sz="1600"/>
                        <a:t>1</a:t>
                      </a:r>
                      <a:endParaRPr sz="1600"/>
                    </a:p>
                  </a:txBody>
                  <a:tcPr marT="91425" marB="91425" marR="91425" marL="91425"/>
                </a:tc>
                <a:tc>
                  <a:txBody>
                    <a:bodyPr/>
                    <a:lstStyle/>
                    <a:p>
                      <a:pPr indent="0" lvl="0" marL="0" rtl="0" algn="ctr">
                        <a:spcBef>
                          <a:spcPts val="0"/>
                        </a:spcBef>
                        <a:spcAft>
                          <a:spcPts val="0"/>
                        </a:spcAft>
                        <a:buNone/>
                      </a:pPr>
                      <a:r>
                        <a:t/>
                      </a:r>
                      <a:endParaRPr sz="1600"/>
                    </a:p>
                  </a:txBody>
                  <a:tcPr marT="91425" marB="91425" marR="91425" marL="91425"/>
                </a:tc>
              </a:tr>
              <a:tr h="379500">
                <a:tc>
                  <a:txBody>
                    <a:bodyPr/>
                    <a:lstStyle/>
                    <a:p>
                      <a:pPr indent="0" lvl="0" marL="0" rtl="0" algn="ctr">
                        <a:spcBef>
                          <a:spcPts val="0"/>
                        </a:spcBef>
                        <a:spcAft>
                          <a:spcPts val="0"/>
                        </a:spcAft>
                        <a:buNone/>
                      </a:pPr>
                      <a:r>
                        <a:rPr lang="en" sz="1600"/>
                        <a:t>2</a:t>
                      </a:r>
                      <a:endParaRPr sz="1600"/>
                    </a:p>
                  </a:txBody>
                  <a:tcPr marT="91425" marB="91425" marR="91425" marL="91425"/>
                </a:tc>
                <a:tc>
                  <a:txBody>
                    <a:bodyPr/>
                    <a:lstStyle/>
                    <a:p>
                      <a:pPr indent="0" lvl="0" marL="0" rtl="0" algn="ctr">
                        <a:spcBef>
                          <a:spcPts val="0"/>
                        </a:spcBef>
                        <a:spcAft>
                          <a:spcPts val="0"/>
                        </a:spcAft>
                        <a:buNone/>
                      </a:pPr>
                      <a:r>
                        <a:t/>
                      </a:r>
                      <a:endParaRPr sz="1600"/>
                    </a:p>
                  </a:txBody>
                  <a:tcPr marT="91425" marB="91425" marR="91425" marL="91425"/>
                </a:tc>
              </a:tr>
              <a:tr h="379500">
                <a:tc>
                  <a:txBody>
                    <a:bodyPr/>
                    <a:lstStyle/>
                    <a:p>
                      <a:pPr indent="0" lvl="0" marL="0" rtl="0" algn="ctr">
                        <a:spcBef>
                          <a:spcPts val="0"/>
                        </a:spcBef>
                        <a:spcAft>
                          <a:spcPts val="0"/>
                        </a:spcAft>
                        <a:buNone/>
                      </a:pPr>
                      <a:r>
                        <a:rPr lang="en" sz="1600"/>
                        <a:t>3</a:t>
                      </a:r>
                      <a:endParaRPr sz="1600"/>
                    </a:p>
                  </a:txBody>
                  <a:tcPr marT="91425" marB="91425" marR="91425" marL="91425"/>
                </a:tc>
                <a:tc>
                  <a:txBody>
                    <a:bodyPr/>
                    <a:lstStyle/>
                    <a:p>
                      <a:pPr indent="0" lvl="0" marL="0" rtl="0" algn="ctr">
                        <a:spcBef>
                          <a:spcPts val="0"/>
                        </a:spcBef>
                        <a:spcAft>
                          <a:spcPts val="0"/>
                        </a:spcAft>
                        <a:buNone/>
                      </a:pPr>
                      <a:r>
                        <a:t/>
                      </a:r>
                      <a:endParaRPr sz="1600"/>
                    </a:p>
                  </a:txBody>
                  <a:tcPr marT="91425" marB="91425" marR="91425" marL="91425"/>
                </a:tc>
              </a:tr>
              <a:tr h="379500">
                <a:tc>
                  <a:txBody>
                    <a:bodyPr/>
                    <a:lstStyle/>
                    <a:p>
                      <a:pPr indent="0" lvl="0" marL="0" rtl="0" algn="ctr">
                        <a:spcBef>
                          <a:spcPts val="0"/>
                        </a:spcBef>
                        <a:spcAft>
                          <a:spcPts val="0"/>
                        </a:spcAft>
                        <a:buNone/>
                      </a:pPr>
                      <a:r>
                        <a:rPr lang="en" sz="1600"/>
                        <a:t>6</a:t>
                      </a:r>
                      <a:endParaRPr sz="1600"/>
                    </a:p>
                  </a:txBody>
                  <a:tcPr marT="91425" marB="91425" marR="91425" marL="91425"/>
                </a:tc>
                <a:tc>
                  <a:txBody>
                    <a:bodyPr/>
                    <a:lstStyle/>
                    <a:p>
                      <a:pPr indent="0" lvl="0" marL="0" rtl="0" algn="ctr">
                        <a:spcBef>
                          <a:spcPts val="0"/>
                        </a:spcBef>
                        <a:spcAft>
                          <a:spcPts val="0"/>
                        </a:spcAft>
                        <a:buNone/>
                      </a:pPr>
                      <a:r>
                        <a:t/>
                      </a:r>
                      <a:endParaRPr sz="1600"/>
                    </a:p>
                  </a:txBody>
                  <a:tcPr marT="91425" marB="91425" marR="91425" marL="91425"/>
                </a:tc>
              </a:tr>
              <a:tr h="379500">
                <a:tc>
                  <a:txBody>
                    <a:bodyPr/>
                    <a:lstStyle/>
                    <a:p>
                      <a:pPr indent="0" lvl="0" marL="0" rtl="0" algn="ctr">
                        <a:spcBef>
                          <a:spcPts val="0"/>
                        </a:spcBef>
                        <a:spcAft>
                          <a:spcPts val="0"/>
                        </a:spcAft>
                        <a:buNone/>
                      </a:pPr>
                      <a:r>
                        <a:rPr i="1" lang="en" sz="1600">
                          <a:latin typeface="Times New Roman"/>
                          <a:ea typeface="Times New Roman"/>
                          <a:cs typeface="Times New Roman"/>
                          <a:sym typeface="Times New Roman"/>
                        </a:rPr>
                        <a:t>t</a:t>
                      </a:r>
                      <a:endParaRPr i="1" sz="1600">
                        <a:latin typeface="Times New Roman"/>
                        <a:ea typeface="Times New Roman"/>
                        <a:cs typeface="Times New Roman"/>
                        <a:sym typeface="Times New Roman"/>
                      </a:endParaRPr>
                    </a:p>
                  </a:txBody>
                  <a:tcPr marT="91425" marB="91425" marR="91425" marL="91425"/>
                </a:tc>
                <a:tc>
                  <a:txBody>
                    <a:bodyPr/>
                    <a:lstStyle/>
                    <a:p>
                      <a:pPr indent="0" lvl="0" marL="0" rtl="0" algn="ctr">
                        <a:spcBef>
                          <a:spcPts val="0"/>
                        </a:spcBef>
                        <a:spcAft>
                          <a:spcPts val="0"/>
                        </a:spcAft>
                        <a:buNone/>
                      </a:pPr>
                      <a:r>
                        <a:t/>
                      </a:r>
                      <a:endParaRPr sz="1600"/>
                    </a:p>
                  </a:txBody>
                  <a:tcPr marT="91425" marB="91425" marR="91425" marL="91425"/>
                </a:tc>
              </a:tr>
            </a:tbl>
          </a:graphicData>
        </a:graphic>
      </p:graphicFrame>
      <p:graphicFrame>
        <p:nvGraphicFramePr>
          <p:cNvPr id="182" name="Google Shape;182;p16"/>
          <p:cNvGraphicFramePr/>
          <p:nvPr/>
        </p:nvGraphicFramePr>
        <p:xfrm>
          <a:off x="5371800" y="768071"/>
          <a:ext cx="3000000" cy="3000000"/>
        </p:xfrm>
        <a:graphic>
          <a:graphicData uri="http://schemas.openxmlformats.org/drawingml/2006/table">
            <a:tbl>
              <a:tblPr>
                <a:noFill/>
                <a:tableStyleId>{D1E514CC-C6DE-45D6-BED4-045B95AA12B3}</a:tableStyleId>
              </a:tblPr>
              <a:tblGrid>
                <a:gridCol w="1730250"/>
                <a:gridCol w="1730250"/>
              </a:tblGrid>
              <a:tr h="379500">
                <a:tc>
                  <a:txBody>
                    <a:bodyPr/>
                    <a:lstStyle/>
                    <a:p>
                      <a:pPr indent="0" lvl="0" marL="0" rtl="0" algn="ctr">
                        <a:spcBef>
                          <a:spcPts val="0"/>
                        </a:spcBef>
                        <a:spcAft>
                          <a:spcPts val="0"/>
                        </a:spcAft>
                        <a:buNone/>
                      </a:pPr>
                      <a:r>
                        <a:rPr b="1" lang="en" sz="1600">
                          <a:solidFill>
                            <a:schemeClr val="lt1"/>
                          </a:solidFill>
                        </a:rPr>
                        <a:t>Year</a:t>
                      </a:r>
                      <a:endParaRPr b="1" sz="1600">
                        <a:solidFill>
                          <a:schemeClr val="lt1"/>
                        </a:solidFill>
                      </a:endParaRPr>
                    </a:p>
                  </a:txBody>
                  <a:tcPr marT="91425" marB="91425" marR="91425" marL="91425">
                    <a:solidFill>
                      <a:srgbClr val="005047"/>
                    </a:solidFill>
                  </a:tcPr>
                </a:tc>
                <a:tc>
                  <a:txBody>
                    <a:bodyPr/>
                    <a:lstStyle/>
                    <a:p>
                      <a:pPr indent="0" lvl="0" marL="0" rtl="0" algn="ctr">
                        <a:spcBef>
                          <a:spcPts val="0"/>
                        </a:spcBef>
                        <a:spcAft>
                          <a:spcPts val="0"/>
                        </a:spcAft>
                        <a:buNone/>
                      </a:pPr>
                      <a:r>
                        <a:rPr b="1" lang="en" sz="1600">
                          <a:solidFill>
                            <a:schemeClr val="lt1"/>
                          </a:solidFill>
                        </a:rPr>
                        <a:t>Value of Car ($)</a:t>
                      </a:r>
                      <a:endParaRPr b="1" sz="1600">
                        <a:solidFill>
                          <a:schemeClr val="lt1"/>
                        </a:solidFill>
                      </a:endParaRPr>
                    </a:p>
                  </a:txBody>
                  <a:tcPr marT="91425" marB="91425" marR="91425" marL="91425">
                    <a:solidFill>
                      <a:srgbClr val="005047"/>
                    </a:solidFill>
                  </a:tcPr>
                </a:tc>
              </a:tr>
              <a:tr h="379500">
                <a:tc>
                  <a:txBody>
                    <a:bodyPr/>
                    <a:lstStyle/>
                    <a:p>
                      <a:pPr indent="0" lvl="0" marL="0" rtl="0" algn="ctr">
                        <a:spcBef>
                          <a:spcPts val="0"/>
                        </a:spcBef>
                        <a:spcAft>
                          <a:spcPts val="0"/>
                        </a:spcAft>
                        <a:buNone/>
                      </a:pPr>
                      <a:r>
                        <a:rPr lang="en" sz="1600"/>
                        <a:t>0</a:t>
                      </a:r>
                      <a:endParaRPr sz="1600"/>
                    </a:p>
                  </a:txBody>
                  <a:tcPr marT="91425" marB="91425" marR="91425" marL="91425"/>
                </a:tc>
                <a:tc>
                  <a:txBody>
                    <a:bodyPr/>
                    <a:lstStyle/>
                    <a:p>
                      <a:pPr indent="0" lvl="0" marL="0" rtl="0" algn="ctr">
                        <a:spcBef>
                          <a:spcPts val="0"/>
                        </a:spcBef>
                        <a:spcAft>
                          <a:spcPts val="0"/>
                        </a:spcAft>
                        <a:buNone/>
                      </a:pPr>
                      <a:r>
                        <a:rPr lang="en" sz="1600"/>
                        <a:t>18,000</a:t>
                      </a:r>
                      <a:endParaRPr sz="1600"/>
                    </a:p>
                  </a:txBody>
                  <a:tcPr marT="91425" marB="91425" marR="91425" marL="91425"/>
                </a:tc>
              </a:tr>
              <a:tr h="379500">
                <a:tc>
                  <a:txBody>
                    <a:bodyPr/>
                    <a:lstStyle/>
                    <a:p>
                      <a:pPr indent="0" lvl="0" marL="0" rtl="0" algn="ctr">
                        <a:spcBef>
                          <a:spcPts val="0"/>
                        </a:spcBef>
                        <a:spcAft>
                          <a:spcPts val="0"/>
                        </a:spcAft>
                        <a:buNone/>
                      </a:pPr>
                      <a:r>
                        <a:rPr lang="en" sz="1600"/>
                        <a:t>1</a:t>
                      </a:r>
                      <a:endParaRPr sz="1600"/>
                    </a:p>
                  </a:txBody>
                  <a:tcPr marT="91425" marB="91425" marR="91425" marL="91425"/>
                </a:tc>
                <a:tc>
                  <a:txBody>
                    <a:bodyPr/>
                    <a:lstStyle/>
                    <a:p>
                      <a:pPr indent="0" lvl="0" marL="0" rtl="0" algn="ctr">
                        <a:spcBef>
                          <a:spcPts val="0"/>
                        </a:spcBef>
                        <a:spcAft>
                          <a:spcPts val="0"/>
                        </a:spcAft>
                        <a:buNone/>
                      </a:pPr>
                      <a:r>
                        <a:rPr lang="en" sz="1600"/>
                        <a:t>18,000 ⋅ ⅔</a:t>
                      </a:r>
                      <a:endParaRPr sz="1600"/>
                    </a:p>
                  </a:txBody>
                  <a:tcPr marT="91425" marB="91425" marR="91425" marL="91425"/>
                </a:tc>
              </a:tr>
              <a:tr h="379500">
                <a:tc>
                  <a:txBody>
                    <a:bodyPr/>
                    <a:lstStyle/>
                    <a:p>
                      <a:pPr indent="0" lvl="0" marL="0" rtl="0" algn="ctr">
                        <a:spcBef>
                          <a:spcPts val="0"/>
                        </a:spcBef>
                        <a:spcAft>
                          <a:spcPts val="0"/>
                        </a:spcAft>
                        <a:buNone/>
                      </a:pPr>
                      <a:r>
                        <a:rPr lang="en" sz="1600"/>
                        <a:t>2</a:t>
                      </a:r>
                      <a:endParaRPr sz="1600"/>
                    </a:p>
                  </a:txBody>
                  <a:tcPr marT="91425" marB="91425" marR="91425" marL="91425"/>
                </a:tc>
                <a:tc>
                  <a:txBody>
                    <a:bodyPr/>
                    <a:lstStyle/>
                    <a:p>
                      <a:pPr indent="0" lvl="0" marL="0" rtl="0" algn="ctr">
                        <a:spcBef>
                          <a:spcPts val="0"/>
                        </a:spcBef>
                        <a:spcAft>
                          <a:spcPts val="0"/>
                        </a:spcAft>
                        <a:buNone/>
                      </a:pPr>
                      <a:r>
                        <a:rPr lang="en" sz="1600"/>
                        <a:t>18,000 ⋅ (⅔)</a:t>
                      </a:r>
                      <a:r>
                        <a:rPr baseline="30000" lang="en" sz="1600"/>
                        <a:t>2</a:t>
                      </a:r>
                      <a:endParaRPr baseline="30000" sz="1600"/>
                    </a:p>
                  </a:txBody>
                  <a:tcPr marT="91425" marB="91425" marR="91425" marL="91425"/>
                </a:tc>
              </a:tr>
              <a:tr h="379500">
                <a:tc>
                  <a:txBody>
                    <a:bodyPr/>
                    <a:lstStyle/>
                    <a:p>
                      <a:pPr indent="0" lvl="0" marL="0" rtl="0" algn="ctr">
                        <a:spcBef>
                          <a:spcPts val="0"/>
                        </a:spcBef>
                        <a:spcAft>
                          <a:spcPts val="0"/>
                        </a:spcAft>
                        <a:buNone/>
                      </a:pPr>
                      <a:r>
                        <a:rPr lang="en" sz="1600"/>
                        <a:t>3</a:t>
                      </a:r>
                      <a:endParaRPr sz="1600"/>
                    </a:p>
                  </a:txBody>
                  <a:tcPr marT="91425" marB="91425" marR="91425" marL="91425"/>
                </a:tc>
                <a:tc>
                  <a:txBody>
                    <a:bodyPr/>
                    <a:lstStyle/>
                    <a:p>
                      <a:pPr indent="0" lvl="0" marL="0" rtl="0" algn="ctr">
                        <a:spcBef>
                          <a:spcPts val="0"/>
                        </a:spcBef>
                        <a:spcAft>
                          <a:spcPts val="0"/>
                        </a:spcAft>
                        <a:buNone/>
                      </a:pPr>
                      <a:r>
                        <a:rPr lang="en" sz="1600"/>
                        <a:t>18,000 ⋅ (⅔)</a:t>
                      </a:r>
                      <a:r>
                        <a:rPr baseline="30000" lang="en" sz="1600"/>
                        <a:t>3</a:t>
                      </a:r>
                      <a:endParaRPr baseline="30000" sz="1600"/>
                    </a:p>
                  </a:txBody>
                  <a:tcPr marT="91425" marB="91425" marR="91425" marL="91425"/>
                </a:tc>
              </a:tr>
              <a:tr h="379500">
                <a:tc>
                  <a:txBody>
                    <a:bodyPr/>
                    <a:lstStyle/>
                    <a:p>
                      <a:pPr indent="0" lvl="0" marL="0" rtl="0" algn="ctr">
                        <a:spcBef>
                          <a:spcPts val="0"/>
                        </a:spcBef>
                        <a:spcAft>
                          <a:spcPts val="0"/>
                        </a:spcAft>
                        <a:buNone/>
                      </a:pPr>
                      <a:r>
                        <a:rPr lang="en" sz="1600"/>
                        <a:t>6</a:t>
                      </a:r>
                      <a:endParaRPr sz="1600"/>
                    </a:p>
                  </a:txBody>
                  <a:tcPr marT="91425" marB="91425" marR="91425" marL="91425"/>
                </a:tc>
                <a:tc>
                  <a:txBody>
                    <a:bodyPr/>
                    <a:lstStyle/>
                    <a:p>
                      <a:pPr indent="0" lvl="0" marL="0" rtl="0" algn="ctr">
                        <a:spcBef>
                          <a:spcPts val="0"/>
                        </a:spcBef>
                        <a:spcAft>
                          <a:spcPts val="0"/>
                        </a:spcAft>
                        <a:buNone/>
                      </a:pPr>
                      <a:r>
                        <a:rPr lang="en" sz="1600"/>
                        <a:t>18,000 ⋅ (⅔)</a:t>
                      </a:r>
                      <a:r>
                        <a:rPr baseline="30000" lang="en" sz="1600"/>
                        <a:t>6</a:t>
                      </a:r>
                      <a:endParaRPr baseline="30000" sz="1600"/>
                    </a:p>
                  </a:txBody>
                  <a:tcPr marT="91425" marB="91425" marR="91425" marL="91425"/>
                </a:tc>
              </a:tr>
              <a:tr h="379500">
                <a:tc>
                  <a:txBody>
                    <a:bodyPr/>
                    <a:lstStyle/>
                    <a:p>
                      <a:pPr indent="0" lvl="0" marL="0" rtl="0" algn="ctr">
                        <a:spcBef>
                          <a:spcPts val="0"/>
                        </a:spcBef>
                        <a:spcAft>
                          <a:spcPts val="0"/>
                        </a:spcAft>
                        <a:buNone/>
                      </a:pPr>
                      <a:r>
                        <a:rPr i="1" lang="en" sz="1600">
                          <a:latin typeface="Times New Roman"/>
                          <a:ea typeface="Times New Roman"/>
                          <a:cs typeface="Times New Roman"/>
                          <a:sym typeface="Times New Roman"/>
                        </a:rPr>
                        <a:t>t</a:t>
                      </a:r>
                      <a:endParaRPr i="1" sz="1600">
                        <a:latin typeface="Times New Roman"/>
                        <a:ea typeface="Times New Roman"/>
                        <a:cs typeface="Times New Roman"/>
                        <a:sym typeface="Times New Roman"/>
                      </a:endParaRPr>
                    </a:p>
                  </a:txBody>
                  <a:tcPr marT="91425" marB="91425" marR="91425" marL="91425"/>
                </a:tc>
                <a:tc>
                  <a:txBody>
                    <a:bodyPr/>
                    <a:lstStyle/>
                    <a:p>
                      <a:pPr indent="0" lvl="0" marL="0" rtl="0" algn="ctr">
                        <a:spcBef>
                          <a:spcPts val="0"/>
                        </a:spcBef>
                        <a:spcAft>
                          <a:spcPts val="0"/>
                        </a:spcAft>
                        <a:buNone/>
                      </a:pPr>
                      <a:r>
                        <a:rPr lang="en" sz="1600"/>
                        <a:t>18,000 ⋅ (⅔)</a:t>
                      </a:r>
                      <a:r>
                        <a:rPr baseline="30000" lang="en" sz="1600"/>
                        <a:t>t </a:t>
                      </a:r>
                      <a:endParaRPr baseline="30000" sz="1600"/>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Learning Activity - Let’s Buy A Car! 🚗 🚙</a:t>
            </a:r>
            <a:endParaRPr sz="2700">
              <a:solidFill>
                <a:srgbClr val="C22032"/>
              </a:solidFill>
            </a:endParaRPr>
          </a:p>
        </p:txBody>
      </p:sp>
      <p:sp>
        <p:nvSpPr>
          <p:cNvPr id="188" name="Google Shape;188;p17"/>
          <p:cNvSpPr txBox="1"/>
          <p:nvPr>
            <p:ph idx="12" type="sldNum"/>
          </p:nvPr>
        </p:nvSpPr>
        <p:spPr>
          <a:xfrm>
            <a:off x="8283608" y="468033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9" name="Google Shape;189;p17"/>
          <p:cNvSpPr txBox="1"/>
          <p:nvPr>
            <p:ph idx="1" type="body"/>
          </p:nvPr>
        </p:nvSpPr>
        <p:spPr>
          <a:xfrm>
            <a:off x="311700" y="1152475"/>
            <a:ext cx="8520600" cy="26946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startAt="4"/>
            </a:pPr>
            <a:r>
              <a:rPr lang="en" sz="2400"/>
              <a:t>Use your equation [ </a:t>
            </a:r>
            <a:r>
              <a:rPr i="1" lang="en" sz="2400">
                <a:latin typeface="Times New Roman"/>
                <a:ea typeface="Times New Roman"/>
                <a:cs typeface="Times New Roman"/>
                <a:sym typeface="Times New Roman"/>
              </a:rPr>
              <a:t>v</a:t>
            </a:r>
            <a:r>
              <a:rPr lang="en" sz="2400"/>
              <a:t> = 18,000 </a:t>
            </a:r>
            <a:r>
              <a:rPr b="1" lang="en" sz="2400"/>
              <a:t>⋅</a:t>
            </a:r>
            <a:r>
              <a:rPr lang="en" sz="2400"/>
              <a:t> (⅔)</a:t>
            </a:r>
            <a:r>
              <a:rPr baseline="30000" i="1" lang="en" sz="2400">
                <a:latin typeface="Times New Roman"/>
                <a:ea typeface="Times New Roman"/>
                <a:cs typeface="Times New Roman"/>
                <a:sym typeface="Times New Roman"/>
              </a:rPr>
              <a:t>t </a:t>
            </a:r>
            <a:r>
              <a:rPr lang="en" sz="2400"/>
              <a:t>] to find 𝑣 when 𝑡 is 0. What does this value of 𝑣 mean in this situation?</a:t>
            </a:r>
            <a:endParaRPr sz="2400"/>
          </a:p>
          <a:p>
            <a:pPr indent="-381000" lvl="0" marL="457200" rtl="0" algn="l">
              <a:spcBef>
                <a:spcPts val="1000"/>
              </a:spcBef>
              <a:spcAft>
                <a:spcPts val="0"/>
              </a:spcAft>
              <a:buSzPts val="2400"/>
              <a:buAutoNum type="arabicPeriod" startAt="4"/>
            </a:pPr>
            <a:r>
              <a:rPr lang="en" sz="2400"/>
              <a:t>A different car loses value at a different rate. The value of this different car in dollars, 𝑑, after 𝑡 years can be represented by the equation 𝑑 = 10,000 </a:t>
            </a:r>
            <a:r>
              <a:rPr b="1" lang="en" sz="2400"/>
              <a:t>⋅</a:t>
            </a:r>
            <a:r>
              <a:rPr lang="en" sz="2400"/>
              <a:t> (⅘)</a:t>
            </a:r>
            <a:r>
              <a:rPr baseline="30000" lang="en" sz="2400"/>
              <a:t>𝑡</a:t>
            </a:r>
            <a:r>
              <a:rPr lang="en" sz="2400"/>
              <a:t>. Explain what the numbers 10,000 and ⅘ mean in this situation.</a:t>
            </a:r>
            <a:endParaRPr sz="2400"/>
          </a:p>
        </p:txBody>
      </p:sp>
      <p:sp>
        <p:nvSpPr>
          <p:cNvPr id="190" name="Google Shape;190;p17"/>
          <p:cNvSpPr txBox="1"/>
          <p:nvPr>
            <p:ph idx="2" type="sldNum"/>
          </p:nvPr>
        </p:nvSpPr>
        <p:spPr>
          <a:xfrm>
            <a:off x="311700" y="4680341"/>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5.5.2 Exponential Decay</a:t>
            </a:r>
            <a:endParaRPr/>
          </a:p>
        </p:txBody>
      </p:sp>
      <p:sp>
        <p:nvSpPr>
          <p:cNvPr id="191" name="Google Shape;191;p17">
            <a:hlinkClick action="ppaction://hlinksldjump" r:id="rId4"/>
          </p:cNvPr>
          <p:cNvSpPr/>
          <p:nvPr/>
        </p:nvSpPr>
        <p:spPr>
          <a:xfrm rot="-401769">
            <a:off x="6694043" y="3644454"/>
            <a:ext cx="1541113" cy="919792"/>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18"/>
          <p:cNvSpPr txBox="1"/>
          <p:nvPr>
            <p:ph type="title"/>
          </p:nvPr>
        </p:nvSpPr>
        <p:spPr>
          <a:xfrm>
            <a:off x="311700" y="2926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97" name="Google Shape;197;p18"/>
          <p:cNvSpPr txBox="1"/>
          <p:nvPr>
            <p:ph idx="1" type="body"/>
          </p:nvPr>
        </p:nvSpPr>
        <p:spPr>
          <a:xfrm>
            <a:off x="311700" y="2160700"/>
            <a:ext cx="8375100" cy="2490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Start with an equilateral triangle with area 1 square unit, divide it into 4 congruent pieces as in the figure, and remove the middle one. Then, repeat this process with each of the remaining pieces. Repeat this process over and over for the remaining pieces. The figure shows the first two steps of this construction.</a:t>
            </a:r>
            <a:endParaRPr/>
          </a:p>
          <a:p>
            <a:pPr indent="-342900" lvl="0" marL="457200" rtl="0" algn="l">
              <a:lnSpc>
                <a:spcPct val="100000"/>
              </a:lnSpc>
              <a:spcBef>
                <a:spcPts val="1200"/>
              </a:spcBef>
              <a:spcAft>
                <a:spcPts val="0"/>
              </a:spcAft>
              <a:buSzPts val="1800"/>
              <a:buAutoNum type="arabicPeriod"/>
            </a:pPr>
            <a:r>
              <a:rPr lang="en"/>
              <a:t>What fraction of the area is removed each time? </a:t>
            </a:r>
            <a:endParaRPr/>
          </a:p>
          <a:p>
            <a:pPr indent="-342900" lvl="0" marL="457200" rtl="0" algn="l">
              <a:lnSpc>
                <a:spcPct val="100000"/>
              </a:lnSpc>
              <a:spcBef>
                <a:spcPts val="0"/>
              </a:spcBef>
              <a:spcAft>
                <a:spcPts val="0"/>
              </a:spcAft>
              <a:buSzPts val="1800"/>
              <a:buAutoNum type="arabicPeriod"/>
            </a:pPr>
            <a:r>
              <a:rPr lang="en"/>
              <a:t>How much area is removed after the </a:t>
            </a:r>
            <a:r>
              <a:rPr i="1" lang="en">
                <a:latin typeface="Times New Roman"/>
                <a:ea typeface="Times New Roman"/>
                <a:cs typeface="Times New Roman"/>
                <a:sym typeface="Times New Roman"/>
              </a:rPr>
              <a:t>n</a:t>
            </a:r>
            <a:r>
              <a:rPr baseline="30000" i="1" lang="en">
                <a:latin typeface="Times New Roman"/>
                <a:ea typeface="Times New Roman"/>
                <a:cs typeface="Times New Roman"/>
                <a:sym typeface="Times New Roman"/>
              </a:rPr>
              <a:t>th</a:t>
            </a:r>
            <a:r>
              <a:rPr lang="en"/>
              <a:t> step? </a:t>
            </a:r>
            <a:endParaRPr/>
          </a:p>
          <a:p>
            <a:pPr indent="-342900" lvl="0" marL="457200" rtl="0" algn="l">
              <a:lnSpc>
                <a:spcPct val="100000"/>
              </a:lnSpc>
              <a:spcBef>
                <a:spcPts val="0"/>
              </a:spcBef>
              <a:spcAft>
                <a:spcPts val="0"/>
              </a:spcAft>
              <a:buSzPts val="1800"/>
              <a:buAutoNum type="arabicPeriod"/>
            </a:pPr>
            <a:r>
              <a:rPr lang="en"/>
              <a:t>Use a calculator to find out how much area remains </a:t>
            </a:r>
            <a:br>
              <a:rPr lang="en"/>
            </a:br>
            <a:r>
              <a:rPr lang="en"/>
              <a:t>in the triangle after 50 such steps have been taken.</a:t>
            </a:r>
            <a:endParaRPr/>
          </a:p>
          <a:p>
            <a:pPr indent="0" lvl="0" marL="0" rtl="0" algn="l">
              <a:lnSpc>
                <a:spcPct val="100000"/>
              </a:lnSpc>
              <a:spcBef>
                <a:spcPts val="1200"/>
              </a:spcBef>
              <a:spcAft>
                <a:spcPts val="1200"/>
              </a:spcAft>
              <a:buNone/>
            </a:pPr>
            <a:r>
              <a:t/>
            </a:r>
            <a:endParaRPr/>
          </a:p>
        </p:txBody>
      </p:sp>
      <p:sp>
        <p:nvSpPr>
          <p:cNvPr id="198" name="Google Shape;198;p18"/>
          <p:cNvSpPr txBox="1"/>
          <p:nvPr>
            <p:ph idx="12" type="sldNum"/>
          </p:nvPr>
        </p:nvSpPr>
        <p:spPr>
          <a:xfrm>
            <a:off x="8283608" y="471099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9" name="Google Shape;199;p18"/>
          <p:cNvSpPr txBox="1"/>
          <p:nvPr>
            <p:ph idx="2" type="sldNum"/>
          </p:nvPr>
        </p:nvSpPr>
        <p:spPr>
          <a:xfrm>
            <a:off x="311700" y="4711002"/>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5.5.2 Exponential Decay</a:t>
            </a:r>
            <a:endParaRPr/>
          </a:p>
        </p:txBody>
      </p:sp>
      <p:pic>
        <p:nvPicPr>
          <p:cNvPr id="200" name="Google Shape;200;p18"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201" name="Google Shape;201;p18"/>
          <p:cNvPicPr preferRelativeResize="0"/>
          <p:nvPr/>
        </p:nvPicPr>
        <p:blipFill>
          <a:blip r:embed="rId5">
            <a:alphaModFix/>
          </a:blip>
          <a:stretch>
            <a:fillRect/>
          </a:stretch>
        </p:blipFill>
        <p:spPr>
          <a:xfrm>
            <a:off x="2091338" y="871547"/>
            <a:ext cx="4412625" cy="1223350"/>
          </a:xfrm>
          <a:prstGeom prst="rect">
            <a:avLst/>
          </a:prstGeom>
          <a:noFill/>
          <a:ln>
            <a:noFill/>
          </a:ln>
        </p:spPr>
      </p:pic>
      <p:pic>
        <p:nvPicPr>
          <p:cNvPr id="202" name="Google Shape;202;p18"/>
          <p:cNvPicPr preferRelativeResize="0"/>
          <p:nvPr/>
        </p:nvPicPr>
        <p:blipFill>
          <a:blip r:embed="rId6">
            <a:alphaModFix/>
          </a:blip>
          <a:stretch>
            <a:fillRect/>
          </a:stretch>
        </p:blipFill>
        <p:spPr>
          <a:xfrm>
            <a:off x="6359550" y="3192463"/>
            <a:ext cx="1924050" cy="1704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8" name="Google Shape;208;p19"/>
          <p:cNvSpPr txBox="1"/>
          <p:nvPr>
            <p:ph idx="1" type="body"/>
          </p:nvPr>
        </p:nvSpPr>
        <p:spPr>
          <a:xfrm>
            <a:off x="311700" y="1152475"/>
            <a:ext cx="8442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Which of the following could represent a population of bacteria, 𝑏, that decreases at a rate of 18 every hour, ℎ? Consider an initial amount of 100 bacteria.</a:t>
            </a:r>
            <a:endParaRPr sz="2200"/>
          </a:p>
          <a:p>
            <a:pPr indent="-368300" lvl="0" marL="914400" rtl="0" algn="l">
              <a:lnSpc>
                <a:spcPct val="100000"/>
              </a:lnSpc>
              <a:spcBef>
                <a:spcPts val="1200"/>
              </a:spcBef>
              <a:spcAft>
                <a:spcPts val="0"/>
              </a:spcAft>
              <a:buClr>
                <a:srgbClr val="424242"/>
              </a:buClr>
              <a:buSzPts val="2200"/>
              <a:buFont typeface="Calibri"/>
              <a:buAutoNum type="alphaLcPeriod"/>
            </a:pPr>
            <a:r>
              <a:rPr lang="en" sz="2200"/>
              <a:t>𝑏 = 100 </a:t>
            </a:r>
            <a:r>
              <a:rPr b="1" lang="en" sz="2200"/>
              <a:t>⋅</a:t>
            </a:r>
            <a:r>
              <a:rPr lang="en" sz="2200"/>
              <a:t> (</a:t>
            </a:r>
            <a:r>
              <a:rPr lang="en" sz="2200"/>
              <a:t>⅞</a:t>
            </a:r>
            <a:r>
              <a:rPr lang="en" sz="2200"/>
              <a:t>)</a:t>
            </a:r>
            <a:r>
              <a:rPr baseline="30000" lang="en" sz="2200"/>
              <a:t>ℎ</a:t>
            </a:r>
            <a:r>
              <a:rPr lang="en" sz="2200"/>
              <a:t> </a:t>
            </a:r>
            <a:endParaRPr sz="2200">
              <a:solidFill>
                <a:srgbClr val="424242"/>
              </a:solidFill>
            </a:endParaRPr>
          </a:p>
          <a:p>
            <a:pPr indent="-368300" lvl="0" marL="914400" rtl="0" algn="l">
              <a:lnSpc>
                <a:spcPct val="100000"/>
              </a:lnSpc>
              <a:spcBef>
                <a:spcPts val="1000"/>
              </a:spcBef>
              <a:spcAft>
                <a:spcPts val="0"/>
              </a:spcAft>
              <a:buSzPts val="2200"/>
              <a:buFont typeface="Calibri"/>
              <a:buAutoNum type="alphaLcPeriod"/>
            </a:pPr>
            <a:r>
              <a:rPr lang="en" sz="2200"/>
              <a:t>𝑏 = 100 </a:t>
            </a:r>
            <a:r>
              <a:rPr b="1" lang="en" sz="2200"/>
              <a:t>⋅</a:t>
            </a:r>
            <a:r>
              <a:rPr lang="en" sz="2200"/>
              <a:t> (⅛)</a:t>
            </a:r>
            <a:r>
              <a:rPr baseline="30000" lang="en" sz="2200"/>
              <a:t>ℎ</a:t>
            </a:r>
            <a:r>
              <a:rPr lang="en" sz="2200"/>
              <a:t> </a:t>
            </a:r>
            <a:endParaRPr sz="2200">
              <a:solidFill>
                <a:srgbClr val="424242"/>
              </a:solidFill>
            </a:endParaRPr>
          </a:p>
          <a:p>
            <a:pPr indent="-368300" lvl="0" marL="914400" rtl="0" algn="l">
              <a:lnSpc>
                <a:spcPct val="100000"/>
              </a:lnSpc>
              <a:spcBef>
                <a:spcPts val="1000"/>
              </a:spcBef>
              <a:spcAft>
                <a:spcPts val="0"/>
              </a:spcAft>
              <a:buSzPts val="2200"/>
              <a:buFont typeface="Calibri"/>
              <a:buAutoNum type="alphaLcPeriod"/>
            </a:pPr>
            <a:r>
              <a:rPr lang="en" sz="2200"/>
              <a:t>𝑏 = 100 </a:t>
            </a:r>
            <a:r>
              <a:rPr b="1" lang="en" sz="2200"/>
              <a:t>⋅</a:t>
            </a:r>
            <a:r>
              <a:rPr lang="en" sz="2200"/>
              <a:t> (⅞)ℎ </a:t>
            </a:r>
            <a:endParaRPr sz="2200">
              <a:solidFill>
                <a:srgbClr val="424242"/>
              </a:solidFill>
            </a:endParaRPr>
          </a:p>
          <a:p>
            <a:pPr indent="-368300" lvl="0" marL="914400" rtl="0" algn="l">
              <a:lnSpc>
                <a:spcPct val="100000"/>
              </a:lnSpc>
              <a:spcBef>
                <a:spcPts val="1000"/>
              </a:spcBef>
              <a:spcAft>
                <a:spcPts val="1000"/>
              </a:spcAft>
              <a:buSzPts val="2200"/>
              <a:buFont typeface="Calibri"/>
              <a:buAutoNum type="alphaLcPeriod"/>
            </a:pPr>
            <a:r>
              <a:rPr lang="en" sz="2200"/>
              <a:t>𝑏 = 100 </a:t>
            </a:r>
            <a:r>
              <a:rPr b="1" lang="en" sz="2200"/>
              <a:t>⋅</a:t>
            </a:r>
            <a:r>
              <a:rPr lang="en" sz="2200"/>
              <a:t> (⅛)ℎ </a:t>
            </a:r>
            <a:endParaRPr sz="2200">
              <a:solidFill>
                <a:srgbClr val="424242"/>
              </a:solidFill>
            </a:endParaRPr>
          </a:p>
        </p:txBody>
      </p:sp>
      <p:sp>
        <p:nvSpPr>
          <p:cNvPr id="209" name="Google Shape;209;p19"/>
          <p:cNvSpPr txBox="1"/>
          <p:nvPr>
            <p:ph idx="12" type="sldNum"/>
          </p:nvPr>
        </p:nvSpPr>
        <p:spPr>
          <a:xfrm>
            <a:off x="8283608" y="468033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0" name="Google Shape;210;p19"/>
          <p:cNvSpPr txBox="1"/>
          <p:nvPr>
            <p:ph idx="2" type="sldNum"/>
          </p:nvPr>
        </p:nvSpPr>
        <p:spPr>
          <a:xfrm>
            <a:off x="311700" y="4680341"/>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5.5.2 Exponential Decay</a:t>
            </a:r>
            <a:endParaRPr sz="1000"/>
          </a:p>
        </p:txBody>
      </p:sp>
      <p:pic>
        <p:nvPicPr>
          <p:cNvPr id="211" name="Google Shape;211;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12" name="Google Shape;212;p19">
            <a:hlinkClick action="ppaction://hlinkshowjump?jump=nextslide"/>
          </p:cNvPr>
          <p:cNvSpPr/>
          <p:nvPr/>
        </p:nvSpPr>
        <p:spPr>
          <a:xfrm>
            <a:off x="6691800" y="46374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6" name="Shape 216"/>
        <p:cNvGrpSpPr/>
        <p:nvPr/>
      </p:nvGrpSpPr>
      <p:grpSpPr>
        <a:xfrm>
          <a:off x="0" y="0"/>
          <a:ext cx="0" cy="0"/>
          <a:chOff x="0" y="0"/>
          <a:chExt cx="0" cy="0"/>
        </a:xfrm>
      </p:grpSpPr>
      <p:sp>
        <p:nvSpPr>
          <p:cNvPr id="217" name="Google Shape;217;p20"/>
          <p:cNvSpPr txBox="1"/>
          <p:nvPr>
            <p:ph type="title"/>
          </p:nvPr>
        </p:nvSpPr>
        <p:spPr>
          <a:xfrm>
            <a:off x="159300" y="185134"/>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8" name="Google Shape;218;p20"/>
          <p:cNvSpPr txBox="1"/>
          <p:nvPr>
            <p:ph idx="1" type="body"/>
          </p:nvPr>
        </p:nvSpPr>
        <p:spPr>
          <a:xfrm>
            <a:off x="212950" y="827850"/>
            <a:ext cx="8626200" cy="39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000"/>
              <a:t>At the beginning of April, a colony </a:t>
            </a:r>
            <a:br>
              <a:rPr lang="en" sz="2000"/>
            </a:br>
            <a:r>
              <a:rPr lang="en" sz="2000"/>
              <a:t>of ants had a population of 5,000.</a:t>
            </a:r>
            <a:endParaRPr sz="2000"/>
          </a:p>
          <a:p>
            <a:pPr indent="-355600" lvl="0" marL="457200" rtl="0" algn="l">
              <a:spcBef>
                <a:spcPts val="0"/>
              </a:spcBef>
              <a:spcAft>
                <a:spcPts val="0"/>
              </a:spcAft>
              <a:buSzPts val="2000"/>
              <a:buAutoNum type="arabicPeriod"/>
            </a:pPr>
            <a:r>
              <a:rPr lang="en" sz="2000"/>
              <a:t>The colony decreases by ⅕ during April. </a:t>
            </a:r>
            <a:br>
              <a:rPr lang="en" sz="2000"/>
            </a:br>
            <a:r>
              <a:rPr lang="en" sz="2000"/>
              <a:t>Write an expression that represents the </a:t>
            </a:r>
            <a:br>
              <a:rPr lang="en" sz="2000"/>
            </a:br>
            <a:r>
              <a:rPr lang="en" sz="2000"/>
              <a:t>ant population at the end of April.</a:t>
            </a:r>
            <a:endParaRPr sz="2000"/>
          </a:p>
          <a:p>
            <a:pPr indent="-355600" lvl="0" marL="457200" rtl="0" algn="l">
              <a:spcBef>
                <a:spcPts val="1000"/>
              </a:spcBef>
              <a:spcAft>
                <a:spcPts val="0"/>
              </a:spcAft>
              <a:buSzPts val="2000"/>
              <a:buAutoNum type="arabicPeriod"/>
            </a:pPr>
            <a:r>
              <a:rPr lang="en" sz="2000"/>
              <a:t>During May, the colony decreases again by ⅕ of its size. Write an expression that represents the ant population at the end of May.</a:t>
            </a:r>
            <a:endParaRPr sz="2000"/>
          </a:p>
          <a:p>
            <a:pPr indent="-355600" lvl="0" marL="457200" rtl="0" algn="l">
              <a:spcBef>
                <a:spcPts val="1000"/>
              </a:spcBef>
              <a:spcAft>
                <a:spcPts val="0"/>
              </a:spcAft>
              <a:buSzPts val="2000"/>
              <a:buAutoNum type="arabicPeriod"/>
            </a:pPr>
            <a:r>
              <a:rPr lang="en" sz="2000"/>
              <a:t>The colony continues to decrease by ⅕ of its size each month. Write an expression that represents the ant population after 6 months.</a:t>
            </a:r>
            <a:endParaRPr sz="2000"/>
          </a:p>
          <a:p>
            <a:pPr indent="-355600" lvl="0" marL="457200" rtl="0" algn="l">
              <a:spcBef>
                <a:spcPts val="1000"/>
              </a:spcBef>
              <a:spcAft>
                <a:spcPts val="0"/>
              </a:spcAft>
              <a:buSzPts val="2000"/>
              <a:buAutoNum type="arabicPeriod"/>
            </a:pPr>
            <a:r>
              <a:rPr lang="en" sz="2000"/>
              <a:t>Write an equation to represent the population of ants, 𝑝, after 𝑚 months.</a:t>
            </a:r>
            <a:endParaRPr sz="2000"/>
          </a:p>
          <a:p>
            <a:pPr indent="0" lvl="0" marL="0" rtl="0" algn="l">
              <a:spcBef>
                <a:spcPts val="0"/>
              </a:spcBef>
              <a:spcAft>
                <a:spcPts val="1200"/>
              </a:spcAft>
              <a:buClr>
                <a:schemeClr val="dk1"/>
              </a:buClr>
              <a:buSzPts val="1100"/>
              <a:buFont typeface="Arial"/>
              <a:buNone/>
            </a:pPr>
            <a:r>
              <a:rPr lang="en" sz="2200"/>
              <a:t> </a:t>
            </a:r>
            <a:endParaRPr sz="2200"/>
          </a:p>
        </p:txBody>
      </p:sp>
      <p:sp>
        <p:nvSpPr>
          <p:cNvPr id="219" name="Google Shape;219;p20"/>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0" name="Google Shape;220;p20"/>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5.5.2 Exponential Decay</a:t>
            </a:r>
            <a:r>
              <a:rPr lang="en" sz="1000"/>
              <a:t> - Additional Resources</a:t>
            </a:r>
            <a:endParaRPr sz="1000"/>
          </a:p>
        </p:txBody>
      </p:sp>
      <p:pic>
        <p:nvPicPr>
          <p:cNvPr id="221" name="Google Shape;221;p20" title="additional resource-1.png"/>
          <p:cNvPicPr preferRelativeResize="0"/>
          <p:nvPr/>
        </p:nvPicPr>
        <p:blipFill>
          <a:blip r:embed="rId3">
            <a:alphaModFix/>
          </a:blip>
          <a:stretch>
            <a:fillRect/>
          </a:stretch>
        </p:blipFill>
        <p:spPr>
          <a:xfrm>
            <a:off x="8839200" y="61772"/>
            <a:ext cx="274320" cy="274320"/>
          </a:xfrm>
          <a:prstGeom prst="rect">
            <a:avLst/>
          </a:prstGeom>
          <a:noFill/>
          <a:ln>
            <a:noFill/>
          </a:ln>
        </p:spPr>
      </p:pic>
      <p:sp>
        <p:nvSpPr>
          <p:cNvPr id="222" name="Google Shape;222;p20"/>
          <p:cNvSpPr/>
          <p:nvPr/>
        </p:nvSpPr>
        <p:spPr>
          <a:xfrm>
            <a:off x="5129600" y="604850"/>
            <a:ext cx="3735000" cy="2114100"/>
          </a:xfrm>
          <a:prstGeom prst="roundRect">
            <a:avLst>
              <a:gd fmla="val 16667" name="adj"/>
            </a:avLst>
          </a:prstGeom>
          <a:solidFill>
            <a:srgbClr val="EEEE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3" name="Google Shape;223;p20"/>
          <p:cNvSpPr txBox="1"/>
          <p:nvPr/>
        </p:nvSpPr>
        <p:spPr>
          <a:xfrm>
            <a:off x="5264975" y="790775"/>
            <a:ext cx="3474300" cy="200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900">
                <a:solidFill>
                  <a:srgbClr val="424242"/>
                </a:solidFill>
                <a:latin typeface="Calibri"/>
                <a:ea typeface="Calibri"/>
                <a:cs typeface="Calibri"/>
                <a:sym typeface="Calibri"/>
              </a:rPr>
              <a:t>1 – % = GROWTH RATE</a:t>
            </a:r>
            <a:endParaRPr b="1" i="1" sz="1600">
              <a:solidFill>
                <a:srgbClr val="424242"/>
              </a:solidFill>
              <a:latin typeface="Times New Roman"/>
              <a:ea typeface="Times New Roman"/>
              <a:cs typeface="Times New Roman"/>
              <a:sym typeface="Times New Roman"/>
            </a:endParaRPr>
          </a:p>
          <a:p>
            <a:pPr indent="0" lvl="0" marL="0" rtl="0" algn="ctr">
              <a:spcBef>
                <a:spcPts val="0"/>
              </a:spcBef>
              <a:spcAft>
                <a:spcPts val="0"/>
              </a:spcAft>
              <a:buNone/>
            </a:pPr>
            <a:r>
              <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When analyzing exponential decay and given the fraction or percent by which it decreases, remember that one minus that fraction or percent is the growth rate.</a:t>
            </a:r>
            <a:endParaRPr sz="1600">
              <a:solidFill>
                <a:srgbClr val="424242"/>
              </a:solidFill>
              <a:latin typeface="Calibri"/>
              <a:ea typeface="Calibri"/>
              <a:cs typeface="Calibri"/>
              <a:sym typeface="Calibri"/>
            </a:endParaRPr>
          </a:p>
        </p:txBody>
      </p:sp>
      <p:pic>
        <p:nvPicPr>
          <p:cNvPr descr="Ants, having a barbecue    ' Outdoor fun   ' It's a party (Provided by Getty Images)" id="224" name="Google Shape;224;p20"/>
          <p:cNvPicPr preferRelativeResize="0"/>
          <p:nvPr/>
        </p:nvPicPr>
        <p:blipFill>
          <a:blip r:embed="rId4">
            <a:alphaModFix/>
          </a:blip>
          <a:stretch>
            <a:fillRect/>
          </a:stretch>
        </p:blipFill>
        <p:spPr>
          <a:xfrm>
            <a:off x="5761849" y="122400"/>
            <a:ext cx="2480548" cy="748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8" name="Shape 228"/>
        <p:cNvGrpSpPr/>
        <p:nvPr/>
      </p:nvGrpSpPr>
      <p:grpSpPr>
        <a:xfrm>
          <a:off x="0" y="0"/>
          <a:ext cx="0" cy="0"/>
          <a:chOff x="0" y="0"/>
          <a:chExt cx="0" cy="0"/>
        </a:xfrm>
      </p:grpSpPr>
      <p:sp>
        <p:nvSpPr>
          <p:cNvPr id="229" name="Google Shape;229;p21"/>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1"/>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31" name="Google Shape;231;p21"/>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2" name="Google Shape;232;p21"/>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3" name="Google Shape;233;p21"/>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4" name="Google Shape;234;p21"/>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5" name="Google Shape;235;p21"/>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6" name="Google Shape;236;p21"/>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7" name="Google Shape;237;p21"/>
          <p:cNvCxnSpPr>
            <a:stCxn id="231" idx="2"/>
            <a:endCxn id="23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38" name="Google Shape;238;p21"/>
          <p:cNvCxnSpPr>
            <a:stCxn id="233" idx="3"/>
            <a:endCxn id="23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39" name="Google Shape;239;p21"/>
          <p:cNvCxnSpPr>
            <a:stCxn id="234" idx="3"/>
            <a:endCxn id="229"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40" name="Google Shape;240;p21"/>
          <p:cNvCxnSpPr>
            <a:stCxn id="229" idx="3"/>
            <a:endCxn id="235"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41" name="Google Shape;241;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2" name="Google Shape;242;p21"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43" name="Google Shape;243;p21"/>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4" name="Google Shape;244;p21"/>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5" name="Google Shape;245;p21"/>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6" name="Google Shape;246;p21"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47" name="Google Shape;247;p21"/>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8" name="Google Shape;248;p21"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49" name="Google Shape;249;p21"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50" name="Google Shape;250;p21"/>
          <p:cNvCxnSpPr>
            <a:stCxn id="235" idx="3"/>
            <a:endCxn id="236"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51" name="Google Shape;251;p21"/>
          <p:cNvCxnSpPr>
            <a:stCxn id="232" idx="3"/>
            <a:endCxn id="234"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52" name="Google Shape;252;p21"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53" name="Google Shape;253;p21"/>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54" name="Google Shape;254;p21"/>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55" name="Google Shape;255;p21"/>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6" name="Google Shape;256;p21"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57" name="Google Shape;257;p21"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61" name="Shape 261"/>
        <p:cNvGrpSpPr/>
        <p:nvPr/>
      </p:nvGrpSpPr>
      <p:grpSpPr>
        <a:xfrm>
          <a:off x="0" y="0"/>
          <a:ext cx="0" cy="0"/>
          <a:chOff x="0" y="0"/>
          <a:chExt cx="0" cy="0"/>
        </a:xfrm>
      </p:grpSpPr>
      <p:sp>
        <p:nvSpPr>
          <p:cNvPr id="262" name="Google Shape;262;p22"/>
          <p:cNvSpPr txBox="1"/>
          <p:nvPr>
            <p:ph type="title"/>
          </p:nvPr>
        </p:nvSpPr>
        <p:spPr>
          <a:xfrm>
            <a:off x="311700" y="295346"/>
            <a:ext cx="86493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600"/>
              <a:t>No Swimming</a:t>
            </a:r>
            <a:r>
              <a:rPr lang="en">
                <a:solidFill>
                  <a:srgbClr val="C22032"/>
                </a:solidFill>
              </a:rPr>
              <a:t> 🚫</a:t>
            </a:r>
            <a:endParaRPr sz="2500">
              <a:solidFill>
                <a:srgbClr val="005047"/>
              </a:solidFill>
            </a:endParaRPr>
          </a:p>
        </p:txBody>
      </p:sp>
      <p:sp>
        <p:nvSpPr>
          <p:cNvPr id="263" name="Google Shape;263;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4" name="Google Shape;264;p2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5.5.3 Using Graphs to Represent Exponential Decay</a:t>
            </a:r>
            <a:endParaRPr sz="1000"/>
          </a:p>
        </p:txBody>
      </p:sp>
      <p:pic>
        <p:nvPicPr>
          <p:cNvPr id="265" name="Google Shape;265;p22"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sp>
        <p:nvSpPr>
          <p:cNvPr id="266" name="Google Shape;266;p22"/>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
        <p:nvSpPr>
          <p:cNvPr id="267" name="Google Shape;267;p22"/>
          <p:cNvSpPr/>
          <p:nvPr/>
        </p:nvSpPr>
        <p:spPr>
          <a:xfrm>
            <a:off x="4905600" y="895650"/>
            <a:ext cx="3926700" cy="2561400"/>
          </a:xfrm>
          <a:prstGeom prst="wedgeRoundRectCallout">
            <a:avLst>
              <a:gd fmla="val -59471" name="adj1"/>
              <a:gd fmla="val -18796"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Not sure what an </a:t>
            </a:r>
            <a:r>
              <a:rPr b="1" lang="en" sz="1500">
                <a:latin typeface="Calibri"/>
                <a:ea typeface="Calibri"/>
                <a:cs typeface="Calibri"/>
                <a:sym typeface="Calibri"/>
              </a:rPr>
              <a:t>algal bloom</a:t>
            </a:r>
            <a:r>
              <a:rPr lang="en" sz="1500">
                <a:latin typeface="Calibri"/>
                <a:ea typeface="Calibri"/>
                <a:cs typeface="Calibri"/>
                <a:sym typeface="Calibri"/>
              </a:rPr>
              <a:t> is? </a:t>
            </a:r>
            <a:endParaRPr sz="1500">
              <a:latin typeface="Calibri"/>
              <a:ea typeface="Calibri"/>
              <a:cs typeface="Calibri"/>
              <a:sym typeface="Calibri"/>
            </a:endParaRPr>
          </a:p>
          <a:p>
            <a:pPr indent="-323850" lvl="0" marL="457200" rtl="0" algn="l">
              <a:spcBef>
                <a:spcPts val="0"/>
              </a:spcBef>
              <a:spcAft>
                <a:spcPts val="0"/>
              </a:spcAft>
              <a:buSzPts val="1500"/>
              <a:buFont typeface="Calibri"/>
              <a:buChar char="●"/>
            </a:pPr>
            <a:r>
              <a:rPr lang="en" sz="1500">
                <a:latin typeface="Calibri"/>
                <a:ea typeface="Calibri"/>
                <a:cs typeface="Calibri"/>
                <a:sym typeface="Calibri"/>
              </a:rPr>
              <a:t>Algae occur naturally in all surface water in Texas.</a:t>
            </a:r>
            <a:endParaRPr sz="1500">
              <a:latin typeface="Calibri"/>
              <a:ea typeface="Calibri"/>
              <a:cs typeface="Calibri"/>
              <a:sym typeface="Calibri"/>
            </a:endParaRPr>
          </a:p>
          <a:p>
            <a:pPr indent="-323850" lvl="0" marL="457200" rtl="0" algn="l">
              <a:spcBef>
                <a:spcPts val="0"/>
              </a:spcBef>
              <a:spcAft>
                <a:spcPts val="0"/>
              </a:spcAft>
              <a:buSzPts val="1500"/>
              <a:buFont typeface="Calibri"/>
              <a:buChar char="●"/>
            </a:pPr>
            <a:r>
              <a:rPr lang="en" sz="1500">
                <a:latin typeface="Calibri"/>
                <a:ea typeface="Calibri"/>
                <a:cs typeface="Calibri"/>
                <a:sym typeface="Calibri"/>
              </a:rPr>
              <a:t>But “blooms” grow out of control and can discolor the water and produce scum or foam. </a:t>
            </a:r>
            <a:endParaRPr sz="1500">
              <a:latin typeface="Calibri"/>
              <a:ea typeface="Calibri"/>
              <a:cs typeface="Calibri"/>
              <a:sym typeface="Calibri"/>
            </a:endParaRPr>
          </a:p>
          <a:p>
            <a:pPr indent="-323850" lvl="0" marL="457200" rtl="0" algn="l">
              <a:spcBef>
                <a:spcPts val="0"/>
              </a:spcBef>
              <a:spcAft>
                <a:spcPts val="0"/>
              </a:spcAft>
              <a:buSzPts val="1500"/>
              <a:buFont typeface="Calibri"/>
              <a:buChar char="●"/>
            </a:pPr>
            <a:r>
              <a:rPr lang="en" sz="1500">
                <a:latin typeface="Calibri"/>
                <a:ea typeface="Calibri"/>
                <a:cs typeface="Calibri"/>
                <a:sym typeface="Calibri"/>
              </a:rPr>
              <a:t>Sometimes they produce harmful toxins that are dangerous.</a:t>
            </a:r>
            <a:endParaRPr sz="1500">
              <a:latin typeface="Calibri"/>
              <a:ea typeface="Calibri"/>
              <a:cs typeface="Calibri"/>
              <a:sym typeface="Calibri"/>
            </a:endParaRPr>
          </a:p>
          <a:p>
            <a:pPr indent="0" lvl="0" marL="0" rtl="0" algn="l">
              <a:spcBef>
                <a:spcPts val="0"/>
              </a:spcBef>
              <a:spcAft>
                <a:spcPts val="0"/>
              </a:spcAft>
              <a:buNone/>
            </a:pPr>
            <a:r>
              <a:rPr b="1" lang="en" sz="1500" u="sng">
                <a:solidFill>
                  <a:srgbClr val="0000FF"/>
                </a:solidFill>
                <a:latin typeface="Calibri"/>
                <a:ea typeface="Calibri"/>
                <a:cs typeface="Calibri"/>
                <a:sym typeface="Calibri"/>
                <a:hlinkClick r:id="rId5">
                  <a:extLst>
                    <a:ext uri="{A12FA001-AC4F-418D-AE19-62706E023703}">
                      <ahyp:hlinkClr val="tx"/>
                    </a:ext>
                  </a:extLst>
                </a:hlinkClick>
              </a:rPr>
              <a:t>Watch this</a:t>
            </a:r>
            <a:r>
              <a:rPr b="1" lang="en" sz="1500">
                <a:solidFill>
                  <a:srgbClr val="0000FF"/>
                </a:solidFill>
                <a:latin typeface="Calibri"/>
                <a:ea typeface="Calibri"/>
                <a:cs typeface="Calibri"/>
                <a:sym typeface="Calibri"/>
              </a:rPr>
              <a:t> </a:t>
            </a:r>
            <a:r>
              <a:rPr lang="en" sz="1500">
                <a:latin typeface="Calibri"/>
                <a:ea typeface="Calibri"/>
                <a:cs typeface="Calibri"/>
                <a:sym typeface="Calibri"/>
              </a:rPr>
              <a:t>o</a:t>
            </a:r>
            <a:r>
              <a:rPr b="1" lang="en" sz="1500">
                <a:solidFill>
                  <a:srgbClr val="0000FF"/>
                </a:solidFill>
                <a:latin typeface="Calibri"/>
                <a:ea typeface="Calibri"/>
                <a:cs typeface="Calibri"/>
                <a:sym typeface="Calibri"/>
              </a:rPr>
              <a:t>r </a:t>
            </a:r>
            <a:r>
              <a:rPr b="1" lang="en" sz="1500" u="sng">
                <a:solidFill>
                  <a:srgbClr val="0000FF"/>
                </a:solidFill>
                <a:latin typeface="Calibri"/>
                <a:ea typeface="Calibri"/>
                <a:cs typeface="Calibri"/>
                <a:sym typeface="Calibri"/>
                <a:hlinkClick r:id="rId6">
                  <a:extLst>
                    <a:ext uri="{A12FA001-AC4F-418D-AE19-62706E023703}">
                      <ahyp:hlinkClr val="tx"/>
                    </a:ext>
                  </a:extLst>
                </a:hlinkClick>
              </a:rPr>
              <a:t>Read this</a:t>
            </a:r>
            <a:r>
              <a:rPr lang="en" sz="1500">
                <a:latin typeface="Calibri"/>
                <a:ea typeface="Calibri"/>
                <a:cs typeface="Calibri"/>
                <a:sym typeface="Calibri"/>
              </a:rPr>
              <a:t> for more information.</a:t>
            </a:r>
            <a:endParaRPr sz="1500">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Representation</a:t>
            </a:r>
            <a:endParaRPr sz="1000">
              <a:latin typeface="Calibri"/>
              <a:ea typeface="Calibri"/>
              <a:cs typeface="Calibri"/>
              <a:sym typeface="Calibri"/>
            </a:endParaRPr>
          </a:p>
        </p:txBody>
      </p:sp>
      <p:pic>
        <p:nvPicPr>
          <p:cNvPr id="268" name="Google Shape;268;p22" title="Frame 13.png"/>
          <p:cNvPicPr preferRelativeResize="0"/>
          <p:nvPr/>
        </p:nvPicPr>
        <p:blipFill>
          <a:blip r:embed="rId7">
            <a:alphaModFix/>
          </a:blip>
          <a:stretch>
            <a:fillRect/>
          </a:stretch>
        </p:blipFill>
        <p:spPr>
          <a:xfrm>
            <a:off x="8334767" y="140230"/>
            <a:ext cx="274320" cy="2743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sp>
        <p:nvSpPr>
          <p:cNvPr id="273" name="Google Shape;273;p23"/>
          <p:cNvSpPr txBox="1"/>
          <p:nvPr>
            <p:ph type="title"/>
          </p:nvPr>
        </p:nvSpPr>
        <p:spPr>
          <a:xfrm>
            <a:off x="311700" y="122100"/>
            <a:ext cx="87492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No Swimming</a:t>
            </a:r>
            <a:r>
              <a:rPr lang="en">
                <a:solidFill>
                  <a:srgbClr val="C22032"/>
                </a:solidFill>
              </a:rPr>
              <a:t> 🚫</a:t>
            </a:r>
            <a:endParaRPr>
              <a:solidFill>
                <a:srgbClr val="C22032"/>
              </a:solidFill>
            </a:endParaRPr>
          </a:p>
        </p:txBody>
      </p:sp>
      <p:sp>
        <p:nvSpPr>
          <p:cNvPr id="274" name="Google Shape;274;p23"/>
          <p:cNvSpPr txBox="1"/>
          <p:nvPr>
            <p:ph idx="1" type="body"/>
          </p:nvPr>
        </p:nvSpPr>
        <p:spPr>
          <a:xfrm>
            <a:off x="205175" y="737700"/>
            <a:ext cx="8557800" cy="41895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sz="2300"/>
              <a:t>To control an algae bloom in a lake, scientists introduce </a:t>
            </a:r>
            <a:br>
              <a:rPr lang="en" sz="2300"/>
            </a:br>
            <a:r>
              <a:rPr lang="en" sz="2300"/>
              <a:t>some treatment products.</a:t>
            </a:r>
            <a:endParaRPr sz="2300"/>
          </a:p>
          <a:p>
            <a:pPr indent="0" lvl="0" marL="0" rtl="0" algn="l">
              <a:lnSpc>
                <a:spcPct val="100000"/>
              </a:lnSpc>
              <a:spcBef>
                <a:spcPts val="1000"/>
              </a:spcBef>
              <a:spcAft>
                <a:spcPts val="0"/>
              </a:spcAft>
              <a:buNone/>
            </a:pPr>
            <a:r>
              <a:rPr lang="en" sz="2300"/>
              <a:t>Once the treatment begins, the area covered by algae in </a:t>
            </a:r>
            <a:br>
              <a:rPr lang="en" sz="2300"/>
            </a:br>
            <a:r>
              <a:rPr lang="en" sz="2300"/>
              <a:t>square yards, 𝐴, is given by the equation 𝐴 = 240 </a:t>
            </a:r>
            <a:r>
              <a:rPr b="1" lang="en" sz="2300"/>
              <a:t>⋅ </a:t>
            </a:r>
            <a:r>
              <a:rPr lang="en" sz="2300"/>
              <a:t>(⅓)</a:t>
            </a:r>
            <a:r>
              <a:rPr baseline="30000" lang="en" sz="2300"/>
              <a:t>𝑡</a:t>
            </a:r>
            <a:r>
              <a:rPr lang="en" sz="2300"/>
              <a:t>. </a:t>
            </a:r>
            <a:br>
              <a:rPr lang="en" sz="2300"/>
            </a:br>
            <a:r>
              <a:rPr lang="en" sz="2300"/>
              <a:t>Time, 𝑡, is measured in weeks.</a:t>
            </a:r>
            <a:endParaRPr sz="2300"/>
          </a:p>
          <a:p>
            <a:pPr indent="-374650" lvl="0" marL="457200" rtl="0" algn="l">
              <a:lnSpc>
                <a:spcPct val="100000"/>
              </a:lnSpc>
              <a:spcBef>
                <a:spcPts val="1000"/>
              </a:spcBef>
              <a:spcAft>
                <a:spcPts val="0"/>
              </a:spcAft>
              <a:buSzPts val="2300"/>
              <a:buAutoNum type="arabicPeriod"/>
            </a:pPr>
            <a:r>
              <a:rPr lang="en" sz="2300"/>
              <a:t>In the equation, what does 240 tell us about the algae?</a:t>
            </a:r>
            <a:endParaRPr sz="2300"/>
          </a:p>
          <a:p>
            <a:pPr indent="-374650" lvl="0" marL="457200" rtl="0" algn="l">
              <a:lnSpc>
                <a:spcPct val="100000"/>
              </a:lnSpc>
              <a:spcBef>
                <a:spcPts val="1000"/>
              </a:spcBef>
              <a:spcAft>
                <a:spcPts val="0"/>
              </a:spcAft>
              <a:buSzPts val="2300"/>
              <a:buAutoNum type="arabicPeriod"/>
            </a:pPr>
            <a:r>
              <a:rPr lang="en" sz="2300"/>
              <a:t>What does the ⅓ tell us?</a:t>
            </a:r>
            <a:endParaRPr sz="2300"/>
          </a:p>
          <a:p>
            <a:pPr indent="-374650" lvl="0" marL="457200" rtl="0" algn="l">
              <a:lnSpc>
                <a:spcPct val="100000"/>
              </a:lnSpc>
              <a:spcBef>
                <a:spcPts val="1000"/>
              </a:spcBef>
              <a:spcAft>
                <a:spcPts val="0"/>
              </a:spcAft>
              <a:buSzPts val="2300"/>
              <a:buAutoNum type="arabicPeriod"/>
            </a:pPr>
            <a:r>
              <a:rPr lang="en" sz="2300"/>
              <a:t>Create a </a:t>
            </a:r>
            <a:r>
              <a:rPr lang="en" sz="2300" u="sng">
                <a:solidFill>
                  <a:schemeClr val="hlink"/>
                </a:solidFill>
                <a:hlinkClick r:id="rId4"/>
              </a:rPr>
              <a:t>graph</a:t>
            </a:r>
            <a:r>
              <a:rPr lang="en" sz="2300"/>
              <a:t> to represent 𝐴 = 240 </a:t>
            </a:r>
            <a:r>
              <a:rPr b="1" lang="en" sz="2300"/>
              <a:t>⋅</a:t>
            </a:r>
            <a:r>
              <a:rPr lang="en" sz="2300"/>
              <a:t> (⅓)</a:t>
            </a:r>
            <a:r>
              <a:rPr baseline="30000" lang="en" sz="2300"/>
              <a:t>𝑡</a:t>
            </a:r>
            <a:r>
              <a:rPr lang="en" sz="2300"/>
              <a:t> when 𝑡 is 0, 1, 2, 3, 4. Think carefully about how you choose the scale for the axes.</a:t>
            </a:r>
            <a:endParaRPr sz="2300"/>
          </a:p>
          <a:p>
            <a:pPr indent="-374650" lvl="0" marL="457200" rtl="0" algn="l">
              <a:lnSpc>
                <a:spcPct val="100000"/>
              </a:lnSpc>
              <a:spcBef>
                <a:spcPts val="1000"/>
              </a:spcBef>
              <a:spcAft>
                <a:spcPts val="0"/>
              </a:spcAft>
              <a:buSzPts val="2300"/>
              <a:buAutoNum type="arabicPeriod"/>
            </a:pPr>
            <a:r>
              <a:rPr lang="en" sz="2300"/>
              <a:t>Approximately, how many square yards will the algae cover after 2.5 weeks? </a:t>
            </a:r>
            <a:endParaRPr sz="2300"/>
          </a:p>
        </p:txBody>
      </p:sp>
      <p:sp>
        <p:nvSpPr>
          <p:cNvPr id="275" name="Google Shape;275;p23"/>
          <p:cNvSpPr txBox="1"/>
          <p:nvPr>
            <p:ph idx="3" type="sldNum"/>
          </p:nvPr>
        </p:nvSpPr>
        <p:spPr>
          <a:xfrm>
            <a:off x="311700" y="471947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5.5.3 Using Graphs to Represent Exponential Decay</a:t>
            </a:r>
            <a:endParaRPr sz="1000"/>
          </a:p>
        </p:txBody>
      </p:sp>
      <p:pic>
        <p:nvPicPr>
          <p:cNvPr id="276" name="Google Shape;276;p23"/>
          <p:cNvPicPr preferRelativeResize="0"/>
          <p:nvPr/>
        </p:nvPicPr>
        <p:blipFill>
          <a:blip r:embed="rId5">
            <a:alphaModFix/>
          </a:blip>
          <a:stretch>
            <a:fillRect/>
          </a:stretch>
        </p:blipFill>
        <p:spPr>
          <a:xfrm>
            <a:off x="7205250" y="737700"/>
            <a:ext cx="1855500" cy="1391625"/>
          </a:xfrm>
          <a:prstGeom prst="rect">
            <a:avLst/>
          </a:prstGeom>
          <a:noFill/>
          <a:ln>
            <a:noFill/>
          </a:ln>
        </p:spPr>
      </p:pic>
      <p:sp>
        <p:nvSpPr>
          <p:cNvPr id="277" name="Google Shape;277;p23">
            <a:hlinkClick action="ppaction://hlinksldjump" r:id="rId6"/>
          </p:cNvPr>
          <p:cNvSpPr/>
          <p:nvPr/>
        </p:nvSpPr>
        <p:spPr>
          <a:xfrm rot="-401707">
            <a:off x="6241708" y="4338646"/>
            <a:ext cx="1706034" cy="771468"/>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libri"/>
                <a:ea typeface="Calibri"/>
                <a:cs typeface="Calibri"/>
                <a:sym typeface="Calibri"/>
              </a:rPr>
              <a:t>Are you ready for more?</a:t>
            </a:r>
            <a:endParaRPr b="1">
              <a:latin typeface="Calibri"/>
              <a:ea typeface="Calibri"/>
              <a:cs typeface="Calibri"/>
              <a:sym typeface="Calibri"/>
            </a:endParaRPr>
          </a:p>
        </p:txBody>
      </p:sp>
      <p:sp>
        <p:nvSpPr>
          <p:cNvPr id="278" name="Google Shape;278;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24"/>
          <p:cNvSpPr txBox="1"/>
          <p:nvPr>
            <p:ph type="title"/>
          </p:nvPr>
        </p:nvSpPr>
        <p:spPr>
          <a:xfrm>
            <a:off x="311700" y="2926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84" name="Google Shape;284;p24"/>
          <p:cNvSpPr txBox="1"/>
          <p:nvPr>
            <p:ph idx="1" type="body"/>
          </p:nvPr>
        </p:nvSpPr>
        <p:spPr>
          <a:xfrm>
            <a:off x="311700" y="1091050"/>
            <a:ext cx="4161600" cy="2995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The scientists estimate that to keep the algae bloom from spreading after the treatment concludes, they will need to get the area covered under one square foot. </a:t>
            </a:r>
            <a:endParaRPr sz="2200"/>
          </a:p>
          <a:p>
            <a:pPr indent="0" lvl="0" marL="0" rtl="0" algn="l">
              <a:lnSpc>
                <a:spcPct val="100000"/>
              </a:lnSpc>
              <a:spcBef>
                <a:spcPts val="1200"/>
              </a:spcBef>
              <a:spcAft>
                <a:spcPts val="1200"/>
              </a:spcAft>
              <a:buNone/>
            </a:pPr>
            <a:r>
              <a:rPr lang="en" sz="2200"/>
              <a:t>How many weeks should they run the treatment to achieve this?</a:t>
            </a:r>
            <a:endParaRPr sz="2200"/>
          </a:p>
        </p:txBody>
      </p:sp>
      <p:sp>
        <p:nvSpPr>
          <p:cNvPr id="285" name="Google Shape;285;p24"/>
          <p:cNvSpPr txBox="1"/>
          <p:nvPr>
            <p:ph idx="12" type="sldNum"/>
          </p:nvPr>
        </p:nvSpPr>
        <p:spPr>
          <a:xfrm>
            <a:off x="8283608" y="468160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24"/>
          <p:cNvSpPr txBox="1"/>
          <p:nvPr>
            <p:ph idx="2" type="sldNum"/>
          </p:nvPr>
        </p:nvSpPr>
        <p:spPr>
          <a:xfrm>
            <a:off x="311700" y="468161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5.5.3 Using Graphs to Represent Exponential Decay</a:t>
            </a:r>
            <a:endParaRPr/>
          </a:p>
        </p:txBody>
      </p:sp>
      <p:pic>
        <p:nvPicPr>
          <p:cNvPr id="287" name="Google Shape;287;p24"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288" name="Google Shape;288;p24"/>
          <p:cNvPicPr preferRelativeResize="0"/>
          <p:nvPr/>
        </p:nvPicPr>
        <p:blipFill>
          <a:blip r:embed="rId5">
            <a:alphaModFix/>
          </a:blip>
          <a:stretch>
            <a:fillRect/>
          </a:stretch>
        </p:blipFill>
        <p:spPr>
          <a:xfrm>
            <a:off x="4699225" y="1258236"/>
            <a:ext cx="3886626" cy="29149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p25"/>
          <p:cNvSpPr txBox="1"/>
          <p:nvPr>
            <p:ph type="title"/>
          </p:nvPr>
        </p:nvSpPr>
        <p:spPr>
          <a:xfrm>
            <a:off x="311700" y="124125"/>
            <a:ext cx="2420400" cy="62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a:t>
            </a:r>
            <a:endParaRPr>
              <a:solidFill>
                <a:srgbClr val="005047"/>
              </a:solidFill>
            </a:endParaRPr>
          </a:p>
        </p:txBody>
      </p:sp>
      <p:sp>
        <p:nvSpPr>
          <p:cNvPr id="294" name="Google Shape;294;p25"/>
          <p:cNvSpPr txBox="1"/>
          <p:nvPr>
            <p:ph idx="1" type="body"/>
          </p:nvPr>
        </p:nvSpPr>
        <p:spPr>
          <a:xfrm>
            <a:off x="2783100" y="181875"/>
            <a:ext cx="5852700" cy="508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200"/>
              <a:t>Which of the following is the graph of </a:t>
            </a:r>
            <a:r>
              <a:rPr i="1" lang="en" sz="2200">
                <a:latin typeface="Times New Roman"/>
                <a:ea typeface="Times New Roman"/>
                <a:cs typeface="Times New Roman"/>
                <a:sym typeface="Times New Roman"/>
              </a:rPr>
              <a:t>y</a:t>
            </a:r>
            <a:r>
              <a:rPr lang="en" sz="2200"/>
              <a:t> = 12(½)</a:t>
            </a:r>
            <a:r>
              <a:rPr baseline="30000" i="1" lang="en" sz="2200">
                <a:latin typeface="Times New Roman"/>
                <a:ea typeface="Times New Roman"/>
                <a:cs typeface="Times New Roman"/>
                <a:sym typeface="Times New Roman"/>
              </a:rPr>
              <a:t>x</a:t>
            </a:r>
            <a:r>
              <a:rPr lang="en" sz="2200"/>
              <a:t>? </a:t>
            </a:r>
            <a:endParaRPr sz="2200">
              <a:solidFill>
                <a:srgbClr val="424242"/>
              </a:solidFill>
            </a:endParaRPr>
          </a:p>
        </p:txBody>
      </p:sp>
      <p:sp>
        <p:nvSpPr>
          <p:cNvPr id="295" name="Google Shape;295;p25"/>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5"/>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5.5.3 Using Graphs to Represent Exponential Decay</a:t>
            </a:r>
            <a:endParaRPr sz="1000"/>
          </a:p>
        </p:txBody>
      </p:sp>
      <p:pic>
        <p:nvPicPr>
          <p:cNvPr id="297" name="Google Shape;297;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8" name="Google Shape;298;p25">
            <a:hlinkClick action="ppaction://hlinkshowjump?jump=nextslide"/>
          </p:cNvPr>
          <p:cNvSpPr/>
          <p:nvPr/>
        </p:nvSpPr>
        <p:spPr>
          <a:xfrm>
            <a:off x="7369325" y="40990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99" name="Google Shape;299;p25"/>
          <p:cNvGraphicFramePr/>
          <p:nvPr/>
        </p:nvGraphicFramePr>
        <p:xfrm>
          <a:off x="558800" y="862700"/>
          <a:ext cx="3000000" cy="3000000"/>
        </p:xfrm>
        <a:graphic>
          <a:graphicData uri="http://schemas.openxmlformats.org/drawingml/2006/table">
            <a:tbl>
              <a:tblPr>
                <a:noFill/>
                <a:tableStyleId>{D1E514CC-C6DE-45D6-BED4-045B95AA12B3}</a:tableStyleId>
              </a:tblPr>
              <a:tblGrid>
                <a:gridCol w="421625"/>
                <a:gridCol w="3564325"/>
                <a:gridCol w="421625"/>
                <a:gridCol w="3564325"/>
              </a:tblGrid>
              <a:tr h="1931450">
                <a:tc>
                  <a:txBody>
                    <a:bodyPr/>
                    <a:lstStyle/>
                    <a:p>
                      <a:pPr indent="0" lvl="0" marL="0" rtl="0" algn="l">
                        <a:spcBef>
                          <a:spcPts val="0"/>
                        </a:spcBef>
                        <a:spcAft>
                          <a:spcPts val="0"/>
                        </a:spcAft>
                        <a:buNone/>
                      </a:pPr>
                      <a:r>
                        <a:rPr lang="en"/>
                        <a:t>a.</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a:t>c.</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931450">
                <a:tc>
                  <a:txBody>
                    <a:bodyPr/>
                    <a:lstStyle/>
                    <a:p>
                      <a:pPr indent="0" lvl="0" marL="0" rtl="0" algn="l">
                        <a:spcBef>
                          <a:spcPts val="0"/>
                        </a:spcBef>
                        <a:spcAft>
                          <a:spcPts val="0"/>
                        </a:spcAft>
                        <a:buNone/>
                      </a:pPr>
                      <a:r>
                        <a:rPr lang="en"/>
                        <a:t>b.</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a:t>d.</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300" name="Google Shape;300;p25"/>
          <p:cNvPicPr preferRelativeResize="0"/>
          <p:nvPr/>
        </p:nvPicPr>
        <p:blipFill>
          <a:blip r:embed="rId5">
            <a:alphaModFix/>
          </a:blip>
          <a:stretch>
            <a:fillRect/>
          </a:stretch>
        </p:blipFill>
        <p:spPr>
          <a:xfrm>
            <a:off x="980425" y="862700"/>
            <a:ext cx="1881125" cy="1824874"/>
          </a:xfrm>
          <a:prstGeom prst="rect">
            <a:avLst/>
          </a:prstGeom>
          <a:noFill/>
          <a:ln cap="flat" cmpd="sng" w="9525">
            <a:solidFill>
              <a:schemeClr val="dk2"/>
            </a:solidFill>
            <a:prstDash val="solid"/>
            <a:round/>
            <a:headEnd len="sm" w="sm" type="none"/>
            <a:tailEnd len="sm" w="sm" type="none"/>
          </a:ln>
        </p:spPr>
      </p:pic>
      <p:pic>
        <p:nvPicPr>
          <p:cNvPr id="301" name="Google Shape;301;p25"/>
          <p:cNvPicPr preferRelativeResize="0"/>
          <p:nvPr/>
        </p:nvPicPr>
        <p:blipFill>
          <a:blip r:embed="rId6">
            <a:alphaModFix/>
          </a:blip>
          <a:stretch>
            <a:fillRect/>
          </a:stretch>
        </p:blipFill>
        <p:spPr>
          <a:xfrm>
            <a:off x="980425" y="2846900"/>
            <a:ext cx="1881125" cy="1862375"/>
          </a:xfrm>
          <a:prstGeom prst="rect">
            <a:avLst/>
          </a:prstGeom>
          <a:noFill/>
          <a:ln cap="flat" cmpd="sng" w="9525">
            <a:solidFill>
              <a:schemeClr val="dk2"/>
            </a:solidFill>
            <a:prstDash val="solid"/>
            <a:round/>
            <a:headEnd len="sm" w="sm" type="none"/>
            <a:tailEnd len="sm" w="sm" type="none"/>
          </a:ln>
        </p:spPr>
      </p:pic>
      <p:pic>
        <p:nvPicPr>
          <p:cNvPr id="302" name="Google Shape;302;p25"/>
          <p:cNvPicPr preferRelativeResize="0"/>
          <p:nvPr/>
        </p:nvPicPr>
        <p:blipFill>
          <a:blip r:embed="rId7">
            <a:alphaModFix/>
          </a:blip>
          <a:stretch>
            <a:fillRect/>
          </a:stretch>
        </p:blipFill>
        <p:spPr>
          <a:xfrm>
            <a:off x="4966374" y="862700"/>
            <a:ext cx="1881125" cy="1824873"/>
          </a:xfrm>
          <a:prstGeom prst="rect">
            <a:avLst/>
          </a:prstGeom>
          <a:noFill/>
          <a:ln cap="flat" cmpd="sng" w="9525">
            <a:solidFill>
              <a:schemeClr val="dk2"/>
            </a:solidFill>
            <a:prstDash val="solid"/>
            <a:round/>
            <a:headEnd len="sm" w="sm" type="none"/>
            <a:tailEnd len="sm" w="sm" type="none"/>
          </a:ln>
        </p:spPr>
      </p:pic>
      <p:pic>
        <p:nvPicPr>
          <p:cNvPr id="303" name="Google Shape;303;p25"/>
          <p:cNvPicPr preferRelativeResize="0"/>
          <p:nvPr/>
        </p:nvPicPr>
        <p:blipFill>
          <a:blip r:embed="rId8">
            <a:alphaModFix/>
          </a:blip>
          <a:stretch>
            <a:fillRect/>
          </a:stretch>
        </p:blipFill>
        <p:spPr>
          <a:xfrm>
            <a:off x="4966374" y="2843784"/>
            <a:ext cx="1881125" cy="1812946"/>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07" name="Shape 307"/>
        <p:cNvGrpSpPr/>
        <p:nvPr/>
      </p:nvGrpSpPr>
      <p:grpSpPr>
        <a:xfrm>
          <a:off x="0" y="0"/>
          <a:ext cx="0" cy="0"/>
          <a:chOff x="0" y="0"/>
          <a:chExt cx="0" cy="0"/>
        </a:xfrm>
      </p:grpSpPr>
      <p:sp>
        <p:nvSpPr>
          <p:cNvPr id="308" name="Google Shape;308;p26"/>
          <p:cNvSpPr txBox="1"/>
          <p:nvPr>
            <p:ph type="title"/>
          </p:nvPr>
        </p:nvSpPr>
        <p:spPr>
          <a:xfrm>
            <a:off x="311700" y="16082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309" name="Google Shape;309;p26"/>
          <p:cNvSpPr txBox="1"/>
          <p:nvPr>
            <p:ph idx="1" type="body"/>
          </p:nvPr>
        </p:nvSpPr>
        <p:spPr>
          <a:xfrm>
            <a:off x="215575" y="686400"/>
            <a:ext cx="8616600" cy="4139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A population 𝑝 of migrating butterflies </a:t>
            </a:r>
            <a:br>
              <a:rPr lang="en" sz="2200"/>
            </a:br>
            <a:r>
              <a:rPr lang="en" sz="2200"/>
              <a:t>satisfies the equation </a:t>
            </a:r>
            <a:r>
              <a:rPr b="1" lang="en" sz="2200"/>
              <a:t>𝑝 = 100,000 ⋅ (⅘)</a:t>
            </a:r>
            <a:r>
              <a:rPr b="1" baseline="30000" lang="en" sz="2200"/>
              <a:t>𝑤</a:t>
            </a:r>
            <a:r>
              <a:rPr b="1" lang="en" sz="2200"/>
              <a:t> </a:t>
            </a:r>
            <a:endParaRPr b="1" sz="2200"/>
          </a:p>
          <a:p>
            <a:pPr indent="0" lvl="0" marL="0" rtl="0" algn="l">
              <a:spcBef>
                <a:spcPts val="0"/>
              </a:spcBef>
              <a:spcAft>
                <a:spcPts val="0"/>
              </a:spcAft>
              <a:buNone/>
            </a:pPr>
            <a:r>
              <a:rPr lang="en" sz="2200"/>
              <a:t>where 𝑤 is the number of weeks since they began their migration.</a:t>
            </a:r>
            <a:endParaRPr sz="2200"/>
          </a:p>
          <a:p>
            <a:pPr indent="0" lvl="0" marL="0" rtl="0" algn="l">
              <a:lnSpc>
                <a:spcPct val="100000"/>
              </a:lnSpc>
              <a:spcBef>
                <a:spcPts val="1000"/>
              </a:spcBef>
              <a:spcAft>
                <a:spcPts val="0"/>
              </a:spcAft>
              <a:buNone/>
            </a:pPr>
            <a:r>
              <a:rPr lang="en"/>
              <a:t>Use the questions to complete a table, then create a graph representing the scenario.</a:t>
            </a:r>
            <a:endParaRPr/>
          </a:p>
          <a:p>
            <a:pPr indent="-342900" lvl="0" marL="457200" rtl="0" algn="l">
              <a:lnSpc>
                <a:spcPct val="100000"/>
              </a:lnSpc>
              <a:spcBef>
                <a:spcPts val="1000"/>
              </a:spcBef>
              <a:spcAft>
                <a:spcPts val="0"/>
              </a:spcAft>
              <a:buSzPts val="1800"/>
              <a:buAutoNum type="arabicPeriod"/>
            </a:pPr>
            <a:r>
              <a:rPr lang="en"/>
              <a:t>What is the number of butterflies when they </a:t>
            </a:r>
            <a:r>
              <a:rPr b="1" lang="en"/>
              <a:t>began</a:t>
            </a:r>
            <a:r>
              <a:rPr lang="en"/>
              <a:t> their migration?</a:t>
            </a:r>
            <a:endParaRPr/>
          </a:p>
          <a:p>
            <a:pPr indent="-342900" lvl="0" marL="457200" rtl="0" algn="l">
              <a:lnSpc>
                <a:spcPct val="100000"/>
              </a:lnSpc>
              <a:spcBef>
                <a:spcPts val="0"/>
              </a:spcBef>
              <a:spcAft>
                <a:spcPts val="0"/>
              </a:spcAft>
              <a:buSzPts val="1800"/>
              <a:buAutoNum type="arabicPeriod"/>
            </a:pPr>
            <a:r>
              <a:rPr lang="en"/>
              <a:t>What is the number of butterflies </a:t>
            </a:r>
            <a:r>
              <a:rPr b="1" lang="en"/>
              <a:t>1 week</a:t>
            </a:r>
            <a:r>
              <a:rPr lang="en"/>
              <a:t> after they began their migration?</a:t>
            </a:r>
            <a:endParaRPr/>
          </a:p>
          <a:p>
            <a:pPr indent="-342900" lvl="0" marL="457200" rtl="0" algn="l">
              <a:lnSpc>
                <a:spcPct val="100000"/>
              </a:lnSpc>
              <a:spcBef>
                <a:spcPts val="0"/>
              </a:spcBef>
              <a:spcAft>
                <a:spcPts val="0"/>
              </a:spcAft>
              <a:buSzPts val="1800"/>
              <a:buAutoNum type="arabicPeriod"/>
            </a:pPr>
            <a:r>
              <a:rPr lang="en"/>
              <a:t>What is the number of butterflies </a:t>
            </a:r>
            <a:r>
              <a:rPr b="1" lang="en"/>
              <a:t>3 weeks</a:t>
            </a:r>
            <a:r>
              <a:rPr lang="en"/>
              <a:t> after they began their migration?</a:t>
            </a:r>
            <a:endParaRPr/>
          </a:p>
          <a:p>
            <a:pPr indent="-342900" lvl="0" marL="457200" rtl="0" algn="l">
              <a:lnSpc>
                <a:spcPct val="100000"/>
              </a:lnSpc>
              <a:spcBef>
                <a:spcPts val="0"/>
              </a:spcBef>
              <a:spcAft>
                <a:spcPts val="0"/>
              </a:spcAft>
              <a:buSzPts val="1800"/>
              <a:buAutoNum type="arabicPeriod"/>
            </a:pPr>
            <a:r>
              <a:rPr lang="en"/>
              <a:t>Create a </a:t>
            </a:r>
            <a:r>
              <a:rPr b="1" lang="en"/>
              <a:t>graph</a:t>
            </a:r>
            <a:r>
              <a:rPr lang="en"/>
              <a:t> that best represents the butterfly population.</a:t>
            </a:r>
            <a:endParaRPr/>
          </a:p>
          <a:p>
            <a:pPr indent="-342900" lvl="0" marL="457200" rtl="0" algn="l">
              <a:lnSpc>
                <a:spcPct val="100000"/>
              </a:lnSpc>
              <a:spcBef>
                <a:spcPts val="0"/>
              </a:spcBef>
              <a:spcAft>
                <a:spcPts val="0"/>
              </a:spcAft>
              <a:buSzPts val="1800"/>
              <a:buAutoNum type="arabicPeriod"/>
            </a:pPr>
            <a:r>
              <a:rPr lang="en"/>
              <a:t>What is the </a:t>
            </a:r>
            <a:r>
              <a:rPr b="1" lang="en"/>
              <a:t>vertical intercept</a:t>
            </a:r>
            <a:r>
              <a:rPr lang="en"/>
              <a:t>, or “𝑦-intercept,” of the graph? </a:t>
            </a:r>
            <a:r>
              <a:rPr b="1" lang="en"/>
              <a:t>What does it tell you</a:t>
            </a:r>
            <a:r>
              <a:rPr lang="en"/>
              <a:t> about the butterfly population?</a:t>
            </a:r>
            <a:endParaRPr/>
          </a:p>
          <a:p>
            <a:pPr indent="-342900" lvl="0" marL="457200" rtl="0" algn="l">
              <a:lnSpc>
                <a:spcPct val="100000"/>
              </a:lnSpc>
              <a:spcBef>
                <a:spcPts val="0"/>
              </a:spcBef>
              <a:spcAft>
                <a:spcPts val="0"/>
              </a:spcAft>
              <a:buSzPts val="1800"/>
              <a:buAutoNum type="arabicPeriod"/>
            </a:pPr>
            <a:r>
              <a:rPr lang="en"/>
              <a:t>When does the butterfly </a:t>
            </a:r>
            <a:r>
              <a:rPr b="1" lang="en"/>
              <a:t>population reach approximately 50,000</a:t>
            </a:r>
            <a:r>
              <a:rPr lang="en"/>
              <a:t>?</a:t>
            </a:r>
            <a:endParaRPr/>
          </a:p>
          <a:p>
            <a:pPr indent="-342900" lvl="0" marL="457200" rtl="0" algn="l">
              <a:lnSpc>
                <a:spcPct val="100000"/>
              </a:lnSpc>
              <a:spcBef>
                <a:spcPts val="0"/>
              </a:spcBef>
              <a:spcAft>
                <a:spcPts val="0"/>
              </a:spcAft>
              <a:buSzPts val="1800"/>
              <a:buAutoNum type="arabicPeriod"/>
            </a:pPr>
            <a:r>
              <a:rPr b="1" lang="en"/>
              <a:t>What is the asymptote</a:t>
            </a:r>
            <a:r>
              <a:rPr lang="en"/>
              <a:t> of the graph? What does it tell you about the butterfly population over time?</a:t>
            </a:r>
            <a:endParaRPr/>
          </a:p>
        </p:txBody>
      </p:sp>
      <p:sp>
        <p:nvSpPr>
          <p:cNvPr id="310" name="Google Shape;310;p26"/>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26"/>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5.5.3 Using Graphs to Represent Exponential Decay </a:t>
            </a:r>
            <a:r>
              <a:rPr lang="en" sz="1000"/>
              <a:t>- Additional Resources</a:t>
            </a:r>
            <a:endParaRPr sz="1000"/>
          </a:p>
        </p:txBody>
      </p:sp>
      <p:pic>
        <p:nvPicPr>
          <p:cNvPr id="312" name="Google Shape;312;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descr="23610946 (Provided by Getty Images)" id="313" name="Google Shape;313;p26"/>
          <p:cNvPicPr preferRelativeResize="0"/>
          <p:nvPr/>
        </p:nvPicPr>
        <p:blipFill>
          <a:blip r:embed="rId4">
            <a:alphaModFix/>
          </a:blip>
          <a:stretch>
            <a:fillRect/>
          </a:stretch>
        </p:blipFill>
        <p:spPr>
          <a:xfrm>
            <a:off x="5527851" y="137975"/>
            <a:ext cx="2300073" cy="13106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7" name="Shape 317"/>
        <p:cNvGrpSpPr/>
        <p:nvPr/>
      </p:nvGrpSpPr>
      <p:grpSpPr>
        <a:xfrm>
          <a:off x="0" y="0"/>
          <a:ext cx="0" cy="0"/>
          <a:chOff x="0" y="0"/>
          <a:chExt cx="0" cy="0"/>
        </a:xfrm>
      </p:grpSpPr>
      <p:sp>
        <p:nvSpPr>
          <p:cNvPr id="318" name="Google Shape;318;p27"/>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7"/>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0" name="Google Shape;320;p2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2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2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2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4" name="Google Shape;324;p27"/>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5" name="Google Shape;325;p27"/>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6" name="Google Shape;326;p27"/>
          <p:cNvCxnSpPr>
            <a:stCxn id="320" idx="2"/>
            <a:endCxn id="32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27" name="Google Shape;327;p27"/>
          <p:cNvCxnSpPr>
            <a:stCxn id="322" idx="3"/>
            <a:endCxn id="32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28" name="Google Shape;328;p27"/>
          <p:cNvCxnSpPr>
            <a:stCxn id="323" idx="3"/>
            <a:endCxn id="318"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29" name="Google Shape;329;p27"/>
          <p:cNvCxnSpPr>
            <a:stCxn id="318" idx="3"/>
            <a:endCxn id="32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30" name="Google Shape;33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31" name="Google Shape;331;p27"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32" name="Google Shape;332;p2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33" name="Google Shape;333;p2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4" name="Google Shape;334;p2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5" name="Google Shape;335;p27"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36" name="Google Shape;336;p2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7" name="Google Shape;337;p27"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38" name="Google Shape;338;p27"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39" name="Google Shape;339;p27"/>
          <p:cNvCxnSpPr>
            <a:stCxn id="324" idx="3"/>
            <a:endCxn id="32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40" name="Google Shape;340;p27"/>
          <p:cNvCxnSpPr>
            <a:stCxn id="321" idx="3"/>
            <a:endCxn id="32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41" name="Google Shape;341;p2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42" name="Google Shape;342;p2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3" name="Google Shape;343;p2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44" name="Google Shape;344;p27"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45" name="Google Shape;345;p27"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46" name="Google Shape;346;p27"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50" name="Shape 350"/>
        <p:cNvGrpSpPr/>
        <p:nvPr/>
      </p:nvGrpSpPr>
      <p:grpSpPr>
        <a:xfrm>
          <a:off x="0" y="0"/>
          <a:ext cx="0" cy="0"/>
          <a:chOff x="0" y="0"/>
          <a:chExt cx="0" cy="0"/>
        </a:xfrm>
      </p:grpSpPr>
      <p:sp>
        <p:nvSpPr>
          <p:cNvPr id="351" name="Google Shape;351;p28"/>
          <p:cNvSpPr txBox="1"/>
          <p:nvPr>
            <p:ph type="title"/>
          </p:nvPr>
        </p:nvSpPr>
        <p:spPr>
          <a:xfrm>
            <a:off x="311700" y="295346"/>
            <a:ext cx="86493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600"/>
              <a:t>Tracking Your Health</a:t>
            </a:r>
            <a:r>
              <a:rPr lang="en" sz="2600">
                <a:solidFill>
                  <a:srgbClr val="C22032"/>
                </a:solidFill>
              </a:rPr>
              <a:t> 🏥</a:t>
            </a:r>
            <a:endParaRPr sz="2500">
              <a:solidFill>
                <a:srgbClr val="C22032"/>
              </a:solidFill>
            </a:endParaRPr>
          </a:p>
        </p:txBody>
      </p:sp>
      <p:sp>
        <p:nvSpPr>
          <p:cNvPr id="352" name="Google Shape;352;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3" name="Google Shape;353;p2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5.5.4 Justifying Exponential Models</a:t>
            </a:r>
            <a:endParaRPr sz="1000"/>
          </a:p>
        </p:txBody>
      </p:sp>
      <p:pic>
        <p:nvPicPr>
          <p:cNvPr id="354" name="Google Shape;354;p28"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sp>
        <p:nvSpPr>
          <p:cNvPr id="355" name="Google Shape;355;p28"/>
          <p:cNvSpPr/>
          <p:nvPr/>
        </p:nvSpPr>
        <p:spPr>
          <a:xfrm>
            <a:off x="5102275" y="941425"/>
            <a:ext cx="3798000" cy="1964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First read: listen and describe the situation without numbers.</a:t>
            </a:r>
            <a:endParaRPr sz="1500">
              <a:latin typeface="Calibri"/>
              <a:ea typeface="Calibri"/>
              <a:cs typeface="Calibri"/>
              <a:sym typeface="Calibri"/>
            </a:endParaRPr>
          </a:p>
          <a:p>
            <a:pPr indent="-323850" lvl="0" marL="457200" rtl="0" algn="l">
              <a:spcBef>
                <a:spcPts val="1000"/>
              </a:spcBef>
              <a:spcAft>
                <a:spcPts val="0"/>
              </a:spcAft>
              <a:buSzPts val="1500"/>
              <a:buFont typeface="Calibri"/>
              <a:buAutoNum type="arabicPeriod"/>
            </a:pPr>
            <a:r>
              <a:rPr lang="en" sz="1500">
                <a:latin typeface="Calibri"/>
                <a:ea typeface="Calibri"/>
                <a:cs typeface="Calibri"/>
                <a:sym typeface="Calibri"/>
              </a:rPr>
              <a:t>Second read: list what can be counted or measured.</a:t>
            </a:r>
            <a:endParaRPr sz="1500">
              <a:latin typeface="Calibri"/>
              <a:ea typeface="Calibri"/>
              <a:cs typeface="Calibri"/>
              <a:sym typeface="Calibri"/>
            </a:endParaRPr>
          </a:p>
          <a:p>
            <a:pPr indent="-323850" lvl="0" marL="457200" rtl="0" algn="l">
              <a:spcBef>
                <a:spcPts val="1000"/>
              </a:spcBef>
              <a:spcAft>
                <a:spcPts val="0"/>
              </a:spcAft>
              <a:buSzPts val="1500"/>
              <a:buFont typeface="Calibri"/>
              <a:buAutoNum type="arabicPeriod"/>
            </a:pPr>
            <a:r>
              <a:rPr lang="en" sz="1500">
                <a:latin typeface="Calibri"/>
                <a:ea typeface="Calibri"/>
                <a:cs typeface="Calibri"/>
                <a:sym typeface="Calibri"/>
              </a:rPr>
              <a:t>Third read: listen for the question and brainstorm ways to solve.</a:t>
            </a:r>
            <a:endParaRPr sz="1500">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
        <p:nvSpPr>
          <p:cNvPr id="356" name="Google Shape;356;p28"/>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
        <p:nvSpPr>
          <p:cNvPr id="357" name="Google Shape;357;p28"/>
          <p:cNvSpPr/>
          <p:nvPr/>
        </p:nvSpPr>
        <p:spPr>
          <a:xfrm>
            <a:off x="5034300" y="3079850"/>
            <a:ext cx="3866100" cy="1846500"/>
          </a:xfrm>
          <a:prstGeom prst="wedgeRoundRectCallout">
            <a:avLst>
              <a:gd fmla="val -59471" name="adj1"/>
              <a:gd fmla="val -18796"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Do you know someone with diabetes? Insulin is a hormone that can help them. </a:t>
            </a:r>
            <a:endParaRPr sz="15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Insulin helps  process glucose (sugar) in the body. </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Repeated injections are needed to control glucose levels because insulin breaks down fairly rapidly in the bloodstream.</a:t>
            </a:r>
            <a:endParaRPr sz="1300">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Representation</a:t>
            </a:r>
            <a:endParaRPr sz="1000">
              <a:latin typeface="Calibri"/>
              <a:ea typeface="Calibri"/>
              <a:cs typeface="Calibri"/>
              <a:sym typeface="Calibri"/>
            </a:endParaRPr>
          </a:p>
        </p:txBody>
      </p:sp>
      <p:pic>
        <p:nvPicPr>
          <p:cNvPr id="358" name="Google Shape;358;p28" title="Frame 13.png"/>
          <p:cNvPicPr preferRelativeResize="0"/>
          <p:nvPr/>
        </p:nvPicPr>
        <p:blipFill>
          <a:blip r:embed="rId5">
            <a:alphaModFix/>
          </a:blip>
          <a:stretch>
            <a:fillRect/>
          </a:stretch>
        </p:blipFill>
        <p:spPr>
          <a:xfrm>
            <a:off x="8334767" y="140230"/>
            <a:ext cx="274320" cy="27432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2" name="Shape 362"/>
        <p:cNvGrpSpPr/>
        <p:nvPr/>
      </p:nvGrpSpPr>
      <p:grpSpPr>
        <a:xfrm>
          <a:off x="0" y="0"/>
          <a:ext cx="0" cy="0"/>
          <a:chOff x="0" y="0"/>
          <a:chExt cx="0" cy="0"/>
        </a:xfrm>
      </p:grpSpPr>
      <p:sp>
        <p:nvSpPr>
          <p:cNvPr id="363" name="Google Shape;363;p29"/>
          <p:cNvSpPr txBox="1"/>
          <p:nvPr>
            <p:ph type="title"/>
          </p:nvPr>
        </p:nvSpPr>
        <p:spPr>
          <a:xfrm>
            <a:off x="311700" y="161697"/>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600">
                <a:solidFill>
                  <a:srgbClr val="005047"/>
                </a:solidFill>
              </a:rPr>
              <a:t>Learning Activity - </a:t>
            </a:r>
            <a:r>
              <a:rPr lang="en" sz="2600"/>
              <a:t>Tracking Your Health</a:t>
            </a:r>
            <a:r>
              <a:rPr lang="en" sz="2600">
                <a:solidFill>
                  <a:srgbClr val="C22032"/>
                </a:solidFill>
              </a:rPr>
              <a:t> 🏥</a:t>
            </a:r>
            <a:endParaRPr sz="2600">
              <a:solidFill>
                <a:srgbClr val="C22032"/>
              </a:solidFill>
            </a:endParaRPr>
          </a:p>
        </p:txBody>
      </p:sp>
      <p:sp>
        <p:nvSpPr>
          <p:cNvPr id="364" name="Google Shape;364;p29"/>
          <p:cNvSpPr txBox="1"/>
          <p:nvPr>
            <p:ph idx="12" type="sldNum"/>
          </p:nvPr>
        </p:nvSpPr>
        <p:spPr>
          <a:xfrm>
            <a:off x="8283608" y="470542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5" name="Google Shape;365;p29"/>
          <p:cNvSpPr txBox="1"/>
          <p:nvPr>
            <p:ph idx="3" type="sldNum"/>
          </p:nvPr>
        </p:nvSpPr>
        <p:spPr>
          <a:xfrm>
            <a:off x="311700" y="4705436"/>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5.5.4 Justifying Exponential Models</a:t>
            </a:r>
            <a:endParaRPr/>
          </a:p>
        </p:txBody>
      </p:sp>
      <p:sp>
        <p:nvSpPr>
          <p:cNvPr id="366" name="Google Shape;366;p29"/>
          <p:cNvSpPr txBox="1"/>
          <p:nvPr>
            <p:ph idx="1" type="body"/>
          </p:nvPr>
        </p:nvSpPr>
        <p:spPr>
          <a:xfrm>
            <a:off x="108500" y="841675"/>
            <a:ext cx="8368200" cy="38640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Scientists have found that the amount of </a:t>
            </a:r>
            <a:br>
              <a:rPr lang="en"/>
            </a:br>
            <a:r>
              <a:rPr lang="en"/>
              <a:t>insulin in a patient’s body changes </a:t>
            </a:r>
            <a:br>
              <a:rPr lang="en"/>
            </a:br>
            <a:r>
              <a:rPr lang="en"/>
              <a:t>exponentially. How can you check if </a:t>
            </a:r>
            <a:br>
              <a:rPr lang="en"/>
            </a:br>
            <a:r>
              <a:rPr lang="en"/>
              <a:t>the graph supports the scientists’ claim?</a:t>
            </a:r>
            <a:endParaRPr/>
          </a:p>
          <a:p>
            <a:pPr indent="-342900" lvl="0" marL="457200" rtl="0" algn="l">
              <a:lnSpc>
                <a:spcPct val="100000"/>
              </a:lnSpc>
              <a:spcBef>
                <a:spcPts val="1000"/>
              </a:spcBef>
              <a:spcAft>
                <a:spcPts val="0"/>
              </a:spcAft>
              <a:buSzPts val="1800"/>
              <a:buAutoNum type="arabicPeriod"/>
            </a:pPr>
            <a:r>
              <a:rPr lang="en"/>
              <a:t> (a) How much insulin broke down in </a:t>
            </a:r>
            <a:br>
              <a:rPr lang="en"/>
            </a:br>
            <a:r>
              <a:rPr lang="en"/>
              <a:t>the first minute? (b) What fraction </a:t>
            </a:r>
            <a:br>
              <a:rPr lang="en"/>
            </a:br>
            <a:r>
              <a:rPr lang="en"/>
              <a:t>of the original insulin is that?</a:t>
            </a:r>
            <a:endParaRPr/>
          </a:p>
          <a:p>
            <a:pPr indent="-342900" lvl="0" marL="457200" rtl="0" algn="l">
              <a:lnSpc>
                <a:spcPct val="100000"/>
              </a:lnSpc>
              <a:spcBef>
                <a:spcPts val="1000"/>
              </a:spcBef>
              <a:spcAft>
                <a:spcPts val="0"/>
              </a:spcAft>
              <a:buSzPts val="1800"/>
              <a:buAutoNum type="arabicPeriod"/>
            </a:pPr>
            <a:r>
              <a:rPr lang="en"/>
              <a:t>(a) How much insulin broke down </a:t>
            </a:r>
            <a:br>
              <a:rPr lang="en"/>
            </a:br>
            <a:r>
              <a:rPr lang="en"/>
              <a:t>in the second minute? (b) What fraction </a:t>
            </a:r>
            <a:br>
              <a:rPr lang="en"/>
            </a:br>
            <a:r>
              <a:rPr lang="en"/>
              <a:t>is that of the amount one minute earlier?</a:t>
            </a:r>
            <a:endParaRPr/>
          </a:p>
          <a:p>
            <a:pPr indent="-342900" lvl="0" marL="457200" rtl="0" algn="l">
              <a:lnSpc>
                <a:spcPct val="100000"/>
              </a:lnSpc>
              <a:spcBef>
                <a:spcPts val="1000"/>
              </a:spcBef>
              <a:spcAft>
                <a:spcPts val="0"/>
              </a:spcAft>
              <a:buSzPts val="1800"/>
              <a:buAutoNum type="arabicPeriod"/>
            </a:pPr>
            <a:r>
              <a:rPr lang="en"/>
              <a:t>What fraction of insulin remains in the </a:t>
            </a:r>
            <a:br>
              <a:rPr lang="en"/>
            </a:br>
            <a:r>
              <a:rPr lang="en"/>
              <a:t>bloodstream for each minute that passes?</a:t>
            </a:r>
            <a:endParaRPr/>
          </a:p>
        </p:txBody>
      </p:sp>
      <p:pic>
        <p:nvPicPr>
          <p:cNvPr id="367" name="Google Shape;367;p29"/>
          <p:cNvPicPr preferRelativeResize="0"/>
          <p:nvPr/>
        </p:nvPicPr>
        <p:blipFill>
          <a:blip r:embed="rId4">
            <a:alphaModFix/>
          </a:blip>
          <a:stretch>
            <a:fillRect/>
          </a:stretch>
        </p:blipFill>
        <p:spPr>
          <a:xfrm>
            <a:off x="4718101" y="2272576"/>
            <a:ext cx="4303450" cy="2527125"/>
          </a:xfrm>
          <a:prstGeom prst="rect">
            <a:avLst/>
          </a:prstGeom>
          <a:noFill/>
          <a:ln>
            <a:noFill/>
          </a:ln>
        </p:spPr>
      </p:pic>
      <p:grpSp>
        <p:nvGrpSpPr>
          <p:cNvPr id="368" name="Google Shape;368;p29"/>
          <p:cNvGrpSpPr/>
          <p:nvPr/>
        </p:nvGrpSpPr>
        <p:grpSpPr>
          <a:xfrm>
            <a:off x="4946070" y="831876"/>
            <a:ext cx="3987300" cy="1168200"/>
            <a:chOff x="4961719" y="3624073"/>
            <a:chExt cx="3987300" cy="1168200"/>
          </a:xfrm>
        </p:grpSpPr>
        <p:sp>
          <p:nvSpPr>
            <p:cNvPr id="369" name="Google Shape;369;p29"/>
            <p:cNvSpPr/>
            <p:nvPr/>
          </p:nvSpPr>
          <p:spPr>
            <a:xfrm>
              <a:off x="4961719" y="3624073"/>
              <a:ext cx="3987300" cy="11682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0" name="Google Shape;370;p29"/>
            <p:cNvSpPr txBox="1"/>
            <p:nvPr/>
          </p:nvSpPr>
          <p:spPr>
            <a:xfrm>
              <a:off x="5000897" y="3643676"/>
              <a:ext cx="3889500" cy="107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A patient who is diabetic receives 100 micrograms of insulin. The graph shows the amount of insulin, in micrograms, remaining in his bloodstream over time, in minutes. </a:t>
              </a:r>
              <a:endParaRPr sz="1600">
                <a:solidFill>
                  <a:srgbClr val="424242"/>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4" name="Shape 374"/>
        <p:cNvGrpSpPr/>
        <p:nvPr/>
      </p:nvGrpSpPr>
      <p:grpSpPr>
        <a:xfrm>
          <a:off x="0" y="0"/>
          <a:ext cx="0" cy="0"/>
          <a:chOff x="0" y="0"/>
          <a:chExt cx="0" cy="0"/>
        </a:xfrm>
      </p:grpSpPr>
      <p:sp>
        <p:nvSpPr>
          <p:cNvPr id="375" name="Google Shape;375;p30"/>
          <p:cNvSpPr txBox="1"/>
          <p:nvPr>
            <p:ph type="title"/>
          </p:nvPr>
        </p:nvSpPr>
        <p:spPr>
          <a:xfrm>
            <a:off x="213729" y="164800"/>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600"/>
              <a:t>Learning Activity - Tracking Your Health</a:t>
            </a:r>
            <a:r>
              <a:rPr lang="en" sz="2600">
                <a:solidFill>
                  <a:srgbClr val="C22032"/>
                </a:solidFill>
              </a:rPr>
              <a:t> 🏥</a:t>
            </a:r>
            <a:endParaRPr sz="3000">
              <a:solidFill>
                <a:srgbClr val="005047"/>
              </a:solidFill>
            </a:endParaRPr>
          </a:p>
        </p:txBody>
      </p:sp>
      <p:sp>
        <p:nvSpPr>
          <p:cNvPr id="376" name="Google Shape;376;p30"/>
          <p:cNvSpPr txBox="1"/>
          <p:nvPr>
            <p:ph idx="12" type="sldNum"/>
          </p:nvPr>
        </p:nvSpPr>
        <p:spPr>
          <a:xfrm>
            <a:off x="8283608" y="471632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30"/>
          <p:cNvSpPr txBox="1"/>
          <p:nvPr>
            <p:ph idx="3" type="sldNum"/>
          </p:nvPr>
        </p:nvSpPr>
        <p:spPr>
          <a:xfrm>
            <a:off x="213729" y="4716333"/>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5.5.4 Justifying Exponential Models</a:t>
            </a:r>
            <a:endParaRPr/>
          </a:p>
        </p:txBody>
      </p:sp>
      <p:sp>
        <p:nvSpPr>
          <p:cNvPr id="378" name="Google Shape;378;p30"/>
          <p:cNvSpPr txBox="1"/>
          <p:nvPr>
            <p:ph idx="2" type="body"/>
          </p:nvPr>
        </p:nvSpPr>
        <p:spPr>
          <a:xfrm>
            <a:off x="213725" y="897225"/>
            <a:ext cx="3852900" cy="3671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AutoNum type="arabicPeriod" startAt="5"/>
            </a:pPr>
            <a:r>
              <a:rPr lang="en" sz="2000"/>
              <a:t>Complete the table to show the predicted amount of insulin 4 and 5 minutes after injection.</a:t>
            </a:r>
            <a:endParaRPr sz="2000"/>
          </a:p>
          <a:p>
            <a:pPr indent="-355600" lvl="0" marL="457200" rtl="0" algn="l">
              <a:spcBef>
                <a:spcPts val="1000"/>
              </a:spcBef>
              <a:spcAft>
                <a:spcPts val="0"/>
              </a:spcAft>
              <a:buSzPts val="2000"/>
              <a:buAutoNum type="arabicPeriod" startAt="5"/>
            </a:pPr>
            <a:r>
              <a:rPr lang="en" sz="2000"/>
              <a:t>(</a:t>
            </a:r>
            <a:r>
              <a:rPr lang="en" sz="2000"/>
              <a:t>a) Describe how you would find how many micrograms of insulin remain in his bloodstream after 10 minutes. </a:t>
            </a:r>
            <a:endParaRPr sz="2000"/>
          </a:p>
          <a:p>
            <a:pPr indent="0" lvl="0" marL="457200" rtl="0" algn="l">
              <a:spcBef>
                <a:spcPts val="1200"/>
              </a:spcBef>
              <a:spcAft>
                <a:spcPts val="1200"/>
              </a:spcAft>
              <a:buNone/>
            </a:pPr>
            <a:r>
              <a:rPr lang="en" sz="2000"/>
              <a:t>(b) After 𝑚 minutes?</a:t>
            </a:r>
            <a:endParaRPr sz="2000"/>
          </a:p>
        </p:txBody>
      </p:sp>
      <p:pic>
        <p:nvPicPr>
          <p:cNvPr id="379" name="Google Shape;379;p30"/>
          <p:cNvPicPr preferRelativeResize="0"/>
          <p:nvPr/>
        </p:nvPicPr>
        <p:blipFill>
          <a:blip r:embed="rId4">
            <a:alphaModFix/>
          </a:blip>
          <a:stretch>
            <a:fillRect/>
          </a:stretch>
        </p:blipFill>
        <p:spPr>
          <a:xfrm>
            <a:off x="4294569" y="2278754"/>
            <a:ext cx="4151006" cy="2437575"/>
          </a:xfrm>
          <a:prstGeom prst="rect">
            <a:avLst/>
          </a:prstGeom>
          <a:noFill/>
          <a:ln>
            <a:noFill/>
          </a:ln>
        </p:spPr>
      </p:pic>
      <p:graphicFrame>
        <p:nvGraphicFramePr>
          <p:cNvPr id="380" name="Google Shape;380;p30"/>
          <p:cNvGraphicFramePr/>
          <p:nvPr/>
        </p:nvGraphicFramePr>
        <p:xfrm>
          <a:off x="4066679" y="873196"/>
          <a:ext cx="3000000" cy="3000000"/>
        </p:xfrm>
        <a:graphic>
          <a:graphicData uri="http://schemas.openxmlformats.org/drawingml/2006/table">
            <a:tbl>
              <a:tblPr>
                <a:noFill/>
                <a:tableStyleId>{D1E514CC-C6DE-45D6-BED4-045B95AA12B3}</a:tableStyleId>
              </a:tblPr>
              <a:tblGrid>
                <a:gridCol w="2112975"/>
                <a:gridCol w="530575"/>
                <a:gridCol w="414575"/>
                <a:gridCol w="382850"/>
                <a:gridCol w="569275"/>
                <a:gridCol w="427475"/>
                <a:gridCol w="556350"/>
              </a:tblGrid>
              <a:tr h="381000">
                <a:tc>
                  <a:txBody>
                    <a:bodyPr/>
                    <a:lstStyle/>
                    <a:p>
                      <a:pPr indent="0" lvl="0" marL="0" rtl="0" algn="l">
                        <a:spcBef>
                          <a:spcPts val="0"/>
                        </a:spcBef>
                        <a:spcAft>
                          <a:spcPts val="0"/>
                        </a:spcAft>
                        <a:buNone/>
                      </a:pPr>
                      <a:r>
                        <a:rPr b="1" lang="en">
                          <a:solidFill>
                            <a:schemeClr val="lt1"/>
                          </a:solidFill>
                        </a:rPr>
                        <a:t>Time after injection (minutes)</a:t>
                      </a:r>
                      <a:endParaRPr b="1">
                        <a:solidFill>
                          <a:schemeClr val="lt1"/>
                        </a:solidFill>
                      </a:endParaRPr>
                    </a:p>
                  </a:txBody>
                  <a:tcPr marT="91425" marB="91425" marR="91425" marL="91425">
                    <a:solidFill>
                      <a:srgbClr val="005047"/>
                    </a:solidFill>
                  </a:tcPr>
                </a:tc>
                <a:tc>
                  <a:txBody>
                    <a:bodyPr/>
                    <a:lstStyle/>
                    <a:p>
                      <a:pPr indent="0" lvl="0" marL="0" rtl="0" algn="ctr">
                        <a:spcBef>
                          <a:spcPts val="0"/>
                        </a:spcBef>
                        <a:spcAft>
                          <a:spcPts val="0"/>
                        </a:spcAft>
                        <a:buNone/>
                      </a:pPr>
                      <a:r>
                        <a:rPr lang="en"/>
                        <a:t>0</a:t>
                      </a:r>
                      <a:endParaRPr/>
                    </a:p>
                  </a:txBody>
                  <a:tcPr marT="91425" marB="91425" marR="91425" marL="91425"/>
                </a:tc>
                <a:tc>
                  <a:txBody>
                    <a:bodyPr/>
                    <a:lstStyle/>
                    <a:p>
                      <a:pPr indent="0" lvl="0" marL="0" rtl="0" algn="ctr">
                        <a:spcBef>
                          <a:spcPts val="0"/>
                        </a:spcBef>
                        <a:spcAft>
                          <a:spcPts val="0"/>
                        </a:spcAft>
                        <a:buNone/>
                      </a:pPr>
                      <a:r>
                        <a:rPr lang="en"/>
                        <a:t>1</a:t>
                      </a:r>
                      <a:endParaRPr/>
                    </a:p>
                  </a:txBody>
                  <a:tcPr marT="91425" marB="91425" marR="91425" marL="91425"/>
                </a:tc>
                <a:tc>
                  <a:txBody>
                    <a:bodyPr/>
                    <a:lstStyle/>
                    <a:p>
                      <a:pPr indent="0" lvl="0" marL="0" rtl="0" algn="ctr">
                        <a:spcBef>
                          <a:spcPts val="0"/>
                        </a:spcBef>
                        <a:spcAft>
                          <a:spcPts val="0"/>
                        </a:spcAft>
                        <a:buNone/>
                      </a:pPr>
                      <a:r>
                        <a:rPr lang="en"/>
                        <a:t>2</a:t>
                      </a:r>
                      <a:endParaRPr/>
                    </a:p>
                  </a:txBody>
                  <a:tcPr marT="91425" marB="91425" marR="91425" marL="91425"/>
                </a:tc>
                <a:tc>
                  <a:txBody>
                    <a:bodyPr/>
                    <a:lstStyle/>
                    <a:p>
                      <a:pPr indent="0" lvl="0" marL="0" rtl="0" algn="ctr">
                        <a:spcBef>
                          <a:spcPts val="0"/>
                        </a:spcBef>
                        <a:spcAft>
                          <a:spcPts val="0"/>
                        </a:spcAft>
                        <a:buNone/>
                      </a:pPr>
                      <a:r>
                        <a:rPr lang="en"/>
                        <a:t>3</a:t>
                      </a:r>
                      <a:endParaRPr/>
                    </a:p>
                  </a:txBody>
                  <a:tcPr marT="91425" marB="91425" marR="91425" marL="91425"/>
                </a:tc>
                <a:tc>
                  <a:txBody>
                    <a:bodyPr/>
                    <a:lstStyle/>
                    <a:p>
                      <a:pPr indent="0" lvl="0" marL="0" rtl="0" algn="ctr">
                        <a:spcBef>
                          <a:spcPts val="0"/>
                        </a:spcBef>
                        <a:spcAft>
                          <a:spcPts val="0"/>
                        </a:spcAft>
                        <a:buNone/>
                      </a:pPr>
                      <a:r>
                        <a:rPr lang="en"/>
                        <a:t>4</a:t>
                      </a:r>
                      <a:endParaRPr/>
                    </a:p>
                  </a:txBody>
                  <a:tcPr marT="91425" marB="91425" marR="91425" marL="91425"/>
                </a:tc>
                <a:tc>
                  <a:txBody>
                    <a:bodyPr/>
                    <a:lstStyle/>
                    <a:p>
                      <a:pPr indent="0" lvl="0" marL="0" rtl="0" algn="ctr">
                        <a:spcBef>
                          <a:spcPts val="0"/>
                        </a:spcBef>
                        <a:spcAft>
                          <a:spcPts val="0"/>
                        </a:spcAft>
                        <a:buNone/>
                      </a:pPr>
                      <a:r>
                        <a:rPr lang="en"/>
                        <a:t>5</a:t>
                      </a:r>
                      <a:endParaRPr/>
                    </a:p>
                  </a:txBody>
                  <a:tcPr marT="91425" marB="91425" marR="91425" marL="91425"/>
                </a:tc>
              </a:tr>
              <a:tr h="381000">
                <a:tc>
                  <a:txBody>
                    <a:bodyPr/>
                    <a:lstStyle/>
                    <a:p>
                      <a:pPr indent="0" lvl="0" marL="0" rtl="0" algn="l">
                        <a:spcBef>
                          <a:spcPts val="0"/>
                        </a:spcBef>
                        <a:spcAft>
                          <a:spcPts val="0"/>
                        </a:spcAft>
                        <a:buNone/>
                      </a:pPr>
                      <a:r>
                        <a:rPr b="1" lang="en">
                          <a:solidFill>
                            <a:schemeClr val="lt1"/>
                          </a:solidFill>
                        </a:rPr>
                        <a:t>Insulin in bloodstream (micrograms)</a:t>
                      </a:r>
                      <a:endParaRPr b="1">
                        <a:solidFill>
                          <a:schemeClr val="lt1"/>
                        </a:solidFill>
                      </a:endParaRPr>
                    </a:p>
                  </a:txBody>
                  <a:tcPr marT="91425" marB="91425" marR="91425" marL="91425">
                    <a:solidFill>
                      <a:srgbClr val="005047"/>
                    </a:solidFill>
                  </a:tcPr>
                </a:tc>
                <a:tc>
                  <a:txBody>
                    <a:bodyPr/>
                    <a:lstStyle/>
                    <a:p>
                      <a:pPr indent="0" lvl="0" marL="0" rtl="0" algn="ctr">
                        <a:spcBef>
                          <a:spcPts val="0"/>
                        </a:spcBef>
                        <a:spcAft>
                          <a:spcPts val="0"/>
                        </a:spcAft>
                        <a:buNone/>
                      </a:pPr>
                      <a:r>
                        <a:rPr lang="en"/>
                        <a:t>100</a:t>
                      </a:r>
                      <a:endParaRPr/>
                    </a:p>
                  </a:txBody>
                  <a:tcPr marT="91425" marB="91425" marR="91425" marL="91425"/>
                </a:tc>
                <a:tc>
                  <a:txBody>
                    <a:bodyPr/>
                    <a:lstStyle/>
                    <a:p>
                      <a:pPr indent="0" lvl="0" marL="0" rtl="0" algn="ctr">
                        <a:spcBef>
                          <a:spcPts val="0"/>
                        </a:spcBef>
                        <a:spcAft>
                          <a:spcPts val="0"/>
                        </a:spcAft>
                        <a:buNone/>
                      </a:pPr>
                      <a:r>
                        <a:rPr lang="en"/>
                        <a:t>90</a:t>
                      </a:r>
                      <a:endParaRPr/>
                    </a:p>
                  </a:txBody>
                  <a:tcPr marT="91425" marB="91425" marR="91425" marL="91425"/>
                </a:tc>
                <a:tc>
                  <a:txBody>
                    <a:bodyPr/>
                    <a:lstStyle/>
                    <a:p>
                      <a:pPr indent="0" lvl="0" marL="0" rtl="0" algn="ctr">
                        <a:spcBef>
                          <a:spcPts val="0"/>
                        </a:spcBef>
                        <a:spcAft>
                          <a:spcPts val="0"/>
                        </a:spcAft>
                        <a:buNone/>
                      </a:pPr>
                      <a:r>
                        <a:rPr lang="en"/>
                        <a:t>81</a:t>
                      </a:r>
                      <a:endParaRPr/>
                    </a:p>
                  </a:txBody>
                  <a:tcPr marT="91425" marB="91425" marR="91425" marL="91425"/>
                </a:tc>
                <a:tc>
                  <a:txBody>
                    <a:bodyPr/>
                    <a:lstStyle/>
                    <a:p>
                      <a:pPr indent="0" lvl="0" marL="0" rtl="0" algn="ctr">
                        <a:spcBef>
                          <a:spcPts val="0"/>
                        </a:spcBef>
                        <a:spcAft>
                          <a:spcPts val="0"/>
                        </a:spcAft>
                        <a:buNone/>
                      </a:pPr>
                      <a:r>
                        <a:rPr lang="en"/>
                        <a:t>72.9</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4" name="Shape 384"/>
        <p:cNvGrpSpPr/>
        <p:nvPr/>
      </p:nvGrpSpPr>
      <p:grpSpPr>
        <a:xfrm>
          <a:off x="0" y="0"/>
          <a:ext cx="0" cy="0"/>
          <a:chOff x="0" y="0"/>
          <a:chExt cx="0" cy="0"/>
        </a:xfrm>
      </p:grpSpPr>
      <p:sp>
        <p:nvSpPr>
          <p:cNvPr id="385" name="Google Shape;385;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6" name="Google Shape;386;p31"/>
          <p:cNvSpPr txBox="1"/>
          <p:nvPr>
            <p:ph idx="1" type="body"/>
          </p:nvPr>
        </p:nvSpPr>
        <p:spPr>
          <a:xfrm>
            <a:off x="311700" y="4230575"/>
            <a:ext cx="68844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t>Video: </a:t>
            </a:r>
            <a:r>
              <a:rPr b="1" lang="en" u="sng">
                <a:solidFill>
                  <a:schemeClr val="hlink"/>
                </a:solidFill>
                <a:hlinkClick r:id="rId4"/>
              </a:rPr>
              <a:t>Analyzing Exponential Graphs and Writing Equations</a:t>
            </a:r>
            <a:endParaRPr b="1" i="1">
              <a:latin typeface="Times New Roman"/>
              <a:ea typeface="Times New Roman"/>
              <a:cs typeface="Times New Roman"/>
              <a:sym typeface="Times New Roman"/>
            </a:endParaRPr>
          </a:p>
        </p:txBody>
      </p:sp>
      <p:pic>
        <p:nvPicPr>
          <p:cNvPr descr="Students analyze exponential graphs to write an equation for a real-world scenario." id="387" name="Google Shape;387;p31" title="Analyzing Exponential Graphs and Writing Equations">
            <a:hlinkClick r:id="rId5"/>
          </p:cNvPr>
          <p:cNvPicPr preferRelativeResize="0"/>
          <p:nvPr/>
        </p:nvPicPr>
        <p:blipFill>
          <a:blip r:embed="rId6">
            <a:alphaModFix/>
          </a:blip>
          <a:stretch>
            <a:fillRect/>
          </a:stretch>
        </p:blipFill>
        <p:spPr>
          <a:xfrm>
            <a:off x="2179750" y="718113"/>
            <a:ext cx="4784500" cy="2691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000"/>
                                        <p:tgtEl>
                                          <p:spTgt spid="3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1" name="Shape 391"/>
        <p:cNvGrpSpPr/>
        <p:nvPr/>
      </p:nvGrpSpPr>
      <p:grpSpPr>
        <a:xfrm>
          <a:off x="0" y="0"/>
          <a:ext cx="0" cy="0"/>
          <a:chOff x="0" y="0"/>
          <a:chExt cx="0" cy="0"/>
        </a:xfrm>
      </p:grpSpPr>
      <p:sp>
        <p:nvSpPr>
          <p:cNvPr id="392" name="Google Shape;392;p32"/>
          <p:cNvSpPr txBox="1"/>
          <p:nvPr>
            <p:ph type="title"/>
          </p:nvPr>
        </p:nvSpPr>
        <p:spPr>
          <a:xfrm>
            <a:off x="311700" y="191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93" name="Google Shape;393;p32"/>
          <p:cNvSpPr txBox="1"/>
          <p:nvPr>
            <p:ph idx="1" type="body"/>
          </p:nvPr>
        </p:nvSpPr>
        <p:spPr>
          <a:xfrm>
            <a:off x="311700" y="763725"/>
            <a:ext cx="4926300" cy="3805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Which of the following is the equation of the graph provided?</a:t>
            </a:r>
            <a:endParaRPr sz="2200">
              <a:solidFill>
                <a:srgbClr val="424242"/>
              </a:solidFill>
            </a:endParaRPr>
          </a:p>
          <a:p>
            <a:pPr indent="-368300" lvl="0" marL="914400" rtl="0" algn="l">
              <a:lnSpc>
                <a:spcPct val="100000"/>
              </a:lnSpc>
              <a:spcBef>
                <a:spcPts val="1200"/>
              </a:spcBef>
              <a:spcAft>
                <a:spcPts val="0"/>
              </a:spcAft>
              <a:buSzPts val="2200"/>
              <a:buFont typeface="Calibri"/>
              <a:buAutoNum type="alphaLcPeriod"/>
            </a:pPr>
            <a:r>
              <a:rPr lang="en" sz="2200"/>
              <a:t>𝑦 = 3</a:t>
            </a:r>
            <a:r>
              <a:rPr baseline="30000" lang="en" sz="2200"/>
              <a:t>𝑥</a:t>
            </a:r>
            <a:r>
              <a:rPr lang="en" sz="2200"/>
              <a:t> </a:t>
            </a:r>
            <a:endParaRPr sz="2200">
              <a:solidFill>
                <a:srgbClr val="424242"/>
              </a:solidFill>
            </a:endParaRPr>
          </a:p>
          <a:p>
            <a:pPr indent="-368300" lvl="0" marL="914400" rtl="0" algn="l">
              <a:lnSpc>
                <a:spcPct val="100000"/>
              </a:lnSpc>
              <a:spcBef>
                <a:spcPts val="0"/>
              </a:spcBef>
              <a:spcAft>
                <a:spcPts val="0"/>
              </a:spcAft>
              <a:buSzPts val="2200"/>
              <a:buFont typeface="Calibri"/>
              <a:buAutoNum type="alphaLcPeriod"/>
            </a:pPr>
            <a:r>
              <a:rPr lang="en" sz="2200"/>
              <a:t>𝑦 = – 3𝑥 + 1</a:t>
            </a:r>
            <a:endParaRPr sz="2200">
              <a:solidFill>
                <a:srgbClr val="424242"/>
              </a:solidFill>
            </a:endParaRPr>
          </a:p>
          <a:p>
            <a:pPr indent="-368300" lvl="0" marL="914400" rtl="0" algn="l">
              <a:lnSpc>
                <a:spcPct val="100000"/>
              </a:lnSpc>
              <a:spcBef>
                <a:spcPts val="0"/>
              </a:spcBef>
              <a:spcAft>
                <a:spcPts val="0"/>
              </a:spcAft>
              <a:buSzPts val="2200"/>
              <a:buFont typeface="Calibri"/>
              <a:buAutoNum type="alphaLcPeriod"/>
            </a:pPr>
            <a:r>
              <a:rPr lang="en" sz="2200"/>
              <a:t>𝑦 = – ⅓ 𝑥</a:t>
            </a:r>
            <a:endParaRPr sz="2200">
              <a:solidFill>
                <a:srgbClr val="424242"/>
              </a:solidFill>
            </a:endParaRPr>
          </a:p>
          <a:p>
            <a:pPr indent="-368300" lvl="0" marL="914400" rtl="0" algn="l">
              <a:lnSpc>
                <a:spcPct val="100000"/>
              </a:lnSpc>
              <a:spcBef>
                <a:spcPts val="0"/>
              </a:spcBef>
              <a:spcAft>
                <a:spcPts val="0"/>
              </a:spcAft>
              <a:buSzPts val="2200"/>
              <a:buFont typeface="Calibri"/>
              <a:buAutoNum type="alphaLcPeriod"/>
            </a:pPr>
            <a:r>
              <a:rPr lang="en" sz="2200"/>
              <a:t>𝑦 = (⅓)</a:t>
            </a:r>
            <a:r>
              <a:rPr baseline="30000" lang="en" sz="2200"/>
              <a:t>𝑥</a:t>
            </a:r>
            <a:endParaRPr baseline="30000" sz="2200"/>
          </a:p>
        </p:txBody>
      </p:sp>
      <p:sp>
        <p:nvSpPr>
          <p:cNvPr id="394" name="Google Shape;394;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5" name="Google Shape;395;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5.5.4 Justifying Exponential Models</a:t>
            </a:r>
            <a:endParaRPr sz="1000"/>
          </a:p>
        </p:txBody>
      </p:sp>
      <p:pic>
        <p:nvPicPr>
          <p:cNvPr id="396" name="Google Shape;396;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97" name="Google Shape;397;p32">
            <a:hlinkClick action="ppaction://hlinkshowjump?jump=nextslide"/>
          </p:cNvPr>
          <p:cNvSpPr/>
          <p:nvPr/>
        </p:nvSpPr>
        <p:spPr>
          <a:xfrm>
            <a:off x="6691800" y="46374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398" name="Google Shape;398;p32"/>
          <p:cNvPicPr preferRelativeResize="0"/>
          <p:nvPr/>
        </p:nvPicPr>
        <p:blipFill>
          <a:blip r:embed="rId5">
            <a:alphaModFix/>
          </a:blip>
          <a:stretch>
            <a:fillRect/>
          </a:stretch>
        </p:blipFill>
        <p:spPr>
          <a:xfrm>
            <a:off x="5390400" y="866319"/>
            <a:ext cx="3570724" cy="361873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402" name="Shape 402"/>
        <p:cNvGrpSpPr/>
        <p:nvPr/>
      </p:nvGrpSpPr>
      <p:grpSpPr>
        <a:xfrm>
          <a:off x="0" y="0"/>
          <a:ext cx="0" cy="0"/>
          <a:chOff x="0" y="0"/>
          <a:chExt cx="0" cy="0"/>
        </a:xfrm>
      </p:grpSpPr>
      <p:sp>
        <p:nvSpPr>
          <p:cNvPr id="403" name="Google Shape;403;p33"/>
          <p:cNvSpPr txBox="1"/>
          <p:nvPr>
            <p:ph type="title"/>
          </p:nvPr>
        </p:nvSpPr>
        <p:spPr>
          <a:xfrm>
            <a:off x="192375" y="181325"/>
            <a:ext cx="8487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404" name="Google Shape;404;p33"/>
          <p:cNvSpPr txBox="1"/>
          <p:nvPr>
            <p:ph idx="1" type="body"/>
          </p:nvPr>
        </p:nvSpPr>
        <p:spPr>
          <a:xfrm>
            <a:off x="192375" y="3834250"/>
            <a:ext cx="8589000" cy="988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sz="2200"/>
              <a:t>Could the amount of this chemical in the patient be decaying exponentially? Explain how you know.</a:t>
            </a:r>
            <a:endParaRPr sz="2200"/>
          </a:p>
        </p:txBody>
      </p:sp>
      <p:sp>
        <p:nvSpPr>
          <p:cNvPr id="405" name="Google Shape;405;p33"/>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6" name="Google Shape;406;p33"/>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5.5.4 Justifying Exponential Models</a:t>
            </a:r>
            <a:r>
              <a:rPr lang="en" sz="1000"/>
              <a:t> - Additional Resources</a:t>
            </a:r>
            <a:endParaRPr sz="1000"/>
          </a:p>
        </p:txBody>
      </p:sp>
      <p:pic>
        <p:nvPicPr>
          <p:cNvPr id="407" name="Google Shape;407;p33" title="additional resource-1.png"/>
          <p:cNvPicPr preferRelativeResize="0"/>
          <p:nvPr/>
        </p:nvPicPr>
        <p:blipFill>
          <a:blip r:embed="rId3">
            <a:alphaModFix/>
          </a:blip>
          <a:stretch>
            <a:fillRect/>
          </a:stretch>
        </p:blipFill>
        <p:spPr>
          <a:xfrm>
            <a:off x="8839200" y="61772"/>
            <a:ext cx="274320" cy="274320"/>
          </a:xfrm>
          <a:prstGeom prst="rect">
            <a:avLst/>
          </a:prstGeom>
          <a:noFill/>
          <a:ln>
            <a:noFill/>
          </a:ln>
        </p:spPr>
      </p:pic>
      <p:sp>
        <p:nvSpPr>
          <p:cNvPr id="408" name="Google Shape;408;p33"/>
          <p:cNvSpPr txBox="1"/>
          <p:nvPr/>
        </p:nvSpPr>
        <p:spPr>
          <a:xfrm>
            <a:off x="192375" y="760850"/>
            <a:ext cx="8589000" cy="88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424242"/>
                </a:solidFill>
                <a:latin typeface="Calibri"/>
                <a:ea typeface="Calibri"/>
                <a:cs typeface="Calibri"/>
                <a:sym typeface="Calibri"/>
              </a:rPr>
              <a:t>The graph shows the amount of a chemical in a patient’s body at different times, measured in hours since the levels were first checked. </a:t>
            </a:r>
            <a:endParaRPr sz="2200">
              <a:solidFill>
                <a:srgbClr val="424242"/>
              </a:solidFill>
              <a:latin typeface="Calibri"/>
              <a:ea typeface="Calibri"/>
              <a:cs typeface="Calibri"/>
              <a:sym typeface="Calibri"/>
            </a:endParaRPr>
          </a:p>
        </p:txBody>
      </p:sp>
      <p:pic>
        <p:nvPicPr>
          <p:cNvPr id="409" name="Google Shape;409;p33"/>
          <p:cNvPicPr preferRelativeResize="0"/>
          <p:nvPr/>
        </p:nvPicPr>
        <p:blipFill>
          <a:blip r:embed="rId4">
            <a:alphaModFix/>
          </a:blip>
          <a:stretch>
            <a:fillRect/>
          </a:stretch>
        </p:blipFill>
        <p:spPr>
          <a:xfrm>
            <a:off x="1799600" y="1631825"/>
            <a:ext cx="5045918" cy="22024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13" name="Shape 413"/>
        <p:cNvGrpSpPr/>
        <p:nvPr/>
      </p:nvGrpSpPr>
      <p:grpSpPr>
        <a:xfrm>
          <a:off x="0" y="0"/>
          <a:ext cx="0" cy="0"/>
          <a:chOff x="0" y="0"/>
          <a:chExt cx="0" cy="0"/>
        </a:xfrm>
      </p:grpSpPr>
      <p:sp>
        <p:nvSpPr>
          <p:cNvPr id="414" name="Google Shape;414;p34"/>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5" name="Google Shape;415;p34"/>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16" name="Google Shape;416;p3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7" name="Google Shape;417;p34"/>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8" name="Google Shape;418;p3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9" name="Google Shape;419;p34"/>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0" name="Google Shape;420;p3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1" name="Google Shape;421;p3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2" name="Google Shape;422;p34"/>
          <p:cNvCxnSpPr>
            <a:stCxn id="416" idx="2"/>
            <a:endCxn id="41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23" name="Google Shape;423;p34"/>
          <p:cNvCxnSpPr>
            <a:stCxn id="418" idx="3"/>
            <a:endCxn id="41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24" name="Google Shape;424;p34"/>
          <p:cNvCxnSpPr>
            <a:stCxn id="419" idx="3"/>
            <a:endCxn id="414"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25" name="Google Shape;425;p34"/>
          <p:cNvCxnSpPr>
            <a:stCxn id="414" idx="3"/>
            <a:endCxn id="42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26" name="Google Shape;426;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7" name="Google Shape;427;p3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28" name="Google Shape;428;p3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29" name="Google Shape;429;p34"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30" name="Google Shape;430;p3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31" name="Google Shape;431;p34"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32" name="Google Shape;432;p34"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33" name="Google Shape;433;p34"/>
          <p:cNvCxnSpPr>
            <a:stCxn id="420" idx="3"/>
            <a:endCxn id="42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34" name="Google Shape;434;p34"/>
          <p:cNvCxnSpPr>
            <a:stCxn id="417" idx="3"/>
            <a:endCxn id="419"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35" name="Google Shape;435;p3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36" name="Google Shape;436;p3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37" name="Google Shape;437;p3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38" name="Google Shape;438;p3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39" name="Google Shape;439;p34"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40" name="Google Shape;440;p34"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41" name="Google Shape;441;p34"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42" name="Google Shape;442;p34"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6" name="Shape 446"/>
        <p:cNvGrpSpPr/>
        <p:nvPr/>
      </p:nvGrpSpPr>
      <p:grpSpPr>
        <a:xfrm>
          <a:off x="0" y="0"/>
          <a:ext cx="0" cy="0"/>
          <a:chOff x="0" y="0"/>
          <a:chExt cx="0" cy="0"/>
        </a:xfrm>
      </p:grpSpPr>
      <p:sp>
        <p:nvSpPr>
          <p:cNvPr id="447" name="Google Shape;447;p35"/>
          <p:cNvSpPr txBox="1"/>
          <p:nvPr>
            <p:ph type="title"/>
          </p:nvPr>
        </p:nvSpPr>
        <p:spPr>
          <a:xfrm>
            <a:off x="311700" y="211439"/>
            <a:ext cx="34572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48" name="Google Shape;448;p35"/>
          <p:cNvSpPr txBox="1"/>
          <p:nvPr>
            <p:ph idx="1" type="body"/>
          </p:nvPr>
        </p:nvSpPr>
        <p:spPr>
          <a:xfrm>
            <a:off x="311700" y="897900"/>
            <a:ext cx="8423400" cy="385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Acetaminophen is a common </a:t>
            </a:r>
            <a:br>
              <a:rPr lang="en" sz="2200"/>
            </a:br>
            <a:r>
              <a:rPr lang="en" sz="2200"/>
              <a:t>pain reliever and fever reducer. </a:t>
            </a:r>
            <a:br>
              <a:rPr lang="en" sz="2200"/>
            </a:br>
            <a:r>
              <a:rPr lang="en" sz="2200"/>
              <a:t>The graph shows the amount </a:t>
            </a:r>
            <a:br>
              <a:rPr lang="en" sz="2200"/>
            </a:br>
            <a:r>
              <a:rPr lang="en" sz="2200"/>
              <a:t>of acetaminophen, in milligrams, </a:t>
            </a:r>
            <a:br>
              <a:rPr lang="en" sz="2200"/>
            </a:br>
            <a:r>
              <a:rPr lang="en" sz="2200"/>
              <a:t>in an adult’s body at different </a:t>
            </a:r>
            <a:br>
              <a:rPr lang="en" sz="2200"/>
            </a:br>
            <a:r>
              <a:rPr lang="en" sz="2200"/>
              <a:t>times after they take a normal dose.</a:t>
            </a:r>
            <a:endParaRPr sz="2200"/>
          </a:p>
          <a:p>
            <a:pPr indent="-368300" lvl="0" marL="457200" rtl="0" algn="l">
              <a:lnSpc>
                <a:spcPct val="100000"/>
              </a:lnSpc>
              <a:spcBef>
                <a:spcPts val="1000"/>
              </a:spcBef>
              <a:spcAft>
                <a:spcPts val="0"/>
              </a:spcAft>
              <a:buSzPts val="2200"/>
              <a:buAutoNum type="arabicPeriod"/>
            </a:pPr>
            <a:r>
              <a:rPr lang="en" sz="2200"/>
              <a:t>What is the vertical intercept? What does it mean in this situation? </a:t>
            </a:r>
            <a:endParaRPr sz="2200"/>
          </a:p>
          <a:p>
            <a:pPr indent="-368300" lvl="0" marL="457200" rtl="0" algn="l">
              <a:lnSpc>
                <a:spcPct val="100000"/>
              </a:lnSpc>
              <a:spcBef>
                <a:spcPts val="1000"/>
              </a:spcBef>
              <a:spcAft>
                <a:spcPts val="0"/>
              </a:spcAft>
              <a:buSzPts val="2200"/>
              <a:buAutoNum type="arabicPeriod"/>
            </a:pPr>
            <a:r>
              <a:rPr lang="en" sz="2200"/>
              <a:t>What fraction of the medicine remained after one hour? </a:t>
            </a:r>
            <a:endParaRPr sz="2200"/>
          </a:p>
          <a:p>
            <a:pPr indent="-368300" lvl="0" marL="457200" rtl="0" algn="l">
              <a:lnSpc>
                <a:spcPct val="100000"/>
              </a:lnSpc>
              <a:spcBef>
                <a:spcPts val="1000"/>
              </a:spcBef>
              <a:spcAft>
                <a:spcPts val="0"/>
              </a:spcAft>
              <a:buSzPts val="2200"/>
              <a:buAutoNum type="arabicPeriod"/>
            </a:pPr>
            <a:r>
              <a:rPr lang="en" sz="2200"/>
              <a:t>Write an equation representing the amount of medicine, </a:t>
            </a:r>
            <a:r>
              <a:rPr i="1" lang="en" sz="2200">
                <a:latin typeface="Times New Roman"/>
                <a:ea typeface="Times New Roman"/>
                <a:cs typeface="Times New Roman"/>
                <a:sym typeface="Times New Roman"/>
              </a:rPr>
              <a:t>a</a:t>
            </a:r>
            <a:r>
              <a:rPr lang="en" sz="2200"/>
              <a:t>, after </a:t>
            </a:r>
            <a:r>
              <a:rPr i="1" lang="en" sz="2200">
                <a:latin typeface="Times New Roman"/>
                <a:ea typeface="Times New Roman"/>
                <a:cs typeface="Times New Roman"/>
                <a:sym typeface="Times New Roman"/>
              </a:rPr>
              <a:t>t</a:t>
            </a:r>
            <a:r>
              <a:rPr lang="en" sz="2200"/>
              <a:t> hours. </a:t>
            </a:r>
            <a:endParaRPr sz="2200"/>
          </a:p>
          <a:p>
            <a:pPr indent="0" lvl="0" marL="457200" rtl="0" algn="l">
              <a:lnSpc>
                <a:spcPct val="100000"/>
              </a:lnSpc>
              <a:spcBef>
                <a:spcPts val="1000"/>
              </a:spcBef>
              <a:spcAft>
                <a:spcPts val="1000"/>
              </a:spcAft>
              <a:buNone/>
            </a:pPr>
            <a:r>
              <a:t/>
            </a:r>
            <a:endParaRPr baseline="30000" sz="2200"/>
          </a:p>
        </p:txBody>
      </p:sp>
      <p:sp>
        <p:nvSpPr>
          <p:cNvPr id="449" name="Google Shape;449;p35"/>
          <p:cNvSpPr txBox="1"/>
          <p:nvPr>
            <p:ph idx="12" type="sldNum"/>
          </p:nvPr>
        </p:nvSpPr>
        <p:spPr>
          <a:xfrm>
            <a:off x="8283608" y="475526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0" name="Google Shape;450;p35"/>
          <p:cNvSpPr txBox="1"/>
          <p:nvPr>
            <p:ph idx="3" type="sldNum"/>
          </p:nvPr>
        </p:nvSpPr>
        <p:spPr>
          <a:xfrm>
            <a:off x="311700" y="475527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5.5.5 Writing Equations to Represent Exponential Decay</a:t>
            </a:r>
            <a:endParaRPr/>
          </a:p>
        </p:txBody>
      </p:sp>
      <p:pic>
        <p:nvPicPr>
          <p:cNvPr id="451" name="Google Shape;451;p35"/>
          <p:cNvPicPr preferRelativeResize="0"/>
          <p:nvPr/>
        </p:nvPicPr>
        <p:blipFill>
          <a:blip r:embed="rId4">
            <a:alphaModFix/>
          </a:blip>
          <a:stretch>
            <a:fillRect/>
          </a:stretch>
        </p:blipFill>
        <p:spPr>
          <a:xfrm>
            <a:off x="4263832" y="605962"/>
            <a:ext cx="4769200" cy="20816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55" name="Shape 455"/>
        <p:cNvGrpSpPr/>
        <p:nvPr/>
      </p:nvGrpSpPr>
      <p:grpSpPr>
        <a:xfrm>
          <a:off x="0" y="0"/>
          <a:ext cx="0" cy="0"/>
          <a:chOff x="0" y="0"/>
          <a:chExt cx="0" cy="0"/>
        </a:xfrm>
      </p:grpSpPr>
      <p:sp>
        <p:nvSpPr>
          <p:cNvPr id="456" name="Google Shape;456;p3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7" name="Google Shape;457;p36"/>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58" name="Google Shape;458;p3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9" name="Google Shape;459;p3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0" name="Google Shape;460;p3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1" name="Google Shape;461;p3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2" name="Google Shape;462;p36"/>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3" name="Google Shape;463;p3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64" name="Google Shape;464;p36"/>
          <p:cNvCxnSpPr>
            <a:stCxn id="458" idx="2"/>
            <a:endCxn id="46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65" name="Google Shape;465;p36"/>
          <p:cNvCxnSpPr>
            <a:stCxn id="460" idx="3"/>
            <a:endCxn id="45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66" name="Google Shape;466;p36"/>
          <p:cNvCxnSpPr>
            <a:stCxn id="461" idx="3"/>
            <a:endCxn id="456"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67" name="Google Shape;467;p36"/>
          <p:cNvCxnSpPr>
            <a:stCxn id="456" idx="3"/>
            <a:endCxn id="462"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68" name="Google Shape;468;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69" name="Google Shape;469;p3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70" name="Google Shape;470;p3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71" name="Google Shape;471;p3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72" name="Google Shape;472;p36"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73" name="Google Shape;473;p36"/>
          <p:cNvCxnSpPr>
            <a:stCxn id="462" idx="3"/>
            <a:endCxn id="46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74" name="Google Shape;474;p36"/>
          <p:cNvCxnSpPr>
            <a:stCxn id="459" idx="3"/>
            <a:endCxn id="461"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75" name="Google Shape;475;p3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76" name="Google Shape;476;p3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77" name="Google Shape;477;p3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78" name="Google Shape;478;p3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79" name="Google Shape;479;p3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80" name="Google Shape;480;p36"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81" name="Google Shape;481;p36"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82" name="Google Shape;482;p36"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83" name="Google Shape;483;p36"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84" name="Google Shape;484;p36"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8" name="Shape 488"/>
        <p:cNvGrpSpPr/>
        <p:nvPr/>
      </p:nvGrpSpPr>
      <p:grpSpPr>
        <a:xfrm>
          <a:off x="0" y="0"/>
          <a:ext cx="0" cy="0"/>
          <a:chOff x="0" y="0"/>
          <a:chExt cx="0" cy="0"/>
        </a:xfrm>
      </p:grpSpPr>
      <p:sp>
        <p:nvSpPr>
          <p:cNvPr id="489" name="Google Shape;489;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90" name="Google Shape;490;p37"/>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91" name="Google Shape;491;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92" name="Google Shape;492;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5.5.6 Practice</a:t>
            </a:r>
            <a:endParaRPr/>
          </a:p>
        </p:txBody>
      </p:sp>
      <p:pic>
        <p:nvPicPr>
          <p:cNvPr descr="Student studying with a laptop and open book, showing focus and independent learning during math practice." id="493" name="Google Shape;493;p37"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97" name="Shape 497"/>
        <p:cNvGrpSpPr/>
        <p:nvPr/>
      </p:nvGrpSpPr>
      <p:grpSpPr>
        <a:xfrm>
          <a:off x="0" y="0"/>
          <a:ext cx="0" cy="0"/>
          <a:chOff x="0" y="0"/>
          <a:chExt cx="0" cy="0"/>
        </a:xfrm>
      </p:grpSpPr>
      <p:sp>
        <p:nvSpPr>
          <p:cNvPr id="498" name="Google Shape;498;p38"/>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9" name="Google Shape;499;p38"/>
          <p:cNvSpPr txBox="1"/>
          <p:nvPr>
            <p:ph idx="4294967295" type="title"/>
          </p:nvPr>
        </p:nvSpPr>
        <p:spPr>
          <a:xfrm>
            <a:off x="0" y="0"/>
            <a:ext cx="9144000" cy="1160100"/>
          </a:xfrm>
          <a:prstGeom prst="rect">
            <a:avLst/>
          </a:prstGeom>
          <a:solidFill>
            <a:srgbClr val="005047"/>
          </a:solidFill>
        </p:spPr>
        <p:txBody>
          <a:bodyPr anchorCtr="0" anchor="ctr"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00" name="Google Shape;500;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1" name="Google Shape;501;p3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2" name="Google Shape;502;p3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3" name="Google Shape;503;p3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4" name="Google Shape;504;p38"/>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5" name="Google Shape;505;p38"/>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06" name="Google Shape;506;p38"/>
          <p:cNvCxnSpPr>
            <a:stCxn id="500" idx="2"/>
            <a:endCxn id="50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07" name="Google Shape;507;p38"/>
          <p:cNvCxnSpPr>
            <a:stCxn id="502" idx="3"/>
            <a:endCxn id="50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08" name="Google Shape;508;p38"/>
          <p:cNvCxnSpPr>
            <a:stCxn id="503" idx="3"/>
            <a:endCxn id="498"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09" name="Google Shape;509;p38"/>
          <p:cNvCxnSpPr>
            <a:stCxn id="498" idx="3"/>
            <a:endCxn id="504"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10" name="Google Shape;510;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11" name="Google Shape;511;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12" name="Google Shape;512;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13" name="Google Shape;513;p3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14" name="Google Shape;514;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15" name="Google Shape;515;p3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16" name="Google Shape;516;p38"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17" name="Google Shape;517;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18" name="Google Shape;518;p38"/>
          <p:cNvCxnSpPr>
            <a:stCxn id="504" idx="3"/>
            <a:endCxn id="505"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19" name="Google Shape;519;p38"/>
          <p:cNvCxnSpPr>
            <a:stCxn id="501" idx="3"/>
            <a:endCxn id="50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20" name="Google Shape;520;p3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21" name="Google Shape;521;p38"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22" name="Google Shape;522;p38"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23" name="Google Shape;523;p38"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24" name="Google Shape;524;p38"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25" name="Google Shape;525;p38"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26" name="Google Shape;526;p38"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0" name="Shape 530"/>
        <p:cNvGrpSpPr/>
        <p:nvPr/>
      </p:nvGrpSpPr>
      <p:grpSpPr>
        <a:xfrm>
          <a:off x="0" y="0"/>
          <a:ext cx="0" cy="0"/>
          <a:chOff x="0" y="0"/>
          <a:chExt cx="0" cy="0"/>
        </a:xfrm>
      </p:grpSpPr>
      <p:sp>
        <p:nvSpPr>
          <p:cNvPr id="531" name="Google Shape;531;p39"/>
          <p:cNvSpPr txBox="1"/>
          <p:nvPr>
            <p:ph type="title"/>
          </p:nvPr>
        </p:nvSpPr>
        <p:spPr>
          <a:xfrm>
            <a:off x="243664" y="145668"/>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32" name="Google Shape;532;p39"/>
          <p:cNvSpPr txBox="1"/>
          <p:nvPr>
            <p:ph idx="1" type="body"/>
          </p:nvPr>
        </p:nvSpPr>
        <p:spPr>
          <a:xfrm>
            <a:off x="243675" y="910175"/>
            <a:ext cx="8645700" cy="3906900"/>
          </a:xfrm>
          <a:prstGeom prst="rect">
            <a:avLst/>
          </a:prstGeom>
        </p:spPr>
        <p:txBody>
          <a:bodyPr anchorCtr="0" anchor="t" bIns="91425" lIns="91425" spcFirstLastPara="1" rIns="91425" wrap="square" tIns="91425">
            <a:normAutofit fontScale="92500" lnSpcReduction="20000"/>
          </a:bodyPr>
          <a:lstStyle/>
          <a:p>
            <a:pPr indent="-369570" lvl="0" marL="457200" rtl="0" algn="l">
              <a:lnSpc>
                <a:spcPct val="100000"/>
              </a:lnSpc>
              <a:spcBef>
                <a:spcPts val="0"/>
              </a:spcBef>
              <a:spcAft>
                <a:spcPts val="0"/>
              </a:spcAft>
              <a:buSzPct val="100000"/>
              <a:buChar char="●"/>
            </a:pPr>
            <a:r>
              <a:rPr lang="en" sz="2400"/>
              <a:t>What is the vertical (</a:t>
            </a:r>
            <a:r>
              <a:rPr i="1" lang="en" sz="2400">
                <a:latin typeface="Times New Roman"/>
                <a:ea typeface="Times New Roman"/>
                <a:cs typeface="Times New Roman"/>
                <a:sym typeface="Times New Roman"/>
              </a:rPr>
              <a:t>m</a:t>
            </a:r>
            <a:r>
              <a:rPr lang="en" sz="2400"/>
              <a:t>) intercept, </a:t>
            </a:r>
            <a:br>
              <a:rPr lang="en" sz="2400"/>
            </a:br>
            <a:r>
              <a:rPr lang="en" sz="2400"/>
              <a:t>and what does it mean in this context?</a:t>
            </a:r>
            <a:endParaRPr sz="2400"/>
          </a:p>
          <a:p>
            <a:pPr indent="-369570" lvl="0" marL="457200" rtl="0" algn="l">
              <a:lnSpc>
                <a:spcPct val="100000"/>
              </a:lnSpc>
              <a:spcBef>
                <a:spcPts val="1000"/>
              </a:spcBef>
              <a:spcAft>
                <a:spcPts val="0"/>
              </a:spcAft>
              <a:buSzPct val="100000"/>
              <a:buChar char="●"/>
            </a:pPr>
            <a:r>
              <a:rPr lang="en" sz="2400"/>
              <a:t>How can you tell from the graph that </a:t>
            </a:r>
            <a:br>
              <a:rPr lang="en" sz="2400"/>
            </a:br>
            <a:r>
              <a:rPr lang="en" sz="2400"/>
              <a:t>⅖ of the medicine is broken down after </a:t>
            </a:r>
            <a:br>
              <a:rPr lang="en" sz="2400"/>
            </a:br>
            <a:r>
              <a:rPr lang="en" sz="2400"/>
              <a:t>one hour? </a:t>
            </a:r>
            <a:endParaRPr sz="2400"/>
          </a:p>
          <a:p>
            <a:pPr indent="-369570" lvl="0" marL="457200" rtl="0" algn="l">
              <a:lnSpc>
                <a:spcPct val="100000"/>
              </a:lnSpc>
              <a:spcBef>
                <a:spcPts val="1000"/>
              </a:spcBef>
              <a:spcAft>
                <a:spcPts val="0"/>
              </a:spcAft>
              <a:buSzPct val="100000"/>
              <a:buChar char="●"/>
            </a:pPr>
            <a:r>
              <a:rPr lang="en" sz="2400"/>
              <a:t>How can you tell from the graph that ⅗ remained after each hour? </a:t>
            </a:r>
            <a:endParaRPr sz="2400"/>
          </a:p>
          <a:p>
            <a:pPr indent="-369570" lvl="0" marL="457200" rtl="0" algn="l">
              <a:lnSpc>
                <a:spcPct val="100000"/>
              </a:lnSpc>
              <a:spcBef>
                <a:spcPts val="1000"/>
              </a:spcBef>
              <a:spcAft>
                <a:spcPts val="0"/>
              </a:spcAft>
              <a:buSzPct val="100000"/>
              <a:buChar char="●"/>
            </a:pPr>
            <a:r>
              <a:rPr lang="en" sz="2400"/>
              <a:t>What is an equation representing the amount of medicine in mg, 𝑚, 𝑡 hours after taking the medicine?</a:t>
            </a:r>
            <a:endParaRPr sz="2400"/>
          </a:p>
          <a:p>
            <a:pPr indent="-369570" lvl="0" marL="457200" rtl="0" algn="l">
              <a:lnSpc>
                <a:spcPct val="100000"/>
              </a:lnSpc>
              <a:spcBef>
                <a:spcPts val="1000"/>
              </a:spcBef>
              <a:spcAft>
                <a:spcPts val="0"/>
              </a:spcAft>
              <a:buSzPct val="100000"/>
              <a:buChar char="●"/>
            </a:pPr>
            <a:r>
              <a:rPr lang="en" sz="2400"/>
              <a:t>Why does it make sense to write (⅗)</a:t>
            </a:r>
            <a:r>
              <a:rPr baseline="30000" lang="en" sz="2400"/>
              <a:t>𝑡</a:t>
            </a:r>
            <a:r>
              <a:rPr lang="en" sz="2400"/>
              <a:t>? </a:t>
            </a:r>
            <a:endParaRPr sz="2400"/>
          </a:p>
          <a:p>
            <a:pPr indent="-369570" lvl="0" marL="457200" rtl="0" algn="l">
              <a:lnSpc>
                <a:spcPct val="100000"/>
              </a:lnSpc>
              <a:spcBef>
                <a:spcPts val="1000"/>
              </a:spcBef>
              <a:spcAft>
                <a:spcPts val="1000"/>
              </a:spcAft>
              <a:buSzPct val="100000"/>
              <a:buChar char="●"/>
            </a:pPr>
            <a:r>
              <a:rPr lang="en" sz="2400"/>
              <a:t>What is the horizontal asymptote, and what does it mean in this context?  </a:t>
            </a:r>
            <a:endParaRPr sz="2100"/>
          </a:p>
        </p:txBody>
      </p:sp>
      <p:sp>
        <p:nvSpPr>
          <p:cNvPr id="533" name="Google Shape;533;p39"/>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34" name="Google Shape;534;p39"/>
          <p:cNvSpPr txBox="1"/>
          <p:nvPr>
            <p:ph idx="3"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5.5 Representing Exponential Decay</a:t>
            </a:r>
            <a:endParaRPr/>
          </a:p>
        </p:txBody>
      </p:sp>
      <p:pic>
        <p:nvPicPr>
          <p:cNvPr id="535" name="Google Shape;535;p39"/>
          <p:cNvPicPr preferRelativeResize="0"/>
          <p:nvPr/>
        </p:nvPicPr>
        <p:blipFill>
          <a:blip r:embed="rId4">
            <a:alphaModFix/>
          </a:blip>
          <a:stretch>
            <a:fillRect/>
          </a:stretch>
        </p:blipFill>
        <p:spPr>
          <a:xfrm>
            <a:off x="5528300" y="227250"/>
            <a:ext cx="3420575" cy="22626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0"/>
          <p:cNvSpPr txBox="1"/>
          <p:nvPr>
            <p:ph type="title"/>
          </p:nvPr>
        </p:nvSpPr>
        <p:spPr>
          <a:xfrm>
            <a:off x="132640" y="131754"/>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41" name="Google Shape;541;p40"/>
          <p:cNvSpPr txBox="1"/>
          <p:nvPr>
            <p:ph idx="1" type="body"/>
          </p:nvPr>
        </p:nvSpPr>
        <p:spPr>
          <a:xfrm>
            <a:off x="132640" y="620882"/>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42" name="Google Shape;542;p40"/>
          <p:cNvSpPr txBox="1"/>
          <p:nvPr>
            <p:ph idx="12" type="sldNum"/>
          </p:nvPr>
        </p:nvSpPr>
        <p:spPr>
          <a:xfrm>
            <a:off x="8283608" y="480612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3" name="Google Shape;543;p40"/>
          <p:cNvSpPr txBox="1"/>
          <p:nvPr>
            <p:ph idx="2" type="sldNum"/>
          </p:nvPr>
        </p:nvSpPr>
        <p:spPr>
          <a:xfrm>
            <a:off x="311700" y="480613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5.5 Representing Exponential Decay</a:t>
            </a:r>
            <a:endParaRPr/>
          </a:p>
        </p:txBody>
      </p:sp>
      <p:graphicFrame>
        <p:nvGraphicFramePr>
          <p:cNvPr id="544" name="Google Shape;544;p40"/>
          <p:cNvGraphicFramePr/>
          <p:nvPr/>
        </p:nvGraphicFramePr>
        <p:xfrm>
          <a:off x="132625" y="1096597"/>
          <a:ext cx="3000000" cy="3000000"/>
        </p:xfrm>
        <a:graphic>
          <a:graphicData uri="http://schemas.openxmlformats.org/drawingml/2006/table">
            <a:tbl>
              <a:tblPr>
                <a:noFill/>
                <a:tableStyleId>{D1E514CC-C6DE-45D6-BED4-045B95AA12B3}</a:tableStyleId>
              </a:tblPr>
              <a:tblGrid>
                <a:gridCol w="6581750"/>
                <a:gridCol w="636175"/>
                <a:gridCol w="836750"/>
                <a:gridCol w="873475"/>
              </a:tblGrid>
              <a:tr h="381000">
                <a:tc>
                  <a:txBody>
                    <a:bodyPr/>
                    <a:lstStyle/>
                    <a:p>
                      <a:pPr indent="0" lvl="0" marL="0" rtl="0" algn="l">
                        <a:spcBef>
                          <a:spcPts val="0"/>
                        </a:spcBef>
                        <a:spcAft>
                          <a:spcPts val="0"/>
                        </a:spcAft>
                        <a:buClr>
                          <a:srgbClr val="000000"/>
                        </a:buClr>
                        <a:buSzPts val="1100"/>
                        <a:buFont typeface="Arial"/>
                        <a:buNone/>
                      </a:pPr>
                      <a:r>
                        <a:rPr b="1" lang="en" sz="1600">
                          <a:solidFill>
                            <a:srgbClr val="FFFFFF"/>
                          </a:solidFill>
                          <a:latin typeface="Calibri"/>
                          <a:ea typeface="Calibri"/>
                          <a:cs typeface="Calibri"/>
                          <a:sym typeface="Calibri"/>
                        </a:rPr>
                        <a:t>I can…</a:t>
                      </a:r>
                      <a:endParaRPr sz="16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I can</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Almost</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Not yet</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Use only multiplication to represent “decreasing a quantity by a fraction of itself.”</a:t>
                      </a:r>
                      <a:endParaRPr sz="15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 sz="1500">
                          <a:solidFill>
                            <a:srgbClr val="424242"/>
                          </a:solidFill>
                          <a:latin typeface="Calibri"/>
                          <a:ea typeface="Calibri"/>
                          <a:cs typeface="Calibri"/>
                          <a:sym typeface="Calibri"/>
                        </a:rPr>
                        <a:t>Write an expression or equation to represent a quantity that decays exponentially.</a:t>
                      </a:r>
                      <a:endParaRPr sz="15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 sz="1500">
                          <a:solidFill>
                            <a:srgbClr val="424242"/>
                          </a:solidFill>
                          <a:latin typeface="Calibri"/>
                          <a:ea typeface="Calibri"/>
                          <a:cs typeface="Calibri"/>
                          <a:sym typeface="Calibri"/>
                        </a:rPr>
                        <a:t>Define “exponential growth” and “exponential decay.”</a:t>
                      </a:r>
                      <a:endParaRPr sz="15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Explain the meanings of 𝑎 and 𝑏 in an equation that represents exponential decay and is written as 𝑦 = 𝑎 ⋅ 𝑏</a:t>
                      </a:r>
                      <a:r>
                        <a:rPr baseline="30000" lang="en" sz="1500">
                          <a:solidFill>
                            <a:srgbClr val="424242"/>
                          </a:solidFill>
                          <a:latin typeface="Calibri"/>
                          <a:ea typeface="Calibri"/>
                          <a:cs typeface="Calibri"/>
                          <a:sym typeface="Calibri"/>
                        </a:rPr>
                        <a:t>𝑥</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Find a growth factor from a graph and write an equation to represent exponential decay.</a:t>
                      </a:r>
                      <a:endParaRPr sz="15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Graph equations that represent quantities that change by a growth factor between 0 and 1.</a:t>
                      </a:r>
                      <a:endParaRPr sz="15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