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9BBEEA9-1624-43A4-B5C4-29D2F6500C9C}">
  <a:tblStyle styleId="{09BBEEA9-1624-43A4-B5C4-29D2F6500C9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amp;rel=0"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1.xml"/><Relationship Id="rId4" Type="http://schemas.openxmlformats.org/officeDocument/2006/relationships/slide" Target="/pp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 Id="rId3" Type="http://schemas.openxmlformats.org/officeDocument/2006/relationships/slide" Target="/pp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Before this lesson, students described graphs and interpreted points in context. Now, they deepen that understanding using the concept of function as a key focus.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use terms like “intercept,” “maximum,” and “minimum” to analyze graphs and connect those features to the functions they represent. They interpret increasing intervals on a graph as where function values are rising and use notation like </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(0) or </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(t) = 0 to describe key points.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By now, students are familiar with the idea of intercepts. Note that in these materials, the terms “horizontal intercept” and “vertical intercept” are used to refer to intercepts more generally, especially when a function is defined using variables other than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If needed, clarify these terms for students who may be accustomed to using only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connect function representations to real-world quantities, they practice problem-solving and reasoning. Using precise math language and notation helps develop their attention to detail.</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A3(A) determine the slope of a line given a table of values, a graph, two points on the line, and an equation written in various forms, including </a:t>
            </a:r>
            <a:r>
              <a:rPr i="1" lang="en">
                <a:solidFill>
                  <a:schemeClr val="dk1"/>
                </a:solidFill>
                <a:latin typeface="Noto Sans"/>
                <a:ea typeface="Noto Sans"/>
                <a:cs typeface="Noto Sans"/>
                <a:sym typeface="Noto Sans"/>
              </a:rPr>
              <a:t>y = mx + b</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Ax + By = C</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 − y</a:t>
            </a:r>
            <a:r>
              <a:rPr baseline="-25000" i="1" lang="en">
                <a:solidFill>
                  <a:schemeClr val="dk1"/>
                </a:solidFill>
                <a:latin typeface="Noto Sans"/>
                <a:ea typeface="Noto Sans"/>
                <a:cs typeface="Noto Sans"/>
                <a:sym typeface="Noto Sans"/>
              </a:rPr>
              <a:t>1</a:t>
            </a:r>
            <a:r>
              <a:rPr i="1" lang="en">
                <a:solidFill>
                  <a:schemeClr val="dk1"/>
                </a:solidFill>
                <a:latin typeface="Noto Sans"/>
                <a:ea typeface="Noto Sans"/>
                <a:cs typeface="Noto Sans"/>
                <a:sym typeface="Noto Sans"/>
              </a:rPr>
              <a:t> = m(x − x</a:t>
            </a:r>
            <a:r>
              <a:rPr baseline="-25000" i="1" lang="en">
                <a:solidFill>
                  <a:schemeClr val="dk1"/>
                </a:solidFill>
                <a:latin typeface="Noto Sans"/>
                <a:ea typeface="Noto Sans"/>
                <a:cs typeface="Noto Sans"/>
                <a:sym typeface="Noto Sans"/>
              </a:rPr>
              <a:t>1</a:t>
            </a:r>
            <a:r>
              <a:rPr i="1" lang="en">
                <a:solidFill>
                  <a:schemeClr val="dk1"/>
                </a:solidFill>
                <a:latin typeface="Noto Sans"/>
                <a:ea typeface="Noto Sans"/>
                <a:cs typeface="Noto Sans"/>
                <a:sym typeface="Noto Sans"/>
              </a:rPr>
              <a:t>)</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A3(C) graph linear functions on the coordinate plane and identify key features, including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zeros, and slope, in mathematical and real-world problem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zeros, maximum value, minimum values, vertex, and the equation of the axis of symmetry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t>
            </a:r>
            <a:r>
              <a:rPr b="1" lang="en" sz="1300">
                <a:solidFill>
                  <a:schemeClr val="dk1"/>
                </a:solidFill>
                <a:latin typeface="Calibri"/>
                <a:ea typeface="Calibri"/>
                <a:cs typeface="Calibri"/>
                <a:sym typeface="Calibri"/>
              </a:rPr>
              <a:t>English</a:t>
            </a:r>
            <a:r>
              <a:rPr b="1" lang="en" sz="1300">
                <a:solidFill>
                  <a:schemeClr val="dk1"/>
                </a:solidFill>
                <a:latin typeface="Calibri"/>
                <a:ea typeface="Calibri"/>
                <a:cs typeface="Calibri"/>
                <a:sym typeface="Calibri"/>
              </a:rPr>
              <a:t>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64e04b9a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64e04b9a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is an opportunity to practice interpreting statements in function notation. It also draws attention to statements that correspond to the intercepts of a graph of a function (for instance,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(0) and </a:t>
            </a:r>
            <a:r>
              <a:rPr i="1" lang="en" sz="1300">
                <a:solidFill>
                  <a:schemeClr val="dk1"/>
                </a:solidFill>
                <a:latin typeface="Calibri"/>
                <a:ea typeface="Calibri"/>
                <a:cs typeface="Calibri"/>
                <a:sym typeface="Calibri"/>
              </a:rPr>
              <a:t>d(m)</a:t>
            </a:r>
            <a:r>
              <a:rPr lang="en" sz="1300">
                <a:solidFill>
                  <a:schemeClr val="dk1"/>
                </a:solidFill>
                <a:latin typeface="Calibri"/>
                <a:ea typeface="Calibri"/>
                <a:cs typeface="Calibri"/>
                <a:sym typeface="Calibri"/>
              </a:rPr>
              <a:t>=0), preparing students to reason about them in the lesson (particularly in the second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d(0) </a:t>
            </a:r>
            <a:r>
              <a:rPr lang="en" sz="1300">
                <a:solidFill>
                  <a:schemeClr val="dk1"/>
                </a:solidFill>
                <a:latin typeface="Calibri"/>
                <a:ea typeface="Calibri"/>
                <a:cs typeface="Calibri"/>
                <a:sym typeface="Calibri"/>
              </a:rPr>
              <a:t>= 2.25; The moment Diego is leaving school, he is 2.25 kilometers from home (or Diego’s school is a little more than 2 kilometers from his house).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startAt="2"/>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(12) = 0.9</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2"/>
            </a:pP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is approximately 10.5. At approximately 10.5 minutes, Diego is 1 kilometer from home.</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2"/>
            </a:pP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is 20. At 20 minutes, Diego is at home (or it takes Diego 20 minutes to walk the 2.25 kilometers home from school).</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Ask students to interpret each statement in function notation before soliciting their response to each question. Make sure students understand, for instance, that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(0) represents Diego’s distance from school at the time of leaving (or at 0 minutes), and </a:t>
            </a:r>
            <a:r>
              <a:rPr i="1" lang="en" sz="1300">
                <a:solidFill>
                  <a:schemeClr val="dk1"/>
                </a:solidFill>
                <a:latin typeface="Calibri"/>
                <a:ea typeface="Calibri"/>
                <a:cs typeface="Calibri"/>
                <a:sym typeface="Calibri"/>
              </a:rPr>
              <a:t>d(m) </a:t>
            </a:r>
            <a:r>
              <a:rPr lang="en" sz="1300">
                <a:solidFill>
                  <a:schemeClr val="dk1"/>
                </a:solidFill>
                <a:latin typeface="Calibri"/>
                <a:ea typeface="Calibri"/>
                <a:cs typeface="Calibri"/>
                <a:sym typeface="Calibri"/>
              </a:rPr>
              <a:t>= 0 represents his distance from school being 0 </a:t>
            </a:r>
            <a:r>
              <a:rPr i="1" lang="en" sz="1300">
                <a:solidFill>
                  <a:schemeClr val="dk1"/>
                </a:solidFill>
                <a:latin typeface="Calibri"/>
                <a:ea typeface="Calibri"/>
                <a:cs typeface="Calibri"/>
                <a:sym typeface="Calibri"/>
              </a:rPr>
              <a:t>km</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m</a:t>
            </a:r>
            <a:r>
              <a:rPr lang="en" sz="1300">
                <a:solidFill>
                  <a:schemeClr val="dk1"/>
                </a:solidFill>
                <a:latin typeface="Calibri"/>
                <a:ea typeface="Calibri"/>
                <a:cs typeface="Calibri"/>
                <a:sym typeface="Calibri"/>
              </a:rPr>
              <a:t> minutes after leaving his house.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discuss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 relationship between Diego’s distance from school and time a linear function? How can we tell?” (Yes. The graph is a line, which means the function’s value changes at a constant rate.)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we tell from the graph how far away Diego’s house is from school? How?” (Yes. From the graph, we can see that at the time he leaves school, he 2.25 km from home.)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we tell from the graph how long it took Diego to get home? How?” (Yes. From the graph, we can see the distance reaching 0 when the time is 20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does the graph slant downward (or have a negative slope)?” (As the input,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increases, the output, </a:t>
            </a:r>
            <a:r>
              <a:rPr i="1" lang="en" sz="1300">
                <a:solidFill>
                  <a:schemeClr val="dk1"/>
                </a:solidFill>
                <a:latin typeface="Calibri"/>
                <a:ea typeface="Calibri"/>
                <a:cs typeface="Calibri"/>
                <a:sym typeface="Calibri"/>
              </a:rPr>
              <a:t>d(m)</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364e04b9a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364e04b9a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67e820c22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67e820c22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t>
            </a:r>
            <a:r>
              <a:rPr b="1" lang="en" sz="1300">
                <a:solidFill>
                  <a:schemeClr val="dk1"/>
                </a:solidFill>
                <a:latin typeface="Calibri"/>
                <a:ea typeface="Calibri"/>
                <a:cs typeface="Calibri"/>
                <a:sym typeface="Calibri"/>
              </a:rPr>
              <a:t>English</a:t>
            </a:r>
            <a:r>
              <a:rPr b="1" lang="en" sz="1300">
                <a:solidFill>
                  <a:schemeClr val="dk1"/>
                </a:solidFill>
                <a:latin typeface="Calibri"/>
                <a:ea typeface="Calibri"/>
                <a:cs typeface="Calibri"/>
                <a:sym typeface="Calibri"/>
              </a:rPr>
              <a:t> Language Learners: </a:t>
            </a:r>
            <a:r>
              <a:rPr b="1" lang="en" sz="1300">
                <a:solidFill>
                  <a:schemeClr val="dk1"/>
                </a:solidFill>
                <a:latin typeface="Calibri"/>
                <a:ea typeface="Calibri"/>
                <a:cs typeface="Calibri"/>
                <a:sym typeface="Calibri"/>
              </a:rPr>
              <a:t>MLR 5 Co-Craft Questions: Speaking, Reading</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Use this routine to help students interpret a situation to identify the key features of a graph. Display the student task statement and graphs, without the questions. Ask students to write down possible mathematical questions that could be asked about the situation. Invite students to compare their questions before revealing the activity’s questions. Listen for and amplify any questions involving the behavior of the toy rocket and drone, or questions about features or places on the graph that show important information about each object’s movement. This will help students produce the language of key features of graphs of functions, such as maximum, minimum, and intervals.</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i="1" lang="en" sz="1300">
                <a:solidFill>
                  <a:srgbClr val="1D2125"/>
                </a:solidFill>
                <a:latin typeface="Calibri"/>
                <a:ea typeface="Calibri"/>
                <a:cs typeface="Calibri"/>
                <a:sym typeface="Calibri"/>
              </a:rPr>
              <a:t>Design Principle(s): Maximize meta-awareness; Support sense-making</a:t>
            </a:r>
            <a:endParaRPr i="1"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424242"/>
                </a:solidFill>
                <a:latin typeface="Calibri"/>
                <a:ea typeface="Calibri"/>
                <a:cs typeface="Calibri"/>
                <a:sym typeface="Calibri"/>
              </a:rPr>
              <a:t>Learn more about this routine</a:t>
            </a:r>
            <a:endParaRPr b="1" sz="1300">
              <a:solidFill>
                <a:srgbClr val="424242"/>
              </a:solidFill>
              <a:latin typeface="Calibri"/>
              <a:ea typeface="Calibri"/>
              <a:cs typeface="Calibri"/>
              <a:sym typeface="Calibri"/>
            </a:endParaRPr>
          </a:p>
          <a:p>
            <a:pPr indent="0" lvl="0" marL="457200" rtl="0" algn="l">
              <a:lnSpc>
                <a:spcPct val="115000"/>
              </a:lnSpc>
              <a:spcBef>
                <a:spcPts val="300"/>
              </a:spcBef>
              <a:spcAft>
                <a:spcPts val="0"/>
              </a:spcAft>
              <a:buNone/>
            </a:pPr>
            <a:r>
              <a:rPr lang="en" sz="1300" u="sng">
                <a:solidFill>
                  <a:srgbClr val="0A3E5B"/>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and </a:t>
            </a:r>
            <a:r>
              <a:rPr lang="en" sz="1300" u="sng">
                <a:solidFill>
                  <a:srgbClr val="0A3E5B"/>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to assist you with learning this routine.</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424242"/>
                </a:solidFill>
                <a:latin typeface="Calibri"/>
                <a:ea typeface="Calibri"/>
                <a:cs typeface="Calibri"/>
                <a:sym typeface="Calibri"/>
              </a:rPr>
              <a:t>Provide support for students</a:t>
            </a:r>
            <a:endParaRPr b="1" sz="1300">
              <a:solidFill>
                <a:srgbClr val="424242"/>
              </a:solidFill>
              <a:latin typeface="Calibri"/>
              <a:ea typeface="Calibri"/>
              <a:cs typeface="Calibri"/>
              <a:sym typeface="Calibri"/>
            </a:endParaRPr>
          </a:p>
          <a:p>
            <a:pPr indent="0" lvl="0" marL="457200" rtl="0" algn="l">
              <a:lnSpc>
                <a:spcPct val="115000"/>
              </a:lnSpc>
              <a:spcBef>
                <a:spcPts val="300"/>
              </a:spcBef>
              <a:spcAft>
                <a:spcPts val="0"/>
              </a:spcAft>
              <a:buNone/>
            </a:pPr>
            <a:r>
              <a:rPr lang="en" sz="1300" u="sng">
                <a:solidFill>
                  <a:srgbClr val="0A3E5B"/>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to the students to assist them with participating in this routine</a:t>
            </a:r>
            <a:r>
              <a:rPr lang="en" sz="1150">
                <a:solidFill>
                  <a:srgbClr val="1D2125"/>
                </a:solidFill>
                <a:latin typeface="Roboto"/>
                <a:ea typeface="Roboto"/>
                <a:cs typeface="Roboto"/>
                <a:sym typeface="Roboto"/>
              </a:rPr>
              <a:t>.</a:t>
            </a:r>
            <a:endParaRPr sz="1150">
              <a:solidFill>
                <a:srgbClr val="1D2125"/>
              </a:solidFill>
              <a:latin typeface="Roboto"/>
              <a:ea typeface="Roboto"/>
              <a:cs typeface="Roboto"/>
              <a:sym typeface="Roboto"/>
            </a:endParaRPr>
          </a:p>
          <a:p>
            <a:pPr indent="0" lvl="0" marL="45720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Develop Expression and Communication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To help students get started, display sentence frames such as: “It looks like . . .,” “I notice that . . .,” “_____ represents _____,” “What does this part of _____ mean?”</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i="1" lang="en" sz="1300">
                <a:solidFill>
                  <a:srgbClr val="1D2125"/>
                </a:solidFill>
                <a:latin typeface="Calibri"/>
                <a:ea typeface="Calibri"/>
                <a:cs typeface="Calibri"/>
                <a:sym typeface="Calibri"/>
              </a:rPr>
              <a:t>Supports accessibility for: Language, Organization</a:t>
            </a:r>
            <a:endParaRPr i="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analyze graphs of functions, identify key features such as intercepts, maximums, minimums, and intervals of increase or decrease and relate them to real-world situations.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These features and terms should be familiar from earlier grades; this lesson sharpens their definitions. Students will later learn to differentiate between a graph’s maximum and a function’s maximum.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Give students about 5 minutes of quiet work time. Follow with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toy rocket was launched from a height of 25 meters above ground. It went up quickly, but it slowed down and then stopped getting higher when it reached 45 meters, which was 2 seconds after launch. At that point, it started to come back down. It hit the ground 5 seconds after it was launched.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drone took off from the ground. It went up at a constant speed for 2 seconds, up to a height of 20 meters. Then, it hovered at that height for 3 seconds. Afterward, it started descending at a constant speed for 2 seconds. It landed back on the ground 7 seconds after launch.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little after 4 seconds, the drone and the toy rocket were at the same height (20 meters).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Sample Responses: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points where the graphs begin (when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is 0)</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points where the graphs cross the horizontal axis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point where the graphs change direction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shape of each graph (curved or straight)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intervals when the graphs behave certain ways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parts highlighted in the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3"/>
              </a:rPr>
              <a:t>here</a:t>
            </a:r>
            <a:r>
              <a:rPr lang="en" sz="1300">
                <a:solidFill>
                  <a:schemeClr val="dk1"/>
                </a:solidFill>
                <a:latin typeface="Calibri"/>
                <a:ea typeface="Calibri"/>
                <a:cs typeface="Calibri"/>
                <a:sym typeface="Calibri"/>
              </a:rPr>
              <a:t> for the slide with image 5.</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analyzing the graphs and describing what is happening with each object, some students may mistakenly think that the horizontal axis represents horizontal distance, neglecting to notice that it represents time. They may then describe how the objects were moving vertically as they traveled horizontally, rather than with respect to the number of seconds since they took off. Encourage these students to check the label of each axis and revisit their descriptions.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a few students to share their description of the graphs, and have each student describe the motion of one flying object.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a blank coordinate plane for all to see. As each student shares their response, sketch a graph to match what is being described.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4"/>
              </a:rPr>
              <a:t>here</a:t>
            </a:r>
            <a:r>
              <a:rPr lang="en" sz="1300">
                <a:solidFill>
                  <a:schemeClr val="dk1"/>
                </a:solidFill>
                <a:latin typeface="Calibri"/>
                <a:ea typeface="Calibri"/>
                <a:cs typeface="Calibri"/>
                <a:sym typeface="Calibri"/>
              </a:rPr>
              <a:t> for the slide with Image Blank Coordinate Plane.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reasonable assumptions to fill in any missing details in students' descriptions when sketching. For example, if the starting height isn't given, choose a plausible value. If asked, let students revise their descriptions and update the sketch.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Next, invite other students to share their response to the last question. On the graphs, highlight the features students noted. (See Student Response for an example.) Use the terms “vertical intercepts,” “horizontal intercepts,” “maximum,” and “minimum” to refer to those features and label them on the graphs.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to students that: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point on the graph that is as high as or higher than all other points is called a maximum of the graph (or a relative maximum because its height is viewed in relation to other points shown on the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point on the graph that is as low as or lower than all other points is called a minimum of the graph (or a relative minimum).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 graph could have more than one relative maximum or minimum. For instance, the points (2,(D(2)) and (5,D(5)) are both relative maximums, and (0,D(0)) and (7,D(7)) are both relative minimums.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no students mentioned the intervals in which each function was increasing, staying constant, or decreasing, draw their attention to these features on the graphs and label them as such.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63ba9a14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63ba9a14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(0) = 70; After 70 minutes, the temperature is 0 degrees.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Remember the value inside the parentheses is the minutes passed, so t(0) means 0 minutes have passed. The answer is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(0) = 70; At 0 minutes, the temperature is 70 degrees.</a:t>
            </a:r>
            <a:endParaRPr sz="1300">
              <a:solidFill>
                <a:schemeClr val="dk1"/>
              </a:solidFill>
              <a:latin typeface="Calibri"/>
              <a:ea typeface="Calibri"/>
              <a:cs typeface="Calibri"/>
              <a:sym typeface="Calibri"/>
            </a:endParaRPr>
          </a:p>
          <a:p>
            <a:pPr indent="-292100" lvl="0" marL="457200" rtl="0" algn="l">
              <a:spcBef>
                <a:spcPts val="0"/>
              </a:spcBef>
              <a:spcAft>
                <a:spcPts val="0"/>
              </a:spcAft>
              <a:buClr>
                <a:schemeClr val="dk1"/>
              </a:buClr>
              <a:buSzPts val="1000"/>
              <a:buFont typeface="Calibri"/>
              <a:buAutoNum type="alphaLcPeriod"/>
            </a:pPr>
            <a:r>
              <a:rPr i="1" lang="en" sz="1300">
                <a:solidFill>
                  <a:srgbClr val="424242"/>
                </a:solidFill>
                <a:latin typeface="Calibri"/>
                <a:ea typeface="Calibri"/>
                <a:cs typeface="Calibri"/>
                <a:sym typeface="Calibri"/>
              </a:rPr>
              <a:t>t</a:t>
            </a:r>
            <a:r>
              <a:rPr lang="en" sz="1300">
                <a:solidFill>
                  <a:srgbClr val="424242"/>
                </a:solidFill>
                <a:latin typeface="Calibri"/>
                <a:ea typeface="Calibri"/>
                <a:cs typeface="Calibri"/>
                <a:sym typeface="Calibri"/>
              </a:rPr>
              <a:t>(0) = 180; After 0 minutes, the temperature is 180 degrees.</a:t>
            </a:r>
            <a:endParaRPr sz="1000">
              <a:solidFill>
                <a:schemeClr val="dk1"/>
              </a:solidFill>
              <a:latin typeface="Calibri"/>
              <a:ea typeface="Calibri"/>
              <a:cs typeface="Calibri"/>
              <a:sym typeface="Calibri"/>
            </a:endParaRPr>
          </a:p>
          <a:p>
            <a:pPr indent="-292100" lvl="1" marL="914400" rtl="0" algn="l">
              <a:spcBef>
                <a:spcPts val="0"/>
              </a:spcBef>
              <a:spcAft>
                <a:spcPts val="0"/>
              </a:spcAft>
              <a:buClr>
                <a:schemeClr val="dk1"/>
              </a:buClr>
              <a:buSzPts val="1000"/>
              <a:buFont typeface="Calibri"/>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On the graph provided, the graph intersects the vertical axis at 70, not 180. The answer is </a:t>
            </a:r>
            <a:r>
              <a:rPr i="1" lang="en" sz="1300">
                <a:solidFill>
                  <a:schemeClr val="dk1"/>
                </a:solidFill>
                <a:latin typeface="Calibri"/>
                <a:ea typeface="Calibri"/>
                <a:cs typeface="Calibri"/>
                <a:sym typeface="Calibri"/>
              </a:rPr>
              <a:t>t(0) </a:t>
            </a:r>
            <a:r>
              <a:rPr lang="en" sz="1300">
                <a:solidFill>
                  <a:schemeClr val="dk1"/>
                </a:solidFill>
                <a:latin typeface="Calibri"/>
                <a:ea typeface="Calibri"/>
                <a:cs typeface="Calibri"/>
                <a:sym typeface="Calibri"/>
              </a:rPr>
              <a:t>= 70; at 0 minutes, the temperature is 70 degrees.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(0) = 70; After 0 minutes, the temperature is 70 degrees.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(0) = 70  means that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value is 0, or it is the point on the vertical axis. The point where the graph intersects the vertical axis is 70 degrees.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(0) = 180; After 180 minutes, the temperature is 0 degrees.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Remember the value inside the parentheses is the minutes passed, so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(0) means 0 minutes have passed. The answer is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(0) = 70; At 0 minutes, the temperature is 70 degrees.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(1) = 0, and it represents the height of the ball after 1 second, or the ball has a height of zero after 1 second. The value inside of the parentheses is the value from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 or horizontal axis. The solution is the value of the graph at that point.</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35ead94c5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35ead94c5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Earlier, students identified key graph features and linked them to real-world situations. In this activity, they continue connecting graphs and verbal descriptions, using mathematical terms and linking features to expressions or equations in function notation.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In the synthesis, students learn to distinguish relative and absolute maximums and minimums. They see that a graph's maximum refers to a high point on the graph, while a function's maximum is the highest value the function reaches.</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Arrange students in groups of 2. Give students a few minutes of quiet time to think individually, and then time to discuss their response with their partner.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As an alternative to completing this task digitally, you may wish to have students complete the task using a paper copy. For this option, it is suggested to print pages 1 and 2 of the Unit 4 Lesson 6 Student Activity 3 document on separate pages.</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04800" lvl="0" marL="457200" rtl="0" algn="l">
              <a:spcBef>
                <a:spcPts val="0"/>
              </a:spcBef>
              <a:spcAft>
                <a:spcPts val="0"/>
              </a:spcAft>
              <a:buSzPts val="1200"/>
              <a:buFont typeface="Calibri"/>
              <a:buAutoNum type="arabicPeriod"/>
            </a:pPr>
            <a:r>
              <a:rPr b="1" lang="en" sz="1200">
                <a:latin typeface="Calibri"/>
                <a:ea typeface="Calibri"/>
                <a:cs typeface="Calibri"/>
                <a:sym typeface="Calibri"/>
              </a:rPr>
              <a:t>Description of Jump</a:t>
            </a:r>
            <a:endParaRPr b="1" sz="1200">
              <a:latin typeface="Calibri"/>
              <a:ea typeface="Calibri"/>
              <a:cs typeface="Calibri"/>
              <a:sym typeface="Calibri"/>
            </a:endParaRPr>
          </a:p>
          <a:p>
            <a:pPr indent="-304800" lvl="1" marL="914400" rtl="0" algn="l">
              <a:spcBef>
                <a:spcPts val="0"/>
              </a:spcBef>
              <a:spcAft>
                <a:spcPts val="0"/>
              </a:spcAft>
              <a:buSzPts val="1200"/>
              <a:buFont typeface="Calibri"/>
              <a:buAutoNum type="alphaLcPeriod"/>
            </a:pPr>
            <a:r>
              <a:rPr lang="en" sz="1200">
                <a:latin typeface="Calibri"/>
                <a:ea typeface="Calibri"/>
                <a:cs typeface="Calibri"/>
                <a:sym typeface="Calibri"/>
              </a:rPr>
              <a:t>the greatest height that the jumper is from the river</a:t>
            </a:r>
            <a:endParaRPr sz="1200">
              <a:latin typeface="Calibri"/>
              <a:ea typeface="Calibri"/>
              <a:cs typeface="Calibri"/>
              <a:sym typeface="Calibri"/>
            </a:endParaRPr>
          </a:p>
          <a:p>
            <a:pPr indent="457200" lvl="0" marL="457200" rtl="0" algn="l">
              <a:spcBef>
                <a:spcPts val="0"/>
              </a:spcBef>
              <a:spcAft>
                <a:spcPts val="0"/>
              </a:spcAft>
              <a:buNone/>
            </a:pPr>
            <a:r>
              <a:rPr b="1" lang="en" sz="1200">
                <a:latin typeface="Calibri"/>
                <a:ea typeface="Calibri"/>
                <a:cs typeface="Calibri"/>
                <a:sym typeface="Calibri"/>
              </a:rPr>
              <a:t>Expression or Equation: </a:t>
            </a:r>
            <a:r>
              <a:rPr i="1" lang="en" sz="1200">
                <a:latin typeface="Calibri"/>
                <a:ea typeface="Calibri"/>
                <a:cs typeface="Calibri"/>
                <a:sym typeface="Calibri"/>
              </a:rPr>
              <a:t>h(t) </a:t>
            </a:r>
            <a:r>
              <a:rPr lang="en" sz="1200">
                <a:latin typeface="Calibri"/>
                <a:ea typeface="Calibri"/>
                <a:cs typeface="Calibri"/>
                <a:sym typeface="Calibri"/>
              </a:rPr>
              <a:t>= 80</a:t>
            </a:r>
            <a:endParaRPr sz="1200">
              <a:latin typeface="Calibri"/>
              <a:ea typeface="Calibri"/>
              <a:cs typeface="Calibri"/>
              <a:sym typeface="Calibri"/>
            </a:endParaRPr>
          </a:p>
          <a:p>
            <a:pPr indent="457200" lvl="0" marL="457200" rtl="0" algn="l">
              <a:spcBef>
                <a:spcPts val="0"/>
              </a:spcBef>
              <a:spcAft>
                <a:spcPts val="0"/>
              </a:spcAft>
              <a:buNone/>
            </a:pPr>
            <a:r>
              <a:rPr b="1" lang="en" sz="1200">
                <a:latin typeface="Calibri"/>
                <a:ea typeface="Calibri"/>
                <a:cs typeface="Calibri"/>
                <a:sym typeface="Calibri"/>
              </a:rPr>
              <a:t>Feature of Graph: </a:t>
            </a:r>
            <a:r>
              <a:rPr lang="en" sz="1200">
                <a:latin typeface="Calibri"/>
                <a:ea typeface="Calibri"/>
                <a:cs typeface="Calibri"/>
                <a:sym typeface="Calibri"/>
              </a:rPr>
              <a:t>maximum</a:t>
            </a:r>
            <a:endParaRPr sz="1200">
              <a:latin typeface="Calibri"/>
              <a:ea typeface="Calibri"/>
              <a:cs typeface="Calibri"/>
              <a:sym typeface="Calibri"/>
            </a:endParaRPr>
          </a:p>
          <a:p>
            <a:pPr indent="-304800" lvl="1" marL="914400" rtl="0" algn="l">
              <a:spcBef>
                <a:spcPts val="0"/>
              </a:spcBef>
              <a:spcAft>
                <a:spcPts val="0"/>
              </a:spcAft>
              <a:buSzPts val="1200"/>
              <a:buFont typeface="Calibri"/>
              <a:buAutoNum type="alphaLcPeriod"/>
            </a:pPr>
            <a:r>
              <a:rPr lang="en" sz="1200">
                <a:latin typeface="Calibri"/>
                <a:ea typeface="Calibri"/>
                <a:cs typeface="Calibri"/>
                <a:sym typeface="Calibri"/>
              </a:rPr>
              <a:t>the height from which the jumper was jumping</a:t>
            </a:r>
            <a:endParaRPr sz="1200">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Expression or Equation: </a:t>
            </a:r>
            <a:r>
              <a:rPr i="1" lang="en" sz="1200">
                <a:solidFill>
                  <a:schemeClr val="dk1"/>
                </a:solidFill>
                <a:latin typeface="Calibri"/>
                <a:ea typeface="Calibri"/>
                <a:cs typeface="Calibri"/>
                <a:sym typeface="Calibri"/>
              </a:rPr>
              <a:t>h</a:t>
            </a:r>
            <a:r>
              <a:rPr lang="en" sz="1200">
                <a:solidFill>
                  <a:schemeClr val="dk1"/>
                </a:solidFill>
                <a:latin typeface="Calibri"/>
                <a:ea typeface="Calibri"/>
                <a:cs typeface="Calibri"/>
                <a:sym typeface="Calibri"/>
              </a:rPr>
              <a:t>(0)</a:t>
            </a:r>
            <a:endParaRPr sz="1200">
              <a:solidFill>
                <a:schemeClr val="dk1"/>
              </a:solidFill>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Feature of Graph: </a:t>
            </a:r>
            <a:r>
              <a:rPr lang="en" sz="1200">
                <a:solidFill>
                  <a:schemeClr val="dk1"/>
                </a:solidFill>
                <a:latin typeface="Calibri"/>
                <a:ea typeface="Calibri"/>
                <a:cs typeface="Calibri"/>
                <a:sym typeface="Calibri"/>
              </a:rPr>
              <a:t>vertical intercept</a:t>
            </a:r>
            <a:endParaRPr sz="1200">
              <a:solidFill>
                <a:schemeClr val="dk1"/>
              </a:solidFill>
              <a:latin typeface="Calibri"/>
              <a:ea typeface="Calibri"/>
              <a:cs typeface="Calibri"/>
              <a:sym typeface="Calibri"/>
            </a:endParaRPr>
          </a:p>
          <a:p>
            <a:pPr indent="-304800" lvl="1" marL="914400" rtl="0" algn="l">
              <a:spcBef>
                <a:spcPts val="0"/>
              </a:spcBef>
              <a:spcAft>
                <a:spcPts val="0"/>
              </a:spcAft>
              <a:buSzPts val="1200"/>
              <a:buFont typeface="Calibri"/>
              <a:buAutoNum type="alphaLcPeriod"/>
            </a:pPr>
            <a:r>
              <a:rPr lang="en" sz="1200">
                <a:solidFill>
                  <a:schemeClr val="dk1"/>
                </a:solidFill>
                <a:latin typeface="Calibri"/>
                <a:ea typeface="Calibri"/>
                <a:cs typeface="Calibri"/>
                <a:sym typeface="Calibri"/>
              </a:rPr>
              <a:t>the time at which the jumper reached the highest point after the first bounce</a:t>
            </a:r>
            <a:endParaRPr sz="1200">
              <a:solidFill>
                <a:schemeClr val="dk1"/>
              </a:solidFill>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Expression or Equation: </a:t>
            </a:r>
            <a:r>
              <a:rPr i="1" lang="en" sz="1200">
                <a:solidFill>
                  <a:schemeClr val="dk1"/>
                </a:solidFill>
                <a:latin typeface="Calibri"/>
                <a:ea typeface="Calibri"/>
                <a:cs typeface="Calibri"/>
                <a:sym typeface="Calibri"/>
              </a:rPr>
              <a:t>h(t) </a:t>
            </a:r>
            <a:r>
              <a:rPr lang="en" sz="1200">
                <a:solidFill>
                  <a:schemeClr val="dk1"/>
                </a:solidFill>
                <a:latin typeface="Calibri"/>
                <a:ea typeface="Calibri"/>
                <a:cs typeface="Calibri"/>
                <a:sym typeface="Calibri"/>
              </a:rPr>
              <a:t>= 45</a:t>
            </a:r>
            <a:endParaRPr sz="1200">
              <a:solidFill>
                <a:schemeClr val="dk1"/>
              </a:solidFill>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Feature of Graph: </a:t>
            </a:r>
            <a:r>
              <a:rPr lang="en" sz="1200">
                <a:solidFill>
                  <a:schemeClr val="dk1"/>
                </a:solidFill>
                <a:latin typeface="Calibri"/>
                <a:ea typeface="Calibri"/>
                <a:cs typeface="Calibri"/>
                <a:sym typeface="Calibri"/>
              </a:rPr>
              <a:t>first peak in the graph</a:t>
            </a:r>
            <a:endParaRPr sz="1200">
              <a:solidFill>
                <a:schemeClr val="dk1"/>
              </a:solidFill>
              <a:latin typeface="Calibri"/>
              <a:ea typeface="Calibri"/>
              <a:cs typeface="Calibri"/>
              <a:sym typeface="Calibri"/>
            </a:endParaRPr>
          </a:p>
          <a:p>
            <a:pPr indent="-304800" lvl="1" marL="914400" rtl="0" algn="l">
              <a:spcBef>
                <a:spcPts val="0"/>
              </a:spcBef>
              <a:spcAft>
                <a:spcPts val="0"/>
              </a:spcAft>
              <a:buSzPts val="1200"/>
              <a:buFont typeface="Calibri"/>
              <a:buAutoNum type="alphaLcPeriod"/>
            </a:pPr>
            <a:r>
              <a:rPr lang="en" sz="1200">
                <a:solidFill>
                  <a:schemeClr val="dk1"/>
                </a:solidFill>
                <a:latin typeface="Calibri"/>
                <a:ea typeface="Calibri"/>
                <a:cs typeface="Calibri"/>
                <a:sym typeface="Calibri"/>
              </a:rPr>
              <a:t>the lowest point that the jumper reached in the entire jump</a:t>
            </a:r>
            <a:endParaRPr sz="1200">
              <a:solidFill>
                <a:schemeClr val="dk1"/>
              </a:solidFill>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Expression or Equation: </a:t>
            </a:r>
            <a:r>
              <a:rPr i="1" lang="en" sz="1200">
                <a:solidFill>
                  <a:schemeClr val="dk1"/>
                </a:solidFill>
                <a:latin typeface="Calibri"/>
                <a:ea typeface="Calibri"/>
                <a:cs typeface="Calibri"/>
                <a:sym typeface="Calibri"/>
              </a:rPr>
              <a:t>h</a:t>
            </a:r>
            <a:r>
              <a:rPr lang="en" sz="1200">
                <a:solidFill>
                  <a:schemeClr val="dk1"/>
                </a:solidFill>
                <a:latin typeface="Calibri"/>
                <a:ea typeface="Calibri"/>
                <a:cs typeface="Calibri"/>
                <a:sym typeface="Calibri"/>
              </a:rPr>
              <a:t>(4)</a:t>
            </a:r>
            <a:endParaRPr b="1" sz="1200">
              <a:solidFill>
                <a:schemeClr val="dk1"/>
              </a:solidFill>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Feature of Graph: </a:t>
            </a:r>
            <a:r>
              <a:rPr lang="en" sz="1200">
                <a:solidFill>
                  <a:schemeClr val="dk1"/>
                </a:solidFill>
                <a:latin typeface="Calibri"/>
                <a:ea typeface="Calibri"/>
                <a:cs typeface="Calibri"/>
                <a:sym typeface="Calibri"/>
              </a:rPr>
              <a:t>first dip in the graph also the minimum of the graph shown</a:t>
            </a:r>
            <a:endParaRPr sz="1200">
              <a:solidFill>
                <a:schemeClr val="dk1"/>
              </a:solidFill>
              <a:latin typeface="Calibri"/>
              <a:ea typeface="Calibri"/>
              <a:cs typeface="Calibri"/>
              <a:sym typeface="Calibri"/>
            </a:endParaRPr>
          </a:p>
          <a:p>
            <a:pPr indent="-304800" lvl="1" marL="914400" rtl="0" algn="l">
              <a:spcBef>
                <a:spcPts val="0"/>
              </a:spcBef>
              <a:spcAft>
                <a:spcPts val="0"/>
              </a:spcAft>
              <a:buSzPts val="1200"/>
              <a:buFont typeface="Calibri"/>
              <a:buAutoNum type="alphaLcPeriod"/>
            </a:pPr>
            <a:r>
              <a:rPr lang="en" sz="1200">
                <a:solidFill>
                  <a:schemeClr val="dk1"/>
                </a:solidFill>
                <a:latin typeface="Calibri"/>
                <a:ea typeface="Calibri"/>
                <a:cs typeface="Calibri"/>
                <a:sym typeface="Calibri"/>
              </a:rPr>
              <a:t>the time at which the jumper hits the surface of the river</a:t>
            </a:r>
            <a:endParaRPr sz="1200">
              <a:solidFill>
                <a:schemeClr val="dk1"/>
              </a:solidFill>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Expression or Equation:  </a:t>
            </a:r>
            <a:r>
              <a:rPr i="1" lang="en" sz="1200">
                <a:solidFill>
                  <a:schemeClr val="dk1"/>
                </a:solidFill>
                <a:latin typeface="Calibri"/>
                <a:ea typeface="Calibri"/>
                <a:cs typeface="Calibri"/>
                <a:sym typeface="Calibri"/>
              </a:rPr>
              <a:t>h(t) </a:t>
            </a:r>
            <a:r>
              <a:rPr lang="en" sz="1200">
                <a:solidFill>
                  <a:schemeClr val="dk1"/>
                </a:solidFill>
                <a:latin typeface="Calibri"/>
                <a:ea typeface="Calibri"/>
                <a:cs typeface="Calibri"/>
                <a:sym typeface="Calibri"/>
              </a:rPr>
              <a:t>= 0</a:t>
            </a:r>
            <a:endParaRPr b="1" sz="1200">
              <a:solidFill>
                <a:schemeClr val="dk1"/>
              </a:solidFill>
              <a:latin typeface="Calibri"/>
              <a:ea typeface="Calibri"/>
              <a:cs typeface="Calibri"/>
              <a:sym typeface="Calibri"/>
            </a:endParaRPr>
          </a:p>
          <a:p>
            <a:pPr indent="457200" lvl="0" marL="457200" rtl="0" algn="l">
              <a:spcBef>
                <a:spcPts val="0"/>
              </a:spcBef>
              <a:spcAft>
                <a:spcPts val="0"/>
              </a:spcAft>
              <a:buNone/>
            </a:pPr>
            <a:r>
              <a:rPr b="1" lang="en" sz="1200">
                <a:solidFill>
                  <a:schemeClr val="dk1"/>
                </a:solidFill>
                <a:latin typeface="Calibri"/>
                <a:ea typeface="Calibri"/>
                <a:cs typeface="Calibri"/>
                <a:sym typeface="Calibri"/>
              </a:rPr>
              <a:t>Feature of Graph: </a:t>
            </a:r>
            <a:r>
              <a:rPr lang="en" sz="1200">
                <a:solidFill>
                  <a:schemeClr val="dk1"/>
                </a:solidFill>
                <a:latin typeface="Calibri"/>
                <a:ea typeface="Calibri"/>
                <a:cs typeface="Calibri"/>
                <a:sym typeface="Calibri"/>
              </a:rPr>
              <a:t>horizontal intercept</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i="1" lang="en" sz="1200">
                <a:solidFill>
                  <a:schemeClr val="dk1"/>
                </a:solidFill>
                <a:latin typeface="Calibri"/>
                <a:ea typeface="Calibri"/>
                <a:cs typeface="Calibri"/>
                <a:sym typeface="Calibri"/>
              </a:rPr>
              <a:t>h</a:t>
            </a:r>
            <a:r>
              <a:rPr lang="en" sz="1200">
                <a:solidFill>
                  <a:schemeClr val="dk1"/>
                </a:solidFill>
                <a:latin typeface="Calibri"/>
                <a:ea typeface="Calibri"/>
                <a:cs typeface="Calibri"/>
                <a:sym typeface="Calibri"/>
              </a:rPr>
              <a:t>(0) = 80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i="1" lang="en" sz="1200">
                <a:solidFill>
                  <a:schemeClr val="dk1"/>
                </a:solidFill>
                <a:latin typeface="Calibri"/>
                <a:ea typeface="Calibri"/>
                <a:cs typeface="Calibri"/>
                <a:sym typeface="Calibri"/>
              </a:rPr>
              <a:t>h</a:t>
            </a:r>
            <a:r>
              <a:rPr lang="en" sz="1200">
                <a:solidFill>
                  <a:schemeClr val="dk1"/>
                </a:solidFill>
                <a:latin typeface="Calibri"/>
                <a:ea typeface="Calibri"/>
                <a:cs typeface="Calibri"/>
                <a:sym typeface="Calibri"/>
              </a:rPr>
              <a:t>(4) </a:t>
            </a:r>
            <a:r>
              <a:rPr b="1" lang="en" sz="1050">
                <a:solidFill>
                  <a:srgbClr val="1F1F1F"/>
                </a:solidFill>
                <a:latin typeface="Roboto"/>
                <a:ea typeface="Roboto"/>
                <a:cs typeface="Roboto"/>
                <a:sym typeface="Roboto"/>
              </a:rPr>
              <a:t>≈</a:t>
            </a:r>
            <a:r>
              <a:rPr lang="en" sz="1200">
                <a:solidFill>
                  <a:schemeClr val="dk1"/>
                </a:solidFill>
                <a:latin typeface="Calibri"/>
                <a:ea typeface="Calibri"/>
                <a:cs typeface="Calibri"/>
                <a:sym typeface="Calibri"/>
              </a:rPr>
              <a:t> 80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The approximate solutions to </a:t>
            </a:r>
            <a:r>
              <a:rPr i="1" lang="en" sz="1200">
                <a:solidFill>
                  <a:schemeClr val="dk1"/>
                </a:solidFill>
                <a:latin typeface="Calibri"/>
                <a:ea typeface="Calibri"/>
                <a:cs typeface="Calibri"/>
                <a:sym typeface="Calibri"/>
              </a:rPr>
              <a:t>h(t) </a:t>
            </a:r>
            <a:r>
              <a:rPr lang="en" sz="1200">
                <a:solidFill>
                  <a:schemeClr val="dk1"/>
                </a:solidFill>
                <a:latin typeface="Calibri"/>
                <a:ea typeface="Calibri"/>
                <a:cs typeface="Calibri"/>
                <a:sym typeface="Calibri"/>
              </a:rPr>
              <a:t>= 45 are </a:t>
            </a:r>
            <a:r>
              <a:rPr i="1" lang="en" sz="1200">
                <a:solidFill>
                  <a:schemeClr val="dk1"/>
                </a:solidFill>
                <a:latin typeface="Calibri"/>
                <a:ea typeface="Calibri"/>
                <a:cs typeface="Calibri"/>
                <a:sym typeface="Calibri"/>
              </a:rPr>
              <a:t>t </a:t>
            </a:r>
            <a:r>
              <a:rPr lang="en" sz="1200">
                <a:solidFill>
                  <a:schemeClr val="dk1"/>
                </a:solidFill>
                <a:latin typeface="Calibri"/>
                <a:ea typeface="Calibri"/>
                <a:cs typeface="Calibri"/>
                <a:sym typeface="Calibri"/>
              </a:rPr>
              <a:t>= 2 and </a:t>
            </a:r>
            <a:r>
              <a:rPr i="1" lang="en" sz="1200">
                <a:solidFill>
                  <a:schemeClr val="dk1"/>
                </a:solidFill>
                <a:latin typeface="Calibri"/>
                <a:ea typeface="Calibri"/>
                <a:cs typeface="Calibri"/>
                <a:sym typeface="Calibri"/>
              </a:rPr>
              <a:t>t </a:t>
            </a:r>
            <a:r>
              <a:rPr lang="en" sz="1200">
                <a:solidFill>
                  <a:schemeClr val="dk1"/>
                </a:solidFill>
                <a:latin typeface="Calibri"/>
                <a:ea typeface="Calibri"/>
                <a:cs typeface="Calibri"/>
                <a:sym typeface="Calibri"/>
              </a:rPr>
              <a:t>= 9.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There is no solution to </a:t>
            </a:r>
            <a:r>
              <a:rPr i="1" lang="en" sz="1200">
                <a:solidFill>
                  <a:schemeClr val="dk1"/>
                </a:solidFill>
                <a:latin typeface="Calibri"/>
                <a:ea typeface="Calibri"/>
                <a:cs typeface="Calibri"/>
                <a:sym typeface="Calibri"/>
              </a:rPr>
              <a:t>h(t) </a:t>
            </a:r>
            <a:r>
              <a:rPr lang="en" sz="1200">
                <a:solidFill>
                  <a:schemeClr val="dk1"/>
                </a:solidFill>
                <a:latin typeface="Calibri"/>
                <a:ea typeface="Calibri"/>
                <a:cs typeface="Calibri"/>
                <a:sym typeface="Calibri"/>
              </a:rPr>
              <a:t>= 0 when</a:t>
            </a:r>
            <a:r>
              <a:rPr i="1" lang="en" sz="1200">
                <a:solidFill>
                  <a:schemeClr val="dk1"/>
                </a:solidFill>
                <a:latin typeface="Calibri"/>
                <a:ea typeface="Calibri"/>
                <a:cs typeface="Calibri"/>
                <a:sym typeface="Calibri"/>
              </a:rPr>
              <a:t> t</a:t>
            </a:r>
            <a:r>
              <a:rPr lang="en" sz="1200">
                <a:solidFill>
                  <a:schemeClr val="dk1"/>
                </a:solidFill>
                <a:latin typeface="Calibri"/>
                <a:ea typeface="Calibri"/>
                <a:cs typeface="Calibri"/>
                <a:sym typeface="Calibri"/>
              </a:rPr>
              <a:t> is between 0 and 35, which is what is shown on the graph. We don't know if the function will have a solution when </a:t>
            </a:r>
            <a:r>
              <a:rPr i="1" lang="en" sz="1200">
                <a:solidFill>
                  <a:schemeClr val="dk1"/>
                </a:solidFill>
                <a:latin typeface="Calibri"/>
                <a:ea typeface="Calibri"/>
                <a:cs typeface="Calibri"/>
                <a:sym typeface="Calibri"/>
              </a:rPr>
              <a:t>t</a:t>
            </a:r>
            <a:r>
              <a:rPr lang="en" sz="1200">
                <a:solidFill>
                  <a:schemeClr val="dk1"/>
                </a:solidFill>
                <a:latin typeface="Calibri"/>
                <a:ea typeface="Calibri"/>
                <a:cs typeface="Calibri"/>
                <a:sym typeface="Calibri"/>
              </a:rPr>
              <a:t> is greater than 35.</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pair up to discuss how they matched expressions to verbal descriptions and how they interpreted expressions without a match. The teacher should circulate to check for accuracy and listen for any unusual interpretations. If time allows, have students share their different responses, or just share outliers with the class.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Ensure students understand that </a:t>
            </a:r>
            <a:r>
              <a:rPr b="1" i="1" lang="en" sz="1300">
                <a:solidFill>
                  <a:schemeClr val="dk1"/>
                </a:solidFill>
                <a:latin typeface="Calibri"/>
                <a:ea typeface="Calibri"/>
                <a:cs typeface="Calibri"/>
                <a:sym typeface="Calibri"/>
              </a:rPr>
              <a:t>h(t) </a:t>
            </a:r>
            <a:r>
              <a:rPr b="1" lang="en" sz="1300">
                <a:solidFill>
                  <a:schemeClr val="dk1"/>
                </a:solidFill>
                <a:latin typeface="Calibri"/>
                <a:ea typeface="Calibri"/>
                <a:cs typeface="Calibri"/>
                <a:sym typeface="Calibri"/>
              </a:rPr>
              <a:t>= 0</a:t>
            </a:r>
            <a:r>
              <a:rPr lang="en" sz="1300">
                <a:solidFill>
                  <a:schemeClr val="dk1"/>
                </a:solidFill>
                <a:latin typeface="Calibri"/>
                <a:ea typeface="Calibri"/>
                <a:cs typeface="Calibri"/>
                <a:sym typeface="Calibri"/>
              </a:rPr>
              <a:t> means the jumper is on the surface of the water. Since the graph has no horizontal intercept and no matching verbal description,</a:t>
            </a:r>
            <a:r>
              <a:rPr i="1" lang="en" sz="1300">
                <a:solidFill>
                  <a:schemeClr val="dk1"/>
                </a:solidFill>
                <a:latin typeface="Calibri"/>
                <a:ea typeface="Calibri"/>
                <a:cs typeface="Calibri"/>
                <a:sym typeface="Calibri"/>
              </a:rPr>
              <a:t> </a:t>
            </a:r>
            <a:r>
              <a:rPr b="1" i="1" lang="en" sz="1300">
                <a:solidFill>
                  <a:schemeClr val="dk1"/>
                </a:solidFill>
                <a:latin typeface="Calibri"/>
                <a:ea typeface="Calibri"/>
                <a:cs typeface="Calibri"/>
                <a:sym typeface="Calibri"/>
              </a:rPr>
              <a:t>h(t)</a:t>
            </a:r>
            <a:r>
              <a:rPr b="1" lang="en" sz="1300">
                <a:solidFill>
                  <a:schemeClr val="dk1"/>
                </a:solidFill>
                <a:latin typeface="Calibri"/>
                <a:ea typeface="Calibri"/>
                <a:cs typeface="Calibri"/>
                <a:sym typeface="Calibri"/>
              </a:rPr>
              <a:t> = 0</a:t>
            </a:r>
            <a:r>
              <a:rPr lang="en" sz="1300">
                <a:solidFill>
                  <a:schemeClr val="dk1"/>
                </a:solidFill>
                <a:latin typeface="Calibri"/>
                <a:ea typeface="Calibri"/>
                <a:cs typeface="Calibri"/>
                <a:sym typeface="Calibri"/>
              </a:rPr>
              <a:t> has no match.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discuss why </a:t>
            </a:r>
            <a:r>
              <a:rPr b="1" i="1" lang="en" sz="1300">
                <a:solidFill>
                  <a:schemeClr val="dk1"/>
                </a:solidFill>
                <a:latin typeface="Calibri"/>
                <a:ea typeface="Calibri"/>
                <a:cs typeface="Calibri"/>
                <a:sym typeface="Calibri"/>
              </a:rPr>
              <a:t>h(t)</a:t>
            </a:r>
            <a:r>
              <a:rPr b="1" lang="en" sz="1300">
                <a:solidFill>
                  <a:schemeClr val="dk1"/>
                </a:solidFill>
                <a:latin typeface="Calibri"/>
                <a:ea typeface="Calibri"/>
                <a:cs typeface="Calibri"/>
                <a:sym typeface="Calibri"/>
              </a:rPr>
              <a:t> = 0</a:t>
            </a:r>
            <a:r>
              <a:rPr lang="en" sz="1300">
                <a:solidFill>
                  <a:schemeClr val="dk1"/>
                </a:solidFill>
                <a:latin typeface="Calibri"/>
                <a:ea typeface="Calibri"/>
                <a:cs typeface="Calibri"/>
                <a:sym typeface="Calibri"/>
              </a:rPr>
              <a:t> has no solutions in this context. While it's possible the jumper could reach the water if the graph extended further, based on the given graph, there's no solution.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Introduce the difference between the </a:t>
            </a:r>
            <a:r>
              <a:rPr b="1" lang="en" sz="1300">
                <a:solidFill>
                  <a:schemeClr val="dk1"/>
                </a:solidFill>
                <a:latin typeface="Calibri"/>
                <a:ea typeface="Calibri"/>
                <a:cs typeface="Calibri"/>
                <a:sym typeface="Calibri"/>
              </a:rPr>
              <a:t>maximum/minimum of a graph</a:t>
            </a:r>
            <a:r>
              <a:rPr lang="en" sz="1300">
                <a:solidFill>
                  <a:schemeClr val="dk1"/>
                </a:solidFill>
                <a:latin typeface="Calibri"/>
                <a:ea typeface="Calibri"/>
                <a:cs typeface="Calibri"/>
                <a:sym typeface="Calibri"/>
              </a:rPr>
              <a:t> and the </a:t>
            </a:r>
            <a:r>
              <a:rPr b="1" lang="en" sz="1300">
                <a:solidFill>
                  <a:schemeClr val="dk1"/>
                </a:solidFill>
                <a:latin typeface="Calibri"/>
                <a:ea typeface="Calibri"/>
                <a:cs typeface="Calibri"/>
                <a:sym typeface="Calibri"/>
              </a:rPr>
              <a:t>maximum/minimum of a function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00000"/>
              </a:lnSpc>
              <a:spcBef>
                <a:spcPts val="1200"/>
              </a:spcBef>
              <a:spcAft>
                <a:spcPts val="0"/>
              </a:spcAft>
              <a:buClr>
                <a:schemeClr val="dk1"/>
              </a:buClr>
              <a:buSzPts val="1300"/>
              <a:buChar char="●"/>
            </a:pPr>
            <a:r>
              <a:rPr b="1" lang="en" sz="1300">
                <a:solidFill>
                  <a:schemeClr val="dk1"/>
                </a:solidFill>
                <a:latin typeface="Calibri"/>
                <a:ea typeface="Calibri"/>
                <a:cs typeface="Calibri"/>
                <a:sym typeface="Calibri"/>
              </a:rPr>
              <a:t>What is the greatest value of </a:t>
            </a:r>
            <a:r>
              <a:rPr b="1" i="1" lang="en" sz="1300">
                <a:solidFill>
                  <a:schemeClr val="dk1"/>
                </a:solidFill>
                <a:latin typeface="Calibri"/>
                <a:ea typeface="Calibri"/>
                <a:cs typeface="Calibri"/>
                <a:sym typeface="Calibri"/>
              </a:rPr>
              <a:t>h</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80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b="1" lang="en" sz="1300">
                <a:solidFill>
                  <a:schemeClr val="dk1"/>
                </a:solidFill>
                <a:latin typeface="Calibri"/>
                <a:ea typeface="Calibri"/>
                <a:cs typeface="Calibri"/>
                <a:sym typeface="Calibri"/>
              </a:rPr>
              <a:t>Why can’t </a:t>
            </a:r>
            <a:r>
              <a:rPr b="1" i="1" lang="en" sz="1300">
                <a:solidFill>
                  <a:schemeClr val="dk1"/>
                </a:solidFill>
                <a:latin typeface="Calibri"/>
                <a:ea typeface="Calibri"/>
                <a:cs typeface="Calibri"/>
                <a:sym typeface="Calibri"/>
              </a:rPr>
              <a:t>h(t)</a:t>
            </a:r>
            <a:r>
              <a:rPr b="1" lang="en" sz="1300">
                <a:solidFill>
                  <a:schemeClr val="dk1"/>
                </a:solidFill>
                <a:latin typeface="Calibri"/>
                <a:ea typeface="Calibri"/>
                <a:cs typeface="Calibri"/>
                <a:sym typeface="Calibri"/>
              </a:rPr>
              <a:t> be greater than 80?</a:t>
            </a:r>
            <a:r>
              <a:rPr lang="en" sz="1300">
                <a:solidFill>
                  <a:schemeClr val="dk1"/>
                </a:solidFill>
                <a:latin typeface="Calibri"/>
                <a:ea typeface="Calibri"/>
                <a:cs typeface="Calibri"/>
                <a:sym typeface="Calibri"/>
              </a:rPr>
              <a:t>  The jumper can’t go higher than the platform.</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b="1" lang="en" sz="1300">
                <a:solidFill>
                  <a:schemeClr val="dk1"/>
                </a:solidFill>
                <a:latin typeface="Calibri"/>
                <a:ea typeface="Calibri"/>
                <a:cs typeface="Calibri"/>
                <a:sym typeface="Calibri"/>
              </a:rPr>
              <a:t>What is the least value of </a:t>
            </a:r>
            <a:r>
              <a:rPr b="1" i="1" lang="en" sz="1300">
                <a:solidFill>
                  <a:schemeClr val="dk1"/>
                </a:solidFill>
                <a:latin typeface="Calibri"/>
                <a:ea typeface="Calibri"/>
                <a:cs typeface="Calibri"/>
                <a:sym typeface="Calibri"/>
              </a:rPr>
              <a:t>h</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About 10, based on the graph</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b="1" lang="en" sz="1300">
                <a:solidFill>
                  <a:schemeClr val="dk1"/>
                </a:solidFill>
                <a:latin typeface="Calibri"/>
                <a:ea typeface="Calibri"/>
                <a:cs typeface="Calibri"/>
                <a:sym typeface="Calibri"/>
              </a:rPr>
              <a:t>Could </a:t>
            </a:r>
            <a:r>
              <a:rPr b="1" i="1" lang="en" sz="1300">
                <a:solidFill>
                  <a:schemeClr val="dk1"/>
                </a:solidFill>
                <a:latin typeface="Calibri"/>
                <a:ea typeface="Calibri"/>
                <a:cs typeface="Calibri"/>
                <a:sym typeface="Calibri"/>
              </a:rPr>
              <a:t>h(t)</a:t>
            </a:r>
            <a:r>
              <a:rPr b="1" lang="en" sz="1300">
                <a:solidFill>
                  <a:schemeClr val="dk1"/>
                </a:solidFill>
                <a:latin typeface="Calibri"/>
                <a:ea typeface="Calibri"/>
                <a:cs typeface="Calibri"/>
                <a:sym typeface="Calibri"/>
              </a:rPr>
              <a:t> be less than 10?</a:t>
            </a:r>
            <a:r>
              <a:rPr lang="en" sz="1300">
                <a:solidFill>
                  <a:schemeClr val="dk1"/>
                </a:solidFill>
                <a:latin typeface="Calibri"/>
                <a:ea typeface="Calibri"/>
                <a:cs typeface="Calibri"/>
                <a:sym typeface="Calibri"/>
              </a:rPr>
              <a:t>  Yes, if the jumper continues downward, but that's not shown.</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graph shows one </a:t>
            </a:r>
            <a:r>
              <a:rPr b="1" lang="en" sz="1300">
                <a:solidFill>
                  <a:schemeClr val="dk1"/>
                </a:solidFill>
                <a:latin typeface="Calibri"/>
                <a:ea typeface="Calibri"/>
                <a:cs typeface="Calibri"/>
                <a:sym typeface="Calibri"/>
              </a:rPr>
              <a:t>maximum point</a:t>
            </a:r>
            <a:r>
              <a:rPr lang="en" sz="1300">
                <a:solidFill>
                  <a:schemeClr val="dk1"/>
                </a:solidFill>
                <a:latin typeface="Calibri"/>
                <a:ea typeface="Calibri"/>
                <a:cs typeface="Calibri"/>
                <a:sym typeface="Calibri"/>
              </a:rPr>
              <a:t>, which also represents the </a:t>
            </a:r>
            <a:r>
              <a:rPr b="1" lang="en" sz="1300">
                <a:solidFill>
                  <a:schemeClr val="dk1"/>
                </a:solidFill>
                <a:latin typeface="Calibri"/>
                <a:ea typeface="Calibri"/>
                <a:cs typeface="Calibri"/>
                <a:sym typeface="Calibri"/>
              </a:rPr>
              <a:t>maximum value</a:t>
            </a:r>
            <a:r>
              <a:rPr lang="en" sz="1300">
                <a:solidFill>
                  <a:schemeClr val="dk1"/>
                </a:solidFill>
                <a:latin typeface="Calibri"/>
                <a:ea typeface="Calibri"/>
                <a:cs typeface="Calibri"/>
                <a:sym typeface="Calibri"/>
              </a:rPr>
              <a:t> of the function.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graph shows a </a:t>
            </a:r>
            <a:r>
              <a:rPr b="1" lang="en" sz="1300">
                <a:solidFill>
                  <a:schemeClr val="dk1"/>
                </a:solidFill>
                <a:latin typeface="Calibri"/>
                <a:ea typeface="Calibri"/>
                <a:cs typeface="Calibri"/>
                <a:sym typeface="Calibri"/>
              </a:rPr>
              <a:t>minimum point</a:t>
            </a:r>
            <a:r>
              <a:rPr lang="en" sz="1300">
                <a:solidFill>
                  <a:schemeClr val="dk1"/>
                </a:solidFill>
                <a:latin typeface="Calibri"/>
                <a:ea typeface="Calibri"/>
                <a:cs typeface="Calibri"/>
                <a:sym typeface="Calibri"/>
              </a:rPr>
              <a:t> at (4, 10), but this is not necessarily the </a:t>
            </a:r>
            <a:r>
              <a:rPr b="1" lang="en" sz="1300">
                <a:solidFill>
                  <a:schemeClr val="dk1"/>
                </a:solidFill>
                <a:latin typeface="Calibri"/>
                <a:ea typeface="Calibri"/>
                <a:cs typeface="Calibri"/>
                <a:sym typeface="Calibri"/>
              </a:rPr>
              <a:t>minimum of the function</a:t>
            </a:r>
            <a:r>
              <a:rPr lang="en" sz="1300">
                <a:solidFill>
                  <a:schemeClr val="dk1"/>
                </a:solidFill>
                <a:latin typeface="Calibri"/>
                <a:ea typeface="Calibri"/>
                <a:cs typeface="Calibri"/>
                <a:sym typeface="Calibri"/>
              </a:rPr>
              <a:t>, since the jumper could go lower.</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Char char="●"/>
            </a:pPr>
            <a:r>
              <a:rPr lang="en" sz="1300">
                <a:solidFill>
                  <a:schemeClr val="dk1"/>
                </a:solidFill>
                <a:latin typeface="Calibri"/>
                <a:ea typeface="Calibri"/>
                <a:cs typeface="Calibri"/>
                <a:sym typeface="Calibri"/>
              </a:rPr>
              <a:t>A </a:t>
            </a:r>
            <a:r>
              <a:rPr b="1" lang="en" sz="1300">
                <a:solidFill>
                  <a:schemeClr val="dk1"/>
                </a:solidFill>
                <a:latin typeface="Calibri"/>
                <a:ea typeface="Calibri"/>
                <a:cs typeface="Calibri"/>
                <a:sym typeface="Calibri"/>
              </a:rPr>
              <a:t>maximum/minimum of a graph</a:t>
            </a:r>
            <a:r>
              <a:rPr lang="en" sz="1300">
                <a:solidFill>
                  <a:schemeClr val="dk1"/>
                </a:solidFill>
                <a:latin typeface="Calibri"/>
                <a:ea typeface="Calibri"/>
                <a:cs typeface="Calibri"/>
                <a:sym typeface="Calibri"/>
              </a:rPr>
              <a:t> is a point relative to what's shown.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A </a:t>
            </a:r>
            <a:r>
              <a:rPr b="1" lang="en" sz="1300">
                <a:solidFill>
                  <a:schemeClr val="dk1"/>
                </a:solidFill>
                <a:latin typeface="Calibri"/>
                <a:ea typeface="Calibri"/>
                <a:cs typeface="Calibri"/>
                <a:sym typeface="Calibri"/>
              </a:rPr>
              <a:t>maximum/minimum of a function</a:t>
            </a:r>
            <a:r>
              <a:rPr lang="en" sz="1300">
                <a:solidFill>
                  <a:schemeClr val="dk1"/>
                </a:solidFill>
                <a:latin typeface="Calibri"/>
                <a:ea typeface="Calibri"/>
                <a:cs typeface="Calibri"/>
                <a:sym typeface="Calibri"/>
              </a:rPr>
              <a:t> is the greatest/least value the function can take for any input.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6ae983dd4c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6ae983dd4c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Conversing</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As students share their matches and explain their reasoning to their partner, display the following sentence frames for all to see: "_____ matches _____ because . . .", "I noticed _____ , so I matched . . .", and "The strategy that I used was . . . ." Encourage students to challenge each other when they disagree. While monitoring discussions, amplify student ideas to demonstrate use of mathematical language such as "first peak", "maximum", "minimum", or "vertical intercept." This routine will help students connect graphical and verbal representations of a function through partner discussions.</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i="1" lang="en" sz="1300">
                <a:solidFill>
                  <a:srgbClr val="1D2125"/>
                </a:solidFill>
                <a:latin typeface="Calibri"/>
                <a:ea typeface="Calibri"/>
                <a:cs typeface="Calibri"/>
                <a:sym typeface="Calibri"/>
              </a:rPr>
              <a:t>Design Principle(s): Support sense-making; Maximize meta-awareness</a:t>
            </a:r>
            <a:endParaRPr i="1" sz="1300">
              <a:solidFill>
                <a:srgbClr val="1D2125"/>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I</a:t>
            </a:r>
            <a:r>
              <a:rPr b="1" lang="en" sz="1300">
                <a:solidFill>
                  <a:schemeClr val="dk1"/>
                </a:solidFill>
                <a:latin typeface="Calibri"/>
                <a:ea typeface="Calibri"/>
                <a:cs typeface="Calibri"/>
                <a:sym typeface="Calibri"/>
              </a:rPr>
              <a:t>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Provide students with a paper copy of the activity. Use color coding and annotations to highlight connections between representations in a problem. For example, invite students to highlight matching descriptions, equations, and parts of the graph in the same color.</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i="1" lang="en" sz="1300">
                <a:solidFill>
                  <a:srgbClr val="1D2125"/>
                </a:solidFill>
                <a:latin typeface="Calibri"/>
                <a:ea typeface="Calibri"/>
                <a:cs typeface="Calibri"/>
                <a:sym typeface="Calibri"/>
              </a:rPr>
              <a:t>Supports accessibility for: </a:t>
            </a:r>
            <a:r>
              <a:rPr i="1" lang="en" sz="1300">
                <a:solidFill>
                  <a:srgbClr val="1D2125"/>
                </a:solidFill>
                <a:latin typeface="Calibri"/>
                <a:ea typeface="Calibri"/>
                <a:cs typeface="Calibri"/>
                <a:sym typeface="Calibri"/>
              </a:rPr>
              <a:t>Visual-spatial processing</a:t>
            </a:r>
            <a:endParaRPr i="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6ae983dd4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6ae983dd4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example: About 50 meters. The low points on the graph increase with each bounce and the high points decrease. They look like they are approaching about 30 meters in height above the river. Since the jump started from 80 meters above the river, this means that the bungee cord is about 50 meters long.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b="1" lang="en" sz="1300">
                <a:solidFill>
                  <a:srgbClr val="424242"/>
                </a:solidFill>
                <a:latin typeface="Calibri"/>
                <a:ea typeface="Calibri"/>
                <a:cs typeface="Calibri"/>
                <a:sym typeface="Calibri"/>
              </a:rPr>
              <a:t>That's Correct! </a:t>
            </a:r>
            <a:r>
              <a:rPr lang="en" sz="1300">
                <a:solidFill>
                  <a:srgbClr val="424242"/>
                </a:solidFill>
                <a:latin typeface="Calibri"/>
                <a:ea typeface="Calibri"/>
                <a:cs typeface="Calibri"/>
                <a:sym typeface="Calibri"/>
              </a:rPr>
              <a:t>Maximums are the highest points on the graph. The maximum of this graph </a:t>
            </a:r>
            <a:r>
              <a:rPr i="1" lang="en" sz="1300">
                <a:solidFill>
                  <a:srgbClr val="424242"/>
                </a:solidFill>
                <a:latin typeface="Calibri"/>
                <a:ea typeface="Calibri"/>
                <a:cs typeface="Calibri"/>
                <a:sym typeface="Calibri"/>
              </a:rPr>
              <a:t>h</a:t>
            </a:r>
            <a:r>
              <a:rPr lang="en" sz="1300">
                <a:solidFill>
                  <a:srgbClr val="424242"/>
                </a:solidFill>
                <a:latin typeface="Calibri"/>
                <a:ea typeface="Calibri"/>
                <a:cs typeface="Calibri"/>
                <a:sym typeface="Calibri"/>
              </a:rPr>
              <a:t>(2.5) = 31.</a:t>
            </a:r>
            <a:endParaRPr sz="1300">
              <a:solidFill>
                <a:srgbClr val="424242"/>
              </a:solidFill>
              <a:latin typeface="Calibri"/>
              <a:ea typeface="Calibri"/>
              <a:cs typeface="Calibri"/>
              <a:sym typeface="Calibri"/>
            </a:endParaRPr>
          </a:p>
          <a:p>
            <a:pPr indent="-311150" lvl="0" marL="457200" rtl="0" algn="l">
              <a:spcBef>
                <a:spcPts val="1000"/>
              </a:spcBef>
              <a:spcAft>
                <a:spcPts val="0"/>
              </a:spcAft>
              <a:buClr>
                <a:srgbClr val="424242"/>
              </a:buClr>
              <a:buSzPts val="1300"/>
              <a:buFont typeface="Calibri"/>
              <a:buAutoNum type="alphaLcPeriod"/>
            </a:pPr>
            <a:r>
              <a:rPr b="1" lang="en" sz="1300">
                <a:solidFill>
                  <a:srgbClr val="424242"/>
                </a:solidFill>
                <a:latin typeface="Calibri"/>
                <a:ea typeface="Calibri"/>
                <a:cs typeface="Calibri"/>
                <a:sym typeface="Calibri"/>
              </a:rPr>
              <a:t>Incorrect. </a:t>
            </a:r>
            <a:r>
              <a:rPr i="1" lang="en" sz="1300">
                <a:solidFill>
                  <a:srgbClr val="424242"/>
                </a:solidFill>
                <a:latin typeface="Calibri"/>
                <a:ea typeface="Calibri"/>
                <a:cs typeface="Calibri"/>
                <a:sym typeface="Calibri"/>
              </a:rPr>
              <a:t>h</a:t>
            </a:r>
            <a:r>
              <a:rPr lang="en" sz="1300">
                <a:solidFill>
                  <a:srgbClr val="424242"/>
                </a:solidFill>
                <a:latin typeface="Calibri"/>
                <a:ea typeface="Calibri"/>
                <a:cs typeface="Calibri"/>
                <a:sym typeface="Calibri"/>
              </a:rPr>
              <a:t>(5) = 0  represents the point when the ball returns to the ground, or the horizontal axis intercept. The answer is The maximum of this graph </a:t>
            </a:r>
            <a:r>
              <a:rPr i="1" lang="en" sz="1300">
                <a:solidFill>
                  <a:srgbClr val="424242"/>
                </a:solidFill>
                <a:latin typeface="Calibri"/>
                <a:ea typeface="Calibri"/>
                <a:cs typeface="Calibri"/>
                <a:sym typeface="Calibri"/>
              </a:rPr>
              <a:t>h</a:t>
            </a:r>
            <a:r>
              <a:rPr lang="en" sz="1300">
                <a:solidFill>
                  <a:srgbClr val="424242"/>
                </a:solidFill>
                <a:latin typeface="Calibri"/>
                <a:ea typeface="Calibri"/>
                <a:cs typeface="Calibri"/>
                <a:sym typeface="Calibri"/>
              </a:rPr>
              <a:t>(2.5) = 31.</a:t>
            </a:r>
            <a:endParaRPr sz="1300">
              <a:solidFill>
                <a:srgbClr val="424242"/>
              </a:solidFill>
              <a:latin typeface="Calibri"/>
              <a:ea typeface="Calibri"/>
              <a:cs typeface="Calibri"/>
              <a:sym typeface="Calibri"/>
            </a:endParaRPr>
          </a:p>
          <a:p>
            <a:pPr indent="-311150" lvl="0" marL="457200" rtl="0" algn="l">
              <a:spcBef>
                <a:spcPts val="1000"/>
              </a:spcBef>
              <a:spcAft>
                <a:spcPts val="0"/>
              </a:spcAft>
              <a:buClr>
                <a:srgbClr val="424242"/>
              </a:buClr>
              <a:buSzPts val="1300"/>
              <a:buFont typeface="Calibri"/>
              <a:buAutoNum type="alphaLcPeriod"/>
            </a:pPr>
            <a:r>
              <a:rPr b="1" lang="en" sz="1300">
                <a:solidFill>
                  <a:srgbClr val="424242"/>
                </a:solidFill>
                <a:latin typeface="Calibri"/>
                <a:ea typeface="Calibri"/>
                <a:cs typeface="Calibri"/>
                <a:sym typeface="Calibri"/>
              </a:rPr>
              <a:t>Incorrect. </a:t>
            </a:r>
            <a:r>
              <a:rPr lang="en" sz="1300">
                <a:solidFill>
                  <a:srgbClr val="424242"/>
                </a:solidFill>
                <a:latin typeface="Calibri"/>
                <a:ea typeface="Calibri"/>
                <a:cs typeface="Calibri"/>
                <a:sym typeface="Calibri"/>
              </a:rPr>
              <a:t>The maximum is the highest point on the graph. </a:t>
            </a:r>
            <a:r>
              <a:rPr i="1" lang="en" sz="1300">
                <a:solidFill>
                  <a:srgbClr val="424242"/>
                </a:solidFill>
                <a:latin typeface="Calibri"/>
                <a:ea typeface="Calibri"/>
                <a:cs typeface="Calibri"/>
                <a:sym typeface="Calibri"/>
              </a:rPr>
              <a:t>h</a:t>
            </a:r>
            <a:r>
              <a:rPr lang="en" sz="1300">
                <a:solidFill>
                  <a:srgbClr val="424242"/>
                </a:solidFill>
                <a:latin typeface="Calibri"/>
                <a:ea typeface="Calibri"/>
                <a:cs typeface="Calibri"/>
                <a:sym typeface="Calibri"/>
              </a:rPr>
              <a:t>(1) = 20 is not the highest point. The answer is </a:t>
            </a:r>
            <a:r>
              <a:rPr i="1" lang="en" sz="1300">
                <a:solidFill>
                  <a:srgbClr val="424242"/>
                </a:solidFill>
                <a:latin typeface="Calibri"/>
                <a:ea typeface="Calibri"/>
                <a:cs typeface="Calibri"/>
                <a:sym typeface="Calibri"/>
              </a:rPr>
              <a:t>h</a:t>
            </a:r>
            <a:r>
              <a:rPr lang="en" sz="1300">
                <a:solidFill>
                  <a:srgbClr val="424242"/>
                </a:solidFill>
                <a:latin typeface="Calibri"/>
                <a:ea typeface="Calibri"/>
                <a:cs typeface="Calibri"/>
                <a:sym typeface="Calibri"/>
              </a:rPr>
              <a:t>(2.5) = 31. The maximum of this graph is 31.</a:t>
            </a:r>
            <a:endParaRPr sz="1300">
              <a:solidFill>
                <a:srgbClr val="424242"/>
              </a:solidFill>
              <a:latin typeface="Calibri"/>
              <a:ea typeface="Calibri"/>
              <a:cs typeface="Calibri"/>
              <a:sym typeface="Calibri"/>
            </a:endParaRPr>
          </a:p>
          <a:p>
            <a:pPr indent="-311150" lvl="0" marL="457200" rtl="0" algn="l">
              <a:spcBef>
                <a:spcPts val="1000"/>
              </a:spcBef>
              <a:spcAft>
                <a:spcPts val="0"/>
              </a:spcAft>
              <a:buClr>
                <a:srgbClr val="424242"/>
              </a:buClr>
              <a:buSzPts val="1300"/>
              <a:buFont typeface="Calibri"/>
              <a:buAutoNum type="alphaLcPeriod"/>
            </a:pPr>
            <a:r>
              <a:rPr b="1" lang="en" sz="1300">
                <a:solidFill>
                  <a:srgbClr val="424242"/>
                </a:solidFill>
                <a:latin typeface="Calibri"/>
                <a:ea typeface="Calibri"/>
                <a:cs typeface="Calibri"/>
                <a:sym typeface="Calibri"/>
              </a:rPr>
              <a:t>Incorrect. </a:t>
            </a:r>
            <a:r>
              <a:rPr lang="en" sz="1300">
                <a:solidFill>
                  <a:srgbClr val="424242"/>
                </a:solidFill>
                <a:latin typeface="Calibri"/>
                <a:ea typeface="Calibri"/>
                <a:cs typeface="Calibri"/>
                <a:sym typeface="Calibri"/>
              </a:rPr>
              <a:t>The maximum is the highest value on the vertical axis. </a:t>
            </a:r>
            <a:r>
              <a:rPr i="1" lang="en" sz="1300">
                <a:solidFill>
                  <a:srgbClr val="424242"/>
                </a:solidFill>
                <a:latin typeface="Calibri"/>
                <a:ea typeface="Calibri"/>
                <a:cs typeface="Calibri"/>
                <a:sym typeface="Calibri"/>
              </a:rPr>
              <a:t>h</a:t>
            </a:r>
            <a:r>
              <a:rPr lang="en" sz="1300">
                <a:solidFill>
                  <a:srgbClr val="424242"/>
                </a:solidFill>
                <a:latin typeface="Calibri"/>
                <a:ea typeface="Calibri"/>
                <a:cs typeface="Calibri"/>
                <a:sym typeface="Calibri"/>
              </a:rPr>
              <a:t>(2.5) = 31 is the correct answer, but the 2.5 represents the time and 31 represents the height. The answer is the maximum is about 31 feet and it occurred after 2.5 seconds.</a:t>
            </a:r>
            <a:endParaRPr sz="1300">
              <a:solidFill>
                <a:srgbClr val="424242"/>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13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1300">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Since section B is not changing it represents the period of time where the store did not receive new shipments, so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(20) =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(22).</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35ead94c5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35ead94c5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Earlier in the lesson, students explored key features of the graphs of functions and what they mean in the context of a real life situation. Now, students will focus specifically on the graphs of linear functions. Students will identify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-intercepts as zeros,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-intercepts, and slopes.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Arrange students in groups of 2. Give students a few minutes of quiet time to think individually, and then time to discuss their response with their partner.</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80"/>
              </a:spcAft>
              <a:buClr>
                <a:schemeClr val="dk1"/>
              </a:buClr>
              <a:buSzPts val="1300"/>
              <a:buFont typeface="Calibri"/>
              <a:buChar char="●"/>
            </a:pPr>
            <a:r>
              <a:rPr b="1" i="1" lang="en" sz="1300">
                <a:solidFill>
                  <a:schemeClr val="dk1"/>
                </a:solidFill>
                <a:latin typeface="Calibri"/>
                <a:ea typeface="Calibri"/>
                <a:cs typeface="Calibri"/>
                <a:sym typeface="Calibri"/>
              </a:rPr>
              <a:t>More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6d4991f8f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6d4991f8f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or zero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point is (0,3).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When Adam started saving, he already had 3 dollars on day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slope is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Every 1 day, Adam saves 3 dollars.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(0, 2), is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(-6, 0), is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or zero.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(0, 0), is the origin.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⅓, is the slope.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 pairs share their answers.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first question focuses on the intercepts. This is an opportunity to help students identify intercepts. 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identify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from the graph? (It is the point where the graph crosses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coordinate of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is zero?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is zero.)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identify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from the graph? (It is the point where the graph crosses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-axis.)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coordinate of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zero?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-coordinate is zero.)</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second question focuses on the meaning of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in context and the slope. 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interpret the meaning of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in content?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represent days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represent the amount of money he saves. So the point (0,3) represents that he started on day zero with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find the slope using the graph? (Use rise over run to count from one point on the graph to another point on the graph. From (0,3) count over 1 and up 3 to (1,6), so the slope is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interpret the meaning of the slope in context? (The slope in the change in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amount saved, over the change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 number of days. So for each day, the amount saved is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third question focuses on labeling the graph. To help students identify the key features, ask:</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the coordinates of the point labeled A? (0,2)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key feature has zero and the x-coordinate? (The y-intercept has an x-coordinate of zero.)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the coordinates of the point labeled B? (−6,0)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key feature has zero and the y-coordinate? (The x-intercept has a y-coordinate of zero.)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the coordinates of the point labeled C? (0,0)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key feature of a graph has coordinates (0,0)? (The origin has coordinates (0,0).)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31 represent in the graph? (31 is rise over run and represents the slope of the line.)</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(6,0)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zero is where the function crosses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The zero is located where the function value is zero, at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The answer is (6,0).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(0,6)</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a:t>
            </a:r>
            <a:r>
              <a:rPr b="1" lang="en" sz="1300">
                <a:solidFill>
                  <a:schemeClr val="dk1"/>
                </a:solidFill>
                <a:latin typeface="Calibri"/>
                <a:ea typeface="Calibri"/>
                <a:cs typeface="Calibri"/>
                <a:sym typeface="Calibri"/>
              </a:rPr>
              <a:t>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-coordinate is the first value in the ordered pair,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is the second value. The answer is (6,0)</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origin, but it is not a point on the graph of this linear function. The answer is (6,0).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Remind Students: </a:t>
            </a:r>
            <a:r>
              <a:rPr lang="en" sz="1150">
                <a:solidFill>
                  <a:srgbClr val="1D2125"/>
                </a:solidFill>
                <a:latin typeface="Roboto"/>
                <a:ea typeface="Roboto"/>
                <a:cs typeface="Roboto"/>
                <a:sym typeface="Roboto"/>
              </a:rPr>
              <a:t>The slope of a line is </a:t>
            </a:r>
            <a:r>
              <a:rPr i="1" lang="en" sz="1150">
                <a:solidFill>
                  <a:srgbClr val="1D2125"/>
                </a:solidFill>
                <a:latin typeface="Roboto"/>
                <a:ea typeface="Roboto"/>
                <a:cs typeface="Roboto"/>
                <a:sym typeface="Roboto"/>
              </a:rPr>
              <a:t>m. </a:t>
            </a:r>
            <a:r>
              <a:rPr lang="en" sz="1150">
                <a:solidFill>
                  <a:srgbClr val="1D2125"/>
                </a:solidFill>
                <a:latin typeface="Roboto"/>
                <a:ea typeface="Roboto"/>
                <a:cs typeface="Roboto"/>
                <a:sym typeface="Roboto"/>
              </a:rPr>
              <a:t> M </a:t>
            </a:r>
            <a:r>
              <a:rPr lang="en" sz="1150">
                <a:solidFill>
                  <a:srgbClr val="1D2125"/>
                </a:solidFill>
                <a:latin typeface="Roboto"/>
                <a:ea typeface="Roboto"/>
                <a:cs typeface="Roboto"/>
                <a:sym typeface="Roboto"/>
              </a:rPr>
              <a:t>equals</a:t>
            </a:r>
            <a:r>
              <a:rPr lang="en" sz="1150">
                <a:solidFill>
                  <a:srgbClr val="1D2125"/>
                </a:solidFill>
                <a:latin typeface="Roboto"/>
                <a:ea typeface="Roboto"/>
                <a:cs typeface="Roboto"/>
                <a:sym typeface="Roboto"/>
              </a:rPr>
              <a:t> Rise over Run which is the same as the change in </a:t>
            </a:r>
            <a:r>
              <a:rPr i="1" lang="en" sz="1150">
                <a:solidFill>
                  <a:srgbClr val="1D2125"/>
                </a:solidFill>
                <a:latin typeface="Roboto"/>
                <a:ea typeface="Roboto"/>
                <a:cs typeface="Roboto"/>
                <a:sym typeface="Roboto"/>
              </a:rPr>
              <a:t>y</a:t>
            </a:r>
            <a:r>
              <a:rPr lang="en" sz="1150">
                <a:solidFill>
                  <a:srgbClr val="1D2125"/>
                </a:solidFill>
                <a:latin typeface="Roboto"/>
                <a:ea typeface="Roboto"/>
                <a:cs typeface="Roboto"/>
                <a:sym typeface="Roboto"/>
              </a:rPr>
              <a:t> over the change in </a:t>
            </a:r>
            <a:r>
              <a:rPr i="1" lang="en" sz="1150">
                <a:solidFill>
                  <a:srgbClr val="1D2125"/>
                </a:solidFill>
                <a:latin typeface="Roboto"/>
                <a:ea typeface="Roboto"/>
                <a:cs typeface="Roboto"/>
                <a:sym typeface="Roboto"/>
              </a:rPr>
              <a:t>x</a:t>
            </a:r>
            <a:r>
              <a:rPr lang="en" sz="1150">
                <a:solidFill>
                  <a:srgbClr val="1D2125"/>
                </a:solidFill>
                <a:latin typeface="Roboto"/>
                <a:ea typeface="Roboto"/>
                <a:cs typeface="Roboto"/>
                <a:sym typeface="Roboto"/>
              </a:rPr>
              <a:t>. </a:t>
            </a:r>
            <a:endParaRPr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input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output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If each input value leads to only one output value, classify the relationship as a function. If any input value leads to two or more outputs, do not classify the relationship as a function.</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Let’s begin by considering the input values as the items on the menu. The output values are then the prices. Each item on the menu has only one price, so the price is a function of the item.</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Two items on the menu have the same price. If we consider the prices to be the input values and the items to be the output, then the same input value could have more than one output associated with it.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The mapping helps to show that two items on the menu have the same price, therefore, an item is a not a function of price.</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35ead94c5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35ead94c5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14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4 means that after 4 seconds, the squirrel is at the bottom of the tree on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(0,9) means that at the beginning, the squirrel is 9 feet high in the tree.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Keep students in groups of 2. Display the graph and the descriptions of two functions for all students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Prompt</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partners to choose a function. For that function, they should take turns identifying the following features on the graph and interpreting them in terms of the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vertical 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horizontal 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maximum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minimum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intervals where the function is increasing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intervals where the function is decreasing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intervals where the function is staying constant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solution or solutions to </a:t>
            </a:r>
            <a:r>
              <a:rPr i="1" lang="en" sz="1300">
                <a:solidFill>
                  <a:schemeClr val="dk1"/>
                </a:solidFill>
                <a:latin typeface="Calibri"/>
                <a:ea typeface="Calibri"/>
                <a:cs typeface="Calibri"/>
                <a:sym typeface="Calibri"/>
              </a:rPr>
              <a:t>b(t) </a:t>
            </a:r>
            <a:r>
              <a:rPr lang="en" sz="1300">
                <a:solidFill>
                  <a:schemeClr val="dk1"/>
                </a:solidFill>
                <a:latin typeface="Calibri"/>
                <a:ea typeface="Calibri"/>
                <a:cs typeface="Calibri"/>
                <a:sym typeface="Calibri"/>
              </a:rPr>
              <a:t>= 3.5 or </a:t>
            </a:r>
            <a:r>
              <a:rPr i="1" lang="en" sz="1300">
                <a:solidFill>
                  <a:schemeClr val="dk1"/>
                </a:solidFill>
                <a:latin typeface="Calibri"/>
                <a:ea typeface="Calibri"/>
                <a:cs typeface="Calibri"/>
                <a:sym typeface="Calibri"/>
              </a:rPr>
              <a:t>d(t) </a:t>
            </a:r>
            <a:r>
              <a:rPr lang="en" sz="1300">
                <a:solidFill>
                  <a:schemeClr val="dk1"/>
                </a:solidFill>
                <a:latin typeface="Calibri"/>
                <a:ea typeface="Calibri"/>
                <a:cs typeface="Calibri"/>
                <a:sym typeface="Calibri"/>
              </a:rPr>
              <a:t>= 3.5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discuss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tell that a point on the graph is a maximum, a minimum, or neither?” (Look around it, left and right, to see whether the given point is higher than all the other points, lower than all the others, or neither.)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many intercepts can the graph of a function have?” (An unlimited number on the horizontal axis, but only one on the vertical axis.)</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38.png"/><Relationship Id="rId7"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38.png"/><Relationship Id="rId7" Type="http://schemas.openxmlformats.org/officeDocument/2006/relationships/image" Target="../media/image15.png"/><Relationship Id="rId8"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38.png"/><Relationship Id="rId6" Type="http://schemas.openxmlformats.org/officeDocument/2006/relationships/image" Target="../media/image15.png"/><Relationship Id="rId7" Type="http://schemas.openxmlformats.org/officeDocument/2006/relationships/image" Target="../media/image7.png"/><Relationship Id="rId8"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7.png"/><Relationship Id="rId4" Type="http://schemas.openxmlformats.org/officeDocument/2006/relationships/image" Target="../media/image21.png"/><Relationship Id="rId5"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slide" Target="/ppt/slides/slide20.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www.youtube.com/watch?v=7y84UxlG2SE" TargetMode="External"/><Relationship Id="rId4" Type="http://schemas.openxmlformats.org/officeDocument/2006/relationships/hyperlink" Target="https://www.youtube.com/watch?v=7y84UxlG2SE" TargetMode="External"/><Relationship Id="rId5"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38.png"/><Relationship Id="rId6" Type="http://schemas.openxmlformats.org/officeDocument/2006/relationships/image" Target="../media/image15.png"/><Relationship Id="rId7"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png"/><Relationship Id="rId4" Type="http://schemas.openxmlformats.org/officeDocument/2006/relationships/image" Target="../media/image3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3.png"/><Relationship Id="rId6"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1.png"/><Relationship Id="rId4" Type="http://schemas.openxmlformats.org/officeDocument/2006/relationships/image" Target="../media/image38.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1.png"/><Relationship Id="rId4" Type="http://schemas.openxmlformats.org/officeDocument/2006/relationships/image" Target="../media/image38.png"/><Relationship Id="rId5" Type="http://schemas.openxmlformats.org/officeDocument/2006/relationships/image" Target="../media/image19.png"/><Relationship Id="rId6" Type="http://schemas.openxmlformats.org/officeDocument/2006/relationships/image" Target="../media/image30.png"/><Relationship Id="rId7"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30.png"/><Relationship Id="rId6" Type="http://schemas.openxmlformats.org/officeDocument/2006/relationships/image" Target="../media/image43.png"/><Relationship Id="rId7"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 Lesson 4.6: Features of Graphs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 4.6: Features of Graphs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{09BBEEA9-1624-43A4-B5C4-29D2F6500C9C}</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Identify</a:t>
            </a:r>
            <a:r>
              <a:rPr lang="en">
                <a:solidFill>
                  <a:srgbClr val="F3F3F3"/>
                </a:solidFill>
              </a:rPr>
              <a:t> important </a:t>
            </a:r>
            <a:r>
              <a:rPr b="1" lang="en">
                <a:solidFill>
                  <a:srgbClr val="F3F3F3"/>
                </a:solidFill>
              </a:rPr>
              <a:t>features of graphs of functions</a:t>
            </a:r>
            <a:r>
              <a:rPr lang="en">
                <a:solidFill>
                  <a:srgbClr val="F3F3F3"/>
                </a:solidFill>
              </a:rPr>
              <a:t> and </a:t>
            </a:r>
            <a:r>
              <a:rPr b="1" lang="en">
                <a:solidFill>
                  <a:srgbClr val="F3F3F3"/>
                </a:solidFill>
              </a:rPr>
              <a:t>explain</a:t>
            </a:r>
            <a:r>
              <a:rPr lang="en">
                <a:solidFill>
                  <a:srgbClr val="F3F3F3"/>
                </a:solidFill>
              </a:rPr>
              <a:t> </a:t>
            </a:r>
            <a:r>
              <a:rPr b="1" lang="en">
                <a:solidFill>
                  <a:srgbClr val="F3F3F3"/>
                </a:solidFill>
              </a:rPr>
              <a:t>what they mean</a:t>
            </a:r>
            <a:r>
              <a:rPr lang="en">
                <a:solidFill>
                  <a:srgbClr val="F3F3F3"/>
                </a:solidFill>
              </a:rPr>
              <a:t> in the situations represented.</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 and apply</a:t>
            </a:r>
            <a:r>
              <a:rPr lang="en">
                <a:solidFill>
                  <a:srgbClr val="F3F3F3"/>
                </a:solidFill>
              </a:rPr>
              <a:t> the </a:t>
            </a:r>
            <a:r>
              <a:rPr b="1" lang="en">
                <a:solidFill>
                  <a:srgbClr val="F3F3F3"/>
                </a:solidFill>
              </a:rPr>
              <a:t>terms </a:t>
            </a:r>
            <a:r>
              <a:rPr lang="en">
                <a:solidFill>
                  <a:srgbClr val="F3F3F3"/>
                </a:solidFill>
              </a:rPr>
              <a:t>“horizontal intercept,” “vertical intercept,” “maximum,” and “minimum” when talking about functions and their graphs.</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Identify</a:t>
            </a:r>
            <a:r>
              <a:rPr lang="en">
                <a:solidFill>
                  <a:srgbClr val="F3F3F3"/>
                </a:solidFill>
              </a:rPr>
              <a:t> important </a:t>
            </a:r>
            <a:r>
              <a:rPr b="1" lang="en">
                <a:solidFill>
                  <a:srgbClr val="F3F3F3"/>
                </a:solidFill>
              </a:rPr>
              <a:t>features of linear functions</a:t>
            </a:r>
            <a:r>
              <a:rPr lang="en">
                <a:solidFill>
                  <a:srgbClr val="F3F3F3"/>
                </a:solidFill>
              </a:rPr>
              <a:t>.</a:t>
            </a:r>
            <a:endParaRPr>
              <a:solidFill>
                <a:srgbClr val="F3F3F3"/>
              </a:solidFill>
            </a:endParaRPr>
          </a:p>
        </p:txBody>
      </p:sp>
      <p:pic>
        <p:nvPicPr>
          <p:cNvPr descr="Group of students giving high fives, showing encouragement, support, and a positive classroom environment." id="68" name="Google Shape;68;p10" title="Goals-7.png"/>
          <p:cNvPicPr preferRelativeResize="0"/>
          <p:nvPr/>
        </p:nvPicPr>
        <p:blipFill rotWithShape="1">
          <a:blip r:embed="rId3">
            <a:alphaModFix/>
          </a:blip>
          <a:srcRect b="3622" l="0" r="0" t="2037"/>
          <a:stretch/>
        </p:blipFill>
        <p:spPr>
          <a:xfrm>
            <a:off x="5385050" y="648325"/>
            <a:ext cx="3447250" cy="325212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 4.6: Features of Graphs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076275"/>
            <a:ext cx="4395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11150" lvl="0" marL="457200" rtl="0" algn="l">
              <a:spcBef>
                <a:spcPts val="1200"/>
              </a:spcBef>
              <a:spcAft>
                <a:spcPts val="0"/>
              </a:spcAft>
              <a:buSzPts val="1300"/>
              <a:buChar char="●"/>
            </a:pPr>
            <a:r>
              <a:rPr lang="en" sz="1300"/>
              <a:t>Relation</a:t>
            </a:r>
            <a:endParaRPr sz="1300"/>
          </a:p>
          <a:p>
            <a:pPr indent="-311150" lvl="1" marL="914400" rtl="0" algn="l">
              <a:spcBef>
                <a:spcPts val="0"/>
              </a:spcBef>
              <a:spcAft>
                <a:spcPts val="0"/>
              </a:spcAft>
              <a:buSzPts val="1300"/>
              <a:buChar char="○"/>
            </a:pPr>
            <a:r>
              <a:rPr lang="en" sz="1300"/>
              <a:t>any set of ordered pairs, (</a:t>
            </a:r>
            <a:r>
              <a:rPr i="1" lang="en" sz="1300"/>
              <a:t>𝑥, 𝑦</a:t>
            </a:r>
            <a:r>
              <a:rPr lang="en" sz="1300"/>
              <a:t>)</a:t>
            </a:r>
            <a:endParaRPr sz="1300"/>
          </a:p>
          <a:p>
            <a:pPr indent="-311150" lvl="0" marL="457200" rtl="0" algn="l">
              <a:spcBef>
                <a:spcPts val="0"/>
              </a:spcBef>
              <a:spcAft>
                <a:spcPts val="0"/>
              </a:spcAft>
              <a:buSzPts val="1300"/>
              <a:buChar char="●"/>
            </a:pPr>
            <a:r>
              <a:rPr lang="en" sz="1300"/>
              <a:t>Constant</a:t>
            </a:r>
            <a:endParaRPr sz="1300"/>
          </a:p>
          <a:p>
            <a:pPr indent="-311150" lvl="1" marL="914400" rtl="0" algn="l">
              <a:spcBef>
                <a:spcPts val="0"/>
              </a:spcBef>
              <a:spcAft>
                <a:spcPts val="0"/>
              </a:spcAft>
              <a:buSzPts val="1300"/>
              <a:buChar char="○"/>
            </a:pPr>
            <a:r>
              <a:rPr lang="en" sz="1300"/>
              <a:t>Linear function of the form </a:t>
            </a:r>
            <a:r>
              <a:rPr i="1" lang="en" sz="1300"/>
              <a:t>𝑓(𝑥)</a:t>
            </a:r>
            <a:r>
              <a:rPr lang="en" sz="1300"/>
              <a:t> = </a:t>
            </a:r>
            <a:r>
              <a:rPr i="1" lang="en" sz="1300"/>
              <a:t>𝑏</a:t>
            </a:r>
            <a:r>
              <a:rPr lang="en" sz="1300"/>
              <a:t>.</a:t>
            </a:r>
            <a:endParaRPr sz="1300"/>
          </a:p>
          <a:p>
            <a:pPr indent="-311150" lvl="0" marL="457200" rtl="0" algn="l">
              <a:spcBef>
                <a:spcPts val="0"/>
              </a:spcBef>
              <a:spcAft>
                <a:spcPts val="0"/>
              </a:spcAft>
              <a:buSzPts val="1300"/>
              <a:buChar char="●"/>
            </a:pPr>
            <a:r>
              <a:rPr lang="en" sz="1300"/>
              <a:t>Expression</a:t>
            </a:r>
            <a:endParaRPr sz="1300"/>
          </a:p>
          <a:p>
            <a:pPr indent="-311150" lvl="1" marL="914400" rtl="0" algn="l">
              <a:spcBef>
                <a:spcPts val="0"/>
              </a:spcBef>
              <a:spcAft>
                <a:spcPts val="0"/>
              </a:spcAft>
              <a:buSzPts val="1300"/>
              <a:buChar char="○"/>
            </a:pPr>
            <a:r>
              <a:rPr lang="en" sz="1300"/>
              <a:t>The sum of products of numbers and variables. The variables can be raised to different powers.</a:t>
            </a:r>
            <a:endParaRPr sz="1300"/>
          </a:p>
          <a:p>
            <a:pPr indent="-311150" lvl="0" marL="457200" rtl="0" algn="l">
              <a:spcBef>
                <a:spcPts val="0"/>
              </a:spcBef>
              <a:spcAft>
                <a:spcPts val="0"/>
              </a:spcAft>
              <a:buSzPts val="1300"/>
              <a:buChar char="●"/>
            </a:pPr>
            <a:r>
              <a:rPr lang="en" sz="1300"/>
              <a:t>Slope</a:t>
            </a:r>
            <a:endParaRPr sz="1300"/>
          </a:p>
          <a:p>
            <a:pPr indent="-311150" lvl="1" marL="914400" rtl="0" algn="l">
              <a:spcBef>
                <a:spcPts val="0"/>
              </a:spcBef>
              <a:spcAft>
                <a:spcPts val="0"/>
              </a:spcAft>
              <a:buSzPts val="1300"/>
              <a:buChar char="○"/>
            </a:pPr>
            <a:r>
              <a:rPr lang="en" sz="1300"/>
              <a:t>The change in two dependent values of a linear function divided by the change in the corresponding two independent values. This can be thought of rise over run, the rate of change in 𝑦 over the change in 𝑥, or steepness of a line.</a:t>
            </a:r>
            <a:endParaRPr sz="13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 4.6: Features of Graphs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0762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23850" lvl="0" marL="457200" rtl="0" algn="l">
              <a:spcBef>
                <a:spcPts val="1200"/>
              </a:spcBef>
              <a:spcAft>
                <a:spcPts val="0"/>
              </a:spcAft>
              <a:buSzPts val="1500"/>
              <a:buChar char="●"/>
            </a:pPr>
            <a:r>
              <a:rPr lang="en" sz="1500"/>
              <a:t>Maximum</a:t>
            </a:r>
            <a:endParaRPr sz="1500"/>
          </a:p>
          <a:p>
            <a:pPr indent="-311150" lvl="1" marL="914400" rtl="0" algn="l">
              <a:spcBef>
                <a:spcPts val="0"/>
              </a:spcBef>
              <a:spcAft>
                <a:spcPts val="0"/>
              </a:spcAft>
              <a:buSzPts val="1300"/>
              <a:buChar char="○"/>
            </a:pPr>
            <a:r>
              <a:rPr lang="en" sz="1300"/>
              <a:t>The function’s greatest value, shown as the highest point on the graph.</a:t>
            </a:r>
            <a:endParaRPr sz="1300"/>
          </a:p>
          <a:p>
            <a:pPr indent="-323850" lvl="0" marL="457200" rtl="0" algn="l">
              <a:spcBef>
                <a:spcPts val="0"/>
              </a:spcBef>
              <a:spcAft>
                <a:spcPts val="0"/>
              </a:spcAft>
              <a:buSzPts val="1500"/>
              <a:buChar char="●"/>
            </a:pPr>
            <a:r>
              <a:rPr lang="en" sz="1500"/>
              <a:t>Minimum</a:t>
            </a:r>
            <a:endParaRPr sz="1500"/>
          </a:p>
          <a:p>
            <a:pPr indent="-323850" lvl="1" marL="914400" rtl="0" algn="l">
              <a:spcBef>
                <a:spcPts val="0"/>
              </a:spcBef>
              <a:spcAft>
                <a:spcPts val="0"/>
              </a:spcAft>
              <a:buSzPts val="1500"/>
              <a:buChar char="○"/>
            </a:pPr>
            <a:r>
              <a:rPr lang="en" sz="1500"/>
              <a:t>The function’s least value, shown as the lowest point on the graph.</a:t>
            </a:r>
            <a:endParaRPr sz="1500"/>
          </a:p>
          <a:p>
            <a:pPr indent="-323850" lvl="0" marL="457200" rtl="0" algn="l">
              <a:spcBef>
                <a:spcPts val="0"/>
              </a:spcBef>
              <a:spcAft>
                <a:spcPts val="0"/>
              </a:spcAft>
              <a:buSzPts val="1500"/>
              <a:buChar char="●"/>
            </a:pPr>
            <a:r>
              <a:rPr i="1" lang="en" sz="1500"/>
              <a:t>x</a:t>
            </a:r>
            <a:r>
              <a:rPr lang="en" sz="1500"/>
              <a:t>-intercept or horizontal intercept</a:t>
            </a:r>
            <a:endParaRPr sz="1500"/>
          </a:p>
          <a:p>
            <a:pPr indent="-323850" lvl="1" marL="914400" rtl="0" algn="l">
              <a:spcBef>
                <a:spcPts val="0"/>
              </a:spcBef>
              <a:spcAft>
                <a:spcPts val="0"/>
              </a:spcAft>
              <a:buSzPts val="1500"/>
              <a:buChar char="○"/>
            </a:pPr>
            <a:r>
              <a:rPr lang="en" sz="1500"/>
              <a:t>The point where the graph crosses the </a:t>
            </a:r>
            <a:r>
              <a:rPr i="1" lang="en" sz="1500"/>
              <a:t>x</a:t>
            </a:r>
            <a:r>
              <a:rPr lang="en" sz="1500"/>
              <a:t>-axis; the </a:t>
            </a:r>
            <a:r>
              <a:rPr i="1" lang="en" sz="1500"/>
              <a:t>y</a:t>
            </a:r>
            <a:r>
              <a:rPr lang="en" sz="1500"/>
              <a:t>-value is 0. (</a:t>
            </a:r>
            <a:r>
              <a:rPr i="1" lang="en" sz="1500"/>
              <a:t>x</a:t>
            </a:r>
            <a:r>
              <a:rPr lang="en" sz="1500"/>
              <a:t>, 0)</a:t>
            </a:r>
            <a:endParaRPr sz="1500"/>
          </a:p>
          <a:p>
            <a:pPr indent="-323850" lvl="0" marL="457200" rtl="0" algn="l">
              <a:spcBef>
                <a:spcPts val="0"/>
              </a:spcBef>
              <a:spcAft>
                <a:spcPts val="0"/>
              </a:spcAft>
              <a:buSzPts val="1500"/>
              <a:buChar char="●"/>
            </a:pPr>
            <a:r>
              <a:rPr i="1" lang="en" sz="1500"/>
              <a:t>y</a:t>
            </a:r>
            <a:r>
              <a:rPr lang="en" sz="1500"/>
              <a:t>-intercept or vertical intercept</a:t>
            </a:r>
            <a:endParaRPr sz="1500"/>
          </a:p>
          <a:p>
            <a:pPr indent="-323850" lvl="1" marL="914400" rtl="0" algn="l">
              <a:spcBef>
                <a:spcPts val="0"/>
              </a:spcBef>
              <a:spcAft>
                <a:spcPts val="0"/>
              </a:spcAft>
              <a:buSzPts val="1500"/>
              <a:buChar char="○"/>
            </a:pPr>
            <a:r>
              <a:rPr lang="en" sz="1500"/>
              <a:t>The point where the graph crosses the </a:t>
            </a:r>
            <a:r>
              <a:rPr i="1" lang="en" sz="1500"/>
              <a:t>y</a:t>
            </a:r>
            <a:r>
              <a:rPr lang="en" sz="1500"/>
              <a:t>-axis; the </a:t>
            </a:r>
            <a:r>
              <a:rPr i="1" lang="en" sz="1500"/>
              <a:t>x</a:t>
            </a:r>
            <a:r>
              <a:rPr lang="en" sz="1500"/>
              <a:t>-value is 0. (0,</a:t>
            </a:r>
            <a:r>
              <a:rPr i="1" lang="en" sz="1500"/>
              <a:t> y</a:t>
            </a:r>
            <a:r>
              <a:rPr lang="en" sz="1500"/>
              <a:t>)</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Walking Home 🏠</a:t>
            </a:r>
            <a:endParaRPr>
              <a:solidFill>
                <a:srgbClr val="005047"/>
              </a:solidFill>
            </a:endParaRPr>
          </a:p>
        </p:txBody>
      </p:sp>
      <p:sp>
        <p:nvSpPr>
          <p:cNvPr id="118" name="Google Shape;118;p13"/>
          <p:cNvSpPr txBox="1"/>
          <p:nvPr>
            <p:ph idx="1" type="body"/>
          </p:nvPr>
        </p:nvSpPr>
        <p:spPr>
          <a:xfrm>
            <a:off x="311700" y="1152475"/>
            <a:ext cx="46962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Diego is walking home from school at a constant rate. This graph represents function </a:t>
            </a:r>
            <a:r>
              <a:rPr i="1" lang="en">
                <a:latin typeface="Times New Roman"/>
                <a:ea typeface="Times New Roman"/>
                <a:cs typeface="Times New Roman"/>
                <a:sym typeface="Times New Roman"/>
              </a:rPr>
              <a:t>d</a:t>
            </a:r>
            <a:r>
              <a:rPr lang="en"/>
              <a:t>, which gives his distance from home, in kilometers, </a:t>
            </a:r>
            <a:r>
              <a:rPr i="1" lang="en">
                <a:latin typeface="Times New Roman"/>
                <a:ea typeface="Times New Roman"/>
                <a:cs typeface="Times New Roman"/>
                <a:sym typeface="Times New Roman"/>
              </a:rPr>
              <a:t>m</a:t>
            </a:r>
            <a:r>
              <a:rPr lang="en"/>
              <a:t> minutes since leaving the school.</a:t>
            </a:r>
            <a:endParaRPr/>
          </a:p>
          <a:p>
            <a:pPr indent="0" lvl="0" marL="0" rtl="0" algn="l">
              <a:lnSpc>
                <a:spcPct val="100000"/>
              </a:lnSpc>
              <a:spcBef>
                <a:spcPts val="0"/>
              </a:spcBef>
              <a:spcAft>
                <a:spcPts val="0"/>
              </a:spcAft>
              <a:buNone/>
            </a:pPr>
            <a:r>
              <a:t/>
            </a:r>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4.6.1: Interpreting Statements in Function Notation</a:t>
            </a:r>
            <a:endParaRPr/>
          </a:p>
        </p:txBody>
      </p:sp>
      <p:pic>
        <p:nvPicPr>
          <p:cNvPr descr="Line graph showing distance from home (in kilometers) decreasing from 3 km to 0 km over 24 minutes since leaving school." id="121" name="Google Shape;121;p13"/>
          <p:cNvPicPr preferRelativeResize="0"/>
          <p:nvPr/>
        </p:nvPicPr>
        <p:blipFill>
          <a:blip r:embed="rId3">
            <a:alphaModFix/>
          </a:blip>
          <a:stretch>
            <a:fillRect/>
          </a:stretch>
        </p:blipFill>
        <p:spPr>
          <a:xfrm>
            <a:off x="5160300" y="1320125"/>
            <a:ext cx="2190750" cy="1943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Warm Up - Walking Home 🏠</a:t>
            </a:r>
            <a:endParaRPr>
              <a:solidFill>
                <a:srgbClr val="005047"/>
              </a:solidFill>
            </a:endParaRPr>
          </a:p>
        </p:txBody>
      </p:sp>
      <p:sp>
        <p:nvSpPr>
          <p:cNvPr id="127" name="Google Shape;127;p14"/>
          <p:cNvSpPr txBox="1"/>
          <p:nvPr>
            <p:ph idx="1" type="body"/>
          </p:nvPr>
        </p:nvSpPr>
        <p:spPr>
          <a:xfrm>
            <a:off x="311700" y="1152475"/>
            <a:ext cx="45246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None/>
            </a:pPr>
            <a:r>
              <a:rPr lang="en"/>
              <a:t>For each question, explain your reasoning.</a:t>
            </a:r>
            <a:endParaRPr/>
          </a:p>
          <a:p>
            <a:pPr indent="-342900" lvl="0" marL="457200" rtl="0" algn="l">
              <a:lnSpc>
                <a:spcPct val="100000"/>
              </a:lnSpc>
              <a:spcBef>
                <a:spcPts val="1000"/>
              </a:spcBef>
              <a:spcAft>
                <a:spcPts val="0"/>
              </a:spcAft>
              <a:buSzPts val="1800"/>
              <a:buAutoNum type="arabicPeriod"/>
            </a:pPr>
            <a:r>
              <a:rPr lang="en"/>
              <a:t>What is </a:t>
            </a:r>
            <a:r>
              <a:rPr i="1" lang="en">
                <a:latin typeface="Times New Roman"/>
                <a:ea typeface="Times New Roman"/>
                <a:cs typeface="Times New Roman"/>
                <a:sym typeface="Times New Roman"/>
              </a:rPr>
              <a:t>d</a:t>
            </a:r>
            <a:r>
              <a:rPr lang="en"/>
              <a:t>(0), and what does it represent in the situation?</a:t>
            </a:r>
            <a:endParaRPr/>
          </a:p>
          <a:p>
            <a:pPr indent="-342900" lvl="0" marL="457200" rtl="0" algn="l">
              <a:lnSpc>
                <a:spcPct val="100000"/>
              </a:lnSpc>
              <a:spcBef>
                <a:spcPts val="1000"/>
              </a:spcBef>
              <a:spcAft>
                <a:spcPts val="0"/>
              </a:spcAft>
              <a:buSzPts val="1800"/>
              <a:buAutoNum type="arabicPeriod"/>
            </a:pPr>
            <a:r>
              <a:rPr lang="en"/>
              <a:t>What is </a:t>
            </a:r>
            <a:r>
              <a:rPr i="1" lang="en">
                <a:latin typeface="Times New Roman"/>
                <a:ea typeface="Times New Roman"/>
                <a:cs typeface="Times New Roman"/>
                <a:sym typeface="Times New Roman"/>
              </a:rPr>
              <a:t>d</a:t>
            </a:r>
            <a:r>
              <a:rPr lang="en"/>
              <a:t>(12)?</a:t>
            </a:r>
            <a:endParaRPr/>
          </a:p>
          <a:p>
            <a:pPr indent="-342900" lvl="0" marL="457200" rtl="0" algn="l">
              <a:lnSpc>
                <a:spcPct val="100000"/>
              </a:lnSpc>
              <a:spcBef>
                <a:spcPts val="500"/>
              </a:spcBef>
              <a:spcAft>
                <a:spcPts val="0"/>
              </a:spcAft>
              <a:buSzPts val="1800"/>
              <a:buAutoNum type="arabicPeriod"/>
            </a:pPr>
            <a:r>
              <a:rPr lang="en"/>
              <a:t>What does </a:t>
            </a:r>
            <a:r>
              <a:rPr i="1" lang="en">
                <a:latin typeface="Times New Roman"/>
                <a:ea typeface="Times New Roman"/>
                <a:cs typeface="Times New Roman"/>
                <a:sym typeface="Times New Roman"/>
              </a:rPr>
              <a:t>d</a:t>
            </a:r>
            <a:r>
              <a:rPr i="1" lang="en"/>
              <a:t>(</a:t>
            </a:r>
            <a:r>
              <a:rPr i="1" lang="en">
                <a:latin typeface="Times New Roman"/>
                <a:ea typeface="Times New Roman"/>
                <a:cs typeface="Times New Roman"/>
                <a:sym typeface="Times New Roman"/>
              </a:rPr>
              <a:t>m</a:t>
            </a:r>
            <a:r>
              <a:rPr i="1" lang="en"/>
              <a:t>) </a:t>
            </a:r>
            <a:r>
              <a:rPr lang="en"/>
              <a:t>= 1 mean in this context, and what is the value of </a:t>
            </a:r>
            <a:r>
              <a:rPr i="1" lang="en">
                <a:latin typeface="Times New Roman"/>
                <a:ea typeface="Times New Roman"/>
                <a:cs typeface="Times New Roman"/>
                <a:sym typeface="Times New Roman"/>
              </a:rPr>
              <a:t>m</a:t>
            </a:r>
            <a:r>
              <a:rPr lang="en"/>
              <a:t>?</a:t>
            </a:r>
            <a:endParaRPr/>
          </a:p>
          <a:p>
            <a:pPr indent="-342900" lvl="0" marL="457200" rtl="0" algn="l">
              <a:lnSpc>
                <a:spcPct val="100000"/>
              </a:lnSpc>
              <a:spcBef>
                <a:spcPts val="500"/>
              </a:spcBef>
              <a:spcAft>
                <a:spcPts val="500"/>
              </a:spcAft>
              <a:buSzPts val="1800"/>
              <a:buAutoNum type="arabicPeriod"/>
            </a:pPr>
            <a:r>
              <a:rPr lang="en"/>
              <a:t>What does </a:t>
            </a:r>
            <a:r>
              <a:rPr i="1" lang="en">
                <a:latin typeface="Times New Roman"/>
                <a:ea typeface="Times New Roman"/>
                <a:cs typeface="Times New Roman"/>
                <a:sym typeface="Times New Roman"/>
              </a:rPr>
              <a:t>d</a:t>
            </a:r>
            <a:r>
              <a:rPr i="1" lang="en"/>
              <a:t>(</a:t>
            </a:r>
            <a:r>
              <a:rPr i="1" lang="en">
                <a:latin typeface="Times New Roman"/>
                <a:ea typeface="Times New Roman"/>
                <a:cs typeface="Times New Roman"/>
                <a:sym typeface="Times New Roman"/>
              </a:rPr>
              <a:t>m</a:t>
            </a:r>
            <a:r>
              <a:rPr i="1" lang="en"/>
              <a:t>) </a:t>
            </a:r>
            <a:r>
              <a:rPr lang="en"/>
              <a:t>= 0 mean in this context, and what is the value of </a:t>
            </a:r>
            <a:r>
              <a:rPr i="1" lang="en">
                <a:latin typeface="Times New Roman"/>
                <a:ea typeface="Times New Roman"/>
                <a:cs typeface="Times New Roman"/>
                <a:sym typeface="Times New Roman"/>
              </a:rPr>
              <a:t>m</a:t>
            </a:r>
            <a:r>
              <a:rPr lang="en"/>
              <a:t>?</a:t>
            </a:r>
            <a:endParaRPr/>
          </a:p>
        </p:txBody>
      </p:sp>
      <p:sp>
        <p:nvSpPr>
          <p:cNvPr id="128" name="Google Shape;128;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9" name="Google Shape;129;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4.6.1: Interpreting Statements in Function Notation</a:t>
            </a:r>
            <a:endParaRPr/>
          </a:p>
        </p:txBody>
      </p:sp>
      <p:pic>
        <p:nvPicPr>
          <p:cNvPr descr="A cartoon boy with brown hair, wearing a yellow shirt, blue pants, and brown shoes, walks with a blue backpack on a light yellow background" id="130" name="Google Shape;130;p14" title="2ChatGPT Image Aug 4, 2025, 03_43_22 PM.png"/>
          <p:cNvPicPr preferRelativeResize="0"/>
          <p:nvPr/>
        </p:nvPicPr>
        <p:blipFill>
          <a:blip r:embed="rId3">
            <a:alphaModFix/>
          </a:blip>
          <a:stretch>
            <a:fillRect/>
          </a:stretch>
        </p:blipFill>
        <p:spPr>
          <a:xfrm>
            <a:off x="5067900" y="1091525"/>
            <a:ext cx="3254618" cy="325461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5"/>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7" name="Google Shape;137;p1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5"/>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9" name="Google Shape;139;p1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0" name="Google Shape;140;p15"/>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1" name="Google Shape;141;p1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2" name="Google Shape;142;p1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43" name="Google Shape;143;p15"/>
          <p:cNvCxnSpPr>
            <a:stCxn id="137" idx="2"/>
            <a:endCxn id="13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44" name="Google Shape;144;p15"/>
          <p:cNvCxnSpPr>
            <a:stCxn id="139" idx="3"/>
            <a:endCxn id="138"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45" name="Google Shape;145;p15"/>
          <p:cNvCxnSpPr>
            <a:stCxn id="140" idx="3"/>
            <a:endCxn id="135"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46" name="Google Shape;146;p15"/>
          <p:cNvCxnSpPr>
            <a:stCxn id="135" idx="3"/>
            <a:endCxn id="14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47" name="Google Shape;147;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8" name="Google Shape;148;p15"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9" name="Google Shape;149;p1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50" name="Google Shape;150;p15"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51" name="Google Shape;151;p1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2" name="Google Shape;152;p1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3" name="Google Shape;153;p1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4" name="Google Shape;154;p15"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55" name="Google Shape;155;p1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6" name="Google Shape;156;p15"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57" name="Google Shape;157;p15"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8" name="Google Shape;158;p15"/>
          <p:cNvCxnSpPr>
            <a:stCxn id="141" idx="3"/>
            <a:endCxn id="14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9" name="Google Shape;159;p15"/>
          <p:cNvCxnSpPr>
            <a:stCxn id="138" idx="3"/>
            <a:endCxn id="140"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60" name="Google Shape;160;p15"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61" name="Google Shape;161;p1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62" name="Google Shape;162;p1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63" name="Google Shape;163;p15"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7" name="Shape 167"/>
        <p:cNvGrpSpPr/>
        <p:nvPr/>
      </p:nvGrpSpPr>
      <p:grpSpPr>
        <a:xfrm>
          <a:off x="0" y="0"/>
          <a:ext cx="0" cy="0"/>
          <a:chOff x="0" y="0"/>
          <a:chExt cx="0" cy="0"/>
        </a:xfrm>
      </p:grpSpPr>
      <p:sp>
        <p:nvSpPr>
          <p:cNvPr id="168" name="Google Shape;168;p16"/>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Rocket vs. Drone🚀</a:t>
            </a:r>
            <a:endParaRPr sz="2600">
              <a:solidFill>
                <a:srgbClr val="005047"/>
              </a:solidFill>
            </a:endParaRPr>
          </a:p>
        </p:txBody>
      </p:sp>
      <p:sp>
        <p:nvSpPr>
          <p:cNvPr id="169" name="Google Shape;16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0" name="Google Shape;170;p1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4.6.2: Analyzing Graphs of Functions</a:t>
            </a:r>
            <a:endParaRPr/>
          </a:p>
        </p:txBody>
      </p:sp>
      <p:pic>
        <p:nvPicPr>
          <p:cNvPr id="171" name="Google Shape;171;p16"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72" name="Google Shape;172;p16"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73" name="Google Shape;173;p16"/>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Write down possible mathematical questions about the situation.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What important information can we find about the objects </a:t>
            </a:r>
            <a:r>
              <a:rPr lang="en" sz="1500">
                <a:latin typeface="Calibri"/>
                <a:ea typeface="Calibri"/>
                <a:cs typeface="Calibri"/>
                <a:sym typeface="Calibri"/>
              </a:rPr>
              <a:t>movement?</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Co-Craft Question</a:t>
            </a:r>
            <a:endParaRPr sz="1000">
              <a:latin typeface="Calibri"/>
              <a:ea typeface="Calibri"/>
              <a:cs typeface="Calibri"/>
              <a:sym typeface="Calibri"/>
            </a:endParaRPr>
          </a:p>
        </p:txBody>
      </p:sp>
      <p:sp>
        <p:nvSpPr>
          <p:cNvPr id="174" name="Google Shape;174;p16"/>
          <p:cNvSpPr/>
          <p:nvPr/>
        </p:nvSpPr>
        <p:spPr>
          <a:xfrm>
            <a:off x="4779300" y="3077001"/>
            <a:ext cx="3907500" cy="15297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“It looks like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“I notice that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“_____ represents _____,”</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“What does this part of _____ mean?”</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175" name="Google Shape;175;p1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Rocket vs. Drone🚀</a:t>
            </a:r>
            <a:endParaRPr>
              <a:solidFill>
                <a:srgbClr val="005047"/>
              </a:solidFill>
            </a:endParaRPr>
          </a:p>
        </p:txBody>
      </p:sp>
      <p:sp>
        <p:nvSpPr>
          <p:cNvPr id="181" name="Google Shape;181;p17"/>
          <p:cNvSpPr txBox="1"/>
          <p:nvPr>
            <p:ph idx="1" type="body"/>
          </p:nvPr>
        </p:nvSpPr>
        <p:spPr>
          <a:xfrm>
            <a:off x="311700" y="1076275"/>
            <a:ext cx="8570400" cy="944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500"/>
              <a:t>A toy rocket and a drone were launched at the same time. The graphs that represent the heights of two objects as a function of time since they were launched.</a:t>
            </a:r>
            <a:endParaRPr sz="1500"/>
          </a:p>
          <a:p>
            <a:pPr indent="0" lvl="0" marL="0" rtl="0" algn="l">
              <a:lnSpc>
                <a:spcPct val="90000"/>
              </a:lnSpc>
              <a:spcBef>
                <a:spcPts val="1000"/>
              </a:spcBef>
              <a:spcAft>
                <a:spcPts val="1000"/>
              </a:spcAft>
              <a:buNone/>
            </a:pPr>
            <a:r>
              <a:rPr lang="en" sz="1500"/>
              <a:t>Height is measured in meters above the ground, and time is measured in seconds since launch.</a:t>
            </a:r>
            <a:endParaRPr sz="1500"/>
          </a:p>
        </p:txBody>
      </p:sp>
      <p:sp>
        <p:nvSpPr>
          <p:cNvPr id="182" name="Google Shape;18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4.6.2: Analyzing Graphs of Functions</a:t>
            </a:r>
            <a:endParaRPr/>
          </a:p>
        </p:txBody>
      </p:sp>
      <p:sp>
        <p:nvSpPr>
          <p:cNvPr id="184" name="Google Shape;184;p17"/>
          <p:cNvSpPr txBox="1"/>
          <p:nvPr>
            <p:ph idx="1" type="body"/>
          </p:nvPr>
        </p:nvSpPr>
        <p:spPr>
          <a:xfrm>
            <a:off x="310900" y="2020075"/>
            <a:ext cx="5419500" cy="1967100"/>
          </a:xfrm>
          <a:prstGeom prst="rect">
            <a:avLst/>
          </a:prstGeom>
        </p:spPr>
        <p:txBody>
          <a:bodyPr anchorCtr="0" anchor="t" bIns="91425" lIns="91425" spcFirstLastPara="1" rIns="91425" wrap="square" tIns="91425">
            <a:noAutofit/>
          </a:bodyPr>
          <a:lstStyle/>
          <a:p>
            <a:pPr indent="-330200" lvl="0" marL="457200" rtl="0" algn="l">
              <a:lnSpc>
                <a:spcPct val="90000"/>
              </a:lnSpc>
              <a:spcBef>
                <a:spcPts val="0"/>
              </a:spcBef>
              <a:spcAft>
                <a:spcPts val="0"/>
              </a:spcAft>
              <a:buSzPts val="1600"/>
              <a:buAutoNum type="arabicPeriod"/>
            </a:pPr>
            <a:r>
              <a:rPr lang="en" sz="1600"/>
              <a:t>Analyze the toy rocket graph and describe its motion clearly enough for someone to visualize it without seeing the graph. Include when and where it starts and stops.</a:t>
            </a:r>
            <a:endParaRPr sz="1600"/>
          </a:p>
          <a:p>
            <a:pPr indent="-330200" lvl="0" marL="457200" rtl="0" algn="l">
              <a:lnSpc>
                <a:spcPct val="90000"/>
              </a:lnSpc>
              <a:spcBef>
                <a:spcPts val="1000"/>
              </a:spcBef>
              <a:spcAft>
                <a:spcPts val="0"/>
              </a:spcAft>
              <a:buSzPts val="1600"/>
              <a:buAutoNum type="arabicPeriod"/>
            </a:pPr>
            <a:r>
              <a:rPr lang="en" sz="1600"/>
              <a:t>Analyze the drone’s graph and give a clear description of its motion, including where it starts and when it stops, so someone could picture it without seeing the graph.</a:t>
            </a:r>
            <a:endParaRPr sz="1600"/>
          </a:p>
          <a:p>
            <a:pPr indent="-330200" lvl="0" marL="457200" rtl="0" algn="l">
              <a:lnSpc>
                <a:spcPct val="90000"/>
              </a:lnSpc>
              <a:spcBef>
                <a:spcPts val="1000"/>
              </a:spcBef>
              <a:spcAft>
                <a:spcPts val="0"/>
              </a:spcAft>
              <a:buSzPts val="1600"/>
              <a:buAutoNum type="arabicPeriod"/>
            </a:pPr>
            <a:r>
              <a:rPr lang="en" sz="1600"/>
              <a:t>At what point were the drone and the toy rocket at the same height?</a:t>
            </a:r>
            <a:endParaRPr sz="1600"/>
          </a:p>
        </p:txBody>
      </p:sp>
      <p:sp>
        <p:nvSpPr>
          <p:cNvPr id="185" name="Google Shape;185;p17"/>
          <p:cNvSpPr txBox="1"/>
          <p:nvPr/>
        </p:nvSpPr>
        <p:spPr>
          <a:xfrm>
            <a:off x="310900" y="4174975"/>
            <a:ext cx="8235900" cy="354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Which graph features show key information about each object’s movement? List them.</a:t>
            </a:r>
            <a:endParaRPr sz="1600">
              <a:solidFill>
                <a:srgbClr val="424242"/>
              </a:solidFill>
              <a:latin typeface="Calibri"/>
              <a:ea typeface="Calibri"/>
              <a:cs typeface="Calibri"/>
              <a:sym typeface="Calibri"/>
            </a:endParaRPr>
          </a:p>
        </p:txBody>
      </p:sp>
      <p:pic>
        <p:nvPicPr>
          <p:cNvPr descr="A graph showing two curves, R (a parabolic arc) and D (a trapezoidal shape), both plotting height in meters versus time in seconds. R peaks at 40 meters, D levels off at 30 meters between 2 and 5 seconds." id="186" name="Google Shape;186;p17"/>
          <p:cNvPicPr preferRelativeResize="0"/>
          <p:nvPr/>
        </p:nvPicPr>
        <p:blipFill>
          <a:blip r:embed="rId3">
            <a:alphaModFix/>
          </a:blip>
          <a:stretch>
            <a:fillRect/>
          </a:stretch>
        </p:blipFill>
        <p:spPr>
          <a:xfrm>
            <a:off x="5844601" y="2074550"/>
            <a:ext cx="2505675" cy="1967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0" name="Shape 190"/>
        <p:cNvGrpSpPr/>
        <p:nvPr/>
      </p:nvGrpSpPr>
      <p:grpSpPr>
        <a:xfrm>
          <a:off x="0" y="0"/>
          <a:ext cx="0" cy="0"/>
          <a:chOff x="0" y="0"/>
          <a:chExt cx="0" cy="0"/>
        </a:xfrm>
      </p:grpSpPr>
      <p:sp>
        <p:nvSpPr>
          <p:cNvPr id="191" name="Google Shape;191;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4.6.2: Analyzing Graphs of Functions</a:t>
            </a:r>
            <a:endParaRPr/>
          </a:p>
        </p:txBody>
      </p:sp>
      <p:sp>
        <p:nvSpPr>
          <p:cNvPr id="193" name="Google Shape;193;p1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Learning Activity - Rocket vs. Drone🚀</a:t>
            </a:r>
            <a:endParaRPr sz="2700"/>
          </a:p>
        </p:txBody>
      </p:sp>
      <p:sp>
        <p:nvSpPr>
          <p:cNvPr id="194" name="Google Shape;194;p18"/>
          <p:cNvSpPr/>
          <p:nvPr/>
        </p:nvSpPr>
        <p:spPr>
          <a:xfrm>
            <a:off x="969849" y="4089575"/>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5</a:t>
            </a:r>
            <a:endParaRPr sz="1500">
              <a:latin typeface="Calibri"/>
              <a:ea typeface="Calibri"/>
              <a:cs typeface="Calibri"/>
              <a:sym typeface="Calibri"/>
            </a:endParaRPr>
          </a:p>
        </p:txBody>
      </p:sp>
      <p:pic>
        <p:nvPicPr>
          <p:cNvPr descr="A graph showing a parabolic trajectory of height (meters) vs. time (seconds). Red arrows highlight key points along the curve, with green ellipses emphasizing sections at different times.&#10;" id="195" name="Google Shape;195;p18"/>
          <p:cNvPicPr preferRelativeResize="0"/>
          <p:nvPr/>
        </p:nvPicPr>
        <p:blipFill>
          <a:blip r:embed="rId3">
            <a:alphaModFix/>
          </a:blip>
          <a:stretch>
            <a:fillRect/>
          </a:stretch>
        </p:blipFill>
        <p:spPr>
          <a:xfrm>
            <a:off x="1114263" y="1219318"/>
            <a:ext cx="3718681" cy="2724150"/>
          </a:xfrm>
          <a:prstGeom prst="rect">
            <a:avLst/>
          </a:prstGeom>
          <a:noFill/>
          <a:ln>
            <a:noFill/>
          </a:ln>
        </p:spPr>
      </p:pic>
      <p:sp>
        <p:nvSpPr>
          <p:cNvPr id="196" name="Google Shape;196;p18"/>
          <p:cNvSpPr/>
          <p:nvPr/>
        </p:nvSpPr>
        <p:spPr>
          <a:xfrm>
            <a:off x="5024649" y="4135575"/>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Blank Coordinate Plane</a:t>
            </a:r>
            <a:endParaRPr sz="1500">
              <a:latin typeface="Calibri"/>
              <a:ea typeface="Calibri"/>
              <a:cs typeface="Calibri"/>
              <a:sym typeface="Calibri"/>
            </a:endParaRPr>
          </a:p>
        </p:txBody>
      </p:sp>
      <p:pic>
        <p:nvPicPr>
          <p:cNvPr descr="A blank graph with x-axis labeled time in seconds (0 to 7) and y-axis labeled height in meters (0 to 50). No data is plotted.&#10;" id="197" name="Google Shape;197;p18"/>
          <p:cNvPicPr preferRelativeResize="0"/>
          <p:nvPr/>
        </p:nvPicPr>
        <p:blipFill>
          <a:blip r:embed="rId4">
            <a:alphaModFix/>
          </a:blip>
          <a:stretch>
            <a:fillRect/>
          </a:stretch>
        </p:blipFill>
        <p:spPr>
          <a:xfrm>
            <a:off x="4985343" y="1213025"/>
            <a:ext cx="3344763" cy="2770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3" name="Google Shape;203;p19"/>
          <p:cNvSpPr txBox="1"/>
          <p:nvPr>
            <p:ph idx="1" type="body"/>
          </p:nvPr>
        </p:nvSpPr>
        <p:spPr>
          <a:xfrm>
            <a:off x="311700" y="1097280"/>
            <a:ext cx="4715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The graph represents the temperature, </a:t>
            </a:r>
            <a:r>
              <a:rPr i="1" lang="en" sz="1600">
                <a:latin typeface="Times New Roman"/>
                <a:ea typeface="Times New Roman"/>
                <a:cs typeface="Times New Roman"/>
                <a:sym typeface="Times New Roman"/>
              </a:rPr>
              <a:t>t</a:t>
            </a:r>
            <a:r>
              <a:rPr i="1" lang="en" sz="1600"/>
              <a:t>(</a:t>
            </a:r>
            <a:r>
              <a:rPr i="1" lang="en" sz="1600">
                <a:latin typeface="Times New Roman"/>
                <a:ea typeface="Times New Roman"/>
                <a:cs typeface="Times New Roman"/>
                <a:sym typeface="Times New Roman"/>
              </a:rPr>
              <a:t>m</a:t>
            </a:r>
            <a:r>
              <a:rPr i="1" lang="en" sz="1600"/>
              <a:t>)</a:t>
            </a:r>
            <a:r>
              <a:rPr lang="en" sz="1600"/>
              <a:t>, in degrees Fahrenheit of water used for a cup of hot tea over time in minutes, </a:t>
            </a:r>
            <a:r>
              <a:rPr i="1" lang="en" sz="1600">
                <a:latin typeface="Times New Roman"/>
                <a:ea typeface="Times New Roman"/>
                <a:cs typeface="Times New Roman"/>
                <a:sym typeface="Times New Roman"/>
              </a:rPr>
              <a:t>m</a:t>
            </a:r>
            <a:r>
              <a:rPr lang="en" sz="1600"/>
              <a:t>. What does </a:t>
            </a:r>
            <a:r>
              <a:rPr i="1" lang="en" sz="1600">
                <a:latin typeface="Times New Roman"/>
                <a:ea typeface="Times New Roman"/>
                <a:cs typeface="Times New Roman"/>
                <a:sym typeface="Times New Roman"/>
              </a:rPr>
              <a:t>t</a:t>
            </a:r>
            <a:r>
              <a:rPr lang="en" sz="1600"/>
              <a:t>(0) represent?</a:t>
            </a:r>
            <a:endParaRPr sz="1600"/>
          </a:p>
          <a:p>
            <a:pPr indent="-330200" lvl="0" marL="914400" rtl="0" algn="l">
              <a:lnSpc>
                <a:spcPct val="100000"/>
              </a:lnSpc>
              <a:spcBef>
                <a:spcPts val="1200"/>
              </a:spcBef>
              <a:spcAft>
                <a:spcPts val="0"/>
              </a:spcAft>
              <a:buClr>
                <a:srgbClr val="424242"/>
              </a:buClr>
              <a:buSzPts val="1600"/>
              <a:buFont typeface="Calibri"/>
              <a:buAutoNum type="alphaLcPeriod"/>
            </a:pPr>
            <a:r>
              <a:rPr i="1" lang="en" sz="1600">
                <a:latin typeface="Times New Roman"/>
                <a:ea typeface="Times New Roman"/>
                <a:cs typeface="Times New Roman"/>
                <a:sym typeface="Times New Roman"/>
              </a:rPr>
              <a:t>t</a:t>
            </a:r>
            <a:r>
              <a:rPr lang="en" sz="1600"/>
              <a:t>(0) = 70; After 70 minutes, the temperature is 0 degrees.</a:t>
            </a:r>
            <a:endParaRPr sz="1600"/>
          </a:p>
          <a:p>
            <a:pPr indent="-330200" lvl="0" marL="914400" rtl="0" algn="l">
              <a:lnSpc>
                <a:spcPct val="100000"/>
              </a:lnSpc>
              <a:spcBef>
                <a:spcPts val="1000"/>
              </a:spcBef>
              <a:spcAft>
                <a:spcPts val="0"/>
              </a:spcAft>
              <a:buSzPts val="1600"/>
              <a:buFont typeface="Calibri"/>
              <a:buAutoNum type="alphaLcPeriod"/>
            </a:pPr>
            <a:r>
              <a:rPr i="1" lang="en" sz="1600">
                <a:latin typeface="Times New Roman"/>
                <a:ea typeface="Times New Roman"/>
                <a:cs typeface="Times New Roman"/>
                <a:sym typeface="Times New Roman"/>
              </a:rPr>
              <a:t>t</a:t>
            </a:r>
            <a:r>
              <a:rPr lang="en" sz="1600"/>
              <a:t>(0) = 180; After 0 minutes, the temperature is 180 degrees.</a:t>
            </a:r>
            <a:endParaRPr sz="1600">
              <a:solidFill>
                <a:srgbClr val="424242"/>
              </a:solidFill>
            </a:endParaRPr>
          </a:p>
          <a:p>
            <a:pPr indent="-330200" lvl="0" marL="914400" rtl="0" algn="l">
              <a:lnSpc>
                <a:spcPct val="100000"/>
              </a:lnSpc>
              <a:spcBef>
                <a:spcPts val="1000"/>
              </a:spcBef>
              <a:spcAft>
                <a:spcPts val="0"/>
              </a:spcAft>
              <a:buSzPts val="1600"/>
              <a:buFont typeface="Calibri"/>
              <a:buAutoNum type="alphaLcPeriod"/>
            </a:pPr>
            <a:r>
              <a:rPr i="1" lang="en" sz="1600">
                <a:latin typeface="Times New Roman"/>
                <a:ea typeface="Times New Roman"/>
                <a:cs typeface="Times New Roman"/>
                <a:sym typeface="Times New Roman"/>
              </a:rPr>
              <a:t>t</a:t>
            </a:r>
            <a:r>
              <a:rPr lang="en" sz="1600"/>
              <a:t>(0) = 70; After 0 minutes, the temperature is 70 degrees.</a:t>
            </a:r>
            <a:endParaRPr sz="1600">
              <a:solidFill>
                <a:srgbClr val="424242"/>
              </a:solidFill>
            </a:endParaRPr>
          </a:p>
          <a:p>
            <a:pPr indent="-330200" lvl="0" marL="914400" rtl="0" algn="l">
              <a:lnSpc>
                <a:spcPct val="100000"/>
              </a:lnSpc>
              <a:spcBef>
                <a:spcPts val="1000"/>
              </a:spcBef>
              <a:spcAft>
                <a:spcPts val="1000"/>
              </a:spcAft>
              <a:buSzPts val="1600"/>
              <a:buFont typeface="Calibri"/>
              <a:buAutoNum type="alphaLcPeriod"/>
            </a:pPr>
            <a:r>
              <a:rPr i="1" lang="en" sz="1600">
                <a:latin typeface="Times New Roman"/>
                <a:ea typeface="Times New Roman"/>
                <a:cs typeface="Times New Roman"/>
                <a:sym typeface="Times New Roman"/>
              </a:rPr>
              <a:t>t</a:t>
            </a:r>
            <a:r>
              <a:rPr lang="en" sz="1600"/>
              <a:t>(0) = 180; After 180 minutes, the temperature is 0 degrees.</a:t>
            </a:r>
            <a:endParaRPr sz="1600">
              <a:solidFill>
                <a:srgbClr val="424242"/>
              </a:solidFill>
            </a:endParaRPr>
          </a:p>
        </p:txBody>
      </p:sp>
      <p:sp>
        <p:nvSpPr>
          <p:cNvPr id="204" name="Google Shape;204;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4.6.2: Analyzing Graphs of Functions</a:t>
            </a:r>
            <a:endParaRPr sz="1000"/>
          </a:p>
        </p:txBody>
      </p:sp>
      <p:pic>
        <p:nvPicPr>
          <p:cNvPr id="206" name="Google Shape;206;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07" name="Google Shape;207;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Line graph showing temperature rising from 80°F to 180°F at 10 minutes, then decreasing to 70°F by 40 minutes, and remaining constant until 60 minutes; x-axis is time, y-axis is temperature.&#10;" id="208" name="Google Shape;208;p19" title="46 self check 1.jpeg"/>
          <p:cNvPicPr preferRelativeResize="0"/>
          <p:nvPr/>
        </p:nvPicPr>
        <p:blipFill rotWithShape="1">
          <a:blip r:embed="rId4">
            <a:alphaModFix/>
          </a:blip>
          <a:srcRect b="-5324" l="-4896" r="-4393" t="-2900"/>
          <a:stretch/>
        </p:blipFill>
        <p:spPr>
          <a:xfrm>
            <a:off x="5027100" y="1017725"/>
            <a:ext cx="3399201" cy="33546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2" name="Shape 212"/>
        <p:cNvGrpSpPr/>
        <p:nvPr/>
      </p:nvGrpSpPr>
      <p:grpSpPr>
        <a:xfrm>
          <a:off x="0" y="0"/>
          <a:ext cx="0" cy="0"/>
          <a:chOff x="0" y="0"/>
          <a:chExt cx="0" cy="0"/>
        </a:xfrm>
      </p:grpSpPr>
      <p:sp>
        <p:nvSpPr>
          <p:cNvPr id="213" name="Google Shape;213;p20"/>
          <p:cNvSpPr/>
          <p:nvPr/>
        </p:nvSpPr>
        <p:spPr>
          <a:xfrm>
            <a:off x="5252725" y="3438250"/>
            <a:ext cx="3579600" cy="1056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What is </a:t>
            </a:r>
            <a:r>
              <a:rPr i="1" lang="en" sz="1500">
                <a:solidFill>
                  <a:schemeClr val="dk1"/>
                </a:solidFill>
                <a:latin typeface="Times New Roman"/>
                <a:ea typeface="Times New Roman"/>
                <a:cs typeface="Times New Roman"/>
                <a:sym typeface="Times New Roman"/>
              </a:rPr>
              <a:t>h</a:t>
            </a:r>
            <a:r>
              <a:rPr lang="en" sz="1500">
                <a:solidFill>
                  <a:schemeClr val="dk1"/>
                </a:solidFill>
                <a:latin typeface="Calibri"/>
                <a:ea typeface="Calibri"/>
                <a:cs typeface="Calibri"/>
                <a:sym typeface="Calibri"/>
              </a:rPr>
              <a:t>(1), and what does it represent in the context of the problem?</a:t>
            </a:r>
            <a:endParaRPr sz="1500">
              <a:latin typeface="Calibri"/>
              <a:ea typeface="Calibri"/>
              <a:cs typeface="Calibri"/>
              <a:sym typeface="Calibri"/>
            </a:endParaRPr>
          </a:p>
        </p:txBody>
      </p:sp>
      <p:sp>
        <p:nvSpPr>
          <p:cNvPr id="214" name="Google Shape;214;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5" name="Google Shape;215;p20"/>
          <p:cNvSpPr txBox="1"/>
          <p:nvPr>
            <p:ph idx="1" type="body"/>
          </p:nvPr>
        </p:nvSpPr>
        <p:spPr>
          <a:xfrm>
            <a:off x="-146300" y="1325876"/>
            <a:ext cx="5291100" cy="3039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Real-Life Graphs of Functions</a:t>
            </a:r>
            <a:endParaRPr b="1" sz="1800"/>
          </a:p>
          <a:p>
            <a:pPr indent="0" lvl="0" marL="457200" rtl="0" algn="l">
              <a:spcBef>
                <a:spcPts val="1200"/>
              </a:spcBef>
              <a:spcAft>
                <a:spcPts val="0"/>
              </a:spcAft>
              <a:buNone/>
            </a:pPr>
            <a:r>
              <a:rPr lang="en"/>
              <a:t>A ball is bouncing across the school yard. The vertical or </a:t>
            </a:r>
            <a:r>
              <a:rPr i="1" lang="en">
                <a:latin typeface="Times New Roman"/>
                <a:ea typeface="Times New Roman"/>
                <a:cs typeface="Times New Roman"/>
                <a:sym typeface="Times New Roman"/>
              </a:rPr>
              <a:t>y</a:t>
            </a:r>
            <a:r>
              <a:rPr lang="en"/>
              <a:t>-axis represents the height of the ball in feet, </a:t>
            </a:r>
            <a:r>
              <a:rPr i="1" lang="en">
                <a:latin typeface="Times New Roman"/>
                <a:ea typeface="Times New Roman"/>
                <a:cs typeface="Times New Roman"/>
                <a:sym typeface="Times New Roman"/>
              </a:rPr>
              <a:t>h</a:t>
            </a:r>
            <a:r>
              <a:rPr i="1" lang="en"/>
              <a:t>(</a:t>
            </a:r>
            <a:r>
              <a:rPr i="1" lang="en">
                <a:latin typeface="Times New Roman"/>
                <a:ea typeface="Times New Roman"/>
                <a:cs typeface="Times New Roman"/>
                <a:sym typeface="Times New Roman"/>
              </a:rPr>
              <a:t>t</a:t>
            </a:r>
            <a:r>
              <a:rPr i="1" lang="en"/>
              <a:t>)</a:t>
            </a:r>
            <a:r>
              <a:rPr lang="en"/>
              <a:t>, while the horizontal or </a:t>
            </a:r>
            <a:r>
              <a:rPr i="1" lang="en">
                <a:latin typeface="Times New Roman"/>
                <a:ea typeface="Times New Roman"/>
                <a:cs typeface="Times New Roman"/>
                <a:sym typeface="Times New Roman"/>
              </a:rPr>
              <a:t>x</a:t>
            </a:r>
            <a:r>
              <a:rPr lang="en"/>
              <a:t>-axis represents the time, </a:t>
            </a:r>
            <a:r>
              <a:rPr i="1" lang="en">
                <a:latin typeface="Times New Roman"/>
                <a:ea typeface="Times New Roman"/>
                <a:cs typeface="Times New Roman"/>
                <a:sym typeface="Times New Roman"/>
              </a:rPr>
              <a:t>t</a:t>
            </a:r>
            <a:r>
              <a:rPr lang="en"/>
              <a:t>, that has passed in seconds</a:t>
            </a:r>
            <a:endParaRPr/>
          </a:p>
          <a:p>
            <a:pPr indent="0" lvl="0" marL="457200" rtl="0" algn="l">
              <a:spcBef>
                <a:spcPts val="1200"/>
              </a:spcBef>
              <a:spcAft>
                <a:spcPts val="0"/>
              </a:spcAft>
              <a:buNone/>
            </a:pPr>
            <a:r>
              <a:rPr lang="en"/>
              <a:t>On the graph,</a:t>
            </a:r>
            <a:r>
              <a:rPr lang="en">
                <a:latin typeface="Times New Roman"/>
                <a:ea typeface="Times New Roman"/>
                <a:cs typeface="Times New Roman"/>
                <a:sym typeface="Times New Roman"/>
              </a:rPr>
              <a:t> </a:t>
            </a:r>
            <a:r>
              <a:rPr i="1" lang="en">
                <a:latin typeface="Times New Roman"/>
                <a:ea typeface="Times New Roman"/>
                <a:cs typeface="Times New Roman"/>
                <a:sym typeface="Times New Roman"/>
              </a:rPr>
              <a:t>t</a:t>
            </a:r>
            <a:r>
              <a:rPr i="1" lang="en"/>
              <a:t> </a:t>
            </a:r>
            <a:r>
              <a:rPr lang="en"/>
              <a:t>= 0 represents the first time the ball touches the ground.</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0" lvl="0" marL="457200" rtl="0" algn="l">
              <a:spcBef>
                <a:spcPts val="1200"/>
              </a:spcBef>
              <a:spcAft>
                <a:spcPts val="1200"/>
              </a:spcAft>
              <a:buNone/>
            </a:pPr>
            <a:r>
              <a:t/>
            </a:r>
            <a:endParaRPr sz="1800"/>
          </a:p>
        </p:txBody>
      </p:sp>
      <p:sp>
        <p:nvSpPr>
          <p:cNvPr id="216" name="Google Shape;216;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4.6.2: Analyzing Graphs of Functions</a:t>
            </a:r>
            <a:r>
              <a:rPr lang="en"/>
              <a:t> - Additional Resources</a:t>
            </a:r>
            <a:endParaRPr sz="1000"/>
          </a:p>
        </p:txBody>
      </p:sp>
      <p:pic>
        <p:nvPicPr>
          <p:cNvPr id="218" name="Google Shape;218;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A graph showing height of a ball (in feet) vs. time (in seconds). The curve rises from 0, peaks at 4 feet at 0.5 seconds, then falls back to 0 at 1 second. Four data points are marked on the curve.&#10;" id="219" name="Google Shape;219;p20"/>
          <p:cNvPicPr preferRelativeResize="0"/>
          <p:nvPr/>
        </p:nvPicPr>
        <p:blipFill>
          <a:blip r:embed="rId4">
            <a:alphaModFix/>
          </a:blip>
          <a:stretch>
            <a:fillRect/>
          </a:stretch>
        </p:blipFill>
        <p:spPr>
          <a:xfrm>
            <a:off x="5799201" y="852475"/>
            <a:ext cx="2486626" cy="2429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1"/>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26" name="Google Shape;226;p2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2" name="Google Shape;232;p21"/>
          <p:cNvCxnSpPr>
            <a:stCxn id="226" idx="2"/>
            <a:endCxn id="22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33" name="Google Shape;233;p21"/>
          <p:cNvCxnSpPr>
            <a:stCxn id="228" idx="3"/>
            <a:endCxn id="22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34" name="Google Shape;234;p21"/>
          <p:cNvCxnSpPr>
            <a:stCxn id="229" idx="3"/>
            <a:endCxn id="22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35" name="Google Shape;235;p21"/>
          <p:cNvCxnSpPr>
            <a:stCxn id="224" idx="3"/>
            <a:endCxn id="23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36" name="Google Shape;23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37" name="Google Shape;237;p21"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38" name="Google Shape;238;p2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9" name="Google Shape;239;p2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0" name="Google Shape;240;p2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1" name="Google Shape;241;p21"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42" name="Google Shape;242;p2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3" name="Google Shape;243;p21"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44" name="Google Shape;244;p21"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45" name="Google Shape;245;p21"/>
          <p:cNvCxnSpPr>
            <a:stCxn id="230" idx="3"/>
            <a:endCxn id="23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46" name="Google Shape;246;p21"/>
          <p:cNvCxnSpPr>
            <a:stCxn id="227" idx="3"/>
            <a:endCxn id="22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47" name="Google Shape;247;p21"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48" name="Google Shape;248;p2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49" name="Google Shape;249;p2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50" name="Google Shape;250;p2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1" name="Google Shape;251;p21"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52" name="Google Shape;252;p21"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22"/>
          <p:cNvPicPr preferRelativeResize="0"/>
          <p:nvPr/>
        </p:nvPicPr>
        <p:blipFill>
          <a:blip r:embed="rId3">
            <a:alphaModFix/>
          </a:blip>
          <a:stretch>
            <a:fillRect/>
          </a:stretch>
        </p:blipFill>
        <p:spPr>
          <a:xfrm>
            <a:off x="6681450" y="1196003"/>
            <a:ext cx="1733566" cy="1197350"/>
          </a:xfrm>
          <a:prstGeom prst="rect">
            <a:avLst/>
          </a:prstGeom>
          <a:noFill/>
          <a:ln>
            <a:noFill/>
          </a:ln>
        </p:spPr>
      </p:pic>
      <p:sp>
        <p:nvSpPr>
          <p:cNvPr id="258" name="Google Shape;258;p22"/>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Le</a:t>
            </a:r>
            <a:r>
              <a:rPr lang="en" sz="2300">
                <a:solidFill>
                  <a:srgbClr val="005047"/>
                </a:solidFill>
              </a:rPr>
              <a:t>arning Activity - </a:t>
            </a:r>
            <a:r>
              <a:rPr lang="en" sz="2300"/>
              <a:t>Bungee Jumping</a:t>
            </a:r>
            <a:r>
              <a:rPr lang="en" sz="2300">
                <a:solidFill>
                  <a:srgbClr val="005047"/>
                </a:solidFill>
              </a:rPr>
              <a:t> </a:t>
            </a:r>
            <a:r>
              <a:rPr lang="en" sz="2300"/>
              <a:t>🦘</a:t>
            </a:r>
            <a:endParaRPr sz="2300">
              <a:solidFill>
                <a:srgbClr val="005047"/>
              </a:solidFill>
            </a:endParaRPr>
          </a:p>
        </p:txBody>
      </p:sp>
      <p:sp>
        <p:nvSpPr>
          <p:cNvPr id="259" name="Google Shape;259;p22"/>
          <p:cNvSpPr txBox="1"/>
          <p:nvPr>
            <p:ph idx="1" type="body"/>
          </p:nvPr>
        </p:nvSpPr>
        <p:spPr>
          <a:xfrm>
            <a:off x="311700" y="1133856"/>
            <a:ext cx="5211900" cy="16899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In a bungee jump, the height of the jumper is a function of time since the jump begins.</a:t>
            </a:r>
            <a:endParaRPr/>
          </a:p>
          <a:p>
            <a:pPr indent="0" lvl="0" marL="0" rtl="0" algn="l">
              <a:lnSpc>
                <a:spcPct val="100000"/>
              </a:lnSpc>
              <a:spcBef>
                <a:spcPts val="1200"/>
              </a:spcBef>
              <a:spcAft>
                <a:spcPts val="1200"/>
              </a:spcAft>
              <a:buNone/>
            </a:pPr>
            <a:r>
              <a:rPr lang="en"/>
              <a:t>Function </a:t>
            </a:r>
            <a:r>
              <a:rPr i="1" lang="en">
                <a:latin typeface="Times New Roman"/>
                <a:ea typeface="Times New Roman"/>
                <a:cs typeface="Times New Roman"/>
                <a:sym typeface="Times New Roman"/>
              </a:rPr>
              <a:t>h</a:t>
            </a:r>
            <a:r>
              <a:rPr lang="en"/>
              <a:t> defines the height, in meters, of a jumper above a river, </a:t>
            </a:r>
            <a:r>
              <a:rPr i="1" lang="en">
                <a:latin typeface="Times New Roman"/>
                <a:ea typeface="Times New Roman"/>
                <a:cs typeface="Times New Roman"/>
                <a:sym typeface="Times New Roman"/>
              </a:rPr>
              <a:t>t</a:t>
            </a:r>
            <a:r>
              <a:rPr lang="en"/>
              <a:t> seconds since leaving the platform.</a:t>
            </a:r>
            <a:endParaRPr/>
          </a:p>
        </p:txBody>
      </p:sp>
      <p:sp>
        <p:nvSpPr>
          <p:cNvPr id="260" name="Google Shape;260;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4.6.3: Connecting Graphical and Verbal Representations of a Function</a:t>
            </a:r>
            <a:endParaRPr/>
          </a:p>
        </p:txBody>
      </p:sp>
      <p:pic>
        <p:nvPicPr>
          <p:cNvPr id="262" name="Google Shape;262;p22"/>
          <p:cNvPicPr preferRelativeResize="0"/>
          <p:nvPr/>
        </p:nvPicPr>
        <p:blipFill>
          <a:blip r:embed="rId4">
            <a:alphaModFix/>
          </a:blip>
          <a:stretch>
            <a:fillRect/>
          </a:stretch>
        </p:blipFill>
        <p:spPr>
          <a:xfrm>
            <a:off x="383950" y="2670450"/>
            <a:ext cx="4822082" cy="1980500"/>
          </a:xfrm>
          <a:prstGeom prst="rect">
            <a:avLst/>
          </a:prstGeom>
          <a:noFill/>
          <a:ln>
            <a:noFill/>
          </a:ln>
        </p:spPr>
      </p:pic>
      <p:sp>
        <p:nvSpPr>
          <p:cNvPr id="263" name="Google Shape;263;p22"/>
          <p:cNvSpPr/>
          <p:nvPr/>
        </p:nvSpPr>
        <p:spPr>
          <a:xfrm>
            <a:off x="5523600" y="3876300"/>
            <a:ext cx="3200100" cy="738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Graph of function </a:t>
            </a:r>
            <a:r>
              <a:rPr i="1" lang="en" sz="1600">
                <a:latin typeface="Times New Roman"/>
                <a:ea typeface="Times New Roman"/>
                <a:cs typeface="Times New Roman"/>
                <a:sym typeface="Times New Roman"/>
              </a:rPr>
              <a:t>h</a:t>
            </a:r>
            <a:r>
              <a:rPr i="1" lang="en" sz="1600">
                <a:latin typeface="Calibri"/>
                <a:ea typeface="Calibri"/>
                <a:cs typeface="Calibri"/>
                <a:sym typeface="Calibri"/>
              </a:rPr>
              <a:t>.</a:t>
            </a:r>
            <a:endParaRPr i="1" sz="1600">
              <a:latin typeface="Calibri"/>
              <a:ea typeface="Calibri"/>
              <a:cs typeface="Calibri"/>
              <a:sym typeface="Calibri"/>
            </a:endParaRPr>
          </a:p>
        </p:txBody>
      </p:sp>
      <p:pic>
        <p:nvPicPr>
          <p:cNvPr id="264" name="Google Shape;264;p22"/>
          <p:cNvPicPr preferRelativeResize="0"/>
          <p:nvPr/>
        </p:nvPicPr>
        <p:blipFill>
          <a:blip r:embed="rId5">
            <a:alphaModFix/>
          </a:blip>
          <a:stretch>
            <a:fillRect/>
          </a:stretch>
        </p:blipFill>
        <p:spPr>
          <a:xfrm>
            <a:off x="5523596" y="1133100"/>
            <a:ext cx="2952750" cy="2667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graphicFrame>
        <p:nvGraphicFramePr>
          <p:cNvPr id="269" name="Google Shape;269;p23"/>
          <p:cNvGraphicFramePr/>
          <p:nvPr/>
        </p:nvGraphicFramePr>
        <p:xfrm>
          <a:off x="797700" y="1318206"/>
          <a:ext cx="3000000" cy="3000000"/>
        </p:xfrm>
        <a:graphic>
          <a:graphicData uri="http://schemas.openxmlformats.org/drawingml/2006/table">
            <a:tbl>
              <a:tblPr>
                <a:noFill/>
                <a:tableStyleId>{09BBEEA9-1624-43A4-B5C4-29D2F6500C9C}</a:tableStyleId>
              </a:tblPr>
              <a:tblGrid>
                <a:gridCol w="4365700"/>
              </a:tblGrid>
              <a:tr h="31397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Description of Jump</a:t>
                      </a:r>
                      <a:endParaRPr b="1">
                        <a:solidFill>
                          <a:schemeClr val="lt1"/>
                        </a:solidFill>
                        <a:latin typeface="Calibri"/>
                        <a:ea typeface="Calibri"/>
                        <a:cs typeface="Calibri"/>
                        <a:sym typeface="Calibri"/>
                      </a:endParaRPr>
                    </a:p>
                  </a:txBody>
                  <a:tcPr marT="0" marB="0" marR="0" marL="0">
                    <a:solidFill>
                      <a:srgbClr val="005047"/>
                    </a:solidFill>
                  </a:tcPr>
                </a:tc>
              </a:tr>
              <a:tr h="387450">
                <a:tc>
                  <a:txBody>
                    <a:bodyPr/>
                    <a:lstStyle/>
                    <a:p>
                      <a:pPr indent="0" lvl="0" marL="0" rtl="0" algn="l">
                        <a:spcBef>
                          <a:spcPts val="0"/>
                        </a:spcBef>
                        <a:spcAft>
                          <a:spcPts val="0"/>
                        </a:spcAft>
                        <a:buNone/>
                      </a:pPr>
                      <a:r>
                        <a:rPr b="1" lang="en" sz="1200">
                          <a:latin typeface="Calibri"/>
                          <a:ea typeface="Calibri"/>
                          <a:cs typeface="Calibri"/>
                          <a:sym typeface="Calibri"/>
                        </a:rPr>
                        <a:t>a.</a:t>
                      </a:r>
                      <a:r>
                        <a:rPr lang="en" sz="1200">
                          <a:latin typeface="Calibri"/>
                          <a:ea typeface="Calibri"/>
                          <a:cs typeface="Calibri"/>
                          <a:sym typeface="Calibri"/>
                        </a:rPr>
                        <a:t> t</a:t>
                      </a:r>
                      <a:r>
                        <a:rPr lang="en" sz="1200">
                          <a:latin typeface="Calibri"/>
                          <a:ea typeface="Calibri"/>
                          <a:cs typeface="Calibri"/>
                          <a:sym typeface="Calibri"/>
                        </a:rPr>
                        <a:t>he greatest height that the jumper is from the river</a:t>
                      </a:r>
                      <a:endParaRPr sz="1200">
                        <a:latin typeface="Calibri"/>
                        <a:ea typeface="Calibri"/>
                        <a:cs typeface="Calibri"/>
                        <a:sym typeface="Calibri"/>
                      </a:endParaRPr>
                    </a:p>
                  </a:txBody>
                  <a:tcPr marT="91425" marB="91425" marR="91425" marL="91425"/>
                </a:tc>
              </a:tr>
              <a:tr h="3874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a:t>
                      </a:r>
                      <a:r>
                        <a:rPr b="1" lang="en" sz="1200">
                          <a:solidFill>
                            <a:schemeClr val="dk1"/>
                          </a:solidFill>
                          <a:latin typeface="Calibri"/>
                          <a:ea typeface="Calibri"/>
                          <a:cs typeface="Calibri"/>
                          <a:sym typeface="Calibri"/>
                        </a:rPr>
                        <a:t>.</a:t>
                      </a:r>
                      <a:r>
                        <a:rPr lang="en" sz="1200">
                          <a:solidFill>
                            <a:schemeClr val="dk1"/>
                          </a:solidFill>
                          <a:latin typeface="Calibri"/>
                          <a:ea typeface="Calibri"/>
                          <a:cs typeface="Calibri"/>
                          <a:sym typeface="Calibri"/>
                        </a:rPr>
                        <a:t> </a:t>
                      </a:r>
                      <a:r>
                        <a:rPr lang="en" sz="1200">
                          <a:latin typeface="Calibri"/>
                          <a:ea typeface="Calibri"/>
                          <a:cs typeface="Calibri"/>
                          <a:sym typeface="Calibri"/>
                        </a:rPr>
                        <a:t>the height from which the jumper was jumping</a:t>
                      </a:r>
                      <a:endParaRPr sz="1200">
                        <a:latin typeface="Calibri"/>
                        <a:ea typeface="Calibri"/>
                        <a:cs typeface="Calibri"/>
                        <a:sym typeface="Calibri"/>
                      </a:endParaRPr>
                    </a:p>
                  </a:txBody>
                  <a:tcPr marT="91425" marB="91425" marR="91425" marL="91425"/>
                </a:tc>
              </a:tr>
              <a:tr h="5579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c</a:t>
                      </a:r>
                      <a:r>
                        <a:rPr b="1" lang="en" sz="1200">
                          <a:solidFill>
                            <a:schemeClr val="dk1"/>
                          </a:solidFill>
                          <a:latin typeface="Calibri"/>
                          <a:ea typeface="Calibri"/>
                          <a:cs typeface="Calibri"/>
                          <a:sym typeface="Calibri"/>
                        </a:rPr>
                        <a:t>.</a:t>
                      </a:r>
                      <a:r>
                        <a:rPr lang="en" sz="1200">
                          <a:solidFill>
                            <a:schemeClr val="dk1"/>
                          </a:solidFill>
                          <a:latin typeface="Calibri"/>
                          <a:ea typeface="Calibri"/>
                          <a:cs typeface="Calibri"/>
                          <a:sym typeface="Calibri"/>
                        </a:rPr>
                        <a:t> the time at which the jumper reached the highest point after the first bounce</a:t>
                      </a:r>
                      <a:endParaRPr sz="1200">
                        <a:latin typeface="Calibri"/>
                        <a:ea typeface="Calibri"/>
                        <a:cs typeface="Calibri"/>
                        <a:sym typeface="Calibri"/>
                      </a:endParaRPr>
                    </a:p>
                  </a:txBody>
                  <a:tcPr marT="91425" marB="91425" marR="91425" marL="91425"/>
                </a:tc>
              </a:tr>
              <a:tr h="3874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d</a:t>
                      </a:r>
                      <a:r>
                        <a:rPr b="1" lang="en" sz="1200">
                          <a:solidFill>
                            <a:schemeClr val="dk1"/>
                          </a:solidFill>
                          <a:latin typeface="Calibri"/>
                          <a:ea typeface="Calibri"/>
                          <a:cs typeface="Calibri"/>
                          <a:sym typeface="Calibri"/>
                        </a:rPr>
                        <a:t>.</a:t>
                      </a:r>
                      <a:r>
                        <a:rPr lang="en" sz="1200">
                          <a:solidFill>
                            <a:schemeClr val="dk1"/>
                          </a:solidFill>
                          <a:latin typeface="Calibri"/>
                          <a:ea typeface="Calibri"/>
                          <a:cs typeface="Calibri"/>
                          <a:sym typeface="Calibri"/>
                        </a:rPr>
                        <a:t> the lowest point that the jumper reached in the entire jump</a:t>
                      </a:r>
                      <a:endParaRPr sz="1200">
                        <a:latin typeface="Calibri"/>
                        <a:ea typeface="Calibri"/>
                        <a:cs typeface="Calibri"/>
                        <a:sym typeface="Calibri"/>
                      </a:endParaRPr>
                    </a:p>
                  </a:txBody>
                  <a:tcPr marT="91425" marB="91425" marR="91425" marL="91425"/>
                </a:tc>
              </a:tr>
              <a:tr h="3874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e</a:t>
                      </a:r>
                      <a:r>
                        <a:rPr b="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the time at which the jumper hits the surface of the river</a:t>
                      </a:r>
                      <a:endParaRPr sz="1200">
                        <a:latin typeface="Calibri"/>
                        <a:ea typeface="Calibri"/>
                        <a:cs typeface="Calibri"/>
                        <a:sym typeface="Calibri"/>
                      </a:endParaRPr>
                    </a:p>
                  </a:txBody>
                  <a:tcPr marT="91425" marB="91425" marR="91425" marL="91425"/>
                </a:tc>
              </a:tr>
            </a:tbl>
          </a:graphicData>
        </a:graphic>
      </p:graphicFrame>
      <p:sp>
        <p:nvSpPr>
          <p:cNvPr id="270" name="Google Shape;270;p23"/>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t>
            </a:r>
            <a:r>
              <a:rPr lang="en" sz="2300"/>
              <a:t>arning Activity - Bungee Jumping 🦘</a:t>
            </a:r>
            <a:endParaRPr>
              <a:solidFill>
                <a:srgbClr val="005047"/>
              </a:solidFill>
            </a:endParaRPr>
          </a:p>
        </p:txBody>
      </p:sp>
      <p:sp>
        <p:nvSpPr>
          <p:cNvPr id="271" name="Google Shape;271;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4.6.3: Connecting Graphical and Verbal Representations of a Function</a:t>
            </a:r>
            <a:endParaRPr/>
          </a:p>
        </p:txBody>
      </p:sp>
      <p:sp>
        <p:nvSpPr>
          <p:cNvPr id="273" name="Google Shape;273;p23"/>
          <p:cNvSpPr txBox="1"/>
          <p:nvPr/>
        </p:nvSpPr>
        <p:spPr>
          <a:xfrm>
            <a:off x="311700" y="856488"/>
            <a:ext cx="838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1D2125"/>
                </a:solidFill>
                <a:highlight>
                  <a:srgbClr val="FFFFFF"/>
                </a:highlight>
                <a:latin typeface="Calibri"/>
                <a:ea typeface="Calibri"/>
                <a:cs typeface="Calibri"/>
                <a:sym typeface="Calibri"/>
              </a:rPr>
              <a:t>Match each j</a:t>
            </a:r>
            <a:r>
              <a:rPr lang="en" sz="1800">
                <a:solidFill>
                  <a:srgbClr val="1D2125"/>
                </a:solidFill>
                <a:highlight>
                  <a:srgbClr val="FFFFFF"/>
                </a:highlight>
                <a:latin typeface="Calibri"/>
                <a:ea typeface="Calibri"/>
                <a:cs typeface="Calibri"/>
                <a:sym typeface="Calibri"/>
              </a:rPr>
              <a:t>u</a:t>
            </a:r>
            <a:r>
              <a:rPr lang="en" sz="1800">
                <a:solidFill>
                  <a:srgbClr val="1D2125"/>
                </a:solidFill>
                <a:highlight>
                  <a:srgbClr val="FFFFFF"/>
                </a:highlight>
                <a:latin typeface="Calibri"/>
                <a:ea typeface="Calibri"/>
                <a:cs typeface="Calibri"/>
                <a:sym typeface="Calibri"/>
              </a:rPr>
              <a:t>mp description to an equation and a graph feature.</a:t>
            </a:r>
            <a:endParaRPr sz="1800">
              <a:latin typeface="Calibri"/>
              <a:ea typeface="Calibri"/>
              <a:cs typeface="Calibri"/>
              <a:sym typeface="Calibri"/>
            </a:endParaRPr>
          </a:p>
        </p:txBody>
      </p:sp>
      <p:sp>
        <p:nvSpPr>
          <p:cNvPr id="274" name="Google Shape;274;p23"/>
          <p:cNvSpPr txBox="1"/>
          <p:nvPr/>
        </p:nvSpPr>
        <p:spPr>
          <a:xfrm>
            <a:off x="293450" y="1206125"/>
            <a:ext cx="22395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sp>
        <p:nvSpPr>
          <p:cNvPr id="275" name="Google Shape;275;p23"/>
          <p:cNvSpPr txBox="1"/>
          <p:nvPr/>
        </p:nvSpPr>
        <p:spPr>
          <a:xfrm>
            <a:off x="524247" y="3858100"/>
            <a:ext cx="3475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2. If </a:t>
            </a:r>
            <a:r>
              <a:rPr i="1" lang="en" sz="1500">
                <a:solidFill>
                  <a:srgbClr val="424242"/>
                </a:solidFill>
                <a:latin typeface="Times New Roman"/>
                <a:ea typeface="Times New Roman"/>
                <a:cs typeface="Times New Roman"/>
                <a:sym typeface="Times New Roman"/>
              </a:rPr>
              <a:t>t</a:t>
            </a:r>
            <a:r>
              <a:rPr lang="en" sz="1500">
                <a:solidFill>
                  <a:srgbClr val="424242"/>
                </a:solidFill>
                <a:latin typeface="Calibri"/>
                <a:ea typeface="Calibri"/>
                <a:cs typeface="Calibri"/>
                <a:sym typeface="Calibri"/>
              </a:rPr>
              <a:t> = 0, then </a:t>
            </a:r>
            <a:r>
              <a:rPr i="1" lang="en" sz="1500">
                <a:solidFill>
                  <a:srgbClr val="424242"/>
                </a:solidFill>
                <a:latin typeface="Times New Roman"/>
                <a:ea typeface="Times New Roman"/>
                <a:cs typeface="Times New Roman"/>
                <a:sym typeface="Times New Roman"/>
              </a:rPr>
              <a:t>h</a:t>
            </a:r>
            <a:r>
              <a:rPr lang="en" sz="1500">
                <a:solidFill>
                  <a:srgbClr val="424242"/>
                </a:solidFill>
                <a:latin typeface="Calibri"/>
                <a:ea typeface="Calibri"/>
                <a:cs typeface="Calibri"/>
                <a:sym typeface="Calibri"/>
              </a:rPr>
              <a:t>(0) equals what value?</a:t>
            </a:r>
            <a:endParaRPr sz="1500">
              <a:solidFill>
                <a:srgbClr val="424242"/>
              </a:solidFill>
              <a:latin typeface="Calibri"/>
              <a:ea typeface="Calibri"/>
              <a:cs typeface="Calibri"/>
              <a:sym typeface="Calibri"/>
            </a:endParaRPr>
          </a:p>
        </p:txBody>
      </p:sp>
      <p:sp>
        <p:nvSpPr>
          <p:cNvPr id="276" name="Google Shape;276;p23"/>
          <p:cNvSpPr txBox="1"/>
          <p:nvPr/>
        </p:nvSpPr>
        <p:spPr>
          <a:xfrm>
            <a:off x="521208" y="4236725"/>
            <a:ext cx="3475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rgbClr val="424242"/>
                </a:solidFill>
                <a:latin typeface="Calibri"/>
                <a:ea typeface="Calibri"/>
                <a:cs typeface="Calibri"/>
                <a:sym typeface="Calibri"/>
              </a:rPr>
              <a:t>3</a:t>
            </a:r>
            <a:r>
              <a:rPr lang="en" sz="1500">
                <a:solidFill>
                  <a:srgbClr val="424242"/>
                </a:solidFill>
                <a:latin typeface="Calibri"/>
                <a:ea typeface="Calibri"/>
                <a:cs typeface="Calibri"/>
                <a:sym typeface="Calibri"/>
              </a:rPr>
              <a:t>. If </a:t>
            </a:r>
            <a:r>
              <a:rPr i="1" lang="en" sz="1500">
                <a:solidFill>
                  <a:srgbClr val="424242"/>
                </a:solidFill>
                <a:latin typeface="Times New Roman"/>
                <a:ea typeface="Times New Roman"/>
                <a:cs typeface="Times New Roman"/>
                <a:sym typeface="Times New Roman"/>
              </a:rPr>
              <a:t>t</a:t>
            </a:r>
            <a:r>
              <a:rPr lang="en" sz="1500">
                <a:solidFill>
                  <a:srgbClr val="424242"/>
                </a:solidFill>
                <a:latin typeface="Calibri"/>
                <a:ea typeface="Calibri"/>
                <a:cs typeface="Calibri"/>
                <a:sym typeface="Calibri"/>
              </a:rPr>
              <a:t> = 4, then </a:t>
            </a:r>
            <a:r>
              <a:rPr i="1" lang="en" sz="1500">
                <a:solidFill>
                  <a:srgbClr val="424242"/>
                </a:solidFill>
                <a:latin typeface="Times New Roman"/>
                <a:ea typeface="Times New Roman"/>
                <a:cs typeface="Times New Roman"/>
                <a:sym typeface="Times New Roman"/>
              </a:rPr>
              <a:t>h</a:t>
            </a:r>
            <a:r>
              <a:rPr lang="en" sz="1500">
                <a:solidFill>
                  <a:srgbClr val="424242"/>
                </a:solidFill>
                <a:latin typeface="Calibri"/>
                <a:ea typeface="Calibri"/>
                <a:cs typeface="Calibri"/>
                <a:sym typeface="Calibri"/>
              </a:rPr>
              <a:t>(4) equals what value?</a:t>
            </a:r>
            <a:endParaRPr sz="1800">
              <a:solidFill>
                <a:srgbClr val="424242"/>
              </a:solidFill>
              <a:latin typeface="Calibri"/>
              <a:ea typeface="Calibri"/>
              <a:cs typeface="Calibri"/>
              <a:sym typeface="Calibri"/>
            </a:endParaRPr>
          </a:p>
        </p:txBody>
      </p:sp>
      <p:sp>
        <p:nvSpPr>
          <p:cNvPr id="277" name="Google Shape;277;p23">
            <a:hlinkClick action="ppaction://hlinksldjump" r:id="rId3"/>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78" name="Google Shape;278;p23"/>
          <p:cNvSpPr txBox="1"/>
          <p:nvPr/>
        </p:nvSpPr>
        <p:spPr>
          <a:xfrm>
            <a:off x="3977631" y="3858768"/>
            <a:ext cx="3475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4</a:t>
            </a:r>
            <a:r>
              <a:rPr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If </a:t>
            </a:r>
            <a:r>
              <a:rPr i="1" lang="en" sz="1500">
                <a:solidFill>
                  <a:srgbClr val="424242"/>
                </a:solidFill>
                <a:latin typeface="Times New Roman"/>
                <a:ea typeface="Times New Roman"/>
                <a:cs typeface="Times New Roman"/>
                <a:sym typeface="Times New Roman"/>
              </a:rPr>
              <a:t>h</a:t>
            </a:r>
            <a:r>
              <a:rPr i="1"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t</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45, then </a:t>
            </a:r>
            <a:r>
              <a:rPr i="1" lang="en" sz="1500">
                <a:solidFill>
                  <a:srgbClr val="424242"/>
                </a:solidFill>
                <a:latin typeface="Times New Roman"/>
                <a:ea typeface="Times New Roman"/>
                <a:cs typeface="Times New Roman"/>
                <a:sym typeface="Times New Roman"/>
              </a:rPr>
              <a:t>t</a:t>
            </a:r>
            <a:r>
              <a:rPr lang="en" sz="1500">
                <a:solidFill>
                  <a:srgbClr val="424242"/>
                </a:solidFill>
                <a:latin typeface="Calibri"/>
                <a:ea typeface="Calibri"/>
                <a:cs typeface="Calibri"/>
                <a:sym typeface="Calibri"/>
              </a:rPr>
              <a:t> equals what value?</a:t>
            </a:r>
            <a:endParaRPr sz="1500">
              <a:solidFill>
                <a:srgbClr val="424242"/>
              </a:solidFill>
              <a:latin typeface="Calibri"/>
              <a:ea typeface="Calibri"/>
              <a:cs typeface="Calibri"/>
              <a:sym typeface="Calibri"/>
            </a:endParaRPr>
          </a:p>
        </p:txBody>
      </p:sp>
      <p:sp>
        <p:nvSpPr>
          <p:cNvPr id="279" name="Google Shape;279;p23"/>
          <p:cNvSpPr txBox="1"/>
          <p:nvPr/>
        </p:nvSpPr>
        <p:spPr>
          <a:xfrm>
            <a:off x="3974592" y="4237393"/>
            <a:ext cx="3475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5</a:t>
            </a:r>
            <a:r>
              <a:rPr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If </a:t>
            </a:r>
            <a:r>
              <a:rPr i="1" lang="en" sz="1500">
                <a:solidFill>
                  <a:srgbClr val="424242"/>
                </a:solidFill>
                <a:latin typeface="Times New Roman"/>
                <a:ea typeface="Times New Roman"/>
                <a:cs typeface="Times New Roman"/>
                <a:sym typeface="Times New Roman"/>
              </a:rPr>
              <a:t>h</a:t>
            </a:r>
            <a:r>
              <a:rPr i="1"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t</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0, then </a:t>
            </a:r>
            <a:r>
              <a:rPr i="1" lang="en" sz="1500">
                <a:solidFill>
                  <a:srgbClr val="424242"/>
                </a:solidFill>
                <a:latin typeface="Times New Roman"/>
                <a:ea typeface="Times New Roman"/>
                <a:cs typeface="Times New Roman"/>
                <a:sym typeface="Times New Roman"/>
              </a:rPr>
              <a:t>t</a:t>
            </a:r>
            <a:r>
              <a:rPr lang="en" sz="1500">
                <a:solidFill>
                  <a:srgbClr val="424242"/>
                </a:solidFill>
                <a:latin typeface="Calibri"/>
                <a:ea typeface="Calibri"/>
                <a:cs typeface="Calibri"/>
                <a:sym typeface="Calibri"/>
              </a:rPr>
              <a:t> equals what value?</a:t>
            </a:r>
            <a:endParaRPr sz="1800">
              <a:solidFill>
                <a:srgbClr val="424242"/>
              </a:solidFill>
              <a:latin typeface="Calibri"/>
              <a:ea typeface="Calibri"/>
              <a:cs typeface="Calibri"/>
              <a:sym typeface="Calibri"/>
            </a:endParaRPr>
          </a:p>
        </p:txBody>
      </p:sp>
      <p:pic>
        <p:nvPicPr>
          <p:cNvPr id="280" name="Google Shape;280;p23"/>
          <p:cNvPicPr preferRelativeResize="0"/>
          <p:nvPr/>
        </p:nvPicPr>
        <p:blipFill>
          <a:blip r:embed="rId4">
            <a:alphaModFix/>
          </a:blip>
          <a:stretch>
            <a:fillRect/>
          </a:stretch>
        </p:blipFill>
        <p:spPr>
          <a:xfrm>
            <a:off x="5356500" y="1526375"/>
            <a:ext cx="3787500" cy="155559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4" name="Shape 284"/>
        <p:cNvGrpSpPr/>
        <p:nvPr/>
      </p:nvGrpSpPr>
      <p:grpSpPr>
        <a:xfrm>
          <a:off x="0" y="0"/>
          <a:ext cx="0" cy="0"/>
          <a:chOff x="0" y="0"/>
          <a:chExt cx="0" cy="0"/>
        </a:xfrm>
      </p:grpSpPr>
      <p:sp>
        <p:nvSpPr>
          <p:cNvPr id="285" name="Google Shape;285;p24"/>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 Bungee Jumping 🦘</a:t>
            </a:r>
            <a:endParaRPr sz="2600">
              <a:solidFill>
                <a:srgbClr val="005047"/>
              </a:solidFill>
            </a:endParaRPr>
          </a:p>
        </p:txBody>
      </p:sp>
      <p:sp>
        <p:nvSpPr>
          <p:cNvPr id="286" name="Google Shape;286;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4.6.3: Connecting Graphical and Verbal Representations of a Function</a:t>
            </a:r>
            <a:endParaRPr/>
          </a:p>
        </p:txBody>
      </p:sp>
      <p:pic>
        <p:nvPicPr>
          <p:cNvPr id="288" name="Google Shape;288;p24"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89" name="Google Shape;289;p24"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90" name="Google Shape;290;p24"/>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"_____ matches _____ because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"I noticed _____ , so I matched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"The strategy that I used was . . .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Conversing</a:t>
            </a:r>
            <a:endParaRPr sz="1000">
              <a:latin typeface="Calibri"/>
              <a:ea typeface="Calibri"/>
              <a:cs typeface="Calibri"/>
              <a:sym typeface="Calibri"/>
            </a:endParaRPr>
          </a:p>
        </p:txBody>
      </p:sp>
      <p:sp>
        <p:nvSpPr>
          <p:cNvPr id="291" name="Google Shape;291;p24"/>
          <p:cNvSpPr/>
          <p:nvPr/>
        </p:nvSpPr>
        <p:spPr>
          <a:xfrm>
            <a:off x="4779300" y="3077000"/>
            <a:ext cx="3907500" cy="12354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Highlight matching descriptions, equations, and parts of the graph in the same color.</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Internalize Comprehension</a:t>
            </a:r>
            <a:endParaRPr>
              <a:latin typeface="Calibri"/>
              <a:ea typeface="Calibri"/>
              <a:cs typeface="Calibri"/>
              <a:sym typeface="Calibri"/>
            </a:endParaRPr>
          </a:p>
        </p:txBody>
      </p:sp>
      <p:sp>
        <p:nvSpPr>
          <p:cNvPr id="292" name="Google Shape;292;p2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The Meaning of Function Notation</a:t>
            </a:r>
            <a:endParaRPr b="1"/>
          </a:p>
        </p:txBody>
      </p:sp>
      <p:pic>
        <p:nvPicPr>
          <p:cNvPr descr="A person in a white shirt and dark pants is bungee jumping, suspended upside down by a red cord against a blurred background of green trees." id="299" name="Google Shape;299;p25" title="46 video frame.png">
            <a:hlinkClick r:id="rId4"/>
          </p:cNvPr>
          <p:cNvPicPr preferRelativeResize="0"/>
          <p:nvPr/>
        </p:nvPicPr>
        <p:blipFill rotWithShape="1">
          <a:blip r:embed="rId5">
            <a:alphaModFix/>
          </a:blip>
          <a:srcRect b="258" l="0" r="0" t="268"/>
          <a:stretch/>
        </p:blipFill>
        <p:spPr>
          <a:xfrm>
            <a:off x="1695488" y="482875"/>
            <a:ext cx="5753024" cy="3218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3" name="Shape 303"/>
        <p:cNvGrpSpPr/>
        <p:nvPr/>
      </p:nvGrpSpPr>
      <p:grpSpPr>
        <a:xfrm>
          <a:off x="0" y="0"/>
          <a:ext cx="0" cy="0"/>
          <a:chOff x="0" y="0"/>
          <a:chExt cx="0" cy="0"/>
        </a:xfrm>
      </p:grpSpPr>
      <p:sp>
        <p:nvSpPr>
          <p:cNvPr id="304" name="Google Shape;304;p26"/>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305" name="Google Shape;305;p26"/>
          <p:cNvSpPr txBox="1"/>
          <p:nvPr>
            <p:ph idx="1" type="body"/>
          </p:nvPr>
        </p:nvSpPr>
        <p:spPr>
          <a:xfrm>
            <a:off x="311700" y="1152475"/>
            <a:ext cx="45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900"/>
              <a:t>Based on the information available, how long do you think the bungee cord is? </a:t>
            </a:r>
            <a:endParaRPr sz="2900"/>
          </a:p>
          <a:p>
            <a:pPr indent="0" lvl="0" marL="0" rtl="0" algn="l">
              <a:lnSpc>
                <a:spcPct val="100000"/>
              </a:lnSpc>
              <a:spcBef>
                <a:spcPts val="1200"/>
              </a:spcBef>
              <a:spcAft>
                <a:spcPts val="1200"/>
              </a:spcAft>
              <a:buNone/>
            </a:pPr>
            <a:r>
              <a:rPr lang="en" sz="2900"/>
              <a:t>Make an estimate and explain your reasoning.</a:t>
            </a:r>
            <a:endParaRPr sz="2900">
              <a:solidFill>
                <a:srgbClr val="424242"/>
              </a:solidFill>
            </a:endParaRPr>
          </a:p>
        </p:txBody>
      </p:sp>
      <p:sp>
        <p:nvSpPr>
          <p:cNvPr id="306" name="Google Shape;306;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7" name="Google Shape;307;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4.6.3: Connecting Graphical and Verbal Representations of a Function</a:t>
            </a:r>
            <a:endParaRPr sz="1000"/>
          </a:p>
        </p:txBody>
      </p:sp>
      <p:pic>
        <p:nvPicPr>
          <p:cNvPr id="308" name="Google Shape;308;p26"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Illustration of two hands holding a yellow tape measure extended to 12 inches, with a blue and red measuring tape stretching below, ending in a red hook—perfect for boosting productivity; this image is free to use.&#10;" id="309" name="Google Shape;309;p26" title="2ChatGPT Image Aug 4, 2025, 03_49_29 PM.png"/>
          <p:cNvPicPr preferRelativeResize="0"/>
          <p:nvPr/>
        </p:nvPicPr>
        <p:blipFill>
          <a:blip r:embed="rId4">
            <a:alphaModFix/>
          </a:blip>
          <a:stretch>
            <a:fillRect/>
          </a:stretch>
        </p:blipFill>
        <p:spPr>
          <a:xfrm>
            <a:off x="5064000" y="1152144"/>
            <a:ext cx="3443917" cy="344391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15" name="Google Shape;315;p27"/>
          <p:cNvSpPr txBox="1"/>
          <p:nvPr>
            <p:ph idx="1" type="body"/>
          </p:nvPr>
        </p:nvSpPr>
        <p:spPr>
          <a:xfrm>
            <a:off x="311700" y="923875"/>
            <a:ext cx="8679900" cy="1424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graph models the height, in feet, of a kickball over time. When is the ball at its maximum height?</a:t>
            </a:r>
            <a:endParaRPr/>
          </a:p>
          <a:p>
            <a:pPr indent="0" lvl="0" marL="0" rtl="0" algn="l">
              <a:lnSpc>
                <a:spcPct val="100000"/>
              </a:lnSpc>
              <a:spcBef>
                <a:spcPts val="1200"/>
              </a:spcBef>
              <a:spcAft>
                <a:spcPts val="1000"/>
              </a:spcAft>
              <a:buNone/>
            </a:pPr>
            <a:r>
              <a:t/>
            </a:r>
            <a:endParaRPr/>
          </a:p>
        </p:txBody>
      </p:sp>
      <p:sp>
        <p:nvSpPr>
          <p:cNvPr id="316" name="Google Shape;316;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4.6.3: Connecting Graphical and Verbal Representations of a Function</a:t>
            </a:r>
            <a:endParaRPr sz="1000"/>
          </a:p>
        </p:txBody>
      </p:sp>
      <p:pic>
        <p:nvPicPr>
          <p:cNvPr id="318" name="Google Shape;318;p2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19" name="Google Shape;319;p27">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20" name="Google Shape;320;p27"/>
          <p:cNvSpPr txBox="1"/>
          <p:nvPr/>
        </p:nvSpPr>
        <p:spPr>
          <a:xfrm>
            <a:off x="3880950" y="1530375"/>
            <a:ext cx="4662300" cy="3032400"/>
          </a:xfrm>
          <a:prstGeom prst="rect">
            <a:avLst/>
          </a:prstGeom>
          <a:noFill/>
          <a:ln>
            <a:noFill/>
          </a:ln>
        </p:spPr>
        <p:txBody>
          <a:bodyPr anchorCtr="0" anchor="t" bIns="91425" lIns="91425" spcFirstLastPara="1" rIns="91425" wrap="square" tIns="91425">
            <a:spAutoFit/>
          </a:bodyPr>
          <a:lstStyle/>
          <a:p>
            <a:pPr indent="-330200" lvl="0" marL="914400" rtl="0" algn="l">
              <a:spcBef>
                <a:spcPts val="0"/>
              </a:spcBef>
              <a:spcAft>
                <a:spcPts val="0"/>
              </a:spcAft>
              <a:buClr>
                <a:srgbClr val="424242"/>
              </a:buClr>
              <a:buSzPts val="1600"/>
              <a:buFont typeface="Calibri"/>
              <a:buAutoNum type="alphaLcPeriod"/>
            </a:pPr>
            <a:r>
              <a:rPr i="1" lang="en" sz="1500">
                <a:solidFill>
                  <a:srgbClr val="424242"/>
                </a:solidFill>
                <a:latin typeface="Times New Roman"/>
                <a:ea typeface="Times New Roman"/>
                <a:cs typeface="Times New Roman"/>
                <a:sym typeface="Times New Roman"/>
              </a:rPr>
              <a:t>h</a:t>
            </a:r>
            <a:r>
              <a:rPr lang="en" sz="1600">
                <a:solidFill>
                  <a:srgbClr val="424242"/>
                </a:solidFill>
                <a:latin typeface="Calibri"/>
                <a:ea typeface="Calibri"/>
                <a:cs typeface="Calibri"/>
                <a:sym typeface="Calibri"/>
              </a:rPr>
              <a:t>(2.5) = 31, The maximum height is about 31 feet.  It occurred about 2.5 seconds after the ball was kicked.</a:t>
            </a:r>
            <a:endParaRPr sz="1600">
              <a:solidFill>
                <a:srgbClr val="424242"/>
              </a:solidFill>
              <a:latin typeface="Calibri"/>
              <a:ea typeface="Calibri"/>
              <a:cs typeface="Calibri"/>
              <a:sym typeface="Calibri"/>
            </a:endParaRPr>
          </a:p>
          <a:p>
            <a:pPr indent="-330200" lvl="0" marL="914400" rtl="0" algn="l">
              <a:spcBef>
                <a:spcPts val="1000"/>
              </a:spcBef>
              <a:spcAft>
                <a:spcPts val="0"/>
              </a:spcAft>
              <a:buClr>
                <a:srgbClr val="424242"/>
              </a:buClr>
              <a:buSzPts val="1600"/>
              <a:buFont typeface="Calibri"/>
              <a:buAutoNum type="alphaLcPeriod"/>
            </a:pPr>
            <a:r>
              <a:rPr i="1" lang="en" sz="1500">
                <a:solidFill>
                  <a:srgbClr val="424242"/>
                </a:solidFill>
                <a:latin typeface="Times New Roman"/>
                <a:ea typeface="Times New Roman"/>
                <a:cs typeface="Times New Roman"/>
                <a:sym typeface="Times New Roman"/>
              </a:rPr>
              <a:t>h</a:t>
            </a:r>
            <a:r>
              <a:rPr lang="en" sz="1600">
                <a:solidFill>
                  <a:srgbClr val="424242"/>
                </a:solidFill>
                <a:latin typeface="Calibri"/>
                <a:ea typeface="Calibri"/>
                <a:cs typeface="Calibri"/>
                <a:sym typeface="Calibri"/>
              </a:rPr>
              <a:t>(5) = 0, The maximum height occurs about 6 seconds after the ball was kicked.</a:t>
            </a:r>
            <a:endParaRPr sz="1600">
              <a:solidFill>
                <a:srgbClr val="424242"/>
              </a:solidFill>
              <a:latin typeface="Calibri"/>
              <a:ea typeface="Calibri"/>
              <a:cs typeface="Calibri"/>
              <a:sym typeface="Calibri"/>
            </a:endParaRPr>
          </a:p>
          <a:p>
            <a:pPr indent="-330200" lvl="0" marL="914400" rtl="0" algn="l">
              <a:spcBef>
                <a:spcPts val="1000"/>
              </a:spcBef>
              <a:spcAft>
                <a:spcPts val="0"/>
              </a:spcAft>
              <a:buClr>
                <a:srgbClr val="424242"/>
              </a:buClr>
              <a:buSzPts val="1600"/>
              <a:buFont typeface="Calibri"/>
              <a:buAutoNum type="alphaLcPeriod"/>
            </a:pPr>
            <a:r>
              <a:rPr i="1" lang="en" sz="1500">
                <a:solidFill>
                  <a:srgbClr val="424242"/>
                </a:solidFill>
                <a:latin typeface="Times New Roman"/>
                <a:ea typeface="Times New Roman"/>
                <a:cs typeface="Times New Roman"/>
                <a:sym typeface="Times New Roman"/>
              </a:rPr>
              <a:t>h</a:t>
            </a:r>
            <a:r>
              <a:rPr lang="en" sz="1600">
                <a:solidFill>
                  <a:srgbClr val="424242"/>
                </a:solidFill>
                <a:latin typeface="Calibri"/>
                <a:ea typeface="Calibri"/>
                <a:cs typeface="Calibri"/>
                <a:sym typeface="Calibri"/>
              </a:rPr>
              <a:t>(1) = 20, The maximum height occurred 1 second after the ball was kicked.</a:t>
            </a:r>
            <a:endParaRPr sz="1600">
              <a:solidFill>
                <a:srgbClr val="424242"/>
              </a:solidFill>
              <a:latin typeface="Calibri"/>
              <a:ea typeface="Calibri"/>
              <a:cs typeface="Calibri"/>
              <a:sym typeface="Calibri"/>
            </a:endParaRPr>
          </a:p>
          <a:p>
            <a:pPr indent="-330200" lvl="0" marL="914400" rtl="0" algn="l">
              <a:spcBef>
                <a:spcPts val="1000"/>
              </a:spcBef>
              <a:spcAft>
                <a:spcPts val="0"/>
              </a:spcAft>
              <a:buClr>
                <a:srgbClr val="424242"/>
              </a:buClr>
              <a:buSzPts val="1600"/>
              <a:buFont typeface="Calibri"/>
              <a:buAutoNum type="alphaLcPeriod"/>
            </a:pPr>
            <a:r>
              <a:rPr i="1" lang="en" sz="1500">
                <a:solidFill>
                  <a:srgbClr val="424242"/>
                </a:solidFill>
                <a:latin typeface="Times New Roman"/>
                <a:ea typeface="Times New Roman"/>
                <a:cs typeface="Times New Roman"/>
                <a:sym typeface="Times New Roman"/>
              </a:rPr>
              <a:t>h</a:t>
            </a:r>
            <a:r>
              <a:rPr lang="en" sz="1600">
                <a:solidFill>
                  <a:srgbClr val="424242"/>
                </a:solidFill>
                <a:latin typeface="Calibri"/>
                <a:ea typeface="Calibri"/>
                <a:cs typeface="Calibri"/>
                <a:sym typeface="Calibri"/>
              </a:rPr>
              <a:t>(2.5) = 31, The maximum height is about 2.5 feet.  It occurred about 31 seconds after the ball was kicked</a:t>
            </a:r>
            <a:endParaRPr sz="1600">
              <a:solidFill>
                <a:srgbClr val="424242"/>
              </a:solidFill>
              <a:latin typeface="Calibri"/>
              <a:ea typeface="Calibri"/>
              <a:cs typeface="Calibri"/>
              <a:sym typeface="Calibri"/>
            </a:endParaRPr>
          </a:p>
        </p:txBody>
      </p:sp>
      <p:pic>
        <p:nvPicPr>
          <p:cNvPr descr="A graph with a parabola opening downward, crossing the y-axis near 27 and the x-axis at two points close to zero. The vertex is at the top, and three black dots mark the intercepts. Gridlines are visible.&#10;" id="321" name="Google Shape;321;p27" title="4.6.3 SC.jpeg"/>
          <p:cNvPicPr preferRelativeResize="0"/>
          <p:nvPr/>
        </p:nvPicPr>
        <p:blipFill rotWithShape="1">
          <a:blip r:embed="rId4">
            <a:alphaModFix/>
          </a:blip>
          <a:srcRect b="15626" l="0" r="0" t="15626"/>
          <a:stretch/>
        </p:blipFill>
        <p:spPr>
          <a:xfrm>
            <a:off x="375750" y="1698338"/>
            <a:ext cx="3865202" cy="2576801"/>
          </a:xfrm>
          <a:prstGeom prst="rect">
            <a:avLst/>
          </a:prstGeom>
          <a:noFill/>
          <a:ln cap="flat" cmpd="sng" w="19050">
            <a:solidFill>
              <a:schemeClr val="accent1"/>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5" name="Shape 325"/>
        <p:cNvGrpSpPr/>
        <p:nvPr/>
      </p:nvGrpSpPr>
      <p:grpSpPr>
        <a:xfrm>
          <a:off x="0" y="0"/>
          <a:ext cx="0" cy="0"/>
          <a:chOff x="0" y="0"/>
          <a:chExt cx="0" cy="0"/>
        </a:xfrm>
      </p:grpSpPr>
      <p:sp>
        <p:nvSpPr>
          <p:cNvPr id="326" name="Google Shape;326;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Review</a:t>
            </a:r>
            <a:endParaRPr/>
          </a:p>
        </p:txBody>
      </p:sp>
      <p:sp>
        <p:nvSpPr>
          <p:cNvPr id="327" name="Google Shape;327;p28"/>
          <p:cNvSpPr txBox="1"/>
          <p:nvPr>
            <p:ph idx="1" type="body"/>
          </p:nvPr>
        </p:nvSpPr>
        <p:spPr>
          <a:xfrm>
            <a:off x="311700" y="1593450"/>
            <a:ext cx="3633600" cy="19566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440"/>
              <a:buNone/>
            </a:pPr>
            <a:r>
              <a:rPr lang="en" sz="1700">
                <a:solidFill>
                  <a:srgbClr val="1D2125"/>
                </a:solidFill>
              </a:rPr>
              <a:t>The graph represents the total number of smartphones that are shipped to a retail store over the course of 50 days.</a:t>
            </a:r>
            <a:endParaRPr sz="1700">
              <a:solidFill>
                <a:srgbClr val="1D2125"/>
              </a:solidFill>
            </a:endParaRPr>
          </a:p>
          <a:p>
            <a:pPr indent="0" lvl="0" marL="0" rtl="0" algn="l">
              <a:lnSpc>
                <a:spcPct val="95000"/>
              </a:lnSpc>
              <a:spcBef>
                <a:spcPts val="1200"/>
              </a:spcBef>
              <a:spcAft>
                <a:spcPts val="0"/>
              </a:spcAft>
              <a:buSzPts val="440"/>
              <a:buNone/>
            </a:pPr>
            <a:r>
              <a:t/>
            </a:r>
            <a:endParaRPr sz="1700">
              <a:solidFill>
                <a:srgbClr val="1D2125"/>
              </a:solidFill>
            </a:endParaRPr>
          </a:p>
          <a:p>
            <a:pPr indent="0" lvl="0" marL="0" rtl="0" algn="l">
              <a:lnSpc>
                <a:spcPct val="95000"/>
              </a:lnSpc>
              <a:spcBef>
                <a:spcPts val="1200"/>
              </a:spcBef>
              <a:spcAft>
                <a:spcPts val="0"/>
              </a:spcAft>
              <a:buSzPts val="440"/>
              <a:buNone/>
            </a:pPr>
            <a:r>
              <a:rPr lang="en" sz="1700">
                <a:solidFill>
                  <a:srgbClr val="1D2125"/>
                </a:solidFill>
                <a:highlight>
                  <a:srgbClr val="FFFFFF"/>
                </a:highlight>
              </a:rPr>
              <a:t>Why does </a:t>
            </a:r>
            <a:r>
              <a:rPr i="1" lang="en" sz="1700">
                <a:latin typeface="Times New Roman"/>
                <a:ea typeface="Times New Roman"/>
                <a:cs typeface="Times New Roman"/>
                <a:sym typeface="Times New Roman"/>
              </a:rPr>
              <a:t>f</a:t>
            </a:r>
            <a:r>
              <a:rPr lang="en" sz="1700">
                <a:solidFill>
                  <a:srgbClr val="1D2125"/>
                </a:solidFill>
                <a:highlight>
                  <a:srgbClr val="FFFFFF"/>
                </a:highlight>
              </a:rPr>
              <a:t>(20) = </a:t>
            </a:r>
            <a:r>
              <a:rPr i="1" lang="en" sz="1700">
                <a:latin typeface="Times New Roman"/>
                <a:ea typeface="Times New Roman"/>
                <a:cs typeface="Times New Roman"/>
                <a:sym typeface="Times New Roman"/>
              </a:rPr>
              <a:t>f</a:t>
            </a:r>
            <a:r>
              <a:rPr lang="en" sz="1700">
                <a:solidFill>
                  <a:srgbClr val="1D2125"/>
                </a:solidFill>
                <a:highlight>
                  <a:srgbClr val="FFFFFF"/>
                </a:highlight>
              </a:rPr>
              <a:t>(22)?</a:t>
            </a:r>
            <a:endParaRPr sz="1700">
              <a:solidFill>
                <a:srgbClr val="1D2125"/>
              </a:solidFill>
              <a:highlight>
                <a:srgbClr val="FFFFFF"/>
              </a:highlight>
            </a:endParaRPr>
          </a:p>
          <a:p>
            <a:pPr indent="0" lvl="0" marL="0" rtl="0" algn="l">
              <a:lnSpc>
                <a:spcPct val="95000"/>
              </a:lnSpc>
              <a:spcBef>
                <a:spcPts val="0"/>
              </a:spcBef>
              <a:spcAft>
                <a:spcPts val="0"/>
              </a:spcAft>
              <a:buSzPts val="440"/>
              <a:buNone/>
            </a:pPr>
            <a:r>
              <a:t/>
            </a:r>
            <a:endParaRPr sz="1300">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914400" rtl="0" algn="l">
              <a:lnSpc>
                <a:spcPct val="85000"/>
              </a:lnSpc>
              <a:spcBef>
                <a:spcPts val="0"/>
              </a:spcBef>
              <a:spcAft>
                <a:spcPts val="300"/>
              </a:spcAft>
              <a:buNone/>
            </a:pPr>
            <a:r>
              <a:t/>
            </a:r>
            <a:endParaRPr sz="1800">
              <a:solidFill>
                <a:srgbClr val="1D2125"/>
              </a:solidFill>
            </a:endParaRPr>
          </a:p>
        </p:txBody>
      </p:sp>
      <p:pic>
        <p:nvPicPr>
          <p:cNvPr id="328" name="Google Shape;328;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9" name="Google Shape;32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0" name="Google Shape;330;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4.6.3: Connecting Graphical and Verbal Representations of a Function - Additional Resources</a:t>
            </a:r>
            <a:endParaRPr sz="1000"/>
          </a:p>
        </p:txBody>
      </p:sp>
      <p:pic>
        <p:nvPicPr>
          <p:cNvPr descr="Line graph showing the number of smartphones over 50 days. The graph rises sharply from 0 to 2,000 (A), levels off (B), then rises again to 4,000 (C). Axes are labeled “Number of Smart Phones” and “Time (days).”." id="331" name="Google Shape;331;p28"/>
          <p:cNvPicPr preferRelativeResize="0"/>
          <p:nvPr/>
        </p:nvPicPr>
        <p:blipFill>
          <a:blip r:embed="rId4">
            <a:alphaModFix/>
          </a:blip>
          <a:stretch>
            <a:fillRect/>
          </a:stretch>
        </p:blipFill>
        <p:spPr>
          <a:xfrm>
            <a:off x="4021500" y="1170125"/>
            <a:ext cx="3305897" cy="33284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9"/>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8" name="Google Shape;338;p2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9" name="Google Shape;339;p2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1" name="Google Shape;341;p2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4" name="Google Shape;344;p29"/>
          <p:cNvCxnSpPr>
            <a:stCxn id="338" idx="2"/>
            <a:endCxn id="34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45" name="Google Shape;345;p29"/>
          <p:cNvCxnSpPr>
            <a:stCxn id="340" idx="3"/>
            <a:endCxn id="33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46" name="Google Shape;346;p29"/>
          <p:cNvCxnSpPr>
            <a:stCxn id="341" idx="3"/>
            <a:endCxn id="33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47" name="Google Shape;347;p29"/>
          <p:cNvCxnSpPr>
            <a:stCxn id="336" idx="3"/>
            <a:endCxn id="34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48" name="Google Shape;348;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49" name="Google Shape;349;p29"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50" name="Google Shape;350;p2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51" name="Google Shape;351;p2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52" name="Google Shape;352;p2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53" name="Google Shape;353;p29"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54" name="Google Shape;354;p2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5" name="Google Shape;355;p29"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56" name="Google Shape;356;p29"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57" name="Google Shape;357;p29"/>
          <p:cNvCxnSpPr>
            <a:stCxn id="342" idx="3"/>
            <a:endCxn id="34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58" name="Google Shape;358;p29"/>
          <p:cNvCxnSpPr>
            <a:stCxn id="339" idx="3"/>
            <a:endCxn id="34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59" name="Google Shape;359;p2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60" name="Google Shape;360;p2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1" name="Google Shape;361;p2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62" name="Google Shape;362;p29"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63" name="Google Shape;363;p29"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64" name="Google Shape;364;p29"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0"/>
          <p:cNvSpPr txBox="1"/>
          <p:nvPr>
            <p:ph idx="1" type="body"/>
          </p:nvPr>
        </p:nvSpPr>
        <p:spPr>
          <a:xfrm>
            <a:off x="361825" y="2103550"/>
            <a:ext cx="4815900" cy="21141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What is the value of </a:t>
            </a:r>
            <a:r>
              <a:rPr i="1" lang="en" sz="1500">
                <a:latin typeface="Times New Roman"/>
                <a:ea typeface="Times New Roman"/>
                <a:cs typeface="Times New Roman"/>
                <a:sym typeface="Times New Roman"/>
              </a:rPr>
              <a:t>f </a:t>
            </a:r>
            <a:r>
              <a:rPr lang="en" sz="1700"/>
              <a:t>(−3)?</a:t>
            </a:r>
            <a:endParaRPr sz="1700"/>
          </a:p>
          <a:p>
            <a:pPr indent="-336550" lvl="0" marL="457200" rtl="0" algn="l">
              <a:lnSpc>
                <a:spcPct val="100000"/>
              </a:lnSpc>
              <a:spcBef>
                <a:spcPts val="0"/>
              </a:spcBef>
              <a:spcAft>
                <a:spcPts val="0"/>
              </a:spcAft>
              <a:buSzPts val="1700"/>
              <a:buAutoNum type="arabicPeriod"/>
            </a:pPr>
            <a:r>
              <a:rPr lang="en" sz="1700"/>
              <a:t>What key feature of the linear function is the point (−3,0)?</a:t>
            </a:r>
            <a:endParaRPr sz="1700"/>
          </a:p>
          <a:p>
            <a:pPr indent="-336550" lvl="0" marL="457200" rtl="0" algn="l">
              <a:lnSpc>
                <a:spcPct val="100000"/>
              </a:lnSpc>
              <a:spcBef>
                <a:spcPts val="0"/>
              </a:spcBef>
              <a:spcAft>
                <a:spcPts val="0"/>
              </a:spcAft>
              <a:buSzPts val="1700"/>
              <a:buAutoNum type="arabicPeriod"/>
            </a:pPr>
            <a:r>
              <a:rPr lang="en" sz="1700"/>
              <a:t>What is the slope of the linear function?</a:t>
            </a:r>
            <a:endParaRPr sz="1700"/>
          </a:p>
          <a:p>
            <a:pPr indent="-336550" lvl="0" marL="457200" rtl="0" algn="l">
              <a:lnSpc>
                <a:spcPct val="100000"/>
              </a:lnSpc>
              <a:spcBef>
                <a:spcPts val="0"/>
              </a:spcBef>
              <a:spcAft>
                <a:spcPts val="0"/>
              </a:spcAft>
              <a:buSzPts val="1700"/>
              <a:buAutoNum type="arabicPeriod"/>
            </a:pPr>
            <a:r>
              <a:rPr lang="en" sz="1700"/>
              <a:t>What part of the linear function is the point (0,6)?</a:t>
            </a:r>
            <a:endParaRPr sz="1700"/>
          </a:p>
          <a:p>
            <a:pPr indent="0" lvl="0" marL="0" rtl="0" algn="l">
              <a:lnSpc>
                <a:spcPct val="100000"/>
              </a:lnSpc>
              <a:spcBef>
                <a:spcPts val="1200"/>
              </a:spcBef>
              <a:spcAft>
                <a:spcPts val="0"/>
              </a:spcAft>
              <a:buNone/>
            </a:pPr>
            <a:r>
              <a:t/>
            </a:r>
            <a:endParaRPr sz="100"/>
          </a:p>
          <a:p>
            <a:pPr indent="0" lvl="0" marL="0" rtl="0" algn="l">
              <a:lnSpc>
                <a:spcPct val="100000"/>
              </a:lnSpc>
              <a:spcBef>
                <a:spcPts val="1200"/>
              </a:spcBef>
              <a:spcAft>
                <a:spcPts val="0"/>
              </a:spcAft>
              <a:buNone/>
            </a:pPr>
            <a:r>
              <a:t/>
            </a:r>
            <a:endParaRPr sz="1700"/>
          </a:p>
          <a:p>
            <a:pPr indent="0" lvl="0" marL="0" rtl="0" algn="l">
              <a:lnSpc>
                <a:spcPct val="100000"/>
              </a:lnSpc>
              <a:spcBef>
                <a:spcPts val="1200"/>
              </a:spcBef>
              <a:spcAft>
                <a:spcPts val="1200"/>
              </a:spcAft>
              <a:buSzPts val="605"/>
              <a:buNone/>
            </a:pPr>
            <a:r>
              <a:t/>
            </a:r>
            <a:endParaRPr sz="1700"/>
          </a:p>
        </p:txBody>
      </p:sp>
      <p:sp>
        <p:nvSpPr>
          <p:cNvPr id="370" name="Google Shape;370;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a:t>
            </a:r>
            <a:r>
              <a:rPr lang="en" sz="2100"/>
              <a:t>What Defines a Linear Function?</a:t>
            </a:r>
            <a:r>
              <a:rPr lang="en">
                <a:solidFill>
                  <a:srgbClr val="005047"/>
                </a:solidFill>
              </a:rPr>
              <a:t> </a:t>
            </a:r>
            <a:r>
              <a:rPr lang="en"/>
              <a:t>✖️</a:t>
            </a:r>
            <a:endParaRPr>
              <a:solidFill>
                <a:srgbClr val="005047"/>
              </a:solidFill>
            </a:endParaRPr>
          </a:p>
        </p:txBody>
      </p:sp>
      <p:sp>
        <p:nvSpPr>
          <p:cNvPr id="371" name="Google Shape;371;p30"/>
          <p:cNvSpPr txBox="1"/>
          <p:nvPr>
            <p:ph idx="1" type="body"/>
          </p:nvPr>
        </p:nvSpPr>
        <p:spPr>
          <a:xfrm>
            <a:off x="311700" y="1152475"/>
            <a:ext cx="4930800" cy="61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5"/>
              <a:buNone/>
            </a:pPr>
            <a:r>
              <a:rPr lang="en" sz="1700"/>
              <a:t>Answer the questions about the linear function </a:t>
            </a:r>
            <a:endParaRPr sz="1700"/>
          </a:p>
          <a:p>
            <a:pPr indent="0" lvl="0" marL="0" rtl="0" algn="l">
              <a:lnSpc>
                <a:spcPct val="100000"/>
              </a:lnSpc>
              <a:spcBef>
                <a:spcPts val="0"/>
              </a:spcBef>
              <a:spcAft>
                <a:spcPts val="0"/>
              </a:spcAft>
              <a:buSzPts val="605"/>
              <a:buNone/>
            </a:pPr>
            <a:r>
              <a:rPr i="1" lang="en" sz="1500">
                <a:latin typeface="Times New Roman"/>
                <a:ea typeface="Times New Roman"/>
                <a:cs typeface="Times New Roman"/>
                <a:sym typeface="Times New Roman"/>
              </a:rPr>
              <a:t>f</a:t>
            </a:r>
            <a:r>
              <a:rPr i="1" lang="en" sz="1600">
                <a:solidFill>
                  <a:schemeClr val="dk1"/>
                </a:solidFill>
              </a:rPr>
              <a:t>(</a:t>
            </a:r>
            <a:r>
              <a:rPr i="1" lang="en" sz="1500">
                <a:latin typeface="Times New Roman"/>
                <a:ea typeface="Times New Roman"/>
                <a:cs typeface="Times New Roman"/>
                <a:sym typeface="Times New Roman"/>
              </a:rPr>
              <a:t>x</a:t>
            </a:r>
            <a:r>
              <a:rPr i="1" lang="en" sz="1600">
                <a:solidFill>
                  <a:schemeClr val="dk1"/>
                </a:solidFill>
              </a:rPr>
              <a:t>)</a:t>
            </a:r>
            <a:r>
              <a:rPr lang="en" sz="1600">
                <a:solidFill>
                  <a:schemeClr val="dk1"/>
                </a:solidFill>
              </a:rPr>
              <a:t> = 2</a:t>
            </a:r>
            <a:r>
              <a:rPr i="1" lang="en" sz="1500">
                <a:latin typeface="Times New Roman"/>
                <a:ea typeface="Times New Roman"/>
                <a:cs typeface="Times New Roman"/>
                <a:sym typeface="Times New Roman"/>
              </a:rPr>
              <a:t>x</a:t>
            </a:r>
            <a:r>
              <a:rPr lang="en" sz="1600">
                <a:solidFill>
                  <a:schemeClr val="dk1"/>
                </a:solidFill>
              </a:rPr>
              <a:t> + 6 </a:t>
            </a:r>
            <a:r>
              <a:rPr lang="en" sz="1700"/>
              <a:t>and its key features.</a:t>
            </a:r>
            <a:endParaRPr sz="1700"/>
          </a:p>
          <a:p>
            <a:pPr indent="0" lvl="0" marL="0" rtl="0" algn="l">
              <a:lnSpc>
                <a:spcPct val="100000"/>
              </a:lnSpc>
              <a:spcBef>
                <a:spcPts val="0"/>
              </a:spcBef>
              <a:spcAft>
                <a:spcPts val="0"/>
              </a:spcAft>
              <a:buSzPts val="605"/>
              <a:buNone/>
            </a:pPr>
            <a:r>
              <a:t/>
            </a:r>
            <a:endParaRPr sz="1200"/>
          </a:p>
          <a:p>
            <a:pPr indent="0" lvl="0" marL="0" rtl="0" algn="l">
              <a:lnSpc>
                <a:spcPct val="100000"/>
              </a:lnSpc>
              <a:spcBef>
                <a:spcPts val="0"/>
              </a:spcBef>
              <a:spcAft>
                <a:spcPts val="1200"/>
              </a:spcAft>
              <a:buSzPts val="605"/>
              <a:buNone/>
            </a:pPr>
            <a:r>
              <a:t/>
            </a:r>
            <a:endParaRPr sz="1700"/>
          </a:p>
        </p:txBody>
      </p:sp>
      <p:sp>
        <p:nvSpPr>
          <p:cNvPr id="372" name="Google Shape;372;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4.6.4: Key Features of Linear Functions</a:t>
            </a:r>
            <a:endParaRPr/>
          </a:p>
        </p:txBody>
      </p:sp>
      <p:pic>
        <p:nvPicPr>
          <p:cNvPr descr="A straight orange line on a graph slopes upward from left to right, crossing the y-axis at -2 and the x-axis at 2. The grid ranges from -14 to 18 on the x-axis and -14 to 16 on the y-axis." id="374" name="Google Shape;374;p30"/>
          <p:cNvPicPr preferRelativeResize="0"/>
          <p:nvPr/>
        </p:nvPicPr>
        <p:blipFill>
          <a:blip r:embed="rId3">
            <a:alphaModFix/>
          </a:blip>
          <a:stretch>
            <a:fillRect/>
          </a:stretch>
        </p:blipFill>
        <p:spPr>
          <a:xfrm>
            <a:off x="5436063" y="1060625"/>
            <a:ext cx="2796475" cy="2772776"/>
          </a:xfrm>
          <a:prstGeom prst="rect">
            <a:avLst/>
          </a:prstGeom>
          <a:noFill/>
          <a:ln>
            <a:noFill/>
          </a:ln>
        </p:spPr>
      </p:pic>
      <p:sp>
        <p:nvSpPr>
          <p:cNvPr id="375" name="Google Shape;375;p30"/>
          <p:cNvSpPr/>
          <p:nvPr/>
        </p:nvSpPr>
        <p:spPr>
          <a:xfrm>
            <a:off x="5110650" y="3949375"/>
            <a:ext cx="3447300" cy="738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Graph representing the function:</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f</a:t>
            </a:r>
            <a:r>
              <a:rPr i="1" lang="en" sz="1600">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x</a:t>
            </a:r>
            <a:r>
              <a:rPr i="1" lang="en" sz="1600">
                <a:latin typeface="Calibri"/>
                <a:ea typeface="Calibri"/>
                <a:cs typeface="Calibri"/>
                <a:sym typeface="Calibri"/>
              </a:rPr>
              <a:t>)</a:t>
            </a:r>
            <a:r>
              <a:rPr lang="en" sz="1600">
                <a:latin typeface="Calibri"/>
                <a:ea typeface="Calibri"/>
                <a:cs typeface="Calibri"/>
                <a:sym typeface="Calibri"/>
              </a:rPr>
              <a:t> = 2</a:t>
            </a:r>
            <a:r>
              <a:rPr i="1" lang="en" sz="1500">
                <a:solidFill>
                  <a:srgbClr val="424242"/>
                </a:solidFill>
                <a:latin typeface="Times New Roman"/>
                <a:ea typeface="Times New Roman"/>
                <a:cs typeface="Times New Roman"/>
                <a:sym typeface="Times New Roman"/>
              </a:rPr>
              <a:t>x</a:t>
            </a:r>
            <a:r>
              <a:rPr lang="en" sz="1600">
                <a:latin typeface="Calibri"/>
                <a:ea typeface="Calibri"/>
                <a:cs typeface="Calibri"/>
                <a:sym typeface="Calibri"/>
              </a:rPr>
              <a:t> + 6</a:t>
            </a:r>
            <a:endParaRPr sz="16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What Defines a Linear Function?</a:t>
            </a:r>
            <a:r>
              <a:rPr lang="en"/>
              <a:t> ✖️</a:t>
            </a:r>
            <a:endParaRPr/>
          </a:p>
        </p:txBody>
      </p:sp>
      <p:sp>
        <p:nvSpPr>
          <p:cNvPr id="381" name="Google Shape;38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2" name="Google Shape;382;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4.6.4: Key Features of Linear Functions</a:t>
            </a:r>
            <a:endParaRPr/>
          </a:p>
        </p:txBody>
      </p:sp>
      <p:sp>
        <p:nvSpPr>
          <p:cNvPr id="383" name="Google Shape;383;p31"/>
          <p:cNvSpPr txBox="1"/>
          <p:nvPr>
            <p:ph idx="1" type="body"/>
          </p:nvPr>
        </p:nvSpPr>
        <p:spPr>
          <a:xfrm>
            <a:off x="361825" y="2103120"/>
            <a:ext cx="4815900" cy="18225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startAt="5"/>
            </a:pPr>
            <a:r>
              <a:rPr lang="en" sz="1700"/>
              <a:t>What is the </a:t>
            </a:r>
            <a:r>
              <a:rPr i="1" lang="en" sz="1500">
                <a:latin typeface="Times New Roman"/>
                <a:ea typeface="Times New Roman"/>
                <a:cs typeface="Times New Roman"/>
                <a:sym typeface="Times New Roman"/>
              </a:rPr>
              <a:t>y</a:t>
            </a:r>
            <a:r>
              <a:rPr lang="en" sz="1700"/>
              <a:t>-intercept of the graph?</a:t>
            </a:r>
            <a:endParaRPr sz="1700"/>
          </a:p>
          <a:p>
            <a:pPr indent="-336550" lvl="0" marL="457200" rtl="0" algn="l">
              <a:lnSpc>
                <a:spcPct val="100000"/>
              </a:lnSpc>
              <a:spcBef>
                <a:spcPts val="0"/>
              </a:spcBef>
              <a:spcAft>
                <a:spcPts val="0"/>
              </a:spcAft>
              <a:buSzPts val="1700"/>
              <a:buAutoNum type="arabicPeriod" startAt="5"/>
            </a:pPr>
            <a:r>
              <a:rPr lang="en" sz="1700"/>
              <a:t>What does the </a:t>
            </a:r>
            <a:r>
              <a:rPr i="1" lang="en" sz="1500">
                <a:latin typeface="Times New Roman"/>
                <a:ea typeface="Times New Roman"/>
                <a:cs typeface="Times New Roman"/>
                <a:sym typeface="Times New Roman"/>
              </a:rPr>
              <a:t>y</a:t>
            </a:r>
            <a:r>
              <a:rPr lang="en" sz="1700"/>
              <a:t>-intercept mean in the context of the problem?</a:t>
            </a:r>
            <a:endParaRPr sz="1700"/>
          </a:p>
          <a:p>
            <a:pPr indent="-336550" lvl="0" marL="457200" rtl="0" algn="l">
              <a:lnSpc>
                <a:spcPct val="100000"/>
              </a:lnSpc>
              <a:spcBef>
                <a:spcPts val="0"/>
              </a:spcBef>
              <a:spcAft>
                <a:spcPts val="0"/>
              </a:spcAft>
              <a:buSzPts val="1700"/>
              <a:buAutoNum type="arabicPeriod" startAt="5"/>
            </a:pPr>
            <a:r>
              <a:rPr lang="en" sz="1700"/>
              <a:t>What is the slope?</a:t>
            </a:r>
            <a:endParaRPr sz="1700"/>
          </a:p>
          <a:p>
            <a:pPr indent="-336550" lvl="0" marL="457200" rtl="0" algn="l">
              <a:lnSpc>
                <a:spcPct val="100000"/>
              </a:lnSpc>
              <a:spcBef>
                <a:spcPts val="0"/>
              </a:spcBef>
              <a:spcAft>
                <a:spcPts val="0"/>
              </a:spcAft>
              <a:buSzPts val="1700"/>
              <a:buAutoNum type="arabicPeriod" startAt="5"/>
            </a:pPr>
            <a:r>
              <a:rPr lang="en" sz="1700"/>
              <a:t>What does the slope mean in the context of the problem?</a:t>
            </a:r>
            <a:endParaRPr sz="1700"/>
          </a:p>
        </p:txBody>
      </p:sp>
      <p:sp>
        <p:nvSpPr>
          <p:cNvPr id="384" name="Google Shape;384;p31"/>
          <p:cNvSpPr/>
          <p:nvPr/>
        </p:nvSpPr>
        <p:spPr>
          <a:xfrm>
            <a:off x="5110650" y="3949375"/>
            <a:ext cx="3447300" cy="738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The graph shows the amount of money Adam saves in dollars.</a:t>
            </a:r>
            <a:endParaRPr sz="1600">
              <a:latin typeface="Calibri"/>
              <a:ea typeface="Calibri"/>
              <a:cs typeface="Calibri"/>
              <a:sym typeface="Calibri"/>
            </a:endParaRPr>
          </a:p>
        </p:txBody>
      </p:sp>
      <p:pic>
        <p:nvPicPr>
          <p:cNvPr descr="Line graph titled Adam’s Savings showing total amount of money (in dollars) increasing from $1 on day 0 to $10 on day 2, with the y-axis labeled Total Amount of Money ($) and x-axis labeled Days." id="385" name="Google Shape;385;p31"/>
          <p:cNvPicPr preferRelativeResize="0"/>
          <p:nvPr/>
        </p:nvPicPr>
        <p:blipFill>
          <a:blip r:embed="rId3">
            <a:alphaModFix/>
          </a:blip>
          <a:stretch>
            <a:fillRect/>
          </a:stretch>
        </p:blipFill>
        <p:spPr>
          <a:xfrm>
            <a:off x="5435937" y="1094800"/>
            <a:ext cx="2796725" cy="2801495"/>
          </a:xfrm>
          <a:prstGeom prst="rect">
            <a:avLst/>
          </a:prstGeom>
          <a:noFill/>
          <a:ln>
            <a:noFill/>
          </a:ln>
        </p:spPr>
      </p:pic>
      <p:sp>
        <p:nvSpPr>
          <p:cNvPr id="386" name="Google Shape;386;p31"/>
          <p:cNvSpPr txBox="1"/>
          <p:nvPr>
            <p:ph idx="1" type="body"/>
          </p:nvPr>
        </p:nvSpPr>
        <p:spPr>
          <a:xfrm>
            <a:off x="311700" y="1152475"/>
            <a:ext cx="4930800" cy="61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5"/>
              <a:buNone/>
            </a:pPr>
            <a:r>
              <a:rPr lang="en" sz="1700"/>
              <a:t>Answer the questions about the graph of Adam’s Savings.</a:t>
            </a:r>
            <a:endParaRPr sz="1700"/>
          </a:p>
          <a:p>
            <a:pPr indent="0" lvl="0" marL="0" rtl="0" algn="l">
              <a:lnSpc>
                <a:spcPct val="100000"/>
              </a:lnSpc>
              <a:spcBef>
                <a:spcPts val="0"/>
              </a:spcBef>
              <a:spcAft>
                <a:spcPts val="0"/>
              </a:spcAft>
              <a:buSzPts val="605"/>
              <a:buNone/>
            </a:pPr>
            <a:r>
              <a:t/>
            </a:r>
            <a:endParaRPr sz="1200"/>
          </a:p>
          <a:p>
            <a:pPr indent="0" lvl="0" marL="0" rtl="0" algn="l">
              <a:lnSpc>
                <a:spcPct val="100000"/>
              </a:lnSpc>
              <a:spcBef>
                <a:spcPts val="0"/>
              </a:spcBef>
              <a:spcAft>
                <a:spcPts val="1200"/>
              </a:spcAft>
              <a:buSzPts val="605"/>
              <a:buNone/>
            </a:pPr>
            <a:r>
              <a:t/>
            </a:r>
            <a:endParaRPr sz="17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t>Le</a:t>
            </a:r>
            <a:r>
              <a:rPr lang="en" sz="2100"/>
              <a:t>arning Activity - What Defines a Linear Function?</a:t>
            </a:r>
            <a:r>
              <a:rPr lang="en"/>
              <a:t> ✖️</a:t>
            </a:r>
            <a:endParaRPr/>
          </a:p>
        </p:txBody>
      </p:sp>
      <p:sp>
        <p:nvSpPr>
          <p:cNvPr id="392" name="Google Shape;392;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4.6.4: Key Features of Linear Functions</a:t>
            </a:r>
            <a:endParaRPr/>
          </a:p>
        </p:txBody>
      </p:sp>
      <p:sp>
        <p:nvSpPr>
          <p:cNvPr id="394" name="Google Shape;394;p32"/>
          <p:cNvSpPr/>
          <p:nvPr/>
        </p:nvSpPr>
        <p:spPr>
          <a:xfrm>
            <a:off x="5110650" y="3949375"/>
            <a:ext cx="3447300" cy="738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Graph representing the function:</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f</a:t>
            </a:r>
            <a:r>
              <a:rPr i="1" lang="en" sz="1600">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x</a:t>
            </a:r>
            <a:r>
              <a:rPr i="1" lang="en" sz="1600">
                <a:latin typeface="Calibri"/>
                <a:ea typeface="Calibri"/>
                <a:cs typeface="Calibri"/>
                <a:sym typeface="Calibri"/>
              </a:rPr>
              <a:t>) </a:t>
            </a:r>
            <a:r>
              <a:rPr lang="en" sz="1600">
                <a:latin typeface="Calibri"/>
                <a:ea typeface="Calibri"/>
                <a:cs typeface="Calibri"/>
                <a:sym typeface="Calibri"/>
              </a:rPr>
              <a:t>= ⅓ </a:t>
            </a:r>
            <a:r>
              <a:rPr i="1" lang="en" sz="1500">
                <a:solidFill>
                  <a:srgbClr val="424242"/>
                </a:solidFill>
                <a:latin typeface="Times New Roman"/>
                <a:ea typeface="Times New Roman"/>
                <a:cs typeface="Times New Roman"/>
                <a:sym typeface="Times New Roman"/>
              </a:rPr>
              <a:t>x</a:t>
            </a:r>
            <a:r>
              <a:rPr i="1" lang="en" sz="1600">
                <a:latin typeface="Calibri"/>
                <a:ea typeface="Calibri"/>
                <a:cs typeface="Calibri"/>
                <a:sym typeface="Calibri"/>
              </a:rPr>
              <a:t> </a:t>
            </a:r>
            <a:r>
              <a:rPr lang="en" sz="1600">
                <a:latin typeface="Calibri"/>
                <a:ea typeface="Calibri"/>
                <a:cs typeface="Calibri"/>
                <a:sym typeface="Calibri"/>
              </a:rPr>
              <a:t>+ 2</a:t>
            </a:r>
            <a:endParaRPr sz="1600">
              <a:latin typeface="Calibri"/>
              <a:ea typeface="Calibri"/>
              <a:cs typeface="Calibri"/>
              <a:sym typeface="Calibri"/>
            </a:endParaRPr>
          </a:p>
        </p:txBody>
      </p:sp>
      <p:sp>
        <p:nvSpPr>
          <p:cNvPr id="395" name="Google Shape;395;p32"/>
          <p:cNvSpPr txBox="1"/>
          <p:nvPr>
            <p:ph idx="1" type="body"/>
          </p:nvPr>
        </p:nvSpPr>
        <p:spPr>
          <a:xfrm>
            <a:off x="361825" y="1645925"/>
            <a:ext cx="4594200" cy="23376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startAt="9"/>
            </a:pPr>
            <a:r>
              <a:rPr lang="en" sz="1700"/>
              <a:t>…labeled A?</a:t>
            </a:r>
            <a:endParaRPr sz="1700"/>
          </a:p>
          <a:p>
            <a:pPr indent="-336550" lvl="0" marL="457200" rtl="0" algn="l">
              <a:lnSpc>
                <a:spcPct val="100000"/>
              </a:lnSpc>
              <a:spcBef>
                <a:spcPts val="1000"/>
              </a:spcBef>
              <a:spcAft>
                <a:spcPts val="0"/>
              </a:spcAft>
              <a:buSzPts val="1700"/>
              <a:buAutoNum type="arabicPeriod" startAt="9"/>
            </a:pPr>
            <a:r>
              <a:rPr lang="en" sz="1700"/>
              <a:t>…labeled B?</a:t>
            </a:r>
            <a:endParaRPr sz="1700"/>
          </a:p>
          <a:p>
            <a:pPr indent="-336550" lvl="0" marL="457200" rtl="0" algn="l">
              <a:lnSpc>
                <a:spcPct val="100000"/>
              </a:lnSpc>
              <a:spcBef>
                <a:spcPts val="1000"/>
              </a:spcBef>
              <a:spcAft>
                <a:spcPts val="0"/>
              </a:spcAft>
              <a:buSzPts val="1700"/>
              <a:buAutoNum type="arabicPeriod" startAt="9"/>
            </a:pPr>
            <a:r>
              <a:rPr lang="en" sz="1700"/>
              <a:t>…</a:t>
            </a:r>
            <a:r>
              <a:rPr lang="en" sz="1700"/>
              <a:t>labeled C?</a:t>
            </a:r>
            <a:endParaRPr sz="1700"/>
          </a:p>
          <a:p>
            <a:pPr indent="-336550" lvl="0" marL="457200" rtl="0" algn="l">
              <a:lnSpc>
                <a:spcPct val="100000"/>
              </a:lnSpc>
              <a:spcBef>
                <a:spcPts val="1000"/>
              </a:spcBef>
              <a:spcAft>
                <a:spcPts val="1000"/>
              </a:spcAft>
              <a:buSzPts val="1700"/>
              <a:buAutoNum type="arabicPeriod" startAt="9"/>
            </a:pPr>
            <a:r>
              <a:rPr lang="en" sz="1700"/>
              <a:t>…labeled D?</a:t>
            </a:r>
            <a:endParaRPr sz="1700"/>
          </a:p>
        </p:txBody>
      </p:sp>
      <p:sp>
        <p:nvSpPr>
          <p:cNvPr id="396" name="Google Shape;396;p32"/>
          <p:cNvSpPr txBox="1"/>
          <p:nvPr>
            <p:ph idx="1" type="body"/>
          </p:nvPr>
        </p:nvSpPr>
        <p:spPr>
          <a:xfrm>
            <a:off x="311700" y="1152475"/>
            <a:ext cx="4396500" cy="61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5"/>
              <a:buNone/>
            </a:pPr>
            <a:r>
              <a:rPr lang="en" sz="1700"/>
              <a:t>What is the key feature on the graph…</a:t>
            </a:r>
            <a:endParaRPr sz="1700"/>
          </a:p>
        </p:txBody>
      </p:sp>
      <p:pic>
        <p:nvPicPr>
          <p:cNvPr id="397" name="Google Shape;397;p32"/>
          <p:cNvPicPr preferRelativeResize="0"/>
          <p:nvPr/>
        </p:nvPicPr>
        <p:blipFill>
          <a:blip r:embed="rId3">
            <a:alphaModFix/>
          </a:blip>
          <a:stretch>
            <a:fillRect/>
          </a:stretch>
        </p:blipFill>
        <p:spPr>
          <a:xfrm>
            <a:off x="5035950" y="1274950"/>
            <a:ext cx="3596698" cy="233750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403" name="Google Shape;403;p33"/>
          <p:cNvSpPr txBox="1"/>
          <p:nvPr>
            <p:ph idx="1" type="body"/>
          </p:nvPr>
        </p:nvSpPr>
        <p:spPr>
          <a:xfrm>
            <a:off x="311700" y="1152475"/>
            <a:ext cx="3537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What is the zero of the graphed linear function?</a:t>
            </a:r>
            <a:endParaRPr/>
          </a:p>
          <a:p>
            <a:pPr indent="-342900" lvl="0" marL="914400" rtl="0" algn="l">
              <a:lnSpc>
                <a:spcPct val="100000"/>
              </a:lnSpc>
              <a:spcBef>
                <a:spcPts val="1200"/>
              </a:spcBef>
              <a:spcAft>
                <a:spcPts val="0"/>
              </a:spcAft>
              <a:buSzPts val="1800"/>
              <a:buFont typeface="Calibri"/>
              <a:buAutoNum type="alphaLcPeriod"/>
            </a:pPr>
            <a:r>
              <a:rPr lang="en"/>
              <a:t>(</a:t>
            </a:r>
            <a:r>
              <a:rPr lang="en"/>
              <a:t>6,0)</a:t>
            </a:r>
            <a:endParaRPr baseline="30000"/>
          </a:p>
          <a:p>
            <a:pPr indent="-342900" lvl="0" marL="914400" rtl="0" algn="l">
              <a:lnSpc>
                <a:spcPct val="100000"/>
              </a:lnSpc>
              <a:spcBef>
                <a:spcPts val="0"/>
              </a:spcBef>
              <a:spcAft>
                <a:spcPts val="0"/>
              </a:spcAft>
              <a:buSzPts val="1800"/>
              <a:buFont typeface="Calibri"/>
              <a:buAutoNum type="alphaLcPeriod"/>
            </a:pPr>
            <a:r>
              <a:rPr lang="en">
                <a:highlight>
                  <a:srgbClr val="FFFFFF"/>
                </a:highlight>
              </a:rPr>
              <a:t>(0,-4)</a:t>
            </a:r>
            <a:endParaRPr>
              <a:highlight>
                <a:srgbClr val="FFFFFF"/>
              </a:highlight>
            </a:endParaRPr>
          </a:p>
          <a:p>
            <a:pPr indent="-342900" lvl="0" marL="914400" rtl="0" algn="l">
              <a:lnSpc>
                <a:spcPct val="100000"/>
              </a:lnSpc>
              <a:spcBef>
                <a:spcPts val="0"/>
              </a:spcBef>
              <a:spcAft>
                <a:spcPts val="0"/>
              </a:spcAft>
              <a:buSzPts val="1800"/>
              <a:buFont typeface="Calibri"/>
              <a:buAutoNum type="alphaLcPeriod"/>
            </a:pPr>
            <a:r>
              <a:rPr lang="en">
                <a:highlight>
                  <a:srgbClr val="FFFFFF"/>
                </a:highlight>
              </a:rPr>
              <a:t>(0,6)</a:t>
            </a:r>
            <a:endParaRPr>
              <a:highlight>
                <a:srgbClr val="FFFFFF"/>
              </a:highlight>
            </a:endParaRPr>
          </a:p>
          <a:p>
            <a:pPr indent="-342900" lvl="0" marL="914400" rtl="0" algn="l">
              <a:lnSpc>
                <a:spcPct val="100000"/>
              </a:lnSpc>
              <a:spcBef>
                <a:spcPts val="0"/>
              </a:spcBef>
              <a:spcAft>
                <a:spcPts val="0"/>
              </a:spcAft>
              <a:buSzPts val="1800"/>
              <a:buFont typeface="Calibri"/>
              <a:buAutoNum type="alphaLcPeriod"/>
            </a:pPr>
            <a:r>
              <a:rPr lang="en">
                <a:highlight>
                  <a:srgbClr val="FFFFFF"/>
                </a:highlight>
              </a:rPr>
              <a:t>(0,0)</a:t>
            </a:r>
            <a:endParaRPr>
              <a:highlight>
                <a:srgbClr val="FFFFFF"/>
              </a:highlight>
            </a:endParaRPr>
          </a:p>
          <a:p>
            <a:pPr indent="457200" lvl="0" marL="457200" rtl="0" algn="l">
              <a:lnSpc>
                <a:spcPct val="100000"/>
              </a:lnSpc>
              <a:spcBef>
                <a:spcPts val="0"/>
              </a:spcBef>
              <a:spcAft>
                <a:spcPts val="0"/>
              </a:spcAft>
              <a:buNone/>
            </a:pPr>
            <a:r>
              <a:t/>
            </a:r>
            <a:endParaRPr/>
          </a:p>
        </p:txBody>
      </p:sp>
      <p:sp>
        <p:nvSpPr>
          <p:cNvPr id="404" name="Google Shape;404;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4.6.4: Key Features of Linear Functions</a:t>
            </a:r>
            <a:endParaRPr sz="1000"/>
          </a:p>
        </p:txBody>
      </p:sp>
      <p:pic>
        <p:nvPicPr>
          <p:cNvPr id="406" name="Google Shape;406;p33"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id="407" name="Google Shape;407;p33" title="464 SC.jpeg"/>
          <p:cNvPicPr preferRelativeResize="0"/>
          <p:nvPr/>
        </p:nvPicPr>
        <p:blipFill rotWithShape="1">
          <a:blip r:embed="rId4">
            <a:alphaModFix/>
          </a:blip>
          <a:srcRect b="-3141" l="-5538" r="-10094" t="-2266"/>
          <a:stretch/>
        </p:blipFill>
        <p:spPr>
          <a:xfrm>
            <a:off x="3655950" y="1092275"/>
            <a:ext cx="3702899" cy="3232575"/>
          </a:xfrm>
          <a:prstGeom prst="rect">
            <a:avLst/>
          </a:prstGeom>
          <a:noFill/>
          <a:ln>
            <a:noFill/>
          </a:ln>
        </p:spPr>
      </p:pic>
      <p:sp>
        <p:nvSpPr>
          <p:cNvPr id="408" name="Google Shape;408;p33">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2" name="Shape 412"/>
        <p:cNvGrpSpPr/>
        <p:nvPr/>
      </p:nvGrpSpPr>
      <p:grpSpPr>
        <a:xfrm>
          <a:off x="0" y="0"/>
          <a:ext cx="0" cy="0"/>
          <a:chOff x="0" y="0"/>
          <a:chExt cx="0" cy="0"/>
        </a:xfrm>
      </p:grpSpPr>
      <p:sp>
        <p:nvSpPr>
          <p:cNvPr id="413" name="Google Shape;413;p34"/>
          <p:cNvSpPr txBox="1"/>
          <p:nvPr/>
        </p:nvSpPr>
        <p:spPr>
          <a:xfrm>
            <a:off x="4534200" y="4346150"/>
            <a:ext cx="2954700" cy="36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50">
                <a:solidFill>
                  <a:srgbClr val="1D2125"/>
                </a:solidFill>
                <a:highlight>
                  <a:srgbClr val="FFFFFF"/>
                </a:highlight>
                <a:latin typeface="Roboto"/>
                <a:ea typeface="Roboto"/>
                <a:cs typeface="Roboto"/>
                <a:sym typeface="Roboto"/>
              </a:rPr>
              <a:t>T</a:t>
            </a:r>
            <a:r>
              <a:rPr lang="en" sz="1150">
                <a:solidFill>
                  <a:srgbClr val="1D2125"/>
                </a:solidFill>
                <a:highlight>
                  <a:srgbClr val="FFFFFF"/>
                </a:highlight>
                <a:latin typeface="Roboto"/>
                <a:ea typeface="Roboto"/>
                <a:cs typeface="Roboto"/>
                <a:sym typeface="Roboto"/>
              </a:rPr>
              <a:t>he slope of this linear function is </a:t>
            </a:r>
            <a:endParaRPr/>
          </a:p>
        </p:txBody>
      </p:sp>
      <p:pic>
        <p:nvPicPr>
          <p:cNvPr id="414" name="Google Shape;414;p34"/>
          <p:cNvPicPr preferRelativeResize="0"/>
          <p:nvPr/>
        </p:nvPicPr>
        <p:blipFill>
          <a:blip r:embed="rId3">
            <a:alphaModFix/>
          </a:blip>
          <a:stretch>
            <a:fillRect/>
          </a:stretch>
        </p:blipFill>
        <p:spPr>
          <a:xfrm>
            <a:off x="6959475" y="4127700"/>
            <a:ext cx="1918725" cy="661625"/>
          </a:xfrm>
          <a:prstGeom prst="rect">
            <a:avLst/>
          </a:prstGeom>
          <a:noFill/>
          <a:ln>
            <a:noFill/>
          </a:ln>
        </p:spPr>
      </p:pic>
      <p:pic>
        <p:nvPicPr>
          <p:cNvPr id="415" name="Google Shape;415;p34"/>
          <p:cNvPicPr preferRelativeResize="0"/>
          <p:nvPr/>
        </p:nvPicPr>
        <p:blipFill>
          <a:blip r:embed="rId4">
            <a:alphaModFix/>
          </a:blip>
          <a:stretch>
            <a:fillRect/>
          </a:stretch>
        </p:blipFill>
        <p:spPr>
          <a:xfrm>
            <a:off x="5597363" y="3641300"/>
            <a:ext cx="2752725" cy="704850"/>
          </a:xfrm>
          <a:prstGeom prst="rect">
            <a:avLst/>
          </a:prstGeom>
          <a:noFill/>
          <a:ln>
            <a:noFill/>
          </a:ln>
        </p:spPr>
      </p:pic>
      <p:sp>
        <p:nvSpPr>
          <p:cNvPr id="416" name="Google Shape;41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417" name="Google Shape;417;p34"/>
          <p:cNvSpPr txBox="1"/>
          <p:nvPr>
            <p:ph idx="1" type="body"/>
          </p:nvPr>
        </p:nvSpPr>
        <p:spPr>
          <a:xfrm>
            <a:off x="311700" y="902300"/>
            <a:ext cx="4866000" cy="32205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0"/>
              </a:spcAft>
              <a:buSzPts val="275"/>
              <a:buNone/>
            </a:pPr>
            <a:r>
              <a:rPr b="1" lang="en" sz="1400">
                <a:solidFill>
                  <a:srgbClr val="1D2125"/>
                </a:solidFill>
              </a:rPr>
              <a:t>Features of Linear Functions</a:t>
            </a:r>
            <a:endParaRPr b="1" sz="1400">
              <a:solidFill>
                <a:srgbClr val="1D2125"/>
              </a:solidFill>
            </a:endParaRPr>
          </a:p>
          <a:p>
            <a:pPr indent="0" lvl="0" marL="0" rtl="0" algn="l">
              <a:lnSpc>
                <a:spcPct val="85000"/>
              </a:lnSpc>
              <a:spcBef>
                <a:spcPts val="1200"/>
              </a:spcBef>
              <a:spcAft>
                <a:spcPts val="0"/>
              </a:spcAft>
              <a:buSzPts val="275"/>
              <a:buNone/>
            </a:pPr>
            <a:r>
              <a:rPr lang="en" sz="1400">
                <a:solidFill>
                  <a:srgbClr val="1D2125"/>
                </a:solidFill>
              </a:rPr>
              <a:t>The graph of a linear function is a line that extends infinitely in both directions, so it has no maximum or minimum unless the domain restricted to a specific part of the graph.</a:t>
            </a:r>
            <a:endParaRPr sz="1400">
              <a:solidFill>
                <a:srgbClr val="1D2125"/>
              </a:solidFill>
            </a:endParaRPr>
          </a:p>
          <a:p>
            <a:pPr indent="0" lvl="0" marL="0" rtl="0" algn="l">
              <a:lnSpc>
                <a:spcPct val="85000"/>
              </a:lnSpc>
              <a:spcBef>
                <a:spcPts val="1200"/>
              </a:spcBef>
              <a:spcAft>
                <a:spcPts val="0"/>
              </a:spcAft>
              <a:buSzPts val="275"/>
              <a:buNone/>
            </a:pPr>
            <a:r>
              <a:rPr lang="en" sz="1400">
                <a:solidFill>
                  <a:srgbClr val="1D2125"/>
                </a:solidFill>
              </a:rPr>
              <a:t>You can still pick out key features of linear functions.</a:t>
            </a:r>
            <a:endParaRPr sz="1400">
              <a:solidFill>
                <a:srgbClr val="1D2125"/>
              </a:solidFill>
            </a:endParaRPr>
          </a:p>
          <a:p>
            <a:pPr indent="-317500" lvl="0" marL="457200" rtl="0" algn="l">
              <a:lnSpc>
                <a:spcPct val="85000"/>
              </a:lnSpc>
              <a:spcBef>
                <a:spcPts val="1200"/>
              </a:spcBef>
              <a:spcAft>
                <a:spcPts val="0"/>
              </a:spcAft>
              <a:buClr>
                <a:srgbClr val="1D2125"/>
              </a:buClr>
              <a:buSzPts val="1400"/>
              <a:buChar char="●"/>
            </a:pPr>
            <a:r>
              <a:rPr lang="en" sz="1400">
                <a:solidFill>
                  <a:srgbClr val="1D2125"/>
                </a:solidFill>
              </a:rPr>
              <a:t>The </a:t>
            </a:r>
            <a:r>
              <a:rPr i="1" lang="en" sz="1400">
                <a:latin typeface="Times New Roman"/>
                <a:ea typeface="Times New Roman"/>
                <a:cs typeface="Times New Roman"/>
                <a:sym typeface="Times New Roman"/>
              </a:rPr>
              <a:t>x</a:t>
            </a:r>
            <a:r>
              <a:rPr lang="en" sz="1400">
                <a:solidFill>
                  <a:srgbClr val="1D2125"/>
                </a:solidFill>
              </a:rPr>
              <a:t>-intercept, or zero, is where the line crosses the </a:t>
            </a:r>
            <a:r>
              <a:rPr i="1" lang="en" sz="1400">
                <a:latin typeface="Times New Roman"/>
                <a:ea typeface="Times New Roman"/>
                <a:cs typeface="Times New Roman"/>
                <a:sym typeface="Times New Roman"/>
              </a:rPr>
              <a:t>x</a:t>
            </a:r>
            <a:r>
              <a:rPr lang="en" sz="1400">
                <a:solidFill>
                  <a:srgbClr val="1D2125"/>
                </a:solidFill>
              </a:rPr>
              <a:t>-axis. This is where the </a:t>
            </a:r>
            <a:r>
              <a:rPr i="1" lang="en" sz="1400">
                <a:latin typeface="Times New Roman"/>
                <a:ea typeface="Times New Roman"/>
                <a:cs typeface="Times New Roman"/>
                <a:sym typeface="Times New Roman"/>
              </a:rPr>
              <a:t>y</a:t>
            </a:r>
            <a:r>
              <a:rPr lang="en" sz="1400">
                <a:solidFill>
                  <a:srgbClr val="1D2125"/>
                </a:solidFill>
              </a:rPr>
              <a:t>-coordinate is 0.</a:t>
            </a:r>
            <a:endParaRPr sz="1400">
              <a:solidFill>
                <a:srgbClr val="1D2125"/>
              </a:solidFill>
            </a:endParaRPr>
          </a:p>
          <a:p>
            <a:pPr indent="-317500" lvl="1" marL="914400" rtl="0" algn="l">
              <a:lnSpc>
                <a:spcPct val="85000"/>
              </a:lnSpc>
              <a:spcBef>
                <a:spcPts val="0"/>
              </a:spcBef>
              <a:spcAft>
                <a:spcPts val="0"/>
              </a:spcAft>
              <a:buClr>
                <a:srgbClr val="1D2125"/>
              </a:buClr>
              <a:buSzPts val="1400"/>
              <a:buChar char="○"/>
            </a:pPr>
            <a:r>
              <a:rPr lang="en" sz="1400">
                <a:solidFill>
                  <a:srgbClr val="1D2125"/>
                </a:solidFill>
              </a:rPr>
              <a:t>In this linear function, the </a:t>
            </a:r>
            <a:r>
              <a:rPr i="1" lang="en" sz="1400">
                <a:latin typeface="Times New Roman"/>
                <a:ea typeface="Times New Roman"/>
                <a:cs typeface="Times New Roman"/>
                <a:sym typeface="Times New Roman"/>
              </a:rPr>
              <a:t>x</a:t>
            </a:r>
            <a:r>
              <a:rPr lang="en" sz="1400">
                <a:solidFill>
                  <a:srgbClr val="1D2125"/>
                </a:solidFill>
              </a:rPr>
              <a:t>-intercept, or zero, is </a:t>
            </a:r>
            <a:r>
              <a:rPr i="1" lang="en" sz="1400">
                <a:latin typeface="Times New Roman"/>
                <a:ea typeface="Times New Roman"/>
                <a:cs typeface="Times New Roman"/>
                <a:sym typeface="Times New Roman"/>
              </a:rPr>
              <a:t>x</a:t>
            </a:r>
            <a:r>
              <a:rPr i="1" lang="en" sz="1400">
                <a:solidFill>
                  <a:srgbClr val="1D2125"/>
                </a:solidFill>
              </a:rPr>
              <a:t>=2</a:t>
            </a:r>
            <a:r>
              <a:rPr lang="en" sz="1400">
                <a:solidFill>
                  <a:srgbClr val="1D2125"/>
                </a:solidFill>
              </a:rPr>
              <a:t> and written as the point (2,0).</a:t>
            </a:r>
            <a:endParaRPr sz="1400">
              <a:solidFill>
                <a:srgbClr val="1D2125"/>
              </a:solidFill>
            </a:endParaRPr>
          </a:p>
          <a:p>
            <a:pPr indent="-317500" lvl="0" marL="457200" rtl="0" algn="l">
              <a:lnSpc>
                <a:spcPct val="85000"/>
              </a:lnSpc>
              <a:spcBef>
                <a:spcPts val="1000"/>
              </a:spcBef>
              <a:spcAft>
                <a:spcPts val="0"/>
              </a:spcAft>
              <a:buClr>
                <a:srgbClr val="1D2125"/>
              </a:buClr>
              <a:buSzPts val="1400"/>
              <a:buChar char="●"/>
            </a:pPr>
            <a:r>
              <a:rPr lang="en" sz="1400">
                <a:solidFill>
                  <a:srgbClr val="1D2125"/>
                </a:solidFill>
              </a:rPr>
              <a:t>The </a:t>
            </a:r>
            <a:r>
              <a:rPr i="1" lang="en" sz="1400">
                <a:latin typeface="Times New Roman"/>
                <a:ea typeface="Times New Roman"/>
                <a:cs typeface="Times New Roman"/>
                <a:sym typeface="Times New Roman"/>
              </a:rPr>
              <a:t>y</a:t>
            </a:r>
            <a:r>
              <a:rPr lang="en" sz="1400">
                <a:solidFill>
                  <a:srgbClr val="1D2125"/>
                </a:solidFill>
              </a:rPr>
              <a:t>-intercept is where the line crosses the </a:t>
            </a:r>
            <a:r>
              <a:rPr i="1" lang="en" sz="1400">
                <a:solidFill>
                  <a:srgbClr val="1D2125"/>
                </a:solidFill>
              </a:rPr>
              <a:t>y</a:t>
            </a:r>
            <a:r>
              <a:rPr lang="en" sz="1400">
                <a:solidFill>
                  <a:srgbClr val="1D2125"/>
                </a:solidFill>
              </a:rPr>
              <a:t>-axis and the </a:t>
            </a:r>
            <a:r>
              <a:rPr i="1" lang="en" sz="1400">
                <a:latin typeface="Times New Roman"/>
                <a:ea typeface="Times New Roman"/>
                <a:cs typeface="Times New Roman"/>
                <a:sym typeface="Times New Roman"/>
              </a:rPr>
              <a:t>x</a:t>
            </a:r>
            <a:r>
              <a:rPr lang="en" sz="1400">
                <a:solidFill>
                  <a:srgbClr val="1D2125"/>
                </a:solidFill>
              </a:rPr>
              <a:t>-coordinate is 0.</a:t>
            </a:r>
            <a:endParaRPr sz="1400">
              <a:solidFill>
                <a:srgbClr val="1D2125"/>
              </a:solidFill>
            </a:endParaRPr>
          </a:p>
          <a:p>
            <a:pPr indent="-311150" lvl="1" marL="914400" rtl="0" algn="l">
              <a:lnSpc>
                <a:spcPct val="85000"/>
              </a:lnSpc>
              <a:spcBef>
                <a:spcPts val="0"/>
              </a:spcBef>
              <a:spcAft>
                <a:spcPts val="0"/>
              </a:spcAft>
              <a:buClr>
                <a:srgbClr val="1D2125"/>
              </a:buClr>
              <a:buSzPts val="1300"/>
              <a:buChar char="○"/>
            </a:pPr>
            <a:r>
              <a:rPr lang="en" sz="1400">
                <a:solidFill>
                  <a:srgbClr val="1D2125"/>
                </a:solidFill>
              </a:rPr>
              <a:t>In this linear function, the </a:t>
            </a:r>
            <a:r>
              <a:rPr i="1" lang="en" sz="1400">
                <a:latin typeface="Times New Roman"/>
                <a:ea typeface="Times New Roman"/>
                <a:cs typeface="Times New Roman"/>
                <a:sym typeface="Times New Roman"/>
              </a:rPr>
              <a:t>y</a:t>
            </a:r>
            <a:r>
              <a:rPr lang="en" sz="1400">
                <a:solidFill>
                  <a:srgbClr val="1D2125"/>
                </a:solidFill>
              </a:rPr>
              <a:t>-intercept is </a:t>
            </a:r>
            <a:r>
              <a:rPr i="1" lang="en" sz="1400">
                <a:latin typeface="Times New Roman"/>
                <a:ea typeface="Times New Roman"/>
                <a:cs typeface="Times New Roman"/>
                <a:sym typeface="Times New Roman"/>
              </a:rPr>
              <a:t>y</a:t>
            </a:r>
            <a:r>
              <a:rPr i="1" lang="en" sz="1400">
                <a:solidFill>
                  <a:srgbClr val="1D2125"/>
                </a:solidFill>
              </a:rPr>
              <a:t>=4</a:t>
            </a:r>
            <a:r>
              <a:rPr lang="en" sz="1400">
                <a:solidFill>
                  <a:srgbClr val="1D2125"/>
                </a:solidFill>
              </a:rPr>
              <a:t> and written as the point (0,4)</a:t>
            </a:r>
            <a:r>
              <a:rPr lang="en" sz="1450">
                <a:solidFill>
                  <a:srgbClr val="1D2125"/>
                </a:solidFill>
              </a:rPr>
              <a:t>.</a:t>
            </a:r>
            <a:endParaRPr sz="1450">
              <a:solidFill>
                <a:srgbClr val="1D2125"/>
              </a:solidFill>
            </a:endParaRPr>
          </a:p>
        </p:txBody>
      </p:sp>
      <p:pic>
        <p:nvPicPr>
          <p:cNvPr id="418" name="Google Shape;418;p34" title="additional resource-1.png"/>
          <p:cNvPicPr preferRelativeResize="0"/>
          <p:nvPr/>
        </p:nvPicPr>
        <p:blipFill>
          <a:blip r:embed="rId5">
            <a:alphaModFix/>
          </a:blip>
          <a:stretch>
            <a:fillRect/>
          </a:stretch>
        </p:blipFill>
        <p:spPr>
          <a:xfrm>
            <a:off x="8686800" y="137972"/>
            <a:ext cx="274320" cy="274320"/>
          </a:xfrm>
          <a:prstGeom prst="rect">
            <a:avLst/>
          </a:prstGeom>
          <a:noFill/>
          <a:ln>
            <a:noFill/>
          </a:ln>
        </p:spPr>
      </p:pic>
      <p:sp>
        <p:nvSpPr>
          <p:cNvPr id="419" name="Google Shape;419;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0" name="Google Shape;420;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4.6.4: Key Features of Linear Functions - Additional Resources</a:t>
            </a:r>
            <a:endParaRPr sz="1000"/>
          </a:p>
        </p:txBody>
      </p:sp>
      <p:pic>
        <p:nvPicPr>
          <p:cNvPr descr="A graph with a grid and x- and y-axes, showing an orange diagonal line with a negative slope passing through the point (2,1), which is marked with a black dot.&#10;" id="421" name="Google Shape;421;p34"/>
          <p:cNvPicPr preferRelativeResize="0"/>
          <p:nvPr/>
        </p:nvPicPr>
        <p:blipFill>
          <a:blip r:embed="rId6">
            <a:alphaModFix/>
          </a:blip>
          <a:stretch>
            <a:fillRect/>
          </a:stretch>
        </p:blipFill>
        <p:spPr>
          <a:xfrm>
            <a:off x="5597375" y="865327"/>
            <a:ext cx="2392775" cy="2291350"/>
          </a:xfrm>
          <a:prstGeom prst="rect">
            <a:avLst/>
          </a:prstGeom>
          <a:noFill/>
          <a:ln>
            <a:noFill/>
          </a:ln>
        </p:spPr>
      </p:pic>
      <p:sp>
        <p:nvSpPr>
          <p:cNvPr id="422" name="Google Shape;422;p34"/>
          <p:cNvSpPr txBox="1"/>
          <p:nvPr/>
        </p:nvSpPr>
        <p:spPr>
          <a:xfrm>
            <a:off x="5387275" y="3219725"/>
            <a:ext cx="3444900" cy="79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50">
                <a:solidFill>
                  <a:srgbClr val="1D2125"/>
                </a:solidFill>
                <a:highlight>
                  <a:srgbClr val="FFFFFF"/>
                </a:highlight>
                <a:latin typeface="Roboto"/>
                <a:ea typeface="Roboto"/>
                <a:cs typeface="Roboto"/>
                <a:sym typeface="Roboto"/>
              </a:rPr>
              <a:t>The slope of the line can be found as in previous units as the change in </a:t>
            </a:r>
            <a:r>
              <a:rPr i="1" lang="en" sz="1300">
                <a:solidFill>
                  <a:srgbClr val="1D2125"/>
                </a:solidFill>
                <a:highlight>
                  <a:srgbClr val="FFFFFF"/>
                </a:highlight>
                <a:latin typeface="Times New Roman"/>
                <a:ea typeface="Times New Roman"/>
                <a:cs typeface="Times New Roman"/>
                <a:sym typeface="Times New Roman"/>
              </a:rPr>
              <a:t>y</a:t>
            </a:r>
            <a:r>
              <a:rPr i="1" lang="en" sz="1150">
                <a:solidFill>
                  <a:srgbClr val="1D2125"/>
                </a:solidFill>
                <a:highlight>
                  <a:srgbClr val="FFFFFF"/>
                </a:highlight>
                <a:latin typeface="Roboto"/>
                <a:ea typeface="Roboto"/>
                <a:cs typeface="Roboto"/>
                <a:sym typeface="Roboto"/>
              </a:rPr>
              <a:t> </a:t>
            </a:r>
            <a:r>
              <a:rPr lang="en" sz="1150">
                <a:solidFill>
                  <a:srgbClr val="1D2125"/>
                </a:solidFill>
                <a:highlight>
                  <a:srgbClr val="FFFFFF"/>
                </a:highlight>
                <a:latin typeface="Roboto"/>
                <a:ea typeface="Roboto"/>
                <a:cs typeface="Roboto"/>
                <a:sym typeface="Roboto"/>
              </a:rPr>
              <a:t>over the change in </a:t>
            </a:r>
            <a:r>
              <a:rPr i="1" lang="en" sz="1300">
                <a:solidFill>
                  <a:srgbClr val="1D2125"/>
                </a:solidFill>
                <a:highlight>
                  <a:srgbClr val="FFFFFF"/>
                </a:highlight>
                <a:latin typeface="Times New Roman"/>
                <a:ea typeface="Times New Roman"/>
                <a:cs typeface="Times New Roman"/>
                <a:sym typeface="Times New Roman"/>
              </a:rPr>
              <a:t>x</a:t>
            </a:r>
            <a:r>
              <a:rPr lang="en" sz="1150">
                <a:solidFill>
                  <a:srgbClr val="1D2125"/>
                </a:solidFill>
                <a:highlight>
                  <a:srgbClr val="FFFFFF"/>
                </a:highlight>
                <a:latin typeface="Roboto"/>
                <a:ea typeface="Roboto"/>
                <a:cs typeface="Roboto"/>
                <a:sym typeface="Roboto"/>
              </a:rPr>
              <a:t>. </a:t>
            </a:r>
            <a:endParaRPr sz="1150">
              <a:solidFill>
                <a:srgbClr val="1D2125"/>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t/>
            </a:r>
            <a:endParaRPr sz="1150">
              <a:solidFill>
                <a:srgbClr val="1D2125"/>
              </a:solidFill>
              <a:highlight>
                <a:srgbClr val="FFFFFF"/>
              </a:highlight>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5"/>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8" name="Google Shape;428;p3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29" name="Google Shape;429;p3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0" name="Google Shape;430;p3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1" name="Google Shape;431;p3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2" name="Google Shape;432;p3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3" name="Google Shape;433;p3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4" name="Google Shape;434;p3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5" name="Google Shape;435;p35"/>
          <p:cNvCxnSpPr>
            <a:stCxn id="429" idx="2"/>
            <a:endCxn id="4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36" name="Google Shape;436;p35"/>
          <p:cNvCxnSpPr>
            <a:stCxn id="431" idx="3"/>
            <a:endCxn id="43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37" name="Google Shape;437;p35"/>
          <p:cNvCxnSpPr>
            <a:stCxn id="432" idx="3"/>
            <a:endCxn id="42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38" name="Google Shape;438;p35"/>
          <p:cNvCxnSpPr>
            <a:stCxn id="427" idx="3"/>
            <a:endCxn id="43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39" name="Google Shape;439;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0" name="Google Shape;440;p3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41" name="Google Shape;441;p3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42" name="Google Shape;442;p35"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43" name="Google Shape;443;p3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44" name="Google Shape;444;p35"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45" name="Google Shape;445;p35"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46" name="Google Shape;446;p35"/>
          <p:cNvCxnSpPr>
            <a:stCxn id="433" idx="3"/>
            <a:endCxn id="43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47" name="Google Shape;447;p35"/>
          <p:cNvCxnSpPr>
            <a:stCxn id="430" idx="3"/>
            <a:endCxn id="43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48" name="Google Shape;448;p3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49" name="Google Shape;449;p3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50" name="Google Shape;450;p3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51" name="Google Shape;451;p3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52" name="Google Shape;452;p35"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53" name="Google Shape;453;p35"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54" name="Google Shape;454;p35"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55" name="Google Shape;455;p35"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6"/>
          <p:cNvSpPr txBox="1"/>
          <p:nvPr>
            <p:ph type="title"/>
          </p:nvPr>
        </p:nvSpPr>
        <p:spPr>
          <a:xfrm>
            <a:off x="311700" y="445025"/>
            <a:ext cx="8520600" cy="738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600"/>
              <a:t>Cool Down</a:t>
            </a:r>
            <a:endParaRPr sz="3600">
              <a:solidFill>
                <a:srgbClr val="005047"/>
              </a:solidFill>
            </a:endParaRPr>
          </a:p>
        </p:txBody>
      </p:sp>
      <p:sp>
        <p:nvSpPr>
          <p:cNvPr id="461" name="Google Shape;461;p36"/>
          <p:cNvSpPr txBox="1"/>
          <p:nvPr>
            <p:ph idx="1" type="body"/>
          </p:nvPr>
        </p:nvSpPr>
        <p:spPr>
          <a:xfrm>
            <a:off x="3681350" y="2143075"/>
            <a:ext cx="4747200" cy="25878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What is the highest point the squirrel reaches?</a:t>
            </a:r>
            <a:endParaRPr/>
          </a:p>
          <a:p>
            <a:pPr indent="-342900" lvl="0" marL="457200" rtl="0" algn="l">
              <a:lnSpc>
                <a:spcPct val="100000"/>
              </a:lnSpc>
              <a:spcBef>
                <a:spcPts val="0"/>
              </a:spcBef>
              <a:spcAft>
                <a:spcPts val="0"/>
              </a:spcAft>
              <a:buSzPts val="1800"/>
              <a:buAutoNum type="arabicPeriod"/>
            </a:pPr>
            <a:r>
              <a:rPr lang="en"/>
              <a:t>Solve </a:t>
            </a:r>
            <a:r>
              <a:rPr i="1" lang="en" sz="1600">
                <a:latin typeface="Times New Roman"/>
                <a:ea typeface="Times New Roman"/>
                <a:cs typeface="Times New Roman"/>
                <a:sym typeface="Times New Roman"/>
              </a:rPr>
              <a:t>h</a:t>
            </a:r>
            <a:r>
              <a:rPr lang="en"/>
              <a:t>(</a:t>
            </a:r>
            <a:r>
              <a:rPr i="1" lang="en" sz="1600">
                <a:latin typeface="Times New Roman"/>
                <a:ea typeface="Times New Roman"/>
                <a:cs typeface="Times New Roman"/>
                <a:sym typeface="Times New Roman"/>
              </a:rPr>
              <a:t>t</a:t>
            </a:r>
            <a:r>
              <a:rPr lang="en"/>
              <a:t>)=0. What does this solution tell you about the squirrel?</a:t>
            </a:r>
            <a:endParaRPr/>
          </a:p>
          <a:p>
            <a:pPr indent="-342900" lvl="0" marL="457200" rtl="0" algn="l">
              <a:lnSpc>
                <a:spcPct val="100000"/>
              </a:lnSpc>
              <a:spcBef>
                <a:spcPts val="0"/>
              </a:spcBef>
              <a:spcAft>
                <a:spcPts val="0"/>
              </a:spcAft>
              <a:buSzPts val="1800"/>
              <a:buAutoNum type="arabicPeriod"/>
            </a:pPr>
            <a:r>
              <a:rPr lang="en"/>
              <a:t>Find the vertical intercept of the graph. What does it tell you about the squirrel?</a:t>
            </a:r>
            <a:endParaRPr/>
          </a:p>
          <a:p>
            <a:pPr indent="0" lvl="0" marL="457200" rtl="0" algn="l">
              <a:lnSpc>
                <a:spcPct val="100000"/>
              </a:lnSpc>
              <a:spcBef>
                <a:spcPts val="1200"/>
              </a:spcBef>
              <a:spcAft>
                <a:spcPts val="1200"/>
              </a:spcAft>
              <a:buNone/>
            </a:pPr>
            <a:r>
              <a:t/>
            </a:r>
            <a:endParaRPr/>
          </a:p>
        </p:txBody>
      </p:sp>
      <p:sp>
        <p:nvSpPr>
          <p:cNvPr id="462" name="Google Shape;462;p36"/>
          <p:cNvSpPr txBox="1"/>
          <p:nvPr>
            <p:ph idx="12" type="sldNum"/>
          </p:nvPr>
        </p:nvSpPr>
        <p:spPr>
          <a:xfrm>
            <a:off x="8283608" y="4650942"/>
            <a:ext cx="548700" cy="4617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sz="1800"/>
              <a:t>‹#›</a:t>
            </a:fld>
            <a:endParaRPr sz="1800"/>
          </a:p>
        </p:txBody>
      </p:sp>
      <p:sp>
        <p:nvSpPr>
          <p:cNvPr id="463" name="Google Shape;463;p36"/>
          <p:cNvSpPr txBox="1"/>
          <p:nvPr>
            <p:ph idx="3" type="sldNum"/>
          </p:nvPr>
        </p:nvSpPr>
        <p:spPr>
          <a:xfrm>
            <a:off x="311700" y="4650950"/>
            <a:ext cx="7971900" cy="461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800"/>
              <a:t>4.6.5: Interpreting Graphs</a:t>
            </a:r>
            <a:endParaRPr sz="1800"/>
          </a:p>
        </p:txBody>
      </p:sp>
      <p:sp>
        <p:nvSpPr>
          <p:cNvPr id="464" name="Google Shape;464;p36"/>
          <p:cNvSpPr txBox="1"/>
          <p:nvPr/>
        </p:nvSpPr>
        <p:spPr>
          <a:xfrm>
            <a:off x="310900" y="1143000"/>
            <a:ext cx="5873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A squirrel runs up and down a tree.</a:t>
            </a:r>
            <a:endParaRPr sz="1800">
              <a:solidFill>
                <a:srgbClr val="424242"/>
              </a:solidFill>
              <a:latin typeface="Calibri"/>
              <a:ea typeface="Calibri"/>
              <a:cs typeface="Calibri"/>
              <a:sym typeface="Calibri"/>
            </a:endParaRPr>
          </a:p>
        </p:txBody>
      </p:sp>
      <p:sp>
        <p:nvSpPr>
          <p:cNvPr id="465" name="Google Shape;465;p36"/>
          <p:cNvSpPr txBox="1"/>
          <p:nvPr/>
        </p:nvSpPr>
        <p:spPr>
          <a:xfrm>
            <a:off x="310896" y="1512225"/>
            <a:ext cx="86226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The graph shows the height of the squirrel, </a:t>
            </a:r>
            <a:r>
              <a:rPr i="1" lang="en" sz="1700">
                <a:solidFill>
                  <a:srgbClr val="424242"/>
                </a:solidFill>
                <a:latin typeface="Times New Roman"/>
                <a:ea typeface="Times New Roman"/>
                <a:cs typeface="Times New Roman"/>
                <a:sym typeface="Times New Roman"/>
              </a:rPr>
              <a:t>h</a:t>
            </a:r>
            <a:r>
              <a:rPr lang="en" sz="1800">
                <a:solidFill>
                  <a:srgbClr val="1D2125"/>
                </a:solidFill>
                <a:highlight>
                  <a:srgbClr val="FFFFFF"/>
                </a:highlight>
                <a:latin typeface="Calibri"/>
                <a:ea typeface="Calibri"/>
                <a:cs typeface="Calibri"/>
                <a:sym typeface="Calibri"/>
              </a:rPr>
              <a:t> (feet), as a function of time, </a:t>
            </a:r>
            <a:r>
              <a:rPr i="1" lang="en" sz="1700">
                <a:solidFill>
                  <a:srgbClr val="424242"/>
                </a:solidFill>
                <a:latin typeface="Times New Roman"/>
                <a:ea typeface="Times New Roman"/>
                <a:cs typeface="Times New Roman"/>
                <a:sym typeface="Times New Roman"/>
              </a:rPr>
              <a:t>t</a:t>
            </a:r>
            <a:r>
              <a:rPr lang="en" sz="1800">
                <a:solidFill>
                  <a:srgbClr val="1D2125"/>
                </a:solidFill>
                <a:highlight>
                  <a:srgbClr val="FFFFFF"/>
                </a:highlight>
                <a:latin typeface="Calibri"/>
                <a:ea typeface="Calibri"/>
                <a:cs typeface="Calibri"/>
                <a:sym typeface="Calibri"/>
              </a:rPr>
              <a:t> </a:t>
            </a:r>
            <a:r>
              <a:rPr lang="en" sz="1800">
                <a:solidFill>
                  <a:srgbClr val="1D2125"/>
                </a:solidFill>
                <a:highlight>
                  <a:srgbClr val="FFFFFF"/>
                </a:highlight>
                <a:latin typeface="Calibri"/>
                <a:ea typeface="Calibri"/>
                <a:cs typeface="Calibri"/>
                <a:sym typeface="Calibri"/>
              </a:rPr>
              <a:t>(seconds).</a:t>
            </a:r>
            <a:endParaRPr sz="1800">
              <a:latin typeface="Calibri"/>
              <a:ea typeface="Calibri"/>
              <a:cs typeface="Calibri"/>
              <a:sym typeface="Calibri"/>
            </a:endParaRPr>
          </a:p>
        </p:txBody>
      </p:sp>
      <p:pic>
        <p:nvPicPr>
          <p:cNvPr descr="Line graph showing height (feet) vs. time (seconds). The curve rises to 14 ft at 1 sec, dips to 0 ft at 3 sec, rises to 10 ft at 5 sec, and then stays constant at 10 ft from 5 to 8 sec.&#10;" id="466" name="Google Shape;466;p36"/>
          <p:cNvPicPr preferRelativeResize="0"/>
          <p:nvPr/>
        </p:nvPicPr>
        <p:blipFill>
          <a:blip r:embed="rId3">
            <a:alphaModFix/>
          </a:blip>
          <a:stretch>
            <a:fillRect/>
          </a:stretch>
        </p:blipFill>
        <p:spPr>
          <a:xfrm>
            <a:off x="430913" y="2143063"/>
            <a:ext cx="3000375" cy="20288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37"/>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2" name="Google Shape;472;p3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73" name="Google Shape;473;p3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4" name="Google Shape;474;p3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5" name="Google Shape;475;p3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6" name="Google Shape;476;p3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7" name="Google Shape;477;p37"/>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8" name="Google Shape;478;p3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79" name="Google Shape;479;p37"/>
          <p:cNvCxnSpPr>
            <a:stCxn id="473" idx="2"/>
            <a:endCxn id="47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80" name="Google Shape;480;p37"/>
          <p:cNvCxnSpPr>
            <a:stCxn id="475" idx="3"/>
            <a:endCxn id="47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81" name="Google Shape;481;p37"/>
          <p:cNvCxnSpPr>
            <a:stCxn id="476" idx="3"/>
            <a:endCxn id="471"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82" name="Google Shape;482;p37"/>
          <p:cNvCxnSpPr>
            <a:stCxn id="471" idx="3"/>
            <a:endCxn id="477"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83" name="Google Shape;483;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4" name="Google Shape;484;p3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85" name="Google Shape;485;p37"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86" name="Google Shape;486;p3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87" name="Google Shape;487;p37"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88" name="Google Shape;488;p37"/>
          <p:cNvCxnSpPr>
            <a:stCxn id="477" idx="3"/>
            <a:endCxn id="478"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89" name="Google Shape;489;p37"/>
          <p:cNvCxnSpPr>
            <a:stCxn id="474" idx="3"/>
            <a:endCxn id="47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90" name="Google Shape;490;p3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91" name="Google Shape;491;p3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92" name="Google Shape;492;p3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93" name="Google Shape;493;p3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94" name="Google Shape;494;p3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95" name="Google Shape;495;p37"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96" name="Google Shape;496;p37"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97" name="Google Shape;497;p37"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98" name="Google Shape;498;p37"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99" name="Google Shape;499;p37"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3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505" name="Google Shape;505;p38"/>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06" name="Google Shape;506;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7" name="Google Shape;507;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4.6.6 Practice</a:t>
            </a:r>
            <a:endParaRPr/>
          </a:p>
        </p:txBody>
      </p:sp>
      <p:pic>
        <p:nvPicPr>
          <p:cNvPr descr="Student writing at a desk surrounded by books, papers, and a globe, showing focus during a test or written math assignment." id="508" name="Google Shape;508;p38" title="Practice-7.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39"/>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4" name="Google Shape;514;p3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15" name="Google Shape;515;p3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6" name="Google Shape;516;p3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7" name="Google Shape;517;p3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8" name="Google Shape;518;p3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9" name="Google Shape;519;p39"/>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0" name="Google Shape;520;p39"/>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21" name="Google Shape;521;p39"/>
          <p:cNvCxnSpPr>
            <a:stCxn id="515" idx="2"/>
            <a:endCxn id="51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22" name="Google Shape;522;p39"/>
          <p:cNvCxnSpPr>
            <a:stCxn id="517" idx="3"/>
            <a:endCxn id="51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23" name="Google Shape;523;p39"/>
          <p:cNvCxnSpPr>
            <a:stCxn id="518" idx="3"/>
            <a:endCxn id="513"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24" name="Google Shape;524;p39"/>
          <p:cNvCxnSpPr>
            <a:stCxn id="513" idx="3"/>
            <a:endCxn id="519"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25" name="Google Shape;525;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6" name="Google Shape;526;p3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27" name="Google Shape;527;p3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28" name="Google Shape;528;p3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29" name="Google Shape;529;p3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30" name="Google Shape;530;p3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31" name="Google Shape;531;p39"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32" name="Google Shape;532;p3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33" name="Google Shape;533;p39"/>
          <p:cNvCxnSpPr>
            <a:stCxn id="519" idx="3"/>
            <a:endCxn id="520"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34" name="Google Shape;534;p39"/>
          <p:cNvCxnSpPr>
            <a:stCxn id="516" idx="3"/>
            <a:endCxn id="518"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35" name="Google Shape;535;p3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36" name="Google Shape;536;p39"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37" name="Google Shape;537;p39"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38" name="Google Shape;538;p39"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39" name="Google Shape;539;p39"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40" name="Google Shape;540;p39"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41" name="Google Shape;541;p39"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4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47" name="Google Shape;547;p40"/>
          <p:cNvSpPr txBox="1"/>
          <p:nvPr>
            <p:ph idx="1" type="body"/>
          </p:nvPr>
        </p:nvSpPr>
        <p:spPr>
          <a:xfrm>
            <a:off x="311700" y="1152475"/>
            <a:ext cx="54480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Discuss these two functions and the graph.</a:t>
            </a:r>
            <a:endParaRPr/>
          </a:p>
          <a:p>
            <a:pPr indent="-342900" lvl="0" marL="457200" rtl="0" algn="l">
              <a:lnSpc>
                <a:spcPct val="100000"/>
              </a:lnSpc>
              <a:spcBef>
                <a:spcPts val="1200"/>
              </a:spcBef>
              <a:spcAft>
                <a:spcPts val="0"/>
              </a:spcAft>
              <a:buSzPts val="1800"/>
              <a:buChar char="●"/>
            </a:pPr>
            <a:r>
              <a:rPr lang="en"/>
              <a:t>Function </a:t>
            </a:r>
            <a:r>
              <a:rPr i="1" lang="en" sz="1700">
                <a:latin typeface="Times New Roman"/>
                <a:ea typeface="Times New Roman"/>
                <a:cs typeface="Times New Roman"/>
                <a:sym typeface="Times New Roman"/>
              </a:rPr>
              <a:t>b</a:t>
            </a:r>
            <a:r>
              <a:rPr lang="en"/>
              <a:t> gives the vertical distance (or the height) of a bee from the ground as a function of time, </a:t>
            </a:r>
            <a:r>
              <a:rPr i="1" lang="en" sz="1700">
                <a:latin typeface="Times New Roman"/>
                <a:ea typeface="Times New Roman"/>
                <a:cs typeface="Times New Roman"/>
                <a:sym typeface="Times New Roman"/>
              </a:rPr>
              <a:t>t</a:t>
            </a:r>
            <a:r>
              <a:rPr lang="en"/>
              <a:t>.</a:t>
            </a:r>
            <a:endParaRPr/>
          </a:p>
          <a:p>
            <a:pPr indent="0" lvl="0" marL="0" rtl="0" algn="l">
              <a:lnSpc>
                <a:spcPct val="100000"/>
              </a:lnSpc>
              <a:spcBef>
                <a:spcPts val="1200"/>
              </a:spcBef>
              <a:spcAft>
                <a:spcPts val="0"/>
              </a:spcAft>
              <a:buNone/>
            </a:pPr>
            <a:r>
              <a:t/>
            </a:r>
            <a:endParaRPr/>
          </a:p>
          <a:p>
            <a:pPr indent="-342900" lvl="0" marL="457200" rtl="0" algn="l">
              <a:lnSpc>
                <a:spcPct val="100000"/>
              </a:lnSpc>
              <a:spcBef>
                <a:spcPts val="1200"/>
              </a:spcBef>
              <a:spcAft>
                <a:spcPts val="0"/>
              </a:spcAft>
              <a:buSzPts val="1800"/>
              <a:buChar char="●"/>
            </a:pPr>
            <a:r>
              <a:rPr lang="en"/>
              <a:t>Function </a:t>
            </a:r>
            <a:r>
              <a:rPr i="1" lang="en" sz="1700">
                <a:latin typeface="Times New Roman"/>
                <a:ea typeface="Times New Roman"/>
                <a:cs typeface="Times New Roman"/>
                <a:sym typeface="Times New Roman"/>
              </a:rPr>
              <a:t>d</a:t>
            </a:r>
            <a:r>
              <a:rPr lang="en"/>
              <a:t> gives the distance of a child from where his mom is sitting as a function of time, </a:t>
            </a:r>
            <a:r>
              <a:rPr i="1" lang="en" sz="1700">
                <a:latin typeface="Times New Roman"/>
                <a:ea typeface="Times New Roman"/>
                <a:cs typeface="Times New Roman"/>
                <a:sym typeface="Times New Roman"/>
              </a:rPr>
              <a:t>t</a:t>
            </a:r>
            <a:r>
              <a:rPr lang="en"/>
              <a:t>.</a:t>
            </a:r>
            <a:endParaRPr/>
          </a:p>
        </p:txBody>
      </p:sp>
      <p:sp>
        <p:nvSpPr>
          <p:cNvPr id="548" name="Google Shape;548;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9" name="Google Shape;549;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 4.6: Features of Graphs</a:t>
            </a:r>
            <a:endParaRPr/>
          </a:p>
        </p:txBody>
      </p:sp>
      <p:pic>
        <p:nvPicPr>
          <p:cNvPr descr="Line graph showing distance in feet over time in seconds. The distance rises to about 5 feet, dips, rises again, then stabilizes at 4 feet from around 70 to 150 seconds." id="550" name="Google Shape;550;p40"/>
          <p:cNvPicPr preferRelativeResize="0"/>
          <p:nvPr/>
        </p:nvPicPr>
        <p:blipFill>
          <a:blip r:embed="rId3">
            <a:alphaModFix/>
          </a:blip>
          <a:stretch>
            <a:fillRect/>
          </a:stretch>
        </p:blipFill>
        <p:spPr>
          <a:xfrm>
            <a:off x="5870013" y="1457325"/>
            <a:ext cx="2962275" cy="22288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56" name="Google Shape;556;p41"/>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57" name="Google Shape;557;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58" name="Google Shape;558;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 4.6: Features of Graphs </a:t>
            </a:r>
            <a:endParaRPr/>
          </a:p>
        </p:txBody>
      </p:sp>
      <p:graphicFrame>
        <p:nvGraphicFramePr>
          <p:cNvPr id="559" name="Google Shape;559;p41"/>
          <p:cNvGraphicFramePr/>
          <p:nvPr/>
        </p:nvGraphicFramePr>
        <p:xfrm>
          <a:off x="311700" y="1764100"/>
          <a:ext cx="3000000" cy="3000000"/>
        </p:xfrm>
        <a:graphic>
          <a:graphicData uri="http://schemas.openxmlformats.org/drawingml/2006/table">
            <a:tbl>
              <a:tblPr>
                <a:noFill/>
                <a:tableStyleId>{09BBEEA9-1624-43A4-B5C4-29D2F6500C9C}</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Identify important features of graphs of functions and explain what they mean in the situations represented.</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and apply the terms “horizontal intercept,”</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“vertical intercept,” “maximum,” and “minimum” when talking about functions and their graphs.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Identify important features of linear functions.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