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FB181F-1383-4947-913B-1FAB17C1B524}">
  <a:tblStyle styleId="{C2FB181F-1383-4947-913B-1FAB17C1B52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948F380-E994-498A-B36B-87C96D48FD9C}"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Yvcm2xRr7Jz4C-3NYTqh2-Oc2dtiivfU2klVRIErpU8/edit?usp=sharing" TargetMode="External"/><Relationship Id="rId3" Type="http://schemas.openxmlformats.org/officeDocument/2006/relationships/hyperlink" Target="https://www.desmos.com/calculator/hxqhztwlyq" TargetMode="External"/><Relationship Id="rId4" Type="http://schemas.openxmlformats.org/officeDocument/2006/relationships/hyperlink" Target="https://www.desmos.com/calculator/hxqhztwlyq"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uccn5xapwj" TargetMode="External"/><Relationship Id="rId3" Type="http://schemas.openxmlformats.org/officeDocument/2006/relationships/hyperlink" Target="https://www.desmos.com/calculator/aexe8mflxb"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2-2-3-graphs-of-systems-of-equations"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niwvhysmro" TargetMode="External"/><Relationship Id="rId3" Type="http://schemas.openxmlformats.org/officeDocument/2006/relationships/hyperlink" Target="https://www.desmos.com/calculator/habnxov3zo"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reinforces the concept of the solution of a system of two linear equations. Students are also asked to write systems of equations from a table of values and connect that to a graph of a system of equations using technology. Students then write the systems of equations from a graph and solve the system using the graph. In the cool down, students will explore how a system of equations represents a real world problem.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 Paper</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A2(I) write systems of two linear equations given a table of values, a graph, and a verbal description.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A3(F) graph systems of two linear equations in two variables on the coordinate plane and determine the solutions if they exist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A3(G) estimate graphically the solutions to systems of two linear equations with two variables in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Mathematics Vocabulary Word Wall Cards.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2(A) 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2(B) recognize elements of the English sound system in newly acquired vocabulary such as long and short vowels, silent letters, and consonant clusters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3(A) practice producing sounds of newly acquired vocabulary such as long and short vowels, silent letters, and consonant clusters to pronounce English words in a manner that is increasingly comprehensible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4(A) 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4(B) recognize directionality of English reading such as left to right and top to bottom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4(H) read silently with increasing ease and comprehension for longer periods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4(J) demonstrate English comprehension and expand reading skills by employing inferential skills such as predicting, making connections between ideas, drawing inferences and conclusions from text and graphic sources, and finding evidence supporting text evidence commensurate with content area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5(C) spell familiar English words with increasing accuracy, and employ English spelling patterns and rules with increasing accuracy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5(D) edit writing for standard grammar and usage, including subject-verb agreement, pronoun agreement, and appropriate verb tenses commensurate with grade-level expectations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 employ increasingly complex grammatical structures in content area writing commensurate with grade-level expectations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5(Ei) using correct verbs, tenses, and pronouns/antecedents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While students may notice and wonder many things about these images, intersection points and solutions are the important discussion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Through articulating things they notice and things they wonder about the point of intersection and what it means in the situation, students have an opportunity to attend to precision in the language they use to describe what they see. They might first propose less formal or imprecise language, and then restate their observation with more precise language in order to communicate more clearly.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graph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think of at least one thing they notice and at least one thing they wonder.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thinking time, and then time to discuss the things they notice and wonder with their partner.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Students can then work together to answer questions 3–6.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 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Things students may notice:</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There are two lines.</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It’s about snacks.</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lines intersect.</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point of intersection is labeled (32,68).</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sum of 32 and 68 is 100.</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Things students may wonder:</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each line mean?</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the point of intersection mean?</a:t>
            </a:r>
            <a:endParaRPr sz="1300">
              <a:solidFill>
                <a:schemeClr val="dk1"/>
              </a:solidFill>
              <a:latin typeface="Calibri"/>
              <a:ea typeface="Calibri"/>
              <a:cs typeface="Calibri"/>
              <a:sym typeface="Calibri"/>
            </a:endParaRPr>
          </a:p>
          <a:p>
            <a:pPr indent="-311150" lvl="1" marL="9144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Where can you see the information from the problem on the graph?</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Additional 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76</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 ¼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100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 1</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to share the things they noticed and wondered. Record and display their responses for all to see. If possible, record the relevant reasoning on or near the image. After all responses have been recorded without commentary or editing, ask students,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there anything on this list that you are wondering about?</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respectfully disagree, ask for clarification, or point out contradicting information.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meaning of the </a:t>
            </a:r>
            <a:r>
              <a:rPr b="1" lang="en" sz="1300">
                <a:solidFill>
                  <a:schemeClr val="dk1"/>
                </a:solidFill>
                <a:latin typeface="Calibri"/>
                <a:ea typeface="Calibri"/>
                <a:cs typeface="Calibri"/>
                <a:sym typeface="Calibri"/>
              </a:rPr>
              <a:t>point of intersection</a:t>
            </a:r>
            <a:r>
              <a:rPr lang="en" sz="1300">
                <a:solidFill>
                  <a:schemeClr val="dk1"/>
                </a:solidFill>
                <a:latin typeface="Calibri"/>
                <a:ea typeface="Calibri"/>
                <a:cs typeface="Calibri"/>
                <a:sym typeface="Calibri"/>
              </a:rPr>
              <a:t> does not come up during the conversation, ask students to discuss this idea.</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Solicit a discussion asking students what the </a:t>
            </a:r>
            <a:r>
              <a:rPr b="1" lang="en" sz="1300">
                <a:solidFill>
                  <a:schemeClr val="dk1"/>
                </a:solidFill>
                <a:latin typeface="Calibri"/>
                <a:ea typeface="Calibri"/>
                <a:cs typeface="Calibri"/>
                <a:sym typeface="Calibri"/>
              </a:rPr>
              <a:t>point of intersection</a:t>
            </a:r>
            <a:r>
              <a:rPr lang="en" sz="1300">
                <a:solidFill>
                  <a:schemeClr val="dk1"/>
                </a:solidFill>
                <a:latin typeface="Calibri"/>
                <a:ea typeface="Calibri"/>
                <a:cs typeface="Calibri"/>
                <a:sym typeface="Calibri"/>
              </a:rPr>
              <a:t> means in the context of the problem.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Char char="●"/>
            </a:pPr>
            <a:r>
              <a:rPr lang="en" sz="1300">
                <a:solidFill>
                  <a:schemeClr val="dk1"/>
                </a:solidFill>
                <a:latin typeface="Calibri"/>
                <a:ea typeface="Calibri"/>
                <a:cs typeface="Calibri"/>
                <a:sym typeface="Calibri"/>
              </a:rPr>
              <a:t>Consider the labels of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-axes. What do the lines mean in the context of the problem?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Connect the lines and intersection to the possible ways that oranges and protein bars can be sold to make $304.</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keep their books or devices closed and display only the image with the opening task statement, without revealing the questions that follow. Use the first read to orient students to the situation by asking students to describe what the situation is about without using numbers (a family compares two options for using the community pool). Use the second read to identify quantities and relationships; ask students: “What can be counted or measured?” Listen for, and amplify, the important quantities that vary in relation to each other in this situation: number of visits to the pool, initial cost for the membership, and total cost of each option. After the third read, reveal the questions that follow and invite students to brainstorm possible strategies to find the solution to the system. This routine helps students interpret the language within a given situation needed to create a system of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Support sense-making;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students talk with partners, ensure they are recognizing elements of the English sound system in newly acquired vocabulary such as long and short vowels, silent letters, and consonant clusters in words such as slope and intercept.Monitor ELL students for the following: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reading their partner's paragraph (to themselves and aloud):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recognize directionality of English reading such as left to right and top to bottom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practice producing sounds of newly acquired vocabulary such as long and short vowels, silent letters, and consonant clusters to pronounce English words in a manner that is increasingly comprehensible specifically for the words </a:t>
            </a:r>
            <a:r>
              <a:rPr b="1" lang="en" sz="1300">
                <a:solidFill>
                  <a:schemeClr val="dk1"/>
                </a:solidFill>
                <a:latin typeface="Calibri"/>
                <a:ea typeface="Calibri"/>
                <a:cs typeface="Calibri"/>
                <a:sym typeface="Calibri"/>
              </a:rPr>
              <a:t>slope</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𝑦-intercept</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distinguish sounds and intonation patterns of English with increasing ease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relationships between sounds and letters of the English language and decode (sound out) words using a combination of skills such as recognizing sound-letter relationships and identifying cognates, affixes, roots, and base words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writing their own paragraph: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correct verbs, tenses, and pronouns/antecedents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spell familiar English words with increasing accuracy, and employ English spelling patterns and rules with increasing accuracy as more English is acquired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edit writing for standard grammar and usage, including subject-verb agreement, pronoun agreement, and appropriate verb tenses commensurate with grade-level expectations as more English is acquired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will work to make a table of values from a given situation, then write an equation for each option. They then graph the equations on the same graph and discuss what the intersection means.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if they have ever belonged to a pool or if their parents belong to a gym. Maybe they have a streaming service at home. These types of memberships cost money and often people are given options with the plans that they choose. It is helpful to understand how to compare the plans and decide which one is the better deal.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Allow students time to read the passage to themselves, then ask them to brainstorm the questions with a partner to make predictions and support their choices. Do the partners agree or disagree?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(Answers are presented in the format Option A and Option B)</a:t>
            </a:r>
            <a:endParaRPr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Access the online Teacher Guide to see the tables for this question or access these </a:t>
            </a:r>
            <a:r>
              <a:rPr lang="en" sz="1300" u="sng">
                <a:solidFill>
                  <a:schemeClr val="hlink"/>
                </a:solidFill>
                <a:latin typeface="Calibri"/>
                <a:ea typeface="Calibri"/>
                <a:cs typeface="Calibri"/>
                <a:sym typeface="Calibri"/>
                <a:hlinkClick r:id="rId2"/>
              </a:rPr>
              <a:t>Google sheets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u="sng">
                <a:solidFill>
                  <a:schemeClr val="dk1"/>
                </a:solidFill>
                <a:latin typeface="Calibri"/>
                <a:ea typeface="Calibri"/>
                <a:cs typeface="Calibri"/>
                <a:sym typeface="Calibri"/>
              </a:rPr>
              <a:t>Option A =</a:t>
            </a:r>
            <a:r>
              <a:rPr lang="en" sz="1300">
                <a:solidFill>
                  <a:schemeClr val="dk1"/>
                </a:solidFill>
                <a:latin typeface="Calibri"/>
                <a:ea typeface="Calibri"/>
                <a:cs typeface="Calibri"/>
                <a:sym typeface="Calibri"/>
              </a:rPr>
              <a:t> {(0, 100), (1, 120), (2, 140), (3, 160), (4, 180), (5, 200), (6, 220), (7, 240), (8, 260), (9, 280), (10, 300)}</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u="sng">
                <a:solidFill>
                  <a:schemeClr val="dk1"/>
                </a:solidFill>
                <a:latin typeface="Calibri"/>
                <a:ea typeface="Calibri"/>
                <a:cs typeface="Calibri"/>
                <a:sym typeface="Calibri"/>
              </a:rPr>
              <a:t>Option B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{(0, 250), (1, 255), (2, 260), (3, 265), (4, 270), (5, 275), (6, 280), (7, 285), (8, 290), (9, 295), (10, 300)}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are: </a:t>
            </a:r>
            <a:r>
              <a:rPr lang="en" sz="1300">
                <a:solidFill>
                  <a:schemeClr val="dk1"/>
                </a:solidFill>
                <a:latin typeface="Calibri"/>
                <a:ea typeface="Calibri"/>
                <a:cs typeface="Calibri"/>
                <a:sym typeface="Calibri"/>
              </a:rPr>
              <a:t>100 for Option A and 250 for Option B</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Slopes are: 20 for Option A and 5 for Option B</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Option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+ 100 and Option B: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+ 100;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300) -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10 visits, the cost is the same at $300.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here is a sample. The two options cost the same at 10 visits. Since Option A is less money up front, Option A will be less expensive until the 10th visit. After 10 visits, however, Option B is less expensive.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need to reactivate the meaning of slope and where to find the slope in the table. When writing the equations, students often switch the slope and </a:t>
            </a:r>
            <a:r>
              <a:rPr i="1" lang="en" sz="1300">
                <a:solidFill>
                  <a:schemeClr val="dk1"/>
                </a:solidFill>
                <a:latin typeface="Calibri"/>
                <a:ea typeface="Calibri"/>
                <a:cs typeface="Calibri"/>
                <a:sym typeface="Calibri"/>
              </a:rPr>
              <a:t>𝑦</a:t>
            </a:r>
            <a:r>
              <a:rPr lang="en" sz="1300">
                <a:solidFill>
                  <a:schemeClr val="dk1"/>
                </a:solidFill>
                <a:latin typeface="Calibri"/>
                <a:ea typeface="Calibri"/>
                <a:cs typeface="Calibri"/>
                <a:sym typeface="Calibri"/>
              </a:rPr>
              <a:t>-intercept values in the slope-intercept formula.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partners to share their reasoning for questions 12 and 13. Ask volunteers to extend each table of values to show if their reasoning is true.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allows, consider having students write their own situations and trade with a partner. Students will then write their own table of values, graphs, and equations for the situations. This would also allow for an opportunity for partners to create presentations on their situations for their classmates.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slope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are switched.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price per movie gets added to the monthly rate.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Option A has an upfront cost of $10.99, the starting point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then a slope of $2 per movie. Option B has an upfront cost of $5.99, the starting point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then a slope of $3 per movie.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Read the problem and table carefully. The slopes should be switched to match with the correct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system of equations is two or more equations.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Like other equations, the equations that make up the system can be represented by a table.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writing any equation from a table into slope-intercept form, two things are needed: a slope and point, often the 𝑦-intercept.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1 – Find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Notice that when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a:t>
            </a:r>
            <a:r>
              <a:rPr i="1" lang="en" sz="1300">
                <a:solidFill>
                  <a:schemeClr val="dk1"/>
                </a:solidFill>
                <a:latin typeface="Times New Roman"/>
                <a:ea typeface="Times New Roman"/>
                <a:cs typeface="Times New Roman"/>
                <a:sym typeface="Times New Roman"/>
              </a:rPr>
              <a:t>D</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250. This is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2 – Find the slope. To find the slope, find the change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over the change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83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83.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Step 3 – Write the equation in slope-intercept form.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mx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is the slope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83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+ 250.</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Extending Your Thinking slide</a:t>
            </a:r>
            <a:r>
              <a:rPr lang="en" sz="1300">
                <a:solidFill>
                  <a:srgbClr val="1D2125"/>
                </a:solidFill>
                <a:latin typeface="Calibri"/>
                <a:ea typeface="Calibri"/>
                <a:cs typeface="Calibri"/>
                <a:sym typeface="Calibri"/>
              </a:rPr>
              <a:t>!</a:t>
            </a:r>
            <a:endParaRPr b="1" sz="1300">
              <a:solidFill>
                <a:srgbClr val="FF0000"/>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prompts students to write a system of equations from a graph, then reverse their steps to graph a system of equations by hand. Students will need to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Identify the slope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from both the graph and an equation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Recall that slope is the change in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over the change in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Recognize that a solution to a system of equations is where the equations intersect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 Part 1</a:t>
            </a:r>
            <a:endParaRPr sz="13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300">
                <a:solidFill>
                  <a:schemeClr val="dk1"/>
                </a:solidFill>
                <a:latin typeface="Calibri"/>
                <a:ea typeface="Calibri"/>
                <a:cs typeface="Calibri"/>
                <a:sym typeface="Calibri"/>
              </a:rPr>
              <a:t>Students will begin with a graph of the systems of equations and write the system from the graph. </a:t>
            </a:r>
            <a:endParaRPr sz="13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300">
                <a:solidFill>
                  <a:schemeClr val="dk1"/>
                </a:solidFill>
                <a:latin typeface="Calibri"/>
                <a:ea typeface="Calibri"/>
                <a:cs typeface="Calibri"/>
                <a:sym typeface="Calibri"/>
              </a:rPr>
              <a:t>Facilitate a discussion about how to find slope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from a graph. </a:t>
            </a:r>
            <a:endParaRPr sz="13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300">
                <a:solidFill>
                  <a:schemeClr val="dk1"/>
                </a:solidFill>
                <a:latin typeface="Calibri"/>
                <a:ea typeface="Calibri"/>
                <a:cs typeface="Calibri"/>
                <a:sym typeface="Calibri"/>
              </a:rPr>
              <a:t>Have students share and compare their 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Calibri"/>
                <a:ea typeface="Calibri"/>
                <a:cs typeface="Calibri"/>
                <a:sym typeface="Calibri"/>
              </a:rPr>
              <a:t>NOTE: This is </a:t>
            </a:r>
            <a:r>
              <a:rPr b="1" i="1" lang="en" sz="1300" u="sng">
                <a:solidFill>
                  <a:schemeClr val="dk1"/>
                </a:solidFill>
                <a:latin typeface="Calibri"/>
                <a:ea typeface="Calibri"/>
                <a:cs typeface="Calibri"/>
                <a:sym typeface="Calibri"/>
              </a:rPr>
              <a:t>not</a:t>
            </a:r>
            <a:r>
              <a:rPr i="1" lang="en" sz="1300">
                <a:solidFill>
                  <a:schemeClr val="dk1"/>
                </a:solidFill>
                <a:latin typeface="Calibri"/>
                <a:ea typeface="Calibri"/>
                <a:cs typeface="Calibri"/>
                <a:sym typeface="Calibri"/>
              </a:rPr>
              <a:t> a time to utilize technology as the goal is for students to graph by hand.</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Part 1:</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+ 9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(1, 8)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 Part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Put students in pairs.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students discuss with their partner, have a whole class discussion about working backward from a given system of equations to graph the system by hand.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a class, write the steps on the board. When graphing the equations, students may want to graph each equation with a different color on their coordinate plane.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Part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still have trouble mixing up the slope and y-intercept in slope-intercept form.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Additionally, when finding the slope, students may mix up the rise and run. Encourage students to draw on their graphs to emphasize the rise and run.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Encourage students to check their solutions to each system of equations into both of the equations to show that the solution works in both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Infinitely many solutions.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When the second equation is solved for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it becomes −2</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 then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Both equations are the same. So, on the graph, one line is on top of the other and all solutions are possible.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tudents may need to visually see that the lines are the same (or sitting on top of each other) and that multiple points are solutions to both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slopes are mixed up. The line with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4 should have a negative slope and the dashed line that has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 8 should have a positive slope.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solid line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4 and a slope of – 3. The dashed line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 8 and a slope of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In each equation, the slope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need to switch. For instance, the solid line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4 and a slope of – 3 while the dashed line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 8 and a slope of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solid line is decreasing from left to right and has a negative slope, not positive.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400">
                <a:solidFill>
                  <a:srgbClr val="1D2125"/>
                </a:solidFill>
                <a:latin typeface="Calibri"/>
                <a:ea typeface="Calibri"/>
                <a:cs typeface="Calibri"/>
                <a:sym typeface="Calibri"/>
              </a:rPr>
              <a:t>Remind students:</a:t>
            </a:r>
            <a:endParaRPr b="1" sz="1400">
              <a:solidFill>
                <a:srgbClr val="1D2125"/>
              </a:solidFill>
              <a:latin typeface="Calibri"/>
              <a:ea typeface="Calibri"/>
              <a:cs typeface="Calibri"/>
              <a:sym typeface="Calibri"/>
            </a:endParaRPr>
          </a:p>
          <a:p>
            <a:pPr indent="-317500" lvl="0" marL="457200" rtl="0" algn="l">
              <a:lnSpc>
                <a:spcPct val="115000"/>
              </a:lnSpc>
              <a:spcBef>
                <a:spcPts val="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If the lines intersect, estimate the point of intersection. Check to make sure it is a solution to both equations. This is the </a:t>
            </a:r>
            <a:r>
              <a:rPr b="1" lang="en" sz="1400">
                <a:solidFill>
                  <a:srgbClr val="1D2125"/>
                </a:solidFill>
                <a:latin typeface="Calibri"/>
                <a:ea typeface="Calibri"/>
                <a:cs typeface="Calibri"/>
                <a:sym typeface="Calibri"/>
              </a:rPr>
              <a:t>solution to the system.</a:t>
            </a:r>
            <a:endParaRPr b="1" sz="1400">
              <a:solidFill>
                <a:srgbClr val="1D2125"/>
              </a:solidFill>
              <a:latin typeface="Calibri"/>
              <a:ea typeface="Calibri"/>
              <a:cs typeface="Calibri"/>
              <a:sym typeface="Calibri"/>
            </a:endParaRPr>
          </a:p>
          <a:p>
            <a:pPr indent="-317500" lvl="0" marL="457200" rtl="0" algn="l">
              <a:lnSpc>
                <a:spcPct val="115000"/>
              </a:lnSpc>
              <a:spcBef>
                <a:spcPts val="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If the lines are parallel, the system has </a:t>
            </a:r>
            <a:r>
              <a:rPr b="1" lang="en" sz="1400">
                <a:solidFill>
                  <a:srgbClr val="1D2125"/>
                </a:solidFill>
                <a:latin typeface="Calibri"/>
                <a:ea typeface="Calibri"/>
                <a:cs typeface="Calibri"/>
                <a:sym typeface="Calibri"/>
              </a:rPr>
              <a:t>no solution.</a:t>
            </a:r>
            <a:endParaRPr b="1" sz="1400">
              <a:solidFill>
                <a:srgbClr val="1D2125"/>
              </a:solidFill>
              <a:latin typeface="Calibri"/>
              <a:ea typeface="Calibri"/>
              <a:cs typeface="Calibri"/>
              <a:sym typeface="Calibri"/>
            </a:endParaRPr>
          </a:p>
          <a:p>
            <a:pPr indent="-317500" lvl="0" marL="457200" rtl="0" algn="l">
              <a:lnSpc>
                <a:spcPct val="115000"/>
              </a:lnSpc>
              <a:spcBef>
                <a:spcPts val="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If the lines are the same, the system has an </a:t>
            </a:r>
            <a:r>
              <a:rPr b="1" lang="en" sz="1400">
                <a:solidFill>
                  <a:srgbClr val="1D2125"/>
                </a:solidFill>
                <a:latin typeface="Calibri"/>
                <a:ea typeface="Calibri"/>
                <a:cs typeface="Calibri"/>
                <a:sym typeface="Calibri"/>
              </a:rPr>
              <a:t>infinite number of solutions.</a:t>
            </a:r>
            <a:endParaRPr b="1" sz="14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sz="14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400">
                <a:solidFill>
                  <a:srgbClr val="1D2125"/>
                </a:solidFill>
                <a:latin typeface="Calibri"/>
                <a:ea typeface="Calibri"/>
                <a:cs typeface="Calibri"/>
                <a:sym typeface="Calibri"/>
              </a:rPr>
              <a:t>Answers</a:t>
            </a:r>
            <a:endParaRPr b="1" sz="1400">
              <a:solidFill>
                <a:srgbClr val="1D2125"/>
              </a:solidFill>
              <a:latin typeface="Calibri"/>
              <a:ea typeface="Calibri"/>
              <a:cs typeface="Calibri"/>
              <a:sym typeface="Calibri"/>
            </a:endParaRPr>
          </a:p>
          <a:p>
            <a:pPr indent="-317500" lvl="0" marL="457200" rtl="0" algn="l">
              <a:lnSpc>
                <a:spcPct val="105000"/>
              </a:lnSpc>
              <a:spcBef>
                <a:spcPts val="0"/>
              </a:spcBef>
              <a:spcAft>
                <a:spcPts val="0"/>
              </a:spcAft>
              <a:buClr>
                <a:srgbClr val="1D2125"/>
              </a:buClr>
              <a:buSzPts val="1400"/>
              <a:buFont typeface="Calibri"/>
              <a:buChar char="●"/>
            </a:pPr>
            <a:r>
              <a:rPr b="1" lang="en" sz="1400">
                <a:solidFill>
                  <a:srgbClr val="1D2125"/>
                </a:solidFill>
                <a:latin typeface="Calibri"/>
                <a:ea typeface="Calibri"/>
                <a:cs typeface="Calibri"/>
                <a:sym typeface="Calibri"/>
              </a:rPr>
              <a:t>Step 1 –</a:t>
            </a:r>
            <a:r>
              <a:rPr lang="en" sz="1400">
                <a:solidFill>
                  <a:srgbClr val="1D2125"/>
                </a:solidFill>
                <a:latin typeface="Calibri"/>
                <a:ea typeface="Calibri"/>
                <a:cs typeface="Calibri"/>
                <a:sym typeface="Calibri"/>
              </a:rPr>
              <a:t> Find the slope and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-intercept of the red dotted line.</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Slope is ½. Access the online Teacher Guide to see the work for this question.</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-intercept is (0, –3)</a:t>
            </a:r>
            <a:endParaRPr sz="1400">
              <a:solidFill>
                <a:srgbClr val="1D2125"/>
              </a:solidFill>
              <a:latin typeface="Calibri"/>
              <a:ea typeface="Calibri"/>
              <a:cs typeface="Calibri"/>
              <a:sym typeface="Calibri"/>
            </a:endParaRPr>
          </a:p>
          <a:p>
            <a:pPr indent="-317500" lvl="0" marL="457200" rtl="0" algn="l">
              <a:lnSpc>
                <a:spcPct val="105000"/>
              </a:lnSpc>
              <a:spcBef>
                <a:spcPts val="300"/>
              </a:spcBef>
              <a:spcAft>
                <a:spcPts val="0"/>
              </a:spcAft>
              <a:buClr>
                <a:srgbClr val="1D2125"/>
              </a:buClr>
              <a:buSzPts val="1400"/>
              <a:buFont typeface="Calibri"/>
              <a:buChar char="●"/>
            </a:pPr>
            <a:r>
              <a:rPr b="1" lang="en" sz="1400">
                <a:solidFill>
                  <a:srgbClr val="1D2125"/>
                </a:solidFill>
                <a:latin typeface="Calibri"/>
                <a:ea typeface="Calibri"/>
                <a:cs typeface="Calibri"/>
                <a:sym typeface="Calibri"/>
              </a:rPr>
              <a:t>Step 2 –</a:t>
            </a:r>
            <a:r>
              <a:rPr lang="en" sz="1400">
                <a:solidFill>
                  <a:srgbClr val="1D2125"/>
                </a:solidFill>
                <a:latin typeface="Calibri"/>
                <a:ea typeface="Calibri"/>
                <a:cs typeface="Calibri"/>
                <a:sym typeface="Calibri"/>
              </a:rPr>
              <a:t> Find the slope and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-intercept of the blue solid line.</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Slope is 2. Access the online Teacher Guide to see the work for this question.</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-intercept is (0, –3)</a:t>
            </a:r>
            <a:endParaRPr sz="1400">
              <a:solidFill>
                <a:srgbClr val="1D2125"/>
              </a:solidFill>
              <a:latin typeface="Calibri"/>
              <a:ea typeface="Calibri"/>
              <a:cs typeface="Calibri"/>
              <a:sym typeface="Calibri"/>
            </a:endParaRPr>
          </a:p>
          <a:p>
            <a:pPr indent="-317500" lvl="0" marL="457200" rtl="0" algn="l">
              <a:lnSpc>
                <a:spcPct val="105000"/>
              </a:lnSpc>
              <a:spcBef>
                <a:spcPts val="300"/>
              </a:spcBef>
              <a:spcAft>
                <a:spcPts val="0"/>
              </a:spcAft>
              <a:buClr>
                <a:srgbClr val="1D2125"/>
              </a:buClr>
              <a:buSzPts val="1400"/>
              <a:buFont typeface="Calibri"/>
              <a:buChar char="●"/>
            </a:pPr>
            <a:r>
              <a:rPr b="1" lang="en" sz="1400">
                <a:solidFill>
                  <a:srgbClr val="1D2125"/>
                </a:solidFill>
                <a:latin typeface="Calibri"/>
                <a:ea typeface="Calibri"/>
                <a:cs typeface="Calibri"/>
                <a:sym typeface="Calibri"/>
              </a:rPr>
              <a:t>Step 3 –</a:t>
            </a:r>
            <a:r>
              <a:rPr lang="en" sz="1400">
                <a:solidFill>
                  <a:srgbClr val="1D2125"/>
                </a:solidFill>
                <a:latin typeface="Calibri"/>
                <a:ea typeface="Calibri"/>
                <a:cs typeface="Calibri"/>
                <a:sym typeface="Calibri"/>
              </a:rPr>
              <a:t> Write the two equations for a system of equations</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For the red dotted: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 = ½</a:t>
            </a:r>
            <a:r>
              <a:rPr i="1" lang="en" sz="1400">
                <a:solidFill>
                  <a:srgbClr val="1D2125"/>
                </a:solidFill>
                <a:latin typeface="Times New Roman"/>
                <a:ea typeface="Times New Roman"/>
                <a:cs typeface="Times New Roman"/>
                <a:sym typeface="Times New Roman"/>
              </a:rPr>
              <a:t>x</a:t>
            </a:r>
            <a:r>
              <a:rPr lang="en" sz="1400">
                <a:solidFill>
                  <a:srgbClr val="1D2125"/>
                </a:solidFill>
                <a:latin typeface="Calibri"/>
                <a:ea typeface="Calibri"/>
                <a:cs typeface="Calibri"/>
                <a:sym typeface="Calibri"/>
              </a:rPr>
              <a:t> – 3</a:t>
            </a:r>
            <a:endParaRPr sz="1400">
              <a:solidFill>
                <a:srgbClr val="1D2125"/>
              </a:solidFill>
              <a:latin typeface="Calibri"/>
              <a:ea typeface="Calibri"/>
              <a:cs typeface="Calibri"/>
              <a:sym typeface="Calibri"/>
            </a:endParaRPr>
          </a:p>
          <a:p>
            <a:pPr indent="-317500" lvl="1" marL="914400" rtl="0" algn="l">
              <a:lnSpc>
                <a:spcPct val="105000"/>
              </a:lnSpc>
              <a:spcBef>
                <a:spcPts val="300"/>
              </a:spcBef>
              <a:spcAft>
                <a:spcPts val="0"/>
              </a:spcAft>
              <a:buClr>
                <a:srgbClr val="1D2125"/>
              </a:buClr>
              <a:buSzPts val="1400"/>
              <a:buFont typeface="Calibri"/>
              <a:buChar char="○"/>
            </a:pPr>
            <a:r>
              <a:rPr lang="en" sz="1400">
                <a:solidFill>
                  <a:srgbClr val="1D2125"/>
                </a:solidFill>
                <a:latin typeface="Calibri"/>
                <a:ea typeface="Calibri"/>
                <a:cs typeface="Calibri"/>
                <a:sym typeface="Calibri"/>
              </a:rPr>
              <a:t>For the solid blue: </a:t>
            </a:r>
            <a:r>
              <a:rPr i="1" lang="en" sz="1400">
                <a:solidFill>
                  <a:srgbClr val="1D2125"/>
                </a:solidFill>
                <a:latin typeface="Times New Roman"/>
                <a:ea typeface="Times New Roman"/>
                <a:cs typeface="Times New Roman"/>
                <a:sym typeface="Times New Roman"/>
              </a:rPr>
              <a:t>y</a:t>
            </a:r>
            <a:r>
              <a:rPr lang="en" sz="1400">
                <a:solidFill>
                  <a:srgbClr val="1D2125"/>
                </a:solidFill>
                <a:latin typeface="Calibri"/>
                <a:ea typeface="Calibri"/>
                <a:cs typeface="Calibri"/>
                <a:sym typeface="Calibri"/>
              </a:rPr>
              <a:t> = 2</a:t>
            </a:r>
            <a:r>
              <a:rPr i="1" lang="en" sz="1400">
                <a:solidFill>
                  <a:srgbClr val="1D2125"/>
                </a:solidFill>
                <a:latin typeface="Times New Roman"/>
                <a:ea typeface="Times New Roman"/>
                <a:cs typeface="Times New Roman"/>
                <a:sym typeface="Times New Roman"/>
              </a:rPr>
              <a:t>x</a:t>
            </a:r>
            <a:r>
              <a:rPr lang="en" sz="1400">
                <a:solidFill>
                  <a:srgbClr val="1D2125"/>
                </a:solidFill>
                <a:latin typeface="Calibri"/>
                <a:ea typeface="Calibri"/>
                <a:cs typeface="Calibri"/>
                <a:sym typeface="Calibri"/>
              </a:rPr>
              <a:t> – 3</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0"/>
              </a:spcAft>
              <a:buNone/>
            </a:pPr>
            <a:r>
              <a:t/>
            </a:r>
            <a:endParaRPr sz="1400">
              <a:solidFill>
                <a:srgbClr val="1D2125"/>
              </a:solidFill>
              <a:latin typeface="Calibri"/>
              <a:ea typeface="Calibri"/>
              <a:cs typeface="Calibri"/>
              <a:sym typeface="Calibri"/>
            </a:endParaRPr>
          </a:p>
          <a:p>
            <a:pPr indent="0" lvl="0" marL="0" rtl="0" algn="l">
              <a:lnSpc>
                <a:spcPct val="105000"/>
              </a:lnSpc>
              <a:spcBef>
                <a:spcPts val="300"/>
              </a:spcBef>
              <a:spcAft>
                <a:spcPts val="300"/>
              </a:spcAft>
              <a:buNone/>
            </a:pPr>
            <a:r>
              <a:rPr b="1" i="1" lang="en" sz="1400">
                <a:solidFill>
                  <a:srgbClr val="1D2125"/>
                </a:solidFill>
                <a:latin typeface="Calibri"/>
                <a:ea typeface="Calibri"/>
                <a:cs typeface="Calibri"/>
                <a:sym typeface="Calibri"/>
              </a:rPr>
              <a:t>Additional examples are available in the Additional Resources section for </a:t>
            </a:r>
            <a:r>
              <a:rPr b="1" i="1" lang="en" sz="1400" u="sng">
                <a:solidFill>
                  <a:schemeClr val="hlink"/>
                </a:solidFill>
                <a:latin typeface="Calibri"/>
                <a:ea typeface="Calibri"/>
                <a:cs typeface="Calibri"/>
                <a:sym typeface="Calibri"/>
                <a:hlinkClick r:id="rId2"/>
              </a:rPr>
              <a:t>this lesson of the online textbook</a:t>
            </a:r>
            <a:r>
              <a:rPr b="1" i="1" lang="en" sz="1400">
                <a:solidFill>
                  <a:srgbClr val="1D2125"/>
                </a:solidFill>
                <a:latin typeface="Calibri"/>
                <a:ea typeface="Calibri"/>
                <a:cs typeface="Calibri"/>
                <a:sym typeface="Calibri"/>
              </a:rPr>
              <a:t>.</a:t>
            </a:r>
            <a:endParaRPr b="1" i="1" sz="1400">
              <a:solidFill>
                <a:srgbClr val="1D2125"/>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278; </a:t>
            </a:r>
            <a:r>
              <a:rPr lang="en" sz="1300">
                <a:solidFill>
                  <a:schemeClr val="dk1"/>
                </a:solidFill>
                <a:latin typeface="Calibri"/>
                <a:ea typeface="Calibri"/>
                <a:cs typeface="Calibri"/>
                <a:sym typeface="Calibri"/>
              </a:rPr>
              <a:t>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+ 30</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473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 or use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Here is a sample response. (11, 8.5) The elliptical burns about 11 calories per minute. Lifting weights burns about 8.5 calories per minute. (</a:t>
            </a:r>
            <a:r>
              <a:rPr lang="en" sz="1300" u="sng">
                <a:solidFill>
                  <a:schemeClr val="hlink"/>
                </a:solidFill>
                <a:latin typeface="Calibri"/>
                <a:ea typeface="Calibri"/>
                <a:cs typeface="Calibri"/>
                <a:sym typeface="Calibri"/>
                <a:hlinkClick r:id="rId3"/>
              </a:rPr>
              <a:t>Desmos graph</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Some key takeaways from this lesson are the ideas that real-life situations are often represented by systems of equations. Systems, like other equations, can be represented by tables, graphs, and verbal descriptions.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expressions, equations, and inequalities are mathematical models. A model is a mathematical representation of a real-life situation. When people create models, they rely on the information they have, but they also make assumptions and decisions that affect the models. If the information or assumptions change, the model would also change.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3.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jpg"/><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0.png"/><Relationship Id="rId8"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jpg"/><Relationship Id="rId4" Type="http://schemas.openxmlformats.org/officeDocument/2006/relationships/hyperlink" Target="https://www.desmos.com/calculator/hxqhztwlyq" TargetMode="External"/><Relationship Id="rId5" Type="http://schemas.openxmlformats.org/officeDocument/2006/relationships/hyperlink" Target="https://www.desmos.com/calculator/hxqhztwlyq"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3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image" Target="../media/image3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slide" Target="/ppt/slides/slide19.xml"/><Relationship Id="rId5" Type="http://schemas.openxmlformats.org/officeDocument/2006/relationships/hyperlink" Target="https://www.desmos.com/calculator/uccn5xapwj" TargetMode="External"/><Relationship Id="rId6" Type="http://schemas.openxmlformats.org/officeDocument/2006/relationships/hyperlink" Target="https://www.desmos.com/calculator/aexe8mflxb"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6.jpg"/><Relationship Id="rId4" Type="http://schemas.openxmlformats.org/officeDocument/2006/relationships/hyperlink" Target="https://youtu.be/RQHhdqkJEo0" TargetMode="External"/><Relationship Id="rId5" Type="http://schemas.openxmlformats.org/officeDocument/2006/relationships/hyperlink" Target="https://youtu.be/RQHhdqkJEo0" TargetMode="External"/><Relationship Id="rId6" Type="http://schemas.openxmlformats.org/officeDocument/2006/relationships/hyperlink" Target="http://www.youtube.com/watch?v=RQHhdqkJEo0" TargetMode="External"/><Relationship Id="rId7" Type="http://schemas.openxmlformats.org/officeDocument/2006/relationships/image" Target="../media/image3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3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5.png"/><Relationship Id="rId7"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hyperlink" Target="https://www.desmos.com/calculator/niwvhysmro" TargetMode="External"/><Relationship Id="rId5" Type="http://schemas.openxmlformats.org/officeDocument/2006/relationships/hyperlink" Target="https://www.desmos.com/calculator/habnxov3zo" TargetMode="External"/><Relationship Id="rId6"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30.png"/><Relationship Id="rId7"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6.jp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27.png"/><Relationship Id="rId5" Type="http://schemas.openxmlformats.org/officeDocument/2006/relationships/image" Target="../media/image30.png"/><Relationship Id="rId6" Type="http://schemas.openxmlformats.org/officeDocument/2006/relationships/image" Target="../media/image33.png"/><Relationship Id="rId7"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6.jpg"/><Relationship Id="rId4" Type="http://schemas.openxmlformats.org/officeDocument/2006/relationships/image" Target="../media/image40.jpg"/><Relationship Id="rId5"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2</a:t>
            </a:r>
            <a:r>
              <a:rPr lang="en" sz="1800">
                <a:solidFill>
                  <a:srgbClr val="424242"/>
                </a:solidFill>
                <a:latin typeface="Calibri"/>
                <a:ea typeface="Calibri"/>
                <a:cs typeface="Calibri"/>
                <a:sym typeface="Calibri"/>
              </a:rPr>
              <a:t> </a:t>
            </a:r>
            <a:r>
              <a:rPr lang="en" sz="1800"/>
              <a:t>Writing Systems of Equations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a:t>
            </a:r>
            <a:r>
              <a:rPr lang="en"/>
              <a:t>2 Writing Systems of Equations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{C2FB181F-1383-4947-913B-1FAB17C1B524}</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Write </a:t>
            </a:r>
            <a:r>
              <a:rPr lang="en" sz="2200">
                <a:solidFill>
                  <a:srgbClr val="F3F3F3"/>
                </a:solidFill>
              </a:rPr>
              <a:t>a system of equations.</a:t>
            </a:r>
            <a:endParaRPr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Graph </a:t>
            </a:r>
            <a:r>
              <a:rPr lang="en" sz="2200">
                <a:solidFill>
                  <a:srgbClr val="F3F3F3"/>
                </a:solidFill>
              </a:rPr>
              <a:t>systems of equations</a:t>
            </a:r>
            <a:r>
              <a:rPr b="1" lang="en" sz="2200">
                <a:solidFill>
                  <a:srgbClr val="F3F3F3"/>
                </a:solidFill>
              </a:rPr>
              <a:t> </a:t>
            </a:r>
            <a:r>
              <a:rPr lang="en" sz="2200">
                <a:solidFill>
                  <a:srgbClr val="F3F3F3"/>
                </a:solidFill>
              </a:rPr>
              <a:t>by hand.</a:t>
            </a:r>
            <a:endParaRPr sz="2200">
              <a:solidFill>
                <a:srgbClr val="F3F3F3"/>
              </a:solidFill>
            </a:endParaRPr>
          </a:p>
          <a:p>
            <a:pPr indent="-368300" lvl="0" marL="457200" rtl="0" algn="l">
              <a:lnSpc>
                <a:spcPct val="100000"/>
              </a:lnSpc>
              <a:spcBef>
                <a:spcPts val="800"/>
              </a:spcBef>
              <a:spcAft>
                <a:spcPts val="1000"/>
              </a:spcAft>
              <a:buClr>
                <a:srgbClr val="F3F3F3"/>
              </a:buClr>
              <a:buSzPts val="2200"/>
              <a:buFont typeface="Helvetica Neue"/>
              <a:buChar char="●"/>
            </a:pPr>
            <a:r>
              <a:rPr b="1" lang="en" sz="2200">
                <a:solidFill>
                  <a:srgbClr val="F3F3F3"/>
                </a:solidFill>
              </a:rPr>
              <a:t>Estimate real-world solutions </a:t>
            </a:r>
            <a:r>
              <a:rPr lang="en" sz="2200">
                <a:solidFill>
                  <a:srgbClr val="F3F3F3"/>
                </a:solidFill>
              </a:rPr>
              <a:t>by graphing systems of equations.</a:t>
            </a:r>
            <a:endParaRPr sz="2200">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a:t>
            </a:r>
            <a:r>
              <a:rPr lang="en">
                <a:solidFill>
                  <a:srgbClr val="EFEFEF"/>
                </a:solidFill>
              </a:rPr>
              <a:t>.</a:t>
            </a:r>
            <a:r>
              <a:rPr lang="en">
                <a:solidFill>
                  <a:srgbClr val="EFEFEF"/>
                </a:solidFill>
              </a:rPr>
              <a:t>2 Writing Systems of Equations</a:t>
            </a:r>
            <a:endParaRPr>
              <a:solidFill>
                <a:srgbClr val="EFEFEF"/>
              </a:solidFill>
            </a:endParaRPr>
          </a:p>
        </p:txBody>
      </p:sp>
      <p:pic>
        <p:nvPicPr>
          <p:cNvPr id="70" name="Google Shape;70;p10" title="Goals-7.png"/>
          <p:cNvPicPr preferRelativeResize="0"/>
          <p:nvPr/>
        </p:nvPicPr>
        <p:blipFill>
          <a:blip r:embed="rId3">
            <a:alphaModFix/>
          </a:blip>
          <a:stretch>
            <a:fillRect/>
          </a:stretch>
        </p:blipFill>
        <p:spPr>
          <a:xfrm>
            <a:off x="5099288" y="671513"/>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Previous</a:t>
            </a:r>
            <a:endParaRPr b="1" sz="2000"/>
          </a:p>
          <a:p>
            <a:pPr indent="-355600" lvl="0" marL="457200" rtl="0" algn="l">
              <a:spcBef>
                <a:spcPts val="1200"/>
              </a:spcBef>
              <a:spcAft>
                <a:spcPts val="0"/>
              </a:spcAft>
              <a:buSzPts val="2000"/>
              <a:buChar char="●"/>
            </a:pPr>
            <a:r>
              <a:rPr b="1" lang="en" sz="2000"/>
              <a:t>Slope-intercept form</a:t>
            </a:r>
            <a:endParaRPr b="1" sz="2000"/>
          </a:p>
          <a:p>
            <a:pPr indent="-342900" lvl="1" marL="914400" rtl="0" algn="l">
              <a:spcBef>
                <a:spcPts val="0"/>
              </a:spcBef>
              <a:spcAft>
                <a:spcPts val="0"/>
              </a:spcAft>
              <a:buSzPts val="1800"/>
              <a:buChar char="○"/>
            </a:pPr>
            <a:r>
              <a:rPr i="1" lang="en" sz="1800">
                <a:latin typeface="Times New Roman"/>
                <a:ea typeface="Times New Roman"/>
                <a:cs typeface="Times New Roman"/>
                <a:sym typeface="Times New Roman"/>
              </a:rPr>
              <a:t>y</a:t>
            </a:r>
            <a:r>
              <a:rPr lang="en" sz="1800"/>
              <a:t> = </a:t>
            </a:r>
            <a:r>
              <a:rPr i="1" lang="en" sz="1800">
                <a:latin typeface="Times New Roman"/>
                <a:ea typeface="Times New Roman"/>
                <a:cs typeface="Times New Roman"/>
                <a:sym typeface="Times New Roman"/>
              </a:rPr>
              <a:t>mx</a:t>
            </a:r>
            <a:r>
              <a:rPr lang="en" sz="1800"/>
              <a:t> + </a:t>
            </a:r>
            <a:r>
              <a:rPr i="1" lang="en" sz="1800">
                <a:latin typeface="Times New Roman"/>
                <a:ea typeface="Times New Roman"/>
                <a:cs typeface="Times New Roman"/>
                <a:sym typeface="Times New Roman"/>
              </a:rPr>
              <a:t>b</a:t>
            </a:r>
            <a:r>
              <a:rPr lang="en" sz="1800"/>
              <a:t>, where </a:t>
            </a:r>
            <a:r>
              <a:rPr i="1" lang="en" sz="1800">
                <a:latin typeface="Times New Roman"/>
                <a:ea typeface="Times New Roman"/>
                <a:cs typeface="Times New Roman"/>
                <a:sym typeface="Times New Roman"/>
              </a:rPr>
              <a:t>m</a:t>
            </a:r>
            <a:r>
              <a:rPr lang="en" sz="1800"/>
              <a:t> is the slope, or the rate of change in </a:t>
            </a:r>
            <a:r>
              <a:rPr i="1" lang="en" sz="1800">
                <a:latin typeface="Times New Roman"/>
                <a:ea typeface="Times New Roman"/>
                <a:cs typeface="Times New Roman"/>
                <a:sym typeface="Times New Roman"/>
              </a:rPr>
              <a:t>y</a:t>
            </a:r>
            <a:r>
              <a:rPr lang="en" sz="1800"/>
              <a:t> over the change in </a:t>
            </a:r>
            <a:r>
              <a:rPr i="1" lang="en" sz="1800">
                <a:latin typeface="Times New Roman"/>
                <a:ea typeface="Times New Roman"/>
                <a:cs typeface="Times New Roman"/>
                <a:sym typeface="Times New Roman"/>
              </a:rPr>
              <a:t>x</a:t>
            </a:r>
            <a:r>
              <a:rPr lang="en" sz="1800"/>
              <a:t>, of the line and </a:t>
            </a:r>
            <a:r>
              <a:rPr i="1" lang="en" sz="1800">
                <a:latin typeface="Times New Roman"/>
                <a:ea typeface="Times New Roman"/>
                <a:cs typeface="Times New Roman"/>
                <a:sym typeface="Times New Roman"/>
              </a:rPr>
              <a:t>b</a:t>
            </a:r>
            <a:r>
              <a:rPr lang="en" sz="1800"/>
              <a:t> is the </a:t>
            </a:r>
            <a:r>
              <a:rPr i="1" lang="en" sz="1800">
                <a:latin typeface="Times New Roman"/>
                <a:ea typeface="Times New Roman"/>
                <a:cs typeface="Times New Roman"/>
                <a:sym typeface="Times New Roman"/>
              </a:rPr>
              <a:t>y</a:t>
            </a:r>
            <a:r>
              <a:rPr lang="en" sz="1800"/>
              <a:t>-intercept where the function crosses the </a:t>
            </a:r>
            <a:r>
              <a:rPr i="1" lang="en" sz="1800">
                <a:latin typeface="Times New Roman"/>
                <a:ea typeface="Times New Roman"/>
                <a:cs typeface="Times New Roman"/>
                <a:sym typeface="Times New Roman"/>
              </a:rPr>
              <a:t>y</a:t>
            </a:r>
            <a:r>
              <a:rPr lang="en" sz="1800"/>
              <a:t>-axis.</a:t>
            </a:r>
            <a:endParaRPr sz="18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2 Writing Systems of Equations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000"/>
              <a:t>New</a:t>
            </a:r>
            <a:endParaRPr b="1" sz="2000"/>
          </a:p>
          <a:p>
            <a:pPr indent="-355600" lvl="0" marL="457200" rtl="0" algn="l">
              <a:spcBef>
                <a:spcPts val="1200"/>
              </a:spcBef>
              <a:spcAft>
                <a:spcPts val="0"/>
              </a:spcAft>
              <a:buSzPts val="2000"/>
              <a:buChar char="●"/>
            </a:pPr>
            <a:r>
              <a:rPr b="1" lang="en" sz="2000"/>
              <a:t>Identities</a:t>
            </a:r>
            <a:endParaRPr b="1" sz="2000"/>
          </a:p>
          <a:p>
            <a:pPr indent="-342900" lvl="1" marL="914400" rtl="0" algn="l">
              <a:spcBef>
                <a:spcPts val="0"/>
              </a:spcBef>
              <a:spcAft>
                <a:spcPts val="0"/>
              </a:spcAft>
              <a:buSzPts val="1800"/>
              <a:buChar char="○"/>
            </a:pPr>
            <a:r>
              <a:rPr lang="en" sz="1800"/>
              <a:t>Equation that is true for variables equal to any value. (All real solutions)</a:t>
            </a:r>
            <a:endParaRPr sz="1800"/>
          </a:p>
          <a:p>
            <a:pPr indent="-355600" lvl="0" marL="457200" rtl="0" algn="l">
              <a:spcBef>
                <a:spcPts val="1000"/>
              </a:spcBef>
              <a:spcAft>
                <a:spcPts val="0"/>
              </a:spcAft>
              <a:buSzPts val="2000"/>
              <a:buChar char="●"/>
            </a:pPr>
            <a:r>
              <a:rPr b="1" lang="en" sz="2000"/>
              <a:t>Contradictions</a:t>
            </a:r>
            <a:endParaRPr b="1" sz="2000"/>
          </a:p>
          <a:p>
            <a:pPr indent="-342900" lvl="1" marL="914400" rtl="0" algn="l">
              <a:spcBef>
                <a:spcPts val="0"/>
              </a:spcBef>
              <a:spcAft>
                <a:spcPts val="0"/>
              </a:spcAft>
              <a:buSzPts val="1800"/>
              <a:buChar char="○"/>
            </a:pPr>
            <a:r>
              <a:rPr lang="en" sz="1800"/>
              <a:t>Equation that is never true for any value of the variable. (No real solutions)</a:t>
            </a:r>
            <a:endParaRPr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Concession Stand</a:t>
            </a:r>
            <a:r>
              <a:rPr lang="en" sz="3000">
                <a:solidFill>
                  <a:srgbClr val="005047"/>
                </a:solidFill>
              </a:rPr>
              <a:t> </a:t>
            </a:r>
            <a:r>
              <a:rPr lang="en" sz="3000"/>
              <a:t>🍊</a:t>
            </a:r>
            <a:endParaRPr>
              <a:solidFill>
                <a:srgbClr val="005047"/>
              </a:solidFill>
            </a:endParaRPr>
          </a:p>
        </p:txBody>
      </p:sp>
      <p:sp>
        <p:nvSpPr>
          <p:cNvPr id="114" name="Google Shape;114;p13"/>
          <p:cNvSpPr txBox="1"/>
          <p:nvPr>
            <p:ph idx="1" type="body"/>
          </p:nvPr>
        </p:nvSpPr>
        <p:spPr>
          <a:xfrm>
            <a:off x="311700" y="1152475"/>
            <a:ext cx="3996000" cy="37038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sz="2200"/>
              <a:t>A club is selling snacks at a track meet. Oranges cost $1 each and protein bars cost $4 each. They sell a total of 100 items, and collect $304.</a:t>
            </a:r>
            <a:endParaRPr sz="2200"/>
          </a:p>
          <a:p>
            <a:pPr indent="0" lvl="0" marL="0" rtl="0" algn="l">
              <a:lnSpc>
                <a:spcPct val="100000"/>
              </a:lnSpc>
              <a:spcBef>
                <a:spcPts val="0"/>
              </a:spcBef>
              <a:spcAft>
                <a:spcPts val="0"/>
              </a:spcAft>
              <a:buNone/>
            </a:pPr>
            <a:r>
              <a:t/>
            </a:r>
            <a:endParaRPr sz="2200"/>
          </a:p>
          <a:p>
            <a:pPr indent="-368300" lvl="0" marL="457200" rtl="0" algn="l">
              <a:lnSpc>
                <a:spcPct val="100000"/>
              </a:lnSpc>
              <a:spcBef>
                <a:spcPts val="0"/>
              </a:spcBef>
              <a:spcAft>
                <a:spcPts val="0"/>
              </a:spcAft>
              <a:buSzPts val="2200"/>
              <a:buAutoNum type="arabicPeriod"/>
            </a:pPr>
            <a:r>
              <a:rPr lang="en" sz="2200"/>
              <a:t>What do you notice about the given graph and scenario? </a:t>
            </a:r>
            <a:endParaRPr sz="2200"/>
          </a:p>
          <a:p>
            <a:pPr indent="-368300" lvl="0" marL="457200" rtl="0" algn="l">
              <a:lnSpc>
                <a:spcPct val="100000"/>
              </a:lnSpc>
              <a:spcBef>
                <a:spcPts val="1000"/>
              </a:spcBef>
              <a:spcAft>
                <a:spcPts val="0"/>
              </a:spcAft>
              <a:buSzPts val="2200"/>
              <a:buAutoNum type="arabicPeriod"/>
            </a:pPr>
            <a:r>
              <a:rPr lang="en" sz="2200"/>
              <a:t>What do you wonder about the given graph and scenario? </a:t>
            </a:r>
            <a:endParaRPr/>
          </a:p>
        </p:txBody>
      </p:sp>
      <p:sp>
        <p:nvSpPr>
          <p:cNvPr id="115" name="Google Shape;115;p1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803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2.1 Interpreting Graphs of Systems of Equations</a:t>
            </a:r>
            <a:endParaRPr/>
          </a:p>
        </p:txBody>
      </p:sp>
      <p:pic>
        <p:nvPicPr>
          <p:cNvPr id="117" name="Google Shape;117;p13" title="035b6f8b53155d20a84c2a6e62831f0db3bac6bb.jpg"/>
          <p:cNvPicPr preferRelativeResize="0"/>
          <p:nvPr/>
        </p:nvPicPr>
        <p:blipFill>
          <a:blip r:embed="rId4">
            <a:alphaModFix/>
          </a:blip>
          <a:stretch>
            <a:fillRect/>
          </a:stretch>
        </p:blipFill>
        <p:spPr>
          <a:xfrm>
            <a:off x="4779400" y="1160325"/>
            <a:ext cx="3824575" cy="37038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sp>
        <p:nvSpPr>
          <p:cNvPr id="122" name="Google Shape;122;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Concession Stand 🍊</a:t>
            </a:r>
            <a:endParaRPr>
              <a:solidFill>
                <a:srgbClr val="005047"/>
              </a:solidFill>
            </a:endParaRPr>
          </a:p>
        </p:txBody>
      </p:sp>
      <p:sp>
        <p:nvSpPr>
          <p:cNvPr id="123" name="Google Shape;123;p14"/>
          <p:cNvSpPr txBox="1"/>
          <p:nvPr>
            <p:ph idx="1" type="body"/>
          </p:nvPr>
        </p:nvSpPr>
        <p:spPr>
          <a:xfrm>
            <a:off x="311700" y="1152475"/>
            <a:ext cx="4524600" cy="3424200"/>
          </a:xfrm>
          <a:prstGeom prst="rect">
            <a:avLst/>
          </a:prstGeom>
        </p:spPr>
        <p:txBody>
          <a:bodyPr anchorCtr="0" anchor="t" bIns="91425" lIns="91425" spcFirstLastPara="1" rIns="91425" wrap="square" tIns="91425">
            <a:noAutofit/>
          </a:bodyPr>
          <a:lstStyle/>
          <a:p>
            <a:pPr indent="-368300" lvl="0" marL="457200" rtl="0" algn="l">
              <a:lnSpc>
                <a:spcPct val="100000"/>
              </a:lnSpc>
              <a:spcBef>
                <a:spcPts val="0"/>
              </a:spcBef>
              <a:spcAft>
                <a:spcPts val="0"/>
              </a:spcAft>
              <a:buSzPts val="2200"/>
              <a:buAutoNum type="arabicPeriod" startAt="3"/>
            </a:pPr>
            <a:r>
              <a:rPr lang="en" sz="2200"/>
              <a:t>What is the approximate </a:t>
            </a:r>
            <a:r>
              <a:rPr i="1" lang="en" sz="2200">
                <a:latin typeface="Times New Roman"/>
                <a:ea typeface="Times New Roman"/>
                <a:cs typeface="Times New Roman"/>
                <a:sym typeface="Times New Roman"/>
              </a:rPr>
              <a:t>y</a:t>
            </a:r>
            <a:r>
              <a:rPr lang="en" sz="2200"/>
              <a:t>-intercept of the green dashed line?</a:t>
            </a:r>
            <a:endParaRPr sz="2200"/>
          </a:p>
          <a:p>
            <a:pPr indent="-368300" lvl="0" marL="457200" rtl="0" algn="l">
              <a:lnSpc>
                <a:spcPct val="100000"/>
              </a:lnSpc>
              <a:spcBef>
                <a:spcPts val="0"/>
              </a:spcBef>
              <a:spcAft>
                <a:spcPts val="0"/>
              </a:spcAft>
              <a:buSzPts val="2200"/>
              <a:buAutoNum type="arabicPeriod" startAt="3"/>
            </a:pPr>
            <a:r>
              <a:rPr lang="en" sz="2200"/>
              <a:t>What is the approximate slope of the green dashed line?</a:t>
            </a:r>
            <a:endParaRPr sz="2200"/>
          </a:p>
          <a:p>
            <a:pPr indent="-368300" lvl="0" marL="457200" rtl="0" algn="l">
              <a:lnSpc>
                <a:spcPct val="100000"/>
              </a:lnSpc>
              <a:spcBef>
                <a:spcPts val="0"/>
              </a:spcBef>
              <a:spcAft>
                <a:spcPts val="0"/>
              </a:spcAft>
              <a:buSzPts val="2200"/>
              <a:buAutoNum type="arabicPeriod" startAt="3"/>
            </a:pPr>
            <a:r>
              <a:rPr lang="en" sz="2200"/>
              <a:t>What is the approximate </a:t>
            </a:r>
            <a:r>
              <a:rPr i="1" lang="en" sz="2200">
                <a:latin typeface="Times New Roman"/>
                <a:ea typeface="Times New Roman"/>
                <a:cs typeface="Times New Roman"/>
                <a:sym typeface="Times New Roman"/>
              </a:rPr>
              <a:t>y</a:t>
            </a:r>
            <a:r>
              <a:rPr lang="en" sz="2200"/>
              <a:t>-intercept of the orange solid line?</a:t>
            </a:r>
            <a:endParaRPr sz="2200"/>
          </a:p>
          <a:p>
            <a:pPr indent="-368300" lvl="0" marL="457200" rtl="0" algn="l">
              <a:lnSpc>
                <a:spcPct val="100000"/>
              </a:lnSpc>
              <a:spcBef>
                <a:spcPts val="0"/>
              </a:spcBef>
              <a:spcAft>
                <a:spcPts val="0"/>
              </a:spcAft>
              <a:buSzPts val="2200"/>
              <a:buAutoNum type="arabicPeriod" startAt="3"/>
            </a:pPr>
            <a:r>
              <a:rPr lang="en" sz="2200"/>
              <a:t>What is the approximate slope of the orange solid line?</a:t>
            </a:r>
            <a:endParaRPr sz="2200"/>
          </a:p>
        </p:txBody>
      </p:sp>
      <p:sp>
        <p:nvSpPr>
          <p:cNvPr id="124" name="Google Shape;124;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a:t>
            </a:r>
            <a:r>
              <a:rPr lang="en"/>
              <a:t>2.1 Interpreting Graphs of Systems of Equations</a:t>
            </a:r>
            <a:endParaRPr/>
          </a:p>
        </p:txBody>
      </p:sp>
      <p:pic>
        <p:nvPicPr>
          <p:cNvPr id="126" name="Google Shape;126;p14" title="035b6f8b53155d20a84c2a6e62831f0db3bac6bb.jpg"/>
          <p:cNvPicPr preferRelativeResize="0"/>
          <p:nvPr/>
        </p:nvPicPr>
        <p:blipFill>
          <a:blip r:embed="rId4">
            <a:alphaModFix/>
          </a:blip>
          <a:stretch>
            <a:fillRect/>
          </a:stretch>
        </p:blipFill>
        <p:spPr>
          <a:xfrm>
            <a:off x="4836300" y="1152475"/>
            <a:ext cx="3824575" cy="37038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0" name="Shape 130"/>
        <p:cNvGrpSpPr/>
        <p:nvPr/>
      </p:nvGrpSpPr>
      <p:grpSpPr>
        <a:xfrm>
          <a:off x="0" y="0"/>
          <a:ext cx="0" cy="0"/>
          <a:chOff x="0" y="0"/>
          <a:chExt cx="0" cy="0"/>
        </a:xfrm>
      </p:grpSpPr>
      <p:sp>
        <p:nvSpPr>
          <p:cNvPr id="131" name="Google Shape;131;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7" name="Google Shape;137;p15"/>
          <p:cNvCxnSpPr>
            <a:stCxn id="131" idx="2"/>
            <a:endCxn id="13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8" name="Google Shape;138;p15"/>
          <p:cNvCxnSpPr>
            <a:stCxn id="133" idx="3"/>
            <a:endCxn id="132"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5"/>
          <p:cNvCxnSpPr>
            <a:stCxn id="132" idx="3"/>
            <a:endCxn id="13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0" name="Google Shape;140;p15"/>
          <p:cNvCxnSpPr>
            <a:stCxn id="134" idx="3"/>
            <a:endCxn id="13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5"/>
          <p:cNvCxnSpPr>
            <a:stCxn id="136" idx="3"/>
            <a:endCxn id="13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2" name="Google Shape;14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3" name="Google Shape;143;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4" name="Google Shape;144;p15"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5" name="Google Shape;145;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6" name="Google Shape;146;p15"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7" name="Google Shape;147;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8" name="Google Shape;148;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9" name="Google Shape;149;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0" name="Google Shape;150;p15"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51" name="Google Shape;151;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2" name="Google Shape;152;p15"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3" name="Google Shape;153;p15"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4" name="Google Shape;154;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5" name="Google Shape;155;p15"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Pool Plan 🏖️</a:t>
            </a:r>
            <a:endParaRPr sz="2600">
              <a:solidFill>
                <a:srgbClr val="005047"/>
              </a:solidFill>
            </a:endParaRPr>
          </a:p>
        </p:txBody>
      </p:sp>
      <p:sp>
        <p:nvSpPr>
          <p:cNvPr id="161" name="Google Shape;161;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2.2.2 Writing Systems of Equations from Tables</a:t>
            </a:r>
            <a:endParaRPr/>
          </a:p>
        </p:txBody>
      </p:sp>
      <p:pic>
        <p:nvPicPr>
          <p:cNvPr id="163" name="Google Shape;163;p1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4" name="Google Shape;164;p1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5" name="Google Shape;165;p1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
        <p:nvSpPr>
          <p:cNvPr id="166" name="Google Shape;166;p16"/>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First read: listen and describe the situation without numbers.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Third read: listen for the questions and brainstorm ways to solve the system.</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Pool Plan 🏖️</a:t>
            </a:r>
            <a:endParaRPr>
              <a:solidFill>
                <a:srgbClr val="005047"/>
              </a:solidFill>
            </a:endParaRPr>
          </a:p>
        </p:txBody>
      </p:sp>
      <p:sp>
        <p:nvSpPr>
          <p:cNvPr id="172" name="Google Shape;172;p17"/>
          <p:cNvSpPr txBox="1"/>
          <p:nvPr>
            <p:ph idx="1" type="body"/>
          </p:nvPr>
        </p:nvSpPr>
        <p:spPr>
          <a:xfrm>
            <a:off x="311700" y="1076275"/>
            <a:ext cx="8520600" cy="38391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000"/>
              <a:t>The Flores family wants to purchase a family membership to the community pool. </a:t>
            </a:r>
            <a:r>
              <a:rPr lang="en" sz="2000"/>
              <a:t>Mrs. Flores called the community pool to find out different membership plans for a family of six. The receptionist at the community center told her that there are two options. Option A is to pay $100 for the summer and $20 per visit. The second option, Option B, is to pay $250 for the summer and $5 per visit. </a:t>
            </a:r>
            <a:endParaRPr sz="2000"/>
          </a:p>
          <a:p>
            <a:pPr indent="-355600" lvl="0" marL="457200" rtl="0" algn="l">
              <a:lnSpc>
                <a:spcPct val="115000"/>
              </a:lnSpc>
              <a:spcBef>
                <a:spcPts val="1000"/>
              </a:spcBef>
              <a:spcAft>
                <a:spcPts val="0"/>
              </a:spcAft>
              <a:buSzPts val="2000"/>
              <a:buChar char="●"/>
            </a:pPr>
            <a:r>
              <a:rPr lang="en" sz="2000"/>
              <a:t>At dinner, the Flores family talked about how many times a week they think they will visit the pool and how many times total in the summer they will visit.</a:t>
            </a:r>
            <a:endParaRPr sz="2000"/>
          </a:p>
          <a:p>
            <a:pPr indent="-355600" lvl="0" marL="457200" rtl="0" algn="l">
              <a:lnSpc>
                <a:spcPct val="115000"/>
              </a:lnSpc>
              <a:spcBef>
                <a:spcPts val="0"/>
              </a:spcBef>
              <a:spcAft>
                <a:spcPts val="0"/>
              </a:spcAft>
              <a:buSzPts val="2000"/>
              <a:buChar char="●"/>
            </a:pPr>
            <a:r>
              <a:rPr lang="en" sz="2000"/>
              <a:t>How can the Flores family decide which option to choose? Which option do you think they will pick and why?</a:t>
            </a:r>
            <a:endParaRPr sz="2000"/>
          </a:p>
        </p:txBody>
      </p:sp>
      <p:sp>
        <p:nvSpPr>
          <p:cNvPr id="173" name="Google Shape;173;p1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7"/>
          <p:cNvSpPr txBox="1"/>
          <p:nvPr>
            <p:ph idx="3" type="sldNum"/>
          </p:nvPr>
        </p:nvSpPr>
        <p:spPr>
          <a:xfrm>
            <a:off x="311700" y="48110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2.2.2 Writing Systems of Equations from Tables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18"/>
          <p:cNvSpPr txBox="1"/>
          <p:nvPr>
            <p:ph type="title"/>
          </p:nvPr>
        </p:nvSpPr>
        <p:spPr>
          <a:xfrm>
            <a:off x="311700" y="2164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Pool Plan 🏖️</a:t>
            </a:r>
            <a:endParaRPr sz="3000">
              <a:solidFill>
                <a:srgbClr val="005047"/>
              </a:solidFill>
            </a:endParaRPr>
          </a:p>
        </p:txBody>
      </p:sp>
      <p:sp>
        <p:nvSpPr>
          <p:cNvPr id="180" name="Google Shape;180;p1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18"/>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2.2.2 Writing Systems of Equations from Tables</a:t>
            </a:r>
            <a:endParaRPr/>
          </a:p>
        </p:txBody>
      </p:sp>
      <p:sp>
        <p:nvSpPr>
          <p:cNvPr id="182" name="Google Shape;182;p18"/>
          <p:cNvSpPr txBox="1"/>
          <p:nvPr>
            <p:ph idx="1" type="body"/>
          </p:nvPr>
        </p:nvSpPr>
        <p:spPr>
          <a:xfrm>
            <a:off x="235500" y="862925"/>
            <a:ext cx="8520600" cy="37881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For both Option A and Option B: </a:t>
            </a:r>
            <a:endParaRPr/>
          </a:p>
          <a:p>
            <a:pPr indent="-342900" lvl="1" marL="914400" rtl="0" algn="l">
              <a:lnSpc>
                <a:spcPct val="115000"/>
              </a:lnSpc>
              <a:spcBef>
                <a:spcPts val="0"/>
              </a:spcBef>
              <a:spcAft>
                <a:spcPts val="0"/>
              </a:spcAft>
              <a:buSzPts val="1800"/>
              <a:buAutoNum type="alphaLcPeriod"/>
            </a:pPr>
            <a:r>
              <a:rPr lang="en" sz="1800"/>
              <a:t>Make a table of values for 0–10 visits.</a:t>
            </a:r>
            <a:endParaRPr sz="1800"/>
          </a:p>
          <a:p>
            <a:pPr indent="-342900" lvl="1" marL="914400" rtl="0" algn="l">
              <a:lnSpc>
                <a:spcPct val="115000"/>
              </a:lnSpc>
              <a:spcBef>
                <a:spcPts val="0"/>
              </a:spcBef>
              <a:spcAft>
                <a:spcPts val="0"/>
              </a:spcAft>
              <a:buSzPts val="1800"/>
              <a:buAutoNum type="alphaLcPeriod"/>
            </a:pPr>
            <a:r>
              <a:rPr lang="en" sz="1800"/>
              <a:t>Identify the </a:t>
            </a:r>
            <a:r>
              <a:rPr i="1" lang="en" sz="1800">
                <a:latin typeface="Times New Roman"/>
                <a:ea typeface="Times New Roman"/>
                <a:cs typeface="Times New Roman"/>
                <a:sym typeface="Times New Roman"/>
              </a:rPr>
              <a:t>y</a:t>
            </a:r>
            <a:r>
              <a:rPr lang="en" sz="1800"/>
              <a:t>-intercept (where </a:t>
            </a:r>
            <a:r>
              <a:rPr i="1" lang="en" sz="1800">
                <a:latin typeface="Times New Roman"/>
                <a:ea typeface="Times New Roman"/>
                <a:cs typeface="Times New Roman"/>
                <a:sym typeface="Times New Roman"/>
              </a:rPr>
              <a:t>x </a:t>
            </a:r>
            <a:r>
              <a:rPr lang="en" sz="1800"/>
              <a:t>= 0).</a:t>
            </a:r>
            <a:endParaRPr sz="1800"/>
          </a:p>
          <a:p>
            <a:pPr indent="-342900" lvl="1" marL="914400" rtl="0" algn="l">
              <a:lnSpc>
                <a:spcPct val="115000"/>
              </a:lnSpc>
              <a:spcBef>
                <a:spcPts val="0"/>
              </a:spcBef>
              <a:spcAft>
                <a:spcPts val="0"/>
              </a:spcAft>
              <a:buSzPts val="1800"/>
              <a:buAutoNum type="alphaLcPeriod"/>
            </a:pPr>
            <a:r>
              <a:rPr lang="en" sz="1800"/>
              <a:t>Identify the slope between any two points.</a:t>
            </a:r>
            <a:endParaRPr sz="1800"/>
          </a:p>
          <a:p>
            <a:pPr indent="-342900" lvl="1" marL="914400" rtl="0" algn="l">
              <a:lnSpc>
                <a:spcPct val="115000"/>
              </a:lnSpc>
              <a:spcBef>
                <a:spcPts val="0"/>
              </a:spcBef>
              <a:spcAft>
                <a:spcPts val="0"/>
              </a:spcAft>
              <a:buSzPts val="1800"/>
              <a:buAutoNum type="alphaLcPeriod"/>
            </a:pPr>
            <a:r>
              <a:rPr lang="en" sz="1800"/>
              <a:t>Write an equation of the line in slope-intercept form.</a:t>
            </a:r>
            <a:endParaRPr sz="1800"/>
          </a:p>
          <a:p>
            <a:pPr indent="-342900" lvl="0" marL="457200" rtl="0" algn="l">
              <a:lnSpc>
                <a:spcPct val="115000"/>
              </a:lnSpc>
              <a:spcBef>
                <a:spcPts val="0"/>
              </a:spcBef>
              <a:spcAft>
                <a:spcPts val="0"/>
              </a:spcAft>
              <a:buSzPts val="1800"/>
              <a:buAutoNum type="arabicPeriod"/>
            </a:pPr>
            <a:r>
              <a:rPr lang="en"/>
              <a:t>Write the system of equations.</a:t>
            </a:r>
            <a:endParaRPr/>
          </a:p>
          <a:p>
            <a:pPr indent="-342900" lvl="0" marL="457200" rtl="0" algn="l">
              <a:lnSpc>
                <a:spcPct val="115000"/>
              </a:lnSpc>
              <a:spcBef>
                <a:spcPts val="0"/>
              </a:spcBef>
              <a:spcAft>
                <a:spcPts val="0"/>
              </a:spcAft>
              <a:buSzPts val="1800"/>
              <a:buAutoNum type="arabicPeriod"/>
            </a:pPr>
            <a:r>
              <a:rPr lang="en" u="sng">
                <a:solidFill>
                  <a:schemeClr val="hlink"/>
                </a:solidFill>
                <a:hlinkClick r:id="rId4"/>
              </a:rPr>
              <a:t>Graph </a:t>
            </a:r>
            <a:r>
              <a:rPr lang="en"/>
              <a:t>your system of equations that represents this scenario. </a:t>
            </a:r>
            <a:endParaRPr/>
          </a:p>
          <a:p>
            <a:pPr indent="-342900" lvl="0" marL="457200" rtl="0" algn="l">
              <a:lnSpc>
                <a:spcPct val="115000"/>
              </a:lnSpc>
              <a:spcBef>
                <a:spcPts val="0"/>
              </a:spcBef>
              <a:spcAft>
                <a:spcPts val="0"/>
              </a:spcAft>
              <a:buSzPts val="1800"/>
              <a:buAutoNum type="arabicPeriod"/>
            </a:pPr>
            <a:r>
              <a:rPr lang="en"/>
              <a:t>What is the </a:t>
            </a:r>
            <a:r>
              <a:rPr lang="en" u="sng">
                <a:solidFill>
                  <a:schemeClr val="hlink"/>
                </a:solidFill>
                <a:hlinkClick r:id="rId5"/>
              </a:rPr>
              <a:t>point of intersection</a:t>
            </a:r>
            <a:r>
              <a:rPr lang="en"/>
              <a:t> of the two lines?</a:t>
            </a:r>
            <a:endParaRPr/>
          </a:p>
          <a:p>
            <a:pPr indent="-342900" lvl="0" marL="457200" rtl="0" algn="l">
              <a:lnSpc>
                <a:spcPct val="115000"/>
              </a:lnSpc>
              <a:spcBef>
                <a:spcPts val="0"/>
              </a:spcBef>
              <a:spcAft>
                <a:spcPts val="0"/>
              </a:spcAft>
              <a:buSzPts val="1800"/>
              <a:buAutoNum type="arabicPeriod"/>
            </a:pPr>
            <a:r>
              <a:rPr lang="en"/>
              <a:t>Talk with your partner. What does this intersection mean in the context of the problem?</a:t>
            </a:r>
            <a:endParaRPr/>
          </a:p>
          <a:p>
            <a:pPr indent="-342900" lvl="0" marL="457200" rtl="0" algn="l">
              <a:lnSpc>
                <a:spcPct val="115000"/>
              </a:lnSpc>
              <a:spcBef>
                <a:spcPts val="0"/>
              </a:spcBef>
              <a:spcAft>
                <a:spcPts val="0"/>
              </a:spcAft>
              <a:buSzPts val="1800"/>
              <a:buAutoNum type="arabicPeriod"/>
            </a:pPr>
            <a:r>
              <a:rPr lang="en"/>
              <a:t>Write a paragraph to describe when Option A is better and when Option B is better. Share your paragraph with your partner and then discuss if you agree or disagree.</a:t>
            </a:r>
            <a:endParaRPr/>
          </a:p>
        </p:txBody>
      </p:sp>
      <p:sp>
        <p:nvSpPr>
          <p:cNvPr id="183" name="Google Shape;183;p18"/>
          <p:cNvSpPr/>
          <p:nvPr/>
        </p:nvSpPr>
        <p:spPr>
          <a:xfrm>
            <a:off x="6324600" y="1112100"/>
            <a:ext cx="2736300" cy="14967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1800" u="sng">
                <a:solidFill>
                  <a:srgbClr val="424242"/>
                </a:solidFill>
                <a:latin typeface="Calibri"/>
                <a:ea typeface="Calibri"/>
                <a:cs typeface="Calibri"/>
                <a:sym typeface="Calibri"/>
              </a:rPr>
              <a:t>Option A:</a:t>
            </a:r>
            <a:r>
              <a:rPr lang="en" sz="1800">
                <a:solidFill>
                  <a:srgbClr val="424242"/>
                </a:solidFill>
                <a:latin typeface="Calibri"/>
                <a:ea typeface="Calibri"/>
                <a:cs typeface="Calibri"/>
                <a:sym typeface="Calibri"/>
              </a:rPr>
              <a:t> $100 for the summer and $20 per visit</a:t>
            </a:r>
            <a:endParaRPr sz="1800">
              <a:solidFill>
                <a:srgbClr val="424242"/>
              </a:solidFill>
              <a:latin typeface="Calibri"/>
              <a:ea typeface="Calibri"/>
              <a:cs typeface="Calibri"/>
              <a:sym typeface="Calibri"/>
            </a:endParaRPr>
          </a:p>
          <a:p>
            <a:pPr indent="0" lvl="0" marL="0" rtl="0" algn="l">
              <a:lnSpc>
                <a:spcPct val="100000"/>
              </a:lnSpc>
              <a:spcBef>
                <a:spcPts val="1000"/>
              </a:spcBef>
              <a:spcAft>
                <a:spcPts val="1000"/>
              </a:spcAft>
              <a:buClr>
                <a:schemeClr val="dk1"/>
              </a:buClr>
              <a:buSzPts val="1100"/>
              <a:buFont typeface="Arial"/>
              <a:buNone/>
            </a:pPr>
            <a:r>
              <a:rPr lang="en" sz="1800" u="sng">
                <a:solidFill>
                  <a:srgbClr val="424242"/>
                </a:solidFill>
                <a:latin typeface="Calibri"/>
                <a:ea typeface="Calibri"/>
                <a:cs typeface="Calibri"/>
                <a:sym typeface="Calibri"/>
              </a:rPr>
              <a:t>Option B:</a:t>
            </a:r>
            <a:r>
              <a:rPr lang="en" sz="1800">
                <a:solidFill>
                  <a:srgbClr val="424242"/>
                </a:solidFill>
                <a:latin typeface="Calibri"/>
                <a:ea typeface="Calibri"/>
                <a:cs typeface="Calibri"/>
                <a:sym typeface="Calibri"/>
              </a:rPr>
              <a:t> $250 for the summer and $5 per visit</a:t>
            </a:r>
            <a:endParaRPr sz="18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 name="Shape 187"/>
        <p:cNvGrpSpPr/>
        <p:nvPr/>
      </p:nvGrpSpPr>
      <p:grpSpPr>
        <a:xfrm>
          <a:off x="0" y="0"/>
          <a:ext cx="0" cy="0"/>
          <a:chOff x="0" y="0"/>
          <a:chExt cx="0" cy="0"/>
        </a:xfrm>
      </p:grpSpPr>
      <p:sp>
        <p:nvSpPr>
          <p:cNvPr id="188" name="Google Shape;188;p19"/>
          <p:cNvSpPr txBox="1"/>
          <p:nvPr>
            <p:ph type="title"/>
          </p:nvPr>
        </p:nvSpPr>
        <p:spPr>
          <a:xfrm>
            <a:off x="311700" y="2164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9" name="Google Shape;189;p19"/>
          <p:cNvSpPr txBox="1"/>
          <p:nvPr>
            <p:ph idx="1" type="body"/>
          </p:nvPr>
        </p:nvSpPr>
        <p:spPr>
          <a:xfrm>
            <a:off x="311700" y="789125"/>
            <a:ext cx="4946700" cy="280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A streaming service offers two options for subscription plans. Option A charges $10.99 a month plus $2 per movie. Option B charges $5.99 a month plus $3 per movie. The table below describes this. Which of the following systems of equations represents the two options for one month? (</a:t>
            </a:r>
            <a:r>
              <a:rPr i="1" lang="en" sz="2200">
                <a:latin typeface="Times New Roman"/>
                <a:ea typeface="Times New Roman"/>
                <a:cs typeface="Times New Roman"/>
                <a:sym typeface="Times New Roman"/>
              </a:rPr>
              <a:t>x</a:t>
            </a:r>
            <a:r>
              <a:rPr lang="en" sz="2200"/>
              <a:t> = number of movies)</a:t>
            </a:r>
            <a:endParaRPr sz="2200">
              <a:solidFill>
                <a:srgbClr val="424242"/>
              </a:solidFill>
            </a:endParaRPr>
          </a:p>
        </p:txBody>
      </p:sp>
      <p:sp>
        <p:nvSpPr>
          <p:cNvPr id="190" name="Google Shape;190;p1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1" name="Google Shape;191;p19"/>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2.2.2 Writing Systems of Equations from Tables</a:t>
            </a:r>
            <a:endParaRPr/>
          </a:p>
        </p:txBody>
      </p:sp>
      <p:pic>
        <p:nvPicPr>
          <p:cNvPr id="192" name="Google Shape;192;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3" name="Google Shape;193;p19">
            <a:hlinkClick action="ppaction://hlinkshowjump?jump=nextslide"/>
          </p:cNvPr>
          <p:cNvSpPr/>
          <p:nvPr/>
        </p:nvSpPr>
        <p:spPr>
          <a:xfrm>
            <a:off x="6859500" y="4678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194" name="Google Shape;194;p19"/>
          <p:cNvGraphicFramePr/>
          <p:nvPr/>
        </p:nvGraphicFramePr>
        <p:xfrm>
          <a:off x="1120950" y="3582955"/>
          <a:ext cx="3000000" cy="3000000"/>
        </p:xfrm>
        <a:graphic>
          <a:graphicData uri="http://schemas.openxmlformats.org/drawingml/2006/table">
            <a:tbl>
              <a:tblPr>
                <a:noFill/>
                <a:tableStyleId>{D948F380-E994-498A-B36B-87C96D48FD9C}</a:tableStyleId>
              </a:tblPr>
              <a:tblGrid>
                <a:gridCol w="830475"/>
                <a:gridCol w="830475"/>
                <a:gridCol w="830475"/>
                <a:gridCol w="830475"/>
                <a:gridCol w="830475"/>
              </a:tblGrid>
              <a:tr h="337125">
                <a:tc>
                  <a:txBody>
                    <a:bodyPr/>
                    <a:lstStyle/>
                    <a:p>
                      <a:pPr indent="0" lvl="0" marL="0" rtl="0" algn="l">
                        <a:spcBef>
                          <a:spcPts val="0"/>
                        </a:spcBef>
                        <a:spcAft>
                          <a:spcPts val="0"/>
                        </a:spcAft>
                        <a:buNone/>
                      </a:pPr>
                      <a:r>
                        <a:t/>
                      </a:r>
                      <a:endParaRPr b="1" i="1" sz="900">
                        <a:solidFill>
                          <a:schemeClr val="dk1"/>
                        </a:solidFill>
                        <a:latin typeface="Times New Roman"/>
                        <a:ea typeface="Times New Roman"/>
                        <a:cs typeface="Times New Roman"/>
                        <a:sym typeface="Times New Roman"/>
                      </a:endParaRPr>
                    </a:p>
                  </a:txBody>
                  <a:tcPr marT="63500" marB="63500" marR="63500" marL="63500">
                    <a:lnL cap="flat" cmpd="sng" w="12700">
                      <a:solidFill>
                        <a:srgbClr val="005047">
                          <a:alpha val="0"/>
                        </a:srgb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12700">
                      <a:solidFill>
                        <a:srgbClr val="005047">
                          <a:alpha val="0"/>
                        </a:srgbClr>
                      </a:solidFill>
                      <a:prstDash val="solid"/>
                      <a:round/>
                      <a:headEnd len="sm" w="sm" type="none"/>
                      <a:tailEnd len="sm" w="sm" type="none"/>
                    </a:lnT>
                    <a:lnB cap="flat" cmpd="sng" w="12700">
                      <a:solidFill>
                        <a:srgbClr val="005047">
                          <a:alpha val="0"/>
                        </a:srgbClr>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800">
                          <a:solidFill>
                            <a:schemeClr val="lt1"/>
                          </a:solidFill>
                          <a:latin typeface="Calibri"/>
                          <a:ea typeface="Calibri"/>
                          <a:cs typeface="Calibri"/>
                          <a:sym typeface="Calibri"/>
                        </a:rPr>
                        <a:t>0</a:t>
                      </a:r>
                      <a:endParaRPr sz="1800">
                        <a:solidFill>
                          <a:schemeClr val="lt1"/>
                        </a:solidFill>
                        <a:latin typeface="Calibri"/>
                        <a:ea typeface="Calibri"/>
                        <a:cs typeface="Calibri"/>
                        <a:sym typeface="Calibri"/>
                      </a:endParaRPr>
                    </a:p>
                  </a:txBody>
                  <a:tcPr marT="25400" marB="25400" marR="25400" marL="25400" anchor="b">
                    <a:lnL cap="flat" cmpd="sng" w="9525">
                      <a:solidFill>
                        <a:schemeClr val="lt1">
                          <a:alpha val="0"/>
                        </a:schemeClr>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800">
                          <a:solidFill>
                            <a:schemeClr val="lt1"/>
                          </a:solidFill>
                          <a:latin typeface="Calibri"/>
                          <a:ea typeface="Calibri"/>
                          <a:cs typeface="Calibri"/>
                          <a:sym typeface="Calibri"/>
                        </a:rPr>
                        <a:t>1</a:t>
                      </a:r>
                      <a:endParaRPr sz="1800">
                        <a:solidFill>
                          <a:schemeClr val="lt1"/>
                        </a:solidFill>
                        <a:latin typeface="Calibri"/>
                        <a:ea typeface="Calibri"/>
                        <a:cs typeface="Calibri"/>
                        <a:sym typeface="Calibri"/>
                      </a:endParaRPr>
                    </a:p>
                  </a:txBody>
                  <a:tcPr marT="25400" marB="25400" marR="25400" marL="254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800">
                          <a:solidFill>
                            <a:schemeClr val="lt1"/>
                          </a:solidFill>
                          <a:latin typeface="Calibri"/>
                          <a:ea typeface="Calibri"/>
                          <a:cs typeface="Calibri"/>
                          <a:sym typeface="Calibri"/>
                        </a:rPr>
                        <a:t>2</a:t>
                      </a:r>
                      <a:endParaRPr sz="1800">
                        <a:solidFill>
                          <a:schemeClr val="lt1"/>
                        </a:solidFill>
                        <a:latin typeface="Calibri"/>
                        <a:ea typeface="Calibri"/>
                        <a:cs typeface="Calibri"/>
                        <a:sym typeface="Calibri"/>
                      </a:endParaRPr>
                    </a:p>
                  </a:txBody>
                  <a:tcPr marT="25400" marB="25400" marR="25400" marL="254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800">
                          <a:solidFill>
                            <a:schemeClr val="lt1"/>
                          </a:solidFill>
                          <a:latin typeface="Calibri"/>
                          <a:ea typeface="Calibri"/>
                          <a:cs typeface="Calibri"/>
                          <a:sym typeface="Calibri"/>
                        </a:rPr>
                        <a:t>3</a:t>
                      </a:r>
                      <a:endParaRPr sz="1800">
                        <a:solidFill>
                          <a:schemeClr val="lt1"/>
                        </a:solidFill>
                        <a:latin typeface="Calibri"/>
                        <a:ea typeface="Calibri"/>
                        <a:cs typeface="Calibri"/>
                        <a:sym typeface="Calibri"/>
                      </a:endParaRPr>
                    </a:p>
                  </a:txBody>
                  <a:tcPr marT="25400" marB="25400" marR="25400" marL="25400" anchor="b">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rgbClr val="005047"/>
                    </a:solidFill>
                  </a:tcPr>
                </a:tc>
              </a:tr>
              <a:tr h="372300">
                <a:tc>
                  <a:txBody>
                    <a:bodyPr/>
                    <a:lstStyle/>
                    <a:p>
                      <a:pPr indent="0" lvl="0" marL="0" rtl="0" algn="ctr">
                        <a:spcBef>
                          <a:spcPts val="0"/>
                        </a:spcBef>
                        <a:spcAft>
                          <a:spcPts val="0"/>
                        </a:spcAft>
                        <a:buNone/>
                      </a:pPr>
                      <a:r>
                        <a:rPr b="1" lang="en" sz="1300">
                          <a:solidFill>
                            <a:srgbClr val="FFFFFF"/>
                          </a:solidFill>
                          <a:latin typeface="Calibri"/>
                          <a:ea typeface="Calibri"/>
                          <a:cs typeface="Calibri"/>
                          <a:sym typeface="Calibri"/>
                        </a:rPr>
                        <a:t>Option A</a:t>
                      </a:r>
                      <a:endParaRPr b="1" sz="1300">
                        <a:solidFill>
                          <a:srgbClr val="FFFFFF"/>
                        </a:solidFill>
                        <a:latin typeface="Calibri"/>
                        <a:ea typeface="Calibri"/>
                        <a:cs typeface="Calibri"/>
                        <a:sym typeface="Calibri"/>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alpha val="0"/>
                        </a:srgbClr>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10.99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12.99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14.99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16.99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r h="372300">
                <a:tc>
                  <a:txBody>
                    <a:bodyPr/>
                    <a:lstStyle/>
                    <a:p>
                      <a:pPr indent="0" lvl="0" marL="0" rtl="0" algn="ctr">
                        <a:spcBef>
                          <a:spcPts val="0"/>
                        </a:spcBef>
                        <a:spcAft>
                          <a:spcPts val="0"/>
                        </a:spcAft>
                        <a:buClr>
                          <a:schemeClr val="dk1"/>
                        </a:buClr>
                        <a:buSzPts val="1100"/>
                        <a:buFont typeface="Arial"/>
                        <a:buNone/>
                      </a:pPr>
                      <a:r>
                        <a:rPr b="1" lang="en" sz="1300">
                          <a:solidFill>
                            <a:schemeClr val="lt1"/>
                          </a:solidFill>
                          <a:latin typeface="Calibri"/>
                          <a:ea typeface="Calibri"/>
                          <a:cs typeface="Calibri"/>
                          <a:sym typeface="Calibri"/>
                        </a:rPr>
                        <a:t>Option B</a:t>
                      </a:r>
                      <a:endParaRPr b="1" sz="1800">
                        <a:solidFill>
                          <a:srgbClr val="FFFFFF"/>
                        </a:solidFill>
                        <a:latin typeface="Times New Roman"/>
                        <a:ea typeface="Times New Roman"/>
                        <a:cs typeface="Times New Roman"/>
                        <a:sym typeface="Times New Roman"/>
                      </a:endParaRPr>
                    </a:p>
                  </a:txBody>
                  <a:tcPr marT="63500" marB="63500" marR="63500" marL="63500">
                    <a:lnL cap="flat" cmpd="sng" w="12700">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12700">
                      <a:solidFill>
                        <a:srgbClr val="005047"/>
                      </a:solidFill>
                      <a:prstDash val="solid"/>
                      <a:round/>
                      <a:headEnd len="sm" w="sm" type="none"/>
                      <a:tailEnd len="sm" w="sm" type="none"/>
                    </a:lnT>
                    <a:lnB cap="flat" cmpd="sng" w="12700">
                      <a:solidFill>
                        <a:srgbClr val="005047"/>
                      </a:solidFill>
                      <a:prstDash val="solid"/>
                      <a:round/>
                      <a:headEnd len="sm" w="sm" type="none"/>
                      <a:tailEnd len="sm" w="sm" type="none"/>
                    </a:lnB>
                    <a:solidFill>
                      <a:srgbClr val="005047"/>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5.99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8.99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11.99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c>
                  <a:txBody>
                    <a:bodyPr/>
                    <a:lstStyle/>
                    <a:p>
                      <a:pPr indent="0" lvl="0" marL="0" rtl="0" algn="ctr">
                        <a:lnSpc>
                          <a:spcPct val="115000"/>
                        </a:lnSpc>
                        <a:spcBef>
                          <a:spcPts val="0"/>
                        </a:spcBef>
                        <a:spcAft>
                          <a:spcPts val="0"/>
                        </a:spcAft>
                        <a:buNone/>
                      </a:pPr>
                      <a:r>
                        <a:rPr lang="en" sz="1800">
                          <a:solidFill>
                            <a:srgbClr val="424242"/>
                          </a:solidFill>
                          <a:latin typeface="Calibri"/>
                          <a:ea typeface="Calibri"/>
                          <a:cs typeface="Calibri"/>
                          <a:sym typeface="Calibri"/>
                        </a:rPr>
                        <a:t>14.99</a:t>
                      </a:r>
                      <a:endParaRPr sz="1800">
                        <a:solidFill>
                          <a:srgbClr val="424242"/>
                        </a:solidFill>
                        <a:latin typeface="Calibri"/>
                        <a:ea typeface="Calibri"/>
                        <a:cs typeface="Calibri"/>
                        <a:sym typeface="Calibri"/>
                      </a:endParaRPr>
                    </a:p>
                  </a:txBody>
                  <a:tcPr marT="25400" marB="25400" marR="25400" marL="25400" anchor="b">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FFFFFF"/>
                    </a:solidFill>
                  </a:tcPr>
                </a:tc>
              </a:tr>
            </a:tbl>
          </a:graphicData>
        </a:graphic>
      </p:graphicFrame>
      <p:sp>
        <p:nvSpPr>
          <p:cNvPr id="195" name="Google Shape;195;p19"/>
          <p:cNvSpPr txBox="1"/>
          <p:nvPr/>
        </p:nvSpPr>
        <p:spPr>
          <a:xfrm>
            <a:off x="5961125" y="1076425"/>
            <a:ext cx="3000000" cy="3278700"/>
          </a:xfrm>
          <a:prstGeom prst="rect">
            <a:avLst/>
          </a:prstGeom>
          <a:noFill/>
          <a:ln>
            <a:noFill/>
          </a:ln>
        </p:spPr>
        <p:txBody>
          <a:bodyPr anchorCtr="0" anchor="t" bIns="91425" lIns="91425" spcFirstLastPara="1" rIns="91425" wrap="square" tIns="91425">
            <a:spAutoFit/>
          </a:bodyPr>
          <a:lstStyle/>
          <a:p>
            <a:pPr indent="-368300" lvl="0" marL="457200" rtl="0" algn="l">
              <a:spcBef>
                <a:spcPts val="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10.99</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+ 2; </a:t>
            </a:r>
            <a:br>
              <a:rPr lang="en" sz="2200">
                <a:solidFill>
                  <a:srgbClr val="424242"/>
                </a:solidFill>
                <a:latin typeface="Calibri"/>
                <a:ea typeface="Calibri"/>
                <a:cs typeface="Calibri"/>
                <a:sym typeface="Calibri"/>
              </a:rPr>
            </a:b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5.99</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+ 3</a:t>
            </a:r>
            <a:endParaRPr sz="2200">
              <a:solidFill>
                <a:srgbClr val="424242"/>
              </a:solidFill>
              <a:latin typeface="Calibri"/>
              <a:ea typeface="Calibri"/>
              <a:cs typeface="Calibri"/>
              <a:sym typeface="Calibri"/>
            </a:endParaRPr>
          </a:p>
          <a:p>
            <a:pPr indent="-368300" lvl="0" marL="457200" rtl="0" algn="l">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10.99; </a:t>
            </a:r>
            <a:br>
              <a:rPr lang="en" sz="2200">
                <a:solidFill>
                  <a:srgbClr val="424242"/>
                </a:solidFill>
                <a:latin typeface="Calibri"/>
                <a:ea typeface="Calibri"/>
                <a:cs typeface="Calibri"/>
                <a:sym typeface="Calibri"/>
              </a:rPr>
            </a:b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5.99</a:t>
            </a:r>
            <a:endParaRPr sz="2200">
              <a:solidFill>
                <a:srgbClr val="424242"/>
              </a:solidFill>
              <a:latin typeface="Calibri"/>
              <a:ea typeface="Calibri"/>
              <a:cs typeface="Calibri"/>
              <a:sym typeface="Calibri"/>
            </a:endParaRPr>
          </a:p>
          <a:p>
            <a:pPr indent="-368300" lvl="0" marL="457200" rtl="0" algn="l">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+ 10.99; </a:t>
            </a:r>
            <a:br>
              <a:rPr lang="en" sz="2200">
                <a:solidFill>
                  <a:srgbClr val="424242"/>
                </a:solidFill>
                <a:latin typeface="Calibri"/>
                <a:ea typeface="Calibri"/>
                <a:cs typeface="Calibri"/>
                <a:sym typeface="Calibri"/>
              </a:rPr>
            </a:b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+ 5.99</a:t>
            </a:r>
            <a:endParaRPr sz="2200">
              <a:solidFill>
                <a:srgbClr val="424242"/>
              </a:solidFill>
              <a:latin typeface="Calibri"/>
              <a:ea typeface="Calibri"/>
              <a:cs typeface="Calibri"/>
              <a:sym typeface="Calibri"/>
            </a:endParaRPr>
          </a:p>
          <a:p>
            <a:pPr indent="-368300" lvl="0" marL="457200" rtl="0" algn="l">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3</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+ 10.99; </a:t>
            </a:r>
            <a:br>
              <a:rPr lang="en" sz="2200">
                <a:solidFill>
                  <a:srgbClr val="424242"/>
                </a:solidFill>
                <a:latin typeface="Calibri"/>
                <a:ea typeface="Calibri"/>
                <a:cs typeface="Calibri"/>
                <a:sym typeface="Calibri"/>
              </a:rPr>
            </a:br>
            <a:r>
              <a:rPr i="1" lang="en" sz="2200">
                <a:solidFill>
                  <a:srgbClr val="424242"/>
                </a:solidFill>
                <a:latin typeface="Times New Roman"/>
                <a:ea typeface="Times New Roman"/>
                <a:cs typeface="Times New Roman"/>
                <a:sym typeface="Times New Roman"/>
              </a:rPr>
              <a:t>y</a:t>
            </a:r>
            <a:r>
              <a:rPr lang="en" sz="2200">
                <a:solidFill>
                  <a:srgbClr val="424242"/>
                </a:solidFill>
                <a:latin typeface="Calibri"/>
                <a:ea typeface="Calibri"/>
                <a:cs typeface="Calibri"/>
                <a:sym typeface="Calibri"/>
              </a:rPr>
              <a:t> = 2</a:t>
            </a:r>
            <a:r>
              <a:rPr i="1" lang="en" sz="2200">
                <a:solidFill>
                  <a:srgbClr val="424242"/>
                </a:solidFill>
                <a:latin typeface="Times New Roman"/>
                <a:ea typeface="Times New Roman"/>
                <a:cs typeface="Times New Roman"/>
                <a:sym typeface="Times New Roman"/>
              </a:rPr>
              <a:t>x</a:t>
            </a:r>
            <a:r>
              <a:rPr lang="en" sz="2200">
                <a:solidFill>
                  <a:srgbClr val="424242"/>
                </a:solidFill>
                <a:latin typeface="Calibri"/>
                <a:ea typeface="Calibri"/>
                <a:cs typeface="Calibri"/>
                <a:sym typeface="Calibri"/>
              </a:rPr>
              <a:t> + 5.99</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9" name="Shape 199"/>
        <p:cNvGrpSpPr/>
        <p:nvPr/>
      </p:nvGrpSpPr>
      <p:grpSpPr>
        <a:xfrm>
          <a:off x="0" y="0"/>
          <a:ext cx="0" cy="0"/>
          <a:chOff x="0" y="0"/>
          <a:chExt cx="0" cy="0"/>
        </a:xfrm>
      </p:grpSpPr>
      <p:sp>
        <p:nvSpPr>
          <p:cNvPr id="200" name="Google Shape;200;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1" name="Google Shape;201;p20"/>
          <p:cNvSpPr txBox="1"/>
          <p:nvPr>
            <p:ph idx="1" type="body"/>
          </p:nvPr>
        </p:nvSpPr>
        <p:spPr>
          <a:xfrm>
            <a:off x="311700" y="865325"/>
            <a:ext cx="83751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Suppose a maglev train travels a long distance and maintains a constant speed of 83 meters per second for a period of time once it is 250 meters from the station. Here is a table that shows this constant speed. Write the equation in slope intercept form. </a:t>
            </a:r>
            <a:endParaRPr sz="2000"/>
          </a:p>
          <a:p>
            <a:pPr indent="0" lvl="0" marL="0" rtl="0" algn="l">
              <a:lnSpc>
                <a:spcPct val="100000"/>
              </a:lnSpc>
              <a:spcBef>
                <a:spcPts val="1200"/>
              </a:spcBef>
              <a:spcAft>
                <a:spcPts val="1200"/>
              </a:spcAft>
              <a:buNone/>
            </a:pPr>
            <a:r>
              <a:t/>
            </a:r>
            <a:endParaRPr/>
          </a:p>
        </p:txBody>
      </p:sp>
      <p:sp>
        <p:nvSpPr>
          <p:cNvPr id="202" name="Google Shape;202;p20"/>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0"/>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2.2.2 Writing Systems of Equations from Tables - Additional Resources</a:t>
            </a:r>
            <a:endParaRPr/>
          </a:p>
        </p:txBody>
      </p:sp>
      <p:pic>
        <p:nvPicPr>
          <p:cNvPr id="204" name="Google Shape;204;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05" name="Google Shape;205;p20" title="12d18b5c6947fa3bed77efd98af1ee906d8bcaf6.jpg"/>
          <p:cNvPicPr preferRelativeResize="0"/>
          <p:nvPr/>
        </p:nvPicPr>
        <p:blipFill>
          <a:blip r:embed="rId4">
            <a:alphaModFix/>
          </a:blip>
          <a:stretch>
            <a:fillRect/>
          </a:stretch>
        </p:blipFill>
        <p:spPr>
          <a:xfrm>
            <a:off x="3579000" y="2362475"/>
            <a:ext cx="5174875" cy="1755975"/>
          </a:xfrm>
          <a:prstGeom prst="rect">
            <a:avLst/>
          </a:prstGeom>
          <a:noFill/>
          <a:ln>
            <a:noFill/>
          </a:ln>
        </p:spPr>
      </p:pic>
      <p:sp>
        <p:nvSpPr>
          <p:cNvPr id="206" name="Google Shape;206;p20"/>
          <p:cNvSpPr/>
          <p:nvPr/>
        </p:nvSpPr>
        <p:spPr>
          <a:xfrm>
            <a:off x="311700" y="2306600"/>
            <a:ext cx="2928600" cy="25536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1000"/>
              </a:spcBef>
              <a:spcAft>
                <a:spcPts val="0"/>
              </a:spcAft>
              <a:buClr>
                <a:schemeClr val="dk1"/>
              </a:buClr>
              <a:buSzPts val="1100"/>
              <a:buFont typeface="Arial"/>
              <a:buNone/>
            </a:pPr>
            <a:r>
              <a:rPr b="1" lang="en" sz="1800">
                <a:solidFill>
                  <a:srgbClr val="424242"/>
                </a:solidFill>
                <a:latin typeface="Calibri"/>
                <a:ea typeface="Calibri"/>
                <a:cs typeface="Calibri"/>
                <a:sym typeface="Calibri"/>
              </a:rPr>
              <a:t>Step 1 – </a:t>
            </a:r>
            <a:r>
              <a:rPr lang="en" sz="1800">
                <a:solidFill>
                  <a:srgbClr val="424242"/>
                </a:solidFill>
                <a:latin typeface="Calibri"/>
                <a:ea typeface="Calibri"/>
                <a:cs typeface="Calibri"/>
                <a:sym typeface="Calibri"/>
              </a:rPr>
              <a:t>Find the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-intercept,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800">
                <a:solidFill>
                  <a:srgbClr val="424242"/>
                </a:solidFill>
                <a:latin typeface="Calibri"/>
                <a:ea typeface="Calibri"/>
                <a:cs typeface="Calibri"/>
                <a:sym typeface="Calibri"/>
              </a:rPr>
              <a:t>Step 2 – </a:t>
            </a:r>
            <a:r>
              <a:rPr lang="en" sz="1800">
                <a:solidFill>
                  <a:srgbClr val="424242"/>
                </a:solidFill>
                <a:latin typeface="Calibri"/>
                <a:ea typeface="Calibri"/>
                <a:cs typeface="Calibri"/>
                <a:sym typeface="Calibri"/>
              </a:rPr>
              <a:t>Find the slope, </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0" lvl="0" marL="0" rtl="0" algn="l">
              <a:spcBef>
                <a:spcPts val="1200"/>
              </a:spcBef>
              <a:spcAft>
                <a:spcPts val="1200"/>
              </a:spcAft>
              <a:buClr>
                <a:schemeClr val="dk1"/>
              </a:buClr>
              <a:buSzPts val="1100"/>
              <a:buFont typeface="Arial"/>
              <a:buNone/>
            </a:pPr>
            <a:r>
              <a:rPr b="1" lang="en" sz="1800">
                <a:solidFill>
                  <a:srgbClr val="424242"/>
                </a:solidFill>
                <a:latin typeface="Calibri"/>
                <a:ea typeface="Calibri"/>
                <a:cs typeface="Calibri"/>
                <a:sym typeface="Calibri"/>
              </a:rPr>
              <a:t>Step 3 – </a:t>
            </a:r>
            <a:r>
              <a:rPr lang="en" sz="1800">
                <a:solidFill>
                  <a:srgbClr val="424242"/>
                </a:solidFill>
                <a:latin typeface="Calibri"/>
                <a:ea typeface="Calibri"/>
                <a:cs typeface="Calibri"/>
                <a:sym typeface="Calibri"/>
              </a:rPr>
              <a:t>Write the equation in slope-intercept form, </a:t>
            </a:r>
            <a:br>
              <a:rPr lang="en" sz="1800">
                <a:solidFill>
                  <a:srgbClr val="424242"/>
                </a:solidFill>
                <a:latin typeface="Calibri"/>
                <a:ea typeface="Calibri"/>
                <a:cs typeface="Calibri"/>
                <a:sym typeface="Calibri"/>
              </a:rPr>
            </a:b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mx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0" name="Shape 210"/>
        <p:cNvGrpSpPr/>
        <p:nvPr/>
      </p:nvGrpSpPr>
      <p:grpSpPr>
        <a:xfrm>
          <a:off x="0" y="0"/>
          <a:ext cx="0" cy="0"/>
          <a:chOff x="0" y="0"/>
          <a:chExt cx="0" cy="0"/>
        </a:xfrm>
      </p:grpSpPr>
      <p:sp>
        <p:nvSpPr>
          <p:cNvPr id="211" name="Google Shape;211;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3" name="Google Shape;213;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4" name="Google Shape;214;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5" name="Google Shape;215;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7" name="Google Shape;217;p21"/>
          <p:cNvCxnSpPr>
            <a:stCxn id="211" idx="2"/>
            <a:endCxn id="21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8" name="Google Shape;218;p21"/>
          <p:cNvCxnSpPr>
            <a:stCxn id="213" idx="3"/>
            <a:endCxn id="21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9" name="Google Shape;219;p21"/>
          <p:cNvCxnSpPr>
            <a:stCxn id="212" idx="3"/>
            <a:endCxn id="21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0" name="Google Shape;220;p21"/>
          <p:cNvCxnSpPr>
            <a:stCxn id="214" idx="3"/>
            <a:endCxn id="21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1" name="Google Shape;221;p21"/>
          <p:cNvCxnSpPr>
            <a:stCxn id="216" idx="3"/>
            <a:endCxn id="21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2" name="Google Shape;222;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4" name="Google Shape;224;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5" name="Google Shape;225;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6" name="Google Shape;226;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7" name="Google Shape;227;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8" name="Google Shape;228;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9" name="Google Shape;229;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0" name="Google Shape;230;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1" name="Google Shape;231;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2" name="Google Shape;232;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3" name="Google Shape;233;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4" name="Google Shape;234;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5" name="Google Shape;235;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22"/>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Graphing Practice 📈</a:t>
            </a:r>
            <a:endParaRPr>
              <a:solidFill>
                <a:srgbClr val="005047"/>
              </a:solidFill>
            </a:endParaRPr>
          </a:p>
        </p:txBody>
      </p:sp>
      <p:sp>
        <p:nvSpPr>
          <p:cNvPr id="241" name="Google Shape;241;p22"/>
          <p:cNvSpPr txBox="1"/>
          <p:nvPr>
            <p:ph idx="1" type="body"/>
          </p:nvPr>
        </p:nvSpPr>
        <p:spPr>
          <a:xfrm>
            <a:off x="311700" y="1000075"/>
            <a:ext cx="5521200" cy="3791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None/>
            </a:pPr>
            <a:r>
              <a:rPr lang="en" sz="2000"/>
              <a:t>For the </a:t>
            </a:r>
            <a:r>
              <a:rPr b="1" lang="en" sz="2000">
                <a:solidFill>
                  <a:srgbClr val="38761D"/>
                </a:solidFill>
              </a:rPr>
              <a:t>green</a:t>
            </a:r>
            <a:r>
              <a:rPr lang="en" sz="2000"/>
              <a:t> </a:t>
            </a:r>
            <a:r>
              <a:rPr b="1" lang="en" sz="2000"/>
              <a:t>dashed</a:t>
            </a:r>
            <a:r>
              <a:rPr lang="en" sz="2000"/>
              <a:t> line:</a:t>
            </a:r>
            <a:endParaRPr sz="2000"/>
          </a:p>
          <a:p>
            <a:pPr indent="-355600" lvl="0" marL="457200" rtl="0" algn="l">
              <a:lnSpc>
                <a:spcPct val="95000"/>
              </a:lnSpc>
              <a:spcBef>
                <a:spcPts val="0"/>
              </a:spcBef>
              <a:spcAft>
                <a:spcPts val="0"/>
              </a:spcAft>
              <a:buSzPts val="2000"/>
              <a:buAutoNum type="arabicPeriod"/>
            </a:pPr>
            <a:r>
              <a:rPr lang="en" sz="2000"/>
              <a:t>What is the </a:t>
            </a:r>
            <a:r>
              <a:rPr i="1" lang="en" sz="2000">
                <a:latin typeface="Times New Roman"/>
                <a:ea typeface="Times New Roman"/>
                <a:cs typeface="Times New Roman"/>
                <a:sym typeface="Times New Roman"/>
              </a:rPr>
              <a:t>y</a:t>
            </a:r>
            <a:r>
              <a:rPr lang="en" sz="2000"/>
              <a:t>-value of the </a:t>
            </a:r>
            <a:r>
              <a:rPr i="1" lang="en" sz="2000">
                <a:latin typeface="Times New Roman"/>
                <a:ea typeface="Times New Roman"/>
                <a:cs typeface="Times New Roman"/>
                <a:sym typeface="Times New Roman"/>
              </a:rPr>
              <a:t>y</a:t>
            </a:r>
            <a:r>
              <a:rPr lang="en" sz="2000"/>
              <a:t>-intercept?</a:t>
            </a:r>
            <a:endParaRPr sz="2000"/>
          </a:p>
          <a:p>
            <a:pPr indent="-355600" lvl="0" marL="457200" rtl="0" algn="l">
              <a:lnSpc>
                <a:spcPct val="95000"/>
              </a:lnSpc>
              <a:spcBef>
                <a:spcPts val="0"/>
              </a:spcBef>
              <a:spcAft>
                <a:spcPts val="0"/>
              </a:spcAft>
              <a:buSzPts val="2000"/>
              <a:buAutoNum type="arabicPeriod"/>
            </a:pPr>
            <a:r>
              <a:rPr lang="en" sz="2000"/>
              <a:t>W</a:t>
            </a:r>
            <a:r>
              <a:rPr lang="en" sz="2000"/>
              <a:t>hat is the slope?</a:t>
            </a:r>
            <a:endParaRPr sz="2000"/>
          </a:p>
          <a:p>
            <a:pPr indent="-355600" lvl="0" marL="457200" rtl="0" algn="l">
              <a:lnSpc>
                <a:spcPct val="95000"/>
              </a:lnSpc>
              <a:spcBef>
                <a:spcPts val="0"/>
              </a:spcBef>
              <a:spcAft>
                <a:spcPts val="0"/>
              </a:spcAft>
              <a:buSzPts val="2000"/>
              <a:buAutoNum type="arabicPeriod"/>
            </a:pPr>
            <a:r>
              <a:rPr lang="en" sz="2000"/>
              <a:t>What is the equation in slope-intercept form?</a:t>
            </a:r>
            <a:endParaRPr sz="2000"/>
          </a:p>
          <a:p>
            <a:pPr indent="0" lvl="0" marL="0" rtl="0" algn="l">
              <a:lnSpc>
                <a:spcPct val="95000"/>
              </a:lnSpc>
              <a:spcBef>
                <a:spcPts val="1200"/>
              </a:spcBef>
              <a:spcAft>
                <a:spcPts val="0"/>
              </a:spcAft>
              <a:buNone/>
            </a:pPr>
            <a:r>
              <a:rPr lang="en" sz="2000"/>
              <a:t>For the </a:t>
            </a:r>
            <a:r>
              <a:rPr b="1" lang="en" sz="2000">
                <a:solidFill>
                  <a:srgbClr val="E69138"/>
                </a:solidFill>
              </a:rPr>
              <a:t>orange</a:t>
            </a:r>
            <a:r>
              <a:rPr lang="en" sz="2000"/>
              <a:t> </a:t>
            </a:r>
            <a:r>
              <a:rPr b="1" lang="en" sz="2000"/>
              <a:t>solid</a:t>
            </a:r>
            <a:r>
              <a:rPr lang="en" sz="2000"/>
              <a:t> line: </a:t>
            </a:r>
            <a:endParaRPr sz="2000"/>
          </a:p>
          <a:p>
            <a:pPr indent="-355600" lvl="0" marL="457200" rtl="0" algn="l">
              <a:lnSpc>
                <a:spcPct val="95000"/>
              </a:lnSpc>
              <a:spcBef>
                <a:spcPts val="0"/>
              </a:spcBef>
              <a:spcAft>
                <a:spcPts val="0"/>
              </a:spcAft>
              <a:buSzPts val="2000"/>
              <a:buAutoNum type="arabicPeriod"/>
            </a:pPr>
            <a:r>
              <a:rPr lang="en" sz="2000"/>
              <a:t>What is the </a:t>
            </a:r>
            <a:r>
              <a:rPr i="1" lang="en" sz="2000">
                <a:latin typeface="Times New Roman"/>
                <a:ea typeface="Times New Roman"/>
                <a:cs typeface="Times New Roman"/>
                <a:sym typeface="Times New Roman"/>
              </a:rPr>
              <a:t>y</a:t>
            </a:r>
            <a:r>
              <a:rPr lang="en" sz="2000"/>
              <a:t>-value of the </a:t>
            </a:r>
            <a:r>
              <a:rPr i="1" lang="en" sz="2000">
                <a:latin typeface="Times New Roman"/>
                <a:ea typeface="Times New Roman"/>
                <a:cs typeface="Times New Roman"/>
                <a:sym typeface="Times New Roman"/>
              </a:rPr>
              <a:t>y</a:t>
            </a:r>
            <a:r>
              <a:rPr lang="en" sz="2000"/>
              <a:t>-intercept?</a:t>
            </a:r>
            <a:endParaRPr sz="2000"/>
          </a:p>
          <a:p>
            <a:pPr indent="-355600" lvl="0" marL="457200" rtl="0" algn="l">
              <a:lnSpc>
                <a:spcPct val="95000"/>
              </a:lnSpc>
              <a:spcBef>
                <a:spcPts val="0"/>
              </a:spcBef>
              <a:spcAft>
                <a:spcPts val="0"/>
              </a:spcAft>
              <a:buSzPts val="2000"/>
              <a:buAutoNum type="arabicPeriod"/>
            </a:pPr>
            <a:r>
              <a:rPr lang="en" sz="2000"/>
              <a:t>What is the slope?</a:t>
            </a:r>
            <a:endParaRPr sz="2000"/>
          </a:p>
          <a:p>
            <a:pPr indent="-355600" lvl="0" marL="457200" rtl="0" algn="l">
              <a:lnSpc>
                <a:spcPct val="95000"/>
              </a:lnSpc>
              <a:spcBef>
                <a:spcPts val="0"/>
              </a:spcBef>
              <a:spcAft>
                <a:spcPts val="0"/>
              </a:spcAft>
              <a:buSzPts val="2000"/>
              <a:buAutoNum type="arabicPeriod"/>
            </a:pPr>
            <a:r>
              <a:rPr lang="en" sz="2000"/>
              <a:t>What is the equation in slope-intercept form?</a:t>
            </a:r>
            <a:endParaRPr sz="2000"/>
          </a:p>
          <a:p>
            <a:pPr indent="-355600" lvl="0" marL="457200" rtl="0" algn="l">
              <a:lnSpc>
                <a:spcPct val="95000"/>
              </a:lnSpc>
              <a:spcBef>
                <a:spcPts val="1000"/>
              </a:spcBef>
              <a:spcAft>
                <a:spcPts val="0"/>
              </a:spcAft>
              <a:buSzPts val="2000"/>
              <a:buAutoNum type="arabicPeriod"/>
            </a:pPr>
            <a:r>
              <a:rPr lang="en" sz="2000"/>
              <a:t>Write the two equations as a system of linear equations.</a:t>
            </a:r>
            <a:endParaRPr sz="2000"/>
          </a:p>
          <a:p>
            <a:pPr indent="-355600" lvl="0" marL="457200" rtl="0" algn="l">
              <a:lnSpc>
                <a:spcPct val="95000"/>
              </a:lnSpc>
              <a:spcBef>
                <a:spcPts val="0"/>
              </a:spcBef>
              <a:spcAft>
                <a:spcPts val="0"/>
              </a:spcAft>
              <a:buSzPts val="2000"/>
              <a:buAutoNum type="arabicPeriod"/>
            </a:pPr>
            <a:r>
              <a:rPr lang="en" sz="2000"/>
              <a:t>What is the solution of the system of equations?</a:t>
            </a:r>
            <a:endParaRPr sz="2000"/>
          </a:p>
        </p:txBody>
      </p:sp>
      <p:sp>
        <p:nvSpPr>
          <p:cNvPr id="242" name="Google Shape;242;p2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2.2.3 Graphs of Systems of Equations</a:t>
            </a:r>
            <a:endParaRPr/>
          </a:p>
        </p:txBody>
      </p:sp>
      <p:pic>
        <p:nvPicPr>
          <p:cNvPr id="244" name="Google Shape;244;p22" title="b54289584768c0c3eff29af44751b7ab9f385f7a.jpg"/>
          <p:cNvPicPr preferRelativeResize="0"/>
          <p:nvPr/>
        </p:nvPicPr>
        <p:blipFill>
          <a:blip r:embed="rId4">
            <a:alphaModFix/>
          </a:blip>
          <a:stretch>
            <a:fillRect/>
          </a:stretch>
        </p:blipFill>
        <p:spPr>
          <a:xfrm>
            <a:off x="5832900" y="1365425"/>
            <a:ext cx="3151799" cy="3240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p23"/>
          <p:cNvSpPr txBox="1"/>
          <p:nvPr>
            <p:ph type="title"/>
          </p:nvPr>
        </p:nvSpPr>
        <p:spPr>
          <a:xfrm>
            <a:off x="311700" y="2164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Graphing Practice 📈</a:t>
            </a:r>
            <a:endParaRPr>
              <a:solidFill>
                <a:srgbClr val="005047"/>
              </a:solidFill>
            </a:endParaRPr>
          </a:p>
        </p:txBody>
      </p:sp>
      <p:sp>
        <p:nvSpPr>
          <p:cNvPr id="250" name="Google Shape;250;p23"/>
          <p:cNvSpPr txBox="1"/>
          <p:nvPr>
            <p:ph idx="1" type="body"/>
          </p:nvPr>
        </p:nvSpPr>
        <p:spPr>
          <a:xfrm>
            <a:off x="311700" y="826434"/>
            <a:ext cx="8520600" cy="1010400"/>
          </a:xfrm>
          <a:prstGeom prst="rect">
            <a:avLst/>
          </a:prstGeom>
        </p:spPr>
        <p:txBody>
          <a:bodyPr anchorCtr="0" anchor="t" bIns="91425" lIns="91425" spcFirstLastPara="1" rIns="91425" wrap="square" tIns="91425">
            <a:noAutofit/>
          </a:bodyPr>
          <a:lstStyle/>
          <a:p>
            <a:pPr indent="0" lvl="0" marL="0" rtl="0" algn="l">
              <a:lnSpc>
                <a:spcPct val="105000"/>
              </a:lnSpc>
              <a:spcBef>
                <a:spcPts val="0"/>
              </a:spcBef>
              <a:spcAft>
                <a:spcPts val="0"/>
              </a:spcAft>
              <a:buSzPts val="1018"/>
              <a:buNone/>
            </a:pPr>
            <a:r>
              <a:rPr lang="en" sz="2000"/>
              <a:t>Now that you wrote a system of equations from a given graph, how can you work backward and graph a given system of equations by hand? Discuss this with a partner.</a:t>
            </a:r>
            <a:endParaRPr sz="2000"/>
          </a:p>
          <a:p>
            <a:pPr indent="0" lvl="0" marL="0" rtl="0" algn="l">
              <a:lnSpc>
                <a:spcPct val="105000"/>
              </a:lnSpc>
              <a:spcBef>
                <a:spcPts val="500"/>
              </a:spcBef>
              <a:spcAft>
                <a:spcPts val="0"/>
              </a:spcAft>
              <a:buSzPts val="1018"/>
              <a:buNone/>
            </a:pPr>
            <a:r>
              <a:t/>
            </a:r>
            <a:endParaRPr sz="1650"/>
          </a:p>
          <a:p>
            <a:pPr indent="0" lvl="0" marL="457200" rtl="0" algn="l">
              <a:lnSpc>
                <a:spcPct val="105000"/>
              </a:lnSpc>
              <a:spcBef>
                <a:spcPts val="500"/>
              </a:spcBef>
              <a:spcAft>
                <a:spcPts val="500"/>
              </a:spcAft>
              <a:buNone/>
            </a:pPr>
            <a:r>
              <a:t/>
            </a:r>
            <a:endParaRPr sz="1650"/>
          </a:p>
        </p:txBody>
      </p:sp>
      <p:sp>
        <p:nvSpPr>
          <p:cNvPr id="251" name="Google Shape;251;p2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3"/>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2.2.3 Graphs of Systems of Equations</a:t>
            </a:r>
            <a:endParaRPr sz="1000"/>
          </a:p>
        </p:txBody>
      </p:sp>
      <p:sp>
        <p:nvSpPr>
          <p:cNvPr id="253" name="Google Shape;253;p23">
            <a:hlinkClick action="ppaction://hlinksldjump" r:id="rId4"/>
          </p:cNvPr>
          <p:cNvSpPr/>
          <p:nvPr/>
        </p:nvSpPr>
        <p:spPr>
          <a:xfrm rot="-601757">
            <a:off x="7752451" y="2512578"/>
            <a:ext cx="1495249" cy="825602"/>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aphicFrame>
        <p:nvGraphicFramePr>
          <p:cNvPr id="254" name="Google Shape;254;p23"/>
          <p:cNvGraphicFramePr/>
          <p:nvPr/>
        </p:nvGraphicFramePr>
        <p:xfrm>
          <a:off x="311700" y="1972600"/>
          <a:ext cx="3000000" cy="3000000"/>
        </p:xfrm>
        <a:graphic>
          <a:graphicData uri="http://schemas.openxmlformats.org/drawingml/2006/table">
            <a:tbl>
              <a:tblPr>
                <a:noFill/>
                <a:tableStyleId>{C2FB181F-1383-4947-913B-1FAB17C1B524}</a:tableStyleId>
              </a:tblPr>
              <a:tblGrid>
                <a:gridCol w="4229500"/>
                <a:gridCol w="4229500"/>
              </a:tblGrid>
              <a:tr h="998025">
                <a:tc>
                  <a:txBody>
                    <a:bodyPr/>
                    <a:lstStyle/>
                    <a:p>
                      <a:pPr indent="0" lvl="0" marL="0" rtl="0" algn="l">
                        <a:lnSpc>
                          <a:spcPct val="105000"/>
                        </a:lnSpc>
                        <a:spcBef>
                          <a:spcPts val="0"/>
                        </a:spcBef>
                        <a:spcAft>
                          <a:spcPts val="0"/>
                        </a:spcAft>
                        <a:buNone/>
                      </a:pPr>
                      <a:r>
                        <a:rPr lang="en" sz="2000">
                          <a:solidFill>
                            <a:srgbClr val="424242"/>
                          </a:solidFill>
                          <a:latin typeface="Calibri"/>
                          <a:ea typeface="Calibri"/>
                          <a:cs typeface="Calibri"/>
                          <a:sym typeface="Calibri"/>
                        </a:rPr>
                        <a:t>For questions 1 – 2, use this system </a:t>
                      </a:r>
                      <a:br>
                        <a:rPr lang="en" sz="2000">
                          <a:solidFill>
                            <a:srgbClr val="424242"/>
                          </a:solidFill>
                          <a:latin typeface="Calibri"/>
                          <a:ea typeface="Calibri"/>
                          <a:cs typeface="Calibri"/>
                          <a:sym typeface="Calibri"/>
                        </a:rPr>
                      </a:br>
                      <a:r>
                        <a:rPr lang="en" sz="2000">
                          <a:solidFill>
                            <a:srgbClr val="424242"/>
                          </a:solidFill>
                          <a:latin typeface="Calibri"/>
                          <a:ea typeface="Calibri"/>
                          <a:cs typeface="Calibri"/>
                          <a:sym typeface="Calibri"/>
                        </a:rPr>
                        <a:t>of equations:</a:t>
                      </a:r>
                      <a:endParaRPr sz="2000">
                        <a:solidFill>
                          <a:srgbClr val="424242"/>
                        </a:solidFill>
                        <a:latin typeface="Calibri"/>
                        <a:ea typeface="Calibri"/>
                        <a:cs typeface="Calibri"/>
                        <a:sym typeface="Calibri"/>
                      </a:endParaRPr>
                    </a:p>
                    <a:p>
                      <a:pPr indent="0" lvl="0" marL="457200" rtl="0" algn="l">
                        <a:lnSpc>
                          <a:spcPct val="105000"/>
                        </a:lnSpc>
                        <a:spcBef>
                          <a:spcPts val="500"/>
                        </a:spcBef>
                        <a:spcAft>
                          <a:spcPts val="0"/>
                        </a:spcAft>
                        <a:buNone/>
                      </a:pP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4</a:t>
                      </a:r>
                      <a:r>
                        <a:rPr i="1" lang="en" sz="2000">
                          <a:solidFill>
                            <a:srgbClr val="424242"/>
                          </a:solidFill>
                          <a:latin typeface="Times New Roman"/>
                          <a:ea typeface="Times New Roman"/>
                          <a:cs typeface="Times New Roman"/>
                          <a:sym typeface="Times New Roman"/>
                        </a:rPr>
                        <a:t>x</a:t>
                      </a:r>
                      <a:r>
                        <a:rPr i="1"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 4</a:t>
                      </a:r>
                      <a:endParaRPr sz="2000">
                        <a:solidFill>
                          <a:srgbClr val="424242"/>
                        </a:solidFill>
                        <a:latin typeface="Calibri"/>
                        <a:ea typeface="Calibri"/>
                        <a:cs typeface="Calibri"/>
                        <a:sym typeface="Calibri"/>
                      </a:endParaRPr>
                    </a:p>
                    <a:p>
                      <a:pPr indent="0" lvl="0" marL="457200" rtl="0" algn="l">
                        <a:lnSpc>
                          <a:spcPct val="105000"/>
                        </a:lnSpc>
                        <a:spcBef>
                          <a:spcPts val="500"/>
                        </a:spcBef>
                        <a:spcAft>
                          <a:spcPts val="0"/>
                        </a:spcAft>
                        <a:buClr>
                          <a:schemeClr val="dk1"/>
                        </a:buClr>
                        <a:buSzPts val="1018"/>
                        <a:buFont typeface="Arial"/>
                        <a:buNone/>
                      </a:pP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2</a:t>
                      </a:r>
                      <a:r>
                        <a:rPr i="1" lang="en" sz="2000">
                          <a:solidFill>
                            <a:srgbClr val="424242"/>
                          </a:solidFill>
                          <a:latin typeface="Times New Roman"/>
                          <a:ea typeface="Times New Roman"/>
                          <a:cs typeface="Times New Roman"/>
                          <a:sym typeface="Times New Roman"/>
                        </a:rPr>
                        <a:t>x</a:t>
                      </a:r>
                      <a:r>
                        <a:rPr i="1"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+ 8</a:t>
                      </a:r>
                      <a:endParaRPr sz="2000">
                        <a:solidFill>
                          <a:srgbClr val="424242"/>
                        </a:solidFill>
                        <a:latin typeface="Calibri"/>
                        <a:ea typeface="Calibri"/>
                        <a:cs typeface="Calibri"/>
                        <a:sym typeface="Calibri"/>
                      </a:endParaRPr>
                    </a:p>
                    <a:p>
                      <a:pPr indent="-355600" lvl="0" marL="457200" rtl="0" algn="l">
                        <a:lnSpc>
                          <a:spcPct val="105000"/>
                        </a:lnSpc>
                        <a:spcBef>
                          <a:spcPts val="500"/>
                        </a:spcBef>
                        <a:spcAft>
                          <a:spcPts val="0"/>
                        </a:spcAft>
                        <a:buClr>
                          <a:srgbClr val="424242"/>
                        </a:buClr>
                        <a:buSzPts val="2000"/>
                        <a:buFont typeface="Calibri"/>
                        <a:buAutoNum type="arabicPeriod"/>
                      </a:pPr>
                      <a:r>
                        <a:rPr lang="en" sz="2000" u="sng">
                          <a:solidFill>
                            <a:schemeClr val="hlink"/>
                          </a:solidFill>
                          <a:latin typeface="Calibri"/>
                          <a:ea typeface="Calibri"/>
                          <a:cs typeface="Calibri"/>
                          <a:sym typeface="Calibri"/>
                          <a:hlinkClick r:id="rId5"/>
                        </a:rPr>
                        <a:t>Graph </a:t>
                      </a:r>
                      <a:r>
                        <a:rPr lang="en" sz="2000">
                          <a:solidFill>
                            <a:srgbClr val="424242"/>
                          </a:solidFill>
                          <a:latin typeface="Calibri"/>
                          <a:ea typeface="Calibri"/>
                          <a:cs typeface="Calibri"/>
                          <a:sym typeface="Calibri"/>
                        </a:rPr>
                        <a:t>the equations on the </a:t>
                      </a:r>
                      <a:br>
                        <a:rPr lang="en" sz="2000">
                          <a:solidFill>
                            <a:srgbClr val="424242"/>
                          </a:solidFill>
                          <a:latin typeface="Calibri"/>
                          <a:ea typeface="Calibri"/>
                          <a:cs typeface="Calibri"/>
                          <a:sym typeface="Calibri"/>
                        </a:rPr>
                      </a:br>
                      <a:r>
                        <a:rPr lang="en" sz="2000">
                          <a:solidFill>
                            <a:srgbClr val="424242"/>
                          </a:solidFill>
                          <a:latin typeface="Calibri"/>
                          <a:ea typeface="Calibri"/>
                          <a:cs typeface="Calibri"/>
                          <a:sym typeface="Calibri"/>
                        </a:rPr>
                        <a:t>same coordinate plane.</a:t>
                      </a:r>
                      <a:endParaRPr sz="2000">
                        <a:solidFill>
                          <a:srgbClr val="424242"/>
                        </a:solidFill>
                        <a:latin typeface="Calibri"/>
                        <a:ea typeface="Calibri"/>
                        <a:cs typeface="Calibri"/>
                        <a:sym typeface="Calibri"/>
                      </a:endParaRPr>
                    </a:p>
                    <a:p>
                      <a:pPr indent="-355600" lvl="0" marL="457200" rtl="0" algn="l">
                        <a:lnSpc>
                          <a:spcPct val="105000"/>
                        </a:lnSpc>
                        <a:spcBef>
                          <a:spcPts val="0"/>
                        </a:spcBef>
                        <a:spcAft>
                          <a:spcPts val="0"/>
                        </a:spcAft>
                        <a:buClr>
                          <a:srgbClr val="424242"/>
                        </a:buClr>
                        <a:buSzPts val="2000"/>
                        <a:buFont typeface="Calibri"/>
                        <a:buAutoNum type="arabicPeriod"/>
                      </a:pPr>
                      <a:r>
                        <a:rPr lang="en" sz="2000">
                          <a:solidFill>
                            <a:srgbClr val="424242"/>
                          </a:solidFill>
                          <a:latin typeface="Calibri"/>
                          <a:ea typeface="Calibri"/>
                          <a:cs typeface="Calibri"/>
                          <a:sym typeface="Calibri"/>
                        </a:rPr>
                        <a:t>What is the solution to the </a:t>
                      </a:r>
                      <a:br>
                        <a:rPr lang="en" sz="2000">
                          <a:solidFill>
                            <a:srgbClr val="424242"/>
                          </a:solidFill>
                          <a:latin typeface="Calibri"/>
                          <a:ea typeface="Calibri"/>
                          <a:cs typeface="Calibri"/>
                          <a:sym typeface="Calibri"/>
                        </a:rPr>
                      </a:br>
                      <a:r>
                        <a:rPr lang="en" sz="2000">
                          <a:solidFill>
                            <a:srgbClr val="424242"/>
                          </a:solidFill>
                          <a:latin typeface="Calibri"/>
                          <a:ea typeface="Calibri"/>
                          <a:cs typeface="Calibri"/>
                          <a:sym typeface="Calibri"/>
                        </a:rPr>
                        <a:t>system of equations?</a:t>
                      </a:r>
                      <a:endParaRPr sz="2000"/>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0" lvl="0" marL="0" rtl="0" algn="l">
                        <a:lnSpc>
                          <a:spcPct val="105000"/>
                        </a:lnSpc>
                        <a:spcBef>
                          <a:spcPts val="0"/>
                        </a:spcBef>
                        <a:spcAft>
                          <a:spcPts val="0"/>
                        </a:spcAft>
                        <a:buNone/>
                      </a:pPr>
                      <a:r>
                        <a:rPr lang="en" sz="2000">
                          <a:solidFill>
                            <a:srgbClr val="424242"/>
                          </a:solidFill>
                          <a:latin typeface="Calibri"/>
                          <a:ea typeface="Calibri"/>
                          <a:cs typeface="Calibri"/>
                          <a:sym typeface="Calibri"/>
                        </a:rPr>
                        <a:t>For questions 3 – 4, consider the system of equations:</a:t>
                      </a:r>
                      <a:endParaRPr sz="2000">
                        <a:solidFill>
                          <a:srgbClr val="424242"/>
                        </a:solidFill>
                        <a:latin typeface="Calibri"/>
                        <a:ea typeface="Calibri"/>
                        <a:cs typeface="Calibri"/>
                        <a:sym typeface="Calibri"/>
                      </a:endParaRPr>
                    </a:p>
                    <a:p>
                      <a:pPr indent="0" lvl="0" marL="457200" rtl="0" algn="l">
                        <a:lnSpc>
                          <a:spcPct val="105000"/>
                        </a:lnSpc>
                        <a:spcBef>
                          <a:spcPts val="500"/>
                        </a:spcBef>
                        <a:spcAft>
                          <a:spcPts val="0"/>
                        </a:spcAft>
                        <a:buNone/>
                      </a:pP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¾ </a:t>
                      </a:r>
                      <a:r>
                        <a:rPr i="1" lang="en" sz="2000">
                          <a:solidFill>
                            <a:srgbClr val="424242"/>
                          </a:solidFill>
                          <a:latin typeface="Times New Roman"/>
                          <a:ea typeface="Times New Roman"/>
                          <a:cs typeface="Times New Roman"/>
                          <a:sym typeface="Times New Roman"/>
                        </a:rPr>
                        <a:t>x</a:t>
                      </a:r>
                      <a:r>
                        <a:rPr i="1"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+ 5</a:t>
                      </a:r>
                      <a:endParaRPr sz="2000">
                        <a:solidFill>
                          <a:srgbClr val="424242"/>
                        </a:solidFill>
                        <a:latin typeface="Calibri"/>
                        <a:ea typeface="Calibri"/>
                        <a:cs typeface="Calibri"/>
                        <a:sym typeface="Calibri"/>
                      </a:endParaRPr>
                    </a:p>
                    <a:p>
                      <a:pPr indent="0" lvl="0" marL="457200" rtl="0" algn="l">
                        <a:lnSpc>
                          <a:spcPct val="105000"/>
                        </a:lnSpc>
                        <a:spcBef>
                          <a:spcPts val="500"/>
                        </a:spcBef>
                        <a:spcAft>
                          <a:spcPts val="0"/>
                        </a:spcAft>
                        <a:buClr>
                          <a:schemeClr val="dk1"/>
                        </a:buClr>
                        <a:buSzPts val="1018"/>
                        <a:buFont typeface="Arial"/>
                        <a:buNone/>
                      </a:pP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½ </a:t>
                      </a:r>
                      <a:r>
                        <a:rPr i="1" lang="en" sz="2000">
                          <a:solidFill>
                            <a:srgbClr val="424242"/>
                          </a:solidFill>
                          <a:latin typeface="Times New Roman"/>
                          <a:ea typeface="Times New Roman"/>
                          <a:cs typeface="Times New Roman"/>
                          <a:sym typeface="Times New Roman"/>
                        </a:rPr>
                        <a:t>x</a:t>
                      </a:r>
                      <a:r>
                        <a:rPr i="1" lang="en" sz="2000">
                          <a:solidFill>
                            <a:srgbClr val="424242"/>
                          </a:solidFill>
                          <a:latin typeface="Calibri"/>
                          <a:ea typeface="Calibri"/>
                          <a:cs typeface="Calibri"/>
                          <a:sym typeface="Calibri"/>
                        </a:rPr>
                        <a:t> </a:t>
                      </a:r>
                      <a:r>
                        <a:rPr lang="en" sz="2000">
                          <a:solidFill>
                            <a:srgbClr val="424242"/>
                          </a:solidFill>
                          <a:latin typeface="Calibri"/>
                          <a:ea typeface="Calibri"/>
                          <a:cs typeface="Calibri"/>
                          <a:sym typeface="Calibri"/>
                        </a:rPr>
                        <a:t>– 5</a:t>
                      </a:r>
                      <a:endParaRPr sz="2000">
                        <a:solidFill>
                          <a:srgbClr val="424242"/>
                        </a:solidFill>
                        <a:latin typeface="Calibri"/>
                        <a:ea typeface="Calibri"/>
                        <a:cs typeface="Calibri"/>
                        <a:sym typeface="Calibri"/>
                      </a:endParaRPr>
                    </a:p>
                    <a:p>
                      <a:pPr indent="-355600" lvl="0" marL="457200" rtl="0" algn="l">
                        <a:lnSpc>
                          <a:spcPct val="105000"/>
                        </a:lnSpc>
                        <a:spcBef>
                          <a:spcPts val="500"/>
                        </a:spcBef>
                        <a:spcAft>
                          <a:spcPts val="0"/>
                        </a:spcAft>
                        <a:buClr>
                          <a:srgbClr val="424242"/>
                        </a:buClr>
                        <a:buSzPts val="2000"/>
                        <a:buFont typeface="Calibri"/>
                        <a:buAutoNum type="arabicPeriod" startAt="3"/>
                      </a:pPr>
                      <a:r>
                        <a:rPr lang="en" sz="2000" u="sng">
                          <a:solidFill>
                            <a:schemeClr val="hlink"/>
                          </a:solidFill>
                          <a:latin typeface="Calibri"/>
                          <a:ea typeface="Calibri"/>
                          <a:cs typeface="Calibri"/>
                          <a:sym typeface="Calibri"/>
                          <a:hlinkClick r:id="rId6"/>
                        </a:rPr>
                        <a:t>Graph</a:t>
                      </a:r>
                      <a:r>
                        <a:rPr lang="en" sz="2000">
                          <a:solidFill>
                            <a:srgbClr val="424242"/>
                          </a:solidFill>
                          <a:latin typeface="Calibri"/>
                          <a:ea typeface="Calibri"/>
                          <a:cs typeface="Calibri"/>
                          <a:sym typeface="Calibri"/>
                        </a:rPr>
                        <a:t> the equations on the </a:t>
                      </a:r>
                      <a:br>
                        <a:rPr lang="en" sz="2000">
                          <a:solidFill>
                            <a:srgbClr val="424242"/>
                          </a:solidFill>
                          <a:latin typeface="Calibri"/>
                          <a:ea typeface="Calibri"/>
                          <a:cs typeface="Calibri"/>
                          <a:sym typeface="Calibri"/>
                        </a:rPr>
                      </a:br>
                      <a:r>
                        <a:rPr lang="en" sz="2000">
                          <a:solidFill>
                            <a:srgbClr val="424242"/>
                          </a:solidFill>
                          <a:latin typeface="Calibri"/>
                          <a:ea typeface="Calibri"/>
                          <a:cs typeface="Calibri"/>
                          <a:sym typeface="Calibri"/>
                        </a:rPr>
                        <a:t>same coordinate plane.</a:t>
                      </a:r>
                      <a:endParaRPr sz="2000">
                        <a:solidFill>
                          <a:srgbClr val="424242"/>
                        </a:solidFill>
                        <a:latin typeface="Calibri"/>
                        <a:ea typeface="Calibri"/>
                        <a:cs typeface="Calibri"/>
                        <a:sym typeface="Calibri"/>
                      </a:endParaRPr>
                    </a:p>
                    <a:p>
                      <a:pPr indent="-355600" lvl="0" marL="457200" rtl="0" algn="l">
                        <a:lnSpc>
                          <a:spcPct val="105000"/>
                        </a:lnSpc>
                        <a:spcBef>
                          <a:spcPts val="0"/>
                        </a:spcBef>
                        <a:spcAft>
                          <a:spcPts val="0"/>
                        </a:spcAft>
                        <a:buClr>
                          <a:srgbClr val="424242"/>
                        </a:buClr>
                        <a:buSzPts val="2000"/>
                        <a:buFont typeface="Calibri"/>
                        <a:buAutoNum type="arabicPeriod" startAt="3"/>
                      </a:pPr>
                      <a:r>
                        <a:rPr lang="en" sz="2000">
                          <a:solidFill>
                            <a:srgbClr val="424242"/>
                          </a:solidFill>
                          <a:latin typeface="Calibri"/>
                          <a:ea typeface="Calibri"/>
                          <a:cs typeface="Calibri"/>
                          <a:sym typeface="Calibri"/>
                        </a:rPr>
                        <a:t>What is the solution to </a:t>
                      </a:r>
                      <a:br>
                        <a:rPr lang="en" sz="2000">
                          <a:solidFill>
                            <a:srgbClr val="424242"/>
                          </a:solidFill>
                          <a:latin typeface="Calibri"/>
                          <a:ea typeface="Calibri"/>
                          <a:cs typeface="Calibri"/>
                          <a:sym typeface="Calibri"/>
                        </a:rPr>
                      </a:br>
                      <a:r>
                        <a:rPr lang="en" sz="2000">
                          <a:solidFill>
                            <a:srgbClr val="424242"/>
                          </a:solidFill>
                          <a:latin typeface="Calibri"/>
                          <a:ea typeface="Calibri"/>
                          <a:cs typeface="Calibri"/>
                          <a:sym typeface="Calibri"/>
                        </a:rPr>
                        <a:t>the system of equations?</a:t>
                      </a:r>
                      <a:endParaRPr sz="2000">
                        <a:solidFill>
                          <a:srgbClr val="424242"/>
                        </a:solidFill>
                        <a:latin typeface="Calibri"/>
                        <a:ea typeface="Calibri"/>
                        <a:cs typeface="Calibri"/>
                        <a:sym typeface="Calibri"/>
                      </a:endParaRPr>
                    </a:p>
                    <a:p>
                      <a:pPr indent="0" lvl="0" marL="0" rtl="0" algn="l">
                        <a:spcBef>
                          <a:spcPts val="0"/>
                        </a:spcBef>
                        <a:spcAft>
                          <a:spcPts val="0"/>
                        </a:spcAft>
                        <a:buNone/>
                      </a:pPr>
                      <a:r>
                        <a:t/>
                      </a:r>
                      <a:endParaRPr/>
                    </a:p>
                  </a:txBody>
                  <a:tcPr marT="91425" marB="91425" marR="91425" marL="274300">
                    <a:lnL cap="flat" cmpd="sng" w="9525">
                      <a:solidFill>
                        <a:schemeClr val="dk1"/>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sp>
        <p:nvSpPr>
          <p:cNvPr id="259" name="Google Shape;259;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24"/>
          <p:cNvSpPr txBox="1"/>
          <p:nvPr>
            <p:ph idx="1" type="body"/>
          </p:nvPr>
        </p:nvSpPr>
        <p:spPr>
          <a:xfrm>
            <a:off x="311700" y="4230575"/>
            <a:ext cx="66003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a:t>
            </a:r>
            <a:r>
              <a:rPr b="1" lang="en" u="sng">
                <a:solidFill>
                  <a:schemeClr val="hlink"/>
                </a:solidFill>
                <a:hlinkClick r:id="rId5"/>
              </a:rPr>
              <a:t>Graphing a System of Equations</a:t>
            </a:r>
            <a:r>
              <a:rPr b="1" lang="en"/>
              <a:t> </a:t>
            </a:r>
            <a:endParaRPr b="1"/>
          </a:p>
        </p:txBody>
      </p:sp>
      <p:pic>
        <p:nvPicPr>
          <p:cNvPr descr="Practice graphing a system of equations. To learn more about graphing algebraic equations, check out RAISE, the Rice Algebra Initiative for Success + Equity. Learn more: raise.rice.edu" id="261" name="Google Shape;261;p24" title="Worked Solution 2.2.3">
            <a:hlinkClick r:id="rId6"/>
          </p:cNvPr>
          <p:cNvPicPr preferRelativeResize="0"/>
          <p:nvPr/>
        </p:nvPicPr>
        <p:blipFill>
          <a:blip r:embed="rId7">
            <a:alphaModFix/>
          </a:blip>
          <a:stretch>
            <a:fillRect/>
          </a:stretch>
        </p:blipFill>
        <p:spPr>
          <a:xfrm>
            <a:off x="1600200" y="677050"/>
            <a:ext cx="5943600" cy="3343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1000"/>
                                        <p:tgtEl>
                                          <p:spTgt spid="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67" name="Google Shape;267;p25"/>
          <p:cNvSpPr txBox="1"/>
          <p:nvPr>
            <p:ph idx="1" type="body"/>
          </p:nvPr>
        </p:nvSpPr>
        <p:spPr>
          <a:xfrm>
            <a:off x="311700" y="1152475"/>
            <a:ext cx="80607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Graph the following system of equations on a coordinate plane:</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t/>
            </a:r>
            <a:endParaRPr sz="2200"/>
          </a:p>
          <a:p>
            <a:pPr indent="0" lvl="0" marL="0" rtl="0" algn="l">
              <a:lnSpc>
                <a:spcPct val="100000"/>
              </a:lnSpc>
              <a:spcBef>
                <a:spcPts val="1200"/>
              </a:spcBef>
              <a:spcAft>
                <a:spcPts val="0"/>
              </a:spcAft>
              <a:buNone/>
            </a:pPr>
            <a:r>
              <a:rPr lang="en" sz="2200"/>
              <a:t>Find the solution.</a:t>
            </a:r>
            <a:endParaRPr sz="2200"/>
          </a:p>
          <a:p>
            <a:pPr indent="0" lvl="0" marL="0" rtl="0" algn="l">
              <a:lnSpc>
                <a:spcPct val="100000"/>
              </a:lnSpc>
              <a:spcBef>
                <a:spcPts val="1200"/>
              </a:spcBef>
              <a:spcAft>
                <a:spcPts val="1200"/>
              </a:spcAft>
              <a:buNone/>
            </a:pPr>
            <a:r>
              <a:rPr lang="en" sz="2200"/>
              <a:t>(Hint: For the second equation, solve for </a:t>
            </a:r>
            <a:r>
              <a:rPr i="1" lang="en" sz="2200">
                <a:latin typeface="Times New Roman"/>
                <a:ea typeface="Times New Roman"/>
                <a:cs typeface="Times New Roman"/>
                <a:sym typeface="Times New Roman"/>
              </a:rPr>
              <a:t>y</a:t>
            </a:r>
            <a:r>
              <a:rPr lang="en" sz="2200"/>
              <a:t> first.)</a:t>
            </a:r>
            <a:endParaRPr sz="2200"/>
          </a:p>
        </p:txBody>
      </p:sp>
      <p:sp>
        <p:nvSpPr>
          <p:cNvPr id="268" name="Google Shape;268;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2.2.3 Graphs of Systems of Equations</a:t>
            </a:r>
            <a:endParaRPr/>
          </a:p>
        </p:txBody>
      </p:sp>
      <p:pic>
        <p:nvPicPr>
          <p:cNvPr id="270" name="Google Shape;270;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aphicFrame>
        <p:nvGraphicFramePr>
          <p:cNvPr id="271" name="Google Shape;271;p25"/>
          <p:cNvGraphicFramePr/>
          <p:nvPr/>
        </p:nvGraphicFramePr>
        <p:xfrm>
          <a:off x="596625" y="1865838"/>
          <a:ext cx="3000000" cy="3000000"/>
        </p:xfrm>
        <a:graphic>
          <a:graphicData uri="http://schemas.openxmlformats.org/drawingml/2006/table">
            <a:tbl>
              <a:tblPr>
                <a:noFill/>
                <a:tableStyleId>{D948F380-E994-498A-B36B-87C96D48FD9C}</a:tableStyleId>
              </a:tblPr>
              <a:tblGrid>
                <a:gridCol w="2670025"/>
              </a:tblGrid>
              <a:tr h="381000">
                <a:tc>
                  <a:txBody>
                    <a:bodyPr/>
                    <a:lstStyle/>
                    <a:p>
                      <a:pPr indent="0" lvl="0" marL="0" rtl="0" algn="l">
                        <a:lnSpc>
                          <a:spcPct val="115000"/>
                        </a:lnSpc>
                        <a:spcBef>
                          <a:spcPts val="0"/>
                        </a:spcBef>
                        <a:spcAft>
                          <a:spcPts val="0"/>
                        </a:spcAft>
                        <a:buNone/>
                      </a:pPr>
                      <a:r>
                        <a:rPr lang="en" sz="2400">
                          <a:solidFill>
                            <a:srgbClr val="424242"/>
                          </a:solidFill>
                          <a:latin typeface="Calibri"/>
                          <a:ea typeface="Calibri"/>
                          <a:cs typeface="Calibri"/>
                          <a:sym typeface="Calibri"/>
                        </a:rPr>
                        <a:t> </a:t>
                      </a:r>
                      <a:r>
                        <a:rPr i="1" lang="en" sz="2400">
                          <a:solidFill>
                            <a:srgbClr val="424242"/>
                          </a:solidFill>
                          <a:latin typeface="Times New Roman"/>
                          <a:ea typeface="Times New Roman"/>
                          <a:cs typeface="Times New Roman"/>
                          <a:sym typeface="Times New Roman"/>
                        </a:rPr>
                        <a:t>y</a:t>
                      </a:r>
                      <a:r>
                        <a:rPr lang="en" sz="2400">
                          <a:solidFill>
                            <a:srgbClr val="424242"/>
                          </a:solidFill>
                          <a:latin typeface="Calibri"/>
                          <a:ea typeface="Calibri"/>
                          <a:cs typeface="Calibri"/>
                          <a:sym typeface="Calibri"/>
                        </a:rPr>
                        <a:t> = 2</a:t>
                      </a:r>
                      <a:r>
                        <a:rPr i="1" lang="en" sz="2400">
                          <a:solidFill>
                            <a:srgbClr val="424242"/>
                          </a:solidFill>
                          <a:latin typeface="Times New Roman"/>
                          <a:ea typeface="Times New Roman"/>
                          <a:cs typeface="Times New Roman"/>
                          <a:sym typeface="Times New Roman"/>
                        </a:rPr>
                        <a:t>x</a:t>
                      </a:r>
                      <a:r>
                        <a:rPr lang="en" sz="2400">
                          <a:solidFill>
                            <a:srgbClr val="424242"/>
                          </a:solidFill>
                          <a:latin typeface="Calibri"/>
                          <a:ea typeface="Calibri"/>
                          <a:cs typeface="Calibri"/>
                          <a:sym typeface="Calibri"/>
                        </a:rPr>
                        <a:t> + 5</a:t>
                      </a:r>
                      <a:endParaRPr sz="24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400">
                          <a:solidFill>
                            <a:srgbClr val="424242"/>
                          </a:solidFill>
                          <a:latin typeface="Calibri"/>
                          <a:ea typeface="Calibri"/>
                          <a:cs typeface="Calibri"/>
                          <a:sym typeface="Calibri"/>
                        </a:rPr>
                        <a:t> 4</a:t>
                      </a:r>
                      <a:r>
                        <a:rPr i="1" lang="en" sz="2400">
                          <a:solidFill>
                            <a:srgbClr val="424242"/>
                          </a:solidFill>
                          <a:latin typeface="Times New Roman"/>
                          <a:ea typeface="Times New Roman"/>
                          <a:cs typeface="Times New Roman"/>
                          <a:sym typeface="Times New Roman"/>
                        </a:rPr>
                        <a:t>x</a:t>
                      </a:r>
                      <a:r>
                        <a:rPr lang="en" sz="2400">
                          <a:solidFill>
                            <a:srgbClr val="424242"/>
                          </a:solidFill>
                          <a:latin typeface="Calibri"/>
                          <a:ea typeface="Calibri"/>
                          <a:cs typeface="Calibri"/>
                          <a:sym typeface="Calibri"/>
                        </a:rPr>
                        <a:t> – 2</a:t>
                      </a:r>
                      <a:r>
                        <a:rPr i="1" lang="en" sz="2400">
                          <a:solidFill>
                            <a:srgbClr val="424242"/>
                          </a:solidFill>
                          <a:latin typeface="Times New Roman"/>
                          <a:ea typeface="Times New Roman"/>
                          <a:cs typeface="Times New Roman"/>
                          <a:sym typeface="Times New Roman"/>
                        </a:rPr>
                        <a:t>y</a:t>
                      </a:r>
                      <a:r>
                        <a:rPr lang="en" sz="2400">
                          <a:solidFill>
                            <a:srgbClr val="424242"/>
                          </a:solidFill>
                          <a:latin typeface="Calibri"/>
                          <a:ea typeface="Calibri"/>
                          <a:cs typeface="Calibri"/>
                          <a:sym typeface="Calibri"/>
                        </a:rPr>
                        <a:t> = 10</a:t>
                      </a:r>
                      <a:endParaRPr sz="24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5" name="Shape 275"/>
        <p:cNvGrpSpPr/>
        <p:nvPr/>
      </p:nvGrpSpPr>
      <p:grpSpPr>
        <a:xfrm>
          <a:off x="0" y="0"/>
          <a:ext cx="0" cy="0"/>
          <a:chOff x="0" y="0"/>
          <a:chExt cx="0" cy="0"/>
        </a:xfrm>
      </p:grpSpPr>
      <p:sp>
        <p:nvSpPr>
          <p:cNvPr id="276" name="Google Shape;276;p26"/>
          <p:cNvSpPr txBox="1"/>
          <p:nvPr>
            <p:ph idx="1" type="body"/>
          </p:nvPr>
        </p:nvSpPr>
        <p:spPr>
          <a:xfrm>
            <a:off x="159300" y="823025"/>
            <a:ext cx="54309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200"/>
              <a:t>Which of the following systems of equations is graphed:</a:t>
            </a:r>
            <a:endParaRPr sz="2200"/>
          </a:p>
          <a:p>
            <a:pPr indent="-342900" lvl="0" marL="914400" rtl="0" algn="l">
              <a:lnSpc>
                <a:spcPct val="115000"/>
              </a:lnSpc>
              <a:spcBef>
                <a:spcPts val="1200"/>
              </a:spcBef>
              <a:spcAft>
                <a:spcPts val="0"/>
              </a:spcAft>
              <a:buSzPts val="1800"/>
              <a:buFont typeface="Noto Sans"/>
              <a:buAutoNum type="alphaLcPeriod"/>
            </a:pPr>
            <a:r>
              <a:rPr lang="en"/>
              <a:t> </a:t>
            </a:r>
            <a:endParaRPr/>
          </a:p>
          <a:p>
            <a:pPr indent="0" lvl="0" marL="0" rtl="0" algn="l">
              <a:lnSpc>
                <a:spcPct val="115000"/>
              </a:lnSpc>
              <a:spcBef>
                <a:spcPts val="1000"/>
              </a:spcBef>
              <a:spcAft>
                <a:spcPts val="0"/>
              </a:spcAft>
              <a:buNone/>
            </a:pPr>
            <a:r>
              <a:t/>
            </a:r>
            <a:endParaRPr/>
          </a:p>
          <a:p>
            <a:pPr indent="0" lvl="0" marL="0" rtl="0" algn="l">
              <a:lnSpc>
                <a:spcPct val="115000"/>
              </a:lnSpc>
              <a:spcBef>
                <a:spcPts val="1000"/>
              </a:spcBef>
              <a:spcAft>
                <a:spcPts val="0"/>
              </a:spcAft>
              <a:buNone/>
            </a:pPr>
            <a:r>
              <a:t/>
            </a:r>
            <a:endParaRPr/>
          </a:p>
          <a:p>
            <a:pPr indent="-342900" lvl="0" marL="914400" rtl="0" algn="l">
              <a:lnSpc>
                <a:spcPct val="115000"/>
              </a:lnSpc>
              <a:spcBef>
                <a:spcPts val="1000"/>
              </a:spcBef>
              <a:spcAft>
                <a:spcPts val="1000"/>
              </a:spcAft>
              <a:buSzPts val="1800"/>
              <a:buFont typeface="Noto Sans"/>
              <a:buAutoNum type="alphaLcPeriod"/>
            </a:pPr>
            <a:r>
              <a:t/>
            </a:r>
            <a:endParaRPr sz="1800">
              <a:latin typeface="Noto Sans"/>
              <a:ea typeface="Noto Sans"/>
              <a:cs typeface="Noto Sans"/>
              <a:sym typeface="Noto Sans"/>
            </a:endParaRPr>
          </a:p>
        </p:txBody>
      </p:sp>
      <p:sp>
        <p:nvSpPr>
          <p:cNvPr id="277" name="Google Shape;277;p26"/>
          <p:cNvSpPr txBox="1"/>
          <p:nvPr>
            <p:ph idx="1" type="body"/>
          </p:nvPr>
        </p:nvSpPr>
        <p:spPr>
          <a:xfrm>
            <a:off x="2654500" y="1673170"/>
            <a:ext cx="2973900" cy="2589900"/>
          </a:xfrm>
          <a:prstGeom prst="rect">
            <a:avLst/>
          </a:prstGeom>
        </p:spPr>
        <p:txBody>
          <a:bodyPr anchorCtr="0" anchor="t" bIns="91425" lIns="91425" spcFirstLastPara="1" rIns="91425" wrap="square" tIns="91425">
            <a:noAutofit/>
          </a:bodyPr>
          <a:lstStyle/>
          <a:p>
            <a:pPr indent="-368300" lvl="0" marL="457200" rtl="0" algn="l">
              <a:lnSpc>
                <a:spcPct val="115000"/>
              </a:lnSpc>
              <a:spcBef>
                <a:spcPts val="0"/>
              </a:spcBef>
              <a:spcAft>
                <a:spcPts val="0"/>
              </a:spcAft>
              <a:buSzPts val="2200"/>
              <a:buAutoNum type="alphaLcPeriod" startAt="3"/>
            </a:pPr>
            <a:r>
              <a:rPr lang="en"/>
              <a:t>  </a:t>
            </a:r>
            <a:endParaRPr/>
          </a:p>
          <a:p>
            <a:pPr indent="0" lvl="0" marL="0" rtl="0" algn="l">
              <a:lnSpc>
                <a:spcPct val="115000"/>
              </a:lnSpc>
              <a:spcBef>
                <a:spcPts val="1000"/>
              </a:spcBef>
              <a:spcAft>
                <a:spcPts val="0"/>
              </a:spcAft>
              <a:buNone/>
            </a:pPr>
            <a:r>
              <a:t/>
            </a:r>
            <a:endParaRPr/>
          </a:p>
          <a:p>
            <a:pPr indent="0" lvl="0" marL="0" rtl="0" algn="l">
              <a:lnSpc>
                <a:spcPct val="115000"/>
              </a:lnSpc>
              <a:spcBef>
                <a:spcPts val="1000"/>
              </a:spcBef>
              <a:spcAft>
                <a:spcPts val="0"/>
              </a:spcAft>
              <a:buNone/>
            </a:pPr>
            <a:r>
              <a:t/>
            </a:r>
            <a:endParaRPr/>
          </a:p>
          <a:p>
            <a:pPr indent="-368300" lvl="0" marL="457200" rtl="0" algn="l">
              <a:lnSpc>
                <a:spcPct val="115000"/>
              </a:lnSpc>
              <a:spcBef>
                <a:spcPts val="1000"/>
              </a:spcBef>
              <a:spcAft>
                <a:spcPts val="0"/>
              </a:spcAft>
              <a:buSzPts val="2200"/>
              <a:buAutoNum type="alphaLcPeriod" startAt="3"/>
            </a:pPr>
            <a:r>
              <a:rPr lang="en"/>
              <a:t> </a:t>
            </a:r>
            <a:endParaRPr sz="1800">
              <a:latin typeface="Noto Sans"/>
              <a:ea typeface="Noto Sans"/>
              <a:cs typeface="Noto Sans"/>
              <a:sym typeface="Noto Sans"/>
            </a:endParaRPr>
          </a:p>
        </p:txBody>
      </p:sp>
      <p:sp>
        <p:nvSpPr>
          <p:cNvPr id="278" name="Google Shape;278;p26"/>
          <p:cNvSpPr txBox="1"/>
          <p:nvPr>
            <p:ph type="title"/>
          </p:nvPr>
        </p:nvSpPr>
        <p:spPr>
          <a:xfrm>
            <a:off x="311700" y="2503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9" name="Google Shape;27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2.2.3 Graphs of Systems of Equations</a:t>
            </a:r>
            <a:endParaRPr sz="1000"/>
          </a:p>
        </p:txBody>
      </p:sp>
      <p:pic>
        <p:nvPicPr>
          <p:cNvPr id="281" name="Google Shape;281;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2" name="Google Shape;282;p26">
            <a:hlinkClick action="ppaction://hlinkshowjump?jump=nextslide"/>
          </p:cNvPr>
          <p:cNvSpPr/>
          <p:nvPr/>
        </p:nvSpPr>
        <p:spPr>
          <a:xfrm>
            <a:off x="6636375"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83" name="Google Shape;283;p26" title="b6236f4d8bc85951d3f996b6232f8990e167f0af.jpg"/>
          <p:cNvPicPr preferRelativeResize="0"/>
          <p:nvPr/>
        </p:nvPicPr>
        <p:blipFill>
          <a:blip r:embed="rId5">
            <a:alphaModFix/>
          </a:blip>
          <a:stretch>
            <a:fillRect/>
          </a:stretch>
        </p:blipFill>
        <p:spPr>
          <a:xfrm>
            <a:off x="5631250" y="1060725"/>
            <a:ext cx="3055549" cy="3192050"/>
          </a:xfrm>
          <a:prstGeom prst="rect">
            <a:avLst/>
          </a:prstGeom>
          <a:noFill/>
          <a:ln>
            <a:noFill/>
          </a:ln>
        </p:spPr>
      </p:pic>
      <p:graphicFrame>
        <p:nvGraphicFramePr>
          <p:cNvPr id="284" name="Google Shape;284;p26"/>
          <p:cNvGraphicFramePr/>
          <p:nvPr/>
        </p:nvGraphicFramePr>
        <p:xfrm>
          <a:off x="1062700" y="1998963"/>
          <a:ext cx="3000000" cy="3000000"/>
        </p:xfrm>
        <a:graphic>
          <a:graphicData uri="http://schemas.openxmlformats.org/drawingml/2006/table">
            <a:tbl>
              <a:tblPr>
                <a:noFill/>
                <a:tableStyleId>{D948F380-E994-498A-B36B-87C96D48FD9C}</a:tableStyleId>
              </a:tblPr>
              <a:tblGrid>
                <a:gridCol w="1591800"/>
              </a:tblGrid>
              <a:tr h="5727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+ 4</a:t>
                      </a:r>
                      <a:endParaRPr sz="2000">
                        <a:solidFill>
                          <a:srgbClr val="424242"/>
                        </a:solidFill>
                        <a:latin typeface="Calibri"/>
                        <a:ea typeface="Calibri"/>
                        <a:cs typeface="Calibri"/>
                        <a:sym typeface="Calibri"/>
                      </a:endParaRPr>
                    </a:p>
                    <a:p>
                      <a:pPr indent="0" lvl="0" marL="0" rtl="0" algn="l">
                        <a:spcBef>
                          <a:spcPts val="0"/>
                        </a:spcBef>
                        <a:spcAft>
                          <a:spcPts val="1000"/>
                        </a:spcAft>
                        <a:buClr>
                          <a:schemeClr val="dk1"/>
                        </a:buClr>
                        <a:buSzPts val="1100"/>
                        <a:buFont typeface="Arial"/>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8</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85" name="Google Shape;285;p26"/>
          <p:cNvGraphicFramePr/>
          <p:nvPr/>
        </p:nvGraphicFramePr>
        <p:xfrm>
          <a:off x="1062700" y="3348713"/>
          <a:ext cx="3000000" cy="3000000"/>
        </p:xfrm>
        <a:graphic>
          <a:graphicData uri="http://schemas.openxmlformats.org/drawingml/2006/table">
            <a:tbl>
              <a:tblPr>
                <a:noFill/>
                <a:tableStyleId>{D948F380-E994-498A-B36B-87C96D48FD9C}</a:tableStyleId>
              </a:tblPr>
              <a:tblGrid>
                <a:gridCol w="1591800"/>
              </a:tblGrid>
              <a:tr h="5727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+ 4</a:t>
                      </a:r>
                      <a:endParaRPr sz="2000">
                        <a:solidFill>
                          <a:srgbClr val="424242"/>
                        </a:solidFill>
                        <a:latin typeface="Calibri"/>
                        <a:ea typeface="Calibri"/>
                        <a:cs typeface="Calibri"/>
                        <a:sym typeface="Calibri"/>
                      </a:endParaRPr>
                    </a:p>
                    <a:p>
                      <a:pPr indent="0" lvl="0" marL="0" rtl="0" algn="l">
                        <a:spcBef>
                          <a:spcPts val="0"/>
                        </a:spcBef>
                        <a:spcAft>
                          <a:spcPts val="100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8</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86" name="Google Shape;286;p26"/>
          <p:cNvGraphicFramePr/>
          <p:nvPr/>
        </p:nvGraphicFramePr>
        <p:xfrm>
          <a:off x="3102650" y="2006225"/>
          <a:ext cx="3000000" cy="3000000"/>
        </p:xfrm>
        <a:graphic>
          <a:graphicData uri="http://schemas.openxmlformats.org/drawingml/2006/table">
            <a:tbl>
              <a:tblPr>
                <a:noFill/>
                <a:tableStyleId>{D948F380-E994-498A-B36B-87C96D48FD9C}</a:tableStyleId>
              </a:tblPr>
              <a:tblGrid>
                <a:gridCol w="1591800"/>
              </a:tblGrid>
              <a:tr h="5727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4</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endParaRPr sz="2000">
                        <a:solidFill>
                          <a:srgbClr val="424242"/>
                        </a:solidFill>
                        <a:latin typeface="Calibri"/>
                        <a:ea typeface="Calibri"/>
                        <a:cs typeface="Calibri"/>
                        <a:sym typeface="Calibri"/>
                      </a:endParaRPr>
                    </a:p>
                    <a:p>
                      <a:pPr indent="0" lvl="0" marL="0" rtl="0" algn="l">
                        <a:spcBef>
                          <a:spcPts val="0"/>
                        </a:spcBef>
                        <a:spcAft>
                          <a:spcPts val="100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 8</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+ 3</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graphicFrame>
        <p:nvGraphicFramePr>
          <p:cNvPr id="287" name="Google Shape;287;p26"/>
          <p:cNvGraphicFramePr/>
          <p:nvPr/>
        </p:nvGraphicFramePr>
        <p:xfrm>
          <a:off x="3124200" y="3363238"/>
          <a:ext cx="3000000" cy="3000000"/>
        </p:xfrm>
        <a:graphic>
          <a:graphicData uri="http://schemas.openxmlformats.org/drawingml/2006/table">
            <a:tbl>
              <a:tblPr>
                <a:noFill/>
                <a:tableStyleId>{D948F380-E994-498A-B36B-87C96D48FD9C}</a:tableStyleId>
              </a:tblPr>
              <a:tblGrid>
                <a:gridCol w="1591800"/>
              </a:tblGrid>
              <a:tr h="572700">
                <a:tc>
                  <a:txBody>
                    <a:bodyPr/>
                    <a:lstStyle/>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+ 4</a:t>
                      </a:r>
                      <a:endParaRPr sz="2000">
                        <a:solidFill>
                          <a:srgbClr val="424242"/>
                        </a:solidFill>
                        <a:latin typeface="Calibri"/>
                        <a:ea typeface="Calibri"/>
                        <a:cs typeface="Calibri"/>
                        <a:sym typeface="Calibri"/>
                      </a:endParaRPr>
                    </a:p>
                    <a:p>
                      <a:pPr indent="0" lvl="0" marL="0" rtl="0" algn="l">
                        <a:spcBef>
                          <a:spcPts val="0"/>
                        </a:spcBef>
                        <a:spcAft>
                          <a:spcPts val="100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3</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8</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1" name="Shape 291"/>
        <p:cNvGrpSpPr/>
        <p:nvPr/>
      </p:nvGrpSpPr>
      <p:grpSpPr>
        <a:xfrm>
          <a:off x="0" y="0"/>
          <a:ext cx="0" cy="0"/>
          <a:chOff x="0" y="0"/>
          <a:chExt cx="0" cy="0"/>
        </a:xfrm>
      </p:grpSpPr>
      <p:sp>
        <p:nvSpPr>
          <p:cNvPr id="292" name="Google Shape;292;p27"/>
          <p:cNvSpPr txBox="1"/>
          <p:nvPr>
            <p:ph type="title"/>
          </p:nvPr>
        </p:nvSpPr>
        <p:spPr>
          <a:xfrm>
            <a:off x="311700" y="1402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3" name="Google Shape;293;p27"/>
          <p:cNvSpPr/>
          <p:nvPr/>
        </p:nvSpPr>
        <p:spPr>
          <a:xfrm>
            <a:off x="232025" y="810050"/>
            <a:ext cx="4064100" cy="3917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294" name="Google Shape;294;p27"/>
          <p:cNvSpPr txBox="1"/>
          <p:nvPr>
            <p:ph idx="1" type="body"/>
          </p:nvPr>
        </p:nvSpPr>
        <p:spPr>
          <a:xfrm>
            <a:off x="462725" y="865325"/>
            <a:ext cx="3656100" cy="40362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b="1" lang="en" sz="2000">
                <a:solidFill>
                  <a:srgbClr val="1D2125"/>
                </a:solidFill>
              </a:rPr>
              <a:t>WRITE A SYSTEM OF EQUATIONS FROM A GRAPH</a:t>
            </a:r>
            <a:endParaRPr b="1" sz="2000">
              <a:solidFill>
                <a:srgbClr val="1D2125"/>
              </a:solidFill>
            </a:endParaRPr>
          </a:p>
          <a:p>
            <a:pPr indent="0" lvl="0" marL="0" rtl="0" algn="l">
              <a:spcBef>
                <a:spcPts val="1800"/>
              </a:spcBef>
              <a:spcAft>
                <a:spcPts val="0"/>
              </a:spcAft>
              <a:buNone/>
            </a:pPr>
            <a:r>
              <a:rPr b="1" lang="en" sz="2000">
                <a:solidFill>
                  <a:srgbClr val="1D2125"/>
                </a:solidFill>
              </a:rPr>
              <a:t>Step 1 – </a:t>
            </a:r>
            <a:r>
              <a:rPr lang="en" sz="2000">
                <a:solidFill>
                  <a:srgbClr val="1D2125"/>
                </a:solidFill>
              </a:rPr>
              <a:t>Find the slope and </a:t>
            </a:r>
            <a:r>
              <a:rPr i="1" lang="en" sz="2000">
                <a:latin typeface="Times New Roman"/>
                <a:ea typeface="Times New Roman"/>
                <a:cs typeface="Times New Roman"/>
                <a:sym typeface="Times New Roman"/>
              </a:rPr>
              <a:t>y</a:t>
            </a:r>
            <a:r>
              <a:rPr lang="en" sz="2000">
                <a:solidFill>
                  <a:srgbClr val="1D2125"/>
                </a:solidFill>
              </a:rPr>
              <a:t>-intercept of the first line.</a:t>
            </a:r>
            <a:endParaRPr sz="2000">
              <a:solidFill>
                <a:srgbClr val="1D2125"/>
              </a:solidFill>
            </a:endParaRPr>
          </a:p>
          <a:p>
            <a:pPr indent="0" lvl="0" marL="0" rtl="0" algn="l">
              <a:spcBef>
                <a:spcPts val="1200"/>
              </a:spcBef>
              <a:spcAft>
                <a:spcPts val="0"/>
              </a:spcAft>
              <a:buClr>
                <a:schemeClr val="dk1"/>
              </a:buClr>
              <a:buSzPts val="1100"/>
              <a:buFont typeface="Arial"/>
              <a:buNone/>
            </a:pPr>
            <a:r>
              <a:rPr b="1" lang="en" sz="2000">
                <a:solidFill>
                  <a:srgbClr val="1D2125"/>
                </a:solidFill>
              </a:rPr>
              <a:t>Step 2 – </a:t>
            </a:r>
            <a:r>
              <a:rPr lang="en" sz="2000">
                <a:solidFill>
                  <a:srgbClr val="1D2125"/>
                </a:solidFill>
              </a:rPr>
              <a:t>Find the slope and </a:t>
            </a:r>
            <a:r>
              <a:rPr i="1" lang="en" sz="2000">
                <a:latin typeface="Times New Roman"/>
                <a:ea typeface="Times New Roman"/>
                <a:cs typeface="Times New Roman"/>
                <a:sym typeface="Times New Roman"/>
              </a:rPr>
              <a:t>y</a:t>
            </a:r>
            <a:r>
              <a:rPr lang="en" sz="2000">
                <a:solidFill>
                  <a:srgbClr val="1D2125"/>
                </a:solidFill>
              </a:rPr>
              <a:t>-intercept of the second line.</a:t>
            </a:r>
            <a:endParaRPr sz="2000">
              <a:solidFill>
                <a:srgbClr val="1D2125"/>
              </a:solidFill>
            </a:endParaRPr>
          </a:p>
          <a:p>
            <a:pPr indent="0" lvl="0" marL="0" rtl="0" algn="l">
              <a:spcBef>
                <a:spcPts val="1200"/>
              </a:spcBef>
              <a:spcAft>
                <a:spcPts val="1200"/>
              </a:spcAft>
              <a:buClr>
                <a:schemeClr val="dk1"/>
              </a:buClr>
              <a:buSzPts val="1100"/>
              <a:buFont typeface="Arial"/>
              <a:buNone/>
            </a:pPr>
            <a:r>
              <a:rPr b="1" lang="en" sz="2000">
                <a:solidFill>
                  <a:srgbClr val="1D2125"/>
                </a:solidFill>
              </a:rPr>
              <a:t>Step 3 –</a:t>
            </a:r>
            <a:r>
              <a:rPr lang="en" sz="2000">
                <a:solidFill>
                  <a:srgbClr val="1D2125"/>
                </a:solidFill>
              </a:rPr>
              <a:t> Write the two equations for a system of equations: </a:t>
            </a:r>
            <a:br>
              <a:rPr lang="en" sz="2000">
                <a:solidFill>
                  <a:srgbClr val="1D2125"/>
                </a:solidFill>
              </a:rPr>
            </a:br>
            <a:r>
              <a:rPr i="1" lang="en" sz="2000">
                <a:solidFill>
                  <a:srgbClr val="1D2125"/>
                </a:solidFill>
                <a:latin typeface="Times New Roman"/>
                <a:ea typeface="Times New Roman"/>
                <a:cs typeface="Times New Roman"/>
                <a:sym typeface="Times New Roman"/>
              </a:rPr>
              <a:t>y</a:t>
            </a:r>
            <a:r>
              <a:rPr lang="en" sz="2000">
                <a:solidFill>
                  <a:srgbClr val="1D2125"/>
                </a:solidFill>
              </a:rPr>
              <a:t> = </a:t>
            </a:r>
            <a:r>
              <a:rPr i="1" lang="en" sz="2000">
                <a:solidFill>
                  <a:srgbClr val="1D2125"/>
                </a:solidFill>
                <a:latin typeface="Times New Roman"/>
                <a:ea typeface="Times New Roman"/>
                <a:cs typeface="Times New Roman"/>
                <a:sym typeface="Times New Roman"/>
              </a:rPr>
              <a:t>mx</a:t>
            </a:r>
            <a:r>
              <a:rPr lang="en" sz="2000">
                <a:solidFill>
                  <a:srgbClr val="1D2125"/>
                </a:solidFill>
              </a:rPr>
              <a:t> + </a:t>
            </a:r>
            <a:r>
              <a:rPr i="1" lang="en" sz="2000">
                <a:solidFill>
                  <a:srgbClr val="1D2125"/>
                </a:solidFill>
                <a:latin typeface="Times New Roman"/>
                <a:ea typeface="Times New Roman"/>
                <a:cs typeface="Times New Roman"/>
                <a:sym typeface="Times New Roman"/>
              </a:rPr>
              <a:t>b</a:t>
            </a:r>
            <a:endParaRPr i="1" sz="2000">
              <a:solidFill>
                <a:srgbClr val="1D2125"/>
              </a:solidFill>
              <a:latin typeface="Times New Roman"/>
              <a:ea typeface="Times New Roman"/>
              <a:cs typeface="Times New Roman"/>
              <a:sym typeface="Times New Roman"/>
            </a:endParaRPr>
          </a:p>
        </p:txBody>
      </p:sp>
      <p:pic>
        <p:nvPicPr>
          <p:cNvPr id="295" name="Google Shape;295;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6" name="Google Shape;296;p2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27"/>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2.2.3 Graphs of Systems of Equations </a:t>
            </a:r>
            <a:r>
              <a:rPr lang="en" sz="1000"/>
              <a:t>- Additional Resources</a:t>
            </a:r>
            <a:endParaRPr/>
          </a:p>
        </p:txBody>
      </p:sp>
      <p:pic>
        <p:nvPicPr>
          <p:cNvPr id="298" name="Google Shape;298;p27" title="76a4914a606698e793a485badc7aa22305aa0210.jpg"/>
          <p:cNvPicPr preferRelativeResize="0"/>
          <p:nvPr/>
        </p:nvPicPr>
        <p:blipFill rotWithShape="1">
          <a:blip r:embed="rId4">
            <a:alphaModFix/>
          </a:blip>
          <a:srcRect b="2758" l="0" r="0" t="2768"/>
          <a:stretch/>
        </p:blipFill>
        <p:spPr>
          <a:xfrm>
            <a:off x="5267572" y="1767776"/>
            <a:ext cx="3132565" cy="2959362"/>
          </a:xfrm>
          <a:prstGeom prst="rect">
            <a:avLst/>
          </a:prstGeom>
          <a:noFill/>
          <a:ln>
            <a:noFill/>
          </a:ln>
        </p:spPr>
      </p:pic>
      <p:cxnSp>
        <p:nvCxnSpPr>
          <p:cNvPr id="299" name="Google Shape;299;p27"/>
          <p:cNvCxnSpPr/>
          <p:nvPr/>
        </p:nvCxnSpPr>
        <p:spPr>
          <a:xfrm>
            <a:off x="343250" y="1633850"/>
            <a:ext cx="3899100" cy="0"/>
          </a:xfrm>
          <a:prstGeom prst="straightConnector1">
            <a:avLst/>
          </a:prstGeom>
          <a:noFill/>
          <a:ln cap="flat" cmpd="sng" w="28575">
            <a:solidFill>
              <a:schemeClr val="dk1"/>
            </a:solidFill>
            <a:prstDash val="solid"/>
            <a:round/>
            <a:headEnd len="med" w="med" type="none"/>
            <a:tailEnd len="med" w="med" type="none"/>
          </a:ln>
        </p:spPr>
      </p:cxnSp>
      <p:sp>
        <p:nvSpPr>
          <p:cNvPr id="300" name="Google Shape;300;p27"/>
          <p:cNvSpPr txBox="1"/>
          <p:nvPr/>
        </p:nvSpPr>
        <p:spPr>
          <a:xfrm>
            <a:off x="4801800" y="865325"/>
            <a:ext cx="4064100" cy="7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424242"/>
                </a:solidFill>
                <a:latin typeface="Calibri"/>
                <a:ea typeface="Calibri"/>
                <a:cs typeface="Calibri"/>
                <a:sym typeface="Calibri"/>
              </a:rPr>
              <a:t>Determine the system of equations graphed below.</a:t>
            </a:r>
            <a:endParaRPr sz="1900">
              <a:solidFill>
                <a:srgbClr val="42424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4" name="Shape 304"/>
        <p:cNvGrpSpPr/>
        <p:nvPr/>
      </p:nvGrpSpPr>
      <p:grpSpPr>
        <a:xfrm>
          <a:off x="0" y="0"/>
          <a:ext cx="0" cy="0"/>
          <a:chOff x="0" y="0"/>
          <a:chExt cx="0" cy="0"/>
        </a:xfrm>
      </p:grpSpPr>
      <p:sp>
        <p:nvSpPr>
          <p:cNvPr id="305" name="Google Shape;305;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8" name="Google Shape;308;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1" name="Google Shape;311;p28"/>
          <p:cNvCxnSpPr>
            <a:stCxn id="305" idx="2"/>
            <a:endCxn id="30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2" name="Google Shape;312;p28"/>
          <p:cNvCxnSpPr>
            <a:stCxn id="307" idx="3"/>
            <a:endCxn id="30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3" name="Google Shape;313;p28"/>
          <p:cNvCxnSpPr>
            <a:stCxn id="306" idx="3"/>
            <a:endCxn id="30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4" name="Google Shape;314;p28"/>
          <p:cNvCxnSpPr>
            <a:stCxn id="308" idx="3"/>
            <a:endCxn id="31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5" name="Google Shape;315;p28"/>
          <p:cNvCxnSpPr>
            <a:stCxn id="310" idx="3"/>
            <a:endCxn id="30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6" name="Google Shape;316;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8" name="Google Shape;318;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9" name="Google Shape;319;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0" name="Google Shape;320;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1" name="Google Shape;321;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2" name="Google Shape;322;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3" name="Google Shape;323;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4" name="Google Shape;324;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5" name="Google Shape;325;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6" name="Google Shape;326;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7" name="Google Shape;327;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8" name="Google Shape;328;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9" name="Google Shape;329;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3" name="Shape 333"/>
        <p:cNvGrpSpPr/>
        <p:nvPr/>
      </p:nvGrpSpPr>
      <p:grpSpPr>
        <a:xfrm>
          <a:off x="0" y="0"/>
          <a:ext cx="0" cy="0"/>
          <a:chOff x="0" y="0"/>
          <a:chExt cx="0" cy="0"/>
        </a:xfrm>
      </p:grpSpPr>
      <p:sp>
        <p:nvSpPr>
          <p:cNvPr id="334" name="Google Shape;334;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5" name="Google Shape;335;p29"/>
          <p:cNvSpPr txBox="1"/>
          <p:nvPr>
            <p:ph idx="1" type="body"/>
          </p:nvPr>
        </p:nvSpPr>
        <p:spPr>
          <a:xfrm>
            <a:off x="311700" y="1076275"/>
            <a:ext cx="8116800" cy="3942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900"/>
              <a:t>When Jenna spent 10 minutes on the elliptical trainer and then lifted weights for 20 minutes, her fitness app said she burned 278 calories. When she spent 20 minutes on the elliptical trainer and 30 minutes lifting weights she burned 473 calories. How many calories does she burn for each minute on the elliptical trainer? How many calories does she burn for each minute of lifting weights? </a:t>
            </a:r>
            <a:endParaRPr sz="1900"/>
          </a:p>
          <a:p>
            <a:pPr indent="0" lvl="0" marL="0" rtl="0" algn="l">
              <a:lnSpc>
                <a:spcPct val="100000"/>
              </a:lnSpc>
              <a:spcBef>
                <a:spcPts val="1200"/>
              </a:spcBef>
              <a:spcAft>
                <a:spcPts val="0"/>
              </a:spcAft>
              <a:buNone/>
            </a:pPr>
            <a:r>
              <a:rPr lang="en" sz="1900"/>
              <a:t>Let </a:t>
            </a:r>
            <a:r>
              <a:rPr i="1" lang="en" sz="1700">
                <a:latin typeface="Times New Roman"/>
                <a:ea typeface="Times New Roman"/>
                <a:cs typeface="Times New Roman"/>
                <a:sym typeface="Times New Roman"/>
              </a:rPr>
              <a:t>x</a:t>
            </a:r>
            <a:r>
              <a:rPr lang="en" sz="1900"/>
              <a:t> = calories burned per minute on the elliptical and </a:t>
            </a:r>
            <a:r>
              <a:rPr i="1" lang="en" sz="1700">
                <a:latin typeface="Times New Roman"/>
                <a:ea typeface="Times New Roman"/>
                <a:cs typeface="Times New Roman"/>
                <a:sym typeface="Times New Roman"/>
              </a:rPr>
              <a:t>y</a:t>
            </a:r>
            <a:r>
              <a:rPr lang="en" sz="1900"/>
              <a:t> = calories burned per minute lifting weights.</a:t>
            </a:r>
            <a:endParaRPr sz="1900"/>
          </a:p>
          <a:p>
            <a:pPr indent="-349250" lvl="0" marL="457200" rtl="0" algn="l">
              <a:lnSpc>
                <a:spcPct val="100000"/>
              </a:lnSpc>
              <a:spcBef>
                <a:spcPts val="1200"/>
              </a:spcBef>
              <a:spcAft>
                <a:spcPts val="0"/>
              </a:spcAft>
              <a:buClr>
                <a:srgbClr val="424242"/>
              </a:buClr>
              <a:buSzPts val="1900"/>
              <a:buFont typeface="Noto Sans"/>
              <a:buAutoNum type="arabicPeriod"/>
            </a:pPr>
            <a:r>
              <a:rPr lang="en" sz="1900"/>
              <a:t>Write a system of equations.</a:t>
            </a:r>
            <a:endParaRPr sz="1900"/>
          </a:p>
          <a:p>
            <a:pPr indent="-349250" lvl="0" marL="457200" rtl="0" algn="l">
              <a:lnSpc>
                <a:spcPct val="100000"/>
              </a:lnSpc>
              <a:spcBef>
                <a:spcPts val="1000"/>
              </a:spcBef>
              <a:spcAft>
                <a:spcPts val="0"/>
              </a:spcAft>
              <a:buSzPts val="1900"/>
              <a:buAutoNum type="arabicPeriod"/>
            </a:pPr>
            <a:r>
              <a:rPr lang="en" sz="1900"/>
              <a:t>Using graphing technology, </a:t>
            </a:r>
            <a:r>
              <a:rPr lang="en" sz="1900" u="sng">
                <a:solidFill>
                  <a:schemeClr val="hlink"/>
                </a:solidFill>
                <a:hlinkClick r:id="rId4"/>
              </a:rPr>
              <a:t>graph</a:t>
            </a:r>
            <a:r>
              <a:rPr lang="en" sz="1900"/>
              <a:t> the system of equations.</a:t>
            </a:r>
            <a:endParaRPr sz="1900"/>
          </a:p>
          <a:p>
            <a:pPr indent="-349250" lvl="0" marL="457200" rtl="0" algn="l">
              <a:lnSpc>
                <a:spcPct val="100000"/>
              </a:lnSpc>
              <a:spcBef>
                <a:spcPts val="1000"/>
              </a:spcBef>
              <a:spcAft>
                <a:spcPts val="0"/>
              </a:spcAft>
              <a:buSzPts val="1900"/>
              <a:buAutoNum type="arabicPeriod"/>
            </a:pPr>
            <a:r>
              <a:rPr lang="en" sz="1900"/>
              <a:t>Use the </a:t>
            </a:r>
            <a:r>
              <a:rPr lang="en" sz="1900" u="sng">
                <a:solidFill>
                  <a:schemeClr val="hlink"/>
                </a:solidFill>
                <a:hlinkClick r:id="rId5"/>
              </a:rPr>
              <a:t>graph</a:t>
            </a:r>
            <a:r>
              <a:rPr lang="en" sz="1900"/>
              <a:t> to estimate the solution.</a:t>
            </a:r>
            <a:endParaRPr sz="1900"/>
          </a:p>
        </p:txBody>
      </p:sp>
      <p:sp>
        <p:nvSpPr>
          <p:cNvPr id="336" name="Google Shape;336;p2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7" name="Google Shape;337;p2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2.2.4 Systems of Equations in the Real-World</a:t>
            </a:r>
            <a:endParaRPr/>
          </a:p>
        </p:txBody>
      </p:sp>
      <p:pic>
        <p:nvPicPr>
          <p:cNvPr descr="Fitness gym club vector icons athlet and sport activity body tools wellness dumbbell equipment (Provided by Getty Images)" id="338" name="Google Shape;338;p29"/>
          <p:cNvPicPr preferRelativeResize="0"/>
          <p:nvPr/>
        </p:nvPicPr>
        <p:blipFill>
          <a:blip r:embed="rId6">
            <a:alphaModFix/>
          </a:blip>
          <a:stretch>
            <a:fillRect/>
          </a:stretch>
        </p:blipFill>
        <p:spPr>
          <a:xfrm>
            <a:off x="6999225" y="3231925"/>
            <a:ext cx="1984476" cy="15174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2" name="Shape 342"/>
        <p:cNvGrpSpPr/>
        <p:nvPr/>
      </p:nvGrpSpPr>
      <p:grpSpPr>
        <a:xfrm>
          <a:off x="0" y="0"/>
          <a:ext cx="0" cy="0"/>
          <a:chOff x="0" y="0"/>
          <a:chExt cx="0" cy="0"/>
        </a:xfrm>
      </p:grpSpPr>
      <p:sp>
        <p:nvSpPr>
          <p:cNvPr id="343" name="Google Shape;343;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9" name="Google Shape;349;p30"/>
          <p:cNvCxnSpPr>
            <a:stCxn id="343" idx="2"/>
            <a:endCxn id="34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0" name="Google Shape;350;p30"/>
          <p:cNvCxnSpPr>
            <a:stCxn id="345" idx="3"/>
            <a:endCxn id="34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1" name="Google Shape;351;p30"/>
          <p:cNvCxnSpPr>
            <a:stCxn id="344" idx="3"/>
            <a:endCxn id="34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2" name="Google Shape;352;p30"/>
          <p:cNvCxnSpPr>
            <a:stCxn id="346" idx="3"/>
            <a:endCxn id="34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3" name="Google Shape;353;p30"/>
          <p:cNvCxnSpPr>
            <a:stCxn id="348" idx="3"/>
            <a:endCxn id="34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4" name="Google Shape;35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5" name="Google Shape;355;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6" name="Google Shape;356;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7" name="Google Shape;357;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8" name="Google Shape;358;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9" name="Google Shape;359;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0" name="Google Shape;360;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1" name="Google Shape;361;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2" name="Google Shape;362;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3" name="Google Shape;363;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4" name="Google Shape;364;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5" name="Google Shape;365;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6" name="Google Shape;366;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7" name="Google Shape;367;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1" name="Shape 371"/>
        <p:cNvGrpSpPr/>
        <p:nvPr/>
      </p:nvGrpSpPr>
      <p:grpSpPr>
        <a:xfrm>
          <a:off x="0" y="0"/>
          <a:ext cx="0" cy="0"/>
          <a:chOff x="0" y="0"/>
          <a:chExt cx="0" cy="0"/>
        </a:xfrm>
      </p:grpSpPr>
      <p:sp>
        <p:nvSpPr>
          <p:cNvPr id="372" name="Google Shape;37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3" name="Google Shape;373;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4" name="Google Shape;37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5" name="Google Shape;375;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2.2.5 </a:t>
            </a:r>
            <a:r>
              <a:rPr lang="en"/>
              <a:t>Practice</a:t>
            </a:r>
            <a:endParaRPr/>
          </a:p>
        </p:txBody>
      </p:sp>
      <p:pic>
        <p:nvPicPr>
          <p:cNvPr id="376" name="Google Shape;376;p31" title="Practice-6.png"/>
          <p:cNvPicPr preferRelativeResize="0"/>
          <p:nvPr/>
        </p:nvPicPr>
        <p:blipFill>
          <a:blip r:embed="rId4">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0" name="Shape 380"/>
        <p:cNvGrpSpPr/>
        <p:nvPr/>
      </p:nvGrpSpPr>
      <p:grpSpPr>
        <a:xfrm>
          <a:off x="0" y="0"/>
          <a:ext cx="0" cy="0"/>
          <a:chOff x="0" y="0"/>
          <a:chExt cx="0" cy="0"/>
        </a:xfrm>
      </p:grpSpPr>
      <p:sp>
        <p:nvSpPr>
          <p:cNvPr id="381" name="Google Shape;381;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7" name="Google Shape;387;p32"/>
          <p:cNvCxnSpPr>
            <a:stCxn id="381" idx="2"/>
            <a:endCxn id="38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8" name="Google Shape;388;p32"/>
          <p:cNvCxnSpPr>
            <a:stCxn id="383" idx="3"/>
            <a:endCxn id="38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2"/>
          <p:cNvCxnSpPr>
            <a:stCxn id="382" idx="3"/>
            <a:endCxn id="38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0" name="Google Shape;390;p32"/>
          <p:cNvCxnSpPr>
            <a:stCxn id="384" idx="3"/>
            <a:endCxn id="38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1" name="Google Shape;391;p32"/>
          <p:cNvCxnSpPr>
            <a:stCxn id="386" idx="3"/>
            <a:endCxn id="38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2" name="Google Shape;39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3" name="Google Shape;393;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4" name="Google Shape;394;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5" name="Google Shape;395;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6" name="Google Shape;396;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7" name="Google Shape;397;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8" name="Google Shape;398;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9" name="Google Shape;399;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0" name="Google Shape;400;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1" name="Google Shape;401;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2" name="Google Shape;402;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3" name="Google Shape;403;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4" name="Google Shape;404;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5" name="Google Shape;405;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9" name="Shape 409"/>
        <p:cNvGrpSpPr/>
        <p:nvPr/>
      </p:nvGrpSpPr>
      <p:grpSpPr>
        <a:xfrm>
          <a:off x="0" y="0"/>
          <a:ext cx="0" cy="0"/>
          <a:chOff x="0" y="0"/>
          <a:chExt cx="0" cy="0"/>
        </a:xfrm>
      </p:grpSpPr>
      <p:sp>
        <p:nvSpPr>
          <p:cNvPr id="410" name="Google Shape;410;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1" name="Google Shape;411;p33"/>
          <p:cNvSpPr txBox="1"/>
          <p:nvPr>
            <p:ph idx="1" type="body"/>
          </p:nvPr>
        </p:nvSpPr>
        <p:spPr>
          <a:xfrm>
            <a:off x="311700" y="1152475"/>
            <a:ext cx="4772700" cy="34473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a:pPr>
            <a:r>
              <a:rPr lang="en" sz="2200"/>
              <a:t>How are the solutions to systems of equations connected to the graph of the system?</a:t>
            </a:r>
            <a:endParaRPr sz="2200"/>
          </a:p>
          <a:p>
            <a:pPr indent="-368300" lvl="0" marL="457200" rtl="0" algn="l">
              <a:lnSpc>
                <a:spcPct val="100000"/>
              </a:lnSpc>
              <a:spcBef>
                <a:spcPts val="1000"/>
              </a:spcBef>
              <a:spcAft>
                <a:spcPts val="0"/>
              </a:spcAft>
              <a:buSzPts val="2200"/>
              <a:buAutoNum type="arabicPeriod"/>
            </a:pPr>
            <a:r>
              <a:rPr lang="en" sz="2200"/>
              <a:t>How can you find the solution to a system of equations using tables?</a:t>
            </a:r>
            <a:endParaRPr sz="2200"/>
          </a:p>
          <a:p>
            <a:pPr indent="-368300" lvl="0" marL="457200" rtl="0" algn="l">
              <a:lnSpc>
                <a:spcPct val="100000"/>
              </a:lnSpc>
              <a:spcBef>
                <a:spcPts val="1000"/>
              </a:spcBef>
              <a:spcAft>
                <a:spcPts val="0"/>
              </a:spcAft>
              <a:buSzPts val="2200"/>
              <a:buAutoNum type="arabicPeriod"/>
            </a:pPr>
            <a:r>
              <a:rPr lang="en" sz="2200"/>
              <a:t>Can you think of any other situations that can be modeled by systems of equations?</a:t>
            </a:r>
            <a:endParaRPr sz="2200"/>
          </a:p>
        </p:txBody>
      </p:sp>
      <p:sp>
        <p:nvSpPr>
          <p:cNvPr id="412" name="Google Shape;412;p3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3" name="Google Shape;413;p33"/>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2.2 Writing Systems of Equations</a:t>
            </a:r>
            <a:endParaRPr/>
          </a:p>
        </p:txBody>
      </p:sp>
      <p:pic>
        <p:nvPicPr>
          <p:cNvPr descr="Backyard swimming pool (Provided by Getty Images)" id="414" name="Google Shape;414;p33"/>
          <p:cNvPicPr preferRelativeResize="0"/>
          <p:nvPr/>
        </p:nvPicPr>
        <p:blipFill>
          <a:blip r:embed="rId4">
            <a:alphaModFix/>
          </a:blip>
          <a:stretch>
            <a:fillRect/>
          </a:stretch>
        </p:blipFill>
        <p:spPr>
          <a:xfrm>
            <a:off x="5773251" y="2905650"/>
            <a:ext cx="2854999" cy="1902875"/>
          </a:xfrm>
          <a:prstGeom prst="rect">
            <a:avLst/>
          </a:prstGeom>
          <a:noFill/>
          <a:ln>
            <a:noFill/>
          </a:ln>
        </p:spPr>
      </p:pic>
      <p:pic>
        <p:nvPicPr>
          <p:cNvPr id="415" name="Google Shape;415;p33" title="035b6f8b53155d20a84c2a6e62831f0db3bac6bb.jpg"/>
          <p:cNvPicPr preferRelativeResize="0"/>
          <p:nvPr/>
        </p:nvPicPr>
        <p:blipFill>
          <a:blip r:embed="rId5">
            <a:alphaModFix/>
          </a:blip>
          <a:stretch>
            <a:fillRect/>
          </a:stretch>
        </p:blipFill>
        <p:spPr>
          <a:xfrm>
            <a:off x="5612996" y="187750"/>
            <a:ext cx="2670600" cy="25863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1" name="Google Shape;421;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2" name="Google Shape;422;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3" name="Google Shape;423;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2.2 Writing Systems of Equations</a:t>
            </a:r>
            <a:endParaRPr/>
          </a:p>
        </p:txBody>
      </p:sp>
      <p:graphicFrame>
        <p:nvGraphicFramePr>
          <p:cNvPr id="424" name="Google Shape;424;p34"/>
          <p:cNvGraphicFramePr/>
          <p:nvPr/>
        </p:nvGraphicFramePr>
        <p:xfrm>
          <a:off x="311700" y="1764100"/>
          <a:ext cx="3000000" cy="3000000"/>
        </p:xfrm>
        <a:graphic>
          <a:graphicData uri="http://schemas.openxmlformats.org/drawingml/2006/table">
            <a:tbl>
              <a:tblPr>
                <a:noFill/>
                <a:tableStyleId>{C2FB181F-1383-4947-913B-1FAB17C1B524}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a system of equations from tables of values and graphs.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Graph systems of equations by hand.</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