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2E737B9-911B-4C91-8CD8-877F9F15CA1E}">
  <a:tblStyle styleId="{12E737B9-911B-4C91-8CD8-877F9F15CA1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rgbClr val="9900FF"/>
              </a:solidFill>
            </a:endParaRPr>
          </a:p>
          <a:p>
            <a:pPr indent="0" lvl="0" marL="0" rtl="0" algn="l">
              <a:spcBef>
                <a:spcPts val="0"/>
              </a:spcBef>
              <a:spcAft>
                <a:spcPts val="0"/>
              </a:spcAft>
              <a:buNone/>
            </a:pPr>
            <a:r>
              <a:rPr lang="en"/>
              <a:t>Teacher Slides assignments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first reviews proportions and proportional relationships to segue into variation. Students will learn how to recognize direct variation situations. They will set up direct variation equations and work to find the constant of variation to apply the direct variation equation to solve problems.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applications using direct variation, students will know the values of one pair of the variables and will be asked to find the equation that relates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Then they can use that equation to find values of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for other values of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a:t>
            </a:r>
            <a:r>
              <a:rPr lang="en" u="sng">
                <a:solidFill>
                  <a:schemeClr val="dk1"/>
                </a:solidFill>
                <a:latin typeface="Noto Sans"/>
                <a:ea typeface="Noto Sans"/>
                <a:cs typeface="Noto Sans"/>
                <a:sym typeface="Noto Sans"/>
              </a:rPr>
              <a:t>write linear equations in two variables given</a:t>
            </a:r>
            <a:r>
              <a:rPr lang="en">
                <a:solidFill>
                  <a:schemeClr val="dk1"/>
                </a:solidFill>
                <a:latin typeface="Noto Sans"/>
                <a:ea typeface="Noto Sans"/>
                <a:cs typeface="Noto Sans"/>
                <a:sym typeface="Noto Sans"/>
              </a:rPr>
              <a:t> a table of values, a graph, and </a:t>
            </a:r>
            <a:r>
              <a:rPr lang="en" u="sng">
                <a:solidFill>
                  <a:schemeClr val="dk1"/>
                </a:solidFill>
                <a:latin typeface="Noto Sans"/>
                <a:ea typeface="Noto Sans"/>
                <a:cs typeface="Noto Sans"/>
                <a:sym typeface="Noto Sans"/>
              </a:rPr>
              <a:t>a verbal description</a:t>
            </a:r>
            <a:endParaRPr u="sng">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A2(D) write and solve equations involving direct variation</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 </a:t>
            </a: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1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1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1(F) use accessible language and learn new and essential language in the process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2(F) listen to and derive meaning from a variety of media such as audio tape, video, DVD, and CD ROM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2(I) dem listening comprehension of increasingly complex spoken Eng by following directions, retelling or summarizing spoken messages, responding to questions and requests, collaborating with peers, and taking notes commensurate with content and grade-level needs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3(E) share information in cooperative learning interactions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3(I) adapt spoken language appropriately for formal and informal purposes</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a:t>
            </a:r>
            <a:endParaRPr>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purpose of this warm up is to help students recall what a proportion is and how to solve a proportion. Elicit student strategies, such as scaling up/down numerators and denominators, and if students don’t bring up cross-multiplication on their own, make sure to cover that strategy.</a:t>
            </a:r>
            <a:endParaRPr sz="1400"/>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Remind students that they may have learned more than one way to solve these equations, and it is okay to use a variety of strategies.</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Char char="●"/>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49</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–11</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Show different work examples. ASK:</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Who used cross-multiplication?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Who used their multiplication facts to find the missing value?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Can you think of situations in real life where you use proportions?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an extension for students:</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2"/>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(15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activity, students will work in a jigsaw format to solve a problem. They will then explain to members of other groups how they solved their problem. Facilitate a discussion after the activity where students describe their methods. Work to lead them into the relationship between the variables they used and how this is direct variation. The students will then work to solve their problem using the steps to writing a direct variation equation.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Have students work in groups of 2 - 3. Assign each group a problem (either 1, 2, OR 3). After the groups work through their problem, match one person from group 1, 2, and 3 together to form another group. They will then teach the new group their problem.</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Answers</a:t>
            </a:r>
            <a:endParaRPr b="1" i="1">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Group 1: c=17.5m</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Group 2: c=4.8m</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Group 3: d=50t</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i="1">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Optional Student Work</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Assign students to either group 1 or group 2. Ask them to revisit the </a:t>
            </a:r>
            <a:r>
              <a:rPr lang="en">
                <a:solidFill>
                  <a:schemeClr val="dk1"/>
                </a:solidFill>
                <a:latin typeface="Noto Sans"/>
                <a:ea typeface="Noto Sans"/>
                <a:cs typeface="Noto Sans"/>
                <a:sym typeface="Noto Sans"/>
              </a:rPr>
              <a:t>questions</a:t>
            </a:r>
            <a:r>
              <a:rPr lang="en">
                <a:solidFill>
                  <a:schemeClr val="dk1"/>
                </a:solidFill>
                <a:latin typeface="Noto Sans"/>
                <a:ea typeface="Noto Sans"/>
                <a:cs typeface="Noto Sans"/>
                <a:sym typeface="Noto Sans"/>
              </a:rPr>
              <a:t> posed on </a:t>
            </a:r>
            <a:r>
              <a:rPr lang="en" u="sng">
                <a:solidFill>
                  <a:schemeClr val="hlink"/>
                </a:solidFill>
                <a:latin typeface="Noto Sans"/>
                <a:ea typeface="Noto Sans"/>
                <a:cs typeface="Noto Sans"/>
                <a:sym typeface="Noto Sans"/>
                <a:hlinkClick action="ppaction://hlinksldjump" r:id="rId2"/>
              </a:rPr>
              <a:t>slide 9</a:t>
            </a:r>
            <a:r>
              <a:rPr lang="en">
                <a:solidFill>
                  <a:schemeClr val="dk1"/>
                </a:solidFill>
                <a:latin typeface="Noto Sans"/>
                <a:ea typeface="Noto Sans"/>
                <a:cs typeface="Noto Sans"/>
                <a:sym typeface="Noto Sans"/>
              </a:rPr>
              <a:t> and solve using the steps discussed on this slide (slide 10).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Make sure students understand the concept of input and output and the independent variable and dependent variable. Students will commonly switch the values that are substituted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in the equation, which will result in an incorrect value for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In applications using direct variation, generally we will know values of one pair of the variables and will be asked to find the equation that relates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r>
              <a:rPr b="1"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Write the formula for direct variation.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kx</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Substitute the given values for the variables.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12 =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(8)</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Solve for the constant of variation.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 12/8 = 3/2</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Write the equation that relates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y using the constant of variation.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3/2</a:t>
            </a:r>
            <a:r>
              <a:rPr i="1" lang="en">
                <a:solidFill>
                  <a:schemeClr val="dk1"/>
                </a:solidFill>
                <a:latin typeface="Noto Sans"/>
                <a:ea typeface="Noto Sans"/>
                <a:cs typeface="Noto Sans"/>
                <a:sym typeface="Noto Sans"/>
              </a:rPr>
              <a:t>x</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25</a:t>
            </a:r>
            <a:r>
              <a:rPr i="1" lang="en">
                <a:solidFill>
                  <a:schemeClr val="dk1"/>
                </a:solidFill>
                <a:latin typeface="Noto Sans"/>
                <a:ea typeface="Noto Sans"/>
                <a:cs typeface="Noto Sans"/>
                <a:sym typeface="Noto Sans"/>
              </a:rPr>
              <a:t>g</a:t>
            </a:r>
            <a:endParaRPr i="1">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is the equation if each gallon was $25. Use the direct variation equation,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kx</a:t>
            </a:r>
            <a:r>
              <a:rPr lang="en">
                <a:solidFill>
                  <a:schemeClr val="dk1"/>
                </a:solidFill>
                <a:latin typeface="Noto Sans"/>
                <a:ea typeface="Noto Sans"/>
                <a:cs typeface="Noto Sans"/>
                <a:sym typeface="Noto Sans"/>
              </a:rPr>
              <a:t>. Substitute to find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65 =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(25). Now,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 65/25 = 13/5. The answer is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13/5</a:t>
            </a:r>
            <a:r>
              <a:rPr i="1" lang="en">
                <a:solidFill>
                  <a:schemeClr val="dk1"/>
                </a:solidFill>
                <a:latin typeface="Noto Sans"/>
                <a:ea typeface="Noto Sans"/>
                <a:cs typeface="Noto Sans"/>
                <a:sym typeface="Noto Sans"/>
              </a:rPr>
              <a:t>g</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13/5</a:t>
            </a:r>
            <a:r>
              <a:rPr i="1" lang="en">
                <a:solidFill>
                  <a:schemeClr val="dk1"/>
                </a:solidFill>
                <a:latin typeface="Noto Sans"/>
                <a:ea typeface="Noto Sans"/>
                <a:cs typeface="Noto Sans"/>
                <a:sym typeface="Noto Sans"/>
              </a:rPr>
              <a:t>g</a:t>
            </a:r>
            <a:endParaRPr i="1">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Use the direct variation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kx</a:t>
            </a:r>
            <a:r>
              <a:rPr lang="en">
                <a:solidFill>
                  <a:schemeClr val="dk1"/>
                </a:solidFill>
                <a:latin typeface="Noto Sans"/>
                <a:ea typeface="Noto Sans"/>
                <a:cs typeface="Noto Sans"/>
                <a:sym typeface="Noto Sans"/>
              </a:rPr>
              <a:t>. Substitute to find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65 =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(25). Now,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 65/25 = 13/5. So, the equation is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13/5</a:t>
            </a:r>
            <a:r>
              <a:rPr i="1" lang="en">
                <a:solidFill>
                  <a:schemeClr val="dk1"/>
                </a:solidFill>
                <a:latin typeface="Noto Sans"/>
                <a:ea typeface="Noto Sans"/>
                <a:cs typeface="Noto Sans"/>
                <a:sym typeface="Noto Sans"/>
              </a:rPr>
              <a:t>g</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65/</a:t>
            </a:r>
            <a:r>
              <a:rPr i="1" lang="en">
                <a:solidFill>
                  <a:schemeClr val="dk1"/>
                </a:solidFill>
                <a:latin typeface="Noto Sans"/>
                <a:ea typeface="Noto Sans"/>
                <a:cs typeface="Noto Sans"/>
                <a:sym typeface="Noto Sans"/>
              </a:rPr>
              <a:t>g</a:t>
            </a:r>
            <a:endParaRPr i="1">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is the equation if Eric wants to find the cost per a certain number of gallons that is not known. Use the direct variation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kx</a:t>
            </a:r>
            <a:r>
              <a:rPr lang="en">
                <a:solidFill>
                  <a:schemeClr val="dk1"/>
                </a:solidFill>
                <a:latin typeface="Noto Sans"/>
                <a:ea typeface="Noto Sans"/>
                <a:cs typeface="Noto Sans"/>
                <a:sym typeface="Noto Sans"/>
              </a:rPr>
              <a:t>. Substitute to find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65 =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(25). Now,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 65/25 = 13/5. </a:t>
            </a:r>
            <a:r>
              <a:rPr lang="en">
                <a:solidFill>
                  <a:schemeClr val="dk1"/>
                </a:solidFill>
                <a:latin typeface="Noto Sans"/>
                <a:ea typeface="Noto Sans"/>
                <a:cs typeface="Noto Sans"/>
                <a:sym typeface="Noto Sans"/>
              </a:rPr>
              <a:t>The answer is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13/5</a:t>
            </a:r>
            <a:r>
              <a:rPr i="1" lang="en">
                <a:solidFill>
                  <a:schemeClr val="dk1"/>
                </a:solidFill>
                <a:latin typeface="Noto Sans"/>
                <a:ea typeface="Noto Sans"/>
                <a:cs typeface="Noto Sans"/>
                <a:sym typeface="Noto Sans"/>
              </a:rPr>
              <a:t>g</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5/13</a:t>
            </a:r>
            <a:r>
              <a:rPr i="1" lang="en">
                <a:solidFill>
                  <a:schemeClr val="dk1"/>
                </a:solidFill>
                <a:latin typeface="Noto Sans"/>
                <a:ea typeface="Noto Sans"/>
                <a:cs typeface="Noto Sans"/>
                <a:sym typeface="Noto Sans"/>
              </a:rPr>
              <a:t>g</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Make sure that you solve for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correctly. Use the direct variation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kx</a:t>
            </a:r>
            <a:r>
              <a:rPr lang="en">
                <a:solidFill>
                  <a:schemeClr val="dk1"/>
                </a:solidFill>
                <a:latin typeface="Noto Sans"/>
                <a:ea typeface="Noto Sans"/>
                <a:cs typeface="Noto Sans"/>
                <a:sym typeface="Noto Sans"/>
              </a:rPr>
              <a:t>. Substitute to find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65 =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(25). Now,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 65/25 = 13/5. </a:t>
            </a:r>
            <a:r>
              <a:rPr lang="en">
                <a:solidFill>
                  <a:schemeClr val="dk1"/>
                </a:solidFill>
                <a:latin typeface="Noto Sans"/>
                <a:ea typeface="Noto Sans"/>
                <a:cs typeface="Noto Sans"/>
                <a:sym typeface="Noto Sans"/>
              </a:rPr>
              <a:t>The answer is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13/5</a:t>
            </a:r>
            <a:r>
              <a:rPr i="1" lang="en">
                <a:solidFill>
                  <a:schemeClr val="dk1"/>
                </a:solidFill>
                <a:latin typeface="Noto Sans"/>
                <a:ea typeface="Noto Sans"/>
                <a:cs typeface="Noto Sans"/>
                <a:sym typeface="Noto Sans"/>
              </a:rPr>
              <a:t>g</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Write the formula for direct variation. </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kx</a:t>
            </a:r>
            <a:endParaRPr i="1">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kt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Identify the variables</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distance,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time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Substitute the given values for the variables.</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60 =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(2)</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4 </a:t>
            </a:r>
            <a:r>
              <a:rPr lang="en">
                <a:solidFill>
                  <a:schemeClr val="dk1"/>
                </a:solidFill>
                <a:latin typeface="Noto Sans"/>
                <a:ea typeface="Noto Sans"/>
                <a:cs typeface="Noto Sans"/>
                <a:sym typeface="Noto Sans"/>
              </a:rPr>
              <a:t>- Solve for the constant of variation,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 30</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5</a:t>
            </a:r>
            <a:r>
              <a:rPr lang="en">
                <a:solidFill>
                  <a:schemeClr val="dk1"/>
                </a:solidFill>
                <a:latin typeface="Noto Sans"/>
                <a:ea typeface="Noto Sans"/>
                <a:cs typeface="Noto Sans"/>
                <a:sym typeface="Noto Sans"/>
              </a:rPr>
              <a:t> - Write the equation that relates d and t using the constant of variation.</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 30</a:t>
            </a:r>
            <a:r>
              <a:rPr i="1" lang="en">
                <a:solidFill>
                  <a:schemeClr val="dk1"/>
                </a:solidFill>
                <a:latin typeface="Noto Sans"/>
                <a:ea typeface="Noto Sans"/>
                <a:cs typeface="Noto Sans"/>
                <a:sym typeface="Noto Sans"/>
              </a:rPr>
              <a:t>t</a:t>
            </a:r>
            <a:endParaRPr i="1">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6a4510055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6a4510055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an extension for students:</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2"/>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(20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prompts students to use the equations from activity 1.15.2 to find an answer to a question involving their situation. Students will find how many calories are burned on a treadmill and how far a train travels in a set amount of time.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While students are working, be sure to circulate to make sure that groups are entering the correct values in equations. Ask questions like “is that value the input or the output?” And, “which variable represents the input in your equation.” After the activity, there is a video that will help struggling students solve direct variation problems. Finally, if there is extra time, have groups create another question from their given situation and give it to another group to solve it!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k = 315/18; c = </a:t>
            </a:r>
            <a:r>
              <a:rPr lang="en">
                <a:solidFill>
                  <a:schemeClr val="dk1"/>
                </a:solidFill>
                <a:latin typeface="Noto Sans"/>
                <a:ea typeface="Noto Sans"/>
                <a:cs typeface="Noto Sans"/>
                <a:sym typeface="Noto Sans"/>
              </a:rPr>
              <a:t>(315/18)</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 c = </a:t>
            </a:r>
            <a:r>
              <a:rPr lang="en">
                <a:solidFill>
                  <a:schemeClr val="dk1"/>
                </a:solidFill>
                <a:latin typeface="Noto Sans"/>
                <a:ea typeface="Noto Sans"/>
                <a:cs typeface="Noto Sans"/>
                <a:sym typeface="Noto Sans"/>
              </a:rPr>
              <a:t>(315/18)(25)</a:t>
            </a:r>
            <a:r>
              <a:rPr i="1" lang="en">
                <a:solidFill>
                  <a:schemeClr val="dk1"/>
                </a:solidFill>
                <a:latin typeface="Noto Sans"/>
                <a:ea typeface="Noto Sans"/>
                <a:cs typeface="Noto Sans"/>
                <a:sym typeface="Noto Sans"/>
              </a:rPr>
              <a:t>; c</a:t>
            </a:r>
            <a:r>
              <a:rPr lang="en">
                <a:solidFill>
                  <a:schemeClr val="dk1"/>
                </a:solidFill>
                <a:latin typeface="Noto Sans"/>
                <a:ea typeface="Noto Sans"/>
                <a:cs typeface="Noto Sans"/>
                <a:sym typeface="Noto Sans"/>
              </a:rPr>
              <a:t> = 437.5, so Raoul would burn 437.5 calories if he used the treadmill for 25 minutes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k = 312/65; c = </a:t>
            </a:r>
            <a:r>
              <a:rPr lang="en">
                <a:solidFill>
                  <a:schemeClr val="dk1"/>
                </a:solidFill>
                <a:latin typeface="Noto Sans"/>
                <a:ea typeface="Noto Sans"/>
                <a:cs typeface="Noto Sans"/>
                <a:sym typeface="Noto Sans"/>
              </a:rPr>
              <a:t>(312/65)</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 c = </a:t>
            </a:r>
            <a:r>
              <a:rPr lang="en">
                <a:solidFill>
                  <a:schemeClr val="dk1"/>
                </a:solidFill>
                <a:latin typeface="Noto Sans"/>
                <a:ea typeface="Noto Sans"/>
                <a:cs typeface="Noto Sans"/>
                <a:sym typeface="Noto Sans"/>
              </a:rPr>
              <a:t>(312/65)(90)</a:t>
            </a:r>
            <a:r>
              <a:rPr i="1"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c </a:t>
            </a:r>
            <a:r>
              <a:rPr lang="en">
                <a:solidFill>
                  <a:schemeClr val="dk1"/>
                </a:solidFill>
                <a:latin typeface="Noto Sans"/>
                <a:ea typeface="Noto Sans"/>
                <a:cs typeface="Noto Sans"/>
                <a:sym typeface="Noto Sans"/>
              </a:rPr>
              <a:t>= 432</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6a4510055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6a4510055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3"/>
            </a:pP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 100/2; </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 50</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 50(5); </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250 miles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3"/>
            </a:pPr>
            <a:r>
              <a:rPr lang="en">
                <a:solidFill>
                  <a:schemeClr val="dk1"/>
                </a:solidFill>
                <a:latin typeface="Noto Sans"/>
                <a:ea typeface="Noto Sans"/>
                <a:cs typeface="Noto Sans"/>
                <a:sym typeface="Noto Sans"/>
              </a:rPr>
              <a:t>Your answer may vary, but here is a sample: Substitute the number of calories you want to burn into the equation for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then solve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75e6b92460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75e6b92460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Write the formula for direct variation.</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kx</a:t>
            </a:r>
            <a:endParaRPr i="1">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cost of pizza,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diameter</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Substitute the given values for the variables.</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lang="en">
                <a:solidFill>
                  <a:schemeClr val="dk1"/>
                </a:solidFill>
                <a:latin typeface="Noto Sans"/>
                <a:ea typeface="Noto Sans"/>
                <a:cs typeface="Noto Sans"/>
                <a:sym typeface="Noto Sans"/>
              </a:rPr>
              <a:t>12 =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(8)</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Solve for the constant of variation.</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 12/8 = 3/2</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Write the equation that relates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y using the constant of variation.</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3/2</a:t>
            </a:r>
            <a:r>
              <a:rPr i="1" lang="en">
                <a:solidFill>
                  <a:schemeClr val="dk1"/>
                </a:solidFill>
                <a:latin typeface="Noto Sans"/>
                <a:ea typeface="Noto Sans"/>
                <a:cs typeface="Noto Sans"/>
                <a:sym typeface="Noto Sans"/>
              </a:rPr>
              <a:t>x</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5</a:t>
            </a:r>
            <a:r>
              <a:rPr lang="en">
                <a:solidFill>
                  <a:schemeClr val="dk1"/>
                </a:solidFill>
                <a:latin typeface="Noto Sans"/>
                <a:ea typeface="Noto Sans"/>
                <a:cs typeface="Noto Sans"/>
                <a:sym typeface="Noto Sans"/>
              </a:rPr>
              <a:t> - Substitute the value for the variable.</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(3/2)(6)</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6</a:t>
            </a:r>
            <a:r>
              <a:rPr lang="en">
                <a:solidFill>
                  <a:schemeClr val="dk1"/>
                </a:solidFill>
                <a:latin typeface="Noto Sans"/>
                <a:ea typeface="Noto Sans"/>
                <a:cs typeface="Noto Sans"/>
                <a:sym typeface="Noto Sans"/>
              </a:rPr>
              <a:t> - Solve.</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9</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What does this mean in the context of the problem? A pizza that has a diameter of 6 inches costs $9.</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6a4510055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6a4510055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63</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The constant of variation is 28/4 = 7. The equation is now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7</a:t>
            </a:r>
            <a:r>
              <a:rPr i="1" lang="en">
                <a:solidFill>
                  <a:schemeClr val="dk1"/>
                </a:solidFill>
                <a:latin typeface="Noto Sans"/>
                <a:ea typeface="Noto Sans"/>
                <a:cs typeface="Noto Sans"/>
                <a:sym typeface="Noto Sans"/>
              </a:rPr>
              <a:t>h</a:t>
            </a:r>
            <a:r>
              <a:rPr lang="en">
                <a:solidFill>
                  <a:schemeClr val="dk1"/>
                </a:solidFill>
                <a:latin typeface="Noto Sans"/>
                <a:ea typeface="Noto Sans"/>
                <a:cs typeface="Noto Sans"/>
                <a:sym typeface="Noto Sans"/>
              </a:rPr>
              <a:t>. After 9 hours, Sophia makes 63 parts.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16</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Remember to use multiplication in direct variation. The correct answer is 63 parts.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79</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Recall that when multiplying to use parentheses and multiply. The correct answer is 63 parts.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252</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Make sure to find the constant of variation before substituting into the equation. The correct answer is 63 parts.</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6a4510055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6a4510055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lnSpc>
                <a:spcPct val="115000"/>
              </a:lnSpc>
              <a:spcBef>
                <a:spcPts val="120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 3/14</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3/14</a:t>
            </a:r>
            <a:r>
              <a:rPr i="1" lang="en">
                <a:solidFill>
                  <a:schemeClr val="dk1"/>
                </a:solidFill>
                <a:latin typeface="Noto Sans"/>
                <a:ea typeface="Noto Sans"/>
                <a:cs typeface="Noto Sans"/>
                <a:sym typeface="Noto Sans"/>
              </a:rPr>
              <a:t>m</a:t>
            </a:r>
            <a:endParaRPr i="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(3/14)(42);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9 buckets</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b="1">
              <a:solidFill>
                <a:schemeClr val="dk1"/>
              </a:solidFill>
              <a:latin typeface="Noto Sans"/>
              <a:ea typeface="Noto Sans"/>
              <a:cs typeface="Noto Sans"/>
              <a:sym typeface="Noto Sans"/>
            </a:endParaRPr>
          </a:p>
          <a:p>
            <a:pPr indent="0" lvl="0" marL="0" rtl="0" algn="l">
              <a:spcBef>
                <a:spcPts val="40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Use the equation for direct variation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kx</a:t>
            </a:r>
            <a:r>
              <a:rPr lang="en">
                <a:solidFill>
                  <a:schemeClr val="dk1"/>
                </a:solidFill>
                <a:latin typeface="Noto Sans"/>
                <a:ea typeface="Noto Sans"/>
                <a:cs typeface="Noto Sans"/>
                <a:sym typeface="Noto Sans"/>
              </a:rPr>
              <a:t>. So, </a:t>
            </a:r>
            <a:r>
              <a:rPr i="1" lang="en">
                <a:solidFill>
                  <a:schemeClr val="dk1"/>
                </a:solidFill>
                <a:latin typeface="Noto Sans"/>
                <a:ea typeface="Noto Sans"/>
                <a:cs typeface="Noto Sans"/>
                <a:sym typeface="Noto Sans"/>
              </a:rPr>
              <a:t>d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kg</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Use the equation for direct variation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kx</a:t>
            </a:r>
            <a:r>
              <a:rPr lang="en">
                <a:solidFill>
                  <a:schemeClr val="dk1"/>
                </a:solidFill>
                <a:latin typeface="Noto Sans"/>
                <a:ea typeface="Noto Sans"/>
                <a:cs typeface="Noto Sans"/>
                <a:sym typeface="Noto Sans"/>
              </a:rPr>
              <a:t>. So, 150 =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(5). The constant of variation is </a:t>
            </a:r>
            <a:r>
              <a:rPr i="1" lang="en">
                <a:solidFill>
                  <a:schemeClr val="dk1"/>
                </a:solidFill>
                <a:latin typeface="Noto Sans"/>
                <a:ea typeface="Noto Sans"/>
                <a:cs typeface="Noto Sans"/>
                <a:sym typeface="Noto Sans"/>
              </a:rPr>
              <a:t>k</a:t>
            </a:r>
            <a:r>
              <a:rPr lang="en">
                <a:solidFill>
                  <a:schemeClr val="dk1"/>
                </a:solidFill>
                <a:latin typeface="Noto Sans"/>
                <a:ea typeface="Noto Sans"/>
                <a:cs typeface="Noto Sans"/>
                <a:sym typeface="Noto Sans"/>
              </a:rPr>
              <a:t> = 30.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 30</a:t>
            </a:r>
            <a:r>
              <a:rPr i="1" lang="en">
                <a:solidFill>
                  <a:schemeClr val="dk1"/>
                </a:solidFill>
                <a:latin typeface="Noto Sans"/>
                <a:ea typeface="Noto Sans"/>
                <a:cs typeface="Noto Sans"/>
                <a:sym typeface="Noto Sans"/>
              </a:rPr>
              <a:t>g</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Substitute 285 miles in for </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in the equation. So, 285 = 30</a:t>
            </a:r>
            <a:r>
              <a:rPr i="1" lang="en">
                <a:solidFill>
                  <a:schemeClr val="dk1"/>
                </a:solidFill>
                <a:latin typeface="Noto Sans"/>
                <a:ea typeface="Noto Sans"/>
                <a:cs typeface="Noto Sans"/>
                <a:sym typeface="Noto Sans"/>
              </a:rPr>
              <a:t>g</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g</a:t>
            </a:r>
            <a:r>
              <a:rPr lang="en">
                <a:solidFill>
                  <a:schemeClr val="dk1"/>
                </a:solidFill>
                <a:latin typeface="Noto Sans"/>
                <a:ea typeface="Noto Sans"/>
                <a:cs typeface="Noto Sans"/>
                <a:sym typeface="Noto Sans"/>
              </a:rPr>
              <a:t> = 9.5.</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Response to Student Thinking - More Chances</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Prompt: </a:t>
            </a:r>
            <a:r>
              <a:rPr lang="en">
                <a:solidFill>
                  <a:schemeClr val="dk1"/>
                </a:solidFill>
                <a:latin typeface="Noto Sans"/>
                <a:ea typeface="Noto Sans"/>
                <a:cs typeface="Noto Sans"/>
                <a:sym typeface="Noto Sans"/>
              </a:rPr>
              <a:t>Tell students that equations are mathematical models. A model is a mathematical representation of a real-life situation. When people create models, they rely on the information they have, but they also make assumptions and decisions that affect the models. If the information or assumptions change, the model would also change.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 For more on the benefits of using this type of metacognitive reflection, see the Research in Practice section of the course.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Can you use a direct variation equation if you have the output and need the input? (Yes. Creating an equivalent equation, as you learned in previous lessons, will help you to solve for the input. For example, Raoul would need about 28.6 minutes on the treadmill to burn 500 calories.)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Example 1 – Raoul: c = (315/18)m; (18/315)(500)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t>
            </a:r>
            <a:r>
              <a:rPr b="1" i="1" lang="en">
                <a:solidFill>
                  <a:schemeClr val="dk1"/>
                </a:solidFill>
                <a:latin typeface="Noto Sans"/>
                <a:ea typeface="Noto Sans"/>
                <a:cs typeface="Noto Sans"/>
                <a:sym typeface="Noto Sans"/>
              </a:rPr>
              <a:t>m</a:t>
            </a:r>
            <a:r>
              <a:rPr b="1" lang="en">
                <a:solidFill>
                  <a:schemeClr val="dk1"/>
                </a:solidFill>
                <a:latin typeface="Noto Sans"/>
                <a:ea typeface="Noto Sans"/>
                <a:cs typeface="Noto Sans"/>
                <a:sym typeface="Noto Sans"/>
              </a:rPr>
              <a:t> = 28.6 minutes.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Example 2 – Arnold: </a:t>
            </a:r>
            <a:r>
              <a:rPr i="1" lang="en">
                <a:solidFill>
                  <a:schemeClr val="dk1"/>
                </a:solidFill>
                <a:latin typeface="Noto Sans"/>
                <a:ea typeface="Noto Sans"/>
                <a:cs typeface="Noto Sans"/>
                <a:sym typeface="Noto Sans"/>
              </a:rPr>
              <a:t>c = </a:t>
            </a:r>
            <a:r>
              <a:rPr lang="en">
                <a:solidFill>
                  <a:schemeClr val="dk1"/>
                </a:solidFill>
                <a:latin typeface="Noto Sans"/>
                <a:ea typeface="Noto Sans"/>
                <a:cs typeface="Noto Sans"/>
                <a:sym typeface="Noto Sans"/>
              </a:rPr>
              <a:t>(312/65)</a:t>
            </a:r>
            <a:r>
              <a:rPr i="1" lang="en">
                <a:solidFill>
                  <a:schemeClr val="dk1"/>
                </a:solidFill>
                <a:latin typeface="Noto Sans"/>
                <a:ea typeface="Noto Sans"/>
                <a:cs typeface="Noto Sans"/>
                <a:sym typeface="Noto Sans"/>
              </a:rPr>
              <a:t>m; (65/312)(500) = m; </a:t>
            </a:r>
            <a:r>
              <a:rPr b="1" i="1" lang="en">
                <a:solidFill>
                  <a:schemeClr val="dk1"/>
                </a:solidFill>
                <a:latin typeface="Noto Sans"/>
                <a:ea typeface="Noto Sans"/>
                <a:cs typeface="Noto Sans"/>
                <a:sym typeface="Noto Sans"/>
              </a:rPr>
              <a:t>m = </a:t>
            </a:r>
            <a:r>
              <a:rPr b="1" lang="en">
                <a:solidFill>
                  <a:schemeClr val="dk1"/>
                </a:solidFill>
                <a:latin typeface="Noto Sans"/>
                <a:ea typeface="Noto Sans"/>
                <a:cs typeface="Noto Sans"/>
                <a:sym typeface="Noto Sans"/>
              </a:rPr>
              <a:t>104.2 minutes.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Example 3 – Train: </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 50</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800 = 50</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80/5 = </a:t>
            </a:r>
            <a:r>
              <a:rPr i="1" lang="en">
                <a:solidFill>
                  <a:schemeClr val="dk1"/>
                </a:solidFill>
                <a:latin typeface="Noto Sans"/>
                <a:ea typeface="Noto Sans"/>
                <a:cs typeface="Noto Sans"/>
                <a:sym typeface="Noto Sans"/>
              </a:rPr>
              <a:t>t; </a:t>
            </a:r>
            <a:r>
              <a:rPr b="1" i="1" lang="en">
                <a:solidFill>
                  <a:schemeClr val="dk1"/>
                </a:solidFill>
                <a:latin typeface="Noto Sans"/>
                <a:ea typeface="Noto Sans"/>
                <a:cs typeface="Noto Sans"/>
                <a:sym typeface="Noto Sans"/>
              </a:rPr>
              <a:t>t</a:t>
            </a:r>
            <a:r>
              <a:rPr b="1" lang="en">
                <a:solidFill>
                  <a:schemeClr val="dk1"/>
                </a:solidFill>
                <a:latin typeface="Noto Sans"/>
                <a:ea typeface="Noto Sans"/>
                <a:cs typeface="Noto Sans"/>
                <a:sym typeface="Noto Sans"/>
              </a:rPr>
              <a:t> = 16 hours.</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8.png"/><Relationship Id="rId7" Type="http://schemas.openxmlformats.org/officeDocument/2006/relationships/image" Target="../media/image2.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9.png"/><Relationship Id="rId7" Type="http://schemas.openxmlformats.org/officeDocument/2006/relationships/image" Target="../media/image12.png"/><Relationship Id="rId8"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4.png"/><Relationship Id="rId4" Type="http://schemas.openxmlformats.org/officeDocument/2006/relationships/image" Target="../media/image28.png"/><Relationship Id="rId5" Type="http://schemas.openxmlformats.org/officeDocument/2006/relationships/image" Target="../media/image42.png"/><Relationship Id="rId6"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3.png"/><Relationship Id="rId9" Type="http://schemas.openxmlformats.org/officeDocument/2006/relationships/image" Target="../media/image10.png"/><Relationship Id="rId5" Type="http://schemas.openxmlformats.org/officeDocument/2006/relationships/image" Target="../media/image14.png"/><Relationship Id="rId6" Type="http://schemas.openxmlformats.org/officeDocument/2006/relationships/image" Target="../media/image9.png"/><Relationship Id="rId7" Type="http://schemas.openxmlformats.org/officeDocument/2006/relationships/image" Target="../media/image27.png"/><Relationship Id="rId8"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4.png"/><Relationship Id="rId4"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9.png"/><Relationship Id="rId6" Type="http://schemas.openxmlformats.org/officeDocument/2006/relationships/image" Target="../media/image27.png"/><Relationship Id="rId7" Type="http://schemas.openxmlformats.org/officeDocument/2006/relationships/image" Target="../media/image12.png"/><Relationship Id="rId8"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slide" Target="/ppt/slides/slide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34.png"/><Relationship Id="rId4" Type="http://schemas.openxmlformats.org/officeDocument/2006/relationships/hyperlink" Target="https://youtu.be/BOOmyKWTe1E" TargetMode="External"/><Relationship Id="rId5" Type="http://schemas.openxmlformats.org/officeDocument/2006/relationships/hyperlink" Target="http://www.youtube.com/watch?v=BOOmyKWTe1E" TargetMode="External"/><Relationship Id="rId6" Type="http://schemas.openxmlformats.org/officeDocument/2006/relationships/image" Target="../media/image4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27.png"/><Relationship Id="rId6" Type="http://schemas.openxmlformats.org/officeDocument/2006/relationships/image" Target="../media/image26.png"/><Relationship Id="rId7" Type="http://schemas.openxmlformats.org/officeDocument/2006/relationships/image" Target="../media/image12.png"/><Relationship Id="rId8"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27.png"/><Relationship Id="rId6" Type="http://schemas.openxmlformats.org/officeDocument/2006/relationships/image" Target="../media/image31.png"/><Relationship Id="rId7" Type="http://schemas.openxmlformats.org/officeDocument/2006/relationships/image" Target="../media/image12.png"/><Relationship Id="rId8"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34.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27.png"/><Relationship Id="rId6" Type="http://schemas.openxmlformats.org/officeDocument/2006/relationships/image" Target="../media/image26.png"/><Relationship Id="rId7" Type="http://schemas.openxmlformats.org/officeDocument/2006/relationships/image" Target="../media/image31.png"/><Relationship Id="rId8"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1800">
              <a:solidFill>
                <a:srgbClr val="FDBD3E"/>
              </a:solidFill>
              <a:latin typeface="Noto Sans"/>
              <a:ea typeface="Noto Sans"/>
              <a:cs typeface="Noto Sans"/>
              <a:sym typeface="Noto Sans"/>
            </a:endParaRPr>
          </a:p>
        </p:txBody>
      </p:sp>
      <p:pic>
        <p:nvPicPr>
          <p:cNvPr id="57" name="Google Shape;57;p13"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58" name="Google Shape;58;p13"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59" name="Google Shape;59;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t>Lesson 1.15: Direct Variation</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latin typeface="Verdana"/>
                <a:ea typeface="Verdana"/>
                <a:cs typeface="Verdana"/>
                <a:sym typeface="Verdana"/>
              </a:rPr>
              <a:t>How to use these slides</a:t>
            </a:r>
            <a:endParaRPr sz="3000">
              <a:solidFill>
                <a:srgbClr val="005047"/>
              </a:solidFill>
              <a:latin typeface="Verdana"/>
              <a:ea typeface="Verdana"/>
              <a:cs typeface="Verdana"/>
              <a:sym typeface="Verdana"/>
            </a:endParaRPr>
          </a:p>
        </p:txBody>
      </p:sp>
      <p:sp>
        <p:nvSpPr>
          <p:cNvPr id="65" name="Google Shape;65;p14"/>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66" name="Google Shape;6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7" name="Google Shape;67;p1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1.15 Direct Variation</a:t>
            </a:r>
            <a:endParaRPr/>
          </a:p>
        </p:txBody>
      </p:sp>
      <p:sp>
        <p:nvSpPr>
          <p:cNvPr id="68" name="Google Shape;68;p14"/>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Reference </a:t>
            </a:r>
            <a:r>
              <a:rPr lang="en">
                <a:latin typeface="Verdana"/>
                <a:ea typeface="Verdana"/>
                <a:cs typeface="Verdana"/>
                <a:sym typeface="Verdana"/>
              </a:rPr>
              <a:t>Key</a:t>
            </a:r>
            <a:endParaRPr>
              <a:latin typeface="Verdana"/>
              <a:ea typeface="Verdana"/>
              <a:cs typeface="Verdana"/>
              <a:sym typeface="Verdana"/>
            </a:endParaRPr>
          </a:p>
        </p:txBody>
      </p:sp>
      <p:sp>
        <p:nvSpPr>
          <p:cNvPr id="74" name="Google Shape;74;p15"/>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75" name="Google Shape;7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1.15 Direct Variation</a:t>
            </a:r>
            <a:endParaRPr/>
          </a:p>
        </p:txBody>
      </p:sp>
      <p:graphicFrame>
        <p:nvGraphicFramePr>
          <p:cNvPr id="77" name="Google Shape;77;p15"/>
          <p:cNvGraphicFramePr/>
          <p:nvPr/>
        </p:nvGraphicFramePr>
        <p:xfrm>
          <a:off x="416500" y="1479425"/>
          <a:ext cx="3000000" cy="3000000"/>
        </p:xfrm>
        <a:graphic>
          <a:graphicData uri="http://schemas.openxmlformats.org/drawingml/2006/table">
            <a:tbl>
              <a:tblPr>
                <a:noFill/>
                <a:tableStyleId>{12E737B9-911B-4C91-8CD8-877F9F15CA1E}</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78" name="Google Shape;78;p15"/>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 name="Google Shape;79;p15"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80" name="Google Shape;80;p15"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81" name="Google Shape;81;p15"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82" name="Google Shape;82;p15"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83" name="Google Shape;83;p15"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84" name="Google Shape;84;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85" name="Google Shape;85;p15"/>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91" name="Google Shape;91;p16"/>
          <p:cNvSpPr txBox="1"/>
          <p:nvPr>
            <p:ph idx="1" type="body"/>
          </p:nvPr>
        </p:nvSpPr>
        <p:spPr>
          <a:xfrm>
            <a:off x="311700" y="1152475"/>
            <a:ext cx="4992600" cy="3498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42900" lvl="0" marL="457200" rtl="0" algn="l">
              <a:lnSpc>
                <a:spcPct val="100000"/>
              </a:lnSpc>
              <a:spcBef>
                <a:spcPts val="1000"/>
              </a:spcBef>
              <a:spcAft>
                <a:spcPts val="1000"/>
              </a:spcAft>
              <a:buClr>
                <a:srgbClr val="F3F3F3"/>
              </a:buClr>
              <a:buSzPts val="1800"/>
              <a:buFont typeface="Helvetica Neue"/>
              <a:buChar char="●"/>
            </a:pPr>
            <a:r>
              <a:rPr b="1" lang="en">
                <a:solidFill>
                  <a:srgbClr val="F3F3F3"/>
                </a:solidFill>
              </a:rPr>
              <a:t>Set up </a:t>
            </a:r>
            <a:r>
              <a:rPr lang="en">
                <a:solidFill>
                  <a:srgbClr val="F3F3F3"/>
                </a:solidFill>
              </a:rPr>
              <a:t>and</a:t>
            </a:r>
            <a:r>
              <a:rPr b="1" lang="en">
                <a:solidFill>
                  <a:srgbClr val="F3F3F3"/>
                </a:solidFill>
              </a:rPr>
              <a:t> solve direct variation </a:t>
            </a:r>
            <a:r>
              <a:rPr lang="en">
                <a:solidFill>
                  <a:srgbClr val="F3F3F3"/>
                </a:solidFill>
              </a:rPr>
              <a:t>problems.</a:t>
            </a:r>
            <a:endParaRPr>
              <a:solidFill>
                <a:srgbClr val="F3F3F3"/>
              </a:solidFill>
            </a:endParaRPr>
          </a:p>
        </p:txBody>
      </p:sp>
      <p:pic>
        <p:nvPicPr>
          <p:cNvPr id="92" name="Google Shape;92;p16" title="lesson journey-opt 2.png"/>
          <p:cNvPicPr preferRelativeResize="0"/>
          <p:nvPr/>
        </p:nvPicPr>
        <p:blipFill>
          <a:blip r:embed="rId3">
            <a:alphaModFix/>
          </a:blip>
          <a:stretch>
            <a:fillRect/>
          </a:stretch>
        </p:blipFill>
        <p:spPr>
          <a:xfrm>
            <a:off x="5385050" y="1152463"/>
            <a:ext cx="3447249" cy="2298175"/>
          </a:xfrm>
          <a:prstGeom prst="rect">
            <a:avLst/>
          </a:prstGeom>
          <a:noFill/>
          <a:ln>
            <a:noFill/>
          </a:ln>
        </p:spPr>
      </p:pic>
      <p:sp>
        <p:nvSpPr>
          <p:cNvPr id="93" name="Google Shape;9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94" name="Google Shape;94;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1.15 Direct Variation</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266450"/>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Vocabulary</a:t>
            </a:r>
            <a:endParaRPr>
              <a:latin typeface="Verdana"/>
              <a:ea typeface="Verdana"/>
              <a:cs typeface="Verdana"/>
              <a:sym typeface="Verdana"/>
            </a:endParaRPr>
          </a:p>
        </p:txBody>
      </p:sp>
      <p:sp>
        <p:nvSpPr>
          <p:cNvPr id="100" name="Google Shape;100;p17"/>
          <p:cNvSpPr txBox="1"/>
          <p:nvPr>
            <p:ph idx="1" type="body"/>
          </p:nvPr>
        </p:nvSpPr>
        <p:spPr>
          <a:xfrm>
            <a:off x="311700" y="912950"/>
            <a:ext cx="4516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lang="en"/>
              <a:t>Equation</a:t>
            </a:r>
            <a:endParaRPr/>
          </a:p>
          <a:p>
            <a:pPr indent="-330200" lvl="1" marL="914400" rtl="0" algn="l">
              <a:spcBef>
                <a:spcPts val="0"/>
              </a:spcBef>
              <a:spcAft>
                <a:spcPts val="0"/>
              </a:spcAft>
              <a:buSzPts val="1600"/>
              <a:buChar char="○"/>
            </a:pPr>
            <a:r>
              <a:rPr lang="en"/>
              <a:t>A mathematical statement showing that two numbers, expressions, or objects are equal.</a:t>
            </a:r>
            <a:endParaRPr/>
          </a:p>
          <a:p>
            <a:pPr indent="-342900" lvl="0" marL="457200" rtl="0" algn="l">
              <a:spcBef>
                <a:spcPts val="0"/>
              </a:spcBef>
              <a:spcAft>
                <a:spcPts val="0"/>
              </a:spcAft>
              <a:buSzPts val="1800"/>
              <a:buChar char="●"/>
            </a:pPr>
            <a:r>
              <a:rPr lang="en"/>
              <a:t>Expression</a:t>
            </a:r>
            <a:endParaRPr/>
          </a:p>
          <a:p>
            <a:pPr indent="-330200" lvl="1" marL="914400" rtl="0" algn="l">
              <a:spcBef>
                <a:spcPts val="0"/>
              </a:spcBef>
              <a:spcAft>
                <a:spcPts val="0"/>
              </a:spcAft>
              <a:buSzPts val="1600"/>
              <a:buChar char="○"/>
            </a:pPr>
            <a:r>
              <a:rPr lang="en"/>
              <a:t>The sum of products of numbers and variables.</a:t>
            </a:r>
            <a:endParaRPr/>
          </a:p>
          <a:p>
            <a:pPr indent="-342900" lvl="0" marL="457200" rtl="0" algn="l">
              <a:spcBef>
                <a:spcPts val="0"/>
              </a:spcBef>
              <a:spcAft>
                <a:spcPts val="0"/>
              </a:spcAft>
              <a:buSzPts val="1800"/>
              <a:buChar char="●"/>
            </a:pPr>
            <a:r>
              <a:rPr lang="en"/>
              <a:t>Proportion</a:t>
            </a:r>
            <a:endParaRPr/>
          </a:p>
          <a:p>
            <a:pPr indent="-330200" lvl="1" marL="914400" rtl="0" algn="l">
              <a:spcBef>
                <a:spcPts val="0"/>
              </a:spcBef>
              <a:spcAft>
                <a:spcPts val="0"/>
              </a:spcAft>
              <a:buSzPts val="1600"/>
              <a:buChar char="○"/>
            </a:pPr>
            <a:r>
              <a:rPr lang="en"/>
              <a:t>The equation that results when two rational expressions (fractions) are equal.</a:t>
            </a:r>
            <a:endParaRPr/>
          </a:p>
          <a:p>
            <a:pPr indent="0" lvl="0" marL="0" rtl="0" algn="l">
              <a:spcBef>
                <a:spcPts val="1200"/>
              </a:spcBef>
              <a:spcAft>
                <a:spcPts val="1200"/>
              </a:spcAft>
              <a:buNone/>
            </a:pPr>
            <a:r>
              <a:t/>
            </a:r>
            <a:endParaRPr b="1"/>
          </a:p>
        </p:txBody>
      </p:sp>
      <p:sp>
        <p:nvSpPr>
          <p:cNvPr id="101" name="Google Shape;101;p17"/>
          <p:cNvSpPr txBox="1"/>
          <p:nvPr>
            <p:ph idx="3" type="sldNum"/>
          </p:nvPr>
        </p:nvSpPr>
        <p:spPr>
          <a:xfrm>
            <a:off x="500800" y="4629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1.15 Direct Variation</a:t>
            </a:r>
            <a:endParaRPr/>
          </a:p>
        </p:txBody>
      </p:sp>
      <p:sp>
        <p:nvSpPr>
          <p:cNvPr id="102" name="Google Shape;10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3" name="Google Shape;103;p17"/>
          <p:cNvSpPr txBox="1"/>
          <p:nvPr>
            <p:ph idx="2" type="body"/>
          </p:nvPr>
        </p:nvSpPr>
        <p:spPr>
          <a:xfrm>
            <a:off x="4917150" y="863550"/>
            <a:ext cx="4143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Direct Variation</a:t>
            </a:r>
            <a:endParaRPr/>
          </a:p>
          <a:p>
            <a:pPr indent="-330200" lvl="1" marL="914400" rtl="0" algn="l">
              <a:spcBef>
                <a:spcPts val="0"/>
              </a:spcBef>
              <a:spcAft>
                <a:spcPts val="0"/>
              </a:spcAft>
              <a:buSzPts val="1600"/>
              <a:buChar char="○"/>
            </a:pPr>
            <a:r>
              <a:rPr lang="en"/>
              <a:t>An equation, function, or situation where the variables are related through the multiplication of constant only.</a:t>
            </a:r>
            <a:endParaRPr/>
          </a:p>
          <a:p>
            <a:pPr indent="-342900" lvl="0" marL="457200" rtl="0" algn="l">
              <a:spcBef>
                <a:spcPts val="0"/>
              </a:spcBef>
              <a:spcAft>
                <a:spcPts val="0"/>
              </a:spcAft>
              <a:buSzPts val="1800"/>
              <a:buChar char="●"/>
            </a:pPr>
            <a:r>
              <a:rPr lang="en"/>
              <a:t>Rational Expression</a:t>
            </a:r>
            <a:endParaRPr/>
          </a:p>
          <a:p>
            <a:pPr indent="-330200" lvl="1" marL="914400" rtl="0" algn="l">
              <a:spcBef>
                <a:spcPts val="0"/>
              </a:spcBef>
              <a:spcAft>
                <a:spcPts val="0"/>
              </a:spcAft>
              <a:buSzPts val="1600"/>
              <a:buChar char="○"/>
            </a:pPr>
            <a:r>
              <a:rPr lang="en"/>
              <a:t>An expression in the form of a fraction in which the numerator and/or denominator contain polynomials.</a:t>
            </a:r>
            <a:endParaRPr/>
          </a:p>
          <a:p>
            <a:pPr indent="0" lvl="0" marL="0" rtl="0" algn="l">
              <a:spcBef>
                <a:spcPts val="1200"/>
              </a:spcBef>
              <a:spcAft>
                <a:spcPts val="1200"/>
              </a:spcAft>
              <a:buNone/>
            </a:pPr>
            <a:r>
              <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109" name="Google Shape;109;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0" name="Google Shape;110;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5" name="Google Shape;115;p18"/>
          <p:cNvCxnSpPr>
            <a:stCxn id="109" idx="2"/>
            <a:endCxn id="111"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16" name="Google Shape;116;p18"/>
          <p:cNvCxnSpPr>
            <a:stCxn id="111" idx="3"/>
            <a:endCxn id="11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8"/>
          <p:cNvCxnSpPr>
            <a:stCxn id="110" idx="3"/>
            <a:endCxn id="1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8"/>
          <p:cNvCxnSpPr>
            <a:stCxn id="112" idx="3"/>
            <a:endCxn id="11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8"/>
          <p:cNvCxnSpPr>
            <a:stCxn id="114" idx="3"/>
            <a:endCxn id="11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20" name="Google Shape;12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8" title="hugeicons_task-done-01.png"/>
          <p:cNvPicPr preferRelativeResize="0"/>
          <p:nvPr/>
        </p:nvPicPr>
        <p:blipFill>
          <a:blip r:embed="rId4">
            <a:alphaModFix/>
          </a:blip>
          <a:stretch>
            <a:fillRect/>
          </a:stretch>
        </p:blipFill>
        <p:spPr>
          <a:xfrm>
            <a:off x="1841720" y="3109005"/>
            <a:ext cx="228600" cy="228600"/>
          </a:xfrm>
          <a:prstGeom prst="rect">
            <a:avLst/>
          </a:prstGeom>
          <a:noFill/>
          <a:ln>
            <a:noFill/>
          </a:ln>
        </p:spPr>
      </p:pic>
      <p:sp>
        <p:nvSpPr>
          <p:cNvPr id="122" name="Google Shape;122;p18"/>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3" name="Google Shape;123;p18"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24" name="Google Shape;124;p18"/>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5" name="Google Shape;125;p18"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26" name="Google Shape;126;p18"/>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27" name="Google Shape;127;p18"/>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28" name="Google Shape;128;p18"/>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29" name="Google Shape;129;p18"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30" name="Google Shape;130;p18"/>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31" name="Google Shape;131;p18"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132" name="Google Shape;132;p18"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133" name="Google Shape;133;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7" name="Google Shape;137;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8" name="Google Shape;138;p18"/>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9" name="Google Shape;139;p18"/>
          <p:cNvCxnSpPr>
            <a:stCxn id="133" idx="2"/>
            <a:endCxn id="135"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40" name="Google Shape;140;p18"/>
          <p:cNvCxnSpPr>
            <a:stCxn id="135" idx="3"/>
            <a:endCxn id="13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41" name="Google Shape;141;p18"/>
          <p:cNvCxnSpPr>
            <a:stCxn id="134" idx="3"/>
            <a:endCxn id="13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42" name="Google Shape;142;p18"/>
          <p:cNvCxnSpPr>
            <a:stCxn id="136" idx="3"/>
            <a:endCxn id="138"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143" name="Google Shape;143;p18"/>
          <p:cNvCxnSpPr>
            <a:stCxn id="138" idx="3"/>
            <a:endCxn id="137"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pic>
        <p:nvPicPr>
          <p:cNvPr id="144" name="Google Shape;144;p18" title="hugeicons_task-done-01.png"/>
          <p:cNvPicPr preferRelativeResize="0"/>
          <p:nvPr/>
        </p:nvPicPr>
        <p:blipFill>
          <a:blip r:embed="rId4">
            <a:alphaModFix/>
          </a:blip>
          <a:stretch>
            <a:fillRect/>
          </a:stretch>
        </p:blipFill>
        <p:spPr>
          <a:xfrm>
            <a:off x="1841720" y="3200400"/>
            <a:ext cx="228600" cy="228600"/>
          </a:xfrm>
          <a:prstGeom prst="rect">
            <a:avLst/>
          </a:prstGeom>
          <a:noFill/>
          <a:ln>
            <a:noFill/>
          </a:ln>
        </p:spPr>
      </p:pic>
      <p:sp>
        <p:nvSpPr>
          <p:cNvPr id="145" name="Google Shape;145;p18"/>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sz="1800">
              <a:solidFill>
                <a:srgbClr val="595959"/>
              </a:solidFill>
              <a:latin typeface="Calibri"/>
              <a:ea typeface="Calibri"/>
              <a:cs typeface="Calibri"/>
              <a:sym typeface="Calibri"/>
            </a:endParaRPr>
          </a:p>
        </p:txBody>
      </p:sp>
      <p:pic>
        <p:nvPicPr>
          <p:cNvPr id="146" name="Google Shape;146;p18" title="hugeicons_task-done-01.png"/>
          <p:cNvPicPr preferRelativeResize="0"/>
          <p:nvPr/>
        </p:nvPicPr>
        <p:blipFill>
          <a:blip r:embed="rId4">
            <a:alphaModFix/>
          </a:blip>
          <a:stretch>
            <a:fillRect/>
          </a:stretch>
        </p:blipFill>
        <p:spPr>
          <a:xfrm>
            <a:off x="3628795" y="1554480"/>
            <a:ext cx="228600" cy="228600"/>
          </a:xfrm>
          <a:prstGeom prst="rect">
            <a:avLst/>
          </a:prstGeom>
          <a:noFill/>
          <a:ln>
            <a:noFill/>
          </a:ln>
        </p:spPr>
      </p:pic>
      <p:sp>
        <p:nvSpPr>
          <p:cNvPr id="147" name="Google Shape;147;p18"/>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b="1" sz="1800">
              <a:solidFill>
                <a:srgbClr val="595959"/>
              </a:solidFill>
              <a:latin typeface="Calibri"/>
              <a:ea typeface="Calibri"/>
              <a:cs typeface="Calibri"/>
              <a:sym typeface="Calibri"/>
            </a:endParaRPr>
          </a:p>
        </p:txBody>
      </p:sp>
      <p:pic>
        <p:nvPicPr>
          <p:cNvPr id="148" name="Google Shape;148;p18" title="hugeicons_chart-down.png"/>
          <p:cNvPicPr preferRelativeResize="0"/>
          <p:nvPr/>
        </p:nvPicPr>
        <p:blipFill>
          <a:blip r:embed="rId5">
            <a:alphaModFix/>
          </a:blip>
          <a:stretch>
            <a:fillRect/>
          </a:stretch>
        </p:blipFill>
        <p:spPr>
          <a:xfrm>
            <a:off x="4902133" y="3200400"/>
            <a:ext cx="228600" cy="228600"/>
          </a:xfrm>
          <a:prstGeom prst="rect">
            <a:avLst/>
          </a:prstGeom>
          <a:noFill/>
          <a:ln>
            <a:noFill/>
          </a:ln>
        </p:spPr>
      </p:pic>
      <p:sp>
        <p:nvSpPr>
          <p:cNvPr id="149" name="Google Shape;149;p18"/>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150" name="Google Shape;150;p1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151" name="Google Shape;151;p1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152" name="Google Shape;152;p18" title="hugeicons_start-up-02.png"/>
          <p:cNvPicPr preferRelativeResize="0"/>
          <p:nvPr/>
        </p:nvPicPr>
        <p:blipFill>
          <a:blip r:embed="rId6">
            <a:alphaModFix/>
          </a:blip>
          <a:stretch>
            <a:fillRect/>
          </a:stretch>
        </p:blipFill>
        <p:spPr>
          <a:xfrm>
            <a:off x="1084454" y="1554480"/>
            <a:ext cx="228600" cy="228600"/>
          </a:xfrm>
          <a:prstGeom prst="rect">
            <a:avLst/>
          </a:prstGeom>
          <a:noFill/>
          <a:ln>
            <a:noFill/>
          </a:ln>
        </p:spPr>
      </p:pic>
      <p:sp>
        <p:nvSpPr>
          <p:cNvPr id="153" name="Google Shape;153;p1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4" name="Google Shape;154;p18"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155" name="Google Shape;155;p18"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1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Warm Up - Factors of Change ∝</a:t>
            </a:r>
            <a:endParaRPr>
              <a:latin typeface="Verdana"/>
              <a:ea typeface="Verdana"/>
              <a:cs typeface="Verdana"/>
              <a:sym typeface="Verdana"/>
            </a:endParaRPr>
          </a:p>
        </p:txBody>
      </p:sp>
      <p:sp>
        <p:nvSpPr>
          <p:cNvPr id="161" name="Google Shape;161;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2" name="Google Shape;162;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1.15.1 Solving Proportions</a:t>
            </a:r>
            <a:endParaRPr/>
          </a:p>
        </p:txBody>
      </p:sp>
      <p:sp>
        <p:nvSpPr>
          <p:cNvPr id="163" name="Google Shape;163;p19"/>
          <p:cNvSpPr txBox="1"/>
          <p:nvPr/>
        </p:nvSpPr>
        <p:spPr>
          <a:xfrm>
            <a:off x="543225" y="1071750"/>
            <a:ext cx="7971900" cy="34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Noto Sans"/>
                <a:ea typeface="Noto Sans"/>
                <a:cs typeface="Noto Sans"/>
                <a:sym typeface="Noto Sans"/>
              </a:rPr>
              <a:t>Solve each of the following proportions:</a:t>
            </a:r>
            <a:endParaRPr sz="1800">
              <a:latin typeface="Noto Sans"/>
              <a:ea typeface="Noto Sans"/>
              <a:cs typeface="Noto Sans"/>
              <a:sym typeface="Noto Sans"/>
            </a:endParaRPr>
          </a:p>
          <a:p>
            <a:pPr indent="0" lvl="0" marL="0" rtl="0" algn="l">
              <a:spcBef>
                <a:spcPts val="0"/>
              </a:spcBef>
              <a:spcAft>
                <a:spcPts val="0"/>
              </a:spcAft>
              <a:buNone/>
            </a:pPr>
            <a:r>
              <a:t/>
            </a:r>
            <a:endParaRPr sz="1800">
              <a:latin typeface="Noto Sans"/>
              <a:ea typeface="Noto Sans"/>
              <a:cs typeface="Noto Sans"/>
              <a:sym typeface="Noto Sans"/>
            </a:endParaRPr>
          </a:p>
          <a:p>
            <a:pPr indent="-342900" lvl="0" marL="457200" rtl="0" algn="l">
              <a:spcBef>
                <a:spcPts val="0"/>
              </a:spcBef>
              <a:spcAft>
                <a:spcPts val="0"/>
              </a:spcAft>
              <a:buSzPts val="1800"/>
              <a:buFont typeface="Noto Sans"/>
              <a:buAutoNum type="arabicPeriod"/>
            </a:pPr>
            <a:r>
              <a:t/>
            </a:r>
            <a:endParaRPr sz="1800">
              <a:latin typeface="Noto Sans"/>
              <a:ea typeface="Noto Sans"/>
              <a:cs typeface="Noto Sans"/>
              <a:sym typeface="Noto Sans"/>
            </a:endParaRPr>
          </a:p>
          <a:p>
            <a:pPr indent="0" lvl="0" marL="0" rtl="0" algn="l">
              <a:spcBef>
                <a:spcPts val="0"/>
              </a:spcBef>
              <a:spcAft>
                <a:spcPts val="0"/>
              </a:spcAft>
              <a:buNone/>
            </a:pPr>
            <a:r>
              <a:t/>
            </a:r>
            <a:endParaRPr sz="1800">
              <a:latin typeface="Noto Sans"/>
              <a:ea typeface="Noto Sans"/>
              <a:cs typeface="Noto Sans"/>
              <a:sym typeface="Noto Sans"/>
            </a:endParaRPr>
          </a:p>
          <a:p>
            <a:pPr indent="0" lvl="0" marL="0" rtl="0" algn="l">
              <a:spcBef>
                <a:spcPts val="0"/>
              </a:spcBef>
              <a:spcAft>
                <a:spcPts val="0"/>
              </a:spcAft>
              <a:buNone/>
            </a:pPr>
            <a:r>
              <a:t/>
            </a:r>
            <a:endParaRPr sz="1800">
              <a:latin typeface="Noto Sans"/>
              <a:ea typeface="Noto Sans"/>
              <a:cs typeface="Noto Sans"/>
              <a:sym typeface="Noto Sans"/>
            </a:endParaRPr>
          </a:p>
          <a:p>
            <a:pPr indent="-342900" lvl="0" marL="457200" rtl="0" algn="l">
              <a:spcBef>
                <a:spcPts val="0"/>
              </a:spcBef>
              <a:spcAft>
                <a:spcPts val="0"/>
              </a:spcAft>
              <a:buSzPts val="1800"/>
              <a:buFont typeface="Noto Sans"/>
              <a:buAutoNum type="arabicPeriod"/>
            </a:pPr>
            <a:r>
              <a:t/>
            </a:r>
            <a:endParaRPr sz="1800">
              <a:latin typeface="Noto Sans"/>
              <a:ea typeface="Noto Sans"/>
              <a:cs typeface="Noto Sans"/>
              <a:sym typeface="Noto Sans"/>
            </a:endParaRPr>
          </a:p>
          <a:p>
            <a:pPr indent="0" lvl="0" marL="0" rtl="0" algn="l">
              <a:spcBef>
                <a:spcPts val="0"/>
              </a:spcBef>
              <a:spcAft>
                <a:spcPts val="0"/>
              </a:spcAft>
              <a:buNone/>
            </a:pPr>
            <a:r>
              <a:t/>
            </a:r>
            <a:endParaRPr sz="1800">
              <a:latin typeface="Noto Sans"/>
              <a:ea typeface="Noto Sans"/>
              <a:cs typeface="Noto Sans"/>
              <a:sym typeface="Noto Sans"/>
            </a:endParaRPr>
          </a:p>
          <a:p>
            <a:pPr indent="0" lvl="0" marL="0" rtl="0" algn="l">
              <a:spcBef>
                <a:spcPts val="0"/>
              </a:spcBef>
              <a:spcAft>
                <a:spcPts val="0"/>
              </a:spcAft>
              <a:buNone/>
            </a:pPr>
            <a:r>
              <a:t/>
            </a:r>
            <a:endParaRPr sz="1800">
              <a:latin typeface="Noto Sans"/>
              <a:ea typeface="Noto Sans"/>
              <a:cs typeface="Noto Sans"/>
              <a:sym typeface="Noto Sans"/>
            </a:endParaRPr>
          </a:p>
          <a:p>
            <a:pPr indent="-342900" lvl="0" marL="457200" rtl="0" algn="l">
              <a:spcBef>
                <a:spcPts val="0"/>
              </a:spcBef>
              <a:spcAft>
                <a:spcPts val="0"/>
              </a:spcAft>
              <a:buSzPts val="1800"/>
              <a:buFont typeface="Noto Sans"/>
              <a:buAutoNum type="arabicPeriod"/>
            </a:pPr>
            <a:r>
              <a:t/>
            </a:r>
            <a:endParaRPr sz="1600">
              <a:latin typeface="Calibri"/>
              <a:ea typeface="Calibri"/>
              <a:cs typeface="Calibri"/>
              <a:sym typeface="Calibri"/>
            </a:endParaRPr>
          </a:p>
        </p:txBody>
      </p:sp>
      <p:pic>
        <p:nvPicPr>
          <p:cNvPr id="164" name="Google Shape;164;p19"/>
          <p:cNvPicPr preferRelativeResize="0"/>
          <p:nvPr/>
        </p:nvPicPr>
        <p:blipFill>
          <a:blip r:embed="rId4">
            <a:alphaModFix/>
          </a:blip>
          <a:stretch>
            <a:fillRect/>
          </a:stretch>
        </p:blipFill>
        <p:spPr>
          <a:xfrm>
            <a:off x="1095375" y="1428763"/>
            <a:ext cx="952500" cy="714375"/>
          </a:xfrm>
          <a:prstGeom prst="rect">
            <a:avLst/>
          </a:prstGeom>
          <a:noFill/>
          <a:ln>
            <a:noFill/>
          </a:ln>
        </p:spPr>
      </p:pic>
      <p:pic>
        <p:nvPicPr>
          <p:cNvPr id="165" name="Google Shape;165;p19"/>
          <p:cNvPicPr preferRelativeResize="0"/>
          <p:nvPr/>
        </p:nvPicPr>
        <p:blipFill>
          <a:blip r:embed="rId5">
            <a:alphaModFix/>
          </a:blip>
          <a:stretch>
            <a:fillRect/>
          </a:stretch>
        </p:blipFill>
        <p:spPr>
          <a:xfrm>
            <a:off x="1166800" y="2338375"/>
            <a:ext cx="809625" cy="466725"/>
          </a:xfrm>
          <a:prstGeom prst="rect">
            <a:avLst/>
          </a:prstGeom>
          <a:noFill/>
          <a:ln>
            <a:noFill/>
          </a:ln>
        </p:spPr>
      </p:pic>
      <p:pic>
        <p:nvPicPr>
          <p:cNvPr id="166" name="Google Shape;166;p19"/>
          <p:cNvPicPr preferRelativeResize="0"/>
          <p:nvPr/>
        </p:nvPicPr>
        <p:blipFill>
          <a:blip r:embed="rId6">
            <a:alphaModFix/>
          </a:blip>
          <a:stretch>
            <a:fillRect/>
          </a:stretch>
        </p:blipFill>
        <p:spPr>
          <a:xfrm>
            <a:off x="1095375" y="3082725"/>
            <a:ext cx="1181100" cy="628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0"/>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172" name="Google Shape;172;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3" name="Google Shape;173;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4" name="Google Shape;174;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5" name="Google Shape;175;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6" name="Google Shape;176;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7" name="Google Shape;177;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78" name="Google Shape;178;p20"/>
          <p:cNvCxnSpPr>
            <a:stCxn id="172" idx="2"/>
            <a:endCxn id="17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79" name="Google Shape;179;p20"/>
          <p:cNvCxnSpPr>
            <a:stCxn id="174" idx="3"/>
            <a:endCxn id="17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80" name="Google Shape;180;p20"/>
          <p:cNvCxnSpPr>
            <a:stCxn id="173" idx="3"/>
            <a:endCxn id="17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81" name="Google Shape;181;p20"/>
          <p:cNvCxnSpPr>
            <a:stCxn id="175" idx="3"/>
            <a:endCxn id="17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82" name="Google Shape;182;p20"/>
          <p:cNvCxnSpPr>
            <a:stCxn id="177" idx="3"/>
            <a:endCxn id="17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83" name="Google Shape;183;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20"/>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85" name="Google Shape;185;p20"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86" name="Google Shape;186;p20"/>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87" name="Google Shape;187;p20"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88" name="Google Shape;188;p20"/>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89" name="Google Shape;189;p20"/>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90" name="Google Shape;190;p20"/>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91" name="Google Shape;191;p20"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92" name="Google Shape;192;p20"/>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93" name="Google Shape;193;p20" title="hugeicons_task-done-01.png"/>
          <p:cNvPicPr preferRelativeResize="0"/>
          <p:nvPr/>
        </p:nvPicPr>
        <p:blipFill>
          <a:blip r:embed="rId7">
            <a:alphaModFix/>
          </a:blip>
          <a:stretch>
            <a:fillRect/>
          </a:stretch>
        </p:blipFill>
        <p:spPr>
          <a:xfrm>
            <a:off x="1837944" y="3108960"/>
            <a:ext cx="228600" cy="228600"/>
          </a:xfrm>
          <a:prstGeom prst="rect">
            <a:avLst/>
          </a:prstGeom>
          <a:noFill/>
          <a:ln>
            <a:noFill/>
          </a:ln>
        </p:spPr>
      </p:pic>
      <p:pic>
        <p:nvPicPr>
          <p:cNvPr id="194" name="Google Shape;194;p20"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pic>
        <p:nvPicPr>
          <p:cNvPr id="195" name="Google Shape;195;p20" title="hugeicons_pencil.png"/>
          <p:cNvPicPr preferRelativeResize="0"/>
          <p:nvPr/>
        </p:nvPicPr>
        <p:blipFill>
          <a:blip r:embed="rId9">
            <a:alphaModFix/>
          </a:blip>
          <a:stretch>
            <a:fillRect/>
          </a:stretch>
        </p:blipFill>
        <p:spPr>
          <a:xfrm>
            <a:off x="6519672" y="1444752"/>
            <a:ext cx="228600" cy="228600"/>
          </a:xfrm>
          <a:prstGeom prst="rect">
            <a:avLst/>
          </a:prstGeom>
          <a:noFill/>
          <a:ln>
            <a:noFill/>
          </a:ln>
        </p:spPr>
      </p:pic>
      <p:sp>
        <p:nvSpPr>
          <p:cNvPr id="196" name="Google Shape;196;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7" name="Google Shape;197;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8" name="Google Shape;198;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9" name="Google Shape;199;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0" name="Google Shape;200;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1" name="Google Shape;201;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2" name="Google Shape;202;p20"/>
          <p:cNvCxnSpPr>
            <a:stCxn id="196" idx="2"/>
            <a:endCxn id="19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03" name="Google Shape;203;p20"/>
          <p:cNvCxnSpPr>
            <a:stCxn id="198" idx="3"/>
            <a:endCxn id="197"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204" name="Google Shape;204;p20"/>
          <p:cNvCxnSpPr>
            <a:stCxn id="197" idx="3"/>
            <a:endCxn id="199"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05" name="Google Shape;205;p20"/>
          <p:cNvCxnSpPr>
            <a:stCxn id="199" idx="3"/>
            <a:endCxn id="20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06" name="Google Shape;206;p20"/>
          <p:cNvCxnSpPr>
            <a:stCxn id="201" idx="3"/>
            <a:endCxn id="20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207" name="Google Shape;207;p20" title="hugeicons_task-done-01.png"/>
          <p:cNvPicPr preferRelativeResize="0"/>
          <p:nvPr/>
        </p:nvPicPr>
        <p:blipFill>
          <a:blip r:embed="rId4">
            <a:alphaModFix/>
          </a:blip>
          <a:stretch>
            <a:fillRect/>
          </a:stretch>
        </p:blipFill>
        <p:spPr>
          <a:xfrm>
            <a:off x="3628795" y="1554480"/>
            <a:ext cx="228600" cy="228600"/>
          </a:xfrm>
          <a:prstGeom prst="rect">
            <a:avLst/>
          </a:prstGeom>
          <a:noFill/>
          <a:ln>
            <a:noFill/>
          </a:ln>
        </p:spPr>
      </p:pic>
      <p:sp>
        <p:nvSpPr>
          <p:cNvPr id="208" name="Google Shape;208;p20"/>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b="1" sz="1800">
              <a:solidFill>
                <a:srgbClr val="595959"/>
              </a:solidFill>
              <a:latin typeface="Calibri"/>
              <a:ea typeface="Calibri"/>
              <a:cs typeface="Calibri"/>
              <a:sym typeface="Calibri"/>
            </a:endParaRPr>
          </a:p>
        </p:txBody>
      </p:sp>
      <p:pic>
        <p:nvPicPr>
          <p:cNvPr id="209" name="Google Shape;209;p20" title="hugeicons_chart-down.png"/>
          <p:cNvPicPr preferRelativeResize="0"/>
          <p:nvPr/>
        </p:nvPicPr>
        <p:blipFill>
          <a:blip r:embed="rId5">
            <a:alphaModFix/>
          </a:blip>
          <a:stretch>
            <a:fillRect/>
          </a:stretch>
        </p:blipFill>
        <p:spPr>
          <a:xfrm>
            <a:off x="4902133" y="3200400"/>
            <a:ext cx="228600" cy="228600"/>
          </a:xfrm>
          <a:prstGeom prst="rect">
            <a:avLst/>
          </a:prstGeom>
          <a:noFill/>
          <a:ln>
            <a:noFill/>
          </a:ln>
        </p:spPr>
      </p:pic>
      <p:sp>
        <p:nvSpPr>
          <p:cNvPr id="210" name="Google Shape;210;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211" name="Google Shape;211;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212" name="Google Shape;212;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213" name="Google Shape;213;p20" title="hugeicons_start-up-02.png"/>
          <p:cNvPicPr preferRelativeResize="0"/>
          <p:nvPr/>
        </p:nvPicPr>
        <p:blipFill>
          <a:blip r:embed="rId6">
            <a:alphaModFix/>
          </a:blip>
          <a:stretch>
            <a:fillRect/>
          </a:stretch>
        </p:blipFill>
        <p:spPr>
          <a:xfrm>
            <a:off x="1084454" y="1554480"/>
            <a:ext cx="228600" cy="228600"/>
          </a:xfrm>
          <a:prstGeom prst="rect">
            <a:avLst/>
          </a:prstGeom>
          <a:noFill/>
          <a:ln>
            <a:noFill/>
          </a:ln>
        </p:spPr>
      </p:pic>
      <p:sp>
        <p:nvSpPr>
          <p:cNvPr id="214" name="Google Shape;214;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15" name="Google Shape;215;p20" title="hugeicons_centralized.png"/>
          <p:cNvPicPr preferRelativeResize="0"/>
          <p:nvPr/>
        </p:nvPicPr>
        <p:blipFill>
          <a:blip r:embed="rId8">
            <a:alphaModFix/>
          </a:blip>
          <a:stretch>
            <a:fillRect/>
          </a:stretch>
        </p:blipFill>
        <p:spPr>
          <a:xfrm>
            <a:off x="7799832" y="3200400"/>
            <a:ext cx="228600" cy="228600"/>
          </a:xfrm>
          <a:prstGeom prst="rect">
            <a:avLst/>
          </a:prstGeom>
          <a:noFill/>
          <a:ln>
            <a:noFill/>
          </a:ln>
        </p:spPr>
      </p:pic>
      <p:pic>
        <p:nvPicPr>
          <p:cNvPr id="216" name="Google Shape;216;p20" title="hugeicons_pencil.png"/>
          <p:cNvPicPr preferRelativeResize="0"/>
          <p:nvPr/>
        </p:nvPicPr>
        <p:blipFill>
          <a:blip r:embed="rId9">
            <a:alphaModFix/>
          </a:blip>
          <a:stretch>
            <a:fillRect/>
          </a:stretch>
        </p:blipFill>
        <p:spPr>
          <a:xfrm>
            <a:off x="6519672" y="1554480"/>
            <a:ext cx="228600" cy="228600"/>
          </a:xfrm>
          <a:prstGeom prst="rect">
            <a:avLst/>
          </a:prstGeom>
          <a:noFill/>
          <a:ln>
            <a:noFill/>
          </a:ln>
        </p:spPr>
      </p:pic>
      <p:sp>
        <p:nvSpPr>
          <p:cNvPr id="217" name="Google Shape;217;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18" name="Google Shape;218;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21"/>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700">
                <a:latin typeface="Verdana"/>
                <a:ea typeface="Verdana"/>
                <a:cs typeface="Verdana"/>
                <a:sym typeface="Verdana"/>
              </a:rPr>
              <a:t>Learning Activity - Real-World Proportions</a:t>
            </a:r>
            <a:endParaRPr sz="2700">
              <a:latin typeface="Verdana"/>
              <a:ea typeface="Verdana"/>
              <a:cs typeface="Verdana"/>
              <a:sym typeface="Verdana"/>
            </a:endParaRPr>
          </a:p>
        </p:txBody>
      </p:sp>
      <p:sp>
        <p:nvSpPr>
          <p:cNvPr id="224" name="Google Shape;224;p21"/>
          <p:cNvSpPr txBox="1"/>
          <p:nvPr>
            <p:ph idx="1" type="body"/>
          </p:nvPr>
        </p:nvSpPr>
        <p:spPr>
          <a:xfrm>
            <a:off x="311700" y="1069500"/>
            <a:ext cx="8520600" cy="3672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In your group, work through your assigned problem. Then be ready to share.</a:t>
            </a:r>
            <a:endParaRPr/>
          </a:p>
          <a:p>
            <a:pPr indent="0" lvl="0" marL="0" rtl="0" algn="l">
              <a:lnSpc>
                <a:spcPct val="100000"/>
              </a:lnSpc>
              <a:spcBef>
                <a:spcPts val="1200"/>
              </a:spcBef>
              <a:spcAft>
                <a:spcPts val="0"/>
              </a:spcAft>
              <a:buNone/>
            </a:pPr>
            <a:r>
              <a:rPr lang="en"/>
              <a:t>Group 1. When Raoul runs on the treadmill at the gym, the number of calories, </a:t>
            </a:r>
            <a:r>
              <a:rPr i="1" lang="en"/>
              <a:t>c</a:t>
            </a:r>
            <a:r>
              <a:rPr lang="en"/>
              <a:t>, he burns varies directly with the number of minutes, </a:t>
            </a:r>
            <a:r>
              <a:rPr i="1" lang="en"/>
              <a:t>m</a:t>
            </a:r>
            <a:r>
              <a:rPr lang="en"/>
              <a:t>, he uses the treadmill. He burned 315 calories when he used the treadmill for 18 minutes. Write the equation that relates </a:t>
            </a:r>
            <a:r>
              <a:rPr i="1" lang="en"/>
              <a:t>c</a:t>
            </a:r>
            <a:r>
              <a:rPr lang="en"/>
              <a:t> and </a:t>
            </a:r>
            <a:r>
              <a:rPr i="1" lang="en"/>
              <a:t>m</a:t>
            </a:r>
            <a:r>
              <a:rPr lang="en"/>
              <a:t>.</a:t>
            </a:r>
            <a:endParaRPr/>
          </a:p>
          <a:p>
            <a:pPr indent="0" lvl="0" marL="0" rtl="0" algn="l">
              <a:lnSpc>
                <a:spcPct val="100000"/>
              </a:lnSpc>
              <a:spcBef>
                <a:spcPts val="1200"/>
              </a:spcBef>
              <a:spcAft>
                <a:spcPts val="0"/>
              </a:spcAft>
              <a:buNone/>
            </a:pPr>
            <a:r>
              <a:rPr lang="en"/>
              <a:t>Group 2. The number of calories, </a:t>
            </a:r>
            <a:r>
              <a:rPr i="1" lang="en"/>
              <a:t>c</a:t>
            </a:r>
            <a:r>
              <a:rPr lang="en"/>
              <a:t>, burned varies directly with the amount of time, </a:t>
            </a:r>
            <a:r>
              <a:rPr i="1" lang="en"/>
              <a:t>t</a:t>
            </a:r>
            <a:r>
              <a:rPr lang="en"/>
              <a:t>, spent exercising. Arnold burned 312 calories in 65 minutes exercising. Write the equation that relates </a:t>
            </a:r>
            <a:r>
              <a:rPr i="1" lang="en"/>
              <a:t>c</a:t>
            </a:r>
            <a:r>
              <a:rPr lang="en"/>
              <a:t> and </a:t>
            </a:r>
            <a:r>
              <a:rPr i="1" lang="en"/>
              <a:t>t</a:t>
            </a:r>
            <a:r>
              <a:rPr lang="en"/>
              <a:t>.</a:t>
            </a:r>
            <a:endParaRPr/>
          </a:p>
          <a:p>
            <a:pPr indent="0" lvl="0" marL="0" rtl="0" algn="l">
              <a:lnSpc>
                <a:spcPct val="100000"/>
              </a:lnSpc>
              <a:spcBef>
                <a:spcPts val="1200"/>
              </a:spcBef>
              <a:spcAft>
                <a:spcPts val="1200"/>
              </a:spcAft>
              <a:buNone/>
            </a:pPr>
            <a:r>
              <a:rPr lang="en"/>
              <a:t>Group 3. The distance a moving body travels, </a:t>
            </a:r>
            <a:r>
              <a:rPr i="1" lang="en"/>
              <a:t>d</a:t>
            </a:r>
            <a:r>
              <a:rPr lang="en"/>
              <a:t>, varies directly with time, </a:t>
            </a:r>
            <a:r>
              <a:rPr i="1" lang="en"/>
              <a:t>t</a:t>
            </a:r>
            <a:r>
              <a:rPr lang="en"/>
              <a:t>, it moves. A train travels 100 miles in 2 hours. Write the equation that relates </a:t>
            </a:r>
            <a:r>
              <a:rPr i="1" lang="en"/>
              <a:t>d</a:t>
            </a:r>
            <a:r>
              <a:rPr lang="en"/>
              <a:t> and </a:t>
            </a:r>
            <a:r>
              <a:rPr i="1" lang="en"/>
              <a:t>t</a:t>
            </a:r>
            <a:r>
              <a:rPr lang="en"/>
              <a:t>.</a:t>
            </a:r>
            <a:endParaRPr/>
          </a:p>
        </p:txBody>
      </p:sp>
      <p:sp>
        <p:nvSpPr>
          <p:cNvPr id="225" name="Google Shape;225;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21"/>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1.15.2 Modeling Equations Using Direct Variation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0" name="Shape 230"/>
        <p:cNvGrpSpPr/>
        <p:nvPr/>
      </p:nvGrpSpPr>
      <p:grpSpPr>
        <a:xfrm>
          <a:off x="0" y="0"/>
          <a:ext cx="0" cy="0"/>
          <a:chOff x="0" y="0"/>
          <a:chExt cx="0" cy="0"/>
        </a:xfrm>
      </p:grpSpPr>
      <p:sp>
        <p:nvSpPr>
          <p:cNvPr id="231" name="Google Shape;231;p22"/>
          <p:cNvSpPr txBox="1"/>
          <p:nvPr>
            <p:ph type="title"/>
          </p:nvPr>
        </p:nvSpPr>
        <p:spPr>
          <a:xfrm>
            <a:off x="311700" y="212850"/>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a:t>
            </a:r>
            <a:r>
              <a:rPr lang="en">
                <a:latin typeface="Verdana"/>
                <a:ea typeface="Verdana"/>
                <a:cs typeface="Verdana"/>
                <a:sym typeface="Verdana"/>
              </a:rPr>
              <a:t>- Direct Variation</a:t>
            </a:r>
            <a:endParaRPr>
              <a:latin typeface="Verdana"/>
              <a:ea typeface="Verdana"/>
              <a:cs typeface="Verdana"/>
              <a:sym typeface="Verdana"/>
            </a:endParaRPr>
          </a:p>
        </p:txBody>
      </p:sp>
      <p:sp>
        <p:nvSpPr>
          <p:cNvPr id="232" name="Google Shape;23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3" name="Google Shape;233;p22">
            <a:hlinkClick action="ppaction://hlinksldjump" r:id="rId4"/>
          </p:cNvPr>
          <p:cNvSpPr/>
          <p:nvPr/>
        </p:nvSpPr>
        <p:spPr>
          <a:xfrm>
            <a:off x="7364025" y="3976675"/>
            <a:ext cx="1392000" cy="10497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234" name="Google Shape;234;p22"/>
          <p:cNvSpPr txBox="1"/>
          <p:nvPr>
            <p:ph idx="1" type="body"/>
          </p:nvPr>
        </p:nvSpPr>
        <p:spPr>
          <a:xfrm>
            <a:off x="311700" y="863550"/>
            <a:ext cx="8355900" cy="370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of these are examples of </a:t>
            </a:r>
            <a:r>
              <a:rPr b="1" lang="en"/>
              <a:t>direct variation</a:t>
            </a:r>
            <a:r>
              <a:rPr lang="en"/>
              <a:t>.</a:t>
            </a:r>
            <a:endParaRPr/>
          </a:p>
          <a:p>
            <a:pPr indent="0" lvl="0" marL="0" rtl="0" algn="l">
              <a:spcBef>
                <a:spcPts val="1200"/>
              </a:spcBef>
              <a:spcAft>
                <a:spcPts val="0"/>
              </a:spcAft>
              <a:buNone/>
            </a:pPr>
            <a:r>
              <a:rPr lang="en"/>
              <a:t>For any two variables </a:t>
            </a:r>
            <a:r>
              <a:rPr i="1" lang="en"/>
              <a:t>x</a:t>
            </a:r>
            <a:r>
              <a:rPr lang="en"/>
              <a:t> and </a:t>
            </a:r>
            <a:r>
              <a:rPr i="1" lang="en"/>
              <a:t>y</a:t>
            </a:r>
            <a:r>
              <a:rPr lang="en"/>
              <a:t>, </a:t>
            </a:r>
            <a:r>
              <a:rPr i="1" lang="en"/>
              <a:t>y</a:t>
            </a:r>
            <a:r>
              <a:rPr lang="en"/>
              <a:t> varies directly with </a:t>
            </a:r>
            <a:r>
              <a:rPr i="1" lang="en"/>
              <a:t>x</a:t>
            </a:r>
            <a:r>
              <a:rPr lang="en"/>
              <a:t> if </a:t>
            </a:r>
            <a:r>
              <a:rPr i="1" lang="en"/>
              <a:t>y</a:t>
            </a:r>
            <a:r>
              <a:rPr lang="en"/>
              <a:t> = </a:t>
            </a:r>
            <a:r>
              <a:rPr i="1" lang="en"/>
              <a:t>kx</a:t>
            </a:r>
            <a:r>
              <a:rPr lang="en"/>
              <a:t>, where </a:t>
            </a:r>
            <a:r>
              <a:rPr i="1" lang="en"/>
              <a:t>k</a:t>
            </a:r>
            <a:r>
              <a:rPr lang="en"/>
              <a:t> ≠ 0. The constant </a:t>
            </a:r>
            <a:r>
              <a:rPr b="1" i="1" lang="en"/>
              <a:t>k</a:t>
            </a:r>
            <a:r>
              <a:rPr lang="en"/>
              <a:t> is called the </a:t>
            </a:r>
            <a:r>
              <a:rPr lang="en" u="sng"/>
              <a:t>constant of variation</a:t>
            </a:r>
            <a:r>
              <a:rPr lang="en"/>
              <a:t>. Let’s look at example 3 again and solve it with the direct variation equation. </a:t>
            </a:r>
            <a:endParaRPr/>
          </a:p>
          <a:p>
            <a:pPr indent="0" lvl="0" marL="0" rtl="0" algn="l">
              <a:spcBef>
                <a:spcPts val="1200"/>
              </a:spcBef>
              <a:spcAft>
                <a:spcPts val="0"/>
              </a:spcAft>
              <a:buNone/>
            </a:pPr>
            <a:r>
              <a:rPr b="1" lang="en" sz="1600"/>
              <a:t>Step 1</a:t>
            </a:r>
            <a:r>
              <a:rPr lang="en" sz="1600"/>
              <a:t> - Write the equation for direct variation. </a:t>
            </a:r>
            <a:r>
              <a:rPr i="1" lang="en" sz="1600"/>
              <a:t>y</a:t>
            </a:r>
            <a:r>
              <a:rPr lang="en" sz="1600"/>
              <a:t> = </a:t>
            </a:r>
            <a:r>
              <a:rPr i="1" lang="en" sz="1600"/>
              <a:t>kx</a:t>
            </a:r>
            <a:endParaRPr i="1" sz="1600"/>
          </a:p>
          <a:p>
            <a:pPr indent="0" lvl="0" marL="0" rtl="0" algn="l">
              <a:spcBef>
                <a:spcPts val="1200"/>
              </a:spcBef>
              <a:spcAft>
                <a:spcPts val="0"/>
              </a:spcAft>
              <a:buNone/>
            </a:pPr>
            <a:r>
              <a:rPr b="1" lang="en" sz="1600"/>
              <a:t>Step 2</a:t>
            </a:r>
            <a:r>
              <a:rPr lang="en" sz="1600"/>
              <a:t> - Substitute the given values for the variables. 100 = </a:t>
            </a:r>
            <a:r>
              <a:rPr i="1" lang="en" sz="1600"/>
              <a:t>k</a:t>
            </a:r>
            <a:r>
              <a:rPr lang="en" sz="1600"/>
              <a:t>(2)</a:t>
            </a:r>
            <a:endParaRPr sz="1600"/>
          </a:p>
          <a:p>
            <a:pPr indent="0" lvl="0" marL="0" rtl="0" algn="l">
              <a:spcBef>
                <a:spcPts val="1200"/>
              </a:spcBef>
              <a:spcAft>
                <a:spcPts val="0"/>
              </a:spcAft>
              <a:buNone/>
            </a:pPr>
            <a:r>
              <a:rPr b="1" lang="en" sz="1600"/>
              <a:t>Step 3 </a:t>
            </a:r>
            <a:r>
              <a:rPr lang="en" sz="1600"/>
              <a:t>- Solve for the constant of variation. </a:t>
            </a:r>
            <a:r>
              <a:rPr i="1" lang="en" sz="1600"/>
              <a:t>k</a:t>
            </a:r>
            <a:r>
              <a:rPr lang="en" sz="1600"/>
              <a:t> = 50</a:t>
            </a:r>
            <a:endParaRPr sz="1600"/>
          </a:p>
          <a:p>
            <a:pPr indent="0" lvl="0" marL="0" rtl="0" algn="l">
              <a:spcBef>
                <a:spcPts val="1200"/>
              </a:spcBef>
              <a:spcAft>
                <a:spcPts val="1200"/>
              </a:spcAft>
              <a:buNone/>
            </a:pPr>
            <a:r>
              <a:rPr b="1" lang="en" sz="1600"/>
              <a:t>Step 4 </a:t>
            </a:r>
            <a:r>
              <a:rPr lang="en" sz="1600"/>
              <a:t>- Write the equ</a:t>
            </a:r>
            <a:r>
              <a:rPr lang="en"/>
              <a:t>ation that relates </a:t>
            </a:r>
            <a:r>
              <a:rPr i="1" lang="en"/>
              <a:t>x</a:t>
            </a:r>
            <a:r>
              <a:rPr lang="en"/>
              <a:t> and </a:t>
            </a:r>
            <a:r>
              <a:rPr i="1" lang="en"/>
              <a:t>y</a:t>
            </a:r>
            <a:r>
              <a:rPr lang="en"/>
              <a:t> using the constant of variation. </a:t>
            </a:r>
            <a:r>
              <a:rPr i="1" lang="en"/>
              <a:t>y </a:t>
            </a:r>
            <a:r>
              <a:rPr lang="en"/>
              <a:t>= 50</a:t>
            </a:r>
            <a:r>
              <a:rPr i="1" lang="en"/>
              <a:t>x</a:t>
            </a:r>
            <a:endParaRPr i="1"/>
          </a:p>
        </p:txBody>
      </p:sp>
      <p:sp>
        <p:nvSpPr>
          <p:cNvPr id="235" name="Google Shape;235;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1.15.2 Modeling Equations Using Direct Variation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23"/>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241" name="Google Shape;241;p23"/>
          <p:cNvSpPr txBox="1"/>
          <p:nvPr>
            <p:ph idx="1" type="body"/>
          </p:nvPr>
        </p:nvSpPr>
        <p:spPr>
          <a:xfrm>
            <a:off x="311700" y="1160325"/>
            <a:ext cx="8375100" cy="3048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cost of a pizza, </a:t>
            </a:r>
            <a:r>
              <a:rPr i="1" lang="en"/>
              <a:t>y</a:t>
            </a:r>
            <a:r>
              <a:rPr lang="en"/>
              <a:t>, varies directly with its diameter, </a:t>
            </a:r>
            <a:r>
              <a:rPr i="1" lang="en"/>
              <a:t>x</a:t>
            </a:r>
            <a:r>
              <a:rPr lang="en"/>
              <a:t>, and an 8-inch pizza costs $12. What is the equation that relates </a:t>
            </a:r>
            <a:r>
              <a:rPr i="1" lang="en"/>
              <a:t>x</a:t>
            </a:r>
            <a:r>
              <a:rPr lang="en"/>
              <a:t> and </a:t>
            </a:r>
            <a:r>
              <a:rPr i="1" lang="en"/>
              <a:t>y</a:t>
            </a:r>
            <a:r>
              <a:rPr lang="en"/>
              <a:t>?</a:t>
            </a:r>
            <a:endParaRPr/>
          </a:p>
          <a:p>
            <a:pPr indent="0" lvl="0" marL="0" rtl="0" algn="l">
              <a:lnSpc>
                <a:spcPct val="100000"/>
              </a:lnSpc>
              <a:spcBef>
                <a:spcPts val="1200"/>
              </a:spcBef>
              <a:spcAft>
                <a:spcPts val="0"/>
              </a:spcAft>
              <a:buNone/>
            </a:pPr>
            <a:r>
              <a:rPr b="1" lang="en"/>
              <a:t>Step 1</a:t>
            </a:r>
            <a:r>
              <a:rPr lang="en"/>
              <a:t> - Write the formula for direct variation.</a:t>
            </a:r>
            <a:endParaRPr/>
          </a:p>
          <a:p>
            <a:pPr indent="0" lvl="0" marL="0" rtl="0" algn="l">
              <a:lnSpc>
                <a:spcPct val="100000"/>
              </a:lnSpc>
              <a:spcBef>
                <a:spcPts val="1200"/>
              </a:spcBef>
              <a:spcAft>
                <a:spcPts val="0"/>
              </a:spcAft>
              <a:buNone/>
            </a:pPr>
            <a:r>
              <a:rPr b="1" lang="en"/>
              <a:t>Step 2</a:t>
            </a:r>
            <a:r>
              <a:rPr lang="en"/>
              <a:t> - Substitute the given values for the variables.</a:t>
            </a:r>
            <a:endParaRPr/>
          </a:p>
          <a:p>
            <a:pPr indent="0" lvl="0" marL="0" rtl="0" algn="l">
              <a:lnSpc>
                <a:spcPct val="100000"/>
              </a:lnSpc>
              <a:spcBef>
                <a:spcPts val="1200"/>
              </a:spcBef>
              <a:spcAft>
                <a:spcPts val="0"/>
              </a:spcAft>
              <a:buNone/>
            </a:pPr>
            <a:r>
              <a:rPr b="1" lang="en"/>
              <a:t>Step 3</a:t>
            </a:r>
            <a:r>
              <a:rPr lang="en"/>
              <a:t> - Solve for the constant of variation.</a:t>
            </a:r>
            <a:endParaRPr/>
          </a:p>
          <a:p>
            <a:pPr indent="0" lvl="0" marL="0" rtl="0" algn="l">
              <a:lnSpc>
                <a:spcPct val="100000"/>
              </a:lnSpc>
              <a:spcBef>
                <a:spcPts val="1200"/>
              </a:spcBef>
              <a:spcAft>
                <a:spcPts val="1200"/>
              </a:spcAft>
              <a:buNone/>
            </a:pPr>
            <a:r>
              <a:rPr b="1" lang="en"/>
              <a:t>Step 4</a:t>
            </a:r>
            <a:r>
              <a:rPr lang="en"/>
              <a:t> - Write the equation that relates </a:t>
            </a:r>
            <a:r>
              <a:rPr i="1" lang="en"/>
              <a:t>x</a:t>
            </a:r>
            <a:r>
              <a:rPr lang="en"/>
              <a:t> and </a:t>
            </a:r>
            <a:r>
              <a:rPr i="1" lang="en"/>
              <a:t>y</a:t>
            </a:r>
            <a:r>
              <a:rPr lang="en"/>
              <a:t> using the constant of variation.</a:t>
            </a:r>
            <a:endParaRPr/>
          </a:p>
        </p:txBody>
      </p:sp>
      <p:sp>
        <p:nvSpPr>
          <p:cNvPr id="242" name="Google Shape;242;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3" name="Google Shape;243;p2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1.15.2 Modeling Equations Using Direct Variation</a:t>
            </a:r>
            <a:endParaRPr/>
          </a:p>
        </p:txBody>
      </p:sp>
      <p:pic>
        <p:nvPicPr>
          <p:cNvPr id="244" name="Google Shape;244;p23"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8" name="Shape 248"/>
        <p:cNvGrpSpPr/>
        <p:nvPr/>
      </p:nvGrpSpPr>
      <p:grpSpPr>
        <a:xfrm>
          <a:off x="0" y="0"/>
          <a:ext cx="0" cy="0"/>
          <a:chOff x="0" y="0"/>
          <a:chExt cx="0" cy="0"/>
        </a:xfrm>
      </p:grpSpPr>
      <p:sp>
        <p:nvSpPr>
          <p:cNvPr id="249" name="Google Shape;24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50" name="Google Shape;250;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All learning activities will have this section under self check. Question prompt and answers/feedback are in the table below.</a:t>
            </a:r>
            <a:endParaRPr/>
          </a:p>
          <a:p>
            <a:pPr indent="0" lvl="0" marL="0" rtl="0" algn="l">
              <a:lnSpc>
                <a:spcPct val="100000"/>
              </a:lnSpc>
              <a:spcBef>
                <a:spcPts val="1200"/>
              </a:spcBef>
              <a:spcAft>
                <a:spcPts val="0"/>
              </a:spcAft>
              <a:buNone/>
            </a:pPr>
            <a:r>
              <a:t/>
            </a:r>
            <a:endParaRPr sz="600"/>
          </a:p>
          <a:p>
            <a:pPr indent="0" lvl="0" marL="0" rtl="0" algn="l">
              <a:lnSpc>
                <a:spcPct val="100000"/>
              </a:lnSpc>
              <a:spcBef>
                <a:spcPts val="1200"/>
              </a:spcBef>
              <a:spcAft>
                <a:spcPts val="0"/>
              </a:spcAft>
              <a:buNone/>
            </a:pPr>
            <a:r>
              <a:rPr lang="en"/>
              <a:t>Let’s review arrow should link to the next slide.</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51" name="Google Shape;251;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2" name="Google Shape;252;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1.15.2 Modeling Equations Using Direct Variation</a:t>
            </a:r>
            <a:endParaRPr/>
          </a:p>
        </p:txBody>
      </p:sp>
      <p:pic>
        <p:nvPicPr>
          <p:cNvPr id="253" name="Google Shape;253;p2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4" name="Google Shape;254;p24">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55" name="Google Shape;255;p24"/>
          <p:cNvGraphicFramePr/>
          <p:nvPr/>
        </p:nvGraphicFramePr>
        <p:xfrm>
          <a:off x="952500" y="3199300"/>
          <a:ext cx="3000000" cy="3000000"/>
        </p:xfrm>
        <a:graphic>
          <a:graphicData uri="http://schemas.openxmlformats.org/drawingml/2006/table">
            <a:tbl>
              <a:tblPr>
                <a:noFill/>
                <a:tableStyleId>{12E737B9-911B-4C91-8CD8-877F9F15CA1E}</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i="1" lang="en" sz="1800">
                          <a:latin typeface="Noto Sans"/>
                          <a:ea typeface="Noto Sans"/>
                          <a:cs typeface="Noto Sans"/>
                          <a:sym typeface="Noto Sans"/>
                        </a:rPr>
                        <a:t>P</a:t>
                      </a:r>
                      <a:r>
                        <a:rPr lang="en" sz="1800">
                          <a:latin typeface="Noto Sans"/>
                          <a:ea typeface="Noto Sans"/>
                          <a:cs typeface="Noto Sans"/>
                          <a:sym typeface="Noto Sans"/>
                        </a:rPr>
                        <a:t> = 25</a:t>
                      </a:r>
                      <a:r>
                        <a:rPr i="1" lang="en" sz="1800">
                          <a:latin typeface="Noto Sans"/>
                          <a:ea typeface="Noto Sans"/>
                          <a:cs typeface="Noto Sans"/>
                          <a:sym typeface="Noto Sans"/>
                        </a:rPr>
                        <a:t>g</a:t>
                      </a:r>
                      <a:endParaRPr i="1"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i="1" lang="en" sz="1800">
                          <a:latin typeface="Noto Sans"/>
                          <a:ea typeface="Noto Sans"/>
                          <a:cs typeface="Noto Sans"/>
                          <a:sym typeface="Noto Sans"/>
                        </a:rPr>
                        <a:t>P</a:t>
                      </a:r>
                      <a:r>
                        <a:rPr lang="en" sz="1800">
                          <a:latin typeface="Noto Sans"/>
                          <a:ea typeface="Noto Sans"/>
                          <a:cs typeface="Noto Sans"/>
                          <a:sym typeface="Noto Sans"/>
                        </a:rPr>
                        <a:t> = 65/</a:t>
                      </a:r>
                      <a:r>
                        <a:rPr i="1" lang="en" sz="1800">
                          <a:latin typeface="Noto Sans"/>
                          <a:ea typeface="Noto Sans"/>
                          <a:cs typeface="Noto Sans"/>
                          <a:sym typeface="Noto Sans"/>
                        </a:rPr>
                        <a:t>g</a:t>
                      </a:r>
                      <a:endParaRPr i="1"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421450">
                <a:tc>
                  <a:txBody>
                    <a:bodyPr/>
                    <a:lstStyle/>
                    <a:p>
                      <a:pPr indent="-342900" lvl="0" marL="457200" rtl="0" algn="l">
                        <a:spcBef>
                          <a:spcPts val="0"/>
                        </a:spcBef>
                        <a:spcAft>
                          <a:spcPts val="0"/>
                        </a:spcAft>
                        <a:buSzPts val="1800"/>
                        <a:buFont typeface="Noto Sans"/>
                        <a:buAutoNum type="alphaUcPeriod" startAt="2"/>
                      </a:pPr>
                      <a:r>
                        <a:rPr i="1" lang="en" sz="1800">
                          <a:solidFill>
                            <a:schemeClr val="dk1"/>
                          </a:solidFill>
                          <a:latin typeface="Noto Sans"/>
                          <a:ea typeface="Noto Sans"/>
                          <a:cs typeface="Noto Sans"/>
                          <a:sym typeface="Noto Sans"/>
                        </a:rPr>
                        <a:t>P</a:t>
                      </a:r>
                      <a:r>
                        <a:rPr lang="en" sz="1800">
                          <a:solidFill>
                            <a:schemeClr val="dk1"/>
                          </a:solidFill>
                          <a:latin typeface="Noto Sans"/>
                          <a:ea typeface="Noto Sans"/>
                          <a:cs typeface="Noto Sans"/>
                          <a:sym typeface="Noto Sans"/>
                        </a:rPr>
                        <a:t> = 13/5</a:t>
                      </a:r>
                      <a:r>
                        <a:rPr i="1" lang="en" sz="1800">
                          <a:solidFill>
                            <a:schemeClr val="dk1"/>
                          </a:solidFill>
                          <a:latin typeface="Noto Sans"/>
                          <a:ea typeface="Noto Sans"/>
                          <a:cs typeface="Noto Sans"/>
                          <a:sym typeface="Noto Sans"/>
                        </a:rPr>
                        <a:t>g</a:t>
                      </a:r>
                      <a:endParaRPr i="1"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Clr>
                          <a:schemeClr val="dk1"/>
                        </a:buClr>
                        <a:buSzPts val="1800"/>
                        <a:buFont typeface="Noto Sans"/>
                        <a:buAutoNum type="alphaUcPeriod" startAt="4"/>
                      </a:pPr>
                      <a:r>
                        <a:rPr i="1" lang="en" sz="1800">
                          <a:solidFill>
                            <a:schemeClr val="dk1"/>
                          </a:solidFill>
                          <a:latin typeface="Noto Sans"/>
                          <a:ea typeface="Noto Sans"/>
                          <a:cs typeface="Noto Sans"/>
                          <a:sym typeface="Noto Sans"/>
                        </a:rPr>
                        <a:t>P</a:t>
                      </a:r>
                      <a:r>
                        <a:rPr lang="en" sz="1800">
                          <a:solidFill>
                            <a:schemeClr val="dk1"/>
                          </a:solidFill>
                          <a:latin typeface="Noto Sans"/>
                          <a:ea typeface="Noto Sans"/>
                          <a:cs typeface="Noto Sans"/>
                          <a:sym typeface="Noto Sans"/>
                        </a:rPr>
                        <a:t> = 5/13</a:t>
                      </a:r>
                      <a:r>
                        <a:rPr i="1" lang="en" sz="1800">
                          <a:solidFill>
                            <a:schemeClr val="dk1"/>
                          </a:solidFill>
                          <a:latin typeface="Noto Sans"/>
                          <a:ea typeface="Noto Sans"/>
                          <a:cs typeface="Noto Sans"/>
                          <a:sym typeface="Noto Sans"/>
                        </a:rPr>
                        <a:t>g</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59" name="Shape 259"/>
        <p:cNvGrpSpPr/>
        <p:nvPr/>
      </p:nvGrpSpPr>
      <p:grpSpPr>
        <a:xfrm>
          <a:off x="0" y="0"/>
          <a:ext cx="0" cy="0"/>
          <a:chOff x="0" y="0"/>
          <a:chExt cx="0" cy="0"/>
        </a:xfrm>
      </p:grpSpPr>
      <p:sp>
        <p:nvSpPr>
          <p:cNvPr id="260" name="Google Shape;260;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261" name="Google Shape;261;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distance a moving body travels, </a:t>
            </a:r>
            <a:r>
              <a:rPr i="1" lang="en"/>
              <a:t>d</a:t>
            </a:r>
            <a:r>
              <a:rPr lang="en"/>
              <a:t>, varies directly with time, </a:t>
            </a:r>
            <a:r>
              <a:rPr i="1" lang="en"/>
              <a:t>t</a:t>
            </a:r>
            <a:r>
              <a:rPr lang="en"/>
              <a:t>, it moves. A train travels 60 miles in 2 hours. What is the equation that relates </a:t>
            </a:r>
            <a:r>
              <a:rPr i="1" lang="en"/>
              <a:t>d</a:t>
            </a:r>
            <a:r>
              <a:rPr lang="en"/>
              <a:t> and </a:t>
            </a:r>
            <a:r>
              <a:rPr i="1" lang="en"/>
              <a:t>t</a:t>
            </a:r>
            <a:r>
              <a:rPr lang="en"/>
              <a:t>?</a:t>
            </a:r>
            <a:endParaRPr/>
          </a:p>
          <a:p>
            <a:pPr indent="0" lvl="0" marL="0" rtl="0" algn="l">
              <a:spcBef>
                <a:spcPts val="800"/>
              </a:spcBef>
              <a:spcAft>
                <a:spcPts val="0"/>
              </a:spcAft>
              <a:buNone/>
            </a:pPr>
            <a:r>
              <a:rPr b="1" lang="en"/>
              <a:t>Step 1</a:t>
            </a:r>
            <a:r>
              <a:rPr lang="en"/>
              <a:t> - Write the formula for direct variation.</a:t>
            </a:r>
            <a:endParaRPr/>
          </a:p>
          <a:p>
            <a:pPr indent="0" lvl="0" marL="0" rtl="0" algn="l">
              <a:spcBef>
                <a:spcPts val="800"/>
              </a:spcBef>
              <a:spcAft>
                <a:spcPts val="0"/>
              </a:spcAft>
              <a:buNone/>
            </a:pPr>
            <a:r>
              <a:rPr b="1" lang="en"/>
              <a:t>Step 2</a:t>
            </a:r>
            <a:r>
              <a:rPr lang="en"/>
              <a:t> - Identify the variables.</a:t>
            </a:r>
            <a:endParaRPr/>
          </a:p>
          <a:p>
            <a:pPr indent="0" lvl="0" marL="0" rtl="0" algn="l">
              <a:spcBef>
                <a:spcPts val="800"/>
              </a:spcBef>
              <a:spcAft>
                <a:spcPts val="0"/>
              </a:spcAft>
              <a:buNone/>
            </a:pPr>
            <a:r>
              <a:rPr b="1" lang="en"/>
              <a:t>Step 3</a:t>
            </a:r>
            <a:r>
              <a:rPr lang="en"/>
              <a:t> - Substitute the given values for the variables.</a:t>
            </a:r>
            <a:endParaRPr/>
          </a:p>
          <a:p>
            <a:pPr indent="0" lvl="0" marL="0" rtl="0" algn="l">
              <a:spcBef>
                <a:spcPts val="800"/>
              </a:spcBef>
              <a:spcAft>
                <a:spcPts val="0"/>
              </a:spcAft>
              <a:buNone/>
            </a:pPr>
            <a:r>
              <a:rPr b="1" lang="en"/>
              <a:t>Step 4</a:t>
            </a:r>
            <a:r>
              <a:rPr lang="en"/>
              <a:t> - Solve for the constant of variation, </a:t>
            </a:r>
            <a:r>
              <a:rPr i="1" lang="en"/>
              <a:t>k</a:t>
            </a:r>
            <a:r>
              <a:rPr lang="en"/>
              <a:t>.</a:t>
            </a:r>
            <a:endParaRPr/>
          </a:p>
          <a:p>
            <a:pPr indent="0" lvl="0" marL="0" rtl="0" algn="l">
              <a:spcBef>
                <a:spcPts val="800"/>
              </a:spcBef>
              <a:spcAft>
                <a:spcPts val="0"/>
              </a:spcAft>
              <a:buClr>
                <a:srgbClr val="000000"/>
              </a:buClr>
              <a:buSzPts val="1100"/>
              <a:buFont typeface="Arial"/>
              <a:buNone/>
            </a:pPr>
            <a:r>
              <a:rPr b="1" lang="en"/>
              <a:t>Step 5</a:t>
            </a:r>
            <a:r>
              <a:rPr lang="en"/>
              <a:t> - Write the equation that relates d and t using the constant of variation.</a:t>
            </a:r>
            <a:endParaRPr/>
          </a:p>
          <a:p>
            <a:pPr indent="0" lvl="0" marL="0" rtl="0" algn="l">
              <a:spcBef>
                <a:spcPts val="800"/>
              </a:spcBef>
              <a:spcAft>
                <a:spcPts val="800"/>
              </a:spcAft>
              <a:buNone/>
            </a:pPr>
            <a:r>
              <a:t/>
            </a:r>
            <a:endParaRPr sz="1600"/>
          </a:p>
        </p:txBody>
      </p:sp>
      <p:sp>
        <p:nvSpPr>
          <p:cNvPr id="262" name="Google Shape;26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1.15.2 Modeling Equations Using Direct Variation</a:t>
            </a:r>
            <a:r>
              <a:rPr lang="en" sz="1000"/>
              <a:t> - Additional Resources</a:t>
            </a:r>
            <a:endParaRPr/>
          </a:p>
        </p:txBody>
      </p:sp>
      <p:pic>
        <p:nvPicPr>
          <p:cNvPr id="264" name="Google Shape;264;p2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26"/>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270" name="Google Shape;270;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1" name="Google Shape;271;p2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2" name="Google Shape;272;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3" name="Google Shape;273;p26"/>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4" name="Google Shape;274;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5" name="Google Shape;275;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76" name="Google Shape;276;p26"/>
          <p:cNvCxnSpPr>
            <a:stCxn id="270" idx="2"/>
            <a:endCxn id="27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77" name="Google Shape;277;p26"/>
          <p:cNvCxnSpPr>
            <a:stCxn id="272" idx="3"/>
            <a:endCxn id="27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78" name="Google Shape;278;p26"/>
          <p:cNvCxnSpPr>
            <a:stCxn id="271" idx="3"/>
            <a:endCxn id="273"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79" name="Google Shape;279;p26"/>
          <p:cNvCxnSpPr>
            <a:stCxn id="273" idx="3"/>
            <a:endCxn id="275"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80" name="Google Shape;280;p26"/>
          <p:cNvCxnSpPr>
            <a:stCxn id="275" idx="3"/>
            <a:endCxn id="27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81" name="Google Shape;281;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2" name="Google Shape;282;p26"/>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283" name="Google Shape;283;p26"/>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284" name="Google Shape;284;p26" title="hugeicons_chart-down.png"/>
          <p:cNvPicPr preferRelativeResize="0"/>
          <p:nvPr/>
        </p:nvPicPr>
        <p:blipFill>
          <a:blip r:embed="rId4">
            <a:alphaModFix/>
          </a:blip>
          <a:stretch>
            <a:fillRect/>
          </a:stretch>
        </p:blipFill>
        <p:spPr>
          <a:xfrm>
            <a:off x="4902145" y="3088880"/>
            <a:ext cx="228600" cy="228600"/>
          </a:xfrm>
          <a:prstGeom prst="rect">
            <a:avLst/>
          </a:prstGeom>
          <a:noFill/>
          <a:ln>
            <a:noFill/>
          </a:ln>
        </p:spPr>
      </p:pic>
      <p:sp>
        <p:nvSpPr>
          <p:cNvPr id="285" name="Google Shape;285;p26"/>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286" name="Google Shape;286;p26"/>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287" name="Google Shape;287;p26"/>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288" name="Google Shape;288;p26" title="hugeicons_start-up-02.png"/>
          <p:cNvPicPr preferRelativeResize="0"/>
          <p:nvPr/>
        </p:nvPicPr>
        <p:blipFill>
          <a:blip r:embed="rId5">
            <a:alphaModFix/>
          </a:blip>
          <a:stretch>
            <a:fillRect/>
          </a:stretch>
        </p:blipFill>
        <p:spPr>
          <a:xfrm>
            <a:off x="1084454" y="1443417"/>
            <a:ext cx="228600" cy="228600"/>
          </a:xfrm>
          <a:prstGeom prst="rect">
            <a:avLst/>
          </a:prstGeom>
          <a:noFill/>
          <a:ln>
            <a:noFill/>
          </a:ln>
        </p:spPr>
      </p:pic>
      <p:sp>
        <p:nvSpPr>
          <p:cNvPr id="289" name="Google Shape;289;p26"/>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290" name="Google Shape;290;p26" title="hugeicons_task-done-01.png"/>
          <p:cNvPicPr preferRelativeResize="0"/>
          <p:nvPr/>
        </p:nvPicPr>
        <p:blipFill>
          <a:blip r:embed="rId6">
            <a:alphaModFix/>
          </a:blip>
          <a:stretch>
            <a:fillRect/>
          </a:stretch>
        </p:blipFill>
        <p:spPr>
          <a:xfrm>
            <a:off x="1837944" y="3108960"/>
            <a:ext cx="228600" cy="228600"/>
          </a:xfrm>
          <a:prstGeom prst="rect">
            <a:avLst/>
          </a:prstGeom>
          <a:noFill/>
          <a:ln>
            <a:noFill/>
          </a:ln>
        </p:spPr>
      </p:pic>
      <p:pic>
        <p:nvPicPr>
          <p:cNvPr id="291" name="Google Shape;291;p26" title="hugeicons_task-done-01.png"/>
          <p:cNvPicPr preferRelativeResize="0"/>
          <p:nvPr/>
        </p:nvPicPr>
        <p:blipFill>
          <a:blip r:embed="rId6">
            <a:alphaModFix/>
          </a:blip>
          <a:stretch>
            <a:fillRect/>
          </a:stretch>
        </p:blipFill>
        <p:spPr>
          <a:xfrm>
            <a:off x="3630168" y="1426464"/>
            <a:ext cx="228600" cy="228600"/>
          </a:xfrm>
          <a:prstGeom prst="rect">
            <a:avLst/>
          </a:prstGeom>
          <a:noFill/>
          <a:ln>
            <a:noFill/>
          </a:ln>
        </p:spPr>
      </p:pic>
      <p:pic>
        <p:nvPicPr>
          <p:cNvPr id="292" name="Google Shape;292;p26"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293" name="Google Shape;293;p26"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294" name="Google Shape;294;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5" name="Google Shape;295;p2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6" name="Google Shape;296;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7" name="Google Shape;297;p26"/>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8" name="Google Shape;298;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9" name="Google Shape;299;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0" name="Google Shape;300;p26"/>
          <p:cNvCxnSpPr>
            <a:stCxn id="294" idx="2"/>
            <a:endCxn id="29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1" name="Google Shape;301;p26"/>
          <p:cNvCxnSpPr>
            <a:stCxn id="296" idx="3"/>
            <a:endCxn id="29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2" name="Google Shape;302;p26"/>
          <p:cNvCxnSpPr>
            <a:stCxn id="295" idx="3"/>
            <a:endCxn id="29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303" name="Google Shape;303;p26"/>
          <p:cNvCxnSpPr>
            <a:stCxn id="297" idx="3"/>
            <a:endCxn id="29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4" name="Google Shape;304;p26"/>
          <p:cNvCxnSpPr>
            <a:stCxn id="299" idx="3"/>
            <a:endCxn id="29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305" name="Google Shape;305;p26"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306" name="Google Shape;306;p26"/>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307" name="Google Shape;307;p26"/>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308" name="Google Shape;308;p2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309" name="Google Shape;309;p26"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310" name="Google Shape;310;p2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1" name="Google Shape;311;p26"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312" name="Google Shape;312;p26"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313" name="Google Shape;313;p2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4" name="Google Shape;314;p2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315" name="Google Shape;315;p26"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16" name="Google Shape;316;p26"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0" name="Shape 320"/>
        <p:cNvGrpSpPr/>
        <p:nvPr/>
      </p:nvGrpSpPr>
      <p:grpSpPr>
        <a:xfrm>
          <a:off x="0" y="0"/>
          <a:ext cx="0" cy="0"/>
          <a:chOff x="0" y="0"/>
          <a:chExt cx="0" cy="0"/>
        </a:xfrm>
      </p:grpSpPr>
      <p:sp>
        <p:nvSpPr>
          <p:cNvPr id="321" name="Google Shape;321;p27"/>
          <p:cNvSpPr txBox="1"/>
          <p:nvPr>
            <p:ph type="title"/>
          </p:nvPr>
        </p:nvSpPr>
        <p:spPr>
          <a:xfrm>
            <a:off x="311700" y="310850"/>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Working Out 🏋</a:t>
            </a:r>
            <a:endParaRPr>
              <a:latin typeface="Verdana"/>
              <a:ea typeface="Verdana"/>
              <a:cs typeface="Verdana"/>
              <a:sym typeface="Verdana"/>
            </a:endParaRPr>
          </a:p>
        </p:txBody>
      </p:sp>
      <p:sp>
        <p:nvSpPr>
          <p:cNvPr id="322" name="Google Shape;322;p27"/>
          <p:cNvSpPr txBox="1"/>
          <p:nvPr>
            <p:ph idx="1" type="body"/>
          </p:nvPr>
        </p:nvSpPr>
        <p:spPr>
          <a:xfrm>
            <a:off x="311700" y="1069500"/>
            <a:ext cx="8520600" cy="3189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Return to your original group and work through this next part of your assigned problem. Then be ready to share. </a:t>
            </a:r>
            <a:endParaRPr/>
          </a:p>
          <a:p>
            <a:pPr indent="-342900" lvl="0" marL="457200" rtl="0" algn="l">
              <a:lnSpc>
                <a:spcPct val="115000"/>
              </a:lnSpc>
              <a:spcBef>
                <a:spcPts val="1200"/>
              </a:spcBef>
              <a:spcAft>
                <a:spcPts val="0"/>
              </a:spcAft>
              <a:buSzPts val="1800"/>
              <a:buAutoNum type="arabicPeriod"/>
            </a:pPr>
            <a:r>
              <a:rPr lang="en"/>
              <a:t>When Raoul runs on the treadmill at the gym, the number of calories, </a:t>
            </a:r>
            <a:r>
              <a:rPr i="1" lang="en"/>
              <a:t>c</a:t>
            </a:r>
            <a:r>
              <a:rPr lang="en"/>
              <a:t>, he burns varies directly with the number of minutes, </a:t>
            </a:r>
            <a:r>
              <a:rPr i="1" lang="en"/>
              <a:t>m</a:t>
            </a:r>
            <a:r>
              <a:rPr lang="en"/>
              <a:t>, he uses the treadmill. He burned 315 calories when he used the treadmill for 18 minutes. How many calories would he burn if he ran on the treadmill for 25 minutes?</a:t>
            </a:r>
            <a:endParaRPr/>
          </a:p>
          <a:p>
            <a:pPr indent="-342900" lvl="0" marL="457200" rtl="0" algn="l">
              <a:lnSpc>
                <a:spcPct val="115000"/>
              </a:lnSpc>
              <a:spcBef>
                <a:spcPts val="1000"/>
              </a:spcBef>
              <a:spcAft>
                <a:spcPts val="1000"/>
              </a:spcAft>
              <a:buSzPts val="1800"/>
              <a:buAutoNum type="arabicPeriod"/>
            </a:pPr>
            <a:r>
              <a:rPr lang="en"/>
              <a:t>The number of calories, </a:t>
            </a:r>
            <a:r>
              <a:rPr i="1" lang="en"/>
              <a:t>c</a:t>
            </a:r>
            <a:r>
              <a:rPr lang="en"/>
              <a:t>, burned varies directly with the amount of time, </a:t>
            </a:r>
            <a:r>
              <a:rPr i="1" lang="en"/>
              <a:t>t</a:t>
            </a:r>
            <a:r>
              <a:rPr lang="en"/>
              <a:t>, spent </a:t>
            </a:r>
            <a:r>
              <a:rPr lang="en"/>
              <a:t>e</a:t>
            </a:r>
            <a:r>
              <a:rPr lang="en"/>
              <a:t>xercising. Arnold burned 312 calories in 65 minutes exercising. How many calories would he burn if he exercises for 90 minutes?</a:t>
            </a:r>
            <a:endParaRPr/>
          </a:p>
        </p:txBody>
      </p:sp>
      <p:sp>
        <p:nvSpPr>
          <p:cNvPr id="323" name="Google Shape;323;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4" name="Google Shape;324;p2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1.15.3 Using Direct Variation to Solve Application Problems, Part 1</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8" name="Shape 328"/>
        <p:cNvGrpSpPr/>
        <p:nvPr/>
      </p:nvGrpSpPr>
      <p:grpSpPr>
        <a:xfrm>
          <a:off x="0" y="0"/>
          <a:ext cx="0" cy="0"/>
          <a:chOff x="0" y="0"/>
          <a:chExt cx="0" cy="0"/>
        </a:xfrm>
      </p:grpSpPr>
      <p:sp>
        <p:nvSpPr>
          <p:cNvPr id="329" name="Google Shape;329;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Learning Activity - Traveling on Trains 🚄</a:t>
            </a:r>
            <a:endParaRPr sz="2800">
              <a:latin typeface="Verdana"/>
              <a:ea typeface="Verdana"/>
              <a:cs typeface="Verdana"/>
              <a:sym typeface="Verdana"/>
            </a:endParaRPr>
          </a:p>
        </p:txBody>
      </p:sp>
      <p:sp>
        <p:nvSpPr>
          <p:cNvPr id="330" name="Google Shape;33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1" name="Google Shape;331;p28">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332" name="Google Shape;332;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3"/>
            </a:pPr>
            <a:r>
              <a:rPr lang="en"/>
              <a:t>The distance a moving body travels, </a:t>
            </a:r>
            <a:r>
              <a:rPr i="1" lang="en"/>
              <a:t>d</a:t>
            </a:r>
            <a:r>
              <a:rPr lang="en"/>
              <a:t>, varies directly with time, t, it moves. A train travels 100 miles in 2 hours. How many miles would it travel in 5 hours?</a:t>
            </a:r>
            <a:endParaRPr/>
          </a:p>
          <a:p>
            <a:pPr indent="-342900" lvl="0" marL="457200" rtl="0" algn="l">
              <a:spcBef>
                <a:spcPts val="1000"/>
              </a:spcBef>
              <a:spcAft>
                <a:spcPts val="0"/>
              </a:spcAft>
              <a:buSzPts val="1800"/>
              <a:buAutoNum type="arabicPeriod" startAt="3"/>
            </a:pPr>
            <a:r>
              <a:rPr lang="en"/>
              <a:t>Think back to example 1, how could you find out how many minutes Raoul would need to use the treadmill to burn a certain amount of calories?</a:t>
            </a:r>
            <a:endParaRPr/>
          </a:p>
          <a:p>
            <a:pPr indent="0" lvl="0" marL="0" rtl="0" algn="l">
              <a:spcBef>
                <a:spcPts val="1000"/>
              </a:spcBef>
              <a:spcAft>
                <a:spcPts val="1200"/>
              </a:spcAft>
              <a:buNone/>
            </a:pPr>
            <a:r>
              <a:t/>
            </a:r>
            <a:endParaRPr/>
          </a:p>
        </p:txBody>
      </p:sp>
      <p:sp>
        <p:nvSpPr>
          <p:cNvPr id="333" name="Google Shape;333;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1.15.3 Using Direct Variation to Solve Application Problems, Part 1</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7" name="Shape 337"/>
        <p:cNvGrpSpPr/>
        <p:nvPr/>
      </p:nvGrpSpPr>
      <p:grpSpPr>
        <a:xfrm>
          <a:off x="0" y="0"/>
          <a:ext cx="0" cy="0"/>
          <a:chOff x="0" y="0"/>
          <a:chExt cx="0" cy="0"/>
        </a:xfrm>
      </p:grpSpPr>
      <p:sp>
        <p:nvSpPr>
          <p:cNvPr id="338" name="Google Shape;338;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9" name="Google Shape;339;p29"/>
          <p:cNvSpPr txBox="1"/>
          <p:nvPr>
            <p:ph idx="1" type="body"/>
          </p:nvPr>
        </p:nvSpPr>
        <p:spPr>
          <a:xfrm>
            <a:off x="311700" y="4230575"/>
            <a:ext cx="72720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Using Direct Variation to Solve Application Problems</a:t>
            </a:r>
            <a:endParaRPr b="1">
              <a:latin typeface="Noto Sans"/>
              <a:ea typeface="Noto Sans"/>
              <a:cs typeface="Noto Sans"/>
              <a:sym typeface="Noto Sans"/>
            </a:endParaRPr>
          </a:p>
        </p:txBody>
      </p:sp>
      <p:pic>
        <p:nvPicPr>
          <p:cNvPr descr="Students are given a worked example for a real-world scenario involving two variables and graphing. The direct variation problem involves calculating individual quantities when given the total price and each item cost." id="340" name="Google Shape;340;p29" title="Using Direct Variation to Solve Application Problems">
            <a:hlinkClick r:id="rId5"/>
          </p:cNvPr>
          <p:cNvPicPr preferRelativeResize="0"/>
          <p:nvPr/>
        </p:nvPicPr>
        <p:blipFill>
          <a:blip r:embed="rId6">
            <a:alphaModFix/>
          </a:blip>
          <a:stretch>
            <a:fillRect/>
          </a:stretch>
        </p:blipFill>
        <p:spPr>
          <a:xfrm>
            <a:off x="1610675" y="494525"/>
            <a:ext cx="5616850" cy="3159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000"/>
                                        <p:tgtEl>
                                          <p:spTgt spid="3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44" name="Shape 344"/>
        <p:cNvGrpSpPr/>
        <p:nvPr/>
      </p:nvGrpSpPr>
      <p:grpSpPr>
        <a:xfrm>
          <a:off x="0" y="0"/>
          <a:ext cx="0" cy="0"/>
          <a:chOff x="0" y="0"/>
          <a:chExt cx="0" cy="0"/>
        </a:xfrm>
      </p:grpSpPr>
      <p:sp>
        <p:nvSpPr>
          <p:cNvPr id="345" name="Google Shape;345;p30"/>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346" name="Google Shape;346;p30"/>
          <p:cNvSpPr txBox="1"/>
          <p:nvPr>
            <p:ph idx="1" type="body"/>
          </p:nvPr>
        </p:nvSpPr>
        <p:spPr>
          <a:xfrm>
            <a:off x="213700" y="996250"/>
            <a:ext cx="8618700" cy="35607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If the cost of a pizza varies directly with its diameter, and an 8-inch pizza costs $12, how much would a 6-inch pizza cost?</a:t>
            </a:r>
            <a:endParaRPr/>
          </a:p>
          <a:p>
            <a:pPr indent="0" lvl="0" marL="0" rtl="0" algn="l">
              <a:lnSpc>
                <a:spcPct val="100000"/>
              </a:lnSpc>
              <a:spcBef>
                <a:spcPts val="1200"/>
              </a:spcBef>
              <a:spcAft>
                <a:spcPts val="0"/>
              </a:spcAft>
              <a:buNone/>
            </a:pPr>
            <a:r>
              <a:rPr b="1" lang="en"/>
              <a:t>Step 1</a:t>
            </a:r>
            <a:r>
              <a:rPr lang="en"/>
              <a:t> - Write the formula for direct variation.</a:t>
            </a:r>
            <a:endParaRPr/>
          </a:p>
          <a:p>
            <a:pPr indent="0" lvl="0" marL="0" rtl="0" algn="l">
              <a:lnSpc>
                <a:spcPct val="100000"/>
              </a:lnSpc>
              <a:spcBef>
                <a:spcPts val="0"/>
              </a:spcBef>
              <a:spcAft>
                <a:spcPts val="0"/>
              </a:spcAft>
              <a:buNone/>
            </a:pPr>
            <a:r>
              <a:rPr b="1" lang="en"/>
              <a:t>Step 2</a:t>
            </a:r>
            <a:r>
              <a:rPr lang="en"/>
              <a:t> - Substitute the given values for the variables.</a:t>
            </a:r>
            <a:endParaRPr/>
          </a:p>
          <a:p>
            <a:pPr indent="0" lvl="0" marL="0" rtl="0" algn="l">
              <a:lnSpc>
                <a:spcPct val="100000"/>
              </a:lnSpc>
              <a:spcBef>
                <a:spcPts val="0"/>
              </a:spcBef>
              <a:spcAft>
                <a:spcPts val="0"/>
              </a:spcAft>
              <a:buNone/>
            </a:pPr>
            <a:r>
              <a:rPr b="1" lang="en"/>
              <a:t>Step 3</a:t>
            </a:r>
            <a:r>
              <a:rPr lang="en"/>
              <a:t> - Solve for the constant of variation.</a:t>
            </a:r>
            <a:endParaRPr/>
          </a:p>
          <a:p>
            <a:pPr indent="0" lvl="0" marL="0" rtl="0" algn="l">
              <a:lnSpc>
                <a:spcPct val="100000"/>
              </a:lnSpc>
              <a:spcBef>
                <a:spcPts val="0"/>
              </a:spcBef>
              <a:spcAft>
                <a:spcPts val="0"/>
              </a:spcAft>
              <a:buNone/>
            </a:pPr>
            <a:r>
              <a:rPr b="1" lang="en"/>
              <a:t>Step 4</a:t>
            </a:r>
            <a:r>
              <a:rPr lang="en"/>
              <a:t> - Write the equation that relates </a:t>
            </a:r>
            <a:r>
              <a:rPr i="1" lang="en"/>
              <a:t>x</a:t>
            </a:r>
            <a:r>
              <a:rPr lang="en"/>
              <a:t> and </a:t>
            </a:r>
            <a:r>
              <a:rPr i="1" lang="en"/>
              <a:t>y</a:t>
            </a:r>
            <a:r>
              <a:rPr lang="en"/>
              <a:t> using the constant of variation.</a:t>
            </a:r>
            <a:endParaRPr/>
          </a:p>
          <a:p>
            <a:pPr indent="0" lvl="0" marL="0" rtl="0" algn="l">
              <a:lnSpc>
                <a:spcPct val="100000"/>
              </a:lnSpc>
              <a:spcBef>
                <a:spcPts val="0"/>
              </a:spcBef>
              <a:spcAft>
                <a:spcPts val="0"/>
              </a:spcAft>
              <a:buNone/>
            </a:pPr>
            <a:r>
              <a:rPr b="1" lang="en"/>
              <a:t>Step 5</a:t>
            </a:r>
            <a:r>
              <a:rPr lang="en"/>
              <a:t> - Substitute the value for the variable.</a:t>
            </a:r>
            <a:endParaRPr/>
          </a:p>
          <a:p>
            <a:pPr indent="0" lvl="0" marL="0" rtl="0" algn="l">
              <a:lnSpc>
                <a:spcPct val="100000"/>
              </a:lnSpc>
              <a:spcBef>
                <a:spcPts val="0"/>
              </a:spcBef>
              <a:spcAft>
                <a:spcPts val="0"/>
              </a:spcAft>
              <a:buNone/>
            </a:pPr>
            <a:r>
              <a:rPr b="1" lang="en"/>
              <a:t>Step 6 </a:t>
            </a:r>
            <a:r>
              <a:rPr lang="en"/>
              <a:t>- Solve.</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lang="en"/>
              <a:t>What does this mean in the context of the problem?</a:t>
            </a:r>
            <a:endParaRPr/>
          </a:p>
          <a:p>
            <a:pPr indent="0" lvl="0" marL="0" rtl="0" algn="l">
              <a:lnSpc>
                <a:spcPct val="100000"/>
              </a:lnSpc>
              <a:spcBef>
                <a:spcPts val="0"/>
              </a:spcBef>
              <a:spcAft>
                <a:spcPts val="1200"/>
              </a:spcAft>
              <a:buNone/>
            </a:pPr>
            <a:r>
              <a:t/>
            </a:r>
            <a:endParaRPr/>
          </a:p>
        </p:txBody>
      </p:sp>
      <p:sp>
        <p:nvSpPr>
          <p:cNvPr id="347" name="Google Shape;34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8" name="Google Shape;348;p3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1.15.3 Using Direct Variation to Solve Application Problems, Part 1</a:t>
            </a:r>
            <a:endParaRPr/>
          </a:p>
        </p:txBody>
      </p:sp>
      <p:pic>
        <p:nvPicPr>
          <p:cNvPr id="349" name="Google Shape;349;p30"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3" name="Shape 353"/>
        <p:cNvGrpSpPr/>
        <p:nvPr/>
      </p:nvGrpSpPr>
      <p:grpSpPr>
        <a:xfrm>
          <a:off x="0" y="0"/>
          <a:ext cx="0" cy="0"/>
          <a:chOff x="0" y="0"/>
          <a:chExt cx="0" cy="0"/>
        </a:xfrm>
      </p:grpSpPr>
      <p:sp>
        <p:nvSpPr>
          <p:cNvPr id="354" name="Google Shape;35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355" name="Google Shape;355;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Sophia is making parts for a model ship. The number of parts, </a:t>
            </a:r>
            <a:r>
              <a:rPr i="1" lang="en"/>
              <a:t>p</a:t>
            </a:r>
            <a:r>
              <a:rPr lang="en"/>
              <a:t>, she can make in a day varies directly with the number of hours, </a:t>
            </a:r>
            <a:r>
              <a:rPr i="1" lang="en"/>
              <a:t>h</a:t>
            </a:r>
            <a:r>
              <a:rPr lang="en"/>
              <a:t>, she works. She can make 28 parts in 4 hours. How many parts would Sophia make in 9 hours?</a:t>
            </a:r>
            <a:endParaRPr/>
          </a:p>
        </p:txBody>
      </p:sp>
      <p:sp>
        <p:nvSpPr>
          <p:cNvPr id="356" name="Google Shape;356;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7" name="Google Shape;357;p3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1.15.3 Using Direct Variation to Solve Application Problems, Part 1</a:t>
            </a:r>
            <a:endParaRPr/>
          </a:p>
        </p:txBody>
      </p:sp>
      <p:pic>
        <p:nvPicPr>
          <p:cNvPr id="358" name="Google Shape;358;p31"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59" name="Google Shape;359;p31">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360" name="Google Shape;360;p31"/>
          <p:cNvGraphicFramePr/>
          <p:nvPr/>
        </p:nvGraphicFramePr>
        <p:xfrm>
          <a:off x="952500" y="2722225"/>
          <a:ext cx="3000000" cy="3000000"/>
        </p:xfrm>
        <a:graphic>
          <a:graphicData uri="http://schemas.openxmlformats.org/drawingml/2006/table">
            <a:tbl>
              <a:tblPr>
                <a:noFill/>
                <a:tableStyleId>{12E737B9-911B-4C91-8CD8-877F9F15CA1E}</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lang="en" sz="1800">
                          <a:latin typeface="Noto Sans"/>
                          <a:ea typeface="Noto Sans"/>
                          <a:cs typeface="Noto Sans"/>
                          <a:sym typeface="Noto Sans"/>
                        </a:rPr>
                        <a:t>63</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lang="en" sz="1800">
                          <a:latin typeface="Noto Sans"/>
                          <a:ea typeface="Noto Sans"/>
                          <a:cs typeface="Noto Sans"/>
                          <a:sym typeface="Noto Sans"/>
                        </a:rPr>
                        <a:t>79</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lang="en" sz="1800">
                          <a:latin typeface="Noto Sans"/>
                          <a:ea typeface="Noto Sans"/>
                          <a:cs typeface="Noto Sans"/>
                          <a:sym typeface="Noto Sans"/>
                        </a:rPr>
                        <a:t>16</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lang="en" sz="1800">
                          <a:latin typeface="Noto Sans"/>
                          <a:ea typeface="Noto Sans"/>
                          <a:cs typeface="Noto Sans"/>
                          <a:sym typeface="Noto Sans"/>
                        </a:rPr>
                        <a:t>252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64" name="Shape 364"/>
        <p:cNvGrpSpPr/>
        <p:nvPr/>
      </p:nvGrpSpPr>
      <p:grpSpPr>
        <a:xfrm>
          <a:off x="0" y="0"/>
          <a:ext cx="0" cy="0"/>
          <a:chOff x="0" y="0"/>
          <a:chExt cx="0" cy="0"/>
        </a:xfrm>
      </p:grpSpPr>
      <p:sp>
        <p:nvSpPr>
          <p:cNvPr id="365" name="Google Shape;365;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366" name="Google Shape;366;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The number of buckets of water, </a:t>
            </a:r>
            <a:r>
              <a:rPr i="1" lang="en" sz="1600"/>
              <a:t>b</a:t>
            </a:r>
            <a:r>
              <a:rPr lang="en" sz="1600"/>
              <a:t>, filled by a spring varies directly with the number of minutes, </a:t>
            </a:r>
            <a:r>
              <a:rPr i="1" lang="en" sz="1600"/>
              <a:t>m</a:t>
            </a:r>
            <a:r>
              <a:rPr lang="en" sz="1600"/>
              <a:t>, passed. The spring fills 3 buckets of water in 14 minutes.</a:t>
            </a:r>
            <a:endParaRPr sz="1600"/>
          </a:p>
          <a:p>
            <a:pPr indent="-330200" lvl="0" marL="457200" rtl="0" algn="l">
              <a:spcBef>
                <a:spcPts val="800"/>
              </a:spcBef>
              <a:spcAft>
                <a:spcPts val="0"/>
              </a:spcAft>
              <a:buSzPts val="1600"/>
              <a:buAutoNum type="arabicPeriod"/>
            </a:pPr>
            <a:r>
              <a:rPr lang="en" sz="1600"/>
              <a:t>What is </a:t>
            </a:r>
            <a:r>
              <a:rPr i="1" lang="en" sz="1600"/>
              <a:t>k</a:t>
            </a:r>
            <a:r>
              <a:rPr lang="en" sz="1600"/>
              <a:t>, the constant of variation?</a:t>
            </a:r>
            <a:endParaRPr sz="1600"/>
          </a:p>
          <a:p>
            <a:pPr indent="-330200" lvl="0" marL="457200" rtl="0" algn="l">
              <a:spcBef>
                <a:spcPts val="1000"/>
              </a:spcBef>
              <a:spcAft>
                <a:spcPts val="0"/>
              </a:spcAft>
              <a:buSzPts val="1600"/>
              <a:buAutoNum type="arabicPeriod"/>
            </a:pPr>
            <a:r>
              <a:rPr lang="en" sz="1600"/>
              <a:t>Write the equation that relates m, the number of minutes,  and b, the number of buckets filled, using the constant of variation.</a:t>
            </a:r>
            <a:endParaRPr sz="1600"/>
          </a:p>
          <a:p>
            <a:pPr indent="-330200" lvl="0" marL="457200" rtl="0" algn="l">
              <a:spcBef>
                <a:spcPts val="1000"/>
              </a:spcBef>
              <a:spcAft>
                <a:spcPts val="0"/>
              </a:spcAft>
              <a:buSzPts val="1600"/>
              <a:buAutoNum type="arabicPeriod"/>
            </a:pPr>
            <a:r>
              <a:rPr lang="en" sz="1600"/>
              <a:t>How many buckets would be filled in 42 minutes?</a:t>
            </a:r>
            <a:endParaRPr sz="1600"/>
          </a:p>
          <a:p>
            <a:pPr indent="0" lvl="0" marL="0" rtl="0" algn="l">
              <a:spcBef>
                <a:spcPts val="1000"/>
              </a:spcBef>
              <a:spcAft>
                <a:spcPts val="800"/>
              </a:spcAft>
              <a:buNone/>
            </a:pPr>
            <a:r>
              <a:t/>
            </a:r>
            <a:endParaRPr sz="1600"/>
          </a:p>
        </p:txBody>
      </p:sp>
      <p:sp>
        <p:nvSpPr>
          <p:cNvPr id="367" name="Google Shape;367;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8" name="Google Shape;368;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1.15.3 Using Direct Variation to Solve Application Problems, Part 1</a:t>
            </a:r>
            <a:r>
              <a:rPr lang="en" sz="1000"/>
              <a:t> - Additional Resources</a:t>
            </a:r>
            <a:endParaRPr/>
          </a:p>
        </p:txBody>
      </p:sp>
      <p:pic>
        <p:nvPicPr>
          <p:cNvPr id="369" name="Google Shape;369;p32"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sp>
        <p:nvSpPr>
          <p:cNvPr id="374" name="Google Shape;374;p33"/>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375" name="Google Shape;375;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6" name="Google Shape;376;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7" name="Google Shape;377;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8" name="Google Shape;378;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9" name="Google Shape;379;p33"/>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0" name="Google Shape;380;p33"/>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1" name="Google Shape;381;p33"/>
          <p:cNvCxnSpPr>
            <a:stCxn id="375" idx="2"/>
            <a:endCxn id="37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2" name="Google Shape;382;p33"/>
          <p:cNvCxnSpPr>
            <a:stCxn id="377" idx="3"/>
            <a:endCxn id="37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3" name="Google Shape;383;p33"/>
          <p:cNvCxnSpPr>
            <a:stCxn id="376" idx="3"/>
            <a:endCxn id="37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4" name="Google Shape;384;p33"/>
          <p:cNvCxnSpPr>
            <a:stCxn id="378" idx="3"/>
            <a:endCxn id="38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85" name="Google Shape;385;p33"/>
          <p:cNvCxnSpPr>
            <a:stCxn id="380" idx="3"/>
            <a:endCxn id="37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86" name="Google Shape;386;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7" name="Google Shape;387;p33"/>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88" name="Google Shape;388;p33"/>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89" name="Google Shape;389;p33"/>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90" name="Google Shape;390;p33"/>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91" name="Google Shape;391;p33"/>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92" name="Google Shape;392;p33"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393" name="Google Shape;393;p33"/>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94" name="Google Shape;394;p33"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395" name="Google Shape;395;p33"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396" name="Google Shape;396;p33"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397" name="Google Shape;397;p33"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398" name="Google Shape;398;p33"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399" name="Google Shape;399;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0" name="Google Shape;400;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1" name="Google Shape;401;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2" name="Google Shape;402;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3" name="Google Shape;403;p33"/>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4" name="Google Shape;404;p33"/>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5" name="Google Shape;405;p33"/>
          <p:cNvCxnSpPr>
            <a:stCxn id="399" idx="2"/>
            <a:endCxn id="40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6" name="Google Shape;406;p33"/>
          <p:cNvCxnSpPr>
            <a:stCxn id="401" idx="3"/>
            <a:endCxn id="40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7" name="Google Shape;407;p33"/>
          <p:cNvCxnSpPr>
            <a:stCxn id="400" idx="3"/>
            <a:endCxn id="40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8" name="Google Shape;408;p33"/>
          <p:cNvCxnSpPr>
            <a:stCxn id="402" idx="3"/>
            <a:endCxn id="40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409" name="Google Shape;409;p33"/>
          <p:cNvCxnSpPr>
            <a:stCxn id="404" idx="3"/>
            <a:endCxn id="40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10" name="Google Shape;410;p33"/>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411" name="Google Shape;411;p33"/>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412" name="Google Shape;412;p33"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413" name="Google Shape;413;p33"/>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14" name="Google Shape;414;p33"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415" name="Google Shape;415;p33"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416" name="Google Shape;416;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7" name="Google Shape;417;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8" name="Google Shape;418;p33"/>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419" name="Google Shape;419;p33"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20" name="Google Shape;420;p33"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21" name="Google Shape;421;p33"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5" name="Shape 425"/>
        <p:cNvGrpSpPr/>
        <p:nvPr/>
      </p:nvGrpSpPr>
      <p:grpSpPr>
        <a:xfrm>
          <a:off x="0" y="0"/>
          <a:ext cx="0" cy="0"/>
          <a:chOff x="0" y="0"/>
          <a:chExt cx="0" cy="0"/>
        </a:xfrm>
      </p:grpSpPr>
      <p:sp>
        <p:nvSpPr>
          <p:cNvPr id="426" name="Google Shape;426;p3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Cool Down</a:t>
            </a:r>
            <a:endParaRPr>
              <a:latin typeface="Verdana"/>
              <a:ea typeface="Verdana"/>
              <a:cs typeface="Verdana"/>
              <a:sym typeface="Verdana"/>
            </a:endParaRPr>
          </a:p>
        </p:txBody>
      </p:sp>
      <p:sp>
        <p:nvSpPr>
          <p:cNvPr id="427" name="Google Shape;427;p34"/>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Jesse’s car gets 30 miles per gallon of gas.</a:t>
            </a:r>
            <a:endParaRPr>
              <a:solidFill>
                <a:schemeClr val="dk1"/>
              </a:solidFill>
            </a:endParaRPr>
          </a:p>
          <a:p>
            <a:pPr indent="-342900" lvl="0" marL="457200" rtl="0" algn="l">
              <a:lnSpc>
                <a:spcPct val="100000"/>
              </a:lnSpc>
              <a:spcBef>
                <a:spcPts val="1200"/>
              </a:spcBef>
              <a:spcAft>
                <a:spcPts val="0"/>
              </a:spcAft>
              <a:buClr>
                <a:schemeClr val="dk1"/>
              </a:buClr>
              <a:buSzPts val="1800"/>
              <a:buAutoNum type="arabicPeriod"/>
            </a:pPr>
            <a:r>
              <a:rPr lang="en">
                <a:solidFill>
                  <a:schemeClr val="dk1"/>
                </a:solidFill>
              </a:rPr>
              <a:t>Write an equation using direct variation for distance, </a:t>
            </a:r>
            <a:r>
              <a:rPr i="1" lang="en">
                <a:solidFill>
                  <a:schemeClr val="dk1"/>
                </a:solidFill>
              </a:rPr>
              <a:t>d</a:t>
            </a:r>
            <a:r>
              <a:rPr lang="en">
                <a:solidFill>
                  <a:schemeClr val="dk1"/>
                </a:solidFill>
              </a:rPr>
              <a:t>, and number of gallons of gas, </a:t>
            </a:r>
            <a:r>
              <a:rPr i="1" lang="en">
                <a:solidFill>
                  <a:schemeClr val="dk1"/>
                </a:solidFill>
              </a:rPr>
              <a:t>g</a:t>
            </a:r>
            <a:r>
              <a:rPr lang="en">
                <a:solidFill>
                  <a:schemeClr val="dk1"/>
                </a:solidFill>
              </a:rPr>
              <a:t>, for this problem.</a:t>
            </a:r>
            <a:endParaRPr>
              <a:solidFill>
                <a:schemeClr val="dk1"/>
              </a:solidFill>
            </a:endParaRPr>
          </a:p>
          <a:p>
            <a:pPr indent="-342900" lvl="0" marL="457200" rtl="0" algn="l">
              <a:lnSpc>
                <a:spcPct val="100000"/>
              </a:lnSpc>
              <a:spcBef>
                <a:spcPts val="1000"/>
              </a:spcBef>
              <a:spcAft>
                <a:spcPts val="0"/>
              </a:spcAft>
              <a:buClr>
                <a:schemeClr val="dk1"/>
              </a:buClr>
              <a:buSzPts val="1800"/>
              <a:buAutoNum type="arabicPeriod"/>
            </a:pPr>
            <a:r>
              <a:rPr lang="en">
                <a:solidFill>
                  <a:schemeClr val="dk1"/>
                </a:solidFill>
              </a:rPr>
              <a:t>If Jesse travels 150 miles he uses 5 gallons of gas. Find the constant of variation.</a:t>
            </a:r>
            <a:endParaRPr>
              <a:solidFill>
                <a:schemeClr val="dk1"/>
              </a:solidFill>
            </a:endParaRPr>
          </a:p>
          <a:p>
            <a:pPr indent="-342900" lvl="0" marL="457200" rtl="0" algn="l">
              <a:lnSpc>
                <a:spcPct val="100000"/>
              </a:lnSpc>
              <a:spcBef>
                <a:spcPts val="1000"/>
              </a:spcBef>
              <a:spcAft>
                <a:spcPts val="0"/>
              </a:spcAft>
              <a:buClr>
                <a:schemeClr val="dk1"/>
              </a:buClr>
              <a:buSzPts val="1800"/>
              <a:buAutoNum type="arabicPeriod"/>
            </a:pPr>
            <a:r>
              <a:rPr lang="en">
                <a:solidFill>
                  <a:schemeClr val="dk1"/>
                </a:solidFill>
              </a:rPr>
              <a:t>Now, write the equation if Jesse travels </a:t>
            </a:r>
            <a:r>
              <a:rPr i="1" lang="en">
                <a:solidFill>
                  <a:schemeClr val="dk1"/>
                </a:solidFill>
              </a:rPr>
              <a:t>d</a:t>
            </a:r>
            <a:r>
              <a:rPr lang="en">
                <a:solidFill>
                  <a:schemeClr val="dk1"/>
                </a:solidFill>
              </a:rPr>
              <a:t> miles with a car that uses 30 miles per gallon of gas.</a:t>
            </a:r>
            <a:endParaRPr>
              <a:solidFill>
                <a:schemeClr val="dk1"/>
              </a:solidFill>
            </a:endParaRPr>
          </a:p>
          <a:p>
            <a:pPr indent="-342900" lvl="0" marL="457200" rtl="0" algn="l">
              <a:lnSpc>
                <a:spcPct val="100000"/>
              </a:lnSpc>
              <a:spcBef>
                <a:spcPts val="1000"/>
              </a:spcBef>
              <a:spcAft>
                <a:spcPts val="1000"/>
              </a:spcAft>
              <a:buClr>
                <a:schemeClr val="dk1"/>
              </a:buClr>
              <a:buSzPts val="1800"/>
              <a:buAutoNum type="arabicPeriod"/>
            </a:pPr>
            <a:r>
              <a:rPr lang="en">
                <a:solidFill>
                  <a:schemeClr val="dk1"/>
                </a:solidFill>
              </a:rPr>
              <a:t>If Las Vegas is 285 miles away, how many gallons of gas are needed to get there?</a:t>
            </a:r>
            <a:endParaRPr>
              <a:solidFill>
                <a:schemeClr val="dk1"/>
              </a:solidFill>
            </a:endParaRPr>
          </a:p>
        </p:txBody>
      </p:sp>
      <p:sp>
        <p:nvSpPr>
          <p:cNvPr id="428" name="Google Shape;428;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9" name="Google Shape;429;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1.15.4 Using Direct Variation to Solve Application Problems, Part 2</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3" name="Shape 433"/>
        <p:cNvGrpSpPr/>
        <p:nvPr/>
      </p:nvGrpSpPr>
      <p:grpSpPr>
        <a:xfrm>
          <a:off x="0" y="0"/>
          <a:ext cx="0" cy="0"/>
          <a:chOff x="0" y="0"/>
          <a:chExt cx="0" cy="0"/>
        </a:xfrm>
      </p:grpSpPr>
      <p:sp>
        <p:nvSpPr>
          <p:cNvPr id="434" name="Google Shape;434;p35"/>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435" name="Google Shape;435;p3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6" name="Google Shape;436;p35"/>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7" name="Google Shape;437;p3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8" name="Google Shape;438;p35"/>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9" name="Google Shape;439;p3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0" name="Google Shape;440;p35"/>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41" name="Google Shape;441;p35"/>
          <p:cNvCxnSpPr>
            <a:stCxn id="435" idx="2"/>
            <a:endCxn id="43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42" name="Google Shape;442;p35"/>
          <p:cNvCxnSpPr>
            <a:stCxn id="437" idx="3"/>
            <a:endCxn id="43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43" name="Google Shape;443;p35"/>
          <p:cNvCxnSpPr>
            <a:stCxn id="436" idx="3"/>
            <a:endCxn id="43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44" name="Google Shape;444;p35"/>
          <p:cNvCxnSpPr>
            <a:stCxn id="438" idx="3"/>
            <a:endCxn id="440"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45" name="Google Shape;445;p35"/>
          <p:cNvCxnSpPr>
            <a:stCxn id="440" idx="3"/>
            <a:endCxn id="43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46" name="Google Shape;446;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7" name="Google Shape;447;p35"/>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48" name="Google Shape;448;p35"/>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49" name="Google Shape;449;p35"/>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50" name="Google Shape;450;p35"/>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51" name="Google Shape;451;p35"/>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452" name="Google Shape;452;p35"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453" name="Google Shape;453;p35"/>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54" name="Google Shape;454;p35"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455" name="Google Shape;455;p35" title="hugeicons_pencil.png"/>
          <p:cNvPicPr preferRelativeResize="0"/>
          <p:nvPr/>
        </p:nvPicPr>
        <p:blipFill>
          <a:blip r:embed="rId6">
            <a:alphaModFix/>
          </a:blip>
          <a:stretch>
            <a:fillRect/>
          </a:stretch>
        </p:blipFill>
        <p:spPr>
          <a:xfrm>
            <a:off x="6519672" y="1444752"/>
            <a:ext cx="228600" cy="228600"/>
          </a:xfrm>
          <a:prstGeom prst="rect">
            <a:avLst/>
          </a:prstGeom>
          <a:noFill/>
          <a:ln>
            <a:noFill/>
          </a:ln>
        </p:spPr>
      </p:pic>
      <p:pic>
        <p:nvPicPr>
          <p:cNvPr id="456" name="Google Shape;456;p35"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457" name="Google Shape;457;p35"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458" name="Google Shape;458;p35" title="hugeicons_chart-down.png"/>
          <p:cNvPicPr preferRelativeResize="0"/>
          <p:nvPr/>
        </p:nvPicPr>
        <p:blipFill>
          <a:blip r:embed="rId8">
            <a:alphaModFix/>
          </a:blip>
          <a:stretch>
            <a:fillRect/>
          </a:stretch>
        </p:blipFill>
        <p:spPr>
          <a:xfrm>
            <a:off x="4901184" y="3090672"/>
            <a:ext cx="228600" cy="228600"/>
          </a:xfrm>
          <a:prstGeom prst="rect">
            <a:avLst/>
          </a:prstGeom>
          <a:noFill/>
          <a:ln>
            <a:noFill/>
          </a:ln>
        </p:spPr>
      </p:pic>
      <p:sp>
        <p:nvSpPr>
          <p:cNvPr id="459" name="Google Shape;459;p3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0" name="Google Shape;460;p35"/>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1" name="Google Shape;461;p3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2" name="Google Shape;462;p35"/>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3" name="Google Shape;463;p3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4" name="Google Shape;464;p35"/>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65" name="Google Shape;465;p35"/>
          <p:cNvCxnSpPr>
            <a:stCxn id="459" idx="2"/>
            <a:endCxn id="46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66" name="Google Shape;466;p35"/>
          <p:cNvCxnSpPr>
            <a:stCxn id="461" idx="3"/>
            <a:endCxn id="46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67" name="Google Shape;467;p35"/>
          <p:cNvCxnSpPr>
            <a:stCxn id="460" idx="3"/>
            <a:endCxn id="46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68" name="Google Shape;468;p35"/>
          <p:cNvCxnSpPr>
            <a:stCxn id="462" idx="3"/>
            <a:endCxn id="46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69" name="Google Shape;469;p35"/>
          <p:cNvCxnSpPr>
            <a:stCxn id="464" idx="3"/>
            <a:endCxn id="46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70" name="Google Shape;470;p35"/>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b="1" sz="1800">
              <a:solidFill>
                <a:srgbClr val="595959"/>
              </a:solidFill>
              <a:latin typeface="Calibri"/>
              <a:ea typeface="Calibri"/>
              <a:cs typeface="Calibri"/>
              <a:sym typeface="Calibri"/>
            </a:endParaRPr>
          </a:p>
        </p:txBody>
      </p:sp>
      <p:pic>
        <p:nvPicPr>
          <p:cNvPr id="471" name="Google Shape;471;p35"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472" name="Google Shape;472;p35"/>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73" name="Google Shape;473;p35"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sp>
        <p:nvSpPr>
          <p:cNvPr id="474" name="Google Shape;474;p3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75" name="Google Shape;475;p35"/>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76" name="Google Shape;476;p35"/>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77" name="Google Shape;477;p35"/>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478" name="Google Shape;478;p35"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79" name="Google Shape;479;p35"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80" name="Google Shape;480;p35"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481" name="Google Shape;481;p35" title="hugeicons_chart-down.png"/>
          <p:cNvPicPr preferRelativeResize="0"/>
          <p:nvPr/>
        </p:nvPicPr>
        <p:blipFill>
          <a:blip r:embed="rId8">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5" name="Shape 485"/>
        <p:cNvGrpSpPr/>
        <p:nvPr/>
      </p:nvGrpSpPr>
      <p:grpSpPr>
        <a:xfrm>
          <a:off x="0" y="0"/>
          <a:ext cx="0" cy="0"/>
          <a:chOff x="0" y="0"/>
          <a:chExt cx="0" cy="0"/>
        </a:xfrm>
      </p:grpSpPr>
      <p:sp>
        <p:nvSpPr>
          <p:cNvPr id="486" name="Google Shape;486;p36"/>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Practice</a:t>
            </a:r>
            <a:endParaRPr>
              <a:latin typeface="Verdana"/>
              <a:ea typeface="Verdana"/>
              <a:cs typeface="Verdana"/>
              <a:sym typeface="Verdana"/>
            </a:endParaRPr>
          </a:p>
        </p:txBody>
      </p:sp>
      <p:sp>
        <p:nvSpPr>
          <p:cNvPr id="487" name="Google Shape;487;p36"/>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88" name="Google Shape;488;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89" name="Google Shape;489;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1.15.5 Practice</a:t>
            </a:r>
            <a:endParaRPr/>
          </a:p>
        </p:txBody>
      </p:sp>
      <p:pic>
        <p:nvPicPr>
          <p:cNvPr id="490" name="Google Shape;490;p36" title="Learning-pana 3.png"/>
          <p:cNvPicPr preferRelativeResize="0"/>
          <p:nvPr/>
        </p:nvPicPr>
        <p:blipFill>
          <a:blip r:embed="rId4">
            <a:alphaModFix/>
          </a:blip>
          <a:stretch>
            <a:fillRect/>
          </a:stretch>
        </p:blipFill>
        <p:spPr>
          <a:xfrm>
            <a:off x="5577675" y="1152475"/>
            <a:ext cx="3254625" cy="3254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4" name="Shape 494"/>
        <p:cNvGrpSpPr/>
        <p:nvPr/>
      </p:nvGrpSpPr>
      <p:grpSpPr>
        <a:xfrm>
          <a:off x="0" y="0"/>
          <a:ext cx="0" cy="0"/>
          <a:chOff x="0" y="0"/>
          <a:chExt cx="0" cy="0"/>
        </a:xfrm>
      </p:grpSpPr>
      <p:sp>
        <p:nvSpPr>
          <p:cNvPr id="495" name="Google Shape;495;p37"/>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496" name="Google Shape;496;p3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7" name="Google Shape;497;p3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8" name="Google Shape;498;p3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9" name="Google Shape;499;p3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0" name="Google Shape;500;p37"/>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1" name="Google Shape;501;p37"/>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02" name="Google Shape;502;p37"/>
          <p:cNvCxnSpPr>
            <a:stCxn id="496" idx="2"/>
            <a:endCxn id="49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503" name="Google Shape;503;p37"/>
          <p:cNvCxnSpPr>
            <a:stCxn id="498" idx="3"/>
            <a:endCxn id="49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504" name="Google Shape;504;p37"/>
          <p:cNvCxnSpPr>
            <a:stCxn id="497" idx="3"/>
            <a:endCxn id="49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505" name="Google Shape;505;p37"/>
          <p:cNvCxnSpPr>
            <a:stCxn id="499" idx="3"/>
            <a:endCxn id="501"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506" name="Google Shape;506;p37"/>
          <p:cNvCxnSpPr>
            <a:stCxn id="501" idx="3"/>
            <a:endCxn id="500"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507" name="Google Shape;507;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08" name="Google Shape;508;p37"/>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509" name="Google Shape;509;p37"/>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510" name="Google Shape;510;p37"/>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511" name="Google Shape;511;p37"/>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512" name="Google Shape;512;p37"/>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513" name="Google Shape;513;p37"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514" name="Google Shape;514;p37"/>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515" name="Google Shape;515;p37"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516" name="Google Shape;516;p37"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517" name="Google Shape;517;p37"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518" name="Google Shape;518;p37" title="hugeicons_pencil.png"/>
          <p:cNvPicPr preferRelativeResize="0"/>
          <p:nvPr/>
        </p:nvPicPr>
        <p:blipFill>
          <a:blip r:embed="rId7">
            <a:alphaModFix/>
          </a:blip>
          <a:stretch>
            <a:fillRect/>
          </a:stretch>
        </p:blipFill>
        <p:spPr>
          <a:xfrm>
            <a:off x="6519672" y="1444752"/>
            <a:ext cx="228600" cy="228600"/>
          </a:xfrm>
          <a:prstGeom prst="rect">
            <a:avLst/>
          </a:prstGeom>
          <a:noFill/>
          <a:ln>
            <a:noFill/>
          </a:ln>
        </p:spPr>
      </p:pic>
      <p:pic>
        <p:nvPicPr>
          <p:cNvPr id="519" name="Google Shape;519;p37"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sp>
        <p:nvSpPr>
          <p:cNvPr id="520" name="Google Shape;520;p3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1" name="Google Shape;521;p3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2" name="Google Shape;522;p3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3" name="Google Shape;523;p3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4" name="Google Shape;524;p37"/>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5" name="Google Shape;525;p37"/>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26" name="Google Shape;526;p37"/>
          <p:cNvCxnSpPr>
            <a:stCxn id="520" idx="2"/>
            <a:endCxn id="52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527" name="Google Shape;527;p37"/>
          <p:cNvCxnSpPr>
            <a:stCxn id="522" idx="3"/>
            <a:endCxn id="52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528" name="Google Shape;528;p37"/>
          <p:cNvCxnSpPr>
            <a:stCxn id="521" idx="3"/>
            <a:endCxn id="52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529" name="Google Shape;529;p37"/>
          <p:cNvCxnSpPr>
            <a:stCxn id="523" idx="3"/>
            <a:endCxn id="525"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530" name="Google Shape;530;p37"/>
          <p:cNvCxnSpPr>
            <a:stCxn id="525" idx="3"/>
            <a:endCxn id="524"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531" name="Google Shape;531;p3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32" name="Google Shape;532;p3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33" name="Google Shape;533;p3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534" name="Google Shape;534;p37"/>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535" name="Google Shape;535;p37"/>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536" name="Google Shape;536;p37"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537" name="Google Shape;537;p37"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pic>
        <p:nvPicPr>
          <p:cNvPr id="538" name="Google Shape;538;p37"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539" name="Google Shape;539;p37" title="hugeicons_pencil.png"/>
          <p:cNvPicPr preferRelativeResize="0"/>
          <p:nvPr/>
        </p:nvPicPr>
        <p:blipFill>
          <a:blip r:embed="rId7">
            <a:alphaModFix/>
          </a:blip>
          <a:stretch>
            <a:fillRect/>
          </a:stretch>
        </p:blipFill>
        <p:spPr>
          <a:xfrm>
            <a:off x="6512672" y="1554480"/>
            <a:ext cx="228600" cy="228600"/>
          </a:xfrm>
          <a:prstGeom prst="rect">
            <a:avLst/>
          </a:prstGeom>
          <a:noFill/>
          <a:ln>
            <a:noFill/>
          </a:ln>
        </p:spPr>
      </p:pic>
      <p:pic>
        <p:nvPicPr>
          <p:cNvPr id="540" name="Google Shape;540;p37" title="hugeicons_centralized.png"/>
          <p:cNvPicPr preferRelativeResize="0"/>
          <p:nvPr/>
        </p:nvPicPr>
        <p:blipFill>
          <a:blip r:embed="rId8">
            <a:alphaModFix/>
          </a:blip>
          <a:stretch>
            <a:fillRect/>
          </a:stretch>
        </p:blipFill>
        <p:spPr>
          <a:xfrm>
            <a:off x="7806782" y="3200400"/>
            <a:ext cx="228600" cy="228600"/>
          </a:xfrm>
          <a:prstGeom prst="rect">
            <a:avLst/>
          </a:prstGeom>
          <a:noFill/>
          <a:ln>
            <a:noFill/>
          </a:ln>
        </p:spPr>
      </p:pic>
      <p:pic>
        <p:nvPicPr>
          <p:cNvPr id="541" name="Google Shape;541;p37"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542" name="Google Shape;542;p37"/>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6" name="Shape 546"/>
        <p:cNvGrpSpPr/>
        <p:nvPr/>
      </p:nvGrpSpPr>
      <p:grpSpPr>
        <a:xfrm>
          <a:off x="0" y="0"/>
          <a:ext cx="0" cy="0"/>
          <a:chOff x="0" y="0"/>
          <a:chExt cx="0" cy="0"/>
        </a:xfrm>
      </p:grpSpPr>
      <p:sp>
        <p:nvSpPr>
          <p:cNvPr id="547" name="Google Shape;547;p38"/>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Lesson Synthesis</a:t>
            </a:r>
            <a:endParaRPr>
              <a:latin typeface="Verdana"/>
              <a:ea typeface="Verdana"/>
              <a:cs typeface="Verdana"/>
              <a:sym typeface="Verdana"/>
            </a:endParaRPr>
          </a:p>
        </p:txBody>
      </p:sp>
      <p:sp>
        <p:nvSpPr>
          <p:cNvPr id="548" name="Google Shape;548;p38"/>
          <p:cNvSpPr txBox="1"/>
          <p:nvPr>
            <p:ph idx="1" type="body"/>
          </p:nvPr>
        </p:nvSpPr>
        <p:spPr>
          <a:xfrm>
            <a:off x="311700" y="1152475"/>
            <a:ext cx="8478600" cy="3447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35"/>
              <a:buNone/>
            </a:pPr>
            <a:r>
              <a:rPr lang="en" sz="1729">
                <a:solidFill>
                  <a:schemeClr val="dk1"/>
                </a:solidFill>
              </a:rPr>
              <a:t>One big idea from this lesson is that many real-life situations show direct variation. Direct variation problems use a constant of variation and can be used to find either the output or the input.</a:t>
            </a:r>
            <a:endParaRPr sz="1729">
              <a:solidFill>
                <a:schemeClr val="dk1"/>
              </a:solidFill>
            </a:endParaRPr>
          </a:p>
          <a:p>
            <a:pPr indent="0" lvl="0" marL="0" rtl="0" algn="l">
              <a:lnSpc>
                <a:spcPct val="100000"/>
              </a:lnSpc>
              <a:spcBef>
                <a:spcPts val="1200"/>
              </a:spcBef>
              <a:spcAft>
                <a:spcPts val="0"/>
              </a:spcAft>
              <a:buSzPts val="935"/>
              <a:buNone/>
            </a:pPr>
            <a:r>
              <a:rPr b="1" lang="en" sz="1729">
                <a:solidFill>
                  <a:schemeClr val="dk1"/>
                </a:solidFill>
              </a:rPr>
              <a:t>Let’s Review</a:t>
            </a:r>
            <a:endParaRPr b="1" sz="1729">
              <a:solidFill>
                <a:schemeClr val="dk1"/>
              </a:solidFill>
            </a:endParaRPr>
          </a:p>
          <a:p>
            <a:pPr indent="-338455" lvl="0" marL="457200" rtl="0" algn="l">
              <a:lnSpc>
                <a:spcPct val="100000"/>
              </a:lnSpc>
              <a:spcBef>
                <a:spcPts val="1200"/>
              </a:spcBef>
              <a:spcAft>
                <a:spcPts val="0"/>
              </a:spcAft>
              <a:buClr>
                <a:schemeClr val="dk1"/>
              </a:buClr>
              <a:buSzPts val="1730"/>
              <a:buAutoNum type="arabicPeriod"/>
            </a:pPr>
            <a:r>
              <a:rPr lang="en" sz="1729">
                <a:solidFill>
                  <a:schemeClr val="dk1"/>
                </a:solidFill>
              </a:rPr>
              <a:t>Could you use a direct variation equation if you had the output and needed to find the input?</a:t>
            </a:r>
            <a:endParaRPr sz="1729">
              <a:solidFill>
                <a:schemeClr val="dk1"/>
              </a:solidFill>
            </a:endParaRPr>
          </a:p>
          <a:p>
            <a:pPr indent="-338455" lvl="0" marL="457200" rtl="0" algn="l">
              <a:lnSpc>
                <a:spcPct val="100000"/>
              </a:lnSpc>
              <a:spcBef>
                <a:spcPts val="0"/>
              </a:spcBef>
              <a:spcAft>
                <a:spcPts val="0"/>
              </a:spcAft>
              <a:buClr>
                <a:schemeClr val="dk1"/>
              </a:buClr>
              <a:buSzPts val="1730"/>
              <a:buAutoNum type="arabicPeriod"/>
            </a:pPr>
            <a:r>
              <a:rPr lang="en" sz="1729">
                <a:solidFill>
                  <a:schemeClr val="dk1"/>
                </a:solidFill>
              </a:rPr>
              <a:t>In Example 1, how many minutes would Raoul need on the treadmill to burn 500 calories?</a:t>
            </a:r>
            <a:endParaRPr sz="1729">
              <a:solidFill>
                <a:schemeClr val="dk1"/>
              </a:solidFill>
            </a:endParaRPr>
          </a:p>
          <a:p>
            <a:pPr indent="-338455" lvl="0" marL="457200" rtl="0" algn="l">
              <a:lnSpc>
                <a:spcPct val="100000"/>
              </a:lnSpc>
              <a:spcBef>
                <a:spcPts val="0"/>
              </a:spcBef>
              <a:spcAft>
                <a:spcPts val="0"/>
              </a:spcAft>
              <a:buClr>
                <a:schemeClr val="dk1"/>
              </a:buClr>
              <a:buSzPts val="1730"/>
              <a:buAutoNum type="arabicPeriod"/>
            </a:pPr>
            <a:r>
              <a:rPr lang="en" sz="1729">
                <a:solidFill>
                  <a:schemeClr val="dk1"/>
                </a:solidFill>
              </a:rPr>
              <a:t>In Example 2, how many minutes would Arnold need to exercise to burn 500 calories?</a:t>
            </a:r>
            <a:endParaRPr sz="1729">
              <a:solidFill>
                <a:schemeClr val="dk1"/>
              </a:solidFill>
            </a:endParaRPr>
          </a:p>
          <a:p>
            <a:pPr indent="-338455" lvl="0" marL="457200" rtl="0" algn="l">
              <a:lnSpc>
                <a:spcPct val="100000"/>
              </a:lnSpc>
              <a:spcBef>
                <a:spcPts val="0"/>
              </a:spcBef>
              <a:spcAft>
                <a:spcPts val="0"/>
              </a:spcAft>
              <a:buClr>
                <a:schemeClr val="dk1"/>
              </a:buClr>
              <a:buSzPts val="1730"/>
              <a:buAutoNum type="arabicPeriod"/>
            </a:pPr>
            <a:r>
              <a:rPr lang="en" sz="1729">
                <a:solidFill>
                  <a:schemeClr val="dk1"/>
                </a:solidFill>
              </a:rPr>
              <a:t>In Example 3, how long would it take the train to travel 800 miles?</a:t>
            </a:r>
            <a:endParaRPr sz="1729">
              <a:solidFill>
                <a:schemeClr val="dk1"/>
              </a:solidFill>
            </a:endParaRPr>
          </a:p>
        </p:txBody>
      </p:sp>
      <p:sp>
        <p:nvSpPr>
          <p:cNvPr id="549" name="Google Shape;549;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50" name="Google Shape;550;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1.15 Direct Variation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Assessment</a:t>
            </a:r>
            <a:endParaRPr>
              <a:latin typeface="Verdana"/>
              <a:ea typeface="Verdana"/>
              <a:cs typeface="Verdana"/>
              <a:sym typeface="Verdana"/>
            </a:endParaRPr>
          </a:p>
        </p:txBody>
      </p:sp>
      <p:sp>
        <p:nvSpPr>
          <p:cNvPr id="556" name="Google Shape;556;p39"/>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57" name="Google Shape;557;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58" name="Google Shape;558;p3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1.15 Direct Variation</a:t>
            </a:r>
            <a:endParaRPr/>
          </a:p>
        </p:txBody>
      </p:sp>
      <p:graphicFrame>
        <p:nvGraphicFramePr>
          <p:cNvPr id="559" name="Google Shape;559;p39"/>
          <p:cNvGraphicFramePr/>
          <p:nvPr/>
        </p:nvGraphicFramePr>
        <p:xfrm>
          <a:off x="311700" y="1764100"/>
          <a:ext cx="3000000" cy="3000000"/>
        </p:xfrm>
        <a:graphic>
          <a:graphicData uri="http://schemas.openxmlformats.org/drawingml/2006/table">
            <a:tbl>
              <a:tblPr>
                <a:noFill/>
                <a:tableStyleId>{12E737B9-911B-4C91-8CD8-877F9F15CA1E}</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Set up and solve direct variation problems.</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