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D0AA485E-91FF-4A24-A368-397EBEE9CD99}">
  <a:tblStyle styleId="{D0AA485E-91FF-4A24-A368-397EBEE9CD9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079/openstax-alg1-unit-8-spn-vocabulary-flash-cards/?i=5eauv9&amp;x=1jqt" TargetMode="External"/><Relationship Id="rId4" Type="http://schemas.openxmlformats.org/officeDocument/2006/relationships/hyperlink" Target="https://quizlet.com/881565975/openstax-alg1-unit-8-vocabulary-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0.xml"/><Relationship Id="rId3" Type="http://schemas.openxmlformats.org/officeDocument/2006/relationships/slide" Target="/pp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ancillaries.openstax.org/ancillaries/resources/ddbc409a-95e0-46eb-8a8a-2786b11fdc85/1748882784005/99e4a3d3-55ac-486a-ae16-30c75ca9c18d/2e/unit-8-quadratic-equations/8-4-2-solving-equations-of-increasing-complexity-using-reasoning" TargetMode="External"/><Relationship Id="rId3" Type="http://schemas.openxmlformats.org/officeDocument/2006/relationships/hyperlink" Target="https://ancillaries.openstax.org/ancillaries/resources/ddbc409a-95e0-46eb-8a8a-2786b11fdc85/1748882784005/99e4a3d3-55ac-486a-ae16-30c75ca9c18d/2e/unit-8-quadratic-equations/8-4-2-solving-equations-of-increasing-complexity-using-reasoning" TargetMode="Externa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8-4-2-solving-equations-of-increasing-complexity-using-reasoning" TargetMode="Externa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 Id="rId3" Type="http://schemas.openxmlformats.org/officeDocument/2006/relationships/hyperlink" Target="https://ancillaries.openstax.org/ancillaries/resources/ddbc409a-95e0-46eb-8a8a-2786b11fdc85/1748882784005/99e4a3d3-55ac-486a-ae16-30c75ca9c18d/2e/unit-8-quadratic-equations/8-4-3-applying-the-zero-product-property-to-solve-a-real-world-projectile-problem" TargetMode="Externa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8-4-3-applying-the-zero-product-property-to-solve-a-real-world-projectile-problem" TargetMode="Externa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this lesson, students learn about the </a:t>
            </a:r>
            <a:r>
              <a:rPr b="1" lang="en">
                <a:solidFill>
                  <a:schemeClr val="dk1"/>
                </a:solidFill>
                <a:latin typeface="Noto Sans"/>
                <a:ea typeface="Noto Sans"/>
                <a:cs typeface="Noto Sans"/>
                <a:sym typeface="Noto Sans"/>
              </a:rPr>
              <a:t>zero product property</a:t>
            </a:r>
            <a:r>
              <a:rPr lang="en">
                <a:solidFill>
                  <a:schemeClr val="dk1"/>
                </a:solidFill>
                <a:latin typeface="Noto Sans"/>
                <a:ea typeface="Noto Sans"/>
                <a:cs typeface="Noto Sans"/>
                <a:sym typeface="Noto Sans"/>
              </a:rPr>
              <a:t>. They use it to reason about the solutions to quadratic equations that each have a quadratic expression in factored form on one side and 0 on the other side. They see that when an expression is a product of two or more factors and that product is 0, one of the factors must be 0. This fact enables us to find unknown values in the factored expression.</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Students also continue to make connections to their earlier work on quadratic functions. They have seen that sometimes we want to find the input values of a function when the output is zero. They also learned that the factored form can help us identify the zeros of a quadratic function and the 𝑥-intercepts of its graph. They have not investigated how or why this form enables us to do so, however. Here, students make use of the structure of a quadratic expression in factored form and the zero product property to understand the connections between the numbers in the form and the 𝑥-intercepts of its graph.</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None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Paper and pencil</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A1(A) apply mathematics to problems arising in everyday life, society, and the workplace.</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A8(A) solve quadratic equations having real solutions by factoring, taking square roots, completing the square, and applying the quadratic formula.</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Lesson Vocabulary</a:t>
            </a:r>
            <a:endParaRPr b="1"/>
          </a:p>
          <a:p>
            <a:pPr indent="0" lvl="0" marL="0" rtl="0" algn="l">
              <a:spcBef>
                <a:spcPts val="0"/>
              </a:spcBef>
              <a:spcAft>
                <a:spcPts val="0"/>
              </a:spcAft>
              <a:buNone/>
            </a:pPr>
            <a:r>
              <a:rPr lang="en"/>
              <a:t>To support student understanding of key vocabulary:</a:t>
            </a:r>
            <a:endParaRPr/>
          </a:p>
          <a:p>
            <a:pPr indent="-298450" lvl="0" marL="457200" rtl="0" algn="l">
              <a:spcBef>
                <a:spcPts val="0"/>
              </a:spcBef>
              <a:spcAft>
                <a:spcPts val="0"/>
              </a:spcAft>
              <a:buSzPts val="1100"/>
              <a:buChar char="●"/>
            </a:pPr>
            <a:r>
              <a:rPr lang="en"/>
              <a:t>Introduce and review the vocabulary words students will see in this lesson.</a:t>
            </a:r>
            <a:endParaRPr/>
          </a:p>
          <a:p>
            <a:pPr indent="-298450" lvl="0" marL="457200" rtl="0" algn="l">
              <a:spcBef>
                <a:spcPts val="0"/>
              </a:spcBef>
              <a:spcAft>
                <a:spcPts val="0"/>
              </a:spcAft>
              <a:buSzPts val="1100"/>
              <a:buChar char="●"/>
            </a:pPr>
            <a:r>
              <a:rPr lang="en"/>
              <a:t>Encourage students to notice how these words are used and to include them in their math discussions and explanations—both written and oral.</a:t>
            </a:r>
            <a:endParaRPr/>
          </a:p>
          <a:p>
            <a:pPr indent="-298450" lvl="0" marL="457200" rtl="0" algn="l">
              <a:spcBef>
                <a:spcPts val="0"/>
              </a:spcBef>
              <a:spcAft>
                <a:spcPts val="0"/>
              </a:spcAft>
              <a:buSzPts val="1100"/>
              <a:buChar char="●"/>
            </a:pPr>
            <a:r>
              <a:rPr lang="en"/>
              <a:t>Use a word wall to reinforce vocabulary. </a:t>
            </a:r>
            <a:r>
              <a:rPr lang="en" u="sng">
                <a:solidFill>
                  <a:schemeClr val="hlink"/>
                </a:solidFill>
                <a:hlinkClick r:id="rId2"/>
              </a:rPr>
              <a:t>Sample word wall cards are available here</a:t>
            </a:r>
            <a:r>
              <a:rPr lang="en"/>
              <a:t>.</a:t>
            </a:r>
            <a:endParaRPr/>
          </a:p>
          <a:p>
            <a:pPr indent="-298450" lvl="0" marL="457200" rtl="0" algn="l">
              <a:spcBef>
                <a:spcPts val="0"/>
              </a:spcBef>
              <a:spcAft>
                <a:spcPts val="0"/>
              </a:spcAft>
              <a:buSzPts val="1100"/>
              <a:buChar char="●"/>
            </a:pPr>
            <a:r>
              <a:rPr lang="en"/>
              <a:t>For newcomers or students with beginning English proficiency, use these Quizlet sets to support vocabulary learning:</a:t>
            </a:r>
            <a:endParaRPr/>
          </a:p>
          <a:p>
            <a:pPr indent="-298450" lvl="1" marL="914400" rtl="0" algn="l">
              <a:spcBef>
                <a:spcPts val="0"/>
              </a:spcBef>
              <a:spcAft>
                <a:spcPts val="0"/>
              </a:spcAft>
              <a:buSzPts val="1100"/>
              <a:buChar char="○"/>
            </a:pPr>
            <a:r>
              <a:rPr lang="en" u="sng">
                <a:solidFill>
                  <a:schemeClr val="hlink"/>
                </a:solidFill>
                <a:hlinkClick r:id="rId3"/>
              </a:rPr>
              <a:t>Unit 8 Spanish Vocabulary</a:t>
            </a:r>
            <a:r>
              <a:rPr lang="en"/>
              <a:t> – use first to build understanding</a:t>
            </a:r>
            <a:endParaRPr/>
          </a:p>
          <a:p>
            <a:pPr indent="-298450" lvl="1" marL="914400" rtl="0" algn="l">
              <a:spcBef>
                <a:spcPts val="0"/>
              </a:spcBef>
              <a:spcAft>
                <a:spcPts val="0"/>
              </a:spcAft>
              <a:buSzPts val="1100"/>
              <a:buChar char="○"/>
            </a:pPr>
            <a:r>
              <a:rPr lang="en" u="sng">
                <a:solidFill>
                  <a:schemeClr val="hlink"/>
                </a:solidFill>
                <a:hlinkClick r:id="rId4"/>
              </a:rPr>
              <a:t>Unit 8 Vocabulary (English)</a:t>
            </a:r>
            <a:r>
              <a:rPr lang="en"/>
              <a:t> – use after anchoring in Spanish</a:t>
            </a:r>
            <a:endParaRPr/>
          </a:p>
          <a:p>
            <a:pPr indent="0" lvl="0" marL="0" rtl="0" algn="l">
              <a:spcBef>
                <a:spcPts val="0"/>
              </a:spcBef>
              <a:spcAft>
                <a:spcPts val="0"/>
              </a:spcAft>
              <a:buNone/>
            </a:pPr>
            <a:r>
              <a:t/>
            </a:r>
            <a:endParaRPr/>
          </a:p>
          <a:p>
            <a:pPr indent="0" lvl="0" marL="0" rtl="0" algn="l">
              <a:spcBef>
                <a:spcPts val="0"/>
              </a:spcBef>
              <a:spcAft>
                <a:spcPts val="0"/>
              </a:spcAft>
              <a:buNone/>
            </a:pPr>
            <a:r>
              <a:rPr b="1" lang="en"/>
              <a:t>Support for English Language Learners</a:t>
            </a:r>
            <a:endParaRPr b="1"/>
          </a:p>
          <a:p>
            <a:pPr indent="-298450" lvl="0" marL="457200" rtl="0" algn="l">
              <a:spcBef>
                <a:spcPts val="0"/>
              </a:spcBef>
              <a:spcAft>
                <a:spcPts val="0"/>
              </a:spcAft>
              <a:buSzPts val="1100"/>
              <a:buChar char="●"/>
            </a:pPr>
            <a:r>
              <a:rPr lang="en"/>
              <a:t>ELPS 2(F) listen to and derive meaning from a variety of media such as audiotape, video, DVD, and CD-ROM to build and reinforce concept and language attainment</a:t>
            </a:r>
            <a:endParaRPr/>
          </a:p>
          <a:p>
            <a:pPr indent="-298450" lvl="0" marL="457200" rtl="0" algn="l">
              <a:spcBef>
                <a:spcPts val="0"/>
              </a:spcBef>
              <a:spcAft>
                <a:spcPts val="0"/>
              </a:spcAft>
              <a:buSzPts val="1100"/>
              <a:buChar char="●"/>
            </a:pPr>
            <a:r>
              <a:rPr lang="en"/>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a:p>
          <a:p>
            <a:pPr indent="-298450" lvl="0" marL="457200" rtl="0" algn="l">
              <a:spcBef>
                <a:spcPts val="0"/>
              </a:spcBef>
              <a:spcAft>
                <a:spcPts val="0"/>
              </a:spcAft>
              <a:buSzPts val="1100"/>
              <a:buChar char="●"/>
            </a:pPr>
            <a:r>
              <a:rPr lang="en"/>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a:p>
          <a:p>
            <a:pPr indent="-298450" lvl="0" marL="457200" rtl="0" algn="l">
              <a:spcBef>
                <a:spcPts val="0"/>
              </a:spcBef>
              <a:spcAft>
                <a:spcPts val="0"/>
              </a:spcAft>
              <a:buSzPts val="1100"/>
              <a:buChar char="●"/>
            </a:pPr>
            <a:r>
              <a:rPr lang="en"/>
              <a:t>ELPS 4(G) demonstrate comprehension of increasingly complex English by participating in shared reading, retelling or summarizing material, responding to questions, and taking notes commensurate with content area and grade level needs</a:t>
            </a:r>
            <a:endParaRPr/>
          </a:p>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(10 minutes)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warm up introduces students to the zero product property and prepares them to use it to solve quadratic equations. It reminds students that if two numbers are multiplied and the result is 0, then one of the numbers has to be 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one problem at a time and ask students to respond without writing anything down.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quiet time to think individually for each problem and ask them to give a signal when they have an answer and a strategy.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Keep all problems displayed throughout the talk.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Follow with a whole-class discussion about the zero product property using the definition and the lesson synthesis.</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As you discuss the solution to question 5 with students, take note that question 1 also adheres to this pattern. There is only one factor in question 1, (6+2𝑎)</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and synthesis on the next slide.</a:t>
            </a:r>
            <a:endParaRPr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𝑎 = −3</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𝑏 = 0</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𝑐 = 5</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Either 𝑔 = 0 or ℎ = 0, or 𝑔 = ℎ = 0</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At least one of the factors in each equation was 0 or equivalent to 0.</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Consider saying to students:  “</a:t>
            </a:r>
            <a:r>
              <a:rPr lang="en" sz="1150">
                <a:solidFill>
                  <a:schemeClr val="dk1"/>
                </a:solidFill>
                <a:latin typeface="Roboto"/>
                <a:ea typeface="Roboto"/>
                <a:cs typeface="Roboto"/>
                <a:sym typeface="Roboto"/>
              </a:rPr>
              <a:t>We will use the zero product property to help solve quadratic equations throughout this lesson.”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You may want to provide additional explanation for the statements in question 4:</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𝑔 = 0. In other words,  𝑔 equals zero and  ℎ may be any real number.</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𝑔 = ℎ = 0. In other words, both  𝑔 and  ℎ are equal to zero.</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ℎ = 0. In other words,  ℎ equals zero and  𝑔 may be any real number.</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𝑔 ≠ 0,  ℎ ≠ 0. In other words, neither  𝑔 nor  ℎ are equal to zero.</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300">
                <a:solidFill>
                  <a:schemeClr val="dk1"/>
                </a:solidFill>
                <a:latin typeface="Calibri"/>
                <a:ea typeface="Calibri"/>
                <a:cs typeface="Calibri"/>
                <a:sym typeface="Calibri"/>
              </a:rPr>
              <a:t>Ask students to share their strategies for each problem. Record and display their responses for all to see. To involve more students in the conversation, consider asking:</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"Who can restate _______'s reasoning in a different way?"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anyone have the same strategy but would explain it differently?"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"Did anyone solve the problem in a different way?"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"Does anyone want to add on to _______'s strategy?"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"Do you agree or disagree? Why?"</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Highlight explanations that state that any number multiplied by 0 is 0. Then, introduce the zero product property, which states that if the product of two numbers is 0, then at least one of the numbers is 0.</a:t>
            </a:r>
            <a:endParaRPr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 name="Google Shape;161;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Action and Expression: Internalize Executive Functions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150">
                <a:solidFill>
                  <a:schemeClr val="dk1"/>
                </a:solidFill>
                <a:latin typeface="Roboto"/>
                <a:ea typeface="Roboto"/>
                <a:cs typeface="Roboto"/>
                <a:sym typeface="Roboto"/>
              </a:rPr>
              <a:t>To support development of organizational skills, check in with students within the first two to three minutes of work time, especially when students arrive at problems with two solutions. Look for students who quickly recognize that they will need to solve two equations and are organizing their work to account for the appropriate number of solutions for each problem. To support students in recognizing examples with two solutions, demonstrate annotating the problem by writing two equations separately, or drawing arrows from each factor to indicate two solutions. Encourage students to prepare their explanations by recording how they recognized the number of solutions as they work.</a:t>
            </a:r>
            <a:endParaRPr sz="1150">
              <a:solidFill>
                <a:schemeClr val="dk1"/>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a:t>
            </a:r>
            <a:r>
              <a:rPr i="1" lang="en" sz="1300">
                <a:solidFill>
                  <a:schemeClr val="dk1"/>
                </a:solidFill>
                <a:latin typeface="Calibri"/>
                <a:ea typeface="Calibri"/>
                <a:cs typeface="Calibri"/>
                <a:sym typeface="Calibri"/>
              </a:rPr>
              <a:t>Memory; Organization</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2" name="Google Shape;172;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In this activity, students solve equations of increasing complexity and do so by reasoning. They begin with linear equations, move toward a series of quadratic expressions in factored form, and end with a cubic expression in factored form. The progression prompts students to reason about the parts and structure of the expressions, rather than to memorize steps for solving without understanding.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As students discuss their reasoning with their partner, listen for those who invoke the zero product property to explain how the last four equations could be solved, and those who notice a pattern in how the equations could be solved. (Though the last question involves a cubic equation, solving it involves the same reasoning as solving quadratic expressions.)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a:solidFill>
                  <a:schemeClr val="dk1"/>
                </a:solidFill>
                <a:latin typeface="Noto Sans"/>
                <a:ea typeface="Noto Sans"/>
                <a:cs typeface="Noto Sans"/>
                <a:sym typeface="Noto Sans"/>
              </a:rPr>
              <a:t>Arrange students in groups of two.</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a:solidFill>
                  <a:schemeClr val="dk1"/>
                </a:solidFill>
                <a:latin typeface="Noto Sans"/>
                <a:ea typeface="Noto Sans"/>
                <a:cs typeface="Noto Sans"/>
                <a:sym typeface="Noto Sans"/>
              </a:rPr>
              <a:t>Tell students to work quietly and answer at least half of the questions before discussing their thinking with a partner.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a:solidFill>
                  <a:schemeClr val="dk1"/>
                </a:solidFill>
                <a:latin typeface="Noto Sans"/>
                <a:ea typeface="Noto Sans"/>
                <a:cs typeface="Noto Sans"/>
                <a:sym typeface="Noto Sans"/>
              </a:rPr>
              <a:t>If needed, remind students that some equations have more than one solution.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AutoNum type="arabicPeriod"/>
            </a:pPr>
            <a:r>
              <a:rPr lang="en">
                <a:solidFill>
                  <a:schemeClr val="dk1"/>
                </a:solidFill>
                <a:latin typeface="Noto Sans"/>
                <a:ea typeface="Noto Sans"/>
                <a:cs typeface="Noto Sans"/>
                <a:sym typeface="Noto Sans"/>
              </a:rPr>
              <a:t>Because we want students to use reasoning and the structure of equations to develop their solutions, discourage use of graphing technology in this activity.</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image answer, and synthesis on the next slide.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g3a21fbd7b1c_0_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0" name="Google Shape;180;g3a21fbd7b1c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-11୵2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0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-11୵2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-11୵2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0,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-3,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=-4୵3</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may incorrectly think that 𝑥 can represent a different value in each factor in an equation. For example, upon finding 𝑥=−11</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and 𝑥=3 as solutions to (𝑥−3)(𝑥+11)=0, they think that one solution is for the 𝑥 in (𝑥−3) and the other for the 𝑥 in (𝑥−11).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Remind students that solving the equation (𝑥−3)(𝑥+11)=0 is like finding the zeros of the function defined by (𝑥−3)(𝑥−11). Although there may be two values of 𝑥 that lead to 0 for the value of (𝑥−3)(𝑥−11), only one input can be entered into the function at a time. Ask students to substitute the solutions into the equations and check if the expression is equal to 0 each time.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𝑥=−11, the value of the expression is (−11−3)(−11+11) or (−14)(0), which is 0.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When 𝑥=3, the value of the expression is (3−3)(3+11) or (0)(14), which is 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Invite students to share their strategies for solving the nonlinear equations. As they explain, record and organize each step of their reasoning process and display for all to see.</a:t>
            </a:r>
            <a:endParaRPr sz="1300">
              <a:solidFill>
                <a:schemeClr val="dk1"/>
              </a:solidFill>
              <a:latin typeface="Calibri"/>
              <a:ea typeface="Calibri"/>
              <a:cs typeface="Calibri"/>
              <a:sym typeface="Calibri"/>
            </a:endParaRPr>
          </a:p>
          <a:p>
            <a:pPr indent="-311150" lvl="0" marL="457200" rtl="0" algn="l">
              <a:spcBef>
                <a:spcPts val="0"/>
              </a:spcBef>
              <a:spcAft>
                <a:spcPts val="0"/>
              </a:spcAft>
              <a:buSzPts val="1300"/>
              <a:buFont typeface="Calibri"/>
              <a:buChar char="●"/>
            </a:pPr>
            <a:r>
              <a:rPr lang="en" sz="1300">
                <a:solidFill>
                  <a:schemeClr val="dk1"/>
                </a:solidFill>
                <a:latin typeface="Calibri"/>
                <a:ea typeface="Calibri"/>
                <a:cs typeface="Calibri"/>
                <a:sym typeface="Calibri"/>
              </a:rPr>
              <a:t>A detailed explanation for how we can organize the solving process is provided </a:t>
            </a:r>
            <a:r>
              <a:rPr lang="en" sz="1300" u="sng">
                <a:solidFill>
                  <a:schemeClr val="hlink"/>
                </a:solidFill>
                <a:latin typeface="Calibri"/>
                <a:ea typeface="Calibri"/>
                <a:cs typeface="Calibri"/>
                <a:sym typeface="Calibri"/>
                <a:hlinkClick r:id="rId2"/>
              </a:rPr>
              <a:t>here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Emphasize that because at least one of the factors must be 0, for the product to be 0, we can write each expression that is a factor as equal to 0 and solve each of these equations separately.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Remind students that we can check our solutions by substituting each one back into the equation and seeing if the equation remains true. Although the two factors, (𝑥−3) and (2𝑥−11), won't be 0 simultaneously when 3 or -11୵2 is substituted for 𝑥, the expression on the left side of the equation will have a value of 0 because one of the factors is 0.  Additional explanation is provided </a:t>
            </a:r>
            <a:r>
              <a:rPr lang="en" sz="1300" u="sng">
                <a:solidFill>
                  <a:schemeClr val="hlink"/>
                </a:solidFill>
                <a:latin typeface="Calibri"/>
                <a:ea typeface="Calibri"/>
                <a:cs typeface="Calibri"/>
                <a:sym typeface="Calibri"/>
                <a:hlinkClick r:id="rId3"/>
              </a:rPr>
              <a:t>here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𝑥=7 and 𝑥=−9</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numbers expressed by 𝑥−3 and 𝑥+5 are 8 units apart. The only factor pairs of 48 that are 8 units apart are 4 and 12, as well as –4 and –12.</a:t>
            </a:r>
            <a:endParaRPr sz="13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0" name="Google Shape;200;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Find the values that make each of the factors equal to 0. While 𝑥=−4 is correct, check your solution when solving the factor (8𝑥−16)=0.</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signs on these answers are opposite of the correct responses. Find the values that make each of the factors equal to 0.</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Find the values that make each of the factors equal to 0. While 𝑥=2 is correct, the other value is not. Check your solution when solving the factor (𝑥+4)=0</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Ch</a:t>
            </a:r>
            <a:r>
              <a:rPr lang="en" sz="1300">
                <a:solidFill>
                  <a:schemeClr val="dk1"/>
                </a:solidFill>
                <a:latin typeface="Calibri"/>
                <a:ea typeface="Calibri"/>
                <a:cs typeface="Calibri"/>
                <a:sym typeface="Calibri"/>
              </a:rPr>
              <a:t>eck yourself: Substitute each value into the equation and check if they are true. (2+4)(8(2)−16)=0, and ((−4)+4)(8(−4)−16)=0. Since they are both true, your answer is correct.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3996e657c2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3996e657c2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Remind Students</a:t>
            </a:r>
            <a:endParaRPr b="1"/>
          </a:p>
          <a:p>
            <a:pPr indent="-301625" lvl="0" marL="4572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We can use the zero product property to help reason through finding the solutions to complex quadratic equations.</a:t>
            </a:r>
            <a:endParaRPr sz="1150">
              <a:solidFill>
                <a:schemeClr val="dk1"/>
              </a:solidFill>
              <a:latin typeface="Roboto"/>
              <a:ea typeface="Roboto"/>
              <a:cs typeface="Roboto"/>
              <a:sym typeface="Roboto"/>
            </a:endParaRPr>
          </a:p>
          <a:p>
            <a:pPr indent="-301625" lvl="0" marL="457200" rtl="0" algn="l">
              <a:lnSpc>
                <a:spcPct val="115000"/>
              </a:lnSpc>
              <a:spcBef>
                <a:spcPts val="0"/>
              </a:spcBef>
              <a:spcAft>
                <a:spcPts val="0"/>
              </a:spcAft>
              <a:buClr>
                <a:schemeClr val="dk1"/>
              </a:buClr>
              <a:buSzPts val="1150"/>
              <a:buFont typeface="Roboto"/>
              <a:buChar char="●"/>
            </a:pPr>
            <a:r>
              <a:rPr lang="en" sz="1150">
                <a:solidFill>
                  <a:schemeClr val="dk1"/>
                </a:solidFill>
                <a:latin typeface="Roboto"/>
                <a:ea typeface="Roboto"/>
                <a:cs typeface="Roboto"/>
                <a:sym typeface="Roboto"/>
              </a:rPr>
              <a:t>We know that if factors are multiplied together and the result is 0, then one of those factors must equal 0.</a:t>
            </a:r>
            <a:endParaRPr sz="1150">
              <a:solidFill>
                <a:schemeClr val="dk1"/>
              </a:solidFill>
              <a:latin typeface="Roboto"/>
              <a:ea typeface="Roboto"/>
              <a:cs typeface="Roboto"/>
              <a:sym typeface="Roboto"/>
            </a:endParaRPr>
          </a:p>
          <a:p>
            <a:pPr indent="0" lvl="0" marL="0" rtl="0" algn="l">
              <a:lnSpc>
                <a:spcPct val="115000"/>
              </a:lnSpc>
              <a:spcBef>
                <a:spcPts val="1200"/>
              </a:spcBef>
              <a:spcAft>
                <a:spcPts val="0"/>
              </a:spcAft>
              <a:buNone/>
            </a:pPr>
            <a:r>
              <a:rPr lang="en" sz="1300">
                <a:solidFill>
                  <a:schemeClr val="dk1"/>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for the work that explains how to solve this specific example and for additional examples.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51b4548e9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51b4548e9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 MLR 8 Discussion Supports: Speaking, Representing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whole-class discussion. After each student shares, provide the class with the following sentence frames to help them respond: “I agree because . . .” or “I disagree because . . . .” If necessary, revoice student ideas to demonstrate mathematical language use by restating a statement as a question in order to clarify, apply appropriate language, and involve more students. For example, a statement such as, “The first one is more helpful” can be restated as a question such as, “Do you agree that the factored form is more helpful for finding when the object has a height of 0 meters?”</a:t>
            </a:r>
            <a:endParaRPr sz="1300">
              <a:solidFill>
                <a:schemeClr val="dk1"/>
              </a:solidFill>
              <a:latin typeface="Calibri"/>
              <a:ea typeface="Calibri"/>
              <a:cs typeface="Calibri"/>
              <a:sym typeface="Calibri"/>
            </a:endParaRPr>
          </a:p>
          <a:p>
            <a:pPr indent="0" lvl="0" marL="0" rtl="0" algn="l">
              <a:lnSpc>
                <a:spcPct val="115000"/>
              </a:lnSpc>
              <a:spcBef>
                <a:spcPts val="100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Students with Disabilities: Representation: Internalize Comprehension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Represent the same information through different modalities. Display a sketch of a graph of a projectile, and label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vertex, and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-intercepts. Keep the display visible for the duration of the activity and refer to it when students discuss why the negative solution is not viable.</a:t>
            </a:r>
            <a:endParaRPr sz="1300">
              <a:solidFill>
                <a:schemeClr val="dk1"/>
              </a:solidFill>
              <a:latin typeface="Calibri"/>
              <a:ea typeface="Calibri"/>
              <a:cs typeface="Calibri"/>
              <a:sym typeface="Calibri"/>
            </a:endParaRPr>
          </a:p>
          <a:p>
            <a:pPr indent="0" lvl="0" marL="0" rtl="0" algn="l">
              <a:lnSpc>
                <a:spcPct val="115000"/>
              </a:lnSpc>
              <a:spcBef>
                <a:spcPts val="100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Conceptual processing; Language</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Clr>
                <a:schemeClr val="dk1"/>
              </a:buClr>
              <a:buSzPts val="1100"/>
              <a:buFont typeface="Arial"/>
              <a:buNone/>
            </a:pPr>
            <a:r>
              <a:t/>
            </a:r>
            <a:endParaRPr i="1">
              <a:solidFill>
                <a:srgbClr val="1D2125"/>
              </a:solidFill>
              <a:latin typeface="Noto Sans"/>
              <a:ea typeface="Noto Sans"/>
              <a:cs typeface="Noto Sans"/>
              <a:sym typeface="Noto Sans"/>
            </a:endParaRPr>
          </a:p>
          <a:p>
            <a:pPr indent="0" lvl="0" marL="0" rtl="0" algn="l">
              <a:lnSpc>
                <a:spcPct val="115000"/>
              </a:lnSpc>
              <a:spcBef>
                <a:spcPts val="120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enables students to apply the </a:t>
            </a:r>
            <a:r>
              <a:rPr b="1" lang="en" sz="1300">
                <a:solidFill>
                  <a:schemeClr val="dk1"/>
                </a:solidFill>
                <a:latin typeface="Calibri"/>
                <a:ea typeface="Calibri"/>
                <a:cs typeface="Calibri"/>
                <a:sym typeface="Calibri"/>
              </a:rPr>
              <a:t>zero product property</a:t>
            </a:r>
            <a:r>
              <a:rPr lang="en" sz="1300">
                <a:solidFill>
                  <a:schemeClr val="dk1"/>
                </a:solidFill>
                <a:latin typeface="Calibri"/>
                <a:ea typeface="Calibri"/>
                <a:cs typeface="Calibri"/>
                <a:sym typeface="Calibri"/>
              </a:rPr>
              <a:t> to solve a contextual problem and reinforces the idea of solving quadratic equations as a way to reason about quadratic functions.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Previously, students have encountered two equivalent quadratic expressions that define the same quadratic function. Here, they work to show that two quadratic expressions—one in standard form and the other in factored form—really do define the same function. There are several ways to do this, but an efficient and definitive way to show equivalence would be to use the distributive property to expand quadratic expressions in factored form.</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Next, they consider which of the two forms helps them find the zeros of the function and then use it to find the zeros without graphing. The work here reiterates the connections between finding the zeros of a quadratic function and solving a quadratic equation where a quadratic expression that defines a function has a value of 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Keep students in groups of two.</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two equations that define ℎ for all to see. Tell students that the two equations define the same function. Ask students how they could show that the two equations indeed define the same function.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a moment of quiet time to think of a strategy and test it, and then time to discuss with a partner, if possible.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Then, discuss their responses. Examples of some likely strategies are provided </a:t>
            </a:r>
            <a:r>
              <a:rPr lang="en" sz="1300" u="sng">
                <a:solidFill>
                  <a:schemeClr val="hlink"/>
                </a:solidFill>
                <a:latin typeface="Calibri"/>
                <a:ea typeface="Calibri"/>
                <a:cs typeface="Calibri"/>
                <a:sym typeface="Calibri"/>
                <a:hlinkClick r:id="rId3"/>
              </a:rPr>
              <a:t>here</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150">
                <a:solidFill>
                  <a:schemeClr val="dk1"/>
                </a:solidFill>
                <a:latin typeface="Roboto"/>
                <a:ea typeface="Roboto"/>
                <a:cs typeface="Roboto"/>
                <a:sym typeface="Roboto"/>
              </a:rPr>
              <a:t>Once students see some evidence, ask students to proceed to the activity.</a:t>
            </a:r>
            <a:endParaRPr sz="1300">
              <a:solidFill>
                <a:schemeClr val="dk1"/>
              </a:solidFill>
              <a:latin typeface="Calibri"/>
              <a:ea typeface="Calibri"/>
              <a:cs typeface="Calibri"/>
              <a:sym typeface="Calibri"/>
            </a:endParaRPr>
          </a:p>
          <a:p>
            <a:pPr indent="0" lvl="0" marL="0" rtl="0" algn="l">
              <a:spcBef>
                <a:spcPts val="1200"/>
              </a:spcBef>
              <a:spcAft>
                <a:spcPts val="80"/>
              </a:spcAft>
              <a:buNone/>
            </a:pPr>
            <a:r>
              <a:rPr b="1" i="1" lang="en" sz="1300">
                <a:solidFill>
                  <a:schemeClr val="dk1"/>
                </a:solidFill>
                <a:latin typeface="Calibri"/>
                <a:ea typeface="Calibri"/>
                <a:cs typeface="Calibri"/>
                <a:sym typeface="Calibri"/>
              </a:rPr>
              <a:t>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one with a quadratic expression in factored form.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object has a height of 0 meters after 6 seconds. Applying the zero product property to solve (−5𝑡−3)(𝑡−6)=0 gives 𝑡=−35 and 𝑡=6. Because the object was launched at 𝑡=0, the negative solution doesn't make sense in this context.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object has a height of 18 meters at 0 seconds. By substituting 0 for 𝑡 into the standard form, the starting height can be determined. ℎ(0)=−5(0)2+27(0)+18=18.</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Consider using this as an opportunity to highlight the importance of thinking about context in real world scenarios.  While one of the solutions is negative, 𝑡=−35, it does not make sense for this situation since the context is time.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Ask students to share their responses and reasoning. Discuss questions such as: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is the factored form more helpful for finding the time when the object has a height of 0 meters?" (To find the input values when the output has a value of 0 is to solve the equation quadratic expression =0. When the expression is in factored form, we can use the zero product property to find the unknown inputs.)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if we tried to solve the equation in standard form by performing the same operation to each side?" (We would get stuck. For instance, we could add or subtract terms from each side, but then there are no like terms to combine on either side, so we are no closer to isolating the variable.)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If no students related solving equations in factored form to using the factored form to find the horizontal intercepts of a graph of a quadratic function, discuss that connection.</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an earlier unit, we saw that the factored form of a quadratic expression such as (𝑥−5)(𝑥+9) allows us to see the 𝑥-intercepts of its graph, but we didn't look into why the graph crosses the 𝑥-axis at those points. Can you explain why it does now?" (The 𝑥-intercepts have a 𝑦-value of 0, which means the quadratic function is 0 at those 𝑥-values: (𝑥−5)(𝑥+9)=0. If multiplying two numbers gives 0, one of them must be 0. So either 𝑥−5=0 or 𝑥+9=0. If 𝑥−5=0, then 𝑥 is 5. If 𝑥+9=0, then 𝑥 is –9.)</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questions 1-3 in activity 8.4.3.</a:t>
            </a:r>
            <a:endParaRPr b="1">
              <a:solidFill>
                <a:srgbClr val="9900FF"/>
              </a:solidFill>
              <a:highlight>
                <a:srgbClr val="FFFF00"/>
              </a:highlight>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3" name="Google Shape;263;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The projectile does not start on the ground. Set the function in factored form equal to zero and solve. There are two solutions, 𝑡=-⅝ and 𝑡=4. In this context of time, the solution must be positive. You would not have a negative amount of time.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Set the function in factored form equal to zero and solve. There are two solutions, 𝑡=-⅝ and 𝑡=4. In this context of time, the solution must be positive. You would not have a negative amount of time.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Check yourself: There are two solutions to the function when it is set equal to 0. Since 𝑡=-⅝ is negative, it does not make sense in this context of time. You would not have a negative amount of time. The answer is 4 seconds.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Set the function in factored form equal to zero and solve. There are two solutions, 𝑡=-⅝ and 𝑡=4. In this context of time, the solution must be positive. You would not have a negative amount of time.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Using the zero product property, the quadratic expression in factored form allows you to more easily find out when the height of the baseball is 0 feet.</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2"/>
              </a:rPr>
              <a:t>online textbook</a:t>
            </a:r>
            <a:r>
              <a:rPr lang="en" sz="1300">
                <a:solidFill>
                  <a:schemeClr val="dk1"/>
                </a:solidFill>
                <a:latin typeface="Calibri"/>
                <a:ea typeface="Calibri"/>
                <a:cs typeface="Calibri"/>
                <a:sym typeface="Calibri"/>
              </a:rPr>
              <a:t> for the work that explains how to solve this specific example and for additional examples. </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7" name="Shape 287"/>
        <p:cNvGrpSpPr/>
        <p:nvPr/>
      </p:nvGrpSpPr>
      <p:grpSpPr>
        <a:xfrm>
          <a:off x="0" y="0"/>
          <a:ext cx="0" cy="0"/>
          <a:chOff x="0" y="0"/>
          <a:chExt cx="0" cy="0"/>
        </a:xfrm>
      </p:grpSpPr>
      <p:sp>
        <p:nvSpPr>
          <p:cNvPr id="288" name="Google Shape;288;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9" name="Google Shape;289;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No technology should be used for this cool down.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 -5 and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 3/2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2" name="Shape 302"/>
        <p:cNvGrpSpPr/>
        <p:nvPr/>
      </p:nvGrpSpPr>
      <p:grpSpPr>
        <a:xfrm>
          <a:off x="0" y="0"/>
          <a:ext cx="0" cy="0"/>
          <a:chOff x="0" y="0"/>
          <a:chExt cx="0" cy="0"/>
        </a:xfrm>
      </p:grpSpPr>
      <p:sp>
        <p:nvSpPr>
          <p:cNvPr id="303" name="Google Shape;303;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4" name="Google Shape;304;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3" name="Google Shape;313;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0" name="Google Shape;320;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Lesson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To help students consolidate the ideas in the lesson, discuss the questions on this slide.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 to Discussion Questions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It tells us that either 𝑥−3=0 or 𝑥+4=0, and each of these equations can be solved easily.</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zero product property only works when the product of the factors is zero. When the product is any other number, we can’t conclude that each factor is that number.</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Only if we rewrite the expression on the left in factored form first. We can’t use the zero product property when the expression is not a product of factors.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doing that doesn’t help us isolate the variable.</a:t>
            </a:r>
            <a:endParaRPr sz="13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6" name="Shape 326"/>
        <p:cNvGrpSpPr/>
        <p:nvPr/>
      </p:nvGrpSpPr>
      <p:grpSpPr>
        <a:xfrm>
          <a:off x="0" y="0"/>
          <a:ext cx="0" cy="0"/>
          <a:chOff x="0" y="0"/>
          <a:chExt cx="0" cy="0"/>
        </a:xfrm>
      </p:grpSpPr>
      <p:sp>
        <p:nvSpPr>
          <p:cNvPr id="327" name="Google Shape;327;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8" name="Google Shape;328;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7.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png"/><Relationship Id="rId4" Type="http://schemas.openxmlformats.org/officeDocument/2006/relationships/image" Target="../media/image4.png"/><Relationship Id="rId5" Type="http://schemas.openxmlformats.org/officeDocument/2006/relationships/image" Target="../media/image6.png"/><Relationship Id="rId6" Type="http://schemas.openxmlformats.org/officeDocument/2006/relationships/image" Target="../media/image8.png"/><Relationship Id="rId7" Type="http://schemas.openxmlformats.org/officeDocument/2006/relationships/image" Target="../media/image5.png"/><Relationship Id="rId8" Type="http://schemas.openxmlformats.org/officeDocument/2006/relationships/image" Target="../media/image2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7.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 Id="rId3" Type="http://schemas.openxmlformats.org/officeDocument/2006/relationships/image" Target="../media/image1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10.png"/><Relationship Id="rId4" Type="http://schemas.openxmlformats.org/officeDocument/2006/relationships/image" Target="../media/image4.png"/><Relationship Id="rId5"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0.xml"/><Relationship Id="rId3" Type="http://schemas.openxmlformats.org/officeDocument/2006/relationships/image" Target="../media/image13.jpg"/><Relationship Id="rId4" Type="http://schemas.openxmlformats.org/officeDocument/2006/relationships/hyperlink" Target="https://youtu.be/X_GameyJ6W4?si=vq72kKMw79CWtTBe" TargetMode="External"/><Relationship Id="rId5" Type="http://schemas.openxmlformats.org/officeDocument/2006/relationships/hyperlink" Target="http://www.youtube.com/watch?v=X_GameyJ6W4" TargetMode="External"/><Relationship Id="rId6" Type="http://schemas.openxmlformats.org/officeDocument/2006/relationships/image" Target="../media/image3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0.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2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3.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3.jp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3.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Unit 8</a:t>
            </a:r>
            <a:r>
              <a:rPr b="1" lang="en">
                <a:latin typeface="Calibri"/>
                <a:ea typeface="Calibri"/>
                <a:cs typeface="Calibri"/>
                <a:sym typeface="Calibri"/>
              </a:rPr>
              <a:t> </a:t>
            </a:r>
            <a:r>
              <a:rPr lang="en"/>
              <a:t>Quadratic Equations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8.4 Solving Equations with the Zero Product Property</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sp>
        <p:nvSpPr>
          <p:cNvPr id="97" name="Google Shape;97;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8" name="Google Shape;98;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pic>
        <p:nvPicPr>
          <p:cNvPr descr="Icon indicating this slide is hidden from student view" id="99" name="Google Shape;99;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{D0AA485E-91FF-4A24-A368-397EBEE9CD99}</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36550" lvl="0" marL="457200" rtl="0" algn="l">
              <a:lnSpc>
                <a:spcPct val="100000"/>
              </a:lnSpc>
              <a:spcBef>
                <a:spcPts val="1000"/>
              </a:spcBef>
              <a:spcAft>
                <a:spcPts val="0"/>
              </a:spcAft>
              <a:buClr>
                <a:srgbClr val="F3F3F3"/>
              </a:buClr>
              <a:buSzPts val="1700"/>
              <a:buFont typeface="Helvetica Neue"/>
              <a:buChar char="●"/>
            </a:pPr>
            <a:r>
              <a:rPr lang="en" sz="2100">
                <a:solidFill>
                  <a:srgbClr val="F3F3F3"/>
                </a:solidFill>
              </a:rPr>
              <a:t>Explain the meaning of the "zero product property."</a:t>
            </a:r>
            <a:endParaRPr sz="2100">
              <a:solidFill>
                <a:srgbClr val="F3F3F3"/>
              </a:solidFill>
            </a:endParaRPr>
          </a:p>
          <a:p>
            <a:pPr indent="-336550" lvl="0" marL="457200" rtl="0" algn="l">
              <a:lnSpc>
                <a:spcPct val="100000"/>
              </a:lnSpc>
              <a:spcBef>
                <a:spcPts val="1000"/>
              </a:spcBef>
              <a:spcAft>
                <a:spcPts val="0"/>
              </a:spcAft>
              <a:buClr>
                <a:srgbClr val="F3F3F3"/>
              </a:buClr>
              <a:buSzPts val="1700"/>
              <a:buFont typeface="Helvetica Neue"/>
              <a:buChar char="●"/>
            </a:pPr>
            <a:r>
              <a:rPr lang="en" sz="2100">
                <a:solidFill>
                  <a:srgbClr val="F3F3F3"/>
                </a:solidFill>
              </a:rPr>
              <a:t>Find solutions to quadratic equations when one side is a product of factors and the other side is zero. </a:t>
            </a:r>
            <a:endParaRPr sz="2100">
              <a:solidFill>
                <a:srgbClr val="F3F3F3"/>
              </a:solidFill>
            </a:endParaRPr>
          </a:p>
        </p:txBody>
      </p:sp>
      <p:pic>
        <p:nvPicPr>
          <p:cNvPr descr="Three students helping each other up a staircase toward a flag, symbolizing teamwork and building math skills step by step." id="114" name="Google Shape;114;p17" title="lesson journey-opt 2 (2).png"/>
          <p:cNvPicPr preferRelativeResize="0"/>
          <p:nvPr/>
        </p:nvPicPr>
        <p:blipFill rotWithShape="1">
          <a:blip r:embed="rId3">
            <a:alphaModFix/>
          </a:blip>
          <a:srcRect b="0" l="39" r="49" t="0"/>
          <a:stretch/>
        </p:blipFill>
        <p:spPr>
          <a:xfrm>
            <a:off x="5385050" y="1152463"/>
            <a:ext cx="3447249" cy="2298175"/>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8.4 Solving Equations with the Zero Product Property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42900" lvl="0" marL="457200" rtl="0" algn="l">
              <a:spcBef>
                <a:spcPts val="1200"/>
              </a:spcBef>
              <a:spcAft>
                <a:spcPts val="0"/>
              </a:spcAft>
              <a:buSzPts val="1800"/>
              <a:buChar char="●"/>
            </a:pPr>
            <a:r>
              <a:rPr b="1" lang="en" sz="1800"/>
              <a:t>Quadratic Equation</a:t>
            </a:r>
            <a:endParaRPr b="1" sz="1800"/>
          </a:p>
          <a:p>
            <a:pPr indent="-342900" lvl="1" marL="914400" rtl="0" algn="l">
              <a:spcBef>
                <a:spcPts val="0"/>
              </a:spcBef>
              <a:spcAft>
                <a:spcPts val="0"/>
              </a:spcAft>
              <a:buSzPts val="1800"/>
              <a:buChar char="○"/>
            </a:pPr>
            <a:r>
              <a:rPr lang="en" sz="1800"/>
              <a:t>Polynomial equation of degree two.</a:t>
            </a:r>
            <a:endParaRPr sz="1800"/>
          </a:p>
          <a:p>
            <a:pPr indent="-342900" lvl="0" marL="457200" rtl="0" algn="l">
              <a:spcBef>
                <a:spcPts val="0"/>
              </a:spcBef>
              <a:spcAft>
                <a:spcPts val="0"/>
              </a:spcAft>
              <a:buSzPts val="1800"/>
              <a:buChar char="●"/>
            </a:pPr>
            <a:r>
              <a:rPr b="1" lang="en" sz="1800"/>
              <a:t>Factored form</a:t>
            </a:r>
            <a:endParaRPr b="1" sz="1800"/>
          </a:p>
          <a:p>
            <a:pPr indent="-342900" lvl="1" marL="914400" rtl="0" algn="l">
              <a:spcBef>
                <a:spcPts val="0"/>
              </a:spcBef>
              <a:spcAft>
                <a:spcPts val="0"/>
              </a:spcAft>
              <a:buSzPts val="1800"/>
              <a:buChar char="○"/>
            </a:pPr>
            <a:r>
              <a:rPr lang="en" sz="1800"/>
              <a:t>A quadratic equation in the form </a:t>
            </a:r>
            <a:r>
              <a:rPr i="1" lang="en" sz="1800">
                <a:latin typeface="Times New Roman"/>
                <a:ea typeface="Times New Roman"/>
                <a:cs typeface="Times New Roman"/>
                <a:sym typeface="Times New Roman"/>
              </a:rPr>
              <a:t>y</a:t>
            </a:r>
            <a:r>
              <a:rPr lang="en" sz="1800"/>
              <a:t> = a(</a:t>
            </a:r>
            <a:r>
              <a:rPr i="1" lang="en" sz="1800">
                <a:latin typeface="Times New Roman"/>
                <a:ea typeface="Times New Roman"/>
                <a:cs typeface="Times New Roman"/>
                <a:sym typeface="Times New Roman"/>
              </a:rPr>
              <a:t>x</a:t>
            </a:r>
            <a:r>
              <a:rPr lang="en" sz="1800"/>
              <a:t>-r</a:t>
            </a:r>
            <a:r>
              <a:rPr baseline="-25000" lang="en" sz="1800"/>
              <a:t>1</a:t>
            </a:r>
            <a:r>
              <a:rPr lang="en" sz="1800"/>
              <a:t>)(</a:t>
            </a:r>
            <a:r>
              <a:rPr i="1" lang="en" sz="1800">
                <a:latin typeface="Times New Roman"/>
                <a:ea typeface="Times New Roman"/>
                <a:cs typeface="Times New Roman"/>
                <a:sym typeface="Times New Roman"/>
              </a:rPr>
              <a:t>x</a:t>
            </a:r>
            <a:r>
              <a:rPr lang="en" sz="1800"/>
              <a:t>-r</a:t>
            </a:r>
            <a:r>
              <a:rPr baseline="-25000" lang="en" sz="1800"/>
              <a:t>2</a:t>
            </a:r>
            <a:r>
              <a:rPr lang="en" sz="1800"/>
              <a:t>).</a:t>
            </a:r>
            <a:endParaRPr sz="1800"/>
          </a:p>
          <a:p>
            <a:pPr indent="-342900" lvl="0" marL="457200" rtl="0" algn="l">
              <a:spcBef>
                <a:spcPts val="0"/>
              </a:spcBef>
              <a:spcAft>
                <a:spcPts val="0"/>
              </a:spcAft>
              <a:buSzPts val="1800"/>
              <a:buChar char="●"/>
            </a:pPr>
            <a:r>
              <a:rPr b="1" lang="en" sz="1800"/>
              <a:t>Zero (of a function)</a:t>
            </a:r>
            <a:endParaRPr b="1" sz="1800"/>
          </a:p>
          <a:p>
            <a:pPr indent="-342900" lvl="1" marL="914400" rtl="0" algn="l">
              <a:spcBef>
                <a:spcPts val="0"/>
              </a:spcBef>
              <a:spcAft>
                <a:spcPts val="0"/>
              </a:spcAft>
              <a:buSzPts val="1800"/>
              <a:buChar char="○"/>
            </a:pPr>
            <a:r>
              <a:rPr lang="en" sz="1800"/>
              <a:t>A value of </a:t>
            </a:r>
            <a:r>
              <a:rPr i="1" lang="en" sz="1800">
                <a:latin typeface="Times New Roman"/>
                <a:ea typeface="Times New Roman"/>
                <a:cs typeface="Times New Roman"/>
                <a:sym typeface="Times New Roman"/>
              </a:rPr>
              <a:t>x</a:t>
            </a:r>
            <a:r>
              <a:rPr lang="en" sz="1800"/>
              <a:t> where the function is 0.</a:t>
            </a:r>
            <a:endParaRPr sz="1800"/>
          </a:p>
        </p:txBody>
      </p:sp>
      <p:sp>
        <p:nvSpPr>
          <p:cNvPr id="123" name="Google Shape;123;p18"/>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New</a:t>
            </a:r>
            <a:endParaRPr b="1"/>
          </a:p>
          <a:p>
            <a:pPr indent="-342900" lvl="0" marL="457200" rtl="0" algn="l">
              <a:spcBef>
                <a:spcPts val="1200"/>
              </a:spcBef>
              <a:spcAft>
                <a:spcPts val="0"/>
              </a:spcAft>
              <a:buSzPts val="1800"/>
              <a:buChar char="●"/>
            </a:pPr>
            <a:r>
              <a:rPr b="1" lang="en" sz="1800"/>
              <a:t>Zero Product Property</a:t>
            </a:r>
            <a:endParaRPr b="1" sz="1800"/>
          </a:p>
          <a:p>
            <a:pPr indent="-342900" lvl="1" marL="914400" rtl="0" algn="l">
              <a:spcBef>
                <a:spcPts val="0"/>
              </a:spcBef>
              <a:spcAft>
                <a:spcPts val="0"/>
              </a:spcAft>
              <a:buSzPts val="1800"/>
              <a:buChar char="○"/>
            </a:pPr>
            <a:r>
              <a:rPr lang="en" sz="1800"/>
              <a:t>If the product of factors is zero, then one or more of the factors equal zero.</a:t>
            </a:r>
            <a:endParaRPr sz="1800"/>
          </a:p>
        </p:txBody>
      </p:sp>
      <p:sp>
        <p:nvSpPr>
          <p:cNvPr id="124" name="Google Shape;124;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5" name="Google Shape;125;p1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8.4 Solving Equations with the Zero Product Property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1" name="Google Shape;131;p19"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32" name="Google Shape;1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1</a:t>
            </a:r>
            <a:endParaRPr b="0" sz="1400">
              <a:solidFill>
                <a:srgbClr val="666666"/>
              </a:solidFill>
            </a:endParaRPr>
          </a:p>
          <a:p>
            <a:pPr indent="0" lvl="0" marL="0" rtl="0" algn="l">
              <a:spcBef>
                <a:spcPts val="0"/>
              </a:spcBef>
              <a:spcAft>
                <a:spcPts val="0"/>
              </a:spcAft>
              <a:buNone/>
            </a:pPr>
            <a:r>
              <a:rPr lang="en" sz="3000"/>
              <a:t>What makes 🪶𑛀 </a:t>
            </a:r>
            <a:r>
              <a:rPr lang="en" sz="3000"/>
              <a:t>🪶 = 0?</a:t>
            </a:r>
            <a:r>
              <a:rPr lang="en" sz="3000"/>
              <a:t> </a:t>
            </a:r>
            <a:endParaRPr>
              <a:solidFill>
                <a:srgbClr val="005047"/>
              </a:solidFill>
              <a:latin typeface="Impact"/>
              <a:ea typeface="Impact"/>
              <a:cs typeface="Impact"/>
              <a:sym typeface="Impact"/>
            </a:endParaRPr>
          </a:p>
        </p:txBody>
      </p:sp>
      <p:sp>
        <p:nvSpPr>
          <p:cNvPr id="138" name="Google Shape;138;p20"/>
          <p:cNvSpPr txBox="1"/>
          <p:nvPr>
            <p:ph idx="1" type="body"/>
          </p:nvPr>
        </p:nvSpPr>
        <p:spPr>
          <a:xfrm>
            <a:off x="311700" y="960125"/>
            <a:ext cx="4405500" cy="36576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 sz="2400"/>
              <a:t>What values of the variables make each equation true?</a:t>
            </a:r>
            <a:endParaRPr sz="2400"/>
          </a:p>
          <a:p>
            <a:pPr indent="0" lvl="0" marL="0" rtl="0" algn="l">
              <a:lnSpc>
                <a:spcPct val="100000"/>
              </a:lnSpc>
              <a:spcBef>
                <a:spcPts val="0"/>
              </a:spcBef>
              <a:spcAft>
                <a:spcPts val="0"/>
              </a:spcAft>
              <a:buNone/>
            </a:pPr>
            <a:r>
              <a:t/>
            </a:r>
            <a:endParaRPr sz="2400"/>
          </a:p>
          <a:p>
            <a:pPr indent="-381000" lvl="0" marL="457200" rtl="0" algn="l">
              <a:lnSpc>
                <a:spcPct val="200000"/>
              </a:lnSpc>
              <a:spcBef>
                <a:spcPts val="0"/>
              </a:spcBef>
              <a:spcAft>
                <a:spcPts val="0"/>
              </a:spcAft>
              <a:buSzPts val="2400"/>
              <a:buAutoNum type="arabicPeriod"/>
            </a:pPr>
            <a:r>
              <a:rPr lang="en" sz="2400"/>
              <a:t>6 + 2</a:t>
            </a:r>
            <a:r>
              <a:rPr i="1" lang="en" sz="2400">
                <a:latin typeface="Times New Roman"/>
                <a:ea typeface="Times New Roman"/>
                <a:cs typeface="Times New Roman"/>
                <a:sym typeface="Times New Roman"/>
              </a:rPr>
              <a:t>a</a:t>
            </a:r>
            <a:r>
              <a:rPr lang="en" sz="2400"/>
              <a:t> = 0</a:t>
            </a:r>
            <a:endParaRPr sz="2400"/>
          </a:p>
          <a:p>
            <a:pPr indent="-381000" lvl="0" marL="457200" rtl="0" algn="l">
              <a:lnSpc>
                <a:spcPct val="200000"/>
              </a:lnSpc>
              <a:spcBef>
                <a:spcPts val="0"/>
              </a:spcBef>
              <a:spcAft>
                <a:spcPts val="0"/>
              </a:spcAft>
              <a:buSzPts val="2400"/>
              <a:buAutoNum type="arabicPeriod"/>
            </a:pPr>
            <a:r>
              <a:rPr lang="en" sz="2400"/>
              <a:t>7</a:t>
            </a:r>
            <a:r>
              <a:rPr i="1" lang="en" sz="2400">
                <a:latin typeface="Times New Roman"/>
                <a:ea typeface="Times New Roman"/>
                <a:cs typeface="Times New Roman"/>
                <a:sym typeface="Times New Roman"/>
              </a:rPr>
              <a:t>b</a:t>
            </a:r>
            <a:r>
              <a:rPr lang="en" sz="2400"/>
              <a:t> = 0</a:t>
            </a:r>
            <a:endParaRPr sz="2400"/>
          </a:p>
          <a:p>
            <a:pPr indent="-381000" lvl="0" marL="457200" rtl="0" algn="l">
              <a:lnSpc>
                <a:spcPct val="200000"/>
              </a:lnSpc>
              <a:spcBef>
                <a:spcPts val="0"/>
              </a:spcBef>
              <a:spcAft>
                <a:spcPts val="0"/>
              </a:spcAft>
              <a:buSzPts val="2400"/>
              <a:buAutoNum type="arabicPeriod"/>
            </a:pPr>
            <a:r>
              <a:rPr lang="en" sz="2400"/>
              <a:t>7(</a:t>
            </a:r>
            <a:r>
              <a:rPr i="1" lang="en" sz="2400">
                <a:latin typeface="Times New Roman"/>
                <a:ea typeface="Times New Roman"/>
                <a:cs typeface="Times New Roman"/>
                <a:sym typeface="Times New Roman"/>
              </a:rPr>
              <a:t>c</a:t>
            </a:r>
            <a:r>
              <a:rPr lang="en" sz="2400"/>
              <a:t> – 5) = 0</a:t>
            </a:r>
            <a:endParaRPr sz="2400"/>
          </a:p>
        </p:txBody>
      </p:sp>
      <p:sp>
        <p:nvSpPr>
          <p:cNvPr id="139" name="Google Shape;139;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40" name="Google Shape;140;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8.4.1 </a:t>
            </a:r>
            <a:r>
              <a:rPr lang="en"/>
              <a:t>Introducing the Zero Product Property</a:t>
            </a:r>
            <a:endParaRPr/>
          </a:p>
        </p:txBody>
      </p:sp>
      <p:sp>
        <p:nvSpPr>
          <p:cNvPr id="141" name="Google Shape;141;p20"/>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p>
            <a:pPr indent="-381000" lvl="0" marL="457200" rtl="0" algn="l">
              <a:lnSpc>
                <a:spcPct val="115000"/>
              </a:lnSpc>
              <a:spcBef>
                <a:spcPts val="1000"/>
              </a:spcBef>
              <a:spcAft>
                <a:spcPts val="0"/>
              </a:spcAft>
              <a:buSzPts val="2400"/>
              <a:buAutoNum type="arabicPeriod" startAt="4"/>
            </a:pPr>
            <a:r>
              <a:rPr lang="en" sz="2400"/>
              <a:t>Which statements are true if </a:t>
            </a:r>
            <a:r>
              <a:rPr i="1" lang="en" sz="2400">
                <a:latin typeface="Times New Roman"/>
                <a:ea typeface="Times New Roman"/>
                <a:cs typeface="Times New Roman"/>
                <a:sym typeface="Times New Roman"/>
              </a:rPr>
              <a:t>𝑔</a:t>
            </a:r>
            <a:r>
              <a:rPr b="1" lang="en" sz="2400"/>
              <a:t>𑛀</a:t>
            </a:r>
            <a:r>
              <a:rPr lang="en" sz="2400">
                <a:latin typeface="Times New Roman"/>
                <a:ea typeface="Times New Roman"/>
                <a:cs typeface="Times New Roman"/>
                <a:sym typeface="Times New Roman"/>
              </a:rPr>
              <a:t>ℎ</a:t>
            </a:r>
            <a:r>
              <a:rPr lang="en" sz="2400"/>
              <a:t>=0?</a:t>
            </a:r>
            <a:endParaRPr sz="2400"/>
          </a:p>
          <a:p>
            <a:pPr indent="-381000" lvl="0" marL="914400" rtl="0" algn="l">
              <a:lnSpc>
                <a:spcPct val="150000"/>
              </a:lnSpc>
              <a:spcBef>
                <a:spcPts val="1200"/>
              </a:spcBef>
              <a:spcAft>
                <a:spcPts val="0"/>
              </a:spcAft>
              <a:buSzPts val="2400"/>
              <a:buChar char="○"/>
            </a:pPr>
            <a:r>
              <a:rPr i="1" lang="en" sz="2400">
                <a:latin typeface="Times New Roman"/>
                <a:ea typeface="Times New Roman"/>
                <a:cs typeface="Times New Roman"/>
                <a:sym typeface="Times New Roman"/>
              </a:rPr>
              <a:t>𝑔</a:t>
            </a:r>
            <a:r>
              <a:rPr lang="en" sz="2400"/>
              <a:t> = 0 </a:t>
            </a:r>
            <a:endParaRPr sz="2400"/>
          </a:p>
          <a:p>
            <a:pPr indent="-381000" lvl="0" marL="914400" rtl="0" algn="l">
              <a:lnSpc>
                <a:spcPct val="150000"/>
              </a:lnSpc>
              <a:spcBef>
                <a:spcPts val="0"/>
              </a:spcBef>
              <a:spcAft>
                <a:spcPts val="0"/>
              </a:spcAft>
              <a:buSzPts val="2400"/>
              <a:buChar char="○"/>
            </a:pPr>
            <a:r>
              <a:rPr i="1" lang="en" sz="2400">
                <a:latin typeface="Times New Roman"/>
                <a:ea typeface="Times New Roman"/>
                <a:cs typeface="Times New Roman"/>
                <a:sym typeface="Times New Roman"/>
              </a:rPr>
              <a:t>𝑔</a:t>
            </a:r>
            <a:r>
              <a:rPr lang="en" sz="2400"/>
              <a:t> = </a:t>
            </a:r>
            <a:r>
              <a:rPr i="1" lang="en" sz="2400">
                <a:latin typeface="Times New Roman"/>
                <a:ea typeface="Times New Roman"/>
                <a:cs typeface="Times New Roman"/>
                <a:sym typeface="Times New Roman"/>
              </a:rPr>
              <a:t>ℎ</a:t>
            </a:r>
            <a:r>
              <a:rPr lang="en" sz="2400"/>
              <a:t> = 0 </a:t>
            </a:r>
            <a:endParaRPr sz="2400"/>
          </a:p>
          <a:p>
            <a:pPr indent="-381000" lvl="0" marL="914400" rtl="0" algn="l">
              <a:lnSpc>
                <a:spcPct val="150000"/>
              </a:lnSpc>
              <a:spcBef>
                <a:spcPts val="0"/>
              </a:spcBef>
              <a:spcAft>
                <a:spcPts val="0"/>
              </a:spcAft>
              <a:buSzPts val="2400"/>
              <a:buChar char="○"/>
            </a:pPr>
            <a:r>
              <a:rPr i="1" lang="en" sz="2400">
                <a:latin typeface="Times New Roman"/>
                <a:ea typeface="Times New Roman"/>
                <a:cs typeface="Times New Roman"/>
                <a:sym typeface="Times New Roman"/>
              </a:rPr>
              <a:t>ℎ</a:t>
            </a:r>
            <a:r>
              <a:rPr lang="en" sz="2400"/>
              <a:t> = 0 </a:t>
            </a:r>
            <a:endParaRPr sz="2400"/>
          </a:p>
          <a:p>
            <a:pPr indent="-381000" lvl="0" marL="914400" rtl="0" algn="l">
              <a:lnSpc>
                <a:spcPct val="150000"/>
              </a:lnSpc>
              <a:spcBef>
                <a:spcPts val="0"/>
              </a:spcBef>
              <a:spcAft>
                <a:spcPts val="0"/>
              </a:spcAft>
              <a:buSzPts val="2400"/>
              <a:buChar char="○"/>
            </a:pPr>
            <a:r>
              <a:rPr i="1" lang="en" sz="2400">
                <a:latin typeface="Times New Roman"/>
                <a:ea typeface="Times New Roman"/>
                <a:cs typeface="Times New Roman"/>
                <a:sym typeface="Times New Roman"/>
              </a:rPr>
              <a:t>𝑔</a:t>
            </a:r>
            <a:r>
              <a:rPr lang="en" sz="2400"/>
              <a:t> ≠ 0 and </a:t>
            </a:r>
            <a:r>
              <a:rPr i="1" lang="en" sz="2400">
                <a:latin typeface="Times New Roman"/>
                <a:ea typeface="Times New Roman"/>
                <a:cs typeface="Times New Roman"/>
                <a:sym typeface="Times New Roman"/>
              </a:rPr>
              <a:t>ℎ</a:t>
            </a:r>
            <a:r>
              <a:rPr lang="en" sz="2400"/>
              <a:t> ≠ 0</a:t>
            </a:r>
            <a:endParaRPr sz="2400"/>
          </a:p>
          <a:p>
            <a:pPr indent="0" lvl="0" marL="0" rtl="0" algn="l">
              <a:spcBef>
                <a:spcPts val="1200"/>
              </a:spcBef>
              <a:spcAft>
                <a:spcPts val="0"/>
              </a:spcAft>
              <a:buNone/>
            </a:pPr>
            <a:r>
              <a:rPr lang="en"/>
              <a:t>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45" name="Shape 145"/>
        <p:cNvGrpSpPr/>
        <p:nvPr/>
      </p:nvGrpSpPr>
      <p:grpSpPr>
        <a:xfrm>
          <a:off x="0" y="0"/>
          <a:ext cx="0" cy="0"/>
          <a:chOff x="0" y="0"/>
          <a:chExt cx="0" cy="0"/>
        </a:xfrm>
      </p:grpSpPr>
      <p:sp>
        <p:nvSpPr>
          <p:cNvPr id="146" name="Google Shape;146;p21"/>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3000"/>
              <a:t>What makes 🪶𑛀 🪶 = 0?</a:t>
            </a:r>
            <a:endParaRPr>
              <a:solidFill>
                <a:srgbClr val="005047"/>
              </a:solidFill>
            </a:endParaRPr>
          </a:p>
        </p:txBody>
      </p:sp>
      <p:sp>
        <p:nvSpPr>
          <p:cNvPr id="147" name="Google Shape;147;p21"/>
          <p:cNvSpPr txBox="1"/>
          <p:nvPr>
            <p:ph idx="1" type="body"/>
          </p:nvPr>
        </p:nvSpPr>
        <p:spPr>
          <a:xfrm>
            <a:off x="311700" y="1115745"/>
            <a:ext cx="3999900" cy="3657600"/>
          </a:xfrm>
          <a:prstGeom prst="rect">
            <a:avLst/>
          </a:prstGeom>
        </p:spPr>
        <p:txBody>
          <a:bodyPr anchorCtr="0" anchor="t" bIns="91425" lIns="91425" spcFirstLastPara="1" rIns="91425" wrap="square" tIns="91425">
            <a:normAutofit/>
          </a:bodyPr>
          <a:lstStyle/>
          <a:p>
            <a:pPr indent="-368300" lvl="0" marL="457200" rtl="0" algn="l">
              <a:lnSpc>
                <a:spcPct val="100000"/>
              </a:lnSpc>
              <a:spcBef>
                <a:spcPts val="0"/>
              </a:spcBef>
              <a:spcAft>
                <a:spcPts val="0"/>
              </a:spcAft>
              <a:buSzPts val="2200"/>
              <a:buAutoNum type="arabicPeriod" startAt="5"/>
            </a:pPr>
            <a:r>
              <a:rPr lang="en"/>
              <a:t>What did you notice about one of the factors in each of the previous problems?</a:t>
            </a:r>
            <a:endParaRPr/>
          </a:p>
        </p:txBody>
      </p:sp>
      <p:sp>
        <p:nvSpPr>
          <p:cNvPr id="148" name="Google Shape;148;p21"/>
          <p:cNvSpPr txBox="1"/>
          <p:nvPr>
            <p:ph idx="2" type="body"/>
          </p:nvPr>
        </p:nvSpPr>
        <p:spPr>
          <a:xfrm>
            <a:off x="4894875" y="1115745"/>
            <a:ext cx="3999900" cy="3657600"/>
          </a:xfrm>
          <a:prstGeom prst="rect">
            <a:avLst/>
          </a:prstGeom>
          <a:solidFill>
            <a:srgbClr val="F3F3F3"/>
          </a:solidFill>
          <a:ln cap="flat" cmpd="sng" w="28575">
            <a:solidFill>
              <a:srgbClr val="5E5E5E"/>
            </a:solidFill>
            <a:prstDash val="solid"/>
            <a:round/>
            <a:headEnd len="sm" w="sm" type="none"/>
            <a:tailEnd len="sm" w="sm" type="none"/>
          </a:ln>
        </p:spPr>
        <p:txBody>
          <a:bodyPr anchorCtr="0" anchor="t" bIns="91425" lIns="91425" spcFirstLastPara="1" rIns="91425" wrap="square" tIns="91425">
            <a:noAutofit/>
          </a:bodyPr>
          <a:lstStyle/>
          <a:p>
            <a:pPr indent="0" lvl="0" marL="0" rtl="0" algn="l">
              <a:spcBef>
                <a:spcPts val="1000"/>
              </a:spcBef>
              <a:spcAft>
                <a:spcPts val="0"/>
              </a:spcAft>
              <a:buNone/>
            </a:pPr>
            <a:r>
              <a:rPr b="1" lang="en"/>
              <a:t>ZERO PRODUCT PROPERTY</a:t>
            </a:r>
            <a:endParaRPr b="1"/>
          </a:p>
          <a:p>
            <a:pPr indent="0" lvl="0" marL="0" rtl="0" algn="l">
              <a:spcBef>
                <a:spcPts val="1200"/>
              </a:spcBef>
              <a:spcAft>
                <a:spcPts val="0"/>
              </a:spcAft>
              <a:buNone/>
            </a:pPr>
            <a:r>
              <a:rPr lang="en"/>
              <a:t>If the product of factors is 0, then one or more of the factors equal 0.</a:t>
            </a:r>
            <a:endParaRPr/>
          </a:p>
          <a:p>
            <a:pPr indent="0" lvl="0" marL="0" rtl="0" algn="ctr">
              <a:spcBef>
                <a:spcPts val="1200"/>
              </a:spcBef>
              <a:spcAft>
                <a:spcPts val="0"/>
              </a:spcAft>
              <a:buNone/>
            </a:pPr>
            <a:r>
              <a:rPr lang="en"/>
              <a:t>If 𝑎𝑏 = 0, then 𝑎 = 0</a:t>
            </a:r>
            <a:endParaRPr/>
          </a:p>
          <a:p>
            <a:pPr indent="0" lvl="0" marL="0" rtl="0" algn="ctr">
              <a:spcBef>
                <a:spcPts val="1200"/>
              </a:spcBef>
              <a:spcAft>
                <a:spcPts val="0"/>
              </a:spcAft>
              <a:buNone/>
            </a:pPr>
            <a:r>
              <a:rPr lang="en"/>
              <a:t> or 𝑏 = 0, or 𝑎 = 𝑏 = 0.</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sp>
        <p:nvSpPr>
          <p:cNvPr id="149" name="Google Shape;149;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0" name="Google Shape;150;p2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8.4.1 Introducing the Zero Product Property</a:t>
            </a:r>
            <a:endParaRPr/>
          </a:p>
        </p:txBody>
      </p:sp>
      <p:cxnSp>
        <p:nvCxnSpPr>
          <p:cNvPr descr="a gray line segment used to visually separate the title from the &quot;how to&quot; steps" id="151" name="Google Shape;151;p21"/>
          <p:cNvCxnSpPr/>
          <p:nvPr/>
        </p:nvCxnSpPr>
        <p:spPr>
          <a:xfrm flipH="1" rot="10800000">
            <a:off x="5010163" y="1621250"/>
            <a:ext cx="3563100" cy="15900"/>
          </a:xfrm>
          <a:prstGeom prst="straightConnector1">
            <a:avLst/>
          </a:prstGeom>
          <a:noFill/>
          <a:ln cap="flat" cmpd="sng" w="28575">
            <a:solidFill>
              <a:srgbClr val="9E9E9E"/>
            </a:solidFill>
            <a:prstDash val="solid"/>
            <a:round/>
            <a:headEnd len="med" w="med" type="none"/>
            <a:tailEnd len="med" w="med" type="none"/>
          </a:ln>
        </p:spPr>
      </p:cxn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57" name="Google Shape;157;p22"/>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58" name="Google Shape;158;p22"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62" name="Shape 162"/>
        <p:cNvGrpSpPr/>
        <p:nvPr/>
      </p:nvGrpSpPr>
      <p:grpSpPr>
        <a:xfrm>
          <a:off x="0" y="0"/>
          <a:ext cx="0" cy="0"/>
          <a:chOff x="0" y="0"/>
          <a:chExt cx="0" cy="0"/>
        </a:xfrm>
      </p:grpSpPr>
      <p:sp>
        <p:nvSpPr>
          <p:cNvPr id="163" name="Google Shape;163;p23"/>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None/>
            </a:pPr>
            <a:r>
              <a:rPr lang="en" sz="2600"/>
              <a:t>Industrial-Strength Solving👷</a:t>
            </a:r>
            <a:endParaRPr sz="2600">
              <a:solidFill>
                <a:srgbClr val="005047"/>
              </a:solidFill>
            </a:endParaRPr>
          </a:p>
        </p:txBody>
      </p:sp>
      <p:sp>
        <p:nvSpPr>
          <p:cNvPr id="164" name="Google Shape;164;p23"/>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providing support steps for students based on universal designs for learning. " id="165" name="Google Shape;165;p23" title="UDL callout box"/>
          <p:cNvSpPr/>
          <p:nvPr/>
        </p:nvSpPr>
        <p:spPr>
          <a:xfrm>
            <a:off x="4905425" y="2133725"/>
            <a:ext cx="3652500" cy="17247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latin typeface="Noto Sans"/>
                <a:ea typeface="Noto Sans"/>
                <a:cs typeface="Noto Sans"/>
                <a:sym typeface="Noto Sans"/>
              </a:rPr>
              <a:t>For each problem:</a:t>
            </a:r>
            <a:endParaRPr sz="1500">
              <a:latin typeface="Noto Sans"/>
              <a:ea typeface="Noto Sans"/>
              <a:cs typeface="Noto Sans"/>
              <a:sym typeface="Noto Sans"/>
            </a:endParaRPr>
          </a:p>
          <a:p>
            <a:pPr indent="-323850" lvl="0" marL="457200" rtl="0" algn="l">
              <a:spcBef>
                <a:spcPts val="500"/>
              </a:spcBef>
              <a:spcAft>
                <a:spcPts val="0"/>
              </a:spcAft>
              <a:buSzPts val="1500"/>
              <a:buFont typeface="Noto Sans"/>
              <a:buAutoNum type="arabicPeriod"/>
            </a:pPr>
            <a:r>
              <a:rPr lang="en" sz="1500">
                <a:latin typeface="Noto Sans"/>
                <a:ea typeface="Noto Sans"/>
                <a:cs typeface="Noto Sans"/>
                <a:sym typeface="Noto Sans"/>
              </a:rPr>
              <a:t>Use the zero product property to write two separate equations.</a:t>
            </a:r>
            <a:endParaRPr sz="1500">
              <a:latin typeface="Noto Sans"/>
              <a:ea typeface="Noto Sans"/>
              <a:cs typeface="Noto Sans"/>
              <a:sym typeface="Noto Sans"/>
            </a:endParaRPr>
          </a:p>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Record how you recognized the number of solutions.</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Memory &amp; Organization</a:t>
            </a:r>
            <a:endParaRPr>
              <a:latin typeface="Noto Sans"/>
              <a:ea typeface="Noto Sans"/>
              <a:cs typeface="Noto Sans"/>
              <a:sym typeface="Noto Sans"/>
            </a:endParaRPr>
          </a:p>
        </p:txBody>
      </p:sp>
      <p:sp>
        <p:nvSpPr>
          <p:cNvPr id="166" name="Google Shape;166;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67" name="Google Shape;167;p2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8.4.2 Solving Equations of Increasing Complexity Using Reasoning</a:t>
            </a:r>
            <a:endParaRPr/>
          </a:p>
        </p:txBody>
      </p:sp>
      <p:pic>
        <p:nvPicPr>
          <p:cNvPr descr="Icon indicating the slide contains a support for students with disabilities" id="168" name="Google Shape;168;p23"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169" name="Google Shape;169;p23"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3" name="Shape 173"/>
        <p:cNvGrpSpPr/>
        <p:nvPr/>
      </p:nvGrpSpPr>
      <p:grpSpPr>
        <a:xfrm>
          <a:off x="0" y="0"/>
          <a:ext cx="0" cy="0"/>
          <a:chOff x="0" y="0"/>
          <a:chExt cx="0" cy="0"/>
        </a:xfrm>
      </p:grpSpPr>
      <p:sp>
        <p:nvSpPr>
          <p:cNvPr id="174" name="Google Shape;174;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Industrial-Strength Solving👷</a:t>
            </a:r>
            <a:endParaRPr>
              <a:solidFill>
                <a:srgbClr val="005047"/>
              </a:solidFill>
            </a:endParaRPr>
          </a:p>
        </p:txBody>
      </p:sp>
      <p:sp>
        <p:nvSpPr>
          <p:cNvPr id="175" name="Google Shape;175;p24"/>
          <p:cNvSpPr txBox="1"/>
          <p:nvPr>
            <p:ph idx="1" type="body"/>
          </p:nvPr>
        </p:nvSpPr>
        <p:spPr>
          <a:xfrm>
            <a:off x="311700" y="959070"/>
            <a:ext cx="8520600" cy="36576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 sz="2300"/>
              <a:t>For each equation, find its solution or solutions. Be prepared to explain your reasoning.</a:t>
            </a:r>
            <a:endParaRPr sz="2300"/>
          </a:p>
          <a:p>
            <a:pPr indent="0" lvl="0" marL="0" rtl="0" algn="l">
              <a:lnSpc>
                <a:spcPct val="115000"/>
              </a:lnSpc>
              <a:spcBef>
                <a:spcPts val="1200"/>
              </a:spcBef>
              <a:spcAft>
                <a:spcPts val="0"/>
              </a:spcAft>
              <a:buNone/>
            </a:pPr>
            <a:r>
              <a:rPr lang="en" sz="2300"/>
              <a:t>For q</a:t>
            </a:r>
            <a:r>
              <a:rPr lang="en" sz="2300"/>
              <a:t>uestions 1 – 3, review the process of solving equations.</a:t>
            </a:r>
            <a:endParaRPr sz="2300"/>
          </a:p>
          <a:p>
            <a:pPr indent="-374650" lvl="0" marL="457200" rtl="0" algn="l">
              <a:lnSpc>
                <a:spcPct val="200000"/>
              </a:lnSpc>
              <a:spcBef>
                <a:spcPts val="1200"/>
              </a:spcBef>
              <a:spcAft>
                <a:spcPts val="0"/>
              </a:spcAft>
              <a:buSzPts val="2300"/>
              <a:buAutoNum type="arabicPeriod"/>
            </a:pPr>
            <a:r>
              <a:rPr i="1" lang="en" sz="2300">
                <a:latin typeface="Times New Roman"/>
                <a:ea typeface="Times New Roman"/>
                <a:cs typeface="Times New Roman"/>
                <a:sym typeface="Times New Roman"/>
              </a:rPr>
              <a:t>x</a:t>
            </a:r>
            <a:r>
              <a:rPr lang="en" sz="2300"/>
              <a:t> – 3 = 0</a:t>
            </a:r>
            <a:endParaRPr sz="2300"/>
          </a:p>
          <a:p>
            <a:pPr indent="-374650" lvl="0" marL="457200" rtl="0" algn="l">
              <a:lnSpc>
                <a:spcPct val="200000"/>
              </a:lnSpc>
              <a:spcBef>
                <a:spcPts val="0"/>
              </a:spcBef>
              <a:spcAft>
                <a:spcPts val="0"/>
              </a:spcAft>
              <a:buSzPts val="2300"/>
              <a:buAutoNum type="arabicPeriod"/>
            </a:pPr>
            <a:r>
              <a:rPr i="1" lang="en" sz="2300">
                <a:latin typeface="Times New Roman"/>
                <a:ea typeface="Times New Roman"/>
                <a:cs typeface="Times New Roman"/>
                <a:sym typeface="Times New Roman"/>
              </a:rPr>
              <a:t>x</a:t>
            </a:r>
            <a:r>
              <a:rPr lang="en" sz="2300"/>
              <a:t> + 11 = 0</a:t>
            </a:r>
            <a:endParaRPr sz="2300"/>
          </a:p>
          <a:p>
            <a:pPr indent="-374650" lvl="0" marL="457200" rtl="0" algn="l">
              <a:lnSpc>
                <a:spcPct val="200000"/>
              </a:lnSpc>
              <a:spcBef>
                <a:spcPts val="0"/>
              </a:spcBef>
              <a:spcAft>
                <a:spcPts val="0"/>
              </a:spcAft>
              <a:buSzPts val="2300"/>
              <a:buAutoNum type="arabicPeriod"/>
            </a:pPr>
            <a:r>
              <a:rPr lang="en" sz="2300"/>
              <a:t>2</a:t>
            </a:r>
            <a:r>
              <a:rPr i="1" lang="en" sz="2300">
                <a:latin typeface="Times New Roman"/>
                <a:ea typeface="Times New Roman"/>
                <a:cs typeface="Times New Roman"/>
                <a:sym typeface="Times New Roman"/>
              </a:rPr>
              <a:t>x</a:t>
            </a:r>
            <a:r>
              <a:rPr lang="en" sz="2300"/>
              <a:t> + 11 = 0</a:t>
            </a:r>
            <a:endParaRPr sz="2300"/>
          </a:p>
        </p:txBody>
      </p:sp>
      <p:sp>
        <p:nvSpPr>
          <p:cNvPr id="176" name="Google Shape;176;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77" name="Google Shape;177;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8.4.2 Solving Equations of Increasing Complexity Using Reasoning</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3" name="Google Shape;183;p25"/>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Industrial-Strength Solving👷</a:t>
            </a:r>
            <a:endParaRPr/>
          </a:p>
        </p:txBody>
      </p:sp>
      <p:sp>
        <p:nvSpPr>
          <p:cNvPr id="184" name="Google Shape;184;p25"/>
          <p:cNvSpPr txBox="1"/>
          <p:nvPr>
            <p:ph idx="1" type="body"/>
          </p:nvPr>
        </p:nvSpPr>
        <p:spPr>
          <a:xfrm>
            <a:off x="311700" y="2309875"/>
            <a:ext cx="3999900" cy="2307900"/>
          </a:xfrm>
          <a:prstGeom prst="rect">
            <a:avLst/>
          </a:prstGeom>
        </p:spPr>
        <p:txBody>
          <a:bodyPr anchorCtr="0" anchor="t" bIns="91425" lIns="91425" spcFirstLastPara="1" rIns="91425" wrap="square" tIns="91425">
            <a:noAutofit/>
          </a:bodyPr>
          <a:lstStyle/>
          <a:p>
            <a:pPr indent="-368300" lvl="0" marL="457200" rtl="0" algn="l">
              <a:lnSpc>
                <a:spcPct val="200000"/>
              </a:lnSpc>
              <a:spcBef>
                <a:spcPts val="0"/>
              </a:spcBef>
              <a:spcAft>
                <a:spcPts val="0"/>
              </a:spcAft>
              <a:buSzPts val="2200"/>
              <a:buAutoNum type="arabicPeriod" startAt="4"/>
            </a:pPr>
            <a:r>
              <a:rPr i="1" lang="en">
                <a:latin typeface="Times New Roman"/>
                <a:ea typeface="Times New Roman"/>
                <a:cs typeface="Times New Roman"/>
                <a:sym typeface="Times New Roman"/>
              </a:rPr>
              <a:t>𝑥</a:t>
            </a:r>
            <a:r>
              <a:rPr lang="en"/>
              <a:t>(2</a:t>
            </a:r>
            <a:r>
              <a:rPr i="1" lang="en">
                <a:latin typeface="Times New Roman"/>
                <a:ea typeface="Times New Roman"/>
                <a:cs typeface="Times New Roman"/>
                <a:sym typeface="Times New Roman"/>
              </a:rPr>
              <a:t>𝑥</a:t>
            </a:r>
            <a:r>
              <a:rPr lang="en"/>
              <a:t> + 11) = 0</a:t>
            </a:r>
            <a:endParaRPr/>
          </a:p>
          <a:p>
            <a:pPr indent="-368300" lvl="0" marL="457200" rtl="0" algn="l">
              <a:lnSpc>
                <a:spcPct val="200000"/>
              </a:lnSpc>
              <a:spcBef>
                <a:spcPts val="1000"/>
              </a:spcBef>
              <a:spcAft>
                <a:spcPts val="0"/>
              </a:spcAft>
              <a:buSzPts val="2200"/>
              <a:buAutoNum type="arabicPeriod" startAt="4"/>
            </a:pPr>
            <a:r>
              <a:rPr lang="en"/>
              <a:t>(</a:t>
            </a:r>
            <a:r>
              <a:rPr i="1" lang="en">
                <a:latin typeface="Times New Roman"/>
                <a:ea typeface="Times New Roman"/>
                <a:cs typeface="Times New Roman"/>
                <a:sym typeface="Times New Roman"/>
              </a:rPr>
              <a:t>𝑥</a:t>
            </a:r>
            <a:r>
              <a:rPr lang="en"/>
              <a:t> − 3)(</a:t>
            </a:r>
            <a:r>
              <a:rPr i="1" lang="en">
                <a:latin typeface="Times New Roman"/>
                <a:ea typeface="Times New Roman"/>
                <a:cs typeface="Times New Roman"/>
                <a:sym typeface="Times New Roman"/>
              </a:rPr>
              <a:t>𝑥</a:t>
            </a:r>
            <a:r>
              <a:rPr lang="en"/>
              <a:t> + 11) = 0</a:t>
            </a:r>
            <a:endParaRPr/>
          </a:p>
          <a:p>
            <a:pPr indent="0" lvl="0" marL="0" rtl="0" algn="l">
              <a:lnSpc>
                <a:spcPct val="200000"/>
              </a:lnSpc>
              <a:spcBef>
                <a:spcPts val="1000"/>
              </a:spcBef>
              <a:spcAft>
                <a:spcPts val="1200"/>
              </a:spcAft>
              <a:buNone/>
            </a:pPr>
            <a:r>
              <a:t/>
            </a:r>
            <a:endParaRPr i="1" sz="2000">
              <a:latin typeface="Times New Roman"/>
              <a:ea typeface="Times New Roman"/>
              <a:cs typeface="Times New Roman"/>
              <a:sym typeface="Times New Roman"/>
            </a:endParaRPr>
          </a:p>
        </p:txBody>
      </p:sp>
      <p:sp>
        <p:nvSpPr>
          <p:cNvPr id="185" name="Google Shape;185;p25"/>
          <p:cNvSpPr txBox="1"/>
          <p:nvPr>
            <p:ph idx="2" type="body"/>
          </p:nvPr>
        </p:nvSpPr>
        <p:spPr>
          <a:xfrm>
            <a:off x="4832400" y="2309748"/>
            <a:ext cx="3999900" cy="2307900"/>
          </a:xfrm>
          <a:prstGeom prst="rect">
            <a:avLst/>
          </a:prstGeom>
        </p:spPr>
        <p:txBody>
          <a:bodyPr anchorCtr="0" anchor="t" bIns="91425" lIns="91425" spcFirstLastPara="1" rIns="91425" wrap="square" tIns="91425">
            <a:noAutofit/>
          </a:bodyPr>
          <a:lstStyle/>
          <a:p>
            <a:pPr indent="-368300" lvl="0" marL="457200" rtl="0" algn="l">
              <a:lnSpc>
                <a:spcPct val="200000"/>
              </a:lnSpc>
              <a:spcBef>
                <a:spcPts val="0"/>
              </a:spcBef>
              <a:spcAft>
                <a:spcPts val="0"/>
              </a:spcAft>
              <a:buSzPts val="2200"/>
              <a:buAutoNum type="arabicPeriod" startAt="6"/>
            </a:pPr>
            <a:r>
              <a:rPr lang="en"/>
              <a:t>(</a:t>
            </a:r>
            <a:r>
              <a:rPr i="1" lang="en">
                <a:latin typeface="Times New Roman"/>
                <a:ea typeface="Times New Roman"/>
                <a:cs typeface="Times New Roman"/>
                <a:sym typeface="Times New Roman"/>
              </a:rPr>
              <a:t>𝑥</a:t>
            </a:r>
            <a:r>
              <a:rPr lang="en"/>
              <a:t> − 3)(2</a:t>
            </a:r>
            <a:r>
              <a:rPr i="1" lang="en">
                <a:latin typeface="Times New Roman"/>
                <a:ea typeface="Times New Roman"/>
                <a:cs typeface="Times New Roman"/>
                <a:sym typeface="Times New Roman"/>
              </a:rPr>
              <a:t>𝑥</a:t>
            </a:r>
            <a:r>
              <a:rPr lang="en"/>
              <a:t> + 11) = 0</a:t>
            </a:r>
            <a:endParaRPr/>
          </a:p>
          <a:p>
            <a:pPr indent="-368300" lvl="0" marL="457200" rtl="0" algn="l">
              <a:lnSpc>
                <a:spcPct val="200000"/>
              </a:lnSpc>
              <a:spcBef>
                <a:spcPts val="1000"/>
              </a:spcBef>
              <a:spcAft>
                <a:spcPts val="0"/>
              </a:spcAft>
              <a:buSzPts val="2200"/>
              <a:buAutoNum type="arabicPeriod" startAt="6"/>
            </a:pPr>
            <a:r>
              <a:rPr i="1" lang="en">
                <a:latin typeface="Times New Roman"/>
                <a:ea typeface="Times New Roman"/>
                <a:cs typeface="Times New Roman"/>
                <a:sym typeface="Times New Roman"/>
              </a:rPr>
              <a:t>𝑥</a:t>
            </a:r>
            <a:r>
              <a:rPr lang="en"/>
              <a:t>(</a:t>
            </a:r>
            <a:r>
              <a:rPr i="1" lang="en">
                <a:latin typeface="Times New Roman"/>
                <a:ea typeface="Times New Roman"/>
                <a:cs typeface="Times New Roman"/>
                <a:sym typeface="Times New Roman"/>
              </a:rPr>
              <a:t>𝑥</a:t>
            </a:r>
            <a:r>
              <a:rPr lang="en"/>
              <a:t> + 3)(3</a:t>
            </a:r>
            <a:r>
              <a:rPr i="1" lang="en">
                <a:latin typeface="Times New Roman"/>
                <a:ea typeface="Times New Roman"/>
                <a:cs typeface="Times New Roman"/>
                <a:sym typeface="Times New Roman"/>
              </a:rPr>
              <a:t>𝑥</a:t>
            </a:r>
            <a:r>
              <a:rPr lang="en"/>
              <a:t> − 4) = 0</a:t>
            </a:r>
            <a:endParaRPr/>
          </a:p>
          <a:p>
            <a:pPr indent="0" lvl="0" marL="0" rtl="0" algn="l">
              <a:spcBef>
                <a:spcPts val="1000"/>
              </a:spcBef>
              <a:spcAft>
                <a:spcPts val="1200"/>
              </a:spcAft>
              <a:buNone/>
            </a:pPr>
            <a:r>
              <a:t/>
            </a:r>
            <a:endParaRPr/>
          </a:p>
        </p:txBody>
      </p:sp>
      <p:sp>
        <p:nvSpPr>
          <p:cNvPr id="186" name="Google Shape;186;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8.4.2 Solving Equations of Increasing Complexity Using Reasoning</a:t>
            </a:r>
            <a:endParaRPr/>
          </a:p>
        </p:txBody>
      </p:sp>
      <p:sp>
        <p:nvSpPr>
          <p:cNvPr descr="Icon links to another slide containing a challenge activity that increases the depth and/or complexity of this activity" id="187" name="Google Shape;187;p25" title="Are you ready for more? icon">
            <a:hlinkClick action="ppaction://hlinksldjump" r:id="rId3"/>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188" name="Google Shape;188;p25"/>
          <p:cNvSpPr txBox="1"/>
          <p:nvPr/>
        </p:nvSpPr>
        <p:spPr>
          <a:xfrm>
            <a:off x="311700" y="969950"/>
            <a:ext cx="8520600" cy="1234500"/>
          </a:xfrm>
          <a:prstGeom prst="rect">
            <a:avLst/>
          </a:prstGeom>
          <a:noFill/>
          <a:ln>
            <a:noFill/>
          </a:ln>
        </p:spPr>
        <p:txBody>
          <a:bodyPr anchorCtr="0" anchor="t" bIns="91425" lIns="91425" spcFirstLastPara="1" rIns="91425" wrap="square" tIns="91425">
            <a:spAutoFit/>
          </a:bodyPr>
          <a:lstStyle/>
          <a:p>
            <a:pPr indent="0" lvl="0" marL="0" rtl="0" algn="l">
              <a:lnSpc>
                <a:spcPct val="105000"/>
              </a:lnSpc>
              <a:spcBef>
                <a:spcPts val="0"/>
              </a:spcBef>
              <a:spcAft>
                <a:spcPts val="1200"/>
              </a:spcAft>
              <a:buNone/>
            </a:pPr>
            <a:r>
              <a:rPr lang="en" sz="2200">
                <a:solidFill>
                  <a:schemeClr val="dk1"/>
                </a:solidFill>
                <a:latin typeface="Noto Sans"/>
                <a:ea typeface="Noto Sans"/>
                <a:cs typeface="Noto Sans"/>
                <a:sym typeface="Noto Sans"/>
              </a:rPr>
              <a:t>The </a:t>
            </a:r>
            <a:r>
              <a:rPr b="1" lang="en" sz="2200">
                <a:solidFill>
                  <a:schemeClr val="dk1"/>
                </a:solidFill>
                <a:latin typeface="Noto Sans"/>
                <a:ea typeface="Noto Sans"/>
                <a:cs typeface="Noto Sans"/>
                <a:sym typeface="Noto Sans"/>
              </a:rPr>
              <a:t>zero product property</a:t>
            </a:r>
            <a:r>
              <a:rPr lang="en" sz="2200">
                <a:solidFill>
                  <a:schemeClr val="dk1"/>
                </a:solidFill>
                <a:latin typeface="Noto Sans"/>
                <a:ea typeface="Noto Sans"/>
                <a:cs typeface="Noto Sans"/>
                <a:sym typeface="Noto Sans"/>
              </a:rPr>
              <a:t> means that each (or all) of the factors could be equal to zero when their product is zero. Solve each equation by setting each factor equal to zero and solving.</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92" name="Shape 192"/>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193" name="Google Shape;193;p26"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194" name="Google Shape;194;p26"/>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195" name="Google Shape;195;p26"/>
          <p:cNvSpPr txBox="1"/>
          <p:nvPr>
            <p:ph idx="1" type="body"/>
          </p:nvPr>
        </p:nvSpPr>
        <p:spPr>
          <a:xfrm>
            <a:off x="311700" y="960125"/>
            <a:ext cx="8444700" cy="3657600"/>
          </a:xfrm>
          <a:prstGeom prst="rect">
            <a:avLst/>
          </a:prstGeom>
        </p:spPr>
        <p:txBody>
          <a:bodyPr anchorCtr="0" anchor="t" bIns="91425" lIns="91425" spcFirstLastPara="1" rIns="91425" wrap="square" tIns="91425">
            <a:noAutofit/>
          </a:bodyPr>
          <a:lstStyle/>
          <a:p>
            <a:pPr indent="-368300" lvl="0" marL="457200" rtl="0" algn="l">
              <a:lnSpc>
                <a:spcPct val="150000"/>
              </a:lnSpc>
              <a:spcBef>
                <a:spcPts val="0"/>
              </a:spcBef>
              <a:spcAft>
                <a:spcPts val="0"/>
              </a:spcAft>
              <a:buSzPts val="2200"/>
              <a:buAutoNum type="arabicPeriod"/>
            </a:pPr>
            <a:r>
              <a:rPr lang="en"/>
              <a:t>Use factors of 48 to find as many solutions as you can to the equation (</a:t>
            </a:r>
            <a:r>
              <a:rPr i="1" lang="en">
                <a:latin typeface="Times New Roman"/>
                <a:ea typeface="Times New Roman"/>
                <a:cs typeface="Times New Roman"/>
                <a:sym typeface="Times New Roman"/>
              </a:rPr>
              <a:t>𝑥</a:t>
            </a:r>
            <a:r>
              <a:rPr lang="en">
                <a:latin typeface="Times New Roman"/>
                <a:ea typeface="Times New Roman"/>
                <a:cs typeface="Times New Roman"/>
                <a:sym typeface="Times New Roman"/>
              </a:rPr>
              <a:t> </a:t>
            </a:r>
            <a:r>
              <a:rPr lang="en"/>
              <a:t>– 3)(</a:t>
            </a:r>
            <a:r>
              <a:rPr i="1" lang="en">
                <a:latin typeface="Times New Roman"/>
                <a:ea typeface="Times New Roman"/>
                <a:cs typeface="Times New Roman"/>
                <a:sym typeface="Times New Roman"/>
              </a:rPr>
              <a:t>𝑥</a:t>
            </a:r>
            <a:r>
              <a:rPr lang="en">
                <a:latin typeface="Times New Roman"/>
                <a:ea typeface="Times New Roman"/>
                <a:cs typeface="Times New Roman"/>
                <a:sym typeface="Times New Roman"/>
              </a:rPr>
              <a:t> </a:t>
            </a:r>
            <a:r>
              <a:rPr lang="en"/>
              <a:t>+ 5) = 48</a:t>
            </a:r>
            <a:r>
              <a:rPr lang="en"/>
              <a:t>.</a:t>
            </a:r>
            <a:endParaRPr/>
          </a:p>
          <a:p>
            <a:pPr indent="-368300" lvl="0" marL="457200" rtl="0" algn="l">
              <a:lnSpc>
                <a:spcPct val="150000"/>
              </a:lnSpc>
              <a:spcBef>
                <a:spcPts val="2000"/>
              </a:spcBef>
              <a:spcAft>
                <a:spcPts val="2000"/>
              </a:spcAft>
              <a:buSzPts val="2200"/>
              <a:buAutoNum type="arabicPeriod"/>
            </a:pPr>
            <a:r>
              <a:rPr lang="en"/>
              <a:t>Once you think you have all the solutions, explain why these must be the only solutions.</a:t>
            </a:r>
            <a:endParaRPr/>
          </a:p>
        </p:txBody>
      </p:sp>
      <p:sp>
        <p:nvSpPr>
          <p:cNvPr id="196" name="Google Shape;196;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97" name="Google Shape;197;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8.4.2 Solving Equations of Increasing Complexity Using Reasoning</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01" name="Shape 201"/>
        <p:cNvGrpSpPr/>
        <p:nvPr/>
      </p:nvGrpSpPr>
      <p:grpSpPr>
        <a:xfrm>
          <a:off x="0" y="0"/>
          <a:ext cx="0" cy="0"/>
          <a:chOff x="0" y="0"/>
          <a:chExt cx="0" cy="0"/>
        </a:xfrm>
      </p:grpSpPr>
      <p:sp>
        <p:nvSpPr>
          <p:cNvPr descr="Icon indicating the slide contains a check for understanding question for students " id="202" name="Google Shape;202;p2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03" name="Google Shape;203;p27"/>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sz="2200">
                <a:solidFill>
                  <a:srgbClr val="424242"/>
                </a:solidFill>
              </a:rPr>
              <a:t>Solve the equation.  (</a:t>
            </a:r>
            <a:r>
              <a:rPr i="1" lang="en" sz="2200">
                <a:solidFill>
                  <a:srgbClr val="424242"/>
                </a:solidFill>
                <a:latin typeface="Times New Roman"/>
                <a:ea typeface="Times New Roman"/>
                <a:cs typeface="Times New Roman"/>
                <a:sym typeface="Times New Roman"/>
              </a:rPr>
              <a:t>𝑥</a:t>
            </a:r>
            <a:r>
              <a:rPr lang="en" sz="2200">
                <a:solidFill>
                  <a:srgbClr val="424242"/>
                </a:solidFill>
                <a:latin typeface="Times New Roman"/>
                <a:ea typeface="Times New Roman"/>
                <a:cs typeface="Times New Roman"/>
                <a:sym typeface="Times New Roman"/>
              </a:rPr>
              <a:t> </a:t>
            </a:r>
            <a:r>
              <a:rPr lang="en" sz="2200">
                <a:solidFill>
                  <a:srgbClr val="424242"/>
                </a:solidFill>
              </a:rPr>
              <a:t>+ 4)(8</a:t>
            </a:r>
            <a:r>
              <a:rPr i="1" lang="en" sz="2200">
                <a:solidFill>
                  <a:srgbClr val="424242"/>
                </a:solidFill>
                <a:latin typeface="Times New Roman"/>
                <a:ea typeface="Times New Roman"/>
                <a:cs typeface="Times New Roman"/>
                <a:sym typeface="Times New Roman"/>
              </a:rPr>
              <a:t>𝑥</a:t>
            </a:r>
            <a:r>
              <a:rPr lang="en" sz="2200">
                <a:solidFill>
                  <a:srgbClr val="424242"/>
                </a:solidFill>
                <a:latin typeface="Times New Roman"/>
                <a:ea typeface="Times New Roman"/>
                <a:cs typeface="Times New Roman"/>
                <a:sym typeface="Times New Roman"/>
              </a:rPr>
              <a:t> </a:t>
            </a:r>
            <a:r>
              <a:rPr lang="en" sz="2200">
                <a:solidFill>
                  <a:srgbClr val="424242"/>
                </a:solidFill>
              </a:rPr>
              <a:t>− 16) = 0</a:t>
            </a:r>
            <a:endParaRPr sz="2200">
              <a:solidFill>
                <a:srgbClr val="424242"/>
              </a:solidFill>
            </a:endParaRPr>
          </a:p>
          <a:p>
            <a:pPr indent="-368300" lvl="0" marL="914400" rtl="0" algn="l">
              <a:lnSpc>
                <a:spcPct val="150000"/>
              </a:lnSpc>
              <a:spcBef>
                <a:spcPts val="1200"/>
              </a:spcBef>
              <a:spcAft>
                <a:spcPts val="0"/>
              </a:spcAft>
              <a:buClr>
                <a:srgbClr val="424242"/>
              </a:buClr>
              <a:buSzPts val="2200"/>
              <a:buFont typeface="Calibri"/>
              <a:buAutoNum type="alphaLcPeriod"/>
            </a:pPr>
            <a:r>
              <a:rPr i="1" lang="en" sz="2200">
                <a:solidFill>
                  <a:srgbClr val="424242"/>
                </a:solidFill>
                <a:latin typeface="Times New Roman"/>
                <a:ea typeface="Times New Roman"/>
                <a:cs typeface="Times New Roman"/>
                <a:sym typeface="Times New Roman"/>
              </a:rPr>
              <a:t>𝑥 </a:t>
            </a:r>
            <a:r>
              <a:rPr lang="en" sz="2200">
                <a:solidFill>
                  <a:srgbClr val="424242"/>
                </a:solidFill>
              </a:rPr>
              <a:t>= 4 and </a:t>
            </a:r>
            <a:r>
              <a:rPr i="1" lang="en" sz="2200">
                <a:solidFill>
                  <a:srgbClr val="424242"/>
                </a:solidFill>
                <a:latin typeface="Times New Roman"/>
                <a:ea typeface="Times New Roman"/>
                <a:cs typeface="Times New Roman"/>
                <a:sym typeface="Times New Roman"/>
              </a:rPr>
              <a:t>𝑥 </a:t>
            </a:r>
            <a:r>
              <a:rPr lang="en" sz="2200">
                <a:solidFill>
                  <a:srgbClr val="424242"/>
                </a:solidFill>
              </a:rPr>
              <a:t>= −4</a:t>
            </a:r>
            <a:endParaRPr sz="2200">
              <a:solidFill>
                <a:srgbClr val="424242"/>
              </a:solidFill>
            </a:endParaRPr>
          </a:p>
          <a:p>
            <a:pPr indent="-368300" lvl="0" marL="914400" rtl="0" algn="l">
              <a:lnSpc>
                <a:spcPct val="150000"/>
              </a:lnSpc>
              <a:spcBef>
                <a:spcPts val="1000"/>
              </a:spcBef>
              <a:spcAft>
                <a:spcPts val="0"/>
              </a:spcAft>
              <a:buClr>
                <a:srgbClr val="424242"/>
              </a:buClr>
              <a:buSzPts val="2200"/>
              <a:buFont typeface="Calibri"/>
              <a:buAutoNum type="alphaLcPeriod"/>
            </a:pPr>
            <a:r>
              <a:rPr i="1" lang="en" sz="2200">
                <a:solidFill>
                  <a:srgbClr val="424242"/>
                </a:solidFill>
                <a:latin typeface="Times New Roman"/>
                <a:ea typeface="Times New Roman"/>
                <a:cs typeface="Times New Roman"/>
                <a:sym typeface="Times New Roman"/>
              </a:rPr>
              <a:t>𝑥 </a:t>
            </a:r>
            <a:r>
              <a:rPr lang="en" sz="2200">
                <a:solidFill>
                  <a:srgbClr val="424242"/>
                </a:solidFill>
              </a:rPr>
              <a:t>= 4 and </a:t>
            </a:r>
            <a:r>
              <a:rPr i="1" lang="en" sz="2200">
                <a:solidFill>
                  <a:srgbClr val="424242"/>
                </a:solidFill>
                <a:latin typeface="Times New Roman"/>
                <a:ea typeface="Times New Roman"/>
                <a:cs typeface="Times New Roman"/>
                <a:sym typeface="Times New Roman"/>
              </a:rPr>
              <a:t>𝑥 </a:t>
            </a:r>
            <a:r>
              <a:rPr lang="en" sz="2200">
                <a:solidFill>
                  <a:srgbClr val="424242"/>
                </a:solidFill>
              </a:rPr>
              <a:t>= −2</a:t>
            </a:r>
            <a:endParaRPr sz="2200">
              <a:solidFill>
                <a:srgbClr val="424242"/>
              </a:solidFill>
            </a:endParaRPr>
          </a:p>
          <a:p>
            <a:pPr indent="-368300" lvl="0" marL="914400" rtl="0" algn="l">
              <a:lnSpc>
                <a:spcPct val="150000"/>
              </a:lnSpc>
              <a:spcBef>
                <a:spcPts val="1000"/>
              </a:spcBef>
              <a:spcAft>
                <a:spcPts val="0"/>
              </a:spcAft>
              <a:buClr>
                <a:srgbClr val="424242"/>
              </a:buClr>
              <a:buSzPts val="2200"/>
              <a:buFont typeface="Calibri"/>
              <a:buAutoNum type="alphaLcPeriod"/>
            </a:pPr>
            <a:r>
              <a:rPr i="1" lang="en" sz="2200">
                <a:solidFill>
                  <a:srgbClr val="424242"/>
                </a:solidFill>
                <a:latin typeface="Times New Roman"/>
                <a:ea typeface="Times New Roman"/>
                <a:cs typeface="Times New Roman"/>
                <a:sym typeface="Times New Roman"/>
              </a:rPr>
              <a:t>𝑥 </a:t>
            </a:r>
            <a:r>
              <a:rPr lang="en" sz="2200">
                <a:solidFill>
                  <a:srgbClr val="424242"/>
                </a:solidFill>
              </a:rPr>
              <a:t>= 2 and </a:t>
            </a:r>
            <a:r>
              <a:rPr i="1" lang="en" sz="2200">
                <a:solidFill>
                  <a:srgbClr val="424242"/>
                </a:solidFill>
                <a:latin typeface="Times New Roman"/>
                <a:ea typeface="Times New Roman"/>
                <a:cs typeface="Times New Roman"/>
                <a:sym typeface="Times New Roman"/>
              </a:rPr>
              <a:t>𝑥 </a:t>
            </a:r>
            <a:r>
              <a:rPr lang="en" sz="2200">
                <a:solidFill>
                  <a:srgbClr val="424242"/>
                </a:solidFill>
              </a:rPr>
              <a:t>= −2</a:t>
            </a:r>
            <a:endParaRPr sz="2200">
              <a:solidFill>
                <a:srgbClr val="424242"/>
              </a:solidFill>
            </a:endParaRPr>
          </a:p>
          <a:p>
            <a:pPr indent="-368300" lvl="0" marL="914400" rtl="0" algn="l">
              <a:lnSpc>
                <a:spcPct val="150000"/>
              </a:lnSpc>
              <a:spcBef>
                <a:spcPts val="1000"/>
              </a:spcBef>
              <a:spcAft>
                <a:spcPts val="0"/>
              </a:spcAft>
              <a:buClr>
                <a:srgbClr val="424242"/>
              </a:buClr>
              <a:buSzPts val="2200"/>
              <a:buFont typeface="Calibri"/>
              <a:buAutoNum type="alphaLcPeriod"/>
            </a:pPr>
            <a:r>
              <a:rPr i="1" lang="en" sz="2200">
                <a:solidFill>
                  <a:srgbClr val="424242"/>
                </a:solidFill>
                <a:latin typeface="Times New Roman"/>
                <a:ea typeface="Times New Roman"/>
                <a:cs typeface="Times New Roman"/>
                <a:sym typeface="Times New Roman"/>
              </a:rPr>
              <a:t>𝑥 </a:t>
            </a:r>
            <a:r>
              <a:rPr lang="en" sz="2200">
                <a:solidFill>
                  <a:srgbClr val="424242"/>
                </a:solidFill>
              </a:rPr>
              <a:t>= 2 and </a:t>
            </a:r>
            <a:r>
              <a:rPr i="1" lang="en" sz="2200">
                <a:solidFill>
                  <a:srgbClr val="424242"/>
                </a:solidFill>
                <a:latin typeface="Times New Roman"/>
                <a:ea typeface="Times New Roman"/>
                <a:cs typeface="Times New Roman"/>
                <a:sym typeface="Times New Roman"/>
              </a:rPr>
              <a:t>𝑥 </a:t>
            </a:r>
            <a:r>
              <a:rPr lang="en" sz="2200">
                <a:solidFill>
                  <a:srgbClr val="424242"/>
                </a:solidFill>
              </a:rPr>
              <a:t>= −4</a:t>
            </a:r>
            <a:endParaRPr sz="2200">
              <a:solidFill>
                <a:srgbClr val="424242"/>
              </a:solidFill>
            </a:endParaRPr>
          </a:p>
        </p:txBody>
      </p:sp>
      <p:sp>
        <p:nvSpPr>
          <p:cNvPr id="204" name="Google Shape;204;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5" name="Google Shape;205;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8.4.2 Solving Equations of Increasing Complexity Using Reasoning</a:t>
            </a:r>
            <a:endParaRPr/>
          </a:p>
        </p:txBody>
      </p:sp>
      <p:sp>
        <p:nvSpPr>
          <p:cNvPr descr="An arrow icon reads &quot;Let's review!&quot; and links to a slide that reviews the content that was assessed in the self check question. " id="206" name="Google Shape;206;p27"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0" name="Shape 210"/>
        <p:cNvGrpSpPr/>
        <p:nvPr/>
      </p:nvGrpSpPr>
      <p:grpSpPr>
        <a:xfrm>
          <a:off x="0" y="0"/>
          <a:ext cx="0" cy="0"/>
          <a:chOff x="0" y="0"/>
          <a:chExt cx="0" cy="0"/>
        </a:xfrm>
      </p:grpSpPr>
      <p:sp>
        <p:nvSpPr>
          <p:cNvPr id="211" name="Google Shape;211;p28"/>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Self Check - </a:t>
            </a:r>
            <a:r>
              <a:rPr lang="en"/>
              <a:t>Review</a:t>
            </a:r>
            <a:endParaRPr/>
          </a:p>
        </p:txBody>
      </p:sp>
      <p:sp>
        <p:nvSpPr>
          <p:cNvPr id="212" name="Google Shape;212;p28"/>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U</a:t>
            </a:r>
            <a:r>
              <a:rPr lang="en"/>
              <a:t>se the </a:t>
            </a:r>
            <a:r>
              <a:rPr b="1" lang="en"/>
              <a:t>zero product property</a:t>
            </a:r>
            <a:r>
              <a:rPr lang="en"/>
              <a:t> to solve these quadratic equations.</a:t>
            </a:r>
            <a:endParaRPr/>
          </a:p>
          <a:p>
            <a:pPr indent="-368300" lvl="0" marL="457200" rtl="0" algn="l">
              <a:lnSpc>
                <a:spcPct val="350000"/>
              </a:lnSpc>
              <a:spcBef>
                <a:spcPts val="1200"/>
              </a:spcBef>
              <a:spcAft>
                <a:spcPts val="0"/>
              </a:spcAft>
              <a:buSzPts val="2200"/>
              <a:buAutoNum type="arabicPeriod"/>
            </a:pPr>
            <a:r>
              <a:rPr lang="en"/>
              <a:t>(</a:t>
            </a:r>
            <a:r>
              <a:rPr i="1" lang="en">
                <a:latin typeface="Times New Roman"/>
                <a:ea typeface="Times New Roman"/>
                <a:cs typeface="Times New Roman"/>
                <a:sym typeface="Times New Roman"/>
              </a:rPr>
              <a:t>𝑥 </a:t>
            </a:r>
            <a:r>
              <a:rPr lang="en"/>
              <a:t>− 7)(2</a:t>
            </a:r>
            <a:r>
              <a:rPr i="1" lang="en">
                <a:latin typeface="Times New Roman"/>
                <a:ea typeface="Times New Roman"/>
                <a:cs typeface="Times New Roman"/>
                <a:sym typeface="Times New Roman"/>
              </a:rPr>
              <a:t>𝑥 </a:t>
            </a:r>
            <a:r>
              <a:rPr lang="en"/>
              <a:t>+ 12) = 0</a:t>
            </a:r>
            <a:endParaRPr/>
          </a:p>
          <a:p>
            <a:pPr indent="-368300" lvl="0" marL="457200" rtl="0" algn="l">
              <a:lnSpc>
                <a:spcPct val="350000"/>
              </a:lnSpc>
              <a:spcBef>
                <a:spcPts val="0"/>
              </a:spcBef>
              <a:spcAft>
                <a:spcPts val="0"/>
              </a:spcAft>
              <a:buSzPts val="2200"/>
              <a:buAutoNum type="arabicPeriod"/>
            </a:pPr>
            <a:r>
              <a:rPr i="1" lang="en">
                <a:latin typeface="Times New Roman"/>
                <a:ea typeface="Times New Roman"/>
                <a:cs typeface="Times New Roman"/>
                <a:sym typeface="Times New Roman"/>
              </a:rPr>
              <a:t>𝑥</a:t>
            </a:r>
            <a:r>
              <a:rPr lang="en"/>
              <a:t>(</a:t>
            </a:r>
            <a:r>
              <a:rPr i="1" lang="en">
                <a:latin typeface="Times New Roman"/>
                <a:ea typeface="Times New Roman"/>
                <a:cs typeface="Times New Roman"/>
                <a:sym typeface="Times New Roman"/>
              </a:rPr>
              <a:t>𝑥 </a:t>
            </a:r>
            <a:r>
              <a:rPr lang="en"/>
              <a:t>− 9)(3</a:t>
            </a:r>
            <a:r>
              <a:rPr i="1" lang="en">
                <a:latin typeface="Times New Roman"/>
                <a:ea typeface="Times New Roman"/>
                <a:cs typeface="Times New Roman"/>
                <a:sym typeface="Times New Roman"/>
              </a:rPr>
              <a:t>𝑥 </a:t>
            </a:r>
            <a:r>
              <a:rPr lang="en"/>
              <a:t>− 8) = 0</a:t>
            </a:r>
            <a:endParaRPr/>
          </a:p>
        </p:txBody>
      </p:sp>
      <p:sp>
        <p:nvSpPr>
          <p:cNvPr id="213" name="Google Shape;213;p2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8.4.2 Solving Equations of Increasing Complexity Using Reasoning - Additional Resources</a:t>
            </a:r>
            <a:endParaRPr/>
          </a:p>
        </p:txBody>
      </p:sp>
      <p:sp>
        <p:nvSpPr>
          <p:cNvPr id="214" name="Google Shape;214;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5" name="Google Shape;215;p28"/>
          <p:cNvSpPr txBox="1"/>
          <p:nvPr>
            <p:ph idx="2" type="body"/>
          </p:nvPr>
        </p:nvSpPr>
        <p:spPr>
          <a:xfrm>
            <a:off x="5706450" y="960125"/>
            <a:ext cx="3029100" cy="3657600"/>
          </a:xfrm>
          <a:prstGeom prst="rect">
            <a:avLst/>
          </a:prstGeom>
          <a:solidFill>
            <a:srgbClr val="F3F3F3"/>
          </a:solidFill>
          <a:ln cap="flat" cmpd="sng" w="28575">
            <a:solidFill>
              <a:srgbClr val="5E5E5E"/>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1000"/>
              </a:spcBef>
              <a:spcAft>
                <a:spcPts val="0"/>
              </a:spcAft>
              <a:buNone/>
            </a:pPr>
            <a:r>
              <a:rPr b="1" lang="en"/>
              <a:t>ZERO PRODUCT PROPERTY</a:t>
            </a:r>
            <a:endParaRPr b="1"/>
          </a:p>
          <a:p>
            <a:pPr indent="0" lvl="0" marL="0" rtl="0" algn="l">
              <a:spcBef>
                <a:spcPts val="1200"/>
              </a:spcBef>
              <a:spcAft>
                <a:spcPts val="0"/>
              </a:spcAft>
              <a:buNone/>
            </a:pPr>
            <a:r>
              <a:rPr lang="en"/>
              <a:t>If the product of factors is 0, then one or more of the factors equal 0.</a:t>
            </a:r>
            <a:endParaRPr/>
          </a:p>
          <a:p>
            <a:pPr indent="0" lvl="0" marL="0" rtl="0" algn="ctr">
              <a:spcBef>
                <a:spcPts val="1200"/>
              </a:spcBef>
              <a:spcAft>
                <a:spcPts val="0"/>
              </a:spcAft>
              <a:buNone/>
            </a:pPr>
            <a:r>
              <a:rPr lang="en"/>
              <a:t>If 𝑎𝑏 = 0, then 𝑎 = 0</a:t>
            </a:r>
            <a:endParaRPr/>
          </a:p>
          <a:p>
            <a:pPr indent="0" lvl="0" marL="0" rtl="0" algn="ctr">
              <a:spcBef>
                <a:spcPts val="1200"/>
              </a:spcBef>
              <a:spcAft>
                <a:spcPts val="0"/>
              </a:spcAft>
              <a:buNone/>
            </a:pPr>
            <a:r>
              <a:rPr lang="en"/>
              <a:t> or 𝑏 = 0, or 𝑎 = 𝑏 = 0.</a:t>
            </a:r>
            <a:endParaRPr/>
          </a:p>
          <a:p>
            <a:pPr indent="0" lvl="0" marL="0" rtl="0" algn="l">
              <a:spcBef>
                <a:spcPts val="1200"/>
              </a:spcBef>
              <a:spcAft>
                <a:spcPts val="0"/>
              </a:spcAft>
              <a:buNone/>
            </a:pPr>
            <a:r>
              <a:t/>
            </a:r>
            <a:endParaRPr/>
          </a:p>
          <a:p>
            <a:pPr indent="0" lvl="0" marL="0" rtl="0" algn="l">
              <a:spcBef>
                <a:spcPts val="1200"/>
              </a:spcBef>
              <a:spcAft>
                <a:spcPts val="1200"/>
              </a:spcAft>
              <a:buNone/>
            </a:pPr>
            <a:r>
              <a:t/>
            </a:r>
            <a:endParaRPr/>
          </a:p>
        </p:txBody>
      </p:sp>
      <p:cxnSp>
        <p:nvCxnSpPr>
          <p:cNvPr descr="a gray line segment used to visually separate the title from the &quot;how to&quot; steps" id="216" name="Google Shape;216;p28"/>
          <p:cNvCxnSpPr/>
          <p:nvPr/>
        </p:nvCxnSpPr>
        <p:spPr>
          <a:xfrm flipH="1" rot="10800000">
            <a:off x="5840700" y="1696800"/>
            <a:ext cx="2782800" cy="16500"/>
          </a:xfrm>
          <a:prstGeom prst="straightConnector1">
            <a:avLst/>
          </a:prstGeom>
          <a:noFill/>
          <a:ln cap="flat" cmpd="sng" w="28575">
            <a:solidFill>
              <a:srgbClr val="9E9E9E"/>
            </a:solidFill>
            <a:prstDash val="solid"/>
            <a:round/>
            <a:headEnd len="med" w="med" type="none"/>
            <a:tailEnd len="med" w="med" type="none"/>
          </a:ln>
        </p:spPr>
      </p:cxn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2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22" name="Google Shape;222;p29"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23" name="Google Shape;223;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27" name="Shape 227"/>
        <p:cNvGrpSpPr/>
        <p:nvPr/>
      </p:nvGrpSpPr>
      <p:grpSpPr>
        <a:xfrm>
          <a:off x="0" y="0"/>
          <a:ext cx="0" cy="0"/>
          <a:chOff x="0" y="0"/>
          <a:chExt cx="0" cy="0"/>
        </a:xfrm>
      </p:grpSpPr>
      <p:pic>
        <p:nvPicPr>
          <p:cNvPr descr="Icon indicating the slide contains a support for students with disabilities" id="228" name="Google Shape;228;p30"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29" name="Google Shape;229;p30"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
        <p:nvSpPr>
          <p:cNvPr id="230" name="Google Shape;230;p30"/>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Learning Strategies</a:t>
            </a:r>
            <a:endParaRPr b="0" sz="1400">
              <a:solidFill>
                <a:srgbClr val="666666"/>
              </a:solidFill>
            </a:endParaRPr>
          </a:p>
          <a:p>
            <a:pPr indent="0" lvl="0" marL="0" rtl="0" algn="l">
              <a:spcBef>
                <a:spcPts val="0"/>
              </a:spcBef>
              <a:spcAft>
                <a:spcPts val="0"/>
              </a:spcAft>
              <a:buNone/>
            </a:pPr>
            <a:r>
              <a:rPr lang="en" sz="2600"/>
              <a:t>Catchy Title + emoji</a:t>
            </a:r>
            <a:endParaRPr sz="2600">
              <a:solidFill>
                <a:srgbClr val="005047"/>
              </a:solidFill>
            </a:endParaRPr>
          </a:p>
        </p:txBody>
      </p:sp>
      <p:sp>
        <p:nvSpPr>
          <p:cNvPr id="231" name="Google Shape;231;p30"/>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sz="1800"/>
              <a:t>Teacher Instruction:</a:t>
            </a:r>
            <a:r>
              <a:rPr lang="en"/>
              <a:t> Use these strategies to adjust the activity to support English language learners and students with disabilities. </a:t>
            </a:r>
            <a:endParaRPr/>
          </a:p>
          <a:p>
            <a:pPr indent="-355600" lvl="1" marL="914400" rtl="0" algn="l">
              <a:lnSpc>
                <a:spcPct val="100000"/>
              </a:lnSpc>
              <a:spcBef>
                <a:spcPts val="1200"/>
              </a:spcBef>
              <a:spcAft>
                <a:spcPts val="0"/>
              </a:spcAft>
              <a:buSzPts val="2000"/>
              <a:buChar char="○"/>
            </a:pPr>
            <a:r>
              <a:rPr i="1" lang="en"/>
              <a:t>You can copy and paste the callouts directly on top of the activity or give the instructions aloud.</a:t>
            </a:r>
            <a:r>
              <a:rPr i="1" lang="en"/>
              <a:t> </a:t>
            </a:r>
            <a:endParaRPr i="1"/>
          </a:p>
        </p:txBody>
      </p:sp>
      <p:sp>
        <p:nvSpPr>
          <p:cNvPr descr="A callout box providing steps in a math language routine to support English Language Learners." id="232" name="Google Shape;232;p30" title="ELL callout box"/>
          <p:cNvSpPr/>
          <p:nvPr/>
        </p:nvSpPr>
        <p:spPr>
          <a:xfrm>
            <a:off x="4779300" y="975159"/>
            <a:ext cx="3907500" cy="18369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Noto Sans"/>
                <a:ea typeface="Noto Sans"/>
                <a:cs typeface="Noto Sans"/>
                <a:sym typeface="Noto Sans"/>
              </a:rPr>
              <a:t>Share your response, starting with either:</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“I agree because . . .”</a:t>
            </a:r>
            <a:r>
              <a:rPr lang="en" sz="1500">
                <a:solidFill>
                  <a:schemeClr val="dk1"/>
                </a:solidFill>
                <a:latin typeface="Noto Sans"/>
                <a:ea typeface="Noto Sans"/>
                <a:cs typeface="Noto Sans"/>
                <a:sym typeface="Noto Sans"/>
              </a:rPr>
              <a:t> </a:t>
            </a:r>
            <a:endParaRPr sz="1500">
              <a:solidFill>
                <a:schemeClr val="dk1"/>
              </a:solidFill>
              <a:latin typeface="Noto Sans"/>
              <a:ea typeface="Noto Sans"/>
              <a:cs typeface="Noto Sans"/>
              <a:sym typeface="Noto Sans"/>
            </a:endParaRPr>
          </a:p>
          <a:p>
            <a:pPr indent="-323850" lvl="0" marL="457200" rtl="0" algn="l">
              <a:spcBef>
                <a:spcPts val="500"/>
              </a:spcBef>
              <a:spcAft>
                <a:spcPts val="0"/>
              </a:spcAft>
              <a:buClr>
                <a:schemeClr val="dk1"/>
              </a:buClr>
              <a:buSzPts val="1500"/>
              <a:buFont typeface="Noto Sans"/>
              <a:buAutoNum type="arabicPeriod"/>
            </a:pPr>
            <a:r>
              <a:rPr lang="en" sz="1500">
                <a:solidFill>
                  <a:schemeClr val="dk1"/>
                </a:solidFill>
                <a:latin typeface="Noto Sans"/>
                <a:ea typeface="Noto Sans"/>
                <a:cs typeface="Noto Sans"/>
                <a:sym typeface="Noto Sans"/>
              </a:rPr>
              <a:t>“I disagree because . . . .”</a:t>
            </a:r>
            <a:endParaRPr sz="1500">
              <a:latin typeface="Calibri"/>
              <a:ea typeface="Calibri"/>
              <a:cs typeface="Calibri"/>
              <a:sym typeface="Calibri"/>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Speaking &amp; Representing</a:t>
            </a:r>
            <a:endParaRPr sz="1000">
              <a:latin typeface="Calibri"/>
              <a:ea typeface="Calibri"/>
              <a:cs typeface="Calibri"/>
              <a:sym typeface="Calibri"/>
            </a:endParaRPr>
          </a:p>
        </p:txBody>
      </p:sp>
      <p:sp>
        <p:nvSpPr>
          <p:cNvPr descr="A callout providing support steps for students based on universal designs for learning. " id="233" name="Google Shape;233;p30" title="UDL callout box"/>
          <p:cNvSpPr/>
          <p:nvPr/>
        </p:nvSpPr>
        <p:spPr>
          <a:xfrm>
            <a:off x="4779300" y="3077001"/>
            <a:ext cx="3907500" cy="15297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500">
                <a:solidFill>
                  <a:schemeClr val="dk1"/>
                </a:solidFill>
                <a:latin typeface="Noto Sans"/>
                <a:ea typeface="Noto Sans"/>
                <a:cs typeface="Noto Sans"/>
                <a:sym typeface="Noto Sans"/>
              </a:rPr>
              <a:t>Use</a:t>
            </a:r>
            <a:r>
              <a:rPr lang="en" sz="1500">
                <a:solidFill>
                  <a:schemeClr val="dk1"/>
                </a:solidFill>
                <a:latin typeface="Noto Sans"/>
                <a:ea typeface="Noto Sans"/>
                <a:cs typeface="Noto Sans"/>
                <a:sym typeface="Noto Sans"/>
              </a:rPr>
              <a:t> the graph to help you make sense of the correct solution in this situation. </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Calibri"/>
                <a:ea typeface="Calibri"/>
                <a:cs typeface="Calibri"/>
                <a:sym typeface="Calibri"/>
              </a:rPr>
              <a:t>Internalize Comprehension</a:t>
            </a:r>
            <a:endParaRPr>
              <a:latin typeface="Calibri"/>
              <a:ea typeface="Calibri"/>
              <a:cs typeface="Calibri"/>
              <a:sym typeface="Calibri"/>
            </a:endParaRPr>
          </a:p>
        </p:txBody>
      </p:sp>
      <p:sp>
        <p:nvSpPr>
          <p:cNvPr id="234" name="Google Shape;234;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35" name="Google Shape;235;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8.4.3 Applying the Zero Product Property to Solve a Real-World Projectile Problem</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39" name="Shape 239"/>
        <p:cNvGrpSpPr/>
        <p:nvPr/>
      </p:nvGrpSpPr>
      <p:grpSpPr>
        <a:xfrm>
          <a:off x="0" y="0"/>
          <a:ext cx="0" cy="0"/>
          <a:chOff x="0" y="0"/>
          <a:chExt cx="0" cy="0"/>
        </a:xfrm>
      </p:grpSpPr>
      <p:sp>
        <p:nvSpPr>
          <p:cNvPr id="240" name="Google Shape;240;p31"/>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t>Send It!🚀 </a:t>
            </a:r>
            <a:endParaRPr>
              <a:solidFill>
                <a:srgbClr val="005047"/>
              </a:solidFill>
            </a:endParaRPr>
          </a:p>
        </p:txBody>
      </p:sp>
      <p:sp>
        <p:nvSpPr>
          <p:cNvPr id="241" name="Google Shape;241;p31"/>
          <p:cNvSpPr txBox="1"/>
          <p:nvPr>
            <p:ph idx="1" type="body"/>
          </p:nvPr>
        </p:nvSpPr>
        <p:spPr>
          <a:xfrm>
            <a:off x="311700" y="960125"/>
            <a:ext cx="8471700" cy="36576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
              <a:t>We have seen quadratic functions modeling the height of a projectile as a function of time.</a:t>
            </a:r>
            <a:endParaRPr/>
          </a:p>
          <a:p>
            <a:pPr indent="0" lvl="0" marL="0" rtl="0" algn="l">
              <a:lnSpc>
                <a:spcPct val="115000"/>
              </a:lnSpc>
              <a:spcBef>
                <a:spcPts val="1200"/>
              </a:spcBef>
              <a:spcAft>
                <a:spcPts val="0"/>
              </a:spcAft>
              <a:buNone/>
            </a:pPr>
            <a:r>
              <a:rPr lang="en"/>
              <a:t>Here are two ways to define the same function that approximates the height of a projectile in meters, 𝑡 seconds after launch:</a:t>
            </a:r>
            <a:endParaRPr/>
          </a:p>
          <a:p>
            <a:pPr indent="0" lvl="0" marL="914400" rtl="0" algn="l">
              <a:lnSpc>
                <a:spcPct val="100000"/>
              </a:lnSpc>
              <a:spcBef>
                <a:spcPts val="1200"/>
              </a:spcBef>
              <a:spcAft>
                <a:spcPts val="0"/>
              </a:spcAft>
              <a:buNone/>
            </a:pPr>
            <a:r>
              <a:rPr lang="en"/>
              <a:t>ℎ(</a:t>
            </a:r>
            <a:r>
              <a:rPr i="1" lang="en">
                <a:latin typeface="Times New Roman"/>
                <a:ea typeface="Times New Roman"/>
                <a:cs typeface="Times New Roman"/>
                <a:sym typeface="Times New Roman"/>
              </a:rPr>
              <a:t>𝑡</a:t>
            </a:r>
            <a:r>
              <a:rPr lang="en"/>
              <a:t>) = –5</a:t>
            </a:r>
            <a:r>
              <a:rPr i="1" lang="en">
                <a:latin typeface="Times New Roman"/>
                <a:ea typeface="Times New Roman"/>
                <a:cs typeface="Times New Roman"/>
                <a:sym typeface="Times New Roman"/>
              </a:rPr>
              <a:t>𝑡</a:t>
            </a:r>
            <a:r>
              <a:rPr baseline="30000" lang="en"/>
              <a:t>2 </a:t>
            </a:r>
            <a:r>
              <a:rPr lang="en"/>
              <a:t>+ 27</a:t>
            </a:r>
            <a:r>
              <a:rPr i="1" lang="en">
                <a:latin typeface="Times New Roman"/>
                <a:ea typeface="Times New Roman"/>
                <a:cs typeface="Times New Roman"/>
                <a:sym typeface="Times New Roman"/>
              </a:rPr>
              <a:t>𝑡 </a:t>
            </a:r>
            <a:r>
              <a:rPr lang="en"/>
              <a:t>+ 18		ℎ(</a:t>
            </a:r>
            <a:r>
              <a:rPr i="1" lang="en">
                <a:latin typeface="Times New Roman"/>
                <a:ea typeface="Times New Roman"/>
                <a:cs typeface="Times New Roman"/>
                <a:sym typeface="Times New Roman"/>
              </a:rPr>
              <a:t>𝑡</a:t>
            </a:r>
            <a:r>
              <a:rPr lang="en"/>
              <a:t>)=(–5</a:t>
            </a:r>
            <a:r>
              <a:rPr i="1" lang="en">
                <a:latin typeface="Times New Roman"/>
                <a:ea typeface="Times New Roman"/>
                <a:cs typeface="Times New Roman"/>
                <a:sym typeface="Times New Roman"/>
              </a:rPr>
              <a:t>𝑡 </a:t>
            </a:r>
            <a:r>
              <a:rPr lang="en"/>
              <a:t>− 3)(</a:t>
            </a:r>
            <a:r>
              <a:rPr i="1" lang="en">
                <a:latin typeface="Times New Roman"/>
                <a:ea typeface="Times New Roman"/>
                <a:cs typeface="Times New Roman"/>
                <a:sym typeface="Times New Roman"/>
              </a:rPr>
              <a:t>𝑡 </a:t>
            </a:r>
            <a:r>
              <a:rPr lang="en"/>
              <a:t>− 6)</a:t>
            </a:r>
            <a:endParaRPr/>
          </a:p>
          <a:p>
            <a:pPr indent="0" lvl="0" marL="0" rtl="0" algn="l">
              <a:lnSpc>
                <a:spcPct val="100000"/>
              </a:lnSpc>
              <a:spcBef>
                <a:spcPts val="1200"/>
              </a:spcBef>
              <a:spcAft>
                <a:spcPts val="1200"/>
              </a:spcAft>
              <a:buNone/>
            </a:pPr>
            <a:r>
              <a:t/>
            </a:r>
            <a:endParaRPr/>
          </a:p>
        </p:txBody>
      </p:sp>
      <p:sp>
        <p:nvSpPr>
          <p:cNvPr id="242" name="Google Shape;242;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3" name="Google Shape;243;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8.4.3 Applying the Zero Product Property to Solve a Real-World Projectile Problem</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47" name="Shape 247"/>
        <p:cNvGrpSpPr/>
        <p:nvPr/>
      </p:nvGrpSpPr>
      <p:grpSpPr>
        <a:xfrm>
          <a:off x="0" y="0"/>
          <a:ext cx="0" cy="0"/>
          <a:chOff x="0" y="0"/>
          <a:chExt cx="0" cy="0"/>
        </a:xfrm>
      </p:grpSpPr>
      <p:sp>
        <p:nvSpPr>
          <p:cNvPr id="248" name="Google Shape;248;p32"/>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Send It!🚀</a:t>
            </a:r>
            <a:endParaRPr>
              <a:solidFill>
                <a:srgbClr val="005047"/>
              </a:solidFill>
            </a:endParaRPr>
          </a:p>
        </p:txBody>
      </p:sp>
      <p:sp>
        <p:nvSpPr>
          <p:cNvPr id="249" name="Google Shape;249;p32"/>
          <p:cNvSpPr txBox="1"/>
          <p:nvPr>
            <p:ph idx="1" type="body"/>
          </p:nvPr>
        </p:nvSpPr>
        <p:spPr>
          <a:xfrm>
            <a:off x="311700" y="960125"/>
            <a:ext cx="8579400" cy="3657600"/>
          </a:xfrm>
          <a:prstGeom prst="rect">
            <a:avLst/>
          </a:prstGeom>
        </p:spPr>
        <p:txBody>
          <a:bodyPr anchorCtr="0" anchor="t" bIns="91425" lIns="91425" spcFirstLastPara="1" rIns="91425" wrap="square" tIns="91425">
            <a:normAutofit/>
          </a:bodyPr>
          <a:lstStyle/>
          <a:p>
            <a:pPr indent="-342900" lvl="0" marL="457200" rtl="0" algn="l">
              <a:lnSpc>
                <a:spcPct val="130000"/>
              </a:lnSpc>
              <a:spcBef>
                <a:spcPts val="0"/>
              </a:spcBef>
              <a:spcAft>
                <a:spcPts val="0"/>
              </a:spcAft>
              <a:buSzPts val="1800"/>
              <a:buAutoNum type="arabicPeriod"/>
            </a:pPr>
            <a:r>
              <a:rPr lang="en" sz="1800"/>
              <a:t>Which way of defining the function allows us to use the </a:t>
            </a:r>
            <a:r>
              <a:rPr b="1" lang="en" sz="1800"/>
              <a:t>zero product property</a:t>
            </a:r>
            <a:r>
              <a:rPr lang="en" sz="1800"/>
              <a:t> to find out when the height of the object is 0 meters (when the object is on the ground)?</a:t>
            </a:r>
            <a:endParaRPr sz="1800"/>
          </a:p>
          <a:p>
            <a:pPr indent="-342900" lvl="0" marL="457200" rtl="0" algn="l">
              <a:lnSpc>
                <a:spcPct val="130000"/>
              </a:lnSpc>
              <a:spcBef>
                <a:spcPts val="2000"/>
              </a:spcBef>
              <a:spcAft>
                <a:spcPts val="0"/>
              </a:spcAft>
              <a:buSzPts val="1800"/>
              <a:buAutoNum type="arabicPeriod"/>
            </a:pPr>
            <a:r>
              <a:rPr lang="en" sz="1800"/>
              <a:t>Without graphing, determine at what time(s) the height of the object is 0 meters (when the object is on the ground). Show your reasoning.</a:t>
            </a:r>
            <a:endParaRPr sz="1800"/>
          </a:p>
          <a:p>
            <a:pPr indent="-342900" lvl="0" marL="457200" rtl="0" algn="l">
              <a:lnSpc>
                <a:spcPct val="130000"/>
              </a:lnSpc>
              <a:spcBef>
                <a:spcPts val="2000"/>
              </a:spcBef>
              <a:spcAft>
                <a:spcPts val="2000"/>
              </a:spcAft>
              <a:buSzPts val="1800"/>
              <a:buAutoNum type="arabicPeriod"/>
            </a:pPr>
            <a:r>
              <a:rPr lang="en" sz="1800"/>
              <a:t>Using the function in standard form, determine the height of the object before it started its motion, at </a:t>
            </a:r>
            <a:r>
              <a:rPr i="1" lang="en" sz="1800">
                <a:latin typeface="Times New Roman"/>
                <a:ea typeface="Times New Roman"/>
                <a:cs typeface="Times New Roman"/>
                <a:sym typeface="Times New Roman"/>
              </a:rPr>
              <a:t>𝑡</a:t>
            </a:r>
            <a:r>
              <a:rPr lang="en" sz="1800"/>
              <a:t>=0 seconds. Be prepared to show your reasoning.</a:t>
            </a:r>
            <a:endParaRPr sz="1800"/>
          </a:p>
        </p:txBody>
      </p:sp>
      <p:sp>
        <p:nvSpPr>
          <p:cNvPr id="250" name="Google Shape;250;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1" name="Google Shape;251;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8.4.3 Applying the Zero Product Property to Solve a Real-World Projectile Problem</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5" name="Shape 255"/>
        <p:cNvGrpSpPr/>
        <p:nvPr/>
      </p:nvGrpSpPr>
      <p:grpSpPr>
        <a:xfrm>
          <a:off x="0" y="0"/>
          <a:ext cx="0" cy="0"/>
          <a:chOff x="0" y="0"/>
          <a:chExt cx="0" cy="0"/>
        </a:xfrm>
      </p:grpSpPr>
      <p:sp>
        <p:nvSpPr>
          <p:cNvPr id="256" name="Google Shape;256;p33"/>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57" name="Google Shape;257;p33"/>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Applying the Zero Product Property</a:t>
            </a:r>
            <a:endParaRPr/>
          </a:p>
        </p:txBody>
      </p:sp>
      <p:sp>
        <p:nvSpPr>
          <p:cNvPr id="258" name="Google Shape;258;p3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59" name="Google Shape;259;p33"/>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8.4.3 Applying the Zero Product Property to Solve a Real-World Projectile Problem</a:t>
            </a:r>
            <a:endParaRPr/>
          </a:p>
        </p:txBody>
      </p:sp>
      <p:pic>
        <p:nvPicPr>
          <p:cNvPr descr="This Algebra 1 curriculum has been developed by Rice University's OpenStax through the Rice Algebra Initiative for Success and Equity (RAISE). Learn more at https://openstax.org/k12/algebra.&#10;&#10;#Algebra #HighSchool #SolvingQuadraticEquations #Quadratic #Functions #Equation #CharacteristicsScience #Realworld #WorkedExample #Annotations" id="260" name="Google Shape;260;p33" title="Applying the Zero Product Property">
            <a:hlinkClick r:id="rId5"/>
          </p:cNvPr>
          <p:cNvPicPr preferRelativeResize="0"/>
          <p:nvPr/>
        </p:nvPicPr>
        <p:blipFill>
          <a:blip r:embed="rId6">
            <a:alphaModFix/>
          </a:blip>
          <a:stretch>
            <a:fillRect/>
          </a:stretch>
        </p:blipFill>
        <p:spPr>
          <a:xfrm>
            <a:off x="1691640" y="1161288"/>
            <a:ext cx="5943600" cy="3200400"/>
          </a:xfrm>
          <a:prstGeom prst="rect">
            <a:avLst/>
          </a:prstGeom>
          <a:noFill/>
          <a:ln>
            <a:noFill/>
          </a:ln>
          <a:effectLst>
            <a:outerShdw blurRad="57150" rotWithShape="0" algn="bl" dir="5400000" dist="19050">
              <a:srgbClr val="000000">
                <a:alpha val="50000"/>
              </a:srgbClr>
            </a:outerShdw>
          </a:effectLst>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1000"/>
                                        <p:tgtEl>
                                          <p:spTgt spid="26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4" name="Shape 264"/>
        <p:cNvGrpSpPr/>
        <p:nvPr/>
      </p:nvGrpSpPr>
      <p:grpSpPr>
        <a:xfrm>
          <a:off x="0" y="0"/>
          <a:ext cx="0" cy="0"/>
          <a:chOff x="0" y="0"/>
          <a:chExt cx="0" cy="0"/>
        </a:xfrm>
      </p:grpSpPr>
      <p:pic>
        <p:nvPicPr>
          <p:cNvPr descr="Icon indicating the slide contains a check for understanding question for students " id="265" name="Google Shape;265;p34"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266" name="Google Shape;266;p3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267" name="Google Shape;267;p34"/>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1800"/>
              <a:t>The equivalent functions below model the height of a projectile in meters, </a:t>
            </a:r>
            <a:r>
              <a:rPr i="1" lang="en" sz="1800">
                <a:latin typeface="Times New Roman"/>
                <a:ea typeface="Times New Roman"/>
                <a:cs typeface="Times New Roman"/>
                <a:sym typeface="Times New Roman"/>
              </a:rPr>
              <a:t>𝑡</a:t>
            </a:r>
            <a:r>
              <a:rPr lang="en" sz="1800"/>
              <a:t> seconds after launch.</a:t>
            </a:r>
            <a:endParaRPr sz="1800"/>
          </a:p>
          <a:p>
            <a:pPr indent="0" lvl="0" marL="457200" rtl="0" algn="l">
              <a:lnSpc>
                <a:spcPct val="100000"/>
              </a:lnSpc>
              <a:spcBef>
                <a:spcPts val="1200"/>
              </a:spcBef>
              <a:spcAft>
                <a:spcPts val="0"/>
              </a:spcAft>
              <a:buNone/>
            </a:pPr>
            <a:r>
              <a:rPr lang="en" sz="1800"/>
              <a:t>ℎ(</a:t>
            </a:r>
            <a:r>
              <a:rPr i="1" lang="en" sz="1800">
                <a:latin typeface="Times New Roman"/>
                <a:ea typeface="Times New Roman"/>
                <a:cs typeface="Times New Roman"/>
                <a:sym typeface="Times New Roman"/>
              </a:rPr>
              <a:t>𝑡</a:t>
            </a:r>
            <a:r>
              <a:rPr lang="en" sz="1800"/>
              <a:t>) </a:t>
            </a:r>
            <a:r>
              <a:rPr lang="en" sz="1800"/>
              <a:t>= –8</a:t>
            </a:r>
            <a:r>
              <a:rPr i="1" lang="en" sz="1800"/>
              <a:t>𝑡</a:t>
            </a:r>
            <a:r>
              <a:rPr baseline="30000" lang="en" sz="1800"/>
              <a:t>2 </a:t>
            </a:r>
            <a:r>
              <a:rPr lang="en" sz="1800"/>
              <a:t>+ 27</a:t>
            </a:r>
            <a:r>
              <a:rPr i="1" lang="en" sz="1800">
                <a:latin typeface="Times New Roman"/>
                <a:ea typeface="Times New Roman"/>
                <a:cs typeface="Times New Roman"/>
                <a:sym typeface="Times New Roman"/>
              </a:rPr>
              <a:t>𝑡 </a:t>
            </a:r>
            <a:r>
              <a:rPr lang="en" sz="1800"/>
              <a:t>+ 20			ℎ(</a:t>
            </a:r>
            <a:r>
              <a:rPr i="1" lang="en" sz="1800">
                <a:latin typeface="Times New Roman"/>
                <a:ea typeface="Times New Roman"/>
                <a:cs typeface="Times New Roman"/>
                <a:sym typeface="Times New Roman"/>
              </a:rPr>
              <a:t>𝑡</a:t>
            </a:r>
            <a:r>
              <a:rPr lang="en" sz="1800"/>
              <a:t>) = (–8𝑡 − 5)(𝑡 − 4)</a:t>
            </a:r>
            <a:endParaRPr sz="1800"/>
          </a:p>
          <a:p>
            <a:pPr indent="0" lvl="0" marL="0" rtl="0" algn="l">
              <a:lnSpc>
                <a:spcPct val="115000"/>
              </a:lnSpc>
              <a:spcBef>
                <a:spcPts val="1200"/>
              </a:spcBef>
              <a:spcAft>
                <a:spcPts val="0"/>
              </a:spcAft>
              <a:buNone/>
            </a:pPr>
            <a:r>
              <a:rPr lang="en" sz="1800"/>
              <a:t>Without graphing, determine at what time the height of the object is 0 meters (when the object is on the ground).</a:t>
            </a:r>
            <a:endParaRPr sz="1800"/>
          </a:p>
          <a:p>
            <a:pPr indent="-342900" lvl="0" marL="914400" rtl="0" algn="l">
              <a:lnSpc>
                <a:spcPct val="100000"/>
              </a:lnSpc>
              <a:spcBef>
                <a:spcPts val="1200"/>
              </a:spcBef>
              <a:spcAft>
                <a:spcPts val="0"/>
              </a:spcAft>
              <a:buSzPts val="1800"/>
              <a:buFont typeface="Noto Sans"/>
              <a:buAutoNum type="alphaLcPeriod"/>
            </a:pPr>
            <a:r>
              <a:rPr lang="en" sz="1800"/>
              <a:t>0 seconds</a:t>
            </a:r>
            <a:endParaRPr baseline="30000" sz="1800">
              <a:latin typeface="Noto Sans"/>
              <a:ea typeface="Noto Sans"/>
              <a:cs typeface="Noto Sans"/>
              <a:sym typeface="Noto Sans"/>
            </a:endParaRPr>
          </a:p>
          <a:p>
            <a:pPr indent="-342900" lvl="0" marL="914400" rtl="0" algn="l">
              <a:lnSpc>
                <a:spcPct val="100000"/>
              </a:lnSpc>
              <a:spcBef>
                <a:spcPts val="1000"/>
              </a:spcBef>
              <a:spcAft>
                <a:spcPts val="0"/>
              </a:spcAft>
              <a:buSzPts val="1800"/>
              <a:buFont typeface="Noto Sans"/>
              <a:buAutoNum type="alphaLcPeriod"/>
            </a:pPr>
            <a:r>
              <a:rPr lang="en" sz="1800"/>
              <a:t>⅝ seconds</a:t>
            </a:r>
            <a:endParaRPr sz="1800"/>
          </a:p>
          <a:p>
            <a:pPr indent="-342900" lvl="0" marL="914400" rtl="0" algn="l">
              <a:lnSpc>
                <a:spcPct val="100000"/>
              </a:lnSpc>
              <a:spcBef>
                <a:spcPts val="1000"/>
              </a:spcBef>
              <a:spcAft>
                <a:spcPts val="0"/>
              </a:spcAft>
              <a:buSzPts val="1800"/>
              <a:buFont typeface="Noto Sans"/>
              <a:buAutoNum type="alphaLcPeriod"/>
            </a:pPr>
            <a:r>
              <a:rPr lang="en" sz="1800"/>
              <a:t>4 seconds</a:t>
            </a:r>
            <a:endParaRPr sz="1800">
              <a:latin typeface="Noto Sans"/>
              <a:ea typeface="Noto Sans"/>
              <a:cs typeface="Noto Sans"/>
              <a:sym typeface="Noto Sans"/>
            </a:endParaRPr>
          </a:p>
          <a:p>
            <a:pPr indent="-342900" lvl="0" marL="914400" rtl="0" algn="l">
              <a:lnSpc>
                <a:spcPct val="100000"/>
              </a:lnSpc>
              <a:spcBef>
                <a:spcPts val="1000"/>
              </a:spcBef>
              <a:spcAft>
                <a:spcPts val="1000"/>
              </a:spcAft>
              <a:buSzPts val="1800"/>
              <a:buFont typeface="Noto Sans"/>
              <a:buAutoNum type="alphaLcPeriod"/>
            </a:pPr>
            <a:r>
              <a:rPr lang="en" sz="1800"/>
              <a:t>8 seconds</a:t>
            </a:r>
            <a:endParaRPr sz="1800">
              <a:latin typeface="Noto Sans"/>
              <a:ea typeface="Noto Sans"/>
              <a:cs typeface="Noto Sans"/>
              <a:sym typeface="Noto Sans"/>
            </a:endParaRPr>
          </a:p>
        </p:txBody>
      </p:sp>
      <p:sp>
        <p:nvSpPr>
          <p:cNvPr id="268" name="Google Shape;268;p3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69" name="Google Shape;269;p3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8.4.3 Applying the Zero Product Property to Solve a Real-World Projectile Problem</a:t>
            </a:r>
            <a:endParaRPr/>
          </a:p>
        </p:txBody>
      </p:sp>
      <p:sp>
        <p:nvSpPr>
          <p:cNvPr descr="An arrow icon reads &quot;Let's review!&quot; and links to a slide that reviews the content that was assessed in the self check question. " id="270" name="Google Shape;270;p34"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4" name="Shape 274"/>
        <p:cNvGrpSpPr/>
        <p:nvPr/>
      </p:nvGrpSpPr>
      <p:grpSpPr>
        <a:xfrm>
          <a:off x="0" y="0"/>
          <a:ext cx="0" cy="0"/>
          <a:chOff x="0" y="0"/>
          <a:chExt cx="0" cy="0"/>
        </a:xfrm>
      </p:grpSpPr>
      <p:pic>
        <p:nvPicPr>
          <p:cNvPr descr="Icon indicating the slide contains a additional resources for students who struggled with the check for understanding (self check) question" id="275" name="Google Shape;275;p35"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76" name="Google Shape;276;p3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277" name="Google Shape;277;p35"/>
          <p:cNvSpPr txBox="1"/>
          <p:nvPr>
            <p:ph idx="1" type="body"/>
          </p:nvPr>
        </p:nvSpPr>
        <p:spPr>
          <a:xfrm>
            <a:off x="311700" y="959070"/>
            <a:ext cx="8520600" cy="3657600"/>
          </a:xfrm>
          <a:prstGeom prst="rect">
            <a:avLst/>
          </a:prstGeom>
        </p:spPr>
        <p:txBody>
          <a:bodyPr anchorCtr="0" anchor="t" bIns="91425" lIns="91425" spcFirstLastPara="1" rIns="91425" wrap="square" tIns="91425">
            <a:normAutofit/>
          </a:bodyPr>
          <a:lstStyle/>
          <a:p>
            <a:pPr indent="0" lvl="0" marL="0" rtl="0" algn="l">
              <a:lnSpc>
                <a:spcPct val="115000"/>
              </a:lnSpc>
              <a:spcBef>
                <a:spcPts val="0"/>
              </a:spcBef>
              <a:spcAft>
                <a:spcPts val="0"/>
              </a:spcAft>
              <a:buNone/>
            </a:pPr>
            <a:r>
              <a:rPr lang="en" sz="1800">
                <a:solidFill>
                  <a:srgbClr val="1D2125"/>
                </a:solidFill>
              </a:rPr>
              <a:t>The equivalent functions below model the height, in feet, of a baseball </a:t>
            </a:r>
            <a:r>
              <a:rPr i="1" lang="en" sz="1800">
                <a:solidFill>
                  <a:srgbClr val="1D2125"/>
                </a:solidFill>
                <a:latin typeface="Times New Roman"/>
                <a:ea typeface="Times New Roman"/>
                <a:cs typeface="Times New Roman"/>
                <a:sym typeface="Times New Roman"/>
              </a:rPr>
              <a:t>𝑡 </a:t>
            </a:r>
            <a:r>
              <a:rPr lang="en" sz="1800">
                <a:solidFill>
                  <a:srgbClr val="1D2125"/>
                </a:solidFill>
              </a:rPr>
              <a:t>seconds after being hit.</a:t>
            </a:r>
            <a:endParaRPr sz="1800">
              <a:solidFill>
                <a:srgbClr val="1D2125"/>
              </a:solidFill>
            </a:endParaRPr>
          </a:p>
          <a:p>
            <a:pPr indent="457200" lvl="0" marL="457200" rtl="0" algn="l">
              <a:lnSpc>
                <a:spcPct val="115000"/>
              </a:lnSpc>
              <a:spcBef>
                <a:spcPts val="300"/>
              </a:spcBef>
              <a:spcAft>
                <a:spcPts val="0"/>
              </a:spcAft>
              <a:buNone/>
            </a:pPr>
            <a:r>
              <a:rPr lang="en" sz="1800">
                <a:solidFill>
                  <a:srgbClr val="1D2125"/>
                </a:solidFill>
              </a:rPr>
              <a:t>ℎ(</a:t>
            </a:r>
            <a:r>
              <a:rPr i="1" lang="en" sz="1800">
                <a:solidFill>
                  <a:srgbClr val="1D2125"/>
                </a:solidFill>
                <a:latin typeface="Times New Roman"/>
                <a:ea typeface="Times New Roman"/>
                <a:cs typeface="Times New Roman"/>
                <a:sym typeface="Times New Roman"/>
              </a:rPr>
              <a:t>𝑡</a:t>
            </a:r>
            <a:r>
              <a:rPr lang="en" sz="1800">
                <a:solidFill>
                  <a:srgbClr val="1D2125"/>
                </a:solidFill>
              </a:rPr>
              <a:t>) = –15</a:t>
            </a:r>
            <a:r>
              <a:rPr i="1" lang="en" sz="1800">
                <a:solidFill>
                  <a:srgbClr val="1D2125"/>
                </a:solidFill>
                <a:latin typeface="Times New Roman"/>
                <a:ea typeface="Times New Roman"/>
                <a:cs typeface="Times New Roman"/>
                <a:sym typeface="Times New Roman"/>
              </a:rPr>
              <a:t>𝑡</a:t>
            </a:r>
            <a:r>
              <a:rPr baseline="30000" lang="en" sz="1800">
                <a:solidFill>
                  <a:srgbClr val="1D2125"/>
                </a:solidFill>
              </a:rPr>
              <a:t>2 </a:t>
            </a:r>
            <a:r>
              <a:rPr lang="en" sz="1800">
                <a:solidFill>
                  <a:srgbClr val="1D2125"/>
                </a:solidFill>
              </a:rPr>
              <a:t>+ 44</a:t>
            </a:r>
            <a:r>
              <a:rPr i="1" lang="en" sz="1800">
                <a:solidFill>
                  <a:srgbClr val="1D2125"/>
                </a:solidFill>
                <a:latin typeface="Times New Roman"/>
                <a:ea typeface="Times New Roman"/>
                <a:cs typeface="Times New Roman"/>
                <a:sym typeface="Times New Roman"/>
              </a:rPr>
              <a:t>𝑡 </a:t>
            </a:r>
            <a:r>
              <a:rPr lang="en" sz="1800">
                <a:solidFill>
                  <a:srgbClr val="1D2125"/>
                </a:solidFill>
              </a:rPr>
              <a:t>+ 3		ℎ(</a:t>
            </a:r>
            <a:r>
              <a:rPr i="1" lang="en" sz="1800">
                <a:solidFill>
                  <a:srgbClr val="1D2125"/>
                </a:solidFill>
                <a:latin typeface="Times New Roman"/>
                <a:ea typeface="Times New Roman"/>
                <a:cs typeface="Times New Roman"/>
                <a:sym typeface="Times New Roman"/>
              </a:rPr>
              <a:t>𝑡</a:t>
            </a:r>
            <a:r>
              <a:rPr lang="en" sz="1800">
                <a:solidFill>
                  <a:srgbClr val="1D2125"/>
                </a:solidFill>
              </a:rPr>
              <a:t>) = (–15</a:t>
            </a:r>
            <a:r>
              <a:rPr i="1" lang="en" sz="1800">
                <a:solidFill>
                  <a:srgbClr val="1D2125"/>
                </a:solidFill>
                <a:latin typeface="Times New Roman"/>
                <a:ea typeface="Times New Roman"/>
                <a:cs typeface="Times New Roman"/>
                <a:sym typeface="Times New Roman"/>
              </a:rPr>
              <a:t>𝑡 </a:t>
            </a:r>
            <a:r>
              <a:rPr lang="en" sz="1800">
                <a:solidFill>
                  <a:srgbClr val="1D2125"/>
                </a:solidFill>
              </a:rPr>
              <a:t>− 1)(</a:t>
            </a:r>
            <a:r>
              <a:rPr i="1" lang="en" sz="1800">
                <a:solidFill>
                  <a:srgbClr val="1D2125"/>
                </a:solidFill>
                <a:latin typeface="Times New Roman"/>
                <a:ea typeface="Times New Roman"/>
                <a:cs typeface="Times New Roman"/>
                <a:sym typeface="Times New Roman"/>
              </a:rPr>
              <a:t>𝑡 </a:t>
            </a:r>
            <a:r>
              <a:rPr lang="en" sz="1800">
                <a:solidFill>
                  <a:srgbClr val="1D2125"/>
                </a:solidFill>
              </a:rPr>
              <a:t>− 3)</a:t>
            </a:r>
            <a:endParaRPr sz="1800">
              <a:solidFill>
                <a:srgbClr val="1D2125"/>
              </a:solidFill>
            </a:endParaRPr>
          </a:p>
          <a:p>
            <a:pPr indent="0" lvl="0" marL="0" rtl="0" algn="l">
              <a:lnSpc>
                <a:spcPct val="115000"/>
              </a:lnSpc>
              <a:spcBef>
                <a:spcPts val="300"/>
              </a:spcBef>
              <a:spcAft>
                <a:spcPts val="1200"/>
              </a:spcAft>
              <a:buClr>
                <a:schemeClr val="dk1"/>
              </a:buClr>
              <a:buSzPts val="1100"/>
              <a:buFont typeface="Arial"/>
              <a:buNone/>
            </a:pPr>
            <a:r>
              <a:rPr lang="en" sz="1800"/>
              <a:t>Without graphing, determine when the baseball hits the ground.</a:t>
            </a:r>
            <a:endParaRPr sz="1800">
              <a:solidFill>
                <a:srgbClr val="1D2125"/>
              </a:solidFill>
            </a:endParaRPr>
          </a:p>
        </p:txBody>
      </p:sp>
      <p:sp>
        <p:nvSpPr>
          <p:cNvPr id="278" name="Google Shape;278;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79" name="Google Shape;279;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8.4.3 Applying the Zero Product Property to Solve a Real-World Projectile Problem</a:t>
            </a:r>
            <a:r>
              <a:rPr lang="en"/>
              <a:t> - Additional Resources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sp>
        <p:nvSpPr>
          <p:cNvPr id="284" name="Google Shape;284;p36"/>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285" name="Google Shape;285;p36"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86" name="Google Shape;286;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0" name="Shape 290"/>
        <p:cNvGrpSpPr/>
        <p:nvPr/>
      </p:nvGrpSpPr>
      <p:grpSpPr>
        <a:xfrm>
          <a:off x="0" y="0"/>
          <a:ext cx="0" cy="0"/>
          <a:chOff x="0" y="0"/>
          <a:chExt cx="0" cy="0"/>
        </a:xfrm>
      </p:grpSpPr>
      <p:sp>
        <p:nvSpPr>
          <p:cNvPr id="291" name="Google Shape;291;p3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292" name="Google Shape;292;p37"/>
          <p:cNvSpPr txBox="1"/>
          <p:nvPr>
            <p:ph idx="1" type="body"/>
          </p:nvPr>
        </p:nvSpPr>
        <p:spPr>
          <a:xfrm>
            <a:off x="311700" y="960050"/>
            <a:ext cx="8520600" cy="3656400"/>
          </a:xfrm>
          <a:prstGeom prst="rect">
            <a:avLst/>
          </a:prstGeom>
        </p:spPr>
        <p:txBody>
          <a:bodyPr anchorCtr="0" anchor="t" bIns="91425" lIns="91425" spcFirstLastPara="1" rIns="91425" wrap="square" tIns="91425">
            <a:noAutofit/>
          </a:bodyPr>
          <a:lstStyle/>
          <a:p>
            <a:pPr indent="0" lvl="0" marL="0" rtl="0" algn="l">
              <a:lnSpc>
                <a:spcPct val="150000"/>
              </a:lnSpc>
              <a:spcBef>
                <a:spcPts val="0"/>
              </a:spcBef>
              <a:spcAft>
                <a:spcPts val="0"/>
              </a:spcAft>
              <a:buNone/>
            </a:pPr>
            <a:r>
              <a:rPr lang="en"/>
              <a:t>Find all solutions to (𝑥 + 5)(2𝑥 − 3) = 0. </a:t>
            </a:r>
            <a:endParaRPr/>
          </a:p>
          <a:p>
            <a:pPr indent="0" lvl="0" marL="0" rtl="0" algn="l">
              <a:lnSpc>
                <a:spcPct val="150000"/>
              </a:lnSpc>
              <a:spcBef>
                <a:spcPts val="1200"/>
              </a:spcBef>
              <a:spcAft>
                <a:spcPts val="0"/>
              </a:spcAft>
              <a:buNone/>
            </a:pPr>
            <a:r>
              <a:rPr lang="en"/>
              <a:t>Explain or show your reasoning.</a:t>
            </a:r>
            <a:endParaRPr/>
          </a:p>
          <a:p>
            <a:pPr indent="0" lvl="0" marL="0" rtl="0" algn="l">
              <a:lnSpc>
                <a:spcPct val="100000"/>
              </a:lnSpc>
              <a:spcBef>
                <a:spcPts val="1200"/>
              </a:spcBef>
              <a:spcAft>
                <a:spcPts val="0"/>
              </a:spcAft>
              <a:buNone/>
            </a:pPr>
            <a:r>
              <a:t/>
            </a:r>
            <a:endParaRPr/>
          </a:p>
          <a:p>
            <a:pPr indent="0" lvl="0" marL="0" rtl="0" algn="l">
              <a:lnSpc>
                <a:spcPct val="100000"/>
              </a:lnSpc>
              <a:spcBef>
                <a:spcPts val="1200"/>
              </a:spcBef>
              <a:spcAft>
                <a:spcPts val="1200"/>
              </a:spcAft>
              <a:buNone/>
            </a:pPr>
            <a:r>
              <a:t/>
            </a:r>
            <a:endParaRPr/>
          </a:p>
        </p:txBody>
      </p:sp>
      <p:sp>
        <p:nvSpPr>
          <p:cNvPr id="293" name="Google Shape;293;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94" name="Google Shape;294;p3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8.4.4 Solving Equations Using the Zero Product Property and Reasoning</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8" name="Shape 298"/>
        <p:cNvGrpSpPr/>
        <p:nvPr/>
      </p:nvGrpSpPr>
      <p:grpSpPr>
        <a:xfrm>
          <a:off x="0" y="0"/>
          <a:ext cx="0" cy="0"/>
          <a:chOff x="0" y="0"/>
          <a:chExt cx="0" cy="0"/>
        </a:xfrm>
      </p:grpSpPr>
      <p:sp>
        <p:nvSpPr>
          <p:cNvPr id="299" name="Google Shape;299;p3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00" name="Google Shape;300;p38"/>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301" name="Google Shape;301;p38"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05" name="Shape 305"/>
        <p:cNvGrpSpPr/>
        <p:nvPr/>
      </p:nvGrpSpPr>
      <p:grpSpPr>
        <a:xfrm>
          <a:off x="0" y="0"/>
          <a:ext cx="0" cy="0"/>
          <a:chOff x="0" y="0"/>
          <a:chExt cx="0" cy="0"/>
        </a:xfrm>
      </p:grpSpPr>
      <p:sp>
        <p:nvSpPr>
          <p:cNvPr id="306" name="Google Shape;306;p39"/>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07" name="Google Shape;307;p39"/>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Student studying with a laptop and open book, showing focus and independent learning during math practice." id="308" name="Google Shape;308;p39" title="Learning-pana 3 (1).png"/>
          <p:cNvPicPr preferRelativeResize="0"/>
          <p:nvPr/>
        </p:nvPicPr>
        <p:blipFill rotWithShape="1">
          <a:blip r:embed="rId4">
            <a:alphaModFix/>
          </a:blip>
          <a:srcRect b="0" l="0" r="0" t="0"/>
          <a:stretch/>
        </p:blipFill>
        <p:spPr>
          <a:xfrm>
            <a:off x="5577675" y="1152475"/>
            <a:ext cx="3254625" cy="3254625"/>
          </a:xfrm>
          <a:prstGeom prst="rect">
            <a:avLst/>
          </a:prstGeom>
          <a:noFill/>
          <a:ln>
            <a:noFill/>
          </a:ln>
        </p:spPr>
      </p:pic>
      <p:sp>
        <p:nvSpPr>
          <p:cNvPr id="309" name="Google Shape;309;p3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0" name="Google Shape;310;p39"/>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8</a:t>
            </a:r>
            <a:r>
              <a:rPr lang="en"/>
              <a:t>.4.5 Practice</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40"/>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16" name="Google Shape;316;p40"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17" name="Google Shape;317;p4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21" name="Shape 321"/>
        <p:cNvGrpSpPr/>
        <p:nvPr/>
      </p:nvGrpSpPr>
      <p:grpSpPr>
        <a:xfrm>
          <a:off x="0" y="0"/>
          <a:ext cx="0" cy="0"/>
          <a:chOff x="0" y="0"/>
          <a:chExt cx="0" cy="0"/>
        </a:xfrm>
      </p:grpSpPr>
      <p:sp>
        <p:nvSpPr>
          <p:cNvPr id="322" name="Google Shape;322;p41"/>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23" name="Google Shape;323;p41"/>
          <p:cNvSpPr txBox="1"/>
          <p:nvPr>
            <p:ph idx="1" type="body"/>
          </p:nvPr>
        </p:nvSpPr>
        <p:spPr>
          <a:xfrm>
            <a:off x="311700" y="959070"/>
            <a:ext cx="8520600" cy="3657600"/>
          </a:xfrm>
          <a:prstGeom prst="rect">
            <a:avLst/>
          </a:prstGeom>
        </p:spPr>
        <p:txBody>
          <a:bodyPr anchorCtr="0" anchor="t" bIns="91425" lIns="91425" spcFirstLastPara="1" rIns="91425" wrap="square" tIns="91425">
            <a:normAutofit/>
          </a:bodyPr>
          <a:lstStyle/>
          <a:p>
            <a:pPr indent="-355600" lvl="0" marL="457200" rtl="0" algn="l">
              <a:lnSpc>
                <a:spcPct val="130000"/>
              </a:lnSpc>
              <a:spcBef>
                <a:spcPts val="0"/>
              </a:spcBef>
              <a:spcAft>
                <a:spcPts val="0"/>
              </a:spcAft>
              <a:buSzPts val="2000"/>
              <a:buAutoNum type="arabicPeriod"/>
            </a:pPr>
            <a:r>
              <a:rPr lang="en" sz="2000"/>
              <a:t>How does the zero product property help us find the solutions to (𝑥 − 3)(𝑥 + 4) = 0?</a:t>
            </a:r>
            <a:endParaRPr sz="2000"/>
          </a:p>
          <a:p>
            <a:pPr indent="-355600" lvl="0" marL="457200" rtl="0" algn="l">
              <a:lnSpc>
                <a:spcPct val="130000"/>
              </a:lnSpc>
              <a:spcBef>
                <a:spcPts val="2000"/>
              </a:spcBef>
              <a:spcAft>
                <a:spcPts val="0"/>
              </a:spcAft>
              <a:buSzPts val="2000"/>
              <a:buAutoNum type="arabicPeriod"/>
            </a:pPr>
            <a:r>
              <a:rPr lang="en" sz="2000"/>
              <a:t>Why are the solutions to (𝑥 − 3)(𝑥 + 4) = 8 not </a:t>
            </a:r>
            <a:r>
              <a:rPr i="1" lang="en" sz="2000">
                <a:latin typeface="Times New Roman"/>
                <a:ea typeface="Times New Roman"/>
                <a:cs typeface="Times New Roman"/>
                <a:sym typeface="Times New Roman"/>
              </a:rPr>
              <a:t>x </a:t>
            </a:r>
            <a:r>
              <a:rPr lang="en" sz="2000"/>
              <a:t>= 3 and </a:t>
            </a:r>
            <a:r>
              <a:rPr i="1" lang="en" sz="2000">
                <a:latin typeface="Times New Roman"/>
                <a:ea typeface="Times New Roman"/>
                <a:cs typeface="Times New Roman"/>
                <a:sym typeface="Times New Roman"/>
              </a:rPr>
              <a:t>x </a:t>
            </a:r>
            <a:r>
              <a:rPr lang="en" sz="2000"/>
              <a:t>= –4?</a:t>
            </a:r>
            <a:endParaRPr sz="2000"/>
          </a:p>
          <a:p>
            <a:pPr indent="-355600" lvl="0" marL="457200" rtl="0" algn="l">
              <a:lnSpc>
                <a:spcPct val="130000"/>
              </a:lnSpc>
              <a:spcBef>
                <a:spcPts val="2000"/>
              </a:spcBef>
              <a:spcAft>
                <a:spcPts val="0"/>
              </a:spcAft>
              <a:buSzPts val="2000"/>
              <a:buAutoNum type="arabicPeriod"/>
            </a:pPr>
            <a:r>
              <a:rPr lang="en" sz="2000"/>
              <a:t>The expression 𝑥</a:t>
            </a:r>
            <a:r>
              <a:rPr baseline="30000" lang="en" sz="2000"/>
              <a:t>2</a:t>
            </a:r>
            <a:r>
              <a:rPr lang="en" sz="2000"/>
              <a:t> − 𝑥 − 12 is equivalent to (</a:t>
            </a:r>
            <a:r>
              <a:rPr i="1" lang="en" sz="2000">
                <a:latin typeface="Times New Roman"/>
                <a:ea typeface="Times New Roman"/>
                <a:cs typeface="Times New Roman"/>
                <a:sym typeface="Times New Roman"/>
              </a:rPr>
              <a:t>x </a:t>
            </a:r>
            <a:r>
              <a:rPr lang="en" sz="2000"/>
              <a:t>+ 3)(</a:t>
            </a:r>
            <a:r>
              <a:rPr i="1" lang="en" sz="2000">
                <a:latin typeface="Times New Roman"/>
                <a:ea typeface="Times New Roman"/>
                <a:cs typeface="Times New Roman"/>
                <a:sym typeface="Times New Roman"/>
              </a:rPr>
              <a:t>x </a:t>
            </a:r>
            <a:r>
              <a:rPr lang="en" sz="2000"/>
              <a:t>− 4). Can we apply the zero product property to solve 𝑥</a:t>
            </a:r>
            <a:r>
              <a:rPr baseline="30000" lang="en" sz="2000"/>
              <a:t>2</a:t>
            </a:r>
            <a:r>
              <a:rPr lang="en" sz="2000"/>
              <a:t> − 𝑥 − 12 = 0?</a:t>
            </a:r>
            <a:endParaRPr sz="2000"/>
          </a:p>
          <a:p>
            <a:pPr indent="-355600" lvl="0" marL="457200" rtl="0" algn="l">
              <a:lnSpc>
                <a:spcPct val="130000"/>
              </a:lnSpc>
              <a:spcBef>
                <a:spcPts val="2000"/>
              </a:spcBef>
              <a:spcAft>
                <a:spcPts val="2000"/>
              </a:spcAft>
              <a:buSzPts val="2000"/>
              <a:buAutoNum type="arabicPeriod"/>
            </a:pPr>
            <a:r>
              <a:rPr lang="en" sz="2000"/>
              <a:t>Can we solve 𝑥</a:t>
            </a:r>
            <a:r>
              <a:rPr baseline="30000" lang="en" sz="2000"/>
              <a:t>2</a:t>
            </a:r>
            <a:r>
              <a:rPr lang="en" sz="2000"/>
              <a:t> − 𝑥 − 12 = 0 by performing the same operation to each side of the equation?</a:t>
            </a:r>
            <a:endParaRPr sz="2000"/>
          </a:p>
        </p:txBody>
      </p:sp>
      <p:sp>
        <p:nvSpPr>
          <p:cNvPr id="324" name="Google Shape;324;p4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25" name="Google Shape;325;p41"/>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8.4 Solving Equations with the Zero Product Property</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9" name="Shape 329"/>
        <p:cNvGrpSpPr/>
        <p:nvPr/>
      </p:nvGrpSpPr>
      <p:grpSpPr>
        <a:xfrm>
          <a:off x="0" y="0"/>
          <a:ext cx="0" cy="0"/>
          <a:chOff x="0" y="0"/>
          <a:chExt cx="0" cy="0"/>
        </a:xfrm>
      </p:grpSpPr>
      <p:sp>
        <p:nvSpPr>
          <p:cNvPr id="330" name="Google Shape;330;p42"/>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31" name="Google Shape;331;p42"/>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32" name="Google Shape;332;p42" title="Student Self Assessment table"/>
          <p:cNvGraphicFramePr/>
          <p:nvPr/>
        </p:nvGraphicFramePr>
        <p:xfrm>
          <a:off x="403153" y="1764100"/>
          <a:ext cx="3000000" cy="3000000"/>
        </p:xfrm>
        <a:graphic>
          <a:graphicData uri="http://schemas.openxmlformats.org/drawingml/2006/table">
            <a:tbl>
              <a:tblPr>
                <a:noFill/>
                <a:tableStyleId>{D0AA485E-91FF-4A24-A368-397EBEE9CD99}</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Explain the meaning of the "zero product property."</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Clr>
                          <a:schemeClr val="dk1"/>
                        </a:buClr>
                        <a:buSzPts val="1100"/>
                        <a:buFont typeface="Arial"/>
                        <a:buNone/>
                      </a:pPr>
                      <a:r>
                        <a:rPr lang="en" sz="1800">
                          <a:solidFill>
                            <a:schemeClr val="dk1"/>
                          </a:solidFill>
                          <a:latin typeface="Noto Sans"/>
                          <a:ea typeface="Noto Sans"/>
                          <a:cs typeface="Noto Sans"/>
                          <a:sym typeface="Noto Sans"/>
                        </a:rPr>
                        <a:t>Find solutions to quadratic equations when one side is a product of factors and the other side is zero.</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33" name="Google Shape;333;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4" name="Google Shape;334;p4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8.4 Solving Equations with the Zero Product Property</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