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D22572-7811-4421-BF7C-0FA436FB9049}">
  <a:tblStyle styleId="{81D22572-7811-4421-BF7C-0FA436FB904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 Id="rId3" Type="http://schemas.openxmlformats.org/officeDocument/2006/relationships/slide" Target="/pp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4dac1bfb02e50aed4951b01ef5ff6311e029f0fa"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9d9c9143a47676cf17c502e8befe2d755bcc4ab2"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continue learning to interpret function notation in context, including inequalities like f(a) &gt; f(b), while focusing more on units and practicing precise, quantitative reasoning.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also start linking function notation to graphs by seeing each input-output pair as a point (x, f(x)) and using this to sketch possible graphs.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At this stage, graphing is informal; more formal analysis of graph features will come in a later lesson.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Coordinate grid paper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In this warm up, students are prompted to compare function values. To do so, they need to interpret statements in function notation and connect their interpretations to the graph of the function.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Previously, students recognized that if a point with coordinates (2,20)  is on the graph of a function, the 2 is an input and the 20 is a corresponding output. Here, they begin to see the second value in a coordinate pair more abstractly, as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(2) when the input is 2, or as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(4) when the input is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Give students 1 – 2 minutes of quiet time to think individually. Follow with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Some students might be unfamiliar with drones. If needed, give a brief explanation of what they are.</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activity synthesis on the next slide.</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deepen their interpretation of function notation in context, with new elements that promote precision and quantitative reasoning.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Outputs are in millions, so students must attend to units to avoid misinterpretation (e.g., 2 billion vs. 2 thousand).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Inputs represent years after 2000, so t = 10 means the year 2010.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negative input requires students to reason about its meaning in context.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use descriptions and function notation to sketch a graph, with context suggesting the values increase roughly exponentially, (though students do not need to know that term at this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Read the activity's opening sentence together and have students identify the function’s input, output, and their units.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Arrange students in groups of 2. Give them 1–2 minutes to quietly read and think about the first two questions, focusing on identifying input and output values.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Allow time for partners to discuss and then, for statements such as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(17) = 2320, write complete sentence interpretations using quantity names and units. Pause for a class discussion before continuing.</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Invite students to share their responses to the first two questions. Before students complete the remaining questions, make sure they see why:</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number of smartphone owners in the first question is not a couple of thousand people. The output is measured in millions, so a number such as 2,320 means 2,320 million or 2.32 billion people.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input value for year 2010 is not 2010. The input is measured in “years after the year 2000,” so the input for year 2010 is 10. An input of 2010 would mean year 4010!</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 2017, about 2,320 million or 2.32 billion people owned a smartphone.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one owned a smartphone in 1990, 10 years before 2000.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(10) = 296.6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(15) = 1860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7b4fd9df2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7b4fd9df2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The year when 1 billion people owned a smartphone (adding the value of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to 2000 gives the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No. </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4 corresponds to the year 2004. At that time, the number of smartphone owners should be below that of 2010, which was 296 million.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Sample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https://k12.openstax.org/contents/raise/resources/4dac1bfb02e50aed4951b01ef5ff6311e029f0fa</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ALT TEXT: </a:t>
            </a:r>
            <a:r>
              <a:rPr lang="en" sz="1300">
                <a:solidFill>
                  <a:schemeClr val="dk1"/>
                </a:solidFill>
                <a:latin typeface="Calibri"/>
                <a:ea typeface="Calibri"/>
                <a:cs typeface="Calibri"/>
                <a:sym typeface="Calibri"/>
              </a:rPr>
              <a:t>A graph shows population growth in millions versus years since 2000. Key points are marked: (10, 296.6), (15, 1860), and (17, 2320). The curve starts low and sharply rises after year 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express a number like 296,600,000 in millions, or they may think that a quantity like “2,320 million” doesn’t quite make sense. Ask them to write these quantities as numerals: 1 million, 10 million, 100 million, and so on, and then use their list to help figure out how to say 296,600,000 in millions or to write 2,320 million as a numeral.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think they do not have enough information to sketch a graph of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Encourage them to read through the activity to identify points that must be part of the graph of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but that are not written in (</a:t>
            </a:r>
            <a:r>
              <a:rPr i="1" lang="en" sz="1300">
                <a:solidFill>
                  <a:schemeClr val="dk1"/>
                </a:solidFill>
                <a:latin typeface="Calibri"/>
                <a:ea typeface="Calibri"/>
                <a:cs typeface="Calibri"/>
                <a:sym typeface="Calibri"/>
              </a:rPr>
              <a:t>x,y</a:t>
            </a:r>
            <a:r>
              <a:rPr lang="en" sz="1300">
                <a:solidFill>
                  <a:schemeClr val="dk1"/>
                </a:solidFill>
                <a:latin typeface="Calibri"/>
                <a:ea typeface="Calibri"/>
                <a:cs typeface="Calibri"/>
                <a:sym typeface="Calibri"/>
              </a:rPr>
              <a:t>)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can interpret a statement such as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(15) = 1860 and </a:t>
            </a:r>
            <a:r>
              <a:rPr i="1" lang="en" sz="1300">
                <a:solidFill>
                  <a:schemeClr val="dk1"/>
                </a:solidFill>
                <a:latin typeface="Calibri"/>
                <a:ea typeface="Calibri"/>
                <a:cs typeface="Calibri"/>
                <a:sym typeface="Calibri"/>
              </a:rPr>
              <a:t>P(t</a:t>
            </a:r>
            <a:r>
              <a:rPr lang="en" sz="1300">
                <a:solidFill>
                  <a:schemeClr val="dk1"/>
                </a:solidFill>
                <a:latin typeface="Calibri"/>
                <a:ea typeface="Calibri"/>
                <a:cs typeface="Calibri"/>
                <a:sym typeface="Calibri"/>
              </a:rPr>
              <a:t>i = 1000 in terms of the situation and articulate it completely. For instance, students might say, “The output is 1,860 when the input is 15,” or “When the input is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years, the output is 1,000 million,” or some other variation that doesn’t convey the quantities fully. Push them to refine their interpretation so that it is clear that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(15)=1860 means “1.86 billion people owned a smartphone in the year 2015” and </a:t>
            </a:r>
            <a:r>
              <a:rPr i="1" lang="en" sz="1300">
                <a:solidFill>
                  <a:schemeClr val="dk1"/>
                </a:solidFill>
                <a:latin typeface="Calibri"/>
                <a:ea typeface="Calibri"/>
                <a:cs typeface="Calibri"/>
                <a:sym typeface="Calibri"/>
              </a:rPr>
              <a:t>P(t)</a:t>
            </a:r>
            <a:r>
              <a:rPr lang="en" sz="1300">
                <a:solidFill>
                  <a:schemeClr val="dk1"/>
                </a:solidFill>
                <a:latin typeface="Calibri"/>
                <a:ea typeface="Calibri"/>
                <a:cs typeface="Calibri"/>
                <a:sym typeface="Calibri"/>
              </a:rPr>
              <a:t>=1000 means “A billion people owned a smartphone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years after 2000.”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while multiple graphs could fit the four data points for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the context suggests little change before 2010 followed by rapid growth, even though exact behavior between points is unknown.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Output units in millions: Using “millions” instead of individual people avoids long, hard-to-read numbers and highlights important graph features more clearly.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Input in years after 2000: Yes, we could use calendar years like 2002, but using “years after 2000” simplifies the numbers.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use years after 2000: It allows for smaller numbers and emphasizes duration, which can be more meaningful—especially if 2000 marks a key moment in smartphone development.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Encourage and support opportunities for peer interactions. Invite students to talk about their ideas with a partner before writing them down. Display sentence frames to support students when they explain their strategy. For example, “_____ stands for _____”; “What does this part of _____ mean?”; “What other details are important?”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Language;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There is not enough information to know exactly when 1 billion (1,000 million) people owned a smartphone, but there is likely only one value of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when </a:t>
            </a:r>
            <a:r>
              <a:rPr i="1" lang="en" sz="1300">
                <a:solidFill>
                  <a:schemeClr val="dk1"/>
                </a:solidFill>
                <a:latin typeface="Calibri"/>
                <a:ea typeface="Calibri"/>
                <a:cs typeface="Calibri"/>
                <a:sym typeface="Calibri"/>
              </a:rPr>
              <a:t>P(t)</a:t>
            </a:r>
            <a:r>
              <a:rPr lang="en" sz="1300">
                <a:solidFill>
                  <a:schemeClr val="dk1"/>
                </a:solidFill>
                <a:latin typeface="Calibri"/>
                <a:ea typeface="Calibri"/>
                <a:cs typeface="Calibri"/>
                <a:sym typeface="Calibri"/>
              </a:rPr>
              <a:t>=1000, and that value is somewhere between 10 and 15. This is because the number of smartphone users was less than a billion in 2010 and more than a billion in 2015.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2006, 7.25 million people owned smart watches.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6 represents the years after 2015, not 2000. The answer is in 2021, 7.25 million people owned smart watches.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the beginning of 2023, 6 million people owned smart watches.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6 is the number of years after 2015. The 7.25 is the millions of people, not the years. The answer is in 2021, 7.25 million people owned smart watches.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2021, 7.25 million people owned smart watches.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2021 is 6 years after 2015, and the function </a:t>
            </a:r>
            <a:r>
              <a:rPr i="1" lang="en" sz="1300">
                <a:solidFill>
                  <a:schemeClr val="dk1"/>
                </a:solidFill>
                <a:latin typeface="Calibri"/>
                <a:ea typeface="Calibri"/>
                <a:cs typeface="Calibri"/>
                <a:sym typeface="Calibri"/>
              </a:rPr>
              <a:t>Q</a:t>
            </a:r>
            <a:r>
              <a:rPr lang="en" sz="1300">
                <a:solidFill>
                  <a:schemeClr val="dk1"/>
                </a:solidFill>
                <a:latin typeface="Calibri"/>
                <a:ea typeface="Calibri"/>
                <a:cs typeface="Calibri"/>
                <a:sym typeface="Calibri"/>
              </a:rPr>
              <a:t> gives the number in millions, so 7.25 million people owned smart watches in 2021.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2021, 7.25 million more people owned smart watches than in 2015.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function, </a:t>
            </a:r>
            <a:r>
              <a:rPr i="1" lang="en" sz="1300">
                <a:solidFill>
                  <a:schemeClr val="dk1"/>
                </a:solidFill>
                <a:latin typeface="Calibri"/>
                <a:ea typeface="Calibri"/>
                <a:cs typeface="Calibri"/>
                <a:sym typeface="Calibri"/>
              </a:rPr>
              <a:t>Q</a:t>
            </a:r>
            <a:r>
              <a:rPr lang="en" sz="1300">
                <a:solidFill>
                  <a:schemeClr val="dk1"/>
                </a:solidFill>
                <a:latin typeface="Calibri"/>
                <a:ea typeface="Calibri"/>
                <a:cs typeface="Calibri"/>
                <a:sym typeface="Calibri"/>
              </a:rPr>
              <a:t>, gives the number of people who own the smart watches in the year, not how many more people owned them than in 2015. The answer is in 2021, 7.25 million people owned smart watches.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Interpreting Equations in Function Notation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b="1" sz="1300">
              <a:solidFill>
                <a:schemeClr val="dk1"/>
              </a:solidFill>
              <a:latin typeface="Calibri"/>
              <a:ea typeface="Calibri"/>
              <a:cs typeface="Calibri"/>
              <a:sym typeface="Calibri"/>
            </a:endParaRPr>
          </a:p>
          <a:p>
            <a:pPr indent="-323850" lvl="0" marL="457200" rtl="0" algn="l">
              <a:spcBef>
                <a:spcPts val="1200"/>
              </a:spcBef>
              <a:spcAft>
                <a:spcPts val="0"/>
              </a:spcAft>
              <a:buClr>
                <a:srgbClr val="424242"/>
              </a:buClr>
              <a:buSzPts val="1500"/>
              <a:buFont typeface="Calibri"/>
              <a:buAutoNum type="arabicPeriod"/>
            </a:pPr>
            <a:r>
              <a:rPr lang="en" sz="1400">
                <a:solidFill>
                  <a:srgbClr val="424242"/>
                </a:solidFill>
                <a:latin typeface="Calibri"/>
                <a:ea typeface="Calibri"/>
                <a:cs typeface="Calibri"/>
                <a:sym typeface="Calibri"/>
              </a:rPr>
              <a:t>If function </a:t>
            </a:r>
            <a:r>
              <a:rPr i="1" lang="en" sz="1500">
                <a:solidFill>
                  <a:srgbClr val="424242"/>
                </a:solidFill>
                <a:latin typeface="Times New Roman"/>
                <a:ea typeface="Times New Roman"/>
                <a:cs typeface="Times New Roman"/>
                <a:sym typeface="Times New Roman"/>
              </a:rPr>
              <a:t>p</a:t>
            </a:r>
            <a:r>
              <a:rPr lang="en" sz="1400">
                <a:solidFill>
                  <a:srgbClr val="424242"/>
                </a:solidFill>
                <a:latin typeface="Calibri"/>
                <a:ea typeface="Calibri"/>
                <a:cs typeface="Calibri"/>
                <a:sym typeface="Calibri"/>
              </a:rPr>
              <a:t> gives a square’s perimeter in inches, then </a:t>
            </a:r>
            <a:r>
              <a:rPr i="1" lang="en" sz="1500">
                <a:solidFill>
                  <a:srgbClr val="424242"/>
                </a:solidFill>
                <a:latin typeface="Times New Roman"/>
                <a:ea typeface="Times New Roman"/>
                <a:cs typeface="Times New Roman"/>
                <a:sym typeface="Times New Roman"/>
              </a:rPr>
              <a:t>p</a:t>
            </a:r>
            <a:r>
              <a:rPr lang="en" sz="1400">
                <a:solidFill>
                  <a:srgbClr val="424242"/>
                </a:solidFill>
                <a:latin typeface="Calibri"/>
                <a:ea typeface="Calibri"/>
                <a:cs typeface="Calibri"/>
                <a:sym typeface="Calibri"/>
              </a:rPr>
              <a:t>(3) = 12 means a 3-inch side gives a 12-inch perimeter.</a:t>
            </a:r>
            <a:endParaRPr sz="14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400">
                <a:solidFill>
                  <a:srgbClr val="424242"/>
                </a:solidFill>
                <a:latin typeface="Calibri"/>
                <a:ea typeface="Calibri"/>
                <a:cs typeface="Calibri"/>
                <a:sym typeface="Calibri"/>
              </a:rPr>
              <a:t>We can also interpret statements like </a:t>
            </a:r>
            <a:r>
              <a:rPr i="1" lang="en" sz="1500">
                <a:solidFill>
                  <a:srgbClr val="424242"/>
                </a:solidFill>
                <a:latin typeface="Times New Roman"/>
                <a:ea typeface="Times New Roman"/>
                <a:cs typeface="Times New Roman"/>
                <a:sym typeface="Times New Roman"/>
              </a:rPr>
              <a:t>p</a:t>
            </a:r>
            <a:r>
              <a:rPr i="1" lang="en" sz="14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x</a:t>
            </a:r>
            <a:r>
              <a:rPr i="1" lang="en" sz="1400">
                <a:solidFill>
                  <a:srgbClr val="424242"/>
                </a:solidFill>
                <a:latin typeface="Calibri"/>
                <a:ea typeface="Calibri"/>
                <a:cs typeface="Calibri"/>
                <a:sym typeface="Calibri"/>
              </a:rPr>
              <a:t>)</a:t>
            </a:r>
            <a:r>
              <a:rPr lang="en" sz="1400">
                <a:solidFill>
                  <a:srgbClr val="424242"/>
                </a:solidFill>
                <a:latin typeface="Calibri"/>
                <a:ea typeface="Calibri"/>
                <a:cs typeface="Calibri"/>
                <a:sym typeface="Calibri"/>
              </a:rPr>
              <a:t> = 32 means a square has a 32-inch perimeter, so </a:t>
            </a:r>
            <a:r>
              <a:rPr i="1" lang="en" sz="1500">
                <a:solidFill>
                  <a:srgbClr val="424242"/>
                </a:solidFill>
                <a:latin typeface="Times New Roman"/>
                <a:ea typeface="Times New Roman"/>
                <a:cs typeface="Times New Roman"/>
                <a:sym typeface="Times New Roman"/>
              </a:rPr>
              <a:t>x</a:t>
            </a:r>
            <a:r>
              <a:rPr lang="en" sz="1400">
                <a:solidFill>
                  <a:srgbClr val="424242"/>
                </a:solidFill>
                <a:latin typeface="Calibri"/>
                <a:ea typeface="Calibri"/>
                <a:cs typeface="Calibri"/>
                <a:sym typeface="Calibri"/>
              </a:rPr>
              <a:t> must be 8 and</a:t>
            </a:r>
            <a:r>
              <a:rPr i="1" lang="en" sz="1500">
                <a:solidFill>
                  <a:srgbClr val="424242"/>
                </a:solidFill>
                <a:latin typeface="Times New Roman"/>
                <a:ea typeface="Times New Roman"/>
                <a:cs typeface="Times New Roman"/>
                <a:sym typeface="Times New Roman"/>
              </a:rPr>
              <a:t> p</a:t>
            </a:r>
            <a:r>
              <a:rPr lang="en" sz="1400">
                <a:solidFill>
                  <a:srgbClr val="424242"/>
                </a:solidFill>
                <a:latin typeface="Calibri"/>
                <a:ea typeface="Calibri"/>
                <a:cs typeface="Calibri"/>
                <a:sym typeface="Calibri"/>
              </a:rPr>
              <a:t>(8) = 32.</a:t>
            </a:r>
            <a:endParaRPr sz="14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400">
                <a:solidFill>
                  <a:srgbClr val="424242"/>
                </a:solidFill>
                <a:latin typeface="Calibri"/>
                <a:ea typeface="Calibri"/>
                <a:cs typeface="Calibri"/>
                <a:sym typeface="Calibri"/>
              </a:rPr>
              <a:t>If </a:t>
            </a:r>
            <a:r>
              <a:rPr i="1" lang="en" sz="1400">
                <a:solidFill>
                  <a:srgbClr val="424242"/>
                </a:solidFill>
                <a:latin typeface="Calibri"/>
                <a:ea typeface="Calibri"/>
                <a:cs typeface="Calibri"/>
                <a:sym typeface="Calibri"/>
              </a:rPr>
              <a:t>p</a:t>
            </a:r>
            <a:r>
              <a:rPr lang="en" sz="1400">
                <a:solidFill>
                  <a:srgbClr val="424242"/>
                </a:solidFill>
                <a:latin typeface="Calibri"/>
                <a:ea typeface="Calibri"/>
                <a:cs typeface="Calibri"/>
                <a:sym typeface="Calibri"/>
              </a:rPr>
              <a:t> gives blog subscribers (in thousands) after </a:t>
            </a:r>
            <a:r>
              <a:rPr i="1" lang="en" sz="1500">
                <a:solidFill>
                  <a:srgbClr val="424242"/>
                </a:solidFill>
                <a:latin typeface="Times New Roman"/>
                <a:ea typeface="Times New Roman"/>
                <a:cs typeface="Times New Roman"/>
                <a:sym typeface="Times New Roman"/>
              </a:rPr>
              <a:t>x</a:t>
            </a:r>
            <a:r>
              <a:rPr lang="en" sz="1400">
                <a:solidFill>
                  <a:srgbClr val="424242"/>
                </a:solidFill>
                <a:latin typeface="Calibri"/>
                <a:ea typeface="Calibri"/>
                <a:cs typeface="Calibri"/>
                <a:sym typeface="Calibri"/>
              </a:rPr>
              <a:t> months, then </a:t>
            </a:r>
            <a:r>
              <a:rPr i="1" lang="en" sz="1500">
                <a:solidFill>
                  <a:srgbClr val="424242"/>
                </a:solidFill>
                <a:latin typeface="Times New Roman"/>
                <a:ea typeface="Times New Roman"/>
                <a:cs typeface="Times New Roman"/>
                <a:sym typeface="Times New Roman"/>
              </a:rPr>
              <a:t>p</a:t>
            </a:r>
            <a:r>
              <a:rPr lang="en" sz="1400">
                <a:solidFill>
                  <a:srgbClr val="424242"/>
                </a:solidFill>
                <a:latin typeface="Calibri"/>
                <a:ea typeface="Calibri"/>
                <a:cs typeface="Calibri"/>
                <a:sym typeface="Calibri"/>
              </a:rPr>
              <a:t>(3) = 1200 means 12,000 subscribers after 3 months.</a:t>
            </a:r>
            <a:endParaRPr sz="1400">
              <a:solidFill>
                <a:srgbClr val="424242"/>
              </a:solidFill>
              <a:latin typeface="Calibri"/>
              <a:ea typeface="Calibri"/>
              <a:cs typeface="Calibri"/>
              <a:sym typeface="Calibri"/>
            </a:endParaRPr>
          </a:p>
          <a:p>
            <a:pPr indent="0" lvl="0" marL="457200" rtl="0" algn="l">
              <a:spcBef>
                <a:spcPts val="0"/>
              </a:spcBef>
              <a:spcAft>
                <a:spcPts val="0"/>
              </a:spcAft>
              <a:buNone/>
            </a:pPr>
            <a:r>
              <a:t/>
            </a:r>
            <a:endParaRPr sz="14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Analysis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It is important to pay attention to the units of measurement when analyzing a function. Otherwise, we might mistake what is happening in the situation. If we miss that </a:t>
            </a:r>
            <a:r>
              <a:rPr i="1" lang="en" sz="1300">
                <a:solidFill>
                  <a:schemeClr val="dk1"/>
                </a:solidFill>
                <a:latin typeface="Calibri"/>
                <a:ea typeface="Calibri"/>
                <a:cs typeface="Calibri"/>
                <a:sym typeface="Calibri"/>
              </a:rPr>
              <a:t>p(x)</a:t>
            </a:r>
            <a:r>
              <a:rPr lang="en" sz="1300">
                <a:solidFill>
                  <a:schemeClr val="dk1"/>
                </a:solidFill>
                <a:latin typeface="Calibri"/>
                <a:ea typeface="Calibri"/>
                <a:cs typeface="Calibri"/>
                <a:sym typeface="Calibri"/>
              </a:rPr>
              <a:t> is measured in thousands, we might misinterpret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(36) to mean “there are 36 blog subscribers after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months,” while it actually means “after 36 months, there are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thousands of blog subscribers.”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After each student shares, provide the class with the following sentence frames to help them respond: “I agree because . . .” or “I disagree because . . . .” If necessary, re-voice students’ ideas by restating their statements as questions. For example, if a student says, “the temperature was 72 degrees Fahrenheit,” ask: “At what time (or input value) was the temperature 72 degrees Fahrenheit?” This will help students listen and respond to each other as they explain the meaning of each statement represented in function notation.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color coding and annotations to highlight connections between representations in a problem. For example, invite students to highlight the </a:t>
            </a:r>
            <a:r>
              <a:rPr i="1" lang="en">
                <a:solidFill>
                  <a:schemeClr val="dk1"/>
                </a:solidFill>
                <a:latin typeface="Noto Sans"/>
                <a:ea typeface="Noto Sans"/>
                <a:cs typeface="Noto Sans"/>
                <a:sym typeface="Noto Sans"/>
              </a:rPr>
              <a:t>W</a:t>
            </a:r>
            <a:r>
              <a:rPr lang="en">
                <a:solidFill>
                  <a:schemeClr val="dk1"/>
                </a:solidFill>
                <a:latin typeface="Noto Sans"/>
                <a:ea typeface="Noto Sans"/>
                <a:cs typeface="Noto Sans"/>
                <a:sym typeface="Noto Sans"/>
              </a:rPr>
              <a:t>, 0, and 72 in </a:t>
            </a:r>
            <a:r>
              <a:rPr i="1" lang="en">
                <a:solidFill>
                  <a:schemeClr val="dk1"/>
                </a:solidFill>
                <a:latin typeface="Noto Sans"/>
                <a:ea typeface="Noto Sans"/>
                <a:cs typeface="Noto Sans"/>
                <a:sym typeface="Noto Sans"/>
              </a:rPr>
              <a:t>W</a:t>
            </a:r>
            <a:r>
              <a:rPr lang="en">
                <a:solidFill>
                  <a:schemeClr val="dk1"/>
                </a:solidFill>
                <a:latin typeface="Noto Sans"/>
                <a:ea typeface="Noto Sans"/>
                <a:cs typeface="Noto Sans"/>
                <a:sym typeface="Noto Sans"/>
              </a:rPr>
              <a:t>(0) = 72 in different colors and highlight the corresponding parts of the first sentence of the task statement in the same color to show what each part represents. Remind students to refer to their copy of the annotated function notation.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reinforces students’ understanding about what makes a relationship between two variables a function, namely, that it gives a unique output for each input. It also prompts students to use function notation to express a functional relationship that does not involve numerical values for its input and output.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Keep students in pairs. Have them take turns explaining each statement in the first question. Partners should listen and discuss any disagreements until they agree. Then, each student sketches their own graph based on their shared interpretation.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when the stove was turned on was 72 degrees Fahrenheit.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after 5 minutes was warmer than the temperature after 2 minutes.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of the water after 10 minutes was 212 degrees Fahrenheit.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of the water was the same after 10 minutes and after 12 minutes.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after 15 minutes was higher than the temperature after 30 minutes.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when the stove was turned on was lower than the temperature 30 minutes lat</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answers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Sample Graph:  </a:t>
            </a:r>
            <a:r>
              <a:rPr lang="en" sz="1300">
                <a:solidFill>
                  <a:schemeClr val="dk1"/>
                </a:solidFill>
                <a:latin typeface="Calibri"/>
                <a:ea typeface="Calibri"/>
                <a:cs typeface="Calibri"/>
                <a:sym typeface="Calibri"/>
              </a:rPr>
              <a:t>Graph</a:t>
            </a:r>
            <a:r>
              <a:rPr lang="en" sz="1300">
                <a:solidFill>
                  <a:schemeClr val="dk1"/>
                </a:solidFill>
                <a:latin typeface="Calibri"/>
                <a:ea typeface="Calibri"/>
                <a:cs typeface="Calibri"/>
                <a:sym typeface="Calibri"/>
              </a:rPr>
              <a:t> appears on slide click.</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think there is not enough information to accurately graph the function. Assure them that this is true, but clarify that we are not after the graph, but rather a possible graph of the function based on the information we do have.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previously identified students to share their interpretations of the inequalities in the first question and to show their graphs. Ask them to explain how each statement is evident in their graph. 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might it be true that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(15) &gt;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(30)?” (The heat was turned off at or after 15 minutes, or the kettle was taken off the stove.)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“You and your partner agreed on what each statement meant. Are your graphs identical? If not, why might that be?” (Function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was not not completely defined. We have information about the temperature at some points in time and how they compare, but we don’t have all the information about all points in time.)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function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determines the temperature, not the amount of coffee. The answer is the temperature of the coffee after 10 minutes was cooler than after 5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function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stands for coffee temperature at a particular time. The temperature at 10 minutes was less than it was at 5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coffee temperature after 10 minutes is less than after 5 minutes. The correct answer is the temperature of the coffee after 10 minutes was cooler than after 5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time was measured in minutes, not hours. The answer is the temperature of the coffee after 10 minutes was cooler than after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rgbClr val="1D2125"/>
                </a:solidFill>
                <a:latin typeface="Roboto"/>
                <a:ea typeface="Roboto"/>
                <a:cs typeface="Roboto"/>
                <a:sym typeface="Roboto"/>
              </a:rPr>
              <a:t>Meanings in Functions</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Answers: </a:t>
            </a:r>
            <a:endParaRPr b="1" sz="1300">
              <a:solidFill>
                <a:srgbClr val="1D2125"/>
              </a:solidFill>
              <a:latin typeface="Calibri"/>
              <a:ea typeface="Calibri"/>
              <a:cs typeface="Calibri"/>
              <a:sym typeface="Calibri"/>
            </a:endParaRPr>
          </a:p>
          <a:p>
            <a:pPr indent="-311150" lvl="0" marL="457200" rtl="0" algn="l">
              <a:spcBef>
                <a:spcPts val="1200"/>
              </a:spcBef>
              <a:spcAft>
                <a:spcPts val="0"/>
              </a:spcAft>
              <a:buClr>
                <a:srgbClr val="1D2125"/>
              </a:buClr>
              <a:buSzPts val="1300"/>
              <a:buFont typeface="Calibri"/>
              <a:buAutoNum type="arabicPeriod"/>
            </a:pPr>
            <a:r>
              <a:rPr i="1" lang="en" sz="1500">
                <a:solidFill>
                  <a:srgbClr val="424242"/>
                </a:solidFill>
                <a:latin typeface="Times New Roman"/>
                <a:ea typeface="Times New Roman"/>
                <a:cs typeface="Times New Roman"/>
                <a:sym typeface="Times New Roman"/>
              </a:rPr>
              <a:t>f</a:t>
            </a:r>
            <a:r>
              <a:rPr lang="en" sz="1400">
                <a:solidFill>
                  <a:schemeClr val="dk1"/>
                </a:solidFill>
                <a:latin typeface="Calibri"/>
                <a:ea typeface="Calibri"/>
                <a:cs typeface="Calibri"/>
                <a:sym typeface="Calibri"/>
              </a:rPr>
              <a:t>(2) represents the depth of water 2 minutes after the tub started being drained. The graph passes through (2,5), so the depth of water is 5 inches when </a:t>
            </a:r>
            <a:r>
              <a:rPr i="1" lang="en" sz="1500">
                <a:solidFill>
                  <a:srgbClr val="424242"/>
                </a:solidFill>
                <a:latin typeface="Times New Roman"/>
                <a:ea typeface="Times New Roman"/>
                <a:cs typeface="Times New Roman"/>
                <a:sym typeface="Times New Roman"/>
              </a:rPr>
              <a:t>t</a:t>
            </a:r>
            <a:r>
              <a:rPr i="1" lang="en" sz="1400">
                <a:solidFill>
                  <a:schemeClr val="dk1"/>
                </a:solidFill>
                <a:latin typeface="Calibri"/>
                <a:ea typeface="Calibri"/>
                <a:cs typeface="Calibri"/>
                <a:sym typeface="Calibri"/>
              </a:rPr>
              <a:t> </a:t>
            </a:r>
            <a:r>
              <a:rPr lang="en" sz="1400">
                <a:solidFill>
                  <a:schemeClr val="dk1"/>
                </a:solidFill>
                <a:latin typeface="Calibri"/>
                <a:ea typeface="Calibri"/>
                <a:cs typeface="Calibri"/>
                <a:sym typeface="Calibri"/>
              </a:rPr>
              <a:t>= 2. The equation </a:t>
            </a:r>
            <a:r>
              <a:rPr i="1" lang="en" sz="1500">
                <a:solidFill>
                  <a:srgbClr val="424242"/>
                </a:solidFill>
                <a:latin typeface="Times New Roman"/>
                <a:ea typeface="Times New Roman"/>
                <a:cs typeface="Times New Roman"/>
                <a:sym typeface="Times New Roman"/>
              </a:rPr>
              <a:t>f</a:t>
            </a:r>
            <a:r>
              <a:rPr lang="en" sz="1400">
                <a:solidFill>
                  <a:schemeClr val="dk1"/>
                </a:solidFill>
                <a:latin typeface="Calibri"/>
                <a:ea typeface="Calibri"/>
                <a:cs typeface="Calibri"/>
                <a:sym typeface="Calibri"/>
              </a:rPr>
              <a:t>(2) = 5 captures this information.</a:t>
            </a:r>
            <a:endParaRPr sz="14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i="1" lang="en" sz="1500">
                <a:solidFill>
                  <a:srgbClr val="424242"/>
                </a:solidFill>
                <a:latin typeface="Times New Roman"/>
                <a:ea typeface="Times New Roman"/>
                <a:cs typeface="Times New Roman"/>
                <a:sym typeface="Times New Roman"/>
              </a:rPr>
              <a:t>f</a:t>
            </a:r>
            <a:r>
              <a:rPr lang="en" sz="1400">
                <a:solidFill>
                  <a:schemeClr val="dk1"/>
                </a:solidFill>
                <a:latin typeface="Calibri"/>
                <a:ea typeface="Calibri"/>
                <a:cs typeface="Calibri"/>
                <a:sym typeface="Calibri"/>
              </a:rPr>
              <a:t>(0) gives the depth of the water when the draining began, at </a:t>
            </a:r>
            <a:r>
              <a:rPr i="1" lang="en" sz="1500">
                <a:solidFill>
                  <a:srgbClr val="424242"/>
                </a:solidFill>
                <a:latin typeface="Times New Roman"/>
                <a:ea typeface="Times New Roman"/>
                <a:cs typeface="Times New Roman"/>
                <a:sym typeface="Times New Roman"/>
              </a:rPr>
              <a:t>t</a:t>
            </a:r>
            <a:r>
              <a:rPr i="1" lang="en" sz="1400">
                <a:solidFill>
                  <a:schemeClr val="dk1"/>
                </a:solidFill>
                <a:latin typeface="Calibri"/>
                <a:ea typeface="Calibri"/>
                <a:cs typeface="Calibri"/>
                <a:sym typeface="Calibri"/>
              </a:rPr>
              <a:t> </a:t>
            </a:r>
            <a:r>
              <a:rPr lang="en" sz="1400">
                <a:solidFill>
                  <a:schemeClr val="dk1"/>
                </a:solidFill>
                <a:latin typeface="Calibri"/>
                <a:ea typeface="Calibri"/>
                <a:cs typeface="Calibri"/>
                <a:sym typeface="Calibri"/>
              </a:rPr>
              <a:t>= 0. The graph shows the depth of water to be 6 inches at that time, so we can write </a:t>
            </a:r>
            <a:r>
              <a:rPr i="1" lang="en" sz="1500">
                <a:solidFill>
                  <a:srgbClr val="424242"/>
                </a:solidFill>
                <a:latin typeface="Times New Roman"/>
                <a:ea typeface="Times New Roman"/>
                <a:cs typeface="Times New Roman"/>
                <a:sym typeface="Times New Roman"/>
              </a:rPr>
              <a:t>f</a:t>
            </a:r>
            <a:r>
              <a:rPr lang="en" sz="1400">
                <a:solidFill>
                  <a:schemeClr val="dk1"/>
                </a:solidFill>
                <a:latin typeface="Calibri"/>
                <a:ea typeface="Calibri"/>
                <a:cs typeface="Calibri"/>
                <a:sym typeface="Calibri"/>
              </a:rPr>
              <a:t>(0) = 6.</a:t>
            </a:r>
            <a:endParaRPr sz="14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i="1" lang="en" sz="1500">
                <a:solidFill>
                  <a:srgbClr val="424242"/>
                </a:solidFill>
                <a:latin typeface="Times New Roman"/>
                <a:ea typeface="Times New Roman"/>
                <a:cs typeface="Times New Roman"/>
                <a:sym typeface="Times New Roman"/>
              </a:rPr>
              <a:t>f</a:t>
            </a:r>
            <a:r>
              <a:rPr lang="en" sz="1400">
                <a:solidFill>
                  <a:schemeClr val="dk1"/>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t</a:t>
            </a:r>
            <a:r>
              <a:rPr lang="en" sz="1400">
                <a:solidFill>
                  <a:schemeClr val="dk1"/>
                </a:solidFill>
                <a:latin typeface="Calibri"/>
                <a:ea typeface="Calibri"/>
                <a:cs typeface="Calibri"/>
                <a:sym typeface="Calibri"/>
              </a:rPr>
              <a:t>)=3 tells us that </a:t>
            </a:r>
            <a:r>
              <a:rPr i="1" lang="en" sz="1500">
                <a:solidFill>
                  <a:srgbClr val="424242"/>
                </a:solidFill>
                <a:latin typeface="Times New Roman"/>
                <a:ea typeface="Times New Roman"/>
                <a:cs typeface="Times New Roman"/>
                <a:sym typeface="Times New Roman"/>
              </a:rPr>
              <a:t>t</a:t>
            </a:r>
            <a:r>
              <a:rPr lang="en" sz="1400">
                <a:solidFill>
                  <a:schemeClr val="dk1"/>
                </a:solidFill>
                <a:latin typeface="Calibri"/>
                <a:ea typeface="Calibri"/>
                <a:cs typeface="Calibri"/>
                <a:sym typeface="Calibri"/>
              </a:rPr>
              <a:t> minutes after the tub started draining, the depth of the water is 3 inches. The graph shows that this happens when </a:t>
            </a:r>
            <a:r>
              <a:rPr i="1" lang="en" sz="1500">
                <a:solidFill>
                  <a:srgbClr val="424242"/>
                </a:solidFill>
                <a:latin typeface="Times New Roman"/>
                <a:ea typeface="Times New Roman"/>
                <a:cs typeface="Times New Roman"/>
                <a:sym typeface="Times New Roman"/>
              </a:rPr>
              <a:t>t</a:t>
            </a:r>
            <a:r>
              <a:rPr lang="en" sz="1400">
                <a:solidFill>
                  <a:schemeClr val="dk1"/>
                </a:solidFill>
                <a:latin typeface="Calibri"/>
                <a:ea typeface="Calibri"/>
                <a:cs typeface="Calibri"/>
                <a:sym typeface="Calibri"/>
              </a:rPr>
              <a:t> is 6.</a:t>
            </a:r>
            <a:endParaRPr sz="14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sz="1300">
              <a:solidFill>
                <a:srgbClr val="1D2125"/>
              </a:solidFill>
              <a:latin typeface="Calibri"/>
              <a:ea typeface="Calibri"/>
              <a:cs typeface="Calibri"/>
              <a:sym typeface="Calibri"/>
            </a:endParaRPr>
          </a:p>
          <a:p>
            <a:pPr indent="-301625" lvl="0" marL="457200" rtl="0" algn="l">
              <a:lnSpc>
                <a:spcPct val="115000"/>
              </a:lnSpc>
              <a:spcBef>
                <a:spcPts val="1200"/>
              </a:spcBef>
              <a:spcAft>
                <a:spcPts val="0"/>
              </a:spcAft>
              <a:buClr>
                <a:srgbClr val="1D2125"/>
              </a:buClr>
              <a:buSzPts val="1150"/>
              <a:buFont typeface="Roboto"/>
              <a:buChar char="●"/>
            </a:pPr>
            <a:r>
              <a:rPr lang="en" sz="1150">
                <a:solidFill>
                  <a:srgbClr val="1D2125"/>
                </a:solidFill>
                <a:latin typeface="Roboto"/>
                <a:ea typeface="Roboto"/>
                <a:cs typeface="Roboto"/>
                <a:sym typeface="Roboto"/>
              </a:rPr>
              <a:t>In the graph, </a:t>
            </a: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(2) &gt; </a:t>
            </a: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(7).</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(7 )= </a:t>
            </a: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(10)</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(4) &gt; </a:t>
            </a: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(6)</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f</a:t>
            </a:r>
            <a:r>
              <a:rPr lang="en" sz="1150">
                <a:solidFill>
                  <a:srgbClr val="1D2125"/>
                </a:solidFill>
                <a:latin typeface="Roboto"/>
                <a:ea typeface="Roboto"/>
                <a:cs typeface="Roboto"/>
                <a:sym typeface="Roboto"/>
              </a:rPr>
              <a:t>(0) = 6</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what this statement tells us about the situation: </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(1.25) = 28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An hour and 15 minutes after the museum opened (at 10:15 a.m.), there were 28 visitors in the building.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function notation to represent each statement: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1 p.m., there were 257 visitors in the museum.</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(4)=257</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the time of closing, there were no visitors in the museum.</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(8)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the previous statements about the visitors in the museum to sketch a graph that could represent the function.</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A graph showing points at (1.25,28) and (4,257), with or without lines connecting these points.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See sample graph.:</a:t>
            </a:r>
            <a:r>
              <a:rPr lang="en" sz="1300">
                <a:solidFill>
                  <a:schemeClr val="dk1"/>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2"/>
              </a:rPr>
              <a:t>https://k12.openstax.org/contents/raise/resources/9d9c9143a47676cf17c502e8befe2d755bcc4ab2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ALT TEXT: </a:t>
            </a:r>
            <a:r>
              <a:rPr lang="en" sz="1300">
                <a:solidFill>
                  <a:schemeClr val="dk1"/>
                </a:solidFill>
                <a:latin typeface="Calibri"/>
                <a:ea typeface="Calibri"/>
                <a:cs typeface="Calibri"/>
                <a:sym typeface="Calibri"/>
              </a:rPr>
              <a:t>A graph showing points at (1.25,28) and (4,257), with or without lines connecting these points.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Give students a moment of quiet time to think individually to decide which statement in function notation correctly represents the visitor data at 2:30 p.m. Ask them to be prepared to explain why they believe all the other statements that are not selected do not accurately represent the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understand why </a:t>
            </a:r>
            <a:r>
              <a:rPr b="1" i="1" lang="en" sz="1300">
                <a:solidFill>
                  <a:schemeClr val="dk1"/>
                </a:solidFill>
                <a:latin typeface="Calibri"/>
                <a:ea typeface="Calibri"/>
                <a:cs typeface="Calibri"/>
                <a:sym typeface="Calibri"/>
              </a:rPr>
              <a:t>Q</a:t>
            </a:r>
            <a:r>
              <a:rPr b="1" lang="en" sz="1300">
                <a:solidFill>
                  <a:schemeClr val="dk1"/>
                </a:solidFill>
                <a:latin typeface="Calibri"/>
                <a:ea typeface="Calibri"/>
                <a:cs typeface="Calibri"/>
                <a:sym typeface="Calibri"/>
              </a:rPr>
              <a:t>(2.5) = 1600</a:t>
            </a:r>
            <a:r>
              <a:rPr lang="en" sz="1300">
                <a:solidFill>
                  <a:schemeClr val="dk1"/>
                </a:solidFill>
                <a:latin typeface="Calibri"/>
                <a:ea typeface="Calibri"/>
                <a:cs typeface="Calibri"/>
                <a:sym typeface="Calibri"/>
              </a:rPr>
              <a:t>  is the only one that represents the quantities in the situation.</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17.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1.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slide" Target="/ppt/slides/slide14.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youtube.com/watch?v=C43b-F1fBrE" TargetMode="External"/><Relationship Id="rId4" Type="http://schemas.openxmlformats.org/officeDocument/2006/relationships/hyperlink" Target="https://www.youtube.com/watch?v=C43b-F1fBrE" TargetMode="External"/><Relationship Id="rId5"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1.png"/><Relationship Id="rId5"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png"/><Relationship Id="rId5"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png"/><Relationship Id="rId5"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23.png"/><Relationship Id="rId7"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28.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4.3 Interpreting &amp; Using Function Notation</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 Interpreting &amp; Using Function Notation</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{81D22572-7811-4421-BF7C-0FA436FB9049}</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B51"/>
        </a:solidFill>
      </p:bgPr>
    </p:bg>
    <p:spTree>
      <p:nvGrpSpPr>
        <p:cNvPr id="65" name="Shape 65"/>
        <p:cNvGrpSpPr/>
        <p:nvPr/>
      </p:nvGrpSpPr>
      <p:grpSpPr>
        <a:xfrm>
          <a:off x="0" y="0"/>
          <a:ext cx="0" cy="0"/>
          <a:chOff x="0" y="0"/>
          <a:chExt cx="0" cy="0"/>
        </a:xfrm>
      </p:grpSpPr>
      <p:pic>
        <p:nvPicPr>
          <p:cNvPr descr="Group of students giving high fives, showing encouragement, support, and a positive classroom environment." id="66" name="Google Shape;66;p10" title="Goals-7.png"/>
          <p:cNvPicPr preferRelativeResize="0"/>
          <p:nvPr/>
        </p:nvPicPr>
        <p:blipFill rotWithShape="1">
          <a:blip r:embed="rId3">
            <a:alphaModFix/>
          </a:blip>
          <a:srcRect b="14599" l="0" r="0" t="14599"/>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a:t>
            </a:r>
            <a:r>
              <a:rPr lang="en">
                <a:solidFill>
                  <a:srgbClr val="F3F3F3"/>
                </a:solidFill>
              </a:rPr>
              <a:t> the </a:t>
            </a:r>
            <a:r>
              <a:rPr b="1" lang="en">
                <a:solidFill>
                  <a:srgbClr val="F3F3F3"/>
                </a:solidFill>
              </a:rPr>
              <a:t>connections</a:t>
            </a:r>
            <a:r>
              <a:rPr lang="en">
                <a:solidFill>
                  <a:srgbClr val="F3F3F3"/>
                </a:solidFill>
              </a:rPr>
              <a:t> between a statement in function notation and the graph of the function.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Use</a:t>
            </a:r>
            <a:r>
              <a:rPr lang="en">
                <a:solidFill>
                  <a:srgbClr val="F3F3F3"/>
                </a:solidFill>
              </a:rPr>
              <a:t> function notation to </a:t>
            </a:r>
            <a:r>
              <a:rPr b="1" lang="en">
                <a:solidFill>
                  <a:srgbClr val="F3F3F3"/>
                </a:solidFill>
              </a:rPr>
              <a:t>efficiently represent</a:t>
            </a:r>
            <a:r>
              <a:rPr lang="en">
                <a:solidFill>
                  <a:srgbClr val="F3F3F3"/>
                </a:solidFill>
              </a:rPr>
              <a:t> a relationship between two quantities in a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Use </a:t>
            </a:r>
            <a:r>
              <a:rPr lang="en">
                <a:solidFill>
                  <a:srgbClr val="F3F3F3"/>
                </a:solidFill>
              </a:rPr>
              <a:t>statements in function notation to </a:t>
            </a:r>
            <a:r>
              <a:rPr b="1" lang="en">
                <a:solidFill>
                  <a:srgbClr val="F3F3F3"/>
                </a:solidFill>
              </a:rPr>
              <a:t>sketch</a:t>
            </a:r>
            <a:r>
              <a:rPr lang="en">
                <a:solidFill>
                  <a:srgbClr val="F3F3F3"/>
                </a:solidFill>
              </a:rPr>
              <a:t> a graph of a function.</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4.3 Interpreting &amp; Using Function Notation</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Function</a:t>
            </a:r>
            <a:endParaRPr/>
          </a:p>
          <a:p>
            <a:pPr indent="-330200" lvl="1" marL="914400" rtl="0" algn="l">
              <a:spcBef>
                <a:spcPts val="0"/>
              </a:spcBef>
              <a:spcAft>
                <a:spcPts val="0"/>
              </a:spcAft>
              <a:buSzPts val="1600"/>
              <a:buChar char="○"/>
            </a:pPr>
            <a:r>
              <a:rPr lang="en"/>
              <a:t>A relation that takes inputs from one set and assigns them to outputs from another set, assigning exactly one output to each input.</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 Interpreting &amp; Using Function Notation</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Comparing Function Values</a:t>
            </a:r>
            <a:r>
              <a:rPr lang="en"/>
              <a:t> </a:t>
            </a:r>
            <a:r>
              <a:rPr lang="en" sz="2600"/>
              <a:t>🎮</a:t>
            </a:r>
            <a:endParaRPr sz="2600">
              <a:solidFill>
                <a:srgbClr val="005047"/>
              </a:solidFill>
            </a:endParaRPr>
          </a:p>
        </p:txBody>
      </p:sp>
      <p:sp>
        <p:nvSpPr>
          <p:cNvPr id="114" name="Google Shape;114;p1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sz="1600"/>
              <a:t>Here is a graph that represents function </a:t>
            </a:r>
            <a:r>
              <a:rPr i="1" lang="en" sz="1600"/>
              <a:t>f</a:t>
            </a:r>
            <a:r>
              <a:rPr lang="en" sz="1600"/>
              <a:t>, which gives the height of a drone, in meters, </a:t>
            </a:r>
            <a:r>
              <a:rPr i="1" lang="en" sz="1600"/>
              <a:t>t</a:t>
            </a:r>
            <a:r>
              <a:rPr lang="en" sz="1600"/>
              <a:t> seconds after it leaves the ground.</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4.3.1 Comparing Function Values</a:t>
            </a:r>
            <a:endParaRPr/>
          </a:p>
        </p:txBody>
      </p:sp>
      <p:pic>
        <p:nvPicPr>
          <p:cNvPr descr="A line graph shows height (meters) on the y-axis and time (seconds) on the x-axis. The line rises, stays level, then falls, forming a trapezoid from 0 to 7 seconds, peaking at 4 meters between 2 and 5 seconds." id="117" name="Google Shape;117;p13"/>
          <p:cNvPicPr preferRelativeResize="0"/>
          <p:nvPr/>
        </p:nvPicPr>
        <p:blipFill>
          <a:blip r:embed="rId3">
            <a:alphaModFix/>
          </a:blip>
          <a:stretch>
            <a:fillRect/>
          </a:stretch>
        </p:blipFill>
        <p:spPr>
          <a:xfrm>
            <a:off x="374388" y="2076450"/>
            <a:ext cx="4429067" cy="2450750"/>
          </a:xfrm>
          <a:prstGeom prst="rect">
            <a:avLst/>
          </a:prstGeom>
          <a:noFill/>
          <a:ln>
            <a:noFill/>
          </a:ln>
        </p:spPr>
      </p:pic>
      <p:sp>
        <p:nvSpPr>
          <p:cNvPr id="118" name="Google Shape;118;p1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600"/>
              <a:t>Use the graph to determine whether the function values are equal or if one is greater. Explain your thinking. </a:t>
            </a:r>
            <a:endParaRPr sz="1400">
              <a:solidFill>
                <a:schemeClr val="dk1"/>
              </a:solidFill>
              <a:latin typeface="Arial"/>
              <a:ea typeface="Arial"/>
              <a:cs typeface="Arial"/>
              <a:sym typeface="Arial"/>
            </a:endParaRPr>
          </a:p>
          <a:p>
            <a:pPr indent="-330200" lvl="0" marL="457200" rtl="0" algn="l">
              <a:lnSpc>
                <a:spcPct val="100000"/>
              </a:lnSpc>
              <a:spcBef>
                <a:spcPts val="1000"/>
              </a:spcBef>
              <a:spcAft>
                <a:spcPts val="0"/>
              </a:spcAft>
              <a:buSzPts val="1600"/>
              <a:buAutoNum type="arabicPeriod"/>
            </a:pPr>
            <a:r>
              <a:rPr i="1" lang="en" sz="1600"/>
              <a:t>f</a:t>
            </a:r>
            <a:r>
              <a:rPr lang="en" sz="1600"/>
              <a:t>(0) or </a:t>
            </a:r>
            <a:r>
              <a:rPr i="1" lang="en" sz="1600"/>
              <a:t>f</a:t>
            </a:r>
            <a:r>
              <a:rPr lang="en" sz="1600"/>
              <a:t>(4)</a:t>
            </a:r>
            <a:endParaRPr sz="1600"/>
          </a:p>
          <a:p>
            <a:pPr indent="0" lvl="0" marL="0" rtl="0" algn="l">
              <a:lnSpc>
                <a:spcPct val="100000"/>
              </a:lnSpc>
              <a:spcBef>
                <a:spcPts val="0"/>
              </a:spcBef>
              <a:spcAft>
                <a:spcPts val="0"/>
              </a:spcAft>
              <a:buClr>
                <a:schemeClr val="dk1"/>
              </a:buClr>
              <a:buSzPts val="1100"/>
              <a:buFont typeface="Arial"/>
              <a:buNone/>
            </a:pPr>
            <a:r>
              <a:t/>
            </a:r>
            <a:endParaRPr sz="1600"/>
          </a:p>
          <a:p>
            <a:pPr indent="-330200" lvl="0" marL="457200" rtl="0" algn="l">
              <a:lnSpc>
                <a:spcPct val="100000"/>
              </a:lnSpc>
              <a:spcBef>
                <a:spcPts val="0"/>
              </a:spcBef>
              <a:spcAft>
                <a:spcPts val="0"/>
              </a:spcAft>
              <a:buSzPts val="1600"/>
              <a:buAutoNum type="arabicPeriod"/>
            </a:pPr>
            <a:r>
              <a:rPr i="1" lang="en" sz="1600"/>
              <a:t>f</a:t>
            </a:r>
            <a:r>
              <a:rPr lang="en" sz="1600"/>
              <a:t>(2) or </a:t>
            </a:r>
            <a:r>
              <a:rPr i="1" lang="en" sz="1600"/>
              <a:t>f</a:t>
            </a:r>
            <a:r>
              <a:rPr lang="en" sz="1600"/>
              <a:t>(5)</a:t>
            </a:r>
            <a:endParaRPr sz="1600"/>
          </a:p>
          <a:p>
            <a:pPr indent="0" lvl="0" marL="0" rtl="0" algn="l">
              <a:lnSpc>
                <a:spcPct val="100000"/>
              </a:lnSpc>
              <a:spcBef>
                <a:spcPts val="0"/>
              </a:spcBef>
              <a:spcAft>
                <a:spcPts val="0"/>
              </a:spcAft>
              <a:buClr>
                <a:schemeClr val="dk1"/>
              </a:buClr>
              <a:buSzPts val="1100"/>
              <a:buFont typeface="Arial"/>
              <a:buNone/>
            </a:pPr>
            <a:r>
              <a:t/>
            </a:r>
            <a:endParaRPr sz="1600"/>
          </a:p>
          <a:p>
            <a:pPr indent="-330200" lvl="0" marL="457200" rtl="0" algn="l">
              <a:lnSpc>
                <a:spcPct val="100000"/>
              </a:lnSpc>
              <a:spcBef>
                <a:spcPts val="0"/>
              </a:spcBef>
              <a:spcAft>
                <a:spcPts val="0"/>
              </a:spcAft>
              <a:buSzPts val="1600"/>
              <a:buAutoNum type="arabicPeriod"/>
            </a:pPr>
            <a:r>
              <a:rPr i="1" lang="en" sz="1600"/>
              <a:t>f</a:t>
            </a:r>
            <a:r>
              <a:rPr lang="en" sz="1600"/>
              <a:t>(3) or </a:t>
            </a:r>
            <a:r>
              <a:rPr i="1" lang="en" sz="1600"/>
              <a:t>f</a:t>
            </a:r>
            <a:r>
              <a:rPr lang="en" sz="1600"/>
              <a:t>(7)</a:t>
            </a:r>
            <a:endParaRPr sz="1600"/>
          </a:p>
          <a:p>
            <a:pPr indent="0" lvl="0" marL="0" rtl="0" algn="l">
              <a:lnSpc>
                <a:spcPct val="100000"/>
              </a:lnSpc>
              <a:spcBef>
                <a:spcPts val="0"/>
              </a:spcBef>
              <a:spcAft>
                <a:spcPts val="0"/>
              </a:spcAft>
              <a:buClr>
                <a:schemeClr val="dk1"/>
              </a:buClr>
              <a:buSzPts val="1100"/>
              <a:buFont typeface="Arial"/>
              <a:buNone/>
            </a:pPr>
            <a:r>
              <a:t/>
            </a:r>
            <a:endParaRPr sz="1600"/>
          </a:p>
          <a:p>
            <a:pPr indent="-330200" lvl="0" marL="457200" rtl="0" algn="l">
              <a:lnSpc>
                <a:spcPct val="100000"/>
              </a:lnSpc>
              <a:spcBef>
                <a:spcPts val="0"/>
              </a:spcBef>
              <a:spcAft>
                <a:spcPts val="0"/>
              </a:spcAft>
              <a:buSzPts val="1600"/>
              <a:buAutoNum type="arabicPeriod"/>
            </a:pPr>
            <a:r>
              <a:rPr i="1" lang="en" sz="1600"/>
              <a:t>f(t) </a:t>
            </a:r>
            <a:r>
              <a:rPr lang="en" sz="1600"/>
              <a:t>or </a:t>
            </a:r>
            <a:r>
              <a:rPr i="1" lang="en" sz="1600"/>
              <a:t>f</a:t>
            </a:r>
            <a:r>
              <a:rPr lang="en" sz="1600"/>
              <a:t>(</a:t>
            </a:r>
            <a:r>
              <a:rPr i="1" lang="en" sz="1600"/>
              <a:t>t</a:t>
            </a:r>
            <a:r>
              <a:rPr lang="en" sz="1600"/>
              <a:t>+1)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Writing Statements from Function Notation📱</a:t>
            </a:r>
            <a:endParaRPr sz="1800">
              <a:solidFill>
                <a:srgbClr val="005047"/>
              </a:solidFill>
            </a:endParaRPr>
          </a:p>
        </p:txBody>
      </p:sp>
      <p:sp>
        <p:nvSpPr>
          <p:cNvPr id="153" name="Google Shape;153;p15"/>
          <p:cNvSpPr txBox="1"/>
          <p:nvPr>
            <p:ph idx="1" type="body"/>
          </p:nvPr>
        </p:nvSpPr>
        <p:spPr>
          <a:xfrm>
            <a:off x="310896" y="1298448"/>
            <a:ext cx="5449800" cy="2540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t>The function </a:t>
            </a:r>
            <a:r>
              <a:rPr i="1" lang="en" sz="2500">
                <a:latin typeface="Times New Roman"/>
                <a:ea typeface="Times New Roman"/>
                <a:cs typeface="Times New Roman"/>
                <a:sym typeface="Times New Roman"/>
              </a:rPr>
              <a:t>P</a:t>
            </a:r>
            <a:r>
              <a:rPr lang="en" sz="2500"/>
              <a:t> gives the number of people, in millions, who own a smartphone, </a:t>
            </a:r>
            <a:r>
              <a:rPr i="1" lang="en" sz="2500">
                <a:latin typeface="Times New Roman"/>
                <a:ea typeface="Times New Roman"/>
                <a:cs typeface="Times New Roman"/>
                <a:sym typeface="Times New Roman"/>
              </a:rPr>
              <a:t>t</a:t>
            </a:r>
            <a:r>
              <a:rPr lang="en" sz="2500"/>
              <a:t> years after the year 2000. So, any value for which </a:t>
            </a:r>
            <a:r>
              <a:rPr i="1" lang="en" sz="2500">
                <a:latin typeface="Times New Roman"/>
                <a:ea typeface="Times New Roman"/>
                <a:cs typeface="Times New Roman"/>
                <a:sym typeface="Times New Roman"/>
              </a:rPr>
              <a:t>t</a:t>
            </a:r>
            <a:r>
              <a:rPr lang="en" sz="2500"/>
              <a:t> is negative would represent the number of years before 2000.</a:t>
            </a:r>
            <a:endParaRPr sz="2500"/>
          </a:p>
        </p:txBody>
      </p:sp>
      <p:sp>
        <p:nvSpPr>
          <p:cNvPr id="154" name="Google Shape;154;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4.3.2 Writing Statements from Function Notation</a:t>
            </a:r>
            <a:endParaRPr/>
          </a:p>
        </p:txBody>
      </p:sp>
      <p:sp>
        <p:nvSpPr>
          <p:cNvPr id="156" name="Google Shape;156;p15"/>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57" name="Google Shape;157;p15"/>
          <p:cNvSpPr txBox="1"/>
          <p:nvPr/>
        </p:nvSpPr>
        <p:spPr>
          <a:xfrm>
            <a:off x="310907" y="4191000"/>
            <a:ext cx="797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this information to answer the </a:t>
            </a:r>
            <a:r>
              <a:rPr lang="en" sz="1800">
                <a:solidFill>
                  <a:srgbClr val="424242"/>
                </a:solidFill>
                <a:latin typeface="Calibri"/>
                <a:ea typeface="Calibri"/>
                <a:cs typeface="Calibri"/>
                <a:sym typeface="Calibri"/>
              </a:rPr>
              <a:t>questions on the following slide</a:t>
            </a:r>
            <a:r>
              <a:rPr lang="en" sz="1800">
                <a:solidFill>
                  <a:srgbClr val="424242"/>
                </a:solidFill>
                <a:latin typeface="Calibri"/>
                <a:ea typeface="Calibri"/>
                <a:cs typeface="Calibri"/>
                <a:sym typeface="Calibri"/>
              </a:rPr>
              <a:t>.</a:t>
            </a:r>
            <a:endParaRPr/>
          </a:p>
        </p:txBody>
      </p:sp>
      <p:pic>
        <p:nvPicPr>
          <p:cNvPr descr="Two smartphones with colorful app icons on their screens are placed side by side on a blue woven surface. The phone on the left has a vibrant background, while the right phone displays a more muted interface.&#10;" id="158" name="Google Shape;158;p15"/>
          <p:cNvPicPr preferRelativeResize="0"/>
          <p:nvPr/>
        </p:nvPicPr>
        <p:blipFill>
          <a:blip r:embed="rId3">
            <a:alphaModFix/>
          </a:blip>
          <a:stretch>
            <a:fillRect/>
          </a:stretch>
        </p:blipFill>
        <p:spPr>
          <a:xfrm>
            <a:off x="5885850" y="1608213"/>
            <a:ext cx="2821951" cy="18813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4.3.2 Writing Statements from Function Notation</a:t>
            </a:r>
            <a:endParaRPr sz="1000"/>
          </a:p>
        </p:txBody>
      </p:sp>
      <p:sp>
        <p:nvSpPr>
          <p:cNvPr id="165" name="Google Shape;165;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Writing Statements from Function Notation📱</a:t>
            </a:r>
            <a:endParaRPr sz="2600"/>
          </a:p>
        </p:txBody>
      </p:sp>
      <p:sp>
        <p:nvSpPr>
          <p:cNvPr id="166" name="Google Shape;166;p16"/>
          <p:cNvSpPr txBox="1"/>
          <p:nvPr/>
        </p:nvSpPr>
        <p:spPr>
          <a:xfrm>
            <a:off x="310900" y="1099400"/>
            <a:ext cx="5359500" cy="19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What does each equation tell us about smartphone ownership?</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(17) = 2320</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(−10) = 0</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Use function notation to represent each statement.</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2010, the number of people who owned a smartphone was 296,600,000.</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2015, about 1.86 billion people owned a smartphone.</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67" name="Google Shape;167;p16">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descr="Illustration of a simple smartphone with a yellow-orange body and dark blue screen, symbolizing productivity and writing on the go, with a circular home button, shown against a light beige background." id="168" name="Google Shape;168;p16" title="ChatGPT Image Aug 4, 2025, 07_30_10 AM.png"/>
          <p:cNvPicPr preferRelativeResize="0"/>
          <p:nvPr/>
        </p:nvPicPr>
        <p:blipFill>
          <a:blip r:embed="rId4">
            <a:alphaModFix/>
          </a:blip>
          <a:stretch>
            <a:fillRect/>
          </a:stretch>
        </p:blipFill>
        <p:spPr>
          <a:xfrm>
            <a:off x="5670400" y="947625"/>
            <a:ext cx="2507950" cy="2507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Learning Activity - Writing Statements from Function Notation📱</a:t>
            </a:r>
            <a:endParaRPr/>
          </a:p>
        </p:txBody>
      </p:sp>
      <p:sp>
        <p:nvSpPr>
          <p:cNvPr id="174" name="Google Shape;174;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t>Mai is curious about the value of </a:t>
            </a:r>
            <a:r>
              <a:rPr i="1" lang="en">
                <a:latin typeface="Times New Roman"/>
                <a:ea typeface="Times New Roman"/>
                <a:cs typeface="Times New Roman"/>
                <a:sym typeface="Times New Roman"/>
              </a:rPr>
              <a:t>t</a:t>
            </a:r>
            <a:r>
              <a:rPr lang="en"/>
              <a:t> in </a:t>
            </a:r>
            <a:r>
              <a:rPr i="1" lang="en">
                <a:latin typeface="Times New Roman"/>
                <a:ea typeface="Times New Roman"/>
                <a:cs typeface="Times New Roman"/>
                <a:sym typeface="Times New Roman"/>
              </a:rPr>
              <a:t>P</a:t>
            </a:r>
            <a:r>
              <a:rPr i="1" lang="en"/>
              <a:t>(</a:t>
            </a:r>
            <a:r>
              <a:rPr i="1" lang="en">
                <a:latin typeface="Times New Roman"/>
                <a:ea typeface="Times New Roman"/>
                <a:cs typeface="Times New Roman"/>
                <a:sym typeface="Times New Roman"/>
              </a:rPr>
              <a:t>t</a:t>
            </a:r>
            <a:r>
              <a:rPr i="1" lang="en"/>
              <a:t>) </a:t>
            </a:r>
            <a:r>
              <a:rPr lang="en"/>
              <a:t>= 1000.</a:t>
            </a:r>
            <a:endParaRPr/>
          </a:p>
          <a:p>
            <a:pPr indent="-342900" lvl="0" marL="457200" rtl="0" algn="l">
              <a:lnSpc>
                <a:spcPct val="100000"/>
              </a:lnSpc>
              <a:spcBef>
                <a:spcPts val="1000"/>
              </a:spcBef>
              <a:spcAft>
                <a:spcPts val="0"/>
              </a:spcAft>
              <a:buClr>
                <a:srgbClr val="424242"/>
              </a:buClr>
              <a:buSzPts val="1800"/>
              <a:buFont typeface="Calibri"/>
              <a:buAutoNum type="arabicPeriod" startAt="5"/>
            </a:pPr>
            <a:r>
              <a:rPr lang="en"/>
              <a:t>What would the value of </a:t>
            </a:r>
            <a:r>
              <a:rPr i="1" lang="en">
                <a:latin typeface="Times New Roman"/>
                <a:ea typeface="Times New Roman"/>
                <a:cs typeface="Times New Roman"/>
                <a:sym typeface="Times New Roman"/>
              </a:rPr>
              <a:t>t</a:t>
            </a:r>
            <a:r>
              <a:rPr lang="en"/>
              <a:t> tell Mai about the situation?</a:t>
            </a:r>
            <a:endParaRPr/>
          </a:p>
          <a:p>
            <a:pPr indent="-342900" lvl="0" marL="457200" rtl="0" algn="l">
              <a:lnSpc>
                <a:spcPct val="100000"/>
              </a:lnSpc>
              <a:spcBef>
                <a:spcPts val="1000"/>
              </a:spcBef>
              <a:spcAft>
                <a:spcPts val="0"/>
              </a:spcAft>
              <a:buClr>
                <a:srgbClr val="424242"/>
              </a:buClr>
              <a:buSzPts val="1800"/>
              <a:buFont typeface="Calibri"/>
              <a:buAutoNum type="arabicPeriod" startAt="5"/>
            </a:pPr>
            <a:r>
              <a:rPr lang="en"/>
              <a:t>Mai is curious about the value of </a:t>
            </a:r>
            <a:r>
              <a:rPr i="1" lang="en">
                <a:latin typeface="Times New Roman"/>
                <a:ea typeface="Times New Roman"/>
                <a:cs typeface="Times New Roman"/>
                <a:sym typeface="Times New Roman"/>
              </a:rPr>
              <a:t>t</a:t>
            </a:r>
            <a:r>
              <a:rPr lang="en"/>
              <a:t> in </a:t>
            </a:r>
            <a:r>
              <a:rPr i="1" lang="en">
                <a:latin typeface="Times New Roman"/>
                <a:ea typeface="Times New Roman"/>
                <a:cs typeface="Times New Roman"/>
                <a:sym typeface="Times New Roman"/>
              </a:rPr>
              <a:t>P</a:t>
            </a:r>
            <a:r>
              <a:rPr i="1" lang="en"/>
              <a:t>(</a:t>
            </a:r>
            <a:r>
              <a:rPr i="1" lang="en">
                <a:latin typeface="Times New Roman"/>
                <a:ea typeface="Times New Roman"/>
                <a:cs typeface="Times New Roman"/>
                <a:sym typeface="Times New Roman"/>
              </a:rPr>
              <a:t>t</a:t>
            </a:r>
            <a:r>
              <a:rPr i="1" lang="en"/>
              <a:t>) </a:t>
            </a:r>
            <a:r>
              <a:rPr lang="en"/>
              <a:t>= 1000. Is 4 a possible value of </a:t>
            </a:r>
            <a:r>
              <a:rPr i="1" lang="en">
                <a:latin typeface="Times New Roman"/>
                <a:ea typeface="Times New Roman"/>
                <a:cs typeface="Times New Roman"/>
                <a:sym typeface="Times New Roman"/>
              </a:rPr>
              <a:t>t</a:t>
            </a:r>
            <a:r>
              <a:rPr lang="en"/>
              <a:t> here?</a:t>
            </a:r>
            <a:endParaRPr/>
          </a:p>
          <a:p>
            <a:pPr indent="-342900" lvl="0" marL="457200" rtl="0" algn="l">
              <a:lnSpc>
                <a:spcPct val="100000"/>
              </a:lnSpc>
              <a:spcBef>
                <a:spcPts val="1000"/>
              </a:spcBef>
              <a:spcAft>
                <a:spcPts val="1000"/>
              </a:spcAft>
              <a:buClr>
                <a:srgbClr val="424242"/>
              </a:buClr>
              <a:buSzPts val="1800"/>
              <a:buFont typeface="Calibri"/>
              <a:buAutoNum type="arabicPeriod" startAt="5"/>
            </a:pPr>
            <a:r>
              <a:rPr lang="en"/>
              <a:t>Use the information you have so far to sketch a graph of the function. Your graph should go through these four points: (−10,0), (10,296.6), (15,1860), and (17,2320).</a:t>
            </a:r>
            <a:endParaRPr sz="2100"/>
          </a:p>
        </p:txBody>
      </p:sp>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4.3.2 Writing Statements from Function Notation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2" name="Google Shape;182;p1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Understanding Equations in Function Notation</a:t>
            </a:r>
            <a:endParaRPr b="1"/>
          </a:p>
        </p:txBody>
      </p:sp>
      <p:pic>
        <p:nvPicPr>
          <p:cNvPr descr="A digital illustration of a hand holding a smartphone, connected by glowing lines and dots to a networked representation of the Earth, symbolizing global digital connectivity and communication.&#10;" id="183" name="Google Shape;183;p18" title="cellphonevideoimage.png">
            <a:hlinkClick r:id="rId4"/>
          </p:cNvPr>
          <p:cNvPicPr preferRelativeResize="0"/>
          <p:nvPr/>
        </p:nvPicPr>
        <p:blipFill rotWithShape="1">
          <a:blip r:embed="rId5">
            <a:alphaModFix/>
          </a:blip>
          <a:srcRect b="258" l="0" r="0" t="268"/>
          <a:stretch/>
        </p:blipFill>
        <p:spPr>
          <a:xfrm>
            <a:off x="1695488" y="482875"/>
            <a:ext cx="5753024" cy="32189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19"/>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700"/>
              <a:t>Writing Statements from Function Notation📱</a:t>
            </a:r>
            <a:endParaRPr sz="1700">
              <a:solidFill>
                <a:srgbClr val="005047"/>
              </a:solidFill>
            </a:endParaRPr>
          </a:p>
        </p:txBody>
      </p:sp>
      <p:sp>
        <p:nvSpPr>
          <p:cNvPr id="189" name="Google Shape;189;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4.3.2 Writing Statements from Function Notation</a:t>
            </a:r>
            <a:endParaRPr/>
          </a:p>
        </p:txBody>
      </p:sp>
      <p:pic>
        <p:nvPicPr>
          <p:cNvPr id="191" name="Google Shape;191;p19"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92" name="Google Shape;192;p19"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93" name="Google Shape;193;p19"/>
          <p:cNvSpPr/>
          <p:nvPr/>
        </p:nvSpPr>
        <p:spPr>
          <a:xfrm>
            <a:off x="4779300" y="1601549"/>
            <a:ext cx="3907500" cy="30051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solidFill>
                  <a:schemeClr val="dk1"/>
                </a:solidFill>
                <a:latin typeface="Noto Sans"/>
                <a:ea typeface="Noto Sans"/>
                <a:cs typeface="Noto Sans"/>
                <a:sym typeface="Noto Sans"/>
              </a:rPr>
              <a:t>Talk</a:t>
            </a:r>
            <a:r>
              <a:rPr lang="en">
                <a:latin typeface="Noto Sans"/>
                <a:ea typeface="Noto Sans"/>
                <a:cs typeface="Noto Sans"/>
                <a:sym typeface="Noto Sans"/>
              </a:rPr>
              <a:t> about your ideas with a partner before writing them down.</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When you explain your strategy try to use </a:t>
            </a:r>
            <a:r>
              <a:rPr lang="en">
                <a:latin typeface="Noto Sans"/>
                <a:ea typeface="Noto Sans"/>
                <a:cs typeface="Noto Sans"/>
                <a:sym typeface="Noto Sans"/>
              </a:rPr>
              <a:t>sentences</a:t>
            </a:r>
            <a:r>
              <a:rPr lang="en">
                <a:latin typeface="Noto Sans"/>
                <a:ea typeface="Noto Sans"/>
                <a:cs typeface="Noto Sans"/>
                <a:sym typeface="Noto Sans"/>
              </a:rPr>
              <a:t> like</a:t>
            </a:r>
            <a:endParaRPr>
              <a:latin typeface="Noto Sans"/>
              <a:ea typeface="Noto Sans"/>
              <a:cs typeface="Noto Sans"/>
              <a:sym typeface="Noto Sans"/>
            </a:endParaRPr>
          </a:p>
          <a:p>
            <a:pPr indent="-317500" lvl="0" marL="457200" rtl="0" algn="l">
              <a:spcBef>
                <a:spcPts val="500"/>
              </a:spcBef>
              <a:spcAft>
                <a:spcPts val="0"/>
              </a:spcAft>
              <a:buSzPts val="1400"/>
              <a:buFont typeface="Noto Sans"/>
              <a:buChar char="●"/>
            </a:pPr>
            <a:r>
              <a:rPr lang="en">
                <a:latin typeface="Noto Sans"/>
                <a:ea typeface="Noto Sans"/>
                <a:cs typeface="Noto Sans"/>
                <a:sym typeface="Noto Sans"/>
              </a:rPr>
              <a:t> “_____ stands for _____”; </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“What does this part of _____mean?”</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“What other details are important?”</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En</a:t>
            </a:r>
            <a:r>
              <a:rPr lang="en" sz="1000">
                <a:solidFill>
                  <a:schemeClr val="dk1"/>
                </a:solidFill>
                <a:latin typeface="Calibri"/>
                <a:ea typeface="Calibri"/>
                <a:cs typeface="Calibri"/>
                <a:sym typeface="Calibri"/>
              </a:rPr>
              <a:t>gagement</a:t>
            </a:r>
            <a:endParaRPr>
              <a:latin typeface="Calibri"/>
              <a:ea typeface="Calibri"/>
              <a:cs typeface="Calibri"/>
              <a:sym typeface="Calibri"/>
            </a:endParaRPr>
          </a:p>
        </p:txBody>
      </p:sp>
      <p:sp>
        <p:nvSpPr>
          <p:cNvPr id="194" name="Google Shape;194;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20"/>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00" name="Google Shape;200;p20"/>
          <p:cNvSpPr txBox="1"/>
          <p:nvPr>
            <p:ph idx="1" type="body"/>
          </p:nvPr>
        </p:nvSpPr>
        <p:spPr>
          <a:xfrm>
            <a:off x="1174350" y="1112675"/>
            <a:ext cx="6246600" cy="54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What can you say about the value or values of </a:t>
            </a:r>
            <a:r>
              <a:rPr i="1" lang="en"/>
              <a:t>t</a:t>
            </a:r>
            <a:r>
              <a:rPr lang="en"/>
              <a:t> when </a:t>
            </a:r>
            <a:r>
              <a:rPr i="1" lang="en"/>
              <a:t>P(t)</a:t>
            </a:r>
            <a:r>
              <a:rPr lang="en"/>
              <a:t>=1000</a:t>
            </a:r>
            <a:r>
              <a:rPr lang="en"/>
              <a:t>?</a:t>
            </a:r>
            <a:endParaRPr/>
          </a:p>
        </p:txBody>
      </p:sp>
      <p:sp>
        <p:nvSpPr>
          <p:cNvPr id="201" name="Google Shape;201;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2" name="Google Shape;202;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4.3.2 Writing Statements from Function Notation</a:t>
            </a:r>
            <a:endParaRPr/>
          </a:p>
        </p:txBody>
      </p:sp>
      <p:pic>
        <p:nvPicPr>
          <p:cNvPr id="203" name="Google Shape;203;p20"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A graph shows population growth in millions versus years since 2000. Key points are marked: (10, 296.5), (15, 1860), and (17, 2320). The curve starts low and sharply rises after year 10." id="204" name="Google Shape;204;p20"/>
          <p:cNvPicPr preferRelativeResize="0"/>
          <p:nvPr/>
        </p:nvPicPr>
        <p:blipFill>
          <a:blip r:embed="rId5">
            <a:alphaModFix/>
          </a:blip>
          <a:stretch>
            <a:fillRect/>
          </a:stretch>
        </p:blipFill>
        <p:spPr>
          <a:xfrm>
            <a:off x="1558625" y="1695175"/>
            <a:ext cx="5478047" cy="26509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10" name="Google Shape;210;p21"/>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The function </a:t>
            </a:r>
            <a:r>
              <a:rPr i="1" lang="en" sz="1700"/>
              <a:t>Q</a:t>
            </a:r>
            <a:r>
              <a:rPr lang="en" sz="1700"/>
              <a:t> gives the number of people, in millions, that own a smart watch </a:t>
            </a:r>
            <a:r>
              <a:rPr i="1" lang="en" sz="1700">
                <a:latin typeface="Times New Roman"/>
                <a:ea typeface="Times New Roman"/>
                <a:cs typeface="Times New Roman"/>
                <a:sym typeface="Times New Roman"/>
              </a:rPr>
              <a:t>n</a:t>
            </a:r>
            <a:r>
              <a:rPr lang="en" sz="1700"/>
              <a:t> years after 2015. What does the equation </a:t>
            </a:r>
            <a:r>
              <a:rPr i="1" lang="en" sz="1700"/>
              <a:t>Q</a:t>
            </a:r>
            <a:r>
              <a:rPr lang="en" sz="1700"/>
              <a:t>(6)=7.25 mean?</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In 2006, 7.25 million people owned smart watches.</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the beginning of 2023, 6 million people owned smart watches.</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2021, 7.25 million people owned smart watches.</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the year 2005, there were 300 more police officers than in 2004.</a:t>
            </a:r>
            <a:endParaRPr sz="1700">
              <a:solidFill>
                <a:srgbClr val="424242"/>
              </a:solidFill>
            </a:endParaRPr>
          </a:p>
        </p:txBody>
      </p:sp>
      <p:sp>
        <p:nvSpPr>
          <p:cNvPr id="211" name="Google Shape;211;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2" name="Google Shape;212;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4.3.2 Writing Statements from Function Notation</a:t>
            </a:r>
            <a:endParaRPr sz="1000"/>
          </a:p>
        </p:txBody>
      </p:sp>
      <p:pic>
        <p:nvPicPr>
          <p:cNvPr id="213" name="Google Shape;213;p21"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14" name="Google Shape;214;p2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n illustration of a rectangular smartwatch with a golden-yellow band and frame, featuring a blank dark blue screen—perfect for productivity or writing inspiration—shown against a light beige background.&#10;" id="215" name="Google Shape;215;p21" title="ChatGPT Image Aug 4, 2025, 07_33_22 AM.png"/>
          <p:cNvPicPr preferRelativeResize="0"/>
          <p:nvPr/>
        </p:nvPicPr>
        <p:blipFill>
          <a:blip r:embed="rId4">
            <a:alphaModFix/>
          </a:blip>
          <a:stretch>
            <a:fillRect/>
          </a:stretch>
        </p:blipFill>
        <p:spPr>
          <a:xfrm>
            <a:off x="5455200" y="1170125"/>
            <a:ext cx="2975155" cy="297515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9" name="Shape 219"/>
        <p:cNvGrpSpPr/>
        <p:nvPr/>
      </p:nvGrpSpPr>
      <p:grpSpPr>
        <a:xfrm>
          <a:off x="0" y="0"/>
          <a:ext cx="0" cy="0"/>
          <a:chOff x="0" y="0"/>
          <a:chExt cx="0" cy="0"/>
        </a:xfrm>
      </p:grpSpPr>
      <p:sp>
        <p:nvSpPr>
          <p:cNvPr id="220" name="Google Shape;22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21" name="Google Shape;221;p22"/>
          <p:cNvSpPr txBox="1"/>
          <p:nvPr>
            <p:ph idx="1" type="body"/>
          </p:nvPr>
        </p:nvSpPr>
        <p:spPr>
          <a:xfrm>
            <a:off x="311700" y="1173475"/>
            <a:ext cx="5837700" cy="143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a statement like </a:t>
            </a:r>
            <a:r>
              <a:rPr i="1" lang="en">
                <a:latin typeface="Times New Roman"/>
                <a:ea typeface="Times New Roman"/>
                <a:cs typeface="Times New Roman"/>
                <a:sym typeface="Times New Roman"/>
              </a:rPr>
              <a:t>p</a:t>
            </a:r>
            <a:r>
              <a:rPr i="1" lang="en"/>
              <a:t>(</a:t>
            </a:r>
            <a:r>
              <a:rPr i="1" lang="en">
                <a:latin typeface="Times New Roman"/>
                <a:ea typeface="Times New Roman"/>
                <a:cs typeface="Times New Roman"/>
                <a:sym typeface="Times New Roman"/>
              </a:rPr>
              <a:t>x</a:t>
            </a:r>
            <a:r>
              <a:rPr i="1" lang="en"/>
              <a:t>)</a:t>
            </a:r>
            <a:r>
              <a:rPr lang="en"/>
              <a:t> = 12 mean?</a:t>
            </a:r>
            <a:endParaRPr/>
          </a:p>
          <a:p>
            <a:pPr indent="0" lvl="0" marL="457200" rtl="0" algn="l">
              <a:spcBef>
                <a:spcPts val="0"/>
              </a:spcBef>
              <a:spcAft>
                <a:spcPts val="0"/>
              </a:spcAft>
              <a:buNone/>
            </a:pPr>
            <a:r>
              <a:t/>
            </a:r>
            <a:endParaRPr sz="500"/>
          </a:p>
          <a:p>
            <a:pPr indent="-336550" lvl="0" marL="457200" rtl="0" algn="l">
              <a:spcBef>
                <a:spcPts val="0"/>
              </a:spcBef>
              <a:spcAft>
                <a:spcPts val="0"/>
              </a:spcAft>
              <a:buSzPts val="1700"/>
              <a:buChar char="●"/>
            </a:pPr>
            <a:r>
              <a:rPr lang="en" sz="1700"/>
              <a:t>We can interpret statements like </a:t>
            </a:r>
            <a:r>
              <a:rPr i="1" lang="en" sz="1700">
                <a:latin typeface="Times New Roman"/>
                <a:ea typeface="Times New Roman"/>
                <a:cs typeface="Times New Roman"/>
                <a:sym typeface="Times New Roman"/>
              </a:rPr>
              <a:t>p</a:t>
            </a:r>
            <a:r>
              <a:rPr i="1" lang="en" sz="1700"/>
              <a:t>(</a:t>
            </a:r>
            <a:r>
              <a:rPr i="1" lang="en" sz="1700">
                <a:latin typeface="Times New Roman"/>
                <a:ea typeface="Times New Roman"/>
                <a:cs typeface="Times New Roman"/>
                <a:sym typeface="Times New Roman"/>
              </a:rPr>
              <a:t>x</a:t>
            </a:r>
            <a:r>
              <a:rPr i="1" lang="en" sz="1700"/>
              <a:t>) </a:t>
            </a:r>
            <a:r>
              <a:rPr lang="en" sz="1700"/>
              <a:t>= 32 to mean "a square with side length </a:t>
            </a:r>
            <a:r>
              <a:rPr i="1" lang="en" sz="1700">
                <a:latin typeface="Times New Roman"/>
                <a:ea typeface="Times New Roman"/>
                <a:cs typeface="Times New Roman"/>
                <a:sym typeface="Times New Roman"/>
              </a:rPr>
              <a:t>x</a:t>
            </a:r>
            <a:r>
              <a:rPr lang="en" sz="1700"/>
              <a:t> has a perimeter of 32 inches"</a:t>
            </a:r>
            <a:endParaRPr sz="1700"/>
          </a:p>
          <a:p>
            <a:pPr indent="-336550" lvl="0" marL="457200" rtl="0" algn="l">
              <a:spcBef>
                <a:spcPts val="0"/>
              </a:spcBef>
              <a:spcAft>
                <a:spcPts val="0"/>
              </a:spcAft>
              <a:buSzPts val="1700"/>
              <a:buChar char="●"/>
            </a:pPr>
            <a:r>
              <a:rPr lang="en" sz="1700"/>
              <a:t>Knowing what the input and output represent helps us understand the function better.</a:t>
            </a:r>
            <a:endParaRPr sz="1700"/>
          </a:p>
        </p:txBody>
      </p:sp>
      <p:sp>
        <p:nvSpPr>
          <p:cNvPr id="222" name="Google Shape;22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4.3.2 Writing Statements from Function Notation - Additional Resources</a:t>
            </a:r>
            <a:endParaRPr sz="1000"/>
          </a:p>
        </p:txBody>
      </p:sp>
      <p:pic>
        <p:nvPicPr>
          <p:cNvPr id="224" name="Google Shape;224;p2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25" name="Google Shape;225;p22"/>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26" name="Google Shape;226;p22"/>
          <p:cNvSpPr txBox="1"/>
          <p:nvPr/>
        </p:nvSpPr>
        <p:spPr>
          <a:xfrm>
            <a:off x="302425" y="2803125"/>
            <a:ext cx="8384400" cy="969600"/>
          </a:xfrm>
          <a:prstGeom prst="rect">
            <a:avLst/>
          </a:prstGeom>
          <a:noFill/>
          <a:ln>
            <a:noFill/>
          </a:ln>
        </p:spPr>
        <p:txBody>
          <a:bodyPr anchorCtr="0" anchor="t" bIns="91425" lIns="91425" spcFirstLastPara="1" rIns="91425" wrap="square" tIns="91425">
            <a:spAutoFit/>
          </a:bodyPr>
          <a:lstStyle/>
          <a:p>
            <a:pPr indent="-323850" lvl="0" marL="457200" marR="0" rtl="0" algn="l">
              <a:lnSpc>
                <a:spcPct val="100000"/>
              </a:lnSpc>
              <a:spcBef>
                <a:spcPts val="0"/>
              </a:spcBef>
              <a:spcAft>
                <a:spcPts val="0"/>
              </a:spcAft>
              <a:buClr>
                <a:srgbClr val="424242"/>
              </a:buClr>
              <a:buSzPts val="1500"/>
              <a:buFont typeface="Calibri"/>
              <a:buAutoNum type="arabicPeriod"/>
            </a:pPr>
            <a:r>
              <a:rPr lang="en" sz="1700">
                <a:solidFill>
                  <a:srgbClr val="424242"/>
                </a:solidFill>
                <a:latin typeface="Calibri"/>
                <a:ea typeface="Calibri"/>
                <a:cs typeface="Calibri"/>
                <a:sym typeface="Calibri"/>
              </a:rPr>
              <a:t>What does </a:t>
            </a:r>
            <a:r>
              <a:rPr i="1" lang="en" sz="1700">
                <a:solidFill>
                  <a:srgbClr val="424242"/>
                </a:solidFill>
                <a:latin typeface="Times New Roman"/>
                <a:ea typeface="Times New Roman"/>
                <a:cs typeface="Times New Roman"/>
                <a:sym typeface="Times New Roman"/>
              </a:rPr>
              <a:t>p</a:t>
            </a:r>
            <a:r>
              <a:rPr lang="en" sz="1700">
                <a:solidFill>
                  <a:srgbClr val="424242"/>
                </a:solidFill>
                <a:latin typeface="Calibri"/>
                <a:ea typeface="Calibri"/>
                <a:cs typeface="Calibri"/>
                <a:sym typeface="Calibri"/>
              </a:rPr>
              <a:t>(3) = 12 mean?</a:t>
            </a:r>
            <a:endParaRPr sz="1700">
              <a:solidFill>
                <a:srgbClr val="424242"/>
              </a:solidFill>
              <a:latin typeface="Calibri"/>
              <a:ea typeface="Calibri"/>
              <a:cs typeface="Calibri"/>
              <a:sym typeface="Calibri"/>
            </a:endParaRPr>
          </a:p>
          <a:p>
            <a:pPr indent="-323850" lvl="0" marL="457200" marR="0" rtl="0" algn="l">
              <a:lnSpc>
                <a:spcPct val="100000"/>
              </a:lnSpc>
              <a:spcBef>
                <a:spcPts val="0"/>
              </a:spcBef>
              <a:spcAft>
                <a:spcPts val="0"/>
              </a:spcAft>
              <a:buClr>
                <a:srgbClr val="424242"/>
              </a:buClr>
              <a:buSzPts val="1500"/>
              <a:buFont typeface="Calibri"/>
              <a:buAutoNum type="arabicPeriod"/>
            </a:pPr>
            <a:r>
              <a:rPr lang="en" sz="1700">
                <a:solidFill>
                  <a:srgbClr val="424242"/>
                </a:solidFill>
                <a:latin typeface="Calibri"/>
                <a:ea typeface="Calibri"/>
                <a:cs typeface="Calibri"/>
                <a:sym typeface="Calibri"/>
              </a:rPr>
              <a:t>The statement </a:t>
            </a:r>
            <a:r>
              <a:rPr i="1" lang="en" sz="1700">
                <a:solidFill>
                  <a:srgbClr val="424242"/>
                </a:solidFill>
                <a:latin typeface="Times New Roman"/>
                <a:ea typeface="Times New Roman"/>
                <a:cs typeface="Times New Roman"/>
                <a:sym typeface="Times New Roman"/>
              </a:rPr>
              <a:t>p</a:t>
            </a:r>
            <a:r>
              <a:rPr i="1"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32 represents the perimeter of a square. Find </a:t>
            </a:r>
            <a:r>
              <a:rPr i="1" lang="en" sz="1700">
                <a:solidFill>
                  <a:srgbClr val="424242"/>
                </a:solidFill>
                <a:latin typeface="Times New Roman"/>
                <a:ea typeface="Times New Roman"/>
                <a:cs typeface="Times New Roman"/>
                <a:sym typeface="Times New Roman"/>
              </a:rPr>
              <a:t>x</a:t>
            </a:r>
            <a:r>
              <a:rPr i="1" lang="en" sz="1700">
                <a:solidFill>
                  <a:srgbClr val="424242"/>
                </a:solidFill>
                <a:latin typeface="Calibri"/>
                <a:ea typeface="Calibri"/>
                <a:cs typeface="Calibri"/>
                <a:sym typeface="Calibri"/>
              </a:rPr>
              <a:t>.</a:t>
            </a:r>
            <a:endParaRPr i="1" sz="1700">
              <a:solidFill>
                <a:srgbClr val="424242"/>
              </a:solidFill>
              <a:latin typeface="Calibri"/>
              <a:ea typeface="Calibri"/>
              <a:cs typeface="Calibri"/>
              <a:sym typeface="Calibri"/>
            </a:endParaRPr>
          </a:p>
          <a:p>
            <a:pPr indent="-336550" lvl="0" marL="457200" marR="0" rtl="0" algn="l">
              <a:lnSpc>
                <a:spcPct val="100000"/>
              </a:lnSpc>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If </a:t>
            </a:r>
            <a:r>
              <a:rPr i="1" lang="en" sz="1700">
                <a:solidFill>
                  <a:srgbClr val="424242"/>
                </a:solidFill>
                <a:latin typeface="Times New Roman"/>
                <a:ea typeface="Times New Roman"/>
                <a:cs typeface="Times New Roman"/>
                <a:sym typeface="Times New Roman"/>
              </a:rPr>
              <a:t>p</a:t>
            </a:r>
            <a:r>
              <a:rPr lang="en" sz="1700">
                <a:solidFill>
                  <a:srgbClr val="424242"/>
                </a:solidFill>
                <a:latin typeface="Calibri"/>
                <a:ea typeface="Calibri"/>
                <a:cs typeface="Calibri"/>
                <a:sym typeface="Calibri"/>
              </a:rPr>
              <a:t> gives blog subscribers (in thousands) after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 months, what does </a:t>
            </a:r>
            <a:r>
              <a:rPr i="1" lang="en" sz="1700">
                <a:solidFill>
                  <a:srgbClr val="424242"/>
                </a:solidFill>
                <a:latin typeface="Times New Roman"/>
                <a:ea typeface="Times New Roman"/>
                <a:cs typeface="Times New Roman"/>
                <a:sym typeface="Times New Roman"/>
              </a:rPr>
              <a:t>p</a:t>
            </a:r>
            <a:r>
              <a:rPr lang="en" sz="1700">
                <a:solidFill>
                  <a:srgbClr val="424242"/>
                </a:solidFill>
                <a:latin typeface="Calibri"/>
                <a:ea typeface="Calibri"/>
                <a:cs typeface="Calibri"/>
                <a:sym typeface="Calibri"/>
              </a:rPr>
              <a:t>(3) = 1200 mean?</a:t>
            </a:r>
            <a:endParaRPr sz="1700">
              <a:solidFill>
                <a:srgbClr val="424242"/>
              </a:solidFill>
              <a:latin typeface="Calibri"/>
              <a:ea typeface="Calibri"/>
              <a:cs typeface="Calibri"/>
              <a:sym typeface="Calibri"/>
            </a:endParaRPr>
          </a:p>
        </p:txBody>
      </p:sp>
      <p:pic>
        <p:nvPicPr>
          <p:cNvPr descr="A split image: Left, a yellow square with 3-inch sides labeled Perimeter = 12 in and p(3) = 12. Right, a phone screen shows Blog Subscribers hitting 12,000 with p(3) = 12—showcasing how answers drive productivity." id="227" name="Google Shape;227;p22" title="ChatGPT Image Aug 4, 2025, 07_38_39 AM.png"/>
          <p:cNvPicPr preferRelativeResize="0"/>
          <p:nvPr/>
        </p:nvPicPr>
        <p:blipFill>
          <a:blip r:embed="rId4">
            <a:alphaModFix/>
          </a:blip>
          <a:stretch>
            <a:fillRect/>
          </a:stretch>
        </p:blipFill>
        <p:spPr>
          <a:xfrm>
            <a:off x="5758850" y="769400"/>
            <a:ext cx="3050577" cy="20337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4" name="Google Shape;234;p2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3"/>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8" name="Google Shape;238;p23"/>
          <p:cNvCxnSpPr>
            <a:stCxn id="232" idx="2"/>
            <a:endCxn id="23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9" name="Google Shape;239;p23"/>
          <p:cNvCxnSpPr>
            <a:stCxn id="234" idx="3"/>
            <a:endCxn id="23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40" name="Google Shape;240;p23"/>
          <p:cNvCxnSpPr>
            <a:stCxn id="233" idx="3"/>
            <a:endCxn id="23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41" name="Google Shape;241;p23"/>
          <p:cNvCxnSpPr>
            <a:stCxn id="235" idx="3"/>
            <a:endCxn id="23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42" name="Google Shape;242;p23"/>
          <p:cNvCxnSpPr>
            <a:stCxn id="237" idx="3"/>
            <a:endCxn id="23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43" name="Google Shape;24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4" name="Google Shape;244;p2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5" name="Google Shape;245;p23"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6" name="Google Shape;246;p23"/>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7" name="Google Shape;247;p23"/>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8" name="Google Shape;248;p2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9" name="Google Shape;249;p23"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50" name="Google Shape;250;p2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1" name="Google Shape;251;p23"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52" name="Google Shape;252;p23"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53" name="Google Shape;253;p2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54" name="Google Shape;254;p2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5" name="Google Shape;255;p23"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6" name="Google Shape;256;p23"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24"/>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700"/>
              <a:t>Function Notation and Temperature 🌡️</a:t>
            </a:r>
            <a:endParaRPr sz="1900">
              <a:solidFill>
                <a:srgbClr val="005047"/>
              </a:solidFill>
            </a:endParaRPr>
          </a:p>
        </p:txBody>
      </p:sp>
      <p:sp>
        <p:nvSpPr>
          <p:cNvPr id="262" name="Google Shape;262;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24"/>
          <p:cNvSpPr txBox="1"/>
          <p:nvPr>
            <p:ph idx="3" type="sldNum"/>
          </p:nvPr>
        </p:nvSpPr>
        <p:spPr>
          <a:xfrm>
            <a:off x="311700" y="4650950"/>
            <a:ext cx="7971900" cy="5232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4.3.3 Comparing Statements in Function Notation</a:t>
            </a:r>
            <a:endParaRPr/>
          </a:p>
          <a:p>
            <a:pPr indent="0" lvl="0" marL="0" rtl="0" algn="l">
              <a:spcBef>
                <a:spcPts val="0"/>
              </a:spcBef>
              <a:spcAft>
                <a:spcPts val="0"/>
              </a:spcAft>
              <a:buNone/>
            </a:pPr>
            <a:r>
              <a:t/>
            </a:r>
            <a:endParaRPr/>
          </a:p>
        </p:txBody>
      </p:sp>
      <p:pic>
        <p:nvPicPr>
          <p:cNvPr id="264" name="Google Shape;264;p24"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65" name="Google Shape;265;p24"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66" name="Google Shape;266;p24"/>
          <p:cNvSpPr/>
          <p:nvPr/>
        </p:nvSpPr>
        <p:spPr>
          <a:xfrm>
            <a:off x="5034250" y="921900"/>
            <a:ext cx="3652500" cy="2267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“I agree because . . .” or “I disagree because .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“At what time (or input value) was the temperature 72 degrees Fahrenheit?”</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L</a:t>
            </a:r>
            <a:r>
              <a:rPr lang="en">
                <a:latin typeface="Noto Sans Medium"/>
                <a:ea typeface="Noto Sans Medium"/>
                <a:cs typeface="Noto Sans Medium"/>
                <a:sym typeface="Noto Sans Medium"/>
              </a:rPr>
              <a:t>isten and respond to each other as you explain the meaning of each statement.</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267" name="Google Shape;267;p24"/>
          <p:cNvSpPr/>
          <p:nvPr/>
        </p:nvSpPr>
        <p:spPr>
          <a:xfrm>
            <a:off x="5034300" y="3362800"/>
            <a:ext cx="3652500" cy="12438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Highlight the W, 0, and 72 in W(0) = 72 in different colors, then highlight the same parts of the first sentence of the task statement with the same colors.</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68" name="Google Shape;268;p24"/>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5"/>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Function Notation and Temperature</a:t>
            </a:r>
            <a:r>
              <a:rPr lang="en" sz="2500">
                <a:solidFill>
                  <a:srgbClr val="005047"/>
                </a:solidFill>
              </a:rPr>
              <a:t> </a:t>
            </a:r>
            <a:r>
              <a:rPr lang="en" sz="2500"/>
              <a:t>🌡️</a:t>
            </a:r>
            <a:endParaRPr sz="2500">
              <a:solidFill>
                <a:srgbClr val="005047"/>
              </a:solidFill>
            </a:endParaRPr>
          </a:p>
        </p:txBody>
      </p:sp>
      <p:sp>
        <p:nvSpPr>
          <p:cNvPr id="274" name="Google Shape;274;p25"/>
          <p:cNvSpPr txBox="1"/>
          <p:nvPr>
            <p:ph idx="1" type="body"/>
          </p:nvPr>
        </p:nvSpPr>
        <p:spPr>
          <a:xfrm>
            <a:off x="311700" y="1000075"/>
            <a:ext cx="8163600" cy="98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function </a:t>
            </a:r>
            <a:r>
              <a:rPr i="1" lang="en" sz="1700">
                <a:latin typeface="Times New Roman"/>
                <a:ea typeface="Times New Roman"/>
                <a:cs typeface="Times New Roman"/>
                <a:sym typeface="Times New Roman"/>
              </a:rPr>
              <a:t>W</a:t>
            </a:r>
            <a:r>
              <a:rPr lang="en"/>
              <a:t> gives the temperature, in degrees Fahrenheit, of a pot of water on a stove, </a:t>
            </a:r>
            <a:r>
              <a:rPr i="1" lang="en" sz="1700">
                <a:latin typeface="Times New Roman"/>
                <a:ea typeface="Times New Roman"/>
                <a:cs typeface="Times New Roman"/>
                <a:sym typeface="Times New Roman"/>
              </a:rPr>
              <a:t>t </a:t>
            </a:r>
            <a:r>
              <a:rPr lang="en"/>
              <a:t>minutes after the stove is turned on.</a:t>
            </a:r>
            <a:endParaRPr/>
          </a:p>
          <a:p>
            <a:pPr indent="0" lvl="0" marL="0" rtl="0" algn="l">
              <a:lnSpc>
                <a:spcPct val="100000"/>
              </a:lnSpc>
              <a:spcBef>
                <a:spcPts val="0"/>
              </a:spcBef>
              <a:spcAft>
                <a:spcPts val="0"/>
              </a:spcAft>
              <a:buNone/>
            </a:pPr>
            <a:r>
              <a:t/>
            </a:r>
            <a:endParaRPr sz="700"/>
          </a:p>
          <a:p>
            <a:pPr indent="0" lvl="0" marL="0" rtl="0" algn="l">
              <a:lnSpc>
                <a:spcPct val="100000"/>
              </a:lnSpc>
              <a:spcBef>
                <a:spcPts val="0"/>
              </a:spcBef>
              <a:spcAft>
                <a:spcPts val="0"/>
              </a:spcAft>
              <a:buNone/>
            </a:pPr>
            <a:r>
              <a:rPr lang="en"/>
              <a:t>Take turns explaining each statement. Listen to your partner’s ideas, if you disagree, discuss your thinking and work to reach an agreement.</a:t>
            </a:r>
            <a:endParaRPr/>
          </a:p>
          <a:p>
            <a:pPr indent="0" lvl="0" marL="0" rtl="0" algn="l">
              <a:lnSpc>
                <a:spcPct val="100000"/>
              </a:lnSpc>
              <a:spcBef>
                <a:spcPts val="0"/>
              </a:spcBef>
              <a:spcAft>
                <a:spcPts val="0"/>
              </a:spcAft>
              <a:buNone/>
            </a:pPr>
            <a:r>
              <a:t/>
            </a:r>
            <a:endParaRPr sz="1500"/>
          </a:p>
          <a:p>
            <a:pPr indent="-342900" lvl="0" marL="2743200" rtl="0" algn="l">
              <a:lnSpc>
                <a:spcPct val="100000"/>
              </a:lnSpc>
              <a:spcBef>
                <a:spcPts val="0"/>
              </a:spcBef>
              <a:spcAft>
                <a:spcPts val="0"/>
              </a:spcAft>
              <a:buSzPts val="1800"/>
              <a:buAutoNum type="arabicPeriod"/>
            </a:pPr>
            <a:r>
              <a:rPr i="1" lang="en" sz="1700">
                <a:latin typeface="Times New Roman"/>
                <a:ea typeface="Times New Roman"/>
                <a:cs typeface="Times New Roman"/>
                <a:sym typeface="Times New Roman"/>
              </a:rPr>
              <a:t>W</a:t>
            </a:r>
            <a:r>
              <a:rPr lang="en"/>
              <a:t>(0) = 72</a:t>
            </a:r>
            <a:endParaRPr/>
          </a:p>
          <a:p>
            <a:pPr indent="-342900" lvl="0" marL="2743200" rtl="0" algn="l">
              <a:lnSpc>
                <a:spcPct val="100000"/>
              </a:lnSpc>
              <a:spcBef>
                <a:spcPts val="0"/>
              </a:spcBef>
              <a:spcAft>
                <a:spcPts val="0"/>
              </a:spcAft>
              <a:buSzPts val="1800"/>
              <a:buAutoNum type="arabicPeriod"/>
            </a:pPr>
            <a:r>
              <a:rPr i="1" lang="en" sz="1700">
                <a:latin typeface="Times New Roman"/>
                <a:ea typeface="Times New Roman"/>
                <a:cs typeface="Times New Roman"/>
                <a:sym typeface="Times New Roman"/>
              </a:rPr>
              <a:t>W</a:t>
            </a:r>
            <a:r>
              <a:rPr lang="en"/>
              <a:t>(5) &gt; </a:t>
            </a:r>
            <a:r>
              <a:rPr i="1" lang="en" sz="1700">
                <a:latin typeface="Times New Roman"/>
                <a:ea typeface="Times New Roman"/>
                <a:cs typeface="Times New Roman"/>
                <a:sym typeface="Times New Roman"/>
              </a:rPr>
              <a:t>W</a:t>
            </a:r>
            <a:r>
              <a:rPr lang="en"/>
              <a:t>(2)</a:t>
            </a:r>
            <a:endParaRPr/>
          </a:p>
          <a:p>
            <a:pPr indent="-342900" lvl="0" marL="2743200" rtl="0" algn="l">
              <a:lnSpc>
                <a:spcPct val="100000"/>
              </a:lnSpc>
              <a:spcBef>
                <a:spcPts val="0"/>
              </a:spcBef>
              <a:spcAft>
                <a:spcPts val="0"/>
              </a:spcAft>
              <a:buSzPts val="1800"/>
              <a:buAutoNum type="arabicPeriod"/>
            </a:pPr>
            <a:r>
              <a:rPr i="1" lang="en" sz="1700">
                <a:latin typeface="Times New Roman"/>
                <a:ea typeface="Times New Roman"/>
                <a:cs typeface="Times New Roman"/>
                <a:sym typeface="Times New Roman"/>
              </a:rPr>
              <a:t>W</a:t>
            </a:r>
            <a:r>
              <a:rPr lang="en"/>
              <a:t>(10) = 212</a:t>
            </a:r>
            <a:endParaRPr/>
          </a:p>
          <a:p>
            <a:pPr indent="-342900" lvl="0" marL="2743200" rtl="0" algn="l">
              <a:lnSpc>
                <a:spcPct val="100000"/>
              </a:lnSpc>
              <a:spcBef>
                <a:spcPts val="0"/>
              </a:spcBef>
              <a:spcAft>
                <a:spcPts val="0"/>
              </a:spcAft>
              <a:buSzPts val="1800"/>
              <a:buAutoNum type="arabicPeriod"/>
            </a:pPr>
            <a:r>
              <a:rPr i="1" lang="en" sz="1700">
                <a:latin typeface="Times New Roman"/>
                <a:ea typeface="Times New Roman"/>
                <a:cs typeface="Times New Roman"/>
                <a:sym typeface="Times New Roman"/>
              </a:rPr>
              <a:t>W</a:t>
            </a:r>
            <a:r>
              <a:rPr lang="en"/>
              <a:t>(12) = </a:t>
            </a:r>
            <a:r>
              <a:rPr i="1" lang="en" sz="1700">
                <a:latin typeface="Times New Roman"/>
                <a:ea typeface="Times New Roman"/>
                <a:cs typeface="Times New Roman"/>
                <a:sym typeface="Times New Roman"/>
              </a:rPr>
              <a:t>W</a:t>
            </a:r>
            <a:r>
              <a:rPr lang="en"/>
              <a:t>(10)</a:t>
            </a:r>
            <a:endParaRPr/>
          </a:p>
          <a:p>
            <a:pPr indent="-342900" lvl="0" marL="2743200" rtl="0" algn="l">
              <a:lnSpc>
                <a:spcPct val="100000"/>
              </a:lnSpc>
              <a:spcBef>
                <a:spcPts val="0"/>
              </a:spcBef>
              <a:spcAft>
                <a:spcPts val="0"/>
              </a:spcAft>
              <a:buSzPts val="1800"/>
              <a:buAutoNum type="arabicPeriod"/>
            </a:pPr>
            <a:r>
              <a:rPr i="1" lang="en" sz="1700">
                <a:latin typeface="Times New Roman"/>
                <a:ea typeface="Times New Roman"/>
                <a:cs typeface="Times New Roman"/>
                <a:sym typeface="Times New Roman"/>
              </a:rPr>
              <a:t>W</a:t>
            </a:r>
            <a:r>
              <a:rPr lang="en"/>
              <a:t>(15) &gt; </a:t>
            </a:r>
            <a:r>
              <a:rPr i="1" lang="en" sz="1700">
                <a:latin typeface="Times New Roman"/>
                <a:ea typeface="Times New Roman"/>
                <a:cs typeface="Times New Roman"/>
                <a:sym typeface="Times New Roman"/>
              </a:rPr>
              <a:t>W</a:t>
            </a:r>
            <a:r>
              <a:rPr lang="en"/>
              <a:t>(30)</a:t>
            </a:r>
            <a:endParaRPr/>
          </a:p>
          <a:p>
            <a:pPr indent="-342900" lvl="0" marL="2743200" rtl="0" algn="l">
              <a:lnSpc>
                <a:spcPct val="100000"/>
              </a:lnSpc>
              <a:spcBef>
                <a:spcPts val="0"/>
              </a:spcBef>
              <a:spcAft>
                <a:spcPts val="0"/>
              </a:spcAft>
              <a:buSzPts val="1800"/>
              <a:buAutoNum type="arabicPeriod"/>
            </a:pPr>
            <a:r>
              <a:rPr i="1" lang="en" sz="1700">
                <a:latin typeface="Times New Roman"/>
                <a:ea typeface="Times New Roman"/>
                <a:cs typeface="Times New Roman"/>
                <a:sym typeface="Times New Roman"/>
              </a:rPr>
              <a:t>W</a:t>
            </a:r>
            <a:r>
              <a:rPr lang="en"/>
              <a:t>(0) &lt; </a:t>
            </a:r>
            <a:r>
              <a:rPr i="1" lang="en" sz="1700">
                <a:latin typeface="Times New Roman"/>
                <a:ea typeface="Times New Roman"/>
                <a:cs typeface="Times New Roman"/>
                <a:sym typeface="Times New Roman"/>
              </a:rPr>
              <a:t>W</a:t>
            </a:r>
            <a:r>
              <a:rPr lang="en"/>
              <a:t>(30)</a:t>
            </a:r>
            <a:endParaRPr/>
          </a:p>
          <a:p>
            <a:pPr indent="0" lvl="0" marL="45720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p:txBody>
      </p:sp>
      <p:sp>
        <p:nvSpPr>
          <p:cNvPr id="275" name="Google Shape;27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4.3.3 Comparing Statements in Function Notation</a:t>
            </a:r>
            <a:endParaRPr/>
          </a:p>
        </p:txBody>
      </p:sp>
      <p:pic>
        <p:nvPicPr>
          <p:cNvPr descr="Illustration of a pot of water on a stove with flames. Text explains that the function W(t) gives the water’s temperature in degrees Fahrenheit, t minutes after the stove is turned on—perfect for boosting productivity in your writing or cooking tasks." id="277" name="Google Shape;277;p25" title="ChatGPT Image Aug 4, 2025, 07_42_28 AM.png"/>
          <p:cNvPicPr preferRelativeResize="0"/>
          <p:nvPr/>
        </p:nvPicPr>
        <p:blipFill>
          <a:blip r:embed="rId3">
            <a:alphaModFix/>
          </a:blip>
          <a:stretch>
            <a:fillRect/>
          </a:stretch>
        </p:blipFill>
        <p:spPr>
          <a:xfrm>
            <a:off x="4926338" y="2358100"/>
            <a:ext cx="2022313" cy="202231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6"/>
          <p:cNvSpPr txBox="1"/>
          <p:nvPr>
            <p:ph type="title"/>
          </p:nvPr>
        </p:nvSpPr>
        <p:spPr>
          <a:xfrm>
            <a:off x="311700" y="445025"/>
            <a:ext cx="8520600" cy="800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Activity - Function Notation and Temperature 🌡️</a:t>
            </a:r>
            <a:endParaRPr sz="2000"/>
          </a:p>
          <a:p>
            <a:pPr indent="0" lvl="0" marL="0" rtl="0" algn="l">
              <a:spcBef>
                <a:spcPts val="0"/>
              </a:spcBef>
              <a:spcAft>
                <a:spcPts val="0"/>
              </a:spcAft>
              <a:buNone/>
            </a:pPr>
            <a:r>
              <a:t/>
            </a:r>
            <a:endParaRPr sz="2000"/>
          </a:p>
        </p:txBody>
      </p:sp>
      <p:sp>
        <p:nvSpPr>
          <p:cNvPr id="283" name="Google Shape;283;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4.3.3 Comparing Statements in Function Notation</a:t>
            </a:r>
            <a:endParaRPr/>
          </a:p>
        </p:txBody>
      </p:sp>
      <p:sp>
        <p:nvSpPr>
          <p:cNvPr id="285" name="Google Shape;285;p26"/>
          <p:cNvSpPr txBox="1"/>
          <p:nvPr/>
        </p:nvSpPr>
        <p:spPr>
          <a:xfrm>
            <a:off x="271325" y="968400"/>
            <a:ext cx="8680200" cy="25242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7"/>
            </a:pPr>
            <a:r>
              <a:rPr lang="en" sz="1800">
                <a:solidFill>
                  <a:srgbClr val="424242"/>
                </a:solidFill>
                <a:latin typeface="Calibri"/>
                <a:ea typeface="Calibri"/>
                <a:cs typeface="Calibri"/>
                <a:sym typeface="Calibri"/>
              </a:rPr>
              <a:t>Create a graph that shows each statement from questions 1 - 6.</a:t>
            </a:r>
            <a:endParaRPr sz="1800">
              <a:solidFill>
                <a:srgbClr val="424242"/>
              </a:solidFill>
              <a:latin typeface="Calibri"/>
              <a:ea typeface="Calibri"/>
              <a:cs typeface="Calibri"/>
              <a:sym typeface="Calibri"/>
            </a:endParaRPr>
          </a:p>
          <a:p>
            <a:pPr indent="0" lvl="0" marL="0" rtl="0" algn="l">
              <a:spcBef>
                <a:spcPts val="1200"/>
              </a:spcBef>
              <a:spcAft>
                <a:spcPts val="0"/>
              </a:spcAft>
              <a:buNone/>
            </a:pPr>
            <a:r>
              <a:t/>
            </a:r>
            <a:endParaRPr sz="1800">
              <a:solidFill>
                <a:srgbClr val="424242"/>
              </a:solidFill>
              <a:latin typeface="Calibri"/>
              <a:ea typeface="Calibri"/>
              <a:cs typeface="Calibri"/>
              <a:sym typeface="Calibri"/>
            </a:endParaRPr>
          </a:p>
          <a:p>
            <a:pPr indent="-330200" lvl="0" marL="457200" rtl="0" algn="l">
              <a:spcBef>
                <a:spcPts val="1200"/>
              </a:spcBef>
              <a:spcAft>
                <a:spcPts val="0"/>
              </a:spcAft>
              <a:buClr>
                <a:srgbClr val="424242"/>
              </a:buClr>
              <a:buSzPts val="1600"/>
              <a:buChar char="●"/>
            </a:pP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(0) = 72</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Char char="●"/>
            </a:pP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(5) &gt; </a:t>
            </a: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(2)</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Char char="●"/>
            </a:pP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(10) = 212</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Char char="●"/>
            </a:pP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(12) = </a:t>
            </a: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(10)</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Char char="●"/>
            </a:pP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(15) &gt; </a:t>
            </a: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(30)</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Char char="●"/>
            </a:pP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(0) &lt; </a:t>
            </a:r>
            <a:r>
              <a:rPr i="1" lang="en" sz="1600">
                <a:solidFill>
                  <a:srgbClr val="424242"/>
                </a:solidFill>
                <a:latin typeface="Times New Roman"/>
                <a:ea typeface="Times New Roman"/>
                <a:cs typeface="Times New Roman"/>
                <a:sym typeface="Times New Roman"/>
              </a:rPr>
              <a:t>W</a:t>
            </a:r>
            <a:r>
              <a:rPr lang="en" sz="1600">
                <a:solidFill>
                  <a:srgbClr val="424242"/>
                </a:solidFill>
                <a:latin typeface="Calibri"/>
                <a:ea typeface="Calibri"/>
                <a:cs typeface="Calibri"/>
                <a:sym typeface="Calibri"/>
              </a:rPr>
              <a:t>(30)</a:t>
            </a:r>
            <a:endParaRPr sz="1600">
              <a:solidFill>
                <a:srgbClr val="424242"/>
              </a:solidFill>
              <a:latin typeface="Calibri"/>
              <a:ea typeface="Calibri"/>
              <a:cs typeface="Calibri"/>
              <a:sym typeface="Calibri"/>
            </a:endParaRPr>
          </a:p>
        </p:txBody>
      </p:sp>
      <p:pic>
        <p:nvPicPr>
          <p:cNvPr descr="Blank line graph with the y-axis labeled temperature (degrees Fahrenheit) from 0 to 300, and the x-axis labeled time (minutes) from 0 to 30. No data points are plotted on the graph.&#10;" id="286" name="Google Shape;286;p26"/>
          <p:cNvPicPr preferRelativeResize="0"/>
          <p:nvPr/>
        </p:nvPicPr>
        <p:blipFill>
          <a:blip r:embed="rId3">
            <a:alphaModFix/>
          </a:blip>
          <a:stretch>
            <a:fillRect/>
          </a:stretch>
        </p:blipFill>
        <p:spPr>
          <a:xfrm>
            <a:off x="2345525" y="1675613"/>
            <a:ext cx="2499801" cy="2361775"/>
          </a:xfrm>
          <a:prstGeom prst="rect">
            <a:avLst/>
          </a:prstGeom>
          <a:noFill/>
          <a:ln>
            <a:noFill/>
          </a:ln>
        </p:spPr>
      </p:pic>
      <p:pic>
        <p:nvPicPr>
          <p:cNvPr descr="Line graph showing temperature in Fahrenheit over time in minutes. Temperature rises from 0 to 200°F between 0–10 minutes, stays at 200°F from 10–15 minutes, then drops to 100°F by 25 minutes." id="287" name="Google Shape;287;p26"/>
          <p:cNvPicPr preferRelativeResize="0"/>
          <p:nvPr/>
        </p:nvPicPr>
        <p:blipFill>
          <a:blip r:embed="rId4">
            <a:alphaModFix/>
          </a:blip>
          <a:stretch>
            <a:fillRect/>
          </a:stretch>
        </p:blipFill>
        <p:spPr>
          <a:xfrm>
            <a:off x="5197151" y="1398475"/>
            <a:ext cx="3086460" cy="291604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3" name="Google Shape;293;p27"/>
          <p:cNvSpPr txBox="1"/>
          <p:nvPr>
            <p:ph idx="1" type="body"/>
          </p:nvPr>
        </p:nvSpPr>
        <p:spPr>
          <a:xfrm>
            <a:off x="311700" y="11524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00">
              <a:solidFill>
                <a:schemeClr val="dk1"/>
              </a:solidFill>
            </a:endParaRPr>
          </a:p>
          <a:p>
            <a:pPr indent="0" lvl="0" marL="0" rtl="0" algn="l">
              <a:lnSpc>
                <a:spcPct val="100000"/>
              </a:lnSpc>
              <a:spcBef>
                <a:spcPts val="1200"/>
              </a:spcBef>
              <a:spcAft>
                <a:spcPts val="0"/>
              </a:spcAft>
              <a:buNone/>
            </a:pPr>
            <a:r>
              <a:rPr lang="en" sz="1500">
                <a:solidFill>
                  <a:schemeClr val="dk1"/>
                </a:solidFill>
              </a:rPr>
              <a:t>What does the statement </a:t>
            </a:r>
            <a:r>
              <a:rPr i="1" lang="en" sz="1500">
                <a:solidFill>
                  <a:schemeClr val="dk1"/>
                </a:solidFill>
                <a:latin typeface="Times New Roman"/>
                <a:ea typeface="Times New Roman"/>
                <a:cs typeface="Times New Roman"/>
                <a:sym typeface="Times New Roman"/>
              </a:rPr>
              <a:t>C</a:t>
            </a:r>
            <a:r>
              <a:rPr lang="en" sz="1500">
                <a:solidFill>
                  <a:schemeClr val="dk1"/>
                </a:solidFill>
              </a:rPr>
              <a:t>(10) &lt; </a:t>
            </a:r>
            <a:r>
              <a:rPr i="1" lang="en" sz="1500">
                <a:solidFill>
                  <a:schemeClr val="dk1"/>
                </a:solidFill>
                <a:latin typeface="Times New Roman"/>
                <a:ea typeface="Times New Roman"/>
                <a:cs typeface="Times New Roman"/>
                <a:sym typeface="Times New Roman"/>
              </a:rPr>
              <a:t>C</a:t>
            </a:r>
            <a:r>
              <a:rPr lang="en" sz="1500">
                <a:solidFill>
                  <a:schemeClr val="dk1"/>
                </a:solidFill>
              </a:rPr>
              <a:t>(5)  mean in the context of the problem?</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323850" lvl="0" marL="914400" rtl="0" algn="l">
              <a:lnSpc>
                <a:spcPct val="100000"/>
              </a:lnSpc>
              <a:spcBef>
                <a:spcPts val="0"/>
              </a:spcBef>
              <a:spcAft>
                <a:spcPts val="0"/>
              </a:spcAft>
              <a:buClr>
                <a:schemeClr val="dk1"/>
              </a:buClr>
              <a:buSzPts val="1500"/>
              <a:buFont typeface="Noto Sans"/>
              <a:buAutoNum type="alphaLcPeriod"/>
            </a:pPr>
            <a:r>
              <a:rPr lang="en" sz="1500">
                <a:solidFill>
                  <a:schemeClr val="dk1"/>
                </a:solidFill>
              </a:rPr>
              <a:t>The coffee pot has less coffee in it after 10 minutes than after 5 minutes.	</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The temperature of the coffee after 10 minutes was cooler than after 5 minute	</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The temperature of the coffee after 10 minutes was warmer than after 5 minutes.	</a:t>
            </a:r>
            <a:endParaRPr sz="6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The temperature of the coffee after 10 hours was cooler than after 5 hours.</a:t>
            </a:r>
            <a:endParaRPr sz="1500">
              <a:solidFill>
                <a:schemeClr val="dk1"/>
              </a:solidFill>
            </a:endParaRPr>
          </a:p>
          <a:p>
            <a:pPr indent="457200" lvl="0" marL="457200" rtl="0" algn="l">
              <a:lnSpc>
                <a:spcPct val="100000"/>
              </a:lnSpc>
              <a:spcBef>
                <a:spcPts val="1000"/>
              </a:spcBef>
              <a:spcAft>
                <a:spcPts val="0"/>
              </a:spcAft>
              <a:buNone/>
            </a:pPr>
            <a:r>
              <a:t/>
            </a:r>
            <a:endParaRPr sz="1500"/>
          </a:p>
        </p:txBody>
      </p:sp>
      <p:sp>
        <p:nvSpPr>
          <p:cNvPr id="294" name="Google Shape;29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4.3.3 Comparing Statements in Function Notation</a:t>
            </a:r>
            <a:endParaRPr sz="1000"/>
          </a:p>
        </p:txBody>
      </p:sp>
      <p:pic>
        <p:nvPicPr>
          <p:cNvPr id="296" name="Google Shape;296;p2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7" name="Google Shape;297;p27">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8" name="Google Shape;298;p27"/>
          <p:cNvSpPr txBox="1"/>
          <p:nvPr/>
        </p:nvSpPr>
        <p:spPr>
          <a:xfrm>
            <a:off x="310896" y="951750"/>
            <a:ext cx="9059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The function </a:t>
            </a:r>
            <a:r>
              <a:rPr i="1" lang="en" sz="1500">
                <a:solidFill>
                  <a:srgbClr val="424242"/>
                </a:solidFill>
                <a:latin typeface="Times New Roman"/>
                <a:ea typeface="Times New Roman"/>
                <a:cs typeface="Times New Roman"/>
                <a:sym typeface="Times New Roman"/>
              </a:rPr>
              <a:t>C</a:t>
            </a:r>
            <a:r>
              <a:rPr lang="en" sz="1500">
                <a:solidFill>
                  <a:schemeClr val="dk1"/>
                </a:solidFill>
                <a:latin typeface="Calibri"/>
                <a:ea typeface="Calibri"/>
                <a:cs typeface="Calibri"/>
                <a:sym typeface="Calibri"/>
              </a:rPr>
              <a:t> gives the temperature, in degrees Fahrenheit, of a pot of coffee </a:t>
            </a:r>
            <a:r>
              <a:rPr i="1" lang="en" sz="1500">
                <a:solidFill>
                  <a:srgbClr val="424242"/>
                </a:solidFill>
                <a:latin typeface="Times New Roman"/>
                <a:ea typeface="Times New Roman"/>
                <a:cs typeface="Times New Roman"/>
                <a:sym typeface="Times New Roman"/>
              </a:rPr>
              <a:t>x</a:t>
            </a:r>
            <a:r>
              <a:rPr i="1" lang="en" sz="1500">
                <a:solidFill>
                  <a:schemeClr val="dk1"/>
                </a:solidFill>
                <a:latin typeface="Calibri"/>
                <a:ea typeface="Calibri"/>
                <a:cs typeface="Calibri"/>
                <a:sym typeface="Calibri"/>
              </a:rPr>
              <a:t> </a:t>
            </a:r>
            <a:r>
              <a:rPr lang="en" sz="1500">
                <a:solidFill>
                  <a:schemeClr val="dk1"/>
                </a:solidFill>
                <a:latin typeface="Calibri"/>
                <a:ea typeface="Calibri"/>
                <a:cs typeface="Calibri"/>
                <a:sym typeface="Calibri"/>
              </a:rPr>
              <a:t>minutes after it is made.</a:t>
            </a:r>
            <a:endParaRPr sz="1100">
              <a:solidFill>
                <a:schemeClr val="dk1"/>
              </a:solidFill>
            </a:endParaRPr>
          </a:p>
        </p:txBody>
      </p:sp>
      <p:pic>
        <p:nvPicPr>
          <p:cNvPr descr="An illustration shows a pot of coffee with the function C(x) below it, explaining that C gives the temperature in degrees Fahrenheit of a pot of coffee x minutes after it is made—a helpful tool for tracking productivity. An arrow labels the temperature axis.&#10;" id="299" name="Google Shape;299;p27" title="ChatGPT Image Aug 4, 2025, 07_42_28 AM.png"/>
          <p:cNvPicPr preferRelativeResize="0"/>
          <p:nvPr/>
        </p:nvPicPr>
        <p:blipFill>
          <a:blip r:embed="rId4">
            <a:alphaModFix/>
          </a:blip>
          <a:stretch>
            <a:fillRect/>
          </a:stretch>
        </p:blipFill>
        <p:spPr>
          <a:xfrm>
            <a:off x="6248400" y="1519650"/>
            <a:ext cx="2471327" cy="247132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3" name="Shape 303"/>
        <p:cNvGrpSpPr/>
        <p:nvPr/>
      </p:nvGrpSpPr>
      <p:grpSpPr>
        <a:xfrm>
          <a:off x="0" y="0"/>
          <a:ext cx="0" cy="0"/>
          <a:chOff x="0" y="0"/>
          <a:chExt cx="0" cy="0"/>
        </a:xfrm>
      </p:grpSpPr>
      <p:sp>
        <p:nvSpPr>
          <p:cNvPr id="304" name="Google Shape;304;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5" name="Google Shape;305;p28"/>
          <p:cNvSpPr txBox="1"/>
          <p:nvPr>
            <p:ph idx="1" type="body"/>
          </p:nvPr>
        </p:nvSpPr>
        <p:spPr>
          <a:xfrm>
            <a:off x="311700" y="1000075"/>
            <a:ext cx="8649300" cy="895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1D2125"/>
                </a:solidFill>
              </a:rPr>
              <a:t>Function </a:t>
            </a:r>
            <a:r>
              <a:rPr i="1" lang="en" sz="1500">
                <a:latin typeface="Times New Roman"/>
                <a:ea typeface="Times New Roman"/>
                <a:cs typeface="Times New Roman"/>
                <a:sym typeface="Times New Roman"/>
              </a:rPr>
              <a:t>f</a:t>
            </a:r>
            <a:r>
              <a:rPr lang="en" sz="1600">
                <a:solidFill>
                  <a:srgbClr val="1D2125"/>
                </a:solidFill>
              </a:rPr>
              <a:t> gives the depth, in inches, of water in a tub as a function of time, </a:t>
            </a:r>
            <a:r>
              <a:rPr i="1" lang="en" sz="1500">
                <a:latin typeface="Times New Roman"/>
                <a:ea typeface="Times New Roman"/>
                <a:cs typeface="Times New Roman"/>
                <a:sym typeface="Times New Roman"/>
              </a:rPr>
              <a:t>t</a:t>
            </a:r>
            <a:r>
              <a:rPr lang="en" sz="1600">
                <a:solidFill>
                  <a:srgbClr val="1D2125"/>
                </a:solidFill>
              </a:rPr>
              <a:t>, in minutes, since the tub started being drained.</a:t>
            </a:r>
            <a:endParaRPr sz="1600">
              <a:solidFill>
                <a:srgbClr val="1D2125"/>
              </a:solidFill>
            </a:endParaRPr>
          </a:p>
          <a:p>
            <a:pPr indent="0" lvl="0" marL="0" rtl="0" algn="l">
              <a:spcBef>
                <a:spcPts val="0"/>
              </a:spcBef>
              <a:spcAft>
                <a:spcPts val="1200"/>
              </a:spcAft>
              <a:buNone/>
            </a:pPr>
            <a:r>
              <a:t/>
            </a:r>
            <a:endParaRPr b="1" sz="1600">
              <a:solidFill>
                <a:srgbClr val="1D2125"/>
              </a:solidFill>
            </a:endParaRPr>
          </a:p>
        </p:txBody>
      </p:sp>
      <p:pic>
        <p:nvPicPr>
          <p:cNvPr id="306" name="Google Shape;306;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7" name="Google Shape;307;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4.3.3 Comparing Statements in Function Notation</a:t>
            </a:r>
            <a:r>
              <a:rPr lang="en" sz="1000"/>
              <a:t> - Additional Resources</a:t>
            </a:r>
            <a:endParaRPr sz="1000"/>
          </a:p>
        </p:txBody>
      </p:sp>
      <p:sp>
        <p:nvSpPr>
          <p:cNvPr id="309" name="Google Shape;309;p28"/>
          <p:cNvSpPr txBox="1"/>
          <p:nvPr>
            <p:ph idx="1" type="body"/>
          </p:nvPr>
        </p:nvSpPr>
        <p:spPr>
          <a:xfrm>
            <a:off x="310900" y="2206050"/>
            <a:ext cx="5367600" cy="2502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chemeClr val="dk1"/>
                </a:solidFill>
              </a:rPr>
              <a:t>What does each function represent? What is the value of each function?</a:t>
            </a:r>
            <a:endParaRPr sz="1700">
              <a:solidFill>
                <a:schemeClr val="dk1"/>
              </a:solidFill>
            </a:endParaRPr>
          </a:p>
          <a:p>
            <a:pPr indent="-336550" lvl="0" marL="457200" rtl="0" algn="l">
              <a:lnSpc>
                <a:spcPct val="100000"/>
              </a:lnSpc>
              <a:spcBef>
                <a:spcPts val="1000"/>
              </a:spcBef>
              <a:spcAft>
                <a:spcPts val="0"/>
              </a:spcAft>
              <a:buClr>
                <a:schemeClr val="dk1"/>
              </a:buClr>
              <a:buSzPts val="1700"/>
              <a:buAutoNum type="arabicPeriod"/>
            </a:pPr>
            <a:r>
              <a:rPr i="1" lang="en" sz="1700">
                <a:solidFill>
                  <a:schemeClr val="dk1"/>
                </a:solidFill>
                <a:latin typeface="Times New Roman"/>
                <a:ea typeface="Times New Roman"/>
                <a:cs typeface="Times New Roman"/>
                <a:sym typeface="Times New Roman"/>
              </a:rPr>
              <a:t>f</a:t>
            </a:r>
            <a:r>
              <a:rPr lang="en" sz="1700">
                <a:solidFill>
                  <a:schemeClr val="dk1"/>
                </a:solidFill>
              </a:rPr>
              <a:t>(2)</a:t>
            </a:r>
            <a:endParaRPr sz="1700">
              <a:solidFill>
                <a:schemeClr val="dk1"/>
              </a:solidFill>
            </a:endParaRPr>
          </a:p>
          <a:p>
            <a:pPr indent="-336550" lvl="0" marL="457200" rtl="0" algn="l">
              <a:lnSpc>
                <a:spcPct val="100000"/>
              </a:lnSpc>
              <a:spcBef>
                <a:spcPts val="0"/>
              </a:spcBef>
              <a:spcAft>
                <a:spcPts val="0"/>
              </a:spcAft>
              <a:buClr>
                <a:schemeClr val="dk1"/>
              </a:buClr>
              <a:buSzPts val="1700"/>
              <a:buAutoNum type="arabicPeriod"/>
            </a:pPr>
            <a:r>
              <a:rPr i="1" lang="en" sz="1700">
                <a:solidFill>
                  <a:schemeClr val="dk1"/>
                </a:solidFill>
                <a:latin typeface="Times New Roman"/>
                <a:ea typeface="Times New Roman"/>
                <a:cs typeface="Times New Roman"/>
                <a:sym typeface="Times New Roman"/>
              </a:rPr>
              <a:t>f</a:t>
            </a:r>
            <a:r>
              <a:rPr lang="en" sz="1700">
                <a:solidFill>
                  <a:schemeClr val="dk1"/>
                </a:solidFill>
              </a:rPr>
              <a:t>(0)</a:t>
            </a:r>
            <a:endParaRPr sz="1700">
              <a:solidFill>
                <a:schemeClr val="dk1"/>
              </a:solidFill>
            </a:endParaRPr>
          </a:p>
          <a:p>
            <a:pPr indent="-336550" lvl="0" marL="457200" rtl="0" algn="l">
              <a:lnSpc>
                <a:spcPct val="100000"/>
              </a:lnSpc>
              <a:spcBef>
                <a:spcPts val="0"/>
              </a:spcBef>
              <a:spcAft>
                <a:spcPts val="0"/>
              </a:spcAft>
              <a:buClr>
                <a:schemeClr val="dk1"/>
              </a:buClr>
              <a:buSzPts val="1700"/>
              <a:buAutoNum type="arabicPeriod"/>
            </a:pPr>
            <a:r>
              <a:rPr i="1" lang="en" sz="1700">
                <a:solidFill>
                  <a:schemeClr val="dk1"/>
                </a:solidFill>
                <a:latin typeface="Times New Roman"/>
                <a:ea typeface="Times New Roman"/>
                <a:cs typeface="Times New Roman"/>
                <a:sym typeface="Times New Roman"/>
              </a:rPr>
              <a:t>f</a:t>
            </a:r>
            <a:r>
              <a:rPr lang="en" sz="1700">
                <a:solidFill>
                  <a:schemeClr val="dk1"/>
                </a:solidFill>
              </a:rPr>
              <a:t>(3)</a:t>
            </a:r>
            <a:endParaRPr sz="1700">
              <a:solidFill>
                <a:schemeClr val="dk1"/>
              </a:solidFill>
            </a:endParaRPr>
          </a:p>
          <a:p>
            <a:pPr indent="0" lvl="0" marL="0" rtl="0" algn="l">
              <a:lnSpc>
                <a:spcPct val="100000"/>
              </a:lnSpc>
              <a:spcBef>
                <a:spcPts val="0"/>
              </a:spcBef>
              <a:spcAft>
                <a:spcPts val="0"/>
              </a:spcAft>
              <a:buNone/>
            </a:pPr>
            <a:r>
              <a:t/>
            </a:r>
            <a:endParaRPr sz="1700">
              <a:solidFill>
                <a:schemeClr val="dk1"/>
              </a:solidFill>
            </a:endParaRPr>
          </a:p>
          <a:p>
            <a:pPr indent="0" lvl="0" marL="0" rtl="0" algn="l">
              <a:spcBef>
                <a:spcPts val="0"/>
              </a:spcBef>
              <a:spcAft>
                <a:spcPts val="1200"/>
              </a:spcAft>
              <a:buNone/>
            </a:pPr>
            <a:r>
              <a:t/>
            </a:r>
            <a:endParaRPr sz="1400">
              <a:solidFill>
                <a:schemeClr val="dk1"/>
              </a:solidFill>
            </a:endParaRPr>
          </a:p>
        </p:txBody>
      </p:sp>
      <p:pic>
        <p:nvPicPr>
          <p:cNvPr descr="A graph showing depth of water (in inches) versus time (in minutes). The depth drops from 6 to 5 inches at t=2, then to 3 inches at t=5, and stays at 3 inches until t=10. Point (2,5) is labeled." id="310" name="Google Shape;310;p28" title="fe73f9efb3bba971615831b5a95e99c2583f04bd.png"/>
          <p:cNvPicPr preferRelativeResize="0"/>
          <p:nvPr/>
        </p:nvPicPr>
        <p:blipFill rotWithShape="1">
          <a:blip r:embed="rId4">
            <a:alphaModFix/>
          </a:blip>
          <a:srcRect b="0" l="0" r="0" t="0"/>
          <a:stretch/>
        </p:blipFill>
        <p:spPr>
          <a:xfrm>
            <a:off x="5574963" y="2144462"/>
            <a:ext cx="3386175" cy="2257300"/>
          </a:xfrm>
          <a:prstGeom prst="rect">
            <a:avLst/>
          </a:prstGeom>
          <a:noFill/>
          <a:ln>
            <a:noFill/>
          </a:ln>
        </p:spPr>
      </p:pic>
      <p:sp>
        <p:nvSpPr>
          <p:cNvPr id="311" name="Google Shape;311;p28"/>
          <p:cNvSpPr txBox="1"/>
          <p:nvPr/>
        </p:nvSpPr>
        <p:spPr>
          <a:xfrm>
            <a:off x="310900" y="1590250"/>
            <a:ext cx="86493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Each point on the graph has the coordinates (</a:t>
            </a:r>
            <a:r>
              <a:rPr i="1" lang="en" sz="1700">
                <a:solidFill>
                  <a:srgbClr val="424242"/>
                </a:solidFill>
                <a:latin typeface="Times New Roman"/>
                <a:ea typeface="Times New Roman"/>
                <a:cs typeface="Times New Roman"/>
                <a:sym typeface="Times New Roman"/>
              </a:rPr>
              <a:t>t</a:t>
            </a:r>
            <a:r>
              <a:rPr lang="en" sz="1600">
                <a:solidFill>
                  <a:schemeClr val="dk1"/>
                </a:solidFill>
                <a:latin typeface="Calibri"/>
                <a:ea typeface="Calibri"/>
                <a:cs typeface="Calibri"/>
                <a:sym typeface="Calibri"/>
              </a:rPr>
              <a:t>, </a:t>
            </a:r>
            <a:r>
              <a:rPr i="1" lang="en" sz="1700">
                <a:solidFill>
                  <a:srgbClr val="424242"/>
                </a:solidFill>
                <a:latin typeface="Times New Roman"/>
                <a:ea typeface="Times New Roman"/>
                <a:cs typeface="Times New Roman"/>
                <a:sym typeface="Times New Roman"/>
              </a:rPr>
              <a:t>f</a:t>
            </a:r>
            <a:r>
              <a:rPr i="1" lang="en" sz="1600">
                <a:solidFill>
                  <a:schemeClr val="dk1"/>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t</a:t>
            </a:r>
            <a:r>
              <a:rPr i="1" lang="en" sz="1600">
                <a:solidFill>
                  <a:schemeClr val="dk1"/>
                </a:solidFill>
                <a:latin typeface="Calibri"/>
                <a:ea typeface="Calibri"/>
                <a:cs typeface="Calibri"/>
                <a:sym typeface="Calibri"/>
              </a:rPr>
              <a:t>) </a:t>
            </a:r>
            <a:r>
              <a:rPr lang="en" sz="1600">
                <a:solidFill>
                  <a:schemeClr val="dk1"/>
                </a:solidFill>
                <a:latin typeface="Calibri"/>
                <a:ea typeface="Calibri"/>
                <a:cs typeface="Calibri"/>
                <a:sym typeface="Calibri"/>
              </a:rPr>
              <a:t>), where the first value is the input of the function and the second value is the output.</a:t>
            </a:r>
            <a:endParaRPr sz="16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2" name="Google Shape;322;p29"/>
          <p:cNvCxnSpPr>
            <a:stCxn id="316" idx="2"/>
            <a:endCxn id="31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3" name="Google Shape;323;p29"/>
          <p:cNvCxnSpPr>
            <a:stCxn id="318" idx="3"/>
            <a:endCxn id="31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4" name="Google Shape;324;p29"/>
          <p:cNvCxnSpPr>
            <a:stCxn id="317" idx="3"/>
            <a:endCxn id="31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5" name="Google Shape;325;p29"/>
          <p:cNvCxnSpPr>
            <a:stCxn id="319" idx="3"/>
            <a:endCxn id="32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6" name="Google Shape;326;p29"/>
          <p:cNvCxnSpPr>
            <a:stCxn id="321" idx="3"/>
            <a:endCxn id="32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7" name="Google Shape;327;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9" name="Google Shape;329;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0" name="Google Shape;330;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1" name="Google Shape;331;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2" name="Google Shape;332;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3" name="Google Shape;333;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34" name="Google Shape;334;p29"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5" name="Google Shape;335;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6" name="Google Shape;336;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7" name="Google Shape;337;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8" name="Google Shape;338;p29"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9" name="Google Shape;339;p29"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40" name="Google Shape;340;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6" name="Google Shape;346;p30"/>
          <p:cNvSpPr txBox="1"/>
          <p:nvPr>
            <p:ph idx="1" type="body"/>
          </p:nvPr>
        </p:nvSpPr>
        <p:spPr>
          <a:xfrm>
            <a:off x="311700" y="2143075"/>
            <a:ext cx="8116800" cy="21933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Explain what this statement tells us about </a:t>
            </a:r>
            <a:endParaRPr sz="1700"/>
          </a:p>
          <a:p>
            <a:pPr indent="457200" lvl="0" marL="0" rtl="0" algn="l">
              <a:lnSpc>
                <a:spcPct val="100000"/>
              </a:lnSpc>
              <a:spcBef>
                <a:spcPts val="0"/>
              </a:spcBef>
              <a:spcAft>
                <a:spcPts val="0"/>
              </a:spcAft>
              <a:buNone/>
            </a:pPr>
            <a:r>
              <a:rPr lang="en" sz="1700"/>
              <a:t>the situation: </a:t>
            </a:r>
            <a:r>
              <a:rPr i="1" lang="en" sz="1700">
                <a:latin typeface="Times New Roman"/>
                <a:ea typeface="Times New Roman"/>
                <a:cs typeface="Times New Roman"/>
                <a:sym typeface="Times New Roman"/>
              </a:rPr>
              <a:t>V</a:t>
            </a:r>
            <a:r>
              <a:rPr lang="en" sz="1700"/>
              <a:t>(1.25) = 28</a:t>
            </a:r>
            <a:endParaRPr sz="1700"/>
          </a:p>
          <a:p>
            <a:pPr indent="0" lvl="0" marL="0" rtl="0" algn="l">
              <a:lnSpc>
                <a:spcPct val="100000"/>
              </a:lnSpc>
              <a:spcBef>
                <a:spcPts val="0"/>
              </a:spcBef>
              <a:spcAft>
                <a:spcPts val="0"/>
              </a:spcAft>
              <a:buNone/>
            </a:pPr>
            <a:r>
              <a:t/>
            </a:r>
            <a:endParaRPr sz="1000"/>
          </a:p>
          <a:p>
            <a:pPr indent="0" lvl="0" marL="0" rtl="0" algn="l">
              <a:lnSpc>
                <a:spcPct val="100000"/>
              </a:lnSpc>
              <a:spcBef>
                <a:spcPts val="0"/>
              </a:spcBef>
              <a:spcAft>
                <a:spcPts val="0"/>
              </a:spcAft>
              <a:buNone/>
            </a:pPr>
            <a:r>
              <a:t/>
            </a:r>
            <a:endParaRPr sz="100"/>
          </a:p>
          <a:p>
            <a:pPr indent="-336550" lvl="0" marL="457200" rtl="0" algn="l">
              <a:lnSpc>
                <a:spcPct val="100000"/>
              </a:lnSpc>
              <a:spcBef>
                <a:spcPts val="0"/>
              </a:spcBef>
              <a:spcAft>
                <a:spcPts val="0"/>
              </a:spcAft>
              <a:buSzPts val="1700"/>
              <a:buAutoNum type="arabicPeriod"/>
            </a:pPr>
            <a:r>
              <a:rPr lang="en" sz="1700"/>
              <a:t>Use function notation to represent each statement.</a:t>
            </a:r>
            <a:endParaRPr sz="1700"/>
          </a:p>
          <a:p>
            <a:pPr indent="-336550" lvl="1" marL="914400" rtl="0" algn="l">
              <a:lnSpc>
                <a:spcPct val="100000"/>
              </a:lnSpc>
              <a:spcBef>
                <a:spcPts val="0"/>
              </a:spcBef>
              <a:spcAft>
                <a:spcPts val="0"/>
              </a:spcAft>
              <a:buSzPts val="1700"/>
              <a:buAutoNum type="alphaLcPeriod"/>
            </a:pPr>
            <a:r>
              <a:rPr lang="en" sz="1700"/>
              <a:t>At 1 p.m., there were 257 visitors in the museum.</a:t>
            </a:r>
            <a:endParaRPr sz="1700"/>
          </a:p>
          <a:p>
            <a:pPr indent="-336550" lvl="1" marL="914400" rtl="0" algn="l">
              <a:lnSpc>
                <a:spcPct val="100000"/>
              </a:lnSpc>
              <a:spcBef>
                <a:spcPts val="0"/>
              </a:spcBef>
              <a:spcAft>
                <a:spcPts val="0"/>
              </a:spcAft>
              <a:buSzPts val="1700"/>
              <a:buAutoNum type="alphaLcPeriod"/>
            </a:pPr>
            <a:r>
              <a:rPr lang="en" sz="1700"/>
              <a:t>At the time of closing, there were no visitors in the museum.</a:t>
            </a:r>
            <a:endParaRPr sz="1700"/>
          </a:p>
          <a:p>
            <a:pPr indent="0" lvl="0" marL="0" rtl="0" algn="l">
              <a:lnSpc>
                <a:spcPct val="100000"/>
              </a:lnSpc>
              <a:spcBef>
                <a:spcPts val="0"/>
              </a:spcBef>
              <a:spcAft>
                <a:spcPts val="0"/>
              </a:spcAft>
              <a:buNone/>
            </a:pPr>
            <a:r>
              <a:t/>
            </a:r>
            <a:endParaRPr sz="700"/>
          </a:p>
          <a:p>
            <a:pPr indent="-336550" lvl="0" marL="457200" rtl="0" algn="l">
              <a:lnSpc>
                <a:spcPct val="100000"/>
              </a:lnSpc>
              <a:spcBef>
                <a:spcPts val="0"/>
              </a:spcBef>
              <a:spcAft>
                <a:spcPts val="0"/>
              </a:spcAft>
              <a:buSzPts val="1700"/>
              <a:buAutoNum type="arabicPeriod"/>
            </a:pPr>
            <a:r>
              <a:rPr lang="en" sz="1700"/>
              <a:t>Use the previous statements about the visitors in the museum to sketch a graph that could represent the function.</a:t>
            </a:r>
            <a:endParaRPr sz="1700"/>
          </a:p>
        </p:txBody>
      </p:sp>
      <p:sp>
        <p:nvSpPr>
          <p:cNvPr id="347" name="Google Shape;34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8" name="Google Shape;348;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a:t>
            </a:r>
            <a:r>
              <a:rPr lang="en"/>
              <a:t>.4 </a:t>
            </a:r>
            <a:r>
              <a:rPr lang="en"/>
              <a:t>Using Function Notation with a Real-World Example</a:t>
            </a:r>
            <a:endParaRPr/>
          </a:p>
        </p:txBody>
      </p:sp>
      <p:sp>
        <p:nvSpPr>
          <p:cNvPr id="349" name="Google Shape;349;p30"/>
          <p:cNvSpPr txBox="1"/>
          <p:nvPr/>
        </p:nvSpPr>
        <p:spPr>
          <a:xfrm>
            <a:off x="310900" y="1143000"/>
            <a:ext cx="58731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An art museum opens at 9 a.m. and closes at 5 p.m. The function </a:t>
            </a:r>
            <a:r>
              <a:rPr i="1" lang="en" sz="1700">
                <a:solidFill>
                  <a:srgbClr val="424242"/>
                </a:solidFill>
                <a:latin typeface="Times New Roman"/>
                <a:ea typeface="Times New Roman"/>
                <a:cs typeface="Times New Roman"/>
                <a:sym typeface="Times New Roman"/>
              </a:rPr>
              <a:t>V</a:t>
            </a:r>
            <a:r>
              <a:rPr lang="en" sz="1700">
                <a:solidFill>
                  <a:srgbClr val="424242"/>
                </a:solidFill>
                <a:latin typeface="Calibri"/>
                <a:ea typeface="Calibri"/>
                <a:cs typeface="Calibri"/>
                <a:sym typeface="Calibri"/>
              </a:rPr>
              <a:t> gives the number of visitors in the museum </a:t>
            </a:r>
            <a:r>
              <a:rPr i="1" lang="en" sz="1700">
                <a:solidFill>
                  <a:srgbClr val="424242"/>
                </a:solidFill>
                <a:latin typeface="Times New Roman"/>
                <a:ea typeface="Times New Roman"/>
                <a:cs typeface="Times New Roman"/>
                <a:sym typeface="Times New Roman"/>
              </a:rPr>
              <a:t>h</a:t>
            </a:r>
            <a:r>
              <a:rPr lang="en" sz="1700">
                <a:solidFill>
                  <a:srgbClr val="424242"/>
                </a:solidFill>
                <a:latin typeface="Calibri"/>
                <a:ea typeface="Calibri"/>
                <a:cs typeface="Calibri"/>
                <a:sym typeface="Calibri"/>
              </a:rPr>
              <a:t> hours after it opens.</a:t>
            </a:r>
            <a:endParaRPr sz="1700">
              <a:solidFill>
                <a:srgbClr val="424242"/>
              </a:solidFill>
              <a:latin typeface="Calibri"/>
              <a:ea typeface="Calibri"/>
              <a:cs typeface="Calibri"/>
              <a:sym typeface="Calibri"/>
            </a:endParaRPr>
          </a:p>
        </p:txBody>
      </p:sp>
      <p:pic>
        <p:nvPicPr>
          <p:cNvPr descr="Illustration of a classical-style building labeled Art Museum with columns, an arched doorway, windows, steps, green bushes, and blue clouds in the background." id="350" name="Google Shape;350;p30" title="art museum.png"/>
          <p:cNvPicPr preferRelativeResize="0"/>
          <p:nvPr/>
        </p:nvPicPr>
        <p:blipFill rotWithShape="1">
          <a:blip r:embed="rId3">
            <a:alphaModFix/>
          </a:blip>
          <a:srcRect b="5206" l="0" r="0" t="3134"/>
          <a:stretch/>
        </p:blipFill>
        <p:spPr>
          <a:xfrm>
            <a:off x="5930875" y="104650"/>
            <a:ext cx="3055926" cy="28010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6" name="Google Shape;356;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1" name="Google Shape;361;p31"/>
          <p:cNvCxnSpPr>
            <a:stCxn id="355" idx="2"/>
            <a:endCxn id="35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2" name="Google Shape;362;p31"/>
          <p:cNvCxnSpPr>
            <a:stCxn id="357" idx="3"/>
            <a:endCxn id="35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3" name="Google Shape;363;p31"/>
          <p:cNvCxnSpPr>
            <a:stCxn id="356" idx="3"/>
            <a:endCxn id="35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31"/>
          <p:cNvCxnSpPr>
            <a:stCxn id="358" idx="3"/>
            <a:endCxn id="36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31"/>
          <p:cNvCxnSpPr>
            <a:stCxn id="360" idx="3"/>
            <a:endCxn id="35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6" name="Google Shape;366;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7" name="Google Shape;367;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8" name="Google Shape;368;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9" name="Google Shape;369;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70" name="Google Shape;370;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71" name="Google Shape;371;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2" name="Google Shape;372;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3" name="Google Shape;373;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4" name="Google Shape;374;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5" name="Google Shape;375;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6" name="Google Shape;376;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7" name="Google Shape;377;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8" name="Google Shape;378;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9" name="Google Shape;379;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5" name="Google Shape;385;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6" name="Google Shape;38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a:t>
            </a:r>
            <a:r>
              <a:rPr lang="en"/>
              <a:t>.5 Practice</a:t>
            </a:r>
            <a:endParaRPr/>
          </a:p>
        </p:txBody>
      </p:sp>
      <p:pic>
        <p:nvPicPr>
          <p:cNvPr descr="Student working at a desk with a checklist on screen, showing progress, organization, and staying on task with assignments." id="388" name="Google Shape;388;p32" title="Practice-4.png"/>
          <p:cNvPicPr preferRelativeResize="0"/>
          <p:nvPr/>
        </p:nvPicPr>
        <p:blipFill rotWithShape="1">
          <a:blip r:embed="rId3">
            <a:alphaModFix/>
          </a:blip>
          <a:srcRect b="0" l="6597" r="6597" t="0"/>
          <a:stretch/>
        </p:blipFill>
        <p:spPr>
          <a:xfrm>
            <a:off x="5577675" y="115247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9" name="Google Shape;399;p33"/>
          <p:cNvCxnSpPr>
            <a:stCxn id="393" idx="2"/>
            <a:endCxn id="39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0" name="Google Shape;400;p33"/>
          <p:cNvCxnSpPr>
            <a:stCxn id="395" idx="3"/>
            <a:endCxn id="39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3"/>
          <p:cNvCxnSpPr>
            <a:stCxn id="394" idx="3"/>
            <a:endCxn id="39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3"/>
          <p:cNvCxnSpPr>
            <a:stCxn id="396" idx="3"/>
            <a:endCxn id="39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3"/>
          <p:cNvCxnSpPr>
            <a:stCxn id="398" idx="3"/>
            <a:endCxn id="39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4" name="Google Shape;40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6" name="Google Shape;406;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7" name="Google Shape;407;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8" name="Google Shape;408;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9" name="Google Shape;409;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10" name="Google Shape;410;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11" name="Google Shape;411;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2" name="Google Shape;412;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3" name="Google Shape;413;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14" name="Google Shape;414;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5" name="Google Shape;415;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6" name="Google Shape;416;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7" name="Google Shape;417;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23" name="Google Shape;423;p34"/>
          <p:cNvSpPr txBox="1"/>
          <p:nvPr>
            <p:ph idx="1" type="body"/>
          </p:nvPr>
        </p:nvSpPr>
        <p:spPr>
          <a:xfrm>
            <a:off x="311700" y="1152475"/>
            <a:ext cx="85206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At noon, a news organization published a piece of breaking news on its website. The function </a:t>
            </a:r>
            <a:r>
              <a:rPr i="1" lang="en" sz="1700">
                <a:latin typeface="Times New Roman"/>
                <a:ea typeface="Times New Roman"/>
                <a:cs typeface="Times New Roman"/>
                <a:sym typeface="Times New Roman"/>
              </a:rPr>
              <a:t>Q</a:t>
            </a:r>
            <a:r>
              <a:rPr lang="en"/>
              <a:t> gives the number of visitors, in thousands, to the website </a:t>
            </a:r>
            <a:r>
              <a:rPr i="1" lang="en" sz="1700">
                <a:latin typeface="Times New Roman"/>
                <a:ea typeface="Times New Roman"/>
                <a:cs typeface="Times New Roman"/>
                <a:sym typeface="Times New Roman"/>
              </a:rPr>
              <a:t>h</a:t>
            </a:r>
            <a:r>
              <a:rPr lang="en"/>
              <a:t> hours after the news was published. By 2:30 p.m., the news article had been viewed by 1.6 million visitors.</a:t>
            </a:r>
            <a:endParaRPr/>
          </a:p>
          <a:p>
            <a:pPr indent="-342900" lvl="0" marL="2286000" rtl="0" algn="l">
              <a:lnSpc>
                <a:spcPct val="100000"/>
              </a:lnSpc>
              <a:spcBef>
                <a:spcPts val="1200"/>
              </a:spcBef>
              <a:spcAft>
                <a:spcPts val="0"/>
              </a:spcAft>
              <a:buSzPts val="1800"/>
              <a:buChar char="●"/>
            </a:pPr>
            <a:r>
              <a:rPr i="1" lang="en" sz="1700">
                <a:latin typeface="Times New Roman"/>
                <a:ea typeface="Times New Roman"/>
                <a:cs typeface="Times New Roman"/>
                <a:sym typeface="Times New Roman"/>
              </a:rPr>
              <a:t>Q</a:t>
            </a:r>
            <a:r>
              <a:rPr i="1" lang="en"/>
              <a:t>(2:30) = 1.6</a:t>
            </a:r>
            <a:endParaRPr i="1"/>
          </a:p>
          <a:p>
            <a:pPr indent="-342900" lvl="0" marL="2286000" rtl="0" algn="l">
              <a:lnSpc>
                <a:spcPct val="100000"/>
              </a:lnSpc>
              <a:spcBef>
                <a:spcPts val="0"/>
              </a:spcBef>
              <a:spcAft>
                <a:spcPts val="0"/>
              </a:spcAft>
              <a:buSzPts val="1800"/>
              <a:buChar char="●"/>
            </a:pPr>
            <a:r>
              <a:rPr i="1" lang="en" sz="1700">
                <a:latin typeface="Times New Roman"/>
                <a:ea typeface="Times New Roman"/>
                <a:cs typeface="Times New Roman"/>
                <a:sym typeface="Times New Roman"/>
              </a:rPr>
              <a:t>Q</a:t>
            </a:r>
            <a:r>
              <a:rPr i="1" lang="en"/>
              <a:t>(2.5) = 1.6</a:t>
            </a:r>
            <a:endParaRPr i="1"/>
          </a:p>
          <a:p>
            <a:pPr indent="-342900" lvl="0" marL="2286000" rtl="0" algn="l">
              <a:lnSpc>
                <a:spcPct val="100000"/>
              </a:lnSpc>
              <a:spcBef>
                <a:spcPts val="0"/>
              </a:spcBef>
              <a:spcAft>
                <a:spcPts val="0"/>
              </a:spcAft>
              <a:buSzPts val="1800"/>
              <a:buChar char="●"/>
            </a:pPr>
            <a:r>
              <a:rPr i="1" lang="en" sz="1700">
                <a:latin typeface="Times New Roman"/>
                <a:ea typeface="Times New Roman"/>
                <a:cs typeface="Times New Roman"/>
                <a:sym typeface="Times New Roman"/>
              </a:rPr>
              <a:t>Q</a:t>
            </a:r>
            <a:r>
              <a:rPr i="1" lang="en"/>
              <a:t>(2.5) = 1600</a:t>
            </a:r>
            <a:endParaRPr i="1"/>
          </a:p>
          <a:p>
            <a:pPr indent="-342900" lvl="0" marL="2286000" rtl="0" algn="l">
              <a:lnSpc>
                <a:spcPct val="100000"/>
              </a:lnSpc>
              <a:spcBef>
                <a:spcPts val="0"/>
              </a:spcBef>
              <a:spcAft>
                <a:spcPts val="0"/>
              </a:spcAft>
              <a:buSzPts val="1800"/>
              <a:buChar char="●"/>
            </a:pPr>
            <a:r>
              <a:rPr i="1" lang="en" sz="1700">
                <a:latin typeface="Times New Roman"/>
                <a:ea typeface="Times New Roman"/>
                <a:cs typeface="Times New Roman"/>
                <a:sym typeface="Times New Roman"/>
              </a:rPr>
              <a:t>Q</a:t>
            </a:r>
            <a:r>
              <a:rPr i="1" lang="en"/>
              <a:t>(2:30) = 1,600,000</a:t>
            </a:r>
            <a:endParaRPr i="1"/>
          </a:p>
          <a:p>
            <a:pPr indent="-342900" lvl="0" marL="2286000" rtl="0" algn="l">
              <a:lnSpc>
                <a:spcPct val="100000"/>
              </a:lnSpc>
              <a:spcBef>
                <a:spcPts val="0"/>
              </a:spcBef>
              <a:spcAft>
                <a:spcPts val="0"/>
              </a:spcAft>
              <a:buSzPts val="1800"/>
              <a:buChar char="●"/>
            </a:pPr>
            <a:r>
              <a:rPr i="1" lang="en" sz="1700">
                <a:latin typeface="Times New Roman"/>
                <a:ea typeface="Times New Roman"/>
                <a:cs typeface="Times New Roman"/>
                <a:sym typeface="Times New Roman"/>
              </a:rPr>
              <a:t>Q</a:t>
            </a:r>
            <a:r>
              <a:rPr i="1" lang="en"/>
              <a:t>(150) = 1600</a:t>
            </a:r>
            <a:endParaRPr i="1"/>
          </a:p>
          <a:p>
            <a:pPr indent="-342900" lvl="0" marL="2286000" rtl="0" algn="l">
              <a:lnSpc>
                <a:spcPct val="100000"/>
              </a:lnSpc>
              <a:spcBef>
                <a:spcPts val="0"/>
              </a:spcBef>
              <a:spcAft>
                <a:spcPts val="0"/>
              </a:spcAft>
              <a:buSzPts val="1800"/>
              <a:buChar char="●"/>
            </a:pPr>
            <a:r>
              <a:rPr i="1" lang="en" sz="1700">
                <a:latin typeface="Times New Roman"/>
                <a:ea typeface="Times New Roman"/>
                <a:cs typeface="Times New Roman"/>
                <a:sym typeface="Times New Roman"/>
              </a:rPr>
              <a:t>Q</a:t>
            </a:r>
            <a:r>
              <a:rPr i="1" lang="en"/>
              <a:t>(2.5) = 1,600,000</a:t>
            </a:r>
            <a:endParaRPr i="1"/>
          </a:p>
        </p:txBody>
      </p:sp>
      <p:sp>
        <p:nvSpPr>
          <p:cNvPr id="424" name="Google Shape;424;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5" name="Google Shape;425;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 Interpreting &amp; Using Function Notation</a:t>
            </a:r>
            <a:endParaRPr/>
          </a:p>
        </p:txBody>
      </p:sp>
      <p:pic>
        <p:nvPicPr>
          <p:cNvPr descr="Illustration of a television displaying BREAKING NEWS in bold letters on a red screen, with a yellow exclamation mark in a circle and signal waves above the TV, &#10;" id="426" name="Google Shape;426;p34" title="breaking news.png"/>
          <p:cNvPicPr preferRelativeResize="0"/>
          <p:nvPr/>
        </p:nvPicPr>
        <p:blipFill>
          <a:blip r:embed="rId3">
            <a:alphaModFix/>
          </a:blip>
          <a:stretch>
            <a:fillRect/>
          </a:stretch>
        </p:blipFill>
        <p:spPr>
          <a:xfrm>
            <a:off x="4987000" y="2099200"/>
            <a:ext cx="2301350" cy="23013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2" name="Google Shape;432;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3" name="Google Shape;433;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4.3 Interpreting &amp; Using Function Notation</a:t>
            </a:r>
            <a:endParaRPr/>
          </a:p>
        </p:txBody>
      </p:sp>
      <p:graphicFrame>
        <p:nvGraphicFramePr>
          <p:cNvPr id="435" name="Google Shape;435;p35"/>
          <p:cNvGraphicFramePr/>
          <p:nvPr/>
        </p:nvGraphicFramePr>
        <p:xfrm>
          <a:off x="311700" y="1764100"/>
          <a:ext cx="3000000" cy="3000000"/>
        </p:xfrm>
        <a:graphic>
          <a:graphicData uri="http://schemas.openxmlformats.org/drawingml/2006/table">
            <a:tbl>
              <a:tblPr>
                <a:noFill/>
                <a:tableStyleId>{81D22572-7811-4421-BF7C-0FA436FB9049}</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connections between a statement in</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function notation and the graph of the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function notation to efficiently represent a</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relationship between two quantities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statements in function notation to sketch a graph of a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