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722E277-2F6A-4044-8E29-FD7A6A4175FC}">
  <a:tblStyle styleId="{1722E277-2F6A-4044-8E29-FD7A6A4175F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003C4554-BD06-4DE8-9BA5-3B0A2052B3E1}" styleName="Table_1">
    <a:wholeTbl>
      <a:tcTxStyle>
        <a:font>
          <a:latin typeface="Arial"/>
          <a:ea typeface="Arial"/>
          <a:cs typeface="Arial"/>
        </a:font>
        <a:srgbClr val="000000"/>
      </a:tcTxStyle>
      <a:tcStyle>
        <a:tcBdr>
          <a:left>
            <a:ln cap="flat" cmpd="sng" w="12700">
              <a:solidFill>
                <a:srgbClr val="000000"/>
              </a:solidFill>
              <a:prstDash val="solid"/>
              <a:round/>
              <a:headEnd len="sm" w="sm" type="none"/>
              <a:tailEnd len="sm" w="sm" type="none"/>
            </a:ln>
          </a:left>
          <a:right>
            <a:ln cap="flat" cmpd="sng" w="12700">
              <a:solidFill>
                <a:srgbClr val="000000"/>
              </a:solidFill>
              <a:prstDash val="solid"/>
              <a:round/>
              <a:headEnd len="sm" w="sm" type="none"/>
              <a:tailEnd len="sm" w="sm" type="none"/>
            </a:ln>
          </a:right>
          <a:top>
            <a:ln cap="flat" cmpd="sng" w="12700">
              <a:solidFill>
                <a:srgbClr val="000000"/>
              </a:solidFill>
              <a:prstDash val="solid"/>
              <a:round/>
              <a:headEnd len="sm" w="sm" type="none"/>
              <a:tailEnd len="sm" w="sm" type="none"/>
            </a:ln>
          </a:top>
          <a:bottom>
            <a:ln cap="flat" cmpd="sng" w="12700">
              <a:solidFill>
                <a:srgbClr val="000000"/>
              </a:solidFill>
              <a:prstDash val="solid"/>
              <a:round/>
              <a:headEnd len="sm" w="sm" type="none"/>
              <a:tailEnd len="sm" w="sm" type="none"/>
            </a:ln>
          </a:bottom>
          <a:insideH>
            <a:ln cap="flat" cmpd="sng" w="12700">
              <a:solidFill>
                <a:srgbClr val="000000"/>
              </a:solidFill>
              <a:prstDash val="solid"/>
              <a:round/>
              <a:headEnd len="sm" w="sm" type="none"/>
              <a:tailEnd len="sm" w="sm" type="none"/>
            </a:ln>
          </a:insideH>
          <a:insideV>
            <a:ln cap="flat" cmpd="sng" w="12700">
              <a:solidFill>
                <a:srgbClr val="000000"/>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bb62ff420237b71cd4fcc87d079a19a90ca7f676" TargetMode="External"/><Relationship Id="rId3" Type="http://schemas.openxmlformats.org/officeDocument/2006/relationships/hyperlink" Target="https://k12.openstax.org/contents/raise/resources/bb62ff420237b71cd4fcc87d079a19a90ca7f676"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194743/raise-unit-2-spn-vocabulary-flash-cards/?i=5eauv9&amp;x=1jqt" TargetMode="External"/><Relationship Id="rId4" Type="http://schemas.openxmlformats.org/officeDocument/2006/relationships/hyperlink" Target="https://quizlet.com/881145916/raise-unit-2-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 Id="rId3" Type="http://schemas.openxmlformats.org/officeDocument/2006/relationships/slide" Target="/pp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nfmpvdlc5p"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a5c96a06752bcc6e87fc6fb2306fe569571d41ed" TargetMode="External"/><Relationship Id="rId3" Type="http://schemas.openxmlformats.org/officeDocument/2006/relationships/slide" Target="/pp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6.xml"/><Relationship Id="rId3" Type="http://schemas.openxmlformats.org/officeDocument/2006/relationships/hyperlink" Target="https://www.desmos.com/calculator/xfdtwctoc3" TargetMode="External"/><Relationship Id="rId4" Type="http://schemas.openxmlformats.org/officeDocument/2006/relationships/hyperlink" Target="https://k12.openstax.org/contents/raise/resources/bb62ff420237b71cd4fcc87d079a19a90ca7f676" TargetMode="External"/><Relationship Id="rId5" Type="http://schemas.openxmlformats.org/officeDocument/2006/relationships/hyperlink" Target="https://www.desmos.com/calculator/xfdtwctoc3" TargetMode="External"/><Relationship Id="rId6" Type="http://schemas.openxmlformats.org/officeDocument/2006/relationships/hyperlink" Target="https://www.desmos.com/calculator/xfdtwctoc3"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kdctlaidic" TargetMode="External"/><Relationship Id="rId3" Type="http://schemas.openxmlformats.org/officeDocument/2006/relationships/hyperlink" Target="https://www.desmos.com/calculator/adl3dtlugg"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2-15-3-solving-problems-to-satisfy-multiple-constraints-simultaneously" TargetMode="External"/><Relationship Id="rId3" Type="http://schemas.openxmlformats.org/officeDocument/2006/relationships/hyperlink" Target="https://www.desmos.com/calculator/cx1iiwqznk"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jc5llrkdcd"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esmos.com/calculator/jljhb8ijxx" TargetMode="Externa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 Id="rId3" Type="http://schemas.openxmlformats.org/officeDocument/2006/relationships/hyperlink" Target="https://www.desmos.com/calculator/kdctlaidic" TargetMode="External"/><Relationship Id="rId4" Type="http://schemas.openxmlformats.org/officeDocument/2006/relationships/hyperlink" Target="https://www.desmos.com/calculator/adl3dtlugg" TargetMode="Externa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a previous lesson, students learned that the solutions to a system of linear inequalities can be represented graphically with overlapping regions.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take a closer look at whether points on the boundary lines of the system’s solution region are included in the solutions. Analyzing graphs and communicating observations about them require attention to precision.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Print the </a:t>
            </a:r>
            <a:r>
              <a:rPr lang="en" u="sng">
                <a:solidFill>
                  <a:schemeClr val="hlink"/>
                </a:solidFill>
                <a:latin typeface="Noto Sans"/>
                <a:ea typeface="Noto Sans"/>
                <a:cs typeface="Noto Sans"/>
                <a:sym typeface="Noto Sans"/>
                <a:hlinkClick r:id="rId2"/>
              </a:rPr>
              <a:t>data and problem cards</a:t>
            </a:r>
            <a:r>
              <a:rPr lang="en">
                <a:solidFill>
                  <a:schemeClr val="dk1"/>
                </a:solidFill>
                <a:latin typeface="Noto Sans"/>
                <a:ea typeface="Noto Sans"/>
                <a:cs typeface="Noto Sans"/>
                <a:sym typeface="Noto Sans"/>
              </a:rPr>
              <a:t> for activity 2.15.3</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Cut apart the cards to prepare them for distribution to pairs of students</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Pre-printed slips, cut from copies of the </a:t>
            </a:r>
            <a:r>
              <a:rPr lang="en" u="sng">
                <a:solidFill>
                  <a:schemeClr val="hlink"/>
                </a:solidFill>
                <a:latin typeface="Noto Sans"/>
                <a:ea typeface="Noto Sans"/>
                <a:cs typeface="Noto Sans"/>
                <a:sym typeface="Noto Sans"/>
                <a:hlinkClick r:id="rId3"/>
              </a:rPr>
              <a:t>blackline master of data and problem cards</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Coordinate Grids</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A2(H) write linear inequalities in two variables given a table of values, a graph, and a verbal description.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A3(H) graph the solution set of systems of two linear inequalities in two variables on the coordinate plane.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47b1eaab1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47b1eaab1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Familiarize students with the vocabulary words they will see throughout the lesson. Encourage students to look for these words and notice their use and meanings.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Encourage students to use key vocabulary words in “math talk” and their written and oral explanations.</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Utilize a word wall. Sample cards are located here: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2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2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b="1"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1(F) use accessible language and learn new and essential language in the process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1(H) develop and expand repertoire of learning strategies such as reasoning inductively or deductively, looking for patterns in language, and analyzing sayings and expressions commensurate with grade-level learning expectations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3(G) express opinions, ideas, and feelings ranging from communicating single words and short phrases to participating in extended discussions on a variety of social and grade-appropriate academic topics</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47b1eaab1d_0_7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47b1eaab1d_0_7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warm up prompts students to carefully analyze and compare graphs that represent linear equations and inequalities. Making comparisons prompts students to think about the solutions to the equations, inequalities, or systems that are being represented.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2 – 4.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the graphs for all to see.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indicate when they have noticed one that does not belong and can explain why. </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Give students 1 minute of quiet time to think individually.</a:t>
            </a:r>
            <a:endParaRPr sz="1300">
              <a:solidFill>
                <a:schemeClr val="dk1"/>
              </a:solidFill>
              <a:latin typeface="Calibri"/>
              <a:ea typeface="Calibri"/>
              <a:cs typeface="Calibri"/>
              <a:sym typeface="Calibri"/>
            </a:endParaRPr>
          </a:p>
          <a:p>
            <a:pPr indent="-311150" lvl="1" marL="914400" rtl="0" algn="l">
              <a:lnSpc>
                <a:spcPct val="100000"/>
              </a:lnSpc>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Then, give them time to share their thinking with their small group.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In their small groups, tell each student to share their reasoning why a particular item does not belong and together find at least one reason each item doesn’t belong.</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i="1" lang="en" sz="1300">
                <a:solidFill>
                  <a:schemeClr val="dk1"/>
                </a:solidFill>
                <a:latin typeface="Calibri"/>
                <a:ea typeface="Calibri"/>
                <a:cs typeface="Calibri"/>
                <a:sym typeface="Calibri"/>
              </a:rPr>
              <a:t>Continue scrolling down to the activity answers and synthesis questions. </a:t>
            </a:r>
            <a:endParaRPr b="1" i="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r>
              <a:rPr lang="en" sz="1300">
                <a:solidFill>
                  <a:schemeClr val="dk1"/>
                </a:solidFill>
                <a:latin typeface="Calibri"/>
                <a:ea typeface="Calibri"/>
                <a:cs typeface="Calibri"/>
                <a:sym typeface="Calibri"/>
              </a:rPr>
              <a:t> - Answers may vary, but here are some samples.</a:t>
            </a:r>
            <a:endParaRPr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 A is the only set of graphs that represents a system of equations. It is the only system with exactly one solution.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 B is the only set of graphs that represents a system of inequalities with no solutions.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 C is the only set of graphs in which the boundaries are horizontal and vertical lines. It is the only one representing a system with an infinite number of solutions.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Graph D is the only graph that does not represent a system. It only represents one inequality.</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None/>
            </a:pPr>
            <a:r>
              <a:rPr lang="en" sz="1300">
                <a:solidFill>
                  <a:schemeClr val="dk1"/>
                </a:solidFill>
                <a:latin typeface="Calibri"/>
                <a:ea typeface="Calibri"/>
                <a:cs typeface="Calibri"/>
                <a:sym typeface="Calibri"/>
              </a:rPr>
              <a:t>Ask each group to share one reason why a particular item does not belong. Record and display the responses for all to see. After each response, ask the class if they agree or disagree. Since there is no single correct answer to the question of which one does not belong, attend to students’ explanations and ensure the reasons given are correct.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During the discussion, ask students to explain the meaning of any terminology they use, such as “</a:t>
            </a:r>
            <a:r>
              <a:rPr b="1" lang="en" sz="1300">
                <a:solidFill>
                  <a:schemeClr val="dk1"/>
                </a:solidFill>
                <a:latin typeface="Calibri"/>
                <a:ea typeface="Calibri"/>
                <a:cs typeface="Calibri"/>
                <a:sym typeface="Calibri"/>
              </a:rPr>
              <a:t>infinitely many solutions</a:t>
            </a:r>
            <a:r>
              <a:rPr lang="en" sz="1300">
                <a:solidFill>
                  <a:schemeClr val="dk1"/>
                </a:solidFill>
                <a:latin typeface="Calibri"/>
                <a:ea typeface="Calibri"/>
                <a:cs typeface="Calibri"/>
                <a:sym typeface="Calibri"/>
              </a:rPr>
              <a:t>” or “</a:t>
            </a:r>
            <a:r>
              <a:rPr b="1" lang="en" sz="1300">
                <a:solidFill>
                  <a:schemeClr val="dk1"/>
                </a:solidFill>
                <a:latin typeface="Calibri"/>
                <a:ea typeface="Calibri"/>
                <a:cs typeface="Calibri"/>
                <a:sym typeface="Calibri"/>
              </a:rPr>
              <a:t>boundary line.</a:t>
            </a:r>
            <a:r>
              <a:rPr lang="en" sz="1300">
                <a:solidFill>
                  <a:schemeClr val="dk1"/>
                </a:solidFill>
                <a:latin typeface="Calibri"/>
                <a:ea typeface="Calibri"/>
                <a:cs typeface="Calibri"/>
                <a:sym typeface="Calibri"/>
              </a:rPr>
              <a:t>” Also, press students on unsubstantiated claims.</a:t>
            </a:r>
            <a:endParaRPr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347b1eaab1d_0_7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347b1eaab1d_0_7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Representation: Access for Perception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Prior to independent work, engage the whole class in developing a set of directions that displays criteria for checking if points are a solution. This can be written as a flow chart or as a list. Recommend students start with the step of plotting the point on their graph. Support them in articulating criteria that address evaluating shaded regions and boundary lines. Check for understanding by inviting students to rephrase directions in their own words. Consider keeping the display of directions visible throughout the activity.</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Language; Memory</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i="1" lang="en" sz="1300" u="sng">
                <a:solidFill>
                  <a:schemeClr val="dk1"/>
                </a:solidFill>
                <a:latin typeface="Calibri"/>
                <a:ea typeface="Calibri"/>
                <a:cs typeface="Calibri"/>
                <a:sym typeface="Calibri"/>
              </a:rPr>
              <a:t>For example: </a:t>
            </a:r>
            <a:endParaRPr i="1" sz="1300" u="sng">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Plot the first inequality from the system of inequalities on the graph. </a:t>
            </a:r>
            <a:endParaRPr i="1"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i="1" lang="en" sz="1300">
                <a:solidFill>
                  <a:schemeClr val="dk1"/>
                </a:solidFill>
                <a:latin typeface="Calibri"/>
                <a:ea typeface="Calibri"/>
                <a:cs typeface="Calibri"/>
                <a:sym typeface="Calibri"/>
              </a:rPr>
              <a:t>(check boundary line &amp; shade region)</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Plot the second inequality form the system. </a:t>
            </a:r>
            <a:endParaRPr i="1"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i="1" lang="en" sz="1300">
                <a:solidFill>
                  <a:schemeClr val="dk1"/>
                </a:solidFill>
                <a:latin typeface="Calibri"/>
                <a:ea typeface="Calibri"/>
                <a:cs typeface="Calibri"/>
                <a:sym typeface="Calibri"/>
              </a:rPr>
              <a:t>(check boundary line &amp; shade region)</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Locate where the graph contains shading for BOTH inequalities. This is the solution region. </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Plot the point on the graph.</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Determine if the point is in the solution region.</a:t>
            </a:r>
            <a:endParaRPr i="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If the point lies on one of the boundary lines that edges the solution region -</a:t>
            </a:r>
            <a:endParaRPr i="1"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 it is a solution if the line is solid (inclusive). </a:t>
            </a:r>
            <a:endParaRPr i="1"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 it is not a solution if the line is dashed (exclusive). </a:t>
            </a:r>
            <a:endParaRPr i="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take a closer look at whether points that are on the boundary lines are solutions to the system. In contrast to previous lessons where they have learned that any point in the overlapping solution regions of the graphs of two inequalities is a solution to the system formed by those inequalities.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Continue scrolling down for suggestions on how to launch the activity, answers to the questions, and synthesis questions.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the system of inequalities and the graphs for all to see.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Think Pair Share: Give students a minute of quiet time to think about which region represents the solutions to each inequality and be prepared to explain how they know. Then, give students another minute to discuss their thinking with a partner.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Follow with a class discussion.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do not bring up the following, provide prompting questions to help them</a:t>
            </a:r>
            <a:r>
              <a:rPr lang="en" sz="1300">
                <a:solidFill>
                  <a:schemeClr val="dk1"/>
                </a:solidFill>
                <a:latin typeface="Calibri"/>
                <a:ea typeface="Calibri"/>
                <a:cs typeface="Calibri"/>
                <a:sym typeface="Calibri"/>
              </a:rPr>
              <a:t> connect the algebraic and graphical representations.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Students are likely to identify the inequality that each graph represents by considering the equation of the boundary line. They may relate the solidly shaded region to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&lt;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because the dashed line is the graph of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Or they may relate the hashed region to the solutions of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− 6 because the boundary line has a negative slope and it intersects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-axis at (0, −6).</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Other students may test some coordinate pairs in each region and see if they make an inequality true. For example, they may say that all points above the graph of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have an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-value that is less than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(3, −5) is in the shaded region containing the solutions to one of the inequalities but not in the region where the shading overlaps.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(0, 5) is in the region where the solutions to the two inequalities overlap.</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(−6, 6) is on the solid boundary of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− 6 because 0 = −2(−3) − 6, and it is within the shaded region representing solutions to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While (3, 3) is clearly a solution to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− 6, it is on the dashed boundary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&lt;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The statement   3 &lt; 3 is not true.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because −2 &lt; −2 is not true. Even though it is on the solid boundary of one, it is on the dashed boundary of the other.</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Focus the discussion on the </a:t>
            </a:r>
            <a:r>
              <a:rPr b="1" lang="en" sz="1300">
                <a:solidFill>
                  <a:schemeClr val="dk1"/>
                </a:solidFill>
                <a:latin typeface="Calibri"/>
                <a:ea typeface="Calibri"/>
                <a:cs typeface="Calibri"/>
                <a:sym typeface="Calibri"/>
              </a:rPr>
              <a:t>points </a:t>
            </a:r>
            <a:r>
              <a:rPr b="1" lang="en" sz="1300" u="sng">
                <a:solidFill>
                  <a:schemeClr val="dk1"/>
                </a:solidFill>
                <a:latin typeface="Calibri"/>
                <a:ea typeface="Calibri"/>
                <a:cs typeface="Calibri"/>
                <a:sym typeface="Calibri"/>
              </a:rPr>
              <a:t>on</a:t>
            </a:r>
            <a:r>
              <a:rPr b="1" lang="en" sz="1300">
                <a:solidFill>
                  <a:schemeClr val="dk1"/>
                </a:solidFill>
                <a:latin typeface="Calibri"/>
                <a:ea typeface="Calibri"/>
                <a:cs typeface="Calibri"/>
                <a:sym typeface="Calibri"/>
              </a:rPr>
              <a:t> the boundary lines</a:t>
            </a:r>
            <a:r>
              <a:rPr lang="en" sz="1300">
                <a:solidFill>
                  <a:schemeClr val="dk1"/>
                </a:solidFill>
                <a:latin typeface="Calibri"/>
                <a:ea typeface="Calibri"/>
                <a:cs typeface="Calibri"/>
                <a:sym typeface="Calibri"/>
              </a:rPr>
              <a:t> and how students determined if they are or are not solutions to the system (points #3, 4,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Highlight explanations that state that a solution to a system of linear inequalities must be a solution to every inequality in the system.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a point on the boundary line is not included in the solution set of one inequality (so the graph is a dashed line), then it is also not included in the solution set of the system.</a:t>
            </a:r>
            <a:endParaRPr sz="13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https://teachers.raiselearning.org/2e/unit-2-linear-inequalities-and-systems/2-15-2-determining-if-points-on-boundary-lines-are-solutions-to-a-system</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4e020773c1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4e020773c1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2,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+ 4</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14,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4</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11 or equivalent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ordered pair falls on both boundary lines, but it only satisfies the first inequality.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ordered pair falls on a boundary line and satisfies the first inequality, but it does not satisfy the second inequality.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ordered pair falls on a dashed boundary line, and it does not satisfy either inequality.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ordered pair is a solution to both inequalities and falls within the solution region on the graph. This is the correct 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 Desmos graph showing the inequalities and the points can be accessed by clicking on the graph on the slide or by clicking </a:t>
            </a:r>
            <a:r>
              <a:rPr lang="en" sz="1300" u="sng">
                <a:solidFill>
                  <a:schemeClr val="hlink"/>
                </a:solidFill>
                <a:latin typeface="Calibri"/>
                <a:ea typeface="Calibri"/>
                <a:cs typeface="Calibri"/>
                <a:sym typeface="Calibri"/>
                <a:hlinkClick r:id="rId2"/>
              </a:rPr>
              <a:t>here.</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Remember that when a coordinate is on a boundary line, it must be solid if it is a solution.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coordinate must also be in the overlapping shaded regions to be a solution to the entire system.</a:t>
            </a:r>
            <a:endParaRPr sz="1300">
              <a:solidFill>
                <a:schemeClr val="dk1"/>
              </a:solidFill>
              <a:latin typeface="Calibri"/>
              <a:ea typeface="Calibri"/>
              <a:cs typeface="Calibri"/>
              <a:sym typeface="Calibri"/>
            </a:endParaRPr>
          </a:p>
          <a:p>
            <a:pPr indent="0" lvl="0" marL="457200" rtl="0" algn="l">
              <a:lnSpc>
                <a:spcPct val="115000"/>
              </a:lnSpc>
              <a:spcBef>
                <a:spcPts val="120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47b1eaab1d_0_8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347b1eaab1d_0_8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 name="Shape 245"/>
        <p:cNvGrpSpPr/>
        <p:nvPr/>
      </p:nvGrpSpPr>
      <p:grpSpPr>
        <a:xfrm>
          <a:off x="0" y="0"/>
          <a:ext cx="0" cy="0"/>
          <a:chOff x="0" y="0"/>
          <a:chExt cx="0" cy="0"/>
        </a:xfrm>
      </p:grpSpPr>
      <p:sp>
        <p:nvSpPr>
          <p:cNvPr id="246" name="Google Shape;246;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7" name="Google Shape;247;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4 Information Gap: Conversing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uses MLR4 Information Gap to give students a purpose for discussing information necessary to solve problems that involve satisfying multiple constraints simultaneously. Display questions or question starters for students who need a starting point, such as: “Can you tell me . . . (specific piece of information)?” and “Why do you need to know . . . (that piece of information)?”</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Cultivate Conversation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2"/>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sz="1300">
              <a:solidFill>
                <a:schemeClr val="dk1"/>
              </a:solidFill>
              <a:latin typeface="Calibri"/>
              <a:ea typeface="Calibri"/>
              <a:cs typeface="Calibri"/>
              <a:sym typeface="Calibri"/>
            </a:endParaRPr>
          </a:p>
          <a:p>
            <a:pPr indent="0" lvl="0" marL="0" rtl="0" algn="l">
              <a:spcBef>
                <a:spcPts val="3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Engagement: Develop Effort and Persistence</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Display or provide students with a physical copy of the written directions (from </a:t>
            </a:r>
            <a:r>
              <a:rPr lang="en" sz="1300" u="sng">
                <a:solidFill>
                  <a:schemeClr val="hlink"/>
                </a:solidFill>
                <a:latin typeface="Calibri"/>
                <a:ea typeface="Calibri"/>
                <a:cs typeface="Calibri"/>
                <a:sym typeface="Calibri"/>
                <a:hlinkClick action="ppaction://hlinksldjump" r:id="rId3"/>
              </a:rPr>
              <a:t>slide 17</a:t>
            </a:r>
            <a:r>
              <a:rPr lang="en" sz="1300">
                <a:solidFill>
                  <a:schemeClr val="dk1"/>
                </a:solidFill>
                <a:latin typeface="Calibri"/>
                <a:ea typeface="Calibri"/>
                <a:cs typeface="Calibri"/>
                <a:sym typeface="Calibri"/>
              </a:rPr>
              <a:t>). Check for understanding by inviting students to rephrase directions in their own words. Keep the display of directions visible throughout the activity.</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i="1" lang="en" sz="1300">
                <a:solidFill>
                  <a:schemeClr val="dk1"/>
                </a:solidFill>
                <a:latin typeface="Calibri"/>
                <a:ea typeface="Calibri"/>
                <a:cs typeface="Calibri"/>
                <a:sym typeface="Calibri"/>
              </a:rPr>
              <a:t>Supports accessibility for: Memory; Organization</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74af371671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74af371671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Continue scrolling down to view how to launch the activity and the information on the problem and data cards </a:t>
            </a:r>
            <a:r>
              <a:rPr b="1" i="1" lang="en" sz="1300">
                <a:solidFill>
                  <a:schemeClr val="dk1"/>
                </a:solidFill>
                <a:latin typeface="Calibri"/>
                <a:ea typeface="Calibri"/>
                <a:cs typeface="Calibri"/>
                <a:sym typeface="Calibri"/>
              </a:rPr>
              <a:t>students should be discussing</a:t>
            </a:r>
            <a:r>
              <a:rPr b="1" i="1" lang="en" sz="1300">
                <a:solidFill>
                  <a:schemeClr val="dk1"/>
                </a:solidFill>
                <a:latin typeface="Calibri"/>
                <a:ea typeface="Calibri"/>
                <a:cs typeface="Calibri"/>
                <a:sym typeface="Calibri"/>
              </a:rPr>
              <a:t>. </a:t>
            </a:r>
            <a:endParaRPr b="1"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info gap structure requires students to make sense of problems and persevere in solving them. Students need to determine what information is necessary to solve a problem, ask for the information, and then explain their request. This may take several rounds of discussion if their first requests do not yield the information they need. It also allows them to refine the language they use and ask increasingly precise questions until they get the information they need.</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Students may approach the problems in different ways, including by guessing and checking, but the problems can be efficiently solved by writing and solving systems of linear inequalities. Every clue given in a data card can be written as an inequality.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If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is the number of children on a team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the number of adults, the clue “a team with only adults is not allowed” can be expressed as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&gt; 0, and “a team without adults is allowed” can be expressed as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 0.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Char char="●"/>
            </a:pPr>
            <a:r>
              <a:rPr lang="en" sz="1300">
                <a:solidFill>
                  <a:schemeClr val="dk1"/>
                </a:solidFill>
                <a:latin typeface="Calibri"/>
                <a:ea typeface="Calibri"/>
                <a:cs typeface="Calibri"/>
                <a:sym typeface="Calibri"/>
              </a:rPr>
              <a:t>But because other membership rules are more restrictive, and because thinking only about positive values of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is natural in this situation, it is not essential for these constraints to be represented. (Blank coordinate planes can be provided or </a:t>
            </a:r>
            <a:r>
              <a:rPr lang="en" sz="1300" u="sng">
                <a:solidFill>
                  <a:schemeClr val="hlink"/>
                </a:solidFill>
                <a:latin typeface="Calibri"/>
                <a:ea typeface="Calibri"/>
                <a:cs typeface="Calibri"/>
                <a:sym typeface="Calibri"/>
                <a:hlinkClick r:id="rId3"/>
              </a:rPr>
              <a:t>displayed</a:t>
            </a:r>
            <a:r>
              <a:rPr lang="en" sz="1300">
                <a:solidFill>
                  <a:schemeClr val="dk1"/>
                </a:solidFill>
                <a:latin typeface="Calibri"/>
                <a:ea typeface="Calibri"/>
                <a:cs typeface="Calibri"/>
                <a:sym typeface="Calibri"/>
              </a:rPr>
              <a:t> to also show only the first quadrant, implying positive solutions.)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Explain the info gap structure and consider demonstrating the protocol if students are unfamiliar with it. </a:t>
            </a:r>
            <a:r>
              <a:rPr lang="en" sz="1300">
                <a:solidFill>
                  <a:schemeClr val="dk1"/>
                </a:solidFill>
                <a:latin typeface="Calibri"/>
                <a:ea typeface="Calibri"/>
                <a:cs typeface="Calibri"/>
                <a:sym typeface="Calibri"/>
              </a:rPr>
              <a:t>Because this activity was designed to be completed without technology, ask students to put away any devices.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groups of 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In each group, distribute a </a:t>
            </a:r>
            <a:r>
              <a:rPr lang="en" sz="1300" u="sng">
                <a:solidFill>
                  <a:schemeClr val="hlink"/>
                </a:solidFill>
                <a:latin typeface="Calibri"/>
                <a:ea typeface="Calibri"/>
                <a:cs typeface="Calibri"/>
                <a:sym typeface="Calibri"/>
                <a:hlinkClick r:id="rId4"/>
              </a:rPr>
              <a:t>problem card</a:t>
            </a:r>
            <a:r>
              <a:rPr lang="en" sz="1300">
                <a:solidFill>
                  <a:schemeClr val="dk1"/>
                </a:solidFill>
                <a:latin typeface="Calibri"/>
                <a:ea typeface="Calibri"/>
                <a:cs typeface="Calibri"/>
                <a:sym typeface="Calibri"/>
              </a:rPr>
              <a:t> to one student and a data card to the other student.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After reviewing their work on the first problem, give them the cards for a second problem and instruct them to switch roles.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Information Gap Cards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u="sng">
                <a:solidFill>
                  <a:schemeClr val="dk1"/>
                </a:solidFill>
                <a:latin typeface="Calibri"/>
                <a:ea typeface="Calibri"/>
                <a:cs typeface="Calibri"/>
                <a:sym typeface="Calibri"/>
              </a:rPr>
              <a:t>Problem Card 1:</a:t>
            </a:r>
            <a:r>
              <a:rPr lang="en" sz="1300">
                <a:solidFill>
                  <a:schemeClr val="dk1"/>
                </a:solidFill>
                <a:latin typeface="Calibri"/>
                <a:ea typeface="Calibri"/>
                <a:cs typeface="Calibri"/>
                <a:sym typeface="Calibri"/>
              </a:rPr>
              <a:t> To participate in a competition, each team must follow the rules about the allowable number of adults and children on a team.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team has 6 adults and 8 children. Does the team meet all the membership rules of the competition?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What is the maximum number of adults allowed on a team?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helpful, use the coordinate planes in Desmos or graph paper. (provide this link to students </a:t>
            </a:r>
            <a:r>
              <a:rPr lang="en" sz="1300" u="sng">
                <a:solidFill>
                  <a:schemeClr val="hlink"/>
                </a:solidFill>
                <a:latin typeface="Calibri"/>
                <a:ea typeface="Calibri"/>
                <a:cs typeface="Calibri"/>
                <a:sym typeface="Calibri"/>
                <a:hlinkClick r:id="rId5"/>
              </a:rPr>
              <a:t>https://www.desmos.com/calculator/xfdtwctoc3</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u="sng">
                <a:solidFill>
                  <a:schemeClr val="dk1"/>
                </a:solidFill>
                <a:latin typeface="Calibri"/>
                <a:ea typeface="Calibri"/>
                <a:cs typeface="Calibri"/>
                <a:sym typeface="Calibri"/>
              </a:rPr>
              <a:t>Data Card 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team without adults is allowed.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team with only adults is not allowed.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3 adults are on a team, there must be at least 6 children.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Each team must have no more than 16 members in total.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number of adults must be at most half the number of children on the team.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u="sng">
                <a:solidFill>
                  <a:schemeClr val="dk1"/>
                </a:solidFill>
                <a:latin typeface="Calibri"/>
                <a:ea typeface="Calibri"/>
                <a:cs typeface="Calibri"/>
                <a:sym typeface="Calibri"/>
              </a:rPr>
              <a:t>Problem Card 2:</a:t>
            </a:r>
            <a:endParaRPr sz="1300" u="sng">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Another competition has different membership rules.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What is the minimum number of members that a team could have? How many adults and children would be on that team?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What is the maximum number of adults allowed on a team?</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helpful, use the coordinate planes in Desmos or graph paper. (provide this link to students </a:t>
            </a:r>
            <a:r>
              <a:rPr lang="en" sz="1300" u="sng">
                <a:solidFill>
                  <a:schemeClr val="hlink"/>
                </a:solidFill>
                <a:latin typeface="Calibri"/>
                <a:ea typeface="Calibri"/>
                <a:cs typeface="Calibri"/>
                <a:sym typeface="Calibri"/>
                <a:hlinkClick r:id="rId6"/>
              </a:rPr>
              <a:t>https://www.desmos.com/calculator/xfdtwctoc3</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u="sng">
                <a:solidFill>
                  <a:schemeClr val="dk1"/>
                </a:solidFill>
                <a:latin typeface="Calibri"/>
                <a:ea typeface="Calibri"/>
                <a:cs typeface="Calibri"/>
                <a:sym typeface="Calibri"/>
              </a:rPr>
              <a:t>Data Card 2:</a:t>
            </a:r>
            <a:endParaRPr sz="1300" u="sng">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team with only adults is not allowed.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 team with only children is not allowed.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number of children must be at least three times that of adults.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total number of people cannot exceed 20.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This graph represents a rule about the number of adults on the team. (A graph of the first quadrant displays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 </a:t>
            </a:r>
            <a:r>
              <a:rPr lang="en" sz="1300" u="sng">
                <a:solidFill>
                  <a:schemeClr val="dk1"/>
                </a:solidFill>
                <a:latin typeface="Calibri"/>
                <a:ea typeface="Calibri"/>
                <a:cs typeface="Calibri"/>
                <a:sym typeface="Calibri"/>
              </a:rPr>
              <a:t>&gt;</a:t>
            </a:r>
            <a:r>
              <a:rPr lang="en" sz="1300">
                <a:solidFill>
                  <a:schemeClr val="dk1"/>
                </a:solidFill>
                <a:latin typeface="Calibri"/>
                <a:ea typeface="Calibri"/>
                <a:cs typeface="Calibri"/>
                <a:sym typeface="Calibri"/>
              </a:rPr>
              <a:t> 2 where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-values represent the number of adults on a team.)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80"/>
              </a:spcAft>
              <a:buNone/>
            </a:pPr>
            <a:r>
              <a:rPr b="1" i="1" lang="en" sz="1300">
                <a:solidFill>
                  <a:schemeClr val="dk1"/>
                </a:solidFill>
                <a:latin typeface="Calibri"/>
                <a:ea typeface="Calibri"/>
                <a:cs typeface="Calibri"/>
                <a:sym typeface="Calibri"/>
              </a:rPr>
              <a:t>Activity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u="sng">
                <a:solidFill>
                  <a:schemeClr val="dk1"/>
                </a:solidFill>
                <a:latin typeface="Calibri"/>
                <a:ea typeface="Calibri"/>
                <a:cs typeface="Calibri"/>
                <a:sym typeface="Calibri"/>
              </a:rPr>
              <a:t>Card 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The combination meets the rule about the total number of members, but does not meet the rule about the number of adults compared to the number of students. For example: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point (8,6) is not in the shaded region of the graph representing the rule about children-to-adult ratio.</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If 6 is substituted into the inequality representing the rule about children-to-adult ratio and then evaluated, the inequality, 6≤12(8), is a false statement.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maximum number of adults is 5.</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u="sng">
                <a:solidFill>
                  <a:schemeClr val="dk1"/>
                </a:solidFill>
                <a:latin typeface="Calibri"/>
                <a:ea typeface="Calibri"/>
                <a:cs typeface="Calibri"/>
                <a:sym typeface="Calibri"/>
              </a:rPr>
              <a:t>Card 2:</a:t>
            </a:r>
            <a:endParaRPr sz="1300" u="sng">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Each team can have at least 8 people: 6 children and 2 adults. For example: The region where all three graphs overlap represent combinations that meet all three rules. The lowest numbers of children and adults in the region are 6 and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maximum number of adults on a team is 5.</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Students in both roles may wonder if all clues on the data card constitute a “rule.” Those holding a data card may not know how to respond if or when asked, “What is the first rule?” or “What is one of the rules?” Those who are asking for information may not know if what is given counts as a rule. Clarify that a rule should be general enough to include multiple possibilities, rather than just one specific case. For example, “If there are 3 adults, there must be at least 6 children” is a specific case, rather than a general constraint.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Invite students who solved the problems by graphing a system of inequalities to share their graphs and their thinking, or display the following graphs: </a:t>
            </a:r>
            <a:r>
              <a:rPr lang="en" sz="1300" u="sng">
                <a:solidFill>
                  <a:schemeClr val="hlink"/>
                </a:solidFill>
                <a:latin typeface="Calibri"/>
                <a:ea typeface="Calibri"/>
                <a:cs typeface="Calibri"/>
                <a:sym typeface="Calibri"/>
                <a:hlinkClick r:id="rId2"/>
              </a:rPr>
              <a:t>Situation 1 Desmos</a:t>
            </a:r>
            <a:r>
              <a:rPr lang="en" sz="1300">
                <a:solidFill>
                  <a:schemeClr val="dk1"/>
                </a:solidFill>
                <a:latin typeface="Calibri"/>
                <a:ea typeface="Calibri"/>
                <a:cs typeface="Calibri"/>
                <a:sym typeface="Calibri"/>
              </a:rPr>
              <a:t> and </a:t>
            </a:r>
            <a:r>
              <a:rPr lang="en" sz="1300" u="sng">
                <a:solidFill>
                  <a:schemeClr val="hlink"/>
                </a:solidFill>
                <a:latin typeface="Calibri"/>
                <a:ea typeface="Calibri"/>
                <a:cs typeface="Calibri"/>
                <a:sym typeface="Calibri"/>
                <a:hlinkClick r:id="rId3"/>
              </a:rPr>
              <a:t>Situation 2 Desmos</a:t>
            </a:r>
            <a:r>
              <a:rPr lang="en" sz="1300">
                <a:solidFill>
                  <a:schemeClr val="dk1"/>
                </a:solidFill>
                <a:latin typeface="Calibri"/>
                <a:ea typeface="Calibri"/>
                <a:cs typeface="Calibri"/>
                <a:sym typeface="Calibri"/>
              </a:rPr>
              <a:t>. Discuss questions such as:</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“Which membership rule does each shaded region on the graphs represent?”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“Can all the clues be written as inequalities? If so, what are they?”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“Should we graph them all? Why or why not?”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does the first set of graphs help us answer questions about whether 6 adults and 8 children are acceptable?”</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 they tell us about the maximum allowable number of adults on a team?”</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“How does the second set of graphs help us find the minimum number of team members and the composition of the team?”</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Clr>
                <a:schemeClr val="dk1"/>
              </a:buClr>
              <a:buSzPts val="1100"/>
              <a:buFont typeface="Arial"/>
              <a:buNone/>
            </a:pPr>
            <a:r>
              <a:rPr lang="en" sz="1300">
                <a:solidFill>
                  <a:schemeClr val="dk1"/>
                </a:solidFill>
                <a:latin typeface="Calibri"/>
                <a:ea typeface="Calibri"/>
                <a:cs typeface="Calibri"/>
                <a:sym typeface="Calibri"/>
              </a:rPr>
              <a:t>Situation 1: and Situation 2: Access the online Teacher Guide to see the graph for this question</a:t>
            </a:r>
            <a:endParaRPr b="1"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This ordered pair falls on both boundary lines and does not satisfy either inequality.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ordered pair does not satisfy both inequalities.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This ordered pair falls within the region representing the solution set.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This ordered pair falls on a boundary line and does not satisfy both inequalities.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rgbClr val="1D2125"/>
                </a:solidFill>
                <a:latin typeface="Calibri"/>
                <a:ea typeface="Calibri"/>
                <a:cs typeface="Calibri"/>
                <a:sym typeface="Calibri"/>
              </a:rPr>
              <a:t>Remind students: </a:t>
            </a:r>
            <a:endParaRPr b="1"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When we use variables other than 𝑥 and 𝑦 to define an unknown quantity, we must change the names of the axes of the graph as well.</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Char char="●"/>
            </a:pPr>
            <a:r>
              <a:rPr lang="en" sz="1300">
                <a:solidFill>
                  <a:srgbClr val="1D2125"/>
                </a:solidFill>
                <a:latin typeface="Calibri"/>
                <a:ea typeface="Calibri"/>
                <a:cs typeface="Calibri"/>
                <a:sym typeface="Calibri"/>
              </a:rPr>
              <a:t>We could also test the possible solutions by substituting the values into each inequality.</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rgbClr val="1D2125"/>
                </a:solidFill>
                <a:latin typeface="Calibri"/>
                <a:ea typeface="Calibri"/>
                <a:cs typeface="Calibri"/>
                <a:sym typeface="Calibri"/>
              </a:rPr>
              <a:t>Answers </a:t>
            </a:r>
            <a:r>
              <a:rPr lang="en" sz="1300">
                <a:solidFill>
                  <a:srgbClr val="1D2125"/>
                </a:solidFill>
                <a:latin typeface="Calibri"/>
                <a:ea typeface="Calibri"/>
                <a:cs typeface="Calibri"/>
                <a:sym typeface="Calibri"/>
              </a:rPr>
              <a:t>(for detailed explanations and the fully worked out example, access the Additional Resources for </a:t>
            </a:r>
            <a:r>
              <a:rPr lang="en" sz="1300" u="sng">
                <a:solidFill>
                  <a:schemeClr val="hlink"/>
                </a:solidFill>
                <a:latin typeface="Calibri"/>
                <a:ea typeface="Calibri"/>
                <a:cs typeface="Calibri"/>
                <a:sym typeface="Calibri"/>
                <a:hlinkClick r:id="rId2"/>
              </a:rPr>
              <a:t>this lesson in the online textbook</a:t>
            </a:r>
            <a:r>
              <a:rPr lang="en" sz="1300">
                <a:solidFill>
                  <a:srgbClr val="1D2125"/>
                </a:solidFill>
                <a:latin typeface="Calibri"/>
                <a:ea typeface="Calibri"/>
                <a:cs typeface="Calibri"/>
                <a:sym typeface="Calibri"/>
              </a:rPr>
              <a:t>. </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Let </a:t>
            </a:r>
            <a:r>
              <a:rPr i="1" lang="en" sz="1300">
                <a:solidFill>
                  <a:srgbClr val="1D2125"/>
                </a:solidFill>
                <a:latin typeface="Times New Roman"/>
                <a:ea typeface="Times New Roman"/>
                <a:cs typeface="Times New Roman"/>
                <a:sym typeface="Times New Roman"/>
              </a:rPr>
              <a:t>h</a:t>
            </a:r>
            <a:r>
              <a:rPr lang="en" sz="1300">
                <a:solidFill>
                  <a:srgbClr val="1D2125"/>
                </a:solidFill>
                <a:latin typeface="Calibri"/>
                <a:ea typeface="Calibri"/>
                <a:cs typeface="Calibri"/>
                <a:sym typeface="Calibri"/>
              </a:rPr>
              <a:t> equal the number of hamburgers and </a:t>
            </a:r>
            <a:r>
              <a:rPr i="1" lang="en" sz="1300">
                <a:solidFill>
                  <a:srgbClr val="1D2125"/>
                </a:solidFill>
                <a:latin typeface="Times New Roman"/>
                <a:ea typeface="Times New Roman"/>
                <a:cs typeface="Times New Roman"/>
                <a:sym typeface="Times New Roman"/>
              </a:rPr>
              <a:t>c</a:t>
            </a:r>
            <a:r>
              <a:rPr lang="en" sz="1300">
                <a:solidFill>
                  <a:srgbClr val="1D2125"/>
                </a:solidFill>
                <a:latin typeface="Calibri"/>
                <a:ea typeface="Calibri"/>
                <a:cs typeface="Calibri"/>
                <a:sym typeface="Calibri"/>
              </a:rPr>
              <a:t> equal the number of cookies. Our system of equations is – </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rgbClr val="1D2125"/>
                </a:solidFill>
                <a:latin typeface="Calibri"/>
                <a:ea typeface="Calibri"/>
                <a:cs typeface="Calibri"/>
                <a:sym typeface="Calibri"/>
              </a:rPr>
              <a:t>240</a:t>
            </a:r>
            <a:r>
              <a:rPr i="1" lang="en" sz="1300">
                <a:solidFill>
                  <a:srgbClr val="1D2125"/>
                </a:solidFill>
                <a:latin typeface="Times New Roman"/>
                <a:ea typeface="Times New Roman"/>
                <a:cs typeface="Times New Roman"/>
                <a:sym typeface="Times New Roman"/>
              </a:rPr>
              <a:t>h</a:t>
            </a:r>
            <a:r>
              <a:rPr lang="en" sz="1300">
                <a:solidFill>
                  <a:srgbClr val="1D2125"/>
                </a:solidFill>
                <a:latin typeface="Calibri"/>
                <a:ea typeface="Calibri"/>
                <a:cs typeface="Calibri"/>
                <a:sym typeface="Calibri"/>
              </a:rPr>
              <a:t> + 160</a:t>
            </a:r>
            <a:r>
              <a:rPr i="1" lang="en" sz="1300">
                <a:solidFill>
                  <a:srgbClr val="1D2125"/>
                </a:solidFill>
                <a:latin typeface="Times New Roman"/>
                <a:ea typeface="Times New Roman"/>
                <a:cs typeface="Times New Roman"/>
                <a:sym typeface="Times New Roman"/>
              </a:rPr>
              <a:t>c</a:t>
            </a:r>
            <a:r>
              <a:rPr lang="en" sz="1300">
                <a:solidFill>
                  <a:srgbClr val="1D2125"/>
                </a:solidFill>
                <a:latin typeface="Calibri"/>
                <a:ea typeface="Calibri"/>
                <a:cs typeface="Calibri"/>
                <a:sym typeface="Calibri"/>
              </a:rPr>
              <a:t> &gt; 800</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rgbClr val="1D2125"/>
                </a:solidFill>
                <a:latin typeface="Calibri"/>
                <a:ea typeface="Calibri"/>
                <a:cs typeface="Calibri"/>
                <a:sym typeface="Calibri"/>
              </a:rPr>
              <a:t>1.40</a:t>
            </a:r>
            <a:r>
              <a:rPr i="1" lang="en" sz="1300">
                <a:solidFill>
                  <a:srgbClr val="1D2125"/>
                </a:solidFill>
                <a:latin typeface="Times New Roman"/>
                <a:ea typeface="Times New Roman"/>
                <a:cs typeface="Times New Roman"/>
                <a:sym typeface="Times New Roman"/>
              </a:rPr>
              <a:t>h</a:t>
            </a:r>
            <a:r>
              <a:rPr lang="en" sz="1300">
                <a:solidFill>
                  <a:srgbClr val="1D2125"/>
                </a:solidFill>
                <a:latin typeface="Calibri"/>
                <a:ea typeface="Calibri"/>
                <a:cs typeface="Calibri"/>
                <a:sym typeface="Calibri"/>
              </a:rPr>
              <a:t> + 0.50</a:t>
            </a:r>
            <a:r>
              <a:rPr i="1" lang="en" sz="1300">
                <a:solidFill>
                  <a:srgbClr val="1D2125"/>
                </a:solidFill>
                <a:latin typeface="Times New Roman"/>
                <a:ea typeface="Times New Roman"/>
                <a:cs typeface="Times New Roman"/>
                <a:sym typeface="Times New Roman"/>
              </a:rPr>
              <a:t>c</a:t>
            </a:r>
            <a:r>
              <a:rPr lang="en" sz="1300">
                <a:solidFill>
                  <a:srgbClr val="1D2125"/>
                </a:solidFill>
                <a:latin typeface="Calibri"/>
                <a:ea typeface="Calibri"/>
                <a:cs typeface="Calibri"/>
                <a:sym typeface="Calibri"/>
              </a:rPr>
              <a:t>&lt; 5</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i="1" lang="en" sz="1300">
                <a:solidFill>
                  <a:srgbClr val="1D2125"/>
                </a:solidFill>
                <a:latin typeface="Times New Roman"/>
                <a:ea typeface="Times New Roman"/>
                <a:cs typeface="Times New Roman"/>
                <a:sym typeface="Times New Roman"/>
              </a:rPr>
              <a:t>h</a:t>
            </a:r>
            <a:r>
              <a:rPr lang="en" sz="1300">
                <a:solidFill>
                  <a:srgbClr val="1D2125"/>
                </a:solidFill>
                <a:latin typeface="Calibri"/>
                <a:ea typeface="Calibri"/>
                <a:cs typeface="Calibri"/>
                <a:sym typeface="Calibri"/>
              </a:rPr>
              <a:t> &gt; 0</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rPr i="1" lang="en" sz="1300">
                <a:solidFill>
                  <a:srgbClr val="1D2125"/>
                </a:solidFill>
                <a:latin typeface="Times New Roman"/>
                <a:ea typeface="Times New Roman"/>
                <a:cs typeface="Times New Roman"/>
                <a:sym typeface="Times New Roman"/>
              </a:rPr>
              <a:t>c</a:t>
            </a:r>
            <a:r>
              <a:rPr lang="en" sz="1300">
                <a:solidFill>
                  <a:srgbClr val="1D2125"/>
                </a:solidFill>
                <a:latin typeface="Calibri"/>
                <a:ea typeface="Calibri"/>
                <a:cs typeface="Calibri"/>
                <a:sym typeface="Calibri"/>
              </a:rPr>
              <a:t> &gt; 0</a:t>
            </a:r>
            <a:endParaRPr sz="1300">
              <a:solidFill>
                <a:srgbClr val="1D2125"/>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See this </a:t>
            </a:r>
            <a:r>
              <a:rPr lang="en" sz="1300" u="sng">
                <a:solidFill>
                  <a:schemeClr val="hlink"/>
                </a:solidFill>
                <a:latin typeface="Calibri"/>
                <a:ea typeface="Calibri"/>
                <a:cs typeface="Calibri"/>
                <a:sym typeface="Calibri"/>
                <a:hlinkClick r:id="rId3"/>
              </a:rPr>
              <a:t>Desmos graph</a:t>
            </a:r>
            <a:r>
              <a:rPr lang="en" sz="1300">
                <a:solidFill>
                  <a:srgbClr val="1D2125"/>
                </a:solidFill>
                <a:latin typeface="Calibri"/>
                <a:ea typeface="Calibri"/>
                <a:cs typeface="Calibri"/>
                <a:sym typeface="Calibri"/>
              </a:rPr>
              <a:t> for the system of inequalities. </a:t>
            </a:r>
            <a:endParaRPr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To determine if 3 hamburgers and 1 cookie would meet Omar’s criteria, we see if the point (3, 1) is in the solution region. It is, so Omar might choose to eat 3 hamburgers and 1 cookie. </a:t>
            </a:r>
            <a:r>
              <a:rPr i="1" lang="en" sz="1300">
                <a:solidFill>
                  <a:srgbClr val="1D2125"/>
                </a:solidFill>
                <a:latin typeface="Calibri"/>
                <a:ea typeface="Calibri"/>
                <a:cs typeface="Calibri"/>
                <a:sym typeface="Calibri"/>
              </a:rPr>
              <a:t>(If needed, in the Desmos graph </a:t>
            </a:r>
            <a:r>
              <a:rPr i="1" lang="en" sz="1300">
                <a:solidFill>
                  <a:srgbClr val="1D2125"/>
                </a:solidFill>
                <a:latin typeface="Calibri"/>
                <a:ea typeface="Calibri"/>
                <a:cs typeface="Calibri"/>
                <a:sym typeface="Calibri"/>
              </a:rPr>
              <a:t>provided</a:t>
            </a:r>
            <a:r>
              <a:rPr i="1" lang="en" sz="1300">
                <a:solidFill>
                  <a:srgbClr val="1D2125"/>
                </a:solidFill>
                <a:latin typeface="Calibri"/>
                <a:ea typeface="Calibri"/>
                <a:cs typeface="Calibri"/>
                <a:sym typeface="Calibri"/>
              </a:rPr>
              <a:t> in answer 2, enter (3, 1) into the 3rd line.)</a:t>
            </a:r>
            <a:endParaRPr i="1" sz="1300">
              <a:solidFill>
                <a:srgbClr val="1D2125"/>
              </a:solidFill>
              <a:latin typeface="Calibri"/>
              <a:ea typeface="Calibri"/>
              <a:cs typeface="Calibri"/>
              <a:sym typeface="Calibri"/>
            </a:endParaRPr>
          </a:p>
          <a:p>
            <a:pPr indent="-311150" lvl="0" marL="457200" rtl="0" algn="l">
              <a:lnSpc>
                <a:spcPct val="115000"/>
              </a:lnSpc>
              <a:spcBef>
                <a:spcPts val="0"/>
              </a:spcBef>
              <a:spcAft>
                <a:spcPts val="0"/>
              </a:spcAft>
              <a:buClr>
                <a:srgbClr val="1D2125"/>
              </a:buClr>
              <a:buSzPts val="1300"/>
              <a:buFont typeface="Calibri"/>
              <a:buAutoNum type="arabicPeriod"/>
            </a:pPr>
            <a:r>
              <a:rPr lang="en" sz="1300">
                <a:solidFill>
                  <a:srgbClr val="1D2125"/>
                </a:solidFill>
                <a:latin typeface="Calibri"/>
                <a:ea typeface="Calibri"/>
                <a:cs typeface="Calibri"/>
                <a:sym typeface="Calibri"/>
              </a:rPr>
              <a:t>To determine if 2 hamburgers and 4 cookies would meet Omar’s criteria, we see if the point (2,4) is in the solution region. It is, so Omar might choose to eat 2 hamburgers and 4 cookies. </a:t>
            </a:r>
            <a:r>
              <a:rPr i="1" lang="en" sz="1300">
                <a:solidFill>
                  <a:srgbClr val="1D2125"/>
                </a:solidFill>
                <a:latin typeface="Calibri"/>
                <a:ea typeface="Calibri"/>
                <a:cs typeface="Calibri"/>
                <a:sym typeface="Calibri"/>
              </a:rPr>
              <a:t>(Again, if needed, enter the point (2, 4) into the Desmos graph </a:t>
            </a:r>
            <a:r>
              <a:rPr i="1" lang="en" sz="1300">
                <a:solidFill>
                  <a:srgbClr val="1D2125"/>
                </a:solidFill>
                <a:latin typeface="Calibri"/>
                <a:ea typeface="Calibri"/>
                <a:cs typeface="Calibri"/>
                <a:sym typeface="Calibri"/>
              </a:rPr>
              <a:t>provided in answer 2</a:t>
            </a:r>
            <a:r>
              <a:rPr i="1" lang="en" sz="1300">
                <a:solidFill>
                  <a:srgbClr val="1D2125"/>
                </a:solidFill>
                <a:latin typeface="Calibri"/>
                <a:ea typeface="Calibri"/>
                <a:cs typeface="Calibri"/>
                <a:sym typeface="Calibri"/>
              </a:rPr>
              <a:t>.)</a:t>
            </a:r>
            <a:endParaRPr i="1" sz="1300">
              <a:solidFill>
                <a:srgbClr val="1D2125"/>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347b1eaab1d_0_9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347b1eaab1d_0_9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 ≤ 4 (e) and 𝑥+𝑦 ≤ 12 (b)</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 </a:t>
            </a:r>
            <a:r>
              <a:rPr lang="en" sz="1300" u="sng">
                <a:solidFill>
                  <a:schemeClr val="hlink"/>
                </a:solidFill>
                <a:latin typeface="Calibri"/>
                <a:ea typeface="Calibri"/>
                <a:cs typeface="Calibri"/>
                <a:sym typeface="Calibri"/>
                <a:hlinkClick r:id="rId2"/>
              </a:rPr>
              <a:t>Desmos graph</a:t>
            </a:r>
            <a:r>
              <a:rPr lang="en" sz="1300">
                <a:solidFill>
                  <a:schemeClr val="dk1"/>
                </a:solidFill>
                <a:latin typeface="Calibri"/>
                <a:ea typeface="Calibri"/>
                <a:cs typeface="Calibri"/>
                <a:sym typeface="Calibri"/>
              </a:rPr>
              <a:t> can be accessed here.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Additional questions, answers, and response to student thinking continues on the next slide. </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g372f566094f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9" name="Google Shape;339;g372f566094f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Access this </a:t>
            </a:r>
            <a:r>
              <a:rPr lang="en" sz="1300" u="sng">
                <a:solidFill>
                  <a:schemeClr val="hlink"/>
                </a:solidFill>
                <a:latin typeface="Calibri"/>
                <a:ea typeface="Calibri"/>
                <a:cs typeface="Calibri"/>
                <a:sym typeface="Calibri"/>
                <a:hlinkClick r:id="rId2"/>
              </a:rPr>
              <a:t>Desmos Graph</a:t>
            </a:r>
            <a:r>
              <a:rPr lang="en" sz="1300">
                <a:solidFill>
                  <a:schemeClr val="dk1"/>
                </a:solidFill>
                <a:latin typeface="Calibri"/>
                <a:ea typeface="Calibri"/>
                <a:cs typeface="Calibri"/>
                <a:sym typeface="Calibri"/>
              </a:rPr>
              <a:t> for this question.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Yes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No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No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Yes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a:t>
            </a:r>
            <a:r>
              <a:rPr b="1" lang="en" sz="1300">
                <a:solidFill>
                  <a:schemeClr val="dk1"/>
                </a:solidFill>
                <a:latin typeface="Calibri"/>
                <a:ea typeface="Calibri"/>
                <a:cs typeface="Calibri"/>
                <a:sym typeface="Calibri"/>
              </a:rPr>
              <a:t>Press Pause</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are still struggling to shade graphs appropriately, highlight student work from the cool-down to address misconceptions and assign practice problems from this lesson for additional opportunities for students to practice.</a:t>
            </a:r>
            <a:endParaRPr sz="13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47b1eaab1d_0_9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8" name="Google Shape;348;g347b1eaab1d_0_9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https://openstax.org/details/books/algebra-1</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347b1eaab1d_0_10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347b1eaab1d_0_10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Refer to the constraints in the “Terms of a Team” info gap activity</a:t>
            </a:r>
            <a:r>
              <a:rPr lang="en" sz="1300" u="sng">
                <a:solidFill>
                  <a:schemeClr val="hlink"/>
                </a:solidFill>
                <a:latin typeface="Calibri"/>
                <a:ea typeface="Calibri"/>
                <a:cs typeface="Calibri"/>
                <a:sym typeface="Calibri"/>
                <a:hlinkClick action="ppaction://hlinksldjump" r:id="rId2"/>
              </a:rPr>
              <a:t> listed on the data cards</a:t>
            </a:r>
            <a:r>
              <a:rPr lang="en" sz="1300">
                <a:solidFill>
                  <a:schemeClr val="dk1"/>
                </a:solidFill>
                <a:latin typeface="Calibri"/>
                <a:ea typeface="Calibri"/>
                <a:cs typeface="Calibri"/>
                <a:sym typeface="Calibri"/>
              </a:rPr>
              <a:t>. Reiterate the importance of attending carefully to the boundary lines of the regions using the questions in the slide. If preferred, you could also display the Desmos versions of the graphs of </a:t>
            </a:r>
            <a:r>
              <a:rPr lang="en" sz="1300" u="sng">
                <a:solidFill>
                  <a:schemeClr val="hlink"/>
                </a:solidFill>
                <a:latin typeface="Calibri"/>
                <a:ea typeface="Calibri"/>
                <a:cs typeface="Calibri"/>
                <a:sym typeface="Calibri"/>
                <a:hlinkClick r:id="rId3"/>
              </a:rPr>
              <a:t>Situation 1 Desmos</a:t>
            </a:r>
            <a:r>
              <a:rPr lang="en" sz="1300">
                <a:solidFill>
                  <a:schemeClr val="dk1"/>
                </a:solidFill>
                <a:latin typeface="Calibri"/>
                <a:ea typeface="Calibri"/>
                <a:cs typeface="Calibri"/>
                <a:sym typeface="Calibri"/>
              </a:rPr>
              <a:t> and </a:t>
            </a:r>
            <a:r>
              <a:rPr lang="en" sz="1300" u="sng">
                <a:solidFill>
                  <a:schemeClr val="hlink"/>
                </a:solidFill>
                <a:latin typeface="Calibri"/>
                <a:ea typeface="Calibri"/>
                <a:cs typeface="Calibri"/>
                <a:sym typeface="Calibri"/>
                <a:hlinkClick r:id="rId4"/>
              </a:rPr>
              <a:t>Situation 2 Desmos</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Points on a solid line are included. Substituting 14 and 2, or 8 and 4, makes each inequality true.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Points on the horizontal axis represent no adults. The rules say that a team with only children and no adults is allowed.</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image" Target="../media/image6.png"/><Relationship Id="rId7" Type="http://schemas.openxmlformats.org/officeDocument/2006/relationships/image" Target="../media/image8.png"/><Relationship Id="rId8"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10.png"/><Relationship Id="rId5" Type="http://schemas.openxmlformats.org/officeDocument/2006/relationships/image" Target="../media/image12.png"/><Relationship Id="rId6" Type="http://schemas.openxmlformats.org/officeDocument/2006/relationships/image" Target="../media/image9.png"/><Relationship Id="rId7"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7.jpg"/><Relationship Id="rId4" Type="http://schemas.openxmlformats.org/officeDocument/2006/relationships/image" Target="../media/image26.png"/><Relationship Id="rId5" Type="http://schemas.openxmlformats.org/officeDocument/2006/relationships/image" Target="../media/image29.png"/><Relationship Id="rId6" Type="http://schemas.openxmlformats.org/officeDocument/2006/relationships/image" Target="../media/image25.png"/><Relationship Id="rId7" Type="http://schemas.openxmlformats.org/officeDocument/2006/relationships/image" Target="../media/image4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3.png"/><Relationship Id="rId4" Type="http://schemas.openxmlformats.org/officeDocument/2006/relationships/image" Target="../media/image10.png"/><Relationship Id="rId5" Type="http://schemas.openxmlformats.org/officeDocument/2006/relationships/image" Target="../media/image12.png"/><Relationship Id="rId6" Type="http://schemas.openxmlformats.org/officeDocument/2006/relationships/image" Target="../media/image9.png"/><Relationship Id="rId7" Type="http://schemas.openxmlformats.org/officeDocument/2006/relationships/image" Target="../media/image11.png"/><Relationship Id="rId8"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4.png"/><Relationship Id="rId4" Type="http://schemas.openxmlformats.org/officeDocument/2006/relationships/image" Target="../media/image1.png"/><Relationship Id="rId5"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7.jpg"/><Relationship Id="rId4" Type="http://schemas.openxmlformats.org/officeDocument/2006/relationships/image" Target="../media/image37.png"/><Relationship Id="rId5" Type="http://schemas.openxmlformats.org/officeDocument/2006/relationships/slide" Target="/ppt/slides/slide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17.jpg"/><Relationship Id="rId4" Type="http://schemas.openxmlformats.org/officeDocument/2006/relationships/hyperlink" Target="https://www.youtube.com/watch?v=4sCAv4QwBZs" TargetMode="External"/><Relationship Id="rId5" Type="http://schemas.openxmlformats.org/officeDocument/2006/relationships/hyperlink" Target="https://www.youtube.com/watch?v=4sCAv4QwBZs" TargetMode="External"/><Relationship Id="rId6" Type="http://schemas.openxmlformats.org/officeDocument/2006/relationships/image" Target="../media/image3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png"/><Relationship Id="rId4" Type="http://schemas.openxmlformats.org/officeDocument/2006/relationships/image" Target="../media/image6.png"/><Relationship Id="rId5" Type="http://schemas.openxmlformats.org/officeDocument/2006/relationships/image" Target="../media/image3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4.png"/><Relationship Id="rId4" Type="http://schemas.openxmlformats.org/officeDocument/2006/relationships/image" Target="../media/image8.png"/><Relationship Id="rId5" Type="http://schemas.openxmlformats.org/officeDocument/2006/relationships/image" Target="../media/image3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4.png"/><Relationship Id="rId4" Type="http://schemas.openxmlformats.org/officeDocument/2006/relationships/hyperlink" Target="https://www.desmos.com/calculator/nfmpvdlc5p" TargetMode="External"/><Relationship Id="rId5" Type="http://schemas.openxmlformats.org/officeDocument/2006/relationships/image" Target="../media/image4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9.png"/><Relationship Id="rId6" Type="http://schemas.openxmlformats.org/officeDocument/2006/relationships/image" Target="../media/image11.png"/><Relationship Id="rId7"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image" Target="../media/image1.png"/><Relationship Id="rId5" Type="http://schemas.openxmlformats.org/officeDocument/2006/relationships/image" Target="../media/image5.png"/><Relationship Id="rId6" Type="http://schemas.openxmlformats.org/officeDocument/2006/relationships/hyperlink" Target="https://www.desmos.com/calculator/xfdtwctoc3"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7.jpg"/><Relationship Id="rId4" Type="http://schemas.openxmlformats.org/officeDocument/2006/relationships/image" Target="../media/image36.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7.jpg"/><Relationship Id="rId4" Type="http://schemas.openxmlformats.org/officeDocument/2006/relationships/image" Target="../media/image3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4.png"/><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7.jpg"/><Relationship Id="rId4" Type="http://schemas.openxmlformats.org/officeDocument/2006/relationships/image" Target="../media/image4.png"/><Relationship Id="rId5" Type="http://schemas.openxmlformats.org/officeDocument/2006/relationships/image" Target="../media/image43.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 Id="rId3" Type="http://schemas.openxmlformats.org/officeDocument/2006/relationships/image" Target="../media/image12.png"/><Relationship Id="rId4" Type="http://schemas.openxmlformats.org/officeDocument/2006/relationships/image" Target="../media/image9.png"/><Relationship Id="rId5" Type="http://schemas.openxmlformats.org/officeDocument/2006/relationships/image" Target="../media/image11.png"/><Relationship Id="rId6" Type="http://schemas.openxmlformats.org/officeDocument/2006/relationships/image" Target="../media/image18.png"/><Relationship Id="rId7" Type="http://schemas.openxmlformats.org/officeDocument/2006/relationships/image" Target="../media/image2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17.jpg"/><Relationship Id="rId4" Type="http://schemas.openxmlformats.org/officeDocument/2006/relationships/image" Target="../media/image38.jpg"/><Relationship Id="rId5" Type="http://schemas.openxmlformats.org/officeDocument/2006/relationships/image" Target="../media/image46.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7.jpg"/><Relationship Id="rId4" Type="http://schemas.openxmlformats.org/officeDocument/2006/relationships/hyperlink" Target="https://www.desmos.com/calculator/jljhb8ijxx" TargetMode="External"/><Relationship Id="rId5" Type="http://schemas.openxmlformats.org/officeDocument/2006/relationships/image" Target="../media/image4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4.xml"/><Relationship Id="rId3" Type="http://schemas.openxmlformats.org/officeDocument/2006/relationships/image" Target="../media/image12.png"/><Relationship Id="rId4" Type="http://schemas.openxmlformats.org/officeDocument/2006/relationships/image" Target="../media/image9.png"/><Relationship Id="rId5" Type="http://schemas.openxmlformats.org/officeDocument/2006/relationships/image" Target="../media/image18.png"/><Relationship Id="rId6" Type="http://schemas.openxmlformats.org/officeDocument/2006/relationships/image" Target="../media/image28.png"/><Relationship Id="rId7"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17.jpg"/><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 Id="rId3" Type="http://schemas.openxmlformats.org/officeDocument/2006/relationships/image" Target="../media/image18.png"/><Relationship Id="rId4" Type="http://schemas.openxmlformats.org/officeDocument/2006/relationships/image" Target="../media/image21.png"/><Relationship Id="rId5" Type="http://schemas.openxmlformats.org/officeDocument/2006/relationships/image" Target="../media/image28.png"/><Relationship Id="rId6" Type="http://schemas.openxmlformats.org/officeDocument/2006/relationships/image" Target="../media/image31.png"/><Relationship Id="rId7" Type="http://schemas.openxmlformats.org/officeDocument/2006/relationships/image" Target="../media/image1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7.jpg"/><Relationship Id="rId4" Type="http://schemas.openxmlformats.org/officeDocument/2006/relationships/image" Target="../media/image39.png"/><Relationship Id="rId5" Type="http://schemas.openxmlformats.org/officeDocument/2006/relationships/image" Target="../media/image4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Roboto Slab Black"/>
              <a:ea typeface="Roboto Slab Black"/>
              <a:cs typeface="Roboto Slab Black"/>
              <a:sym typeface="Roboto Slab Black"/>
            </a:endParaRPr>
          </a:p>
          <a:p>
            <a:pPr indent="0" lvl="0" marL="0" rtl="0" algn="ctr">
              <a:spcBef>
                <a:spcPts val="1000"/>
              </a:spcBef>
              <a:spcAft>
                <a:spcPts val="1000"/>
              </a:spcAft>
              <a:buClr>
                <a:schemeClr val="dk1"/>
              </a:buClr>
              <a:buSzPts val="1100"/>
              <a:buFont typeface="Arial"/>
              <a:buNone/>
            </a:pPr>
            <a:r>
              <a:rPr lang="en" sz="1800">
                <a:solidFill>
                  <a:srgbClr val="FDBD3E"/>
                </a:solidFill>
                <a:latin typeface="Noto Sans"/>
                <a:ea typeface="Noto Sans"/>
                <a:cs typeface="Noto Sans"/>
                <a:sym typeface="Noto Sans"/>
              </a:rPr>
              <a:t>Unit 2 Linear Inequalities and Systems</a:t>
            </a:r>
            <a:endParaRPr sz="3000">
              <a:solidFill>
                <a:srgbClr val="FDBD3E"/>
              </a:solidFill>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solidFill>
                  <a:srgbClr val="424242"/>
                </a:solidFill>
                <a:latin typeface="Calibri"/>
                <a:ea typeface="Calibri"/>
                <a:cs typeface="Calibri"/>
                <a:sym typeface="Calibri"/>
              </a:rPr>
              <a:t>Lesson </a:t>
            </a:r>
            <a:r>
              <a:rPr lang="en" sz="1800"/>
              <a:t>2</a:t>
            </a:r>
            <a:r>
              <a:rPr lang="en" sz="1800">
                <a:solidFill>
                  <a:srgbClr val="424242"/>
                </a:solidFill>
                <a:latin typeface="Calibri"/>
                <a:ea typeface="Calibri"/>
                <a:cs typeface="Calibri"/>
                <a:sym typeface="Calibri"/>
              </a:rPr>
              <a:t>.</a:t>
            </a:r>
            <a:r>
              <a:rPr lang="en" sz="1800"/>
              <a:t>15</a:t>
            </a:r>
            <a:r>
              <a:rPr lang="en" sz="1800">
                <a:solidFill>
                  <a:srgbClr val="424242"/>
                </a:solidFill>
                <a:latin typeface="Calibri"/>
                <a:ea typeface="Calibri"/>
                <a:cs typeface="Calibri"/>
                <a:sym typeface="Calibri"/>
              </a:rPr>
              <a:t> </a:t>
            </a:r>
            <a:r>
              <a:rPr lang="en" sz="1800"/>
              <a:t>Solving Problems with Systems of Linear Inequalities in Two Variables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hlink"/>
                </a:solidFill>
                <a:hlinkClick r:id="rId3"/>
              </a:rPr>
              <a:t>Check out the digital quick start guide</a:t>
            </a:r>
            <a:r>
              <a:rPr lang="en"/>
              <a:t>!			</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2.15 Solving Problems with Systems of Linear Inequalities in Two Variables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{1722E277-2F6A-4044-8E29-FD7A6A4175FC}</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sp>
        <p:nvSpPr>
          <p:cNvPr id="66" name="Google Shape;66;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7" name="Google Shape;67;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sz="2200">
                <a:solidFill>
                  <a:srgbClr val="F3F3F3"/>
                </a:solidFill>
              </a:rPr>
              <a:t>By the end of this lesson you will be able to -</a:t>
            </a:r>
            <a:endParaRPr b="1" sz="2200">
              <a:solidFill>
                <a:srgbClr val="F3F3F3"/>
              </a:solidFill>
            </a:endParaRPr>
          </a:p>
          <a:p>
            <a:pPr indent="-368300" lvl="0" marL="457200" rtl="0" algn="l">
              <a:lnSpc>
                <a:spcPct val="100000"/>
              </a:lnSpc>
              <a:spcBef>
                <a:spcPts val="1000"/>
              </a:spcBef>
              <a:spcAft>
                <a:spcPts val="0"/>
              </a:spcAft>
              <a:buClr>
                <a:srgbClr val="F3F3F3"/>
              </a:buClr>
              <a:buSzPts val="2200"/>
              <a:buFont typeface="Helvetica Neue"/>
              <a:buChar char="●"/>
            </a:pPr>
            <a:r>
              <a:rPr b="1" lang="en" sz="2200">
                <a:solidFill>
                  <a:srgbClr val="F3F3F3"/>
                </a:solidFill>
              </a:rPr>
              <a:t>Explain how to tell</a:t>
            </a:r>
            <a:r>
              <a:rPr lang="en" sz="2200">
                <a:solidFill>
                  <a:srgbClr val="F3F3F3"/>
                </a:solidFill>
              </a:rPr>
              <a:t> if a point </a:t>
            </a:r>
            <a:r>
              <a:rPr b="1" lang="en" sz="2200">
                <a:solidFill>
                  <a:srgbClr val="F3F3F3"/>
                </a:solidFill>
              </a:rPr>
              <a:t>on the boundary of the graph </a:t>
            </a:r>
            <a:r>
              <a:rPr lang="en" sz="2200">
                <a:solidFill>
                  <a:srgbClr val="F3F3F3"/>
                </a:solidFill>
              </a:rPr>
              <a:t>of the solutions to a system of inequalities</a:t>
            </a:r>
            <a:r>
              <a:rPr b="1" lang="en" sz="2200">
                <a:solidFill>
                  <a:srgbClr val="F3F3F3"/>
                </a:solidFill>
              </a:rPr>
              <a:t> is a solution</a:t>
            </a:r>
            <a:r>
              <a:rPr lang="en" sz="2200">
                <a:solidFill>
                  <a:srgbClr val="F3F3F3"/>
                </a:solidFill>
              </a:rPr>
              <a:t>.</a:t>
            </a:r>
            <a:endParaRPr sz="2200">
              <a:solidFill>
                <a:srgbClr val="F3F3F3"/>
              </a:solidFill>
            </a:endParaRPr>
          </a:p>
        </p:txBody>
      </p:sp>
      <p:sp>
        <p:nvSpPr>
          <p:cNvPr id="68" name="Google Shape;68;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69" name="Google Shape;69;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2.15 Solving Problems with Systems of Linear Inequalities in Two Variables</a:t>
            </a:r>
            <a:endParaRPr>
              <a:solidFill>
                <a:srgbClr val="EFEFEF"/>
              </a:solidFill>
            </a:endParaRPr>
          </a:p>
        </p:txBody>
      </p:sp>
      <p:pic>
        <p:nvPicPr>
          <p:cNvPr id="70" name="Google Shape;70;p10" title="Goals-4.png"/>
          <p:cNvPicPr preferRelativeResize="0"/>
          <p:nvPr/>
        </p:nvPicPr>
        <p:blipFill>
          <a:blip r:embed="rId3">
            <a:alphaModFix/>
          </a:blip>
          <a:stretch>
            <a:fillRect/>
          </a:stretch>
        </p:blipFill>
        <p:spPr>
          <a:xfrm>
            <a:off x="5260413" y="785800"/>
            <a:ext cx="3571875" cy="35718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Boundary Line</a:t>
            </a:r>
            <a:endParaRPr/>
          </a:p>
          <a:p>
            <a:pPr indent="-330200" lvl="1" marL="914400" rtl="0" algn="l">
              <a:spcBef>
                <a:spcPts val="0"/>
              </a:spcBef>
              <a:spcAft>
                <a:spcPts val="0"/>
              </a:spcAft>
              <a:buSzPts val="1600"/>
              <a:buChar char="○"/>
            </a:pPr>
            <a:r>
              <a:rPr lang="en"/>
              <a:t>A line that separates the coordinate plane into regions.</a:t>
            </a:r>
            <a:endParaRPr/>
          </a:p>
          <a:p>
            <a:pPr indent="-342900" lvl="0" marL="457200" rtl="0" algn="l">
              <a:spcBef>
                <a:spcPts val="1000"/>
              </a:spcBef>
              <a:spcAft>
                <a:spcPts val="0"/>
              </a:spcAft>
              <a:buSzPts val="1800"/>
              <a:buChar char="●"/>
            </a:pPr>
            <a:r>
              <a:rPr lang="en"/>
              <a:t>System of Inequalities</a:t>
            </a:r>
            <a:endParaRPr/>
          </a:p>
          <a:p>
            <a:pPr indent="-330200" lvl="1" marL="914400" rtl="0" algn="l">
              <a:spcBef>
                <a:spcPts val="0"/>
              </a:spcBef>
              <a:spcAft>
                <a:spcPts val="0"/>
              </a:spcAft>
              <a:buSzPts val="1600"/>
              <a:buChar char="○"/>
            </a:pPr>
            <a:r>
              <a:rPr lang="en"/>
              <a:t>Two or more inequalities that represent the constraints in the same situation.</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2.15 Solving Problems with Systems of Linear Inequalities in Two Variables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p>
          <a:p>
            <a:pPr indent="-342900" lvl="0" marL="457200" rtl="0" algn="l">
              <a:spcBef>
                <a:spcPts val="1200"/>
              </a:spcBef>
              <a:spcAft>
                <a:spcPts val="0"/>
              </a:spcAft>
              <a:buSzPts val="1800"/>
              <a:buChar char="●"/>
            </a:pPr>
            <a:r>
              <a:rPr lang="en"/>
              <a:t>Solution to a System of Inequalities</a:t>
            </a:r>
            <a:endParaRPr/>
          </a:p>
          <a:p>
            <a:pPr indent="-330200" lvl="1" marL="914400" rtl="0" algn="l">
              <a:spcBef>
                <a:spcPts val="0"/>
              </a:spcBef>
              <a:spcAft>
                <a:spcPts val="0"/>
              </a:spcAft>
              <a:buSzPts val="1600"/>
              <a:buChar char="○"/>
            </a:pPr>
            <a:r>
              <a:rPr lang="en"/>
              <a:t>All pairs of values that make the inequalities in a system true. The region where the graphs of the two inequalities overlap.</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3000">
                <a:solidFill>
                  <a:srgbClr val="005047"/>
                </a:solidFill>
              </a:rPr>
              <a:t>Warm Up - </a:t>
            </a:r>
            <a:r>
              <a:rPr lang="en" sz="3000"/>
              <a:t>Graph Comparison 📉</a:t>
            </a:r>
            <a:endParaRPr>
              <a:solidFill>
                <a:srgbClr val="005047"/>
              </a:solidFill>
            </a:endParaRPr>
          </a:p>
        </p:txBody>
      </p:sp>
      <p:sp>
        <p:nvSpPr>
          <p:cNvPr id="114" name="Google Shape;114;p13"/>
          <p:cNvSpPr txBox="1"/>
          <p:nvPr>
            <p:ph idx="1" type="body"/>
          </p:nvPr>
        </p:nvSpPr>
        <p:spPr>
          <a:xfrm>
            <a:off x="311700" y="1309675"/>
            <a:ext cx="8520600" cy="4578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Which One Doesn’t Belong? </a:t>
            </a:r>
            <a:endParaRPr/>
          </a:p>
        </p:txBody>
      </p:sp>
      <p:sp>
        <p:nvSpPr>
          <p:cNvPr id="115" name="Google Shape;115;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6" name="Google Shape;116;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2.15.1 Analyzing Graphs that Represent Linear Equations and Inequalities</a:t>
            </a:r>
            <a:endParaRPr/>
          </a:p>
        </p:txBody>
      </p:sp>
      <p:pic>
        <p:nvPicPr>
          <p:cNvPr id="117" name="Google Shape;117;p13"/>
          <p:cNvPicPr preferRelativeResize="0"/>
          <p:nvPr/>
        </p:nvPicPr>
        <p:blipFill>
          <a:blip r:embed="rId4">
            <a:alphaModFix/>
          </a:blip>
          <a:stretch>
            <a:fillRect/>
          </a:stretch>
        </p:blipFill>
        <p:spPr>
          <a:xfrm>
            <a:off x="188942" y="2030825"/>
            <a:ext cx="1865933" cy="1828800"/>
          </a:xfrm>
          <a:prstGeom prst="rect">
            <a:avLst/>
          </a:prstGeom>
          <a:noFill/>
          <a:ln>
            <a:noFill/>
          </a:ln>
        </p:spPr>
      </p:pic>
      <p:pic>
        <p:nvPicPr>
          <p:cNvPr id="118" name="Google Shape;118;p13"/>
          <p:cNvPicPr preferRelativeResize="0"/>
          <p:nvPr/>
        </p:nvPicPr>
        <p:blipFill>
          <a:blip r:embed="rId5">
            <a:alphaModFix/>
          </a:blip>
          <a:stretch>
            <a:fillRect/>
          </a:stretch>
        </p:blipFill>
        <p:spPr>
          <a:xfrm>
            <a:off x="2555879" y="2030824"/>
            <a:ext cx="1861457" cy="1828800"/>
          </a:xfrm>
          <a:prstGeom prst="rect">
            <a:avLst/>
          </a:prstGeom>
          <a:noFill/>
          <a:ln>
            <a:noFill/>
          </a:ln>
        </p:spPr>
      </p:pic>
      <p:sp>
        <p:nvSpPr>
          <p:cNvPr id="119" name="Google Shape;119;p13"/>
          <p:cNvSpPr txBox="1"/>
          <p:nvPr>
            <p:ph idx="1" type="body"/>
          </p:nvPr>
        </p:nvSpPr>
        <p:spPr>
          <a:xfrm>
            <a:off x="442263" y="3861075"/>
            <a:ext cx="1359300" cy="457800"/>
          </a:xfrm>
          <a:prstGeom prst="rect">
            <a:avLst/>
          </a:prstGeom>
        </p:spPr>
        <p:txBody>
          <a:bodyPr anchorCtr="0" anchor="t" bIns="91425" lIns="91425" spcFirstLastPara="1" rIns="91425" wrap="square" tIns="91425">
            <a:normAutofit/>
          </a:bodyPr>
          <a:lstStyle/>
          <a:p>
            <a:pPr indent="0" lvl="0" marL="0" rtl="0" algn="ctr">
              <a:lnSpc>
                <a:spcPct val="100000"/>
              </a:lnSpc>
              <a:spcBef>
                <a:spcPts val="0"/>
              </a:spcBef>
              <a:spcAft>
                <a:spcPts val="0"/>
              </a:spcAft>
              <a:buNone/>
            </a:pPr>
            <a:r>
              <a:rPr lang="en"/>
              <a:t>Graph A</a:t>
            </a:r>
            <a:endParaRPr/>
          </a:p>
        </p:txBody>
      </p:sp>
      <p:sp>
        <p:nvSpPr>
          <p:cNvPr id="120" name="Google Shape;120;p13"/>
          <p:cNvSpPr txBox="1"/>
          <p:nvPr>
            <p:ph idx="1" type="body"/>
          </p:nvPr>
        </p:nvSpPr>
        <p:spPr>
          <a:xfrm>
            <a:off x="2968788" y="3861075"/>
            <a:ext cx="1359300" cy="457800"/>
          </a:xfrm>
          <a:prstGeom prst="rect">
            <a:avLst/>
          </a:prstGeom>
        </p:spPr>
        <p:txBody>
          <a:bodyPr anchorCtr="0" anchor="t" bIns="91425" lIns="91425" spcFirstLastPara="1" rIns="91425" wrap="square" tIns="91425">
            <a:normAutofit/>
          </a:bodyPr>
          <a:lstStyle/>
          <a:p>
            <a:pPr indent="0" lvl="0" marL="0" rtl="0" algn="ctr">
              <a:lnSpc>
                <a:spcPct val="100000"/>
              </a:lnSpc>
              <a:spcBef>
                <a:spcPts val="0"/>
              </a:spcBef>
              <a:spcAft>
                <a:spcPts val="0"/>
              </a:spcAft>
              <a:buNone/>
            </a:pPr>
            <a:r>
              <a:rPr lang="en"/>
              <a:t>Graph B</a:t>
            </a:r>
            <a:endParaRPr/>
          </a:p>
        </p:txBody>
      </p:sp>
      <p:pic>
        <p:nvPicPr>
          <p:cNvPr id="121" name="Google Shape;121;p13"/>
          <p:cNvPicPr preferRelativeResize="0"/>
          <p:nvPr/>
        </p:nvPicPr>
        <p:blipFill>
          <a:blip r:embed="rId6">
            <a:alphaModFix/>
          </a:blip>
          <a:stretch>
            <a:fillRect/>
          </a:stretch>
        </p:blipFill>
        <p:spPr>
          <a:xfrm>
            <a:off x="4864992" y="2030825"/>
            <a:ext cx="1861457" cy="1828800"/>
          </a:xfrm>
          <a:prstGeom prst="rect">
            <a:avLst/>
          </a:prstGeom>
          <a:noFill/>
          <a:ln>
            <a:noFill/>
          </a:ln>
        </p:spPr>
      </p:pic>
      <p:sp>
        <p:nvSpPr>
          <p:cNvPr id="122" name="Google Shape;122;p13"/>
          <p:cNvSpPr txBox="1"/>
          <p:nvPr>
            <p:ph idx="1" type="body"/>
          </p:nvPr>
        </p:nvSpPr>
        <p:spPr>
          <a:xfrm>
            <a:off x="5242000" y="3861075"/>
            <a:ext cx="1359300" cy="457800"/>
          </a:xfrm>
          <a:prstGeom prst="rect">
            <a:avLst/>
          </a:prstGeom>
        </p:spPr>
        <p:txBody>
          <a:bodyPr anchorCtr="0" anchor="t" bIns="91425" lIns="91425" spcFirstLastPara="1" rIns="91425" wrap="square" tIns="91425">
            <a:normAutofit/>
          </a:bodyPr>
          <a:lstStyle/>
          <a:p>
            <a:pPr indent="0" lvl="0" marL="0" rtl="0" algn="ctr">
              <a:lnSpc>
                <a:spcPct val="100000"/>
              </a:lnSpc>
              <a:spcBef>
                <a:spcPts val="0"/>
              </a:spcBef>
              <a:spcAft>
                <a:spcPts val="0"/>
              </a:spcAft>
              <a:buNone/>
            </a:pPr>
            <a:r>
              <a:rPr lang="en"/>
              <a:t>Graph C</a:t>
            </a:r>
            <a:endParaRPr/>
          </a:p>
        </p:txBody>
      </p:sp>
      <p:pic>
        <p:nvPicPr>
          <p:cNvPr id="123" name="Google Shape;123;p13"/>
          <p:cNvPicPr preferRelativeResize="0"/>
          <p:nvPr/>
        </p:nvPicPr>
        <p:blipFill>
          <a:blip r:embed="rId7">
            <a:alphaModFix/>
          </a:blip>
          <a:stretch>
            <a:fillRect/>
          </a:stretch>
        </p:blipFill>
        <p:spPr>
          <a:xfrm>
            <a:off x="7174117" y="2030820"/>
            <a:ext cx="1863090" cy="1828800"/>
          </a:xfrm>
          <a:prstGeom prst="rect">
            <a:avLst/>
          </a:prstGeom>
          <a:noFill/>
          <a:ln>
            <a:noFill/>
          </a:ln>
        </p:spPr>
      </p:pic>
      <p:sp>
        <p:nvSpPr>
          <p:cNvPr id="124" name="Google Shape;124;p13"/>
          <p:cNvSpPr txBox="1"/>
          <p:nvPr>
            <p:ph idx="1" type="body"/>
          </p:nvPr>
        </p:nvSpPr>
        <p:spPr>
          <a:xfrm>
            <a:off x="7426000" y="3861075"/>
            <a:ext cx="1359300" cy="457800"/>
          </a:xfrm>
          <a:prstGeom prst="rect">
            <a:avLst/>
          </a:prstGeom>
        </p:spPr>
        <p:txBody>
          <a:bodyPr anchorCtr="0" anchor="t" bIns="91425" lIns="91425" spcFirstLastPara="1" rIns="91425" wrap="square" tIns="91425">
            <a:normAutofit/>
          </a:bodyPr>
          <a:lstStyle/>
          <a:p>
            <a:pPr indent="0" lvl="0" marL="0" rtl="0" algn="ctr">
              <a:lnSpc>
                <a:spcPct val="100000"/>
              </a:lnSpc>
              <a:spcBef>
                <a:spcPts val="0"/>
              </a:spcBef>
              <a:spcAft>
                <a:spcPts val="0"/>
              </a:spcAft>
              <a:buNone/>
            </a:pPr>
            <a:r>
              <a:rPr lang="en"/>
              <a:t>Graph D</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128" name="Shape 128"/>
        <p:cNvGrpSpPr/>
        <p:nvPr/>
      </p:nvGrpSpPr>
      <p:grpSpPr>
        <a:xfrm>
          <a:off x="0" y="0"/>
          <a:ext cx="0" cy="0"/>
          <a:chOff x="0" y="0"/>
          <a:chExt cx="0" cy="0"/>
        </a:xfrm>
      </p:grpSpPr>
      <p:sp>
        <p:nvSpPr>
          <p:cNvPr id="129" name="Google Shape;129;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0" name="Google Shape;130;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1" name="Google Shape;131;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2" name="Google Shape;132;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3" name="Google Shape;133;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34" name="Google Shape;134;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35" name="Google Shape;135;p14"/>
          <p:cNvCxnSpPr>
            <a:stCxn id="129" idx="2"/>
            <a:endCxn id="131"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6" name="Google Shape;136;p14"/>
          <p:cNvCxnSpPr>
            <a:stCxn id="131" idx="3"/>
            <a:endCxn id="130"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7" name="Google Shape;137;p14"/>
          <p:cNvCxnSpPr>
            <a:stCxn id="130" idx="3"/>
            <a:endCxn id="132"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8" name="Google Shape;138;p14"/>
          <p:cNvCxnSpPr>
            <a:stCxn id="132" idx="3"/>
            <a:endCxn id="134"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9" name="Google Shape;139;p14"/>
          <p:cNvCxnSpPr>
            <a:stCxn id="134" idx="3"/>
            <a:endCxn id="133"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40" name="Google Shape;140;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1" name="Google Shape;141;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42" name="Google Shape;142;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43" name="Google Shape;143;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44" name="Google Shape;144;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45" name="Google Shape;145;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6" name="Google Shape;146;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7" name="Google Shape;147;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8" name="Google Shape;148;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9" name="Google Shape;149;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50" name="Google Shape;150;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51" name="Google Shape;151;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52" name="Google Shape;152;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53" name="Google Shape;153;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7" name="Shape 157"/>
        <p:cNvGrpSpPr/>
        <p:nvPr/>
      </p:nvGrpSpPr>
      <p:grpSpPr>
        <a:xfrm>
          <a:off x="0" y="0"/>
          <a:ext cx="0" cy="0"/>
          <a:chOff x="0" y="0"/>
          <a:chExt cx="0" cy="0"/>
        </a:xfrm>
      </p:grpSpPr>
      <p:sp>
        <p:nvSpPr>
          <p:cNvPr id="158" name="Google Shape;158;p15"/>
          <p:cNvSpPr txBox="1"/>
          <p:nvPr>
            <p:ph type="title"/>
          </p:nvPr>
        </p:nvSpPr>
        <p:spPr>
          <a:xfrm>
            <a:off x="210900" y="445025"/>
            <a:ext cx="8850000" cy="1046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 - </a:t>
            </a:r>
            <a:r>
              <a:rPr lang="en" sz="3000"/>
              <a:t>Graph Comparison 📉</a:t>
            </a:r>
            <a:endParaRPr/>
          </a:p>
          <a:p>
            <a:pPr indent="0" lvl="0" marL="0" rtl="0" algn="l">
              <a:spcBef>
                <a:spcPts val="0"/>
              </a:spcBef>
              <a:spcAft>
                <a:spcPts val="0"/>
              </a:spcAft>
              <a:buNone/>
            </a:pPr>
            <a:r>
              <a:t/>
            </a:r>
            <a:endParaRPr sz="2600"/>
          </a:p>
        </p:txBody>
      </p:sp>
      <p:sp>
        <p:nvSpPr>
          <p:cNvPr id="159" name="Google Shape;159;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0" name="Google Shape;160;p15"/>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2.15.2 Determining if Points on Boundary Lines Are Solutions to a System</a:t>
            </a:r>
            <a:endParaRPr/>
          </a:p>
        </p:txBody>
      </p:sp>
      <p:pic>
        <p:nvPicPr>
          <p:cNvPr id="161" name="Google Shape;161;p15"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162" name="Google Shape;162;p15"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163" name="Google Shape;163;p15"/>
          <p:cNvSpPr/>
          <p:nvPr/>
        </p:nvSpPr>
        <p:spPr>
          <a:xfrm>
            <a:off x="4593175" y="1071025"/>
            <a:ext cx="4367700" cy="36561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457200" rtl="0" algn="l">
              <a:spcBef>
                <a:spcPts val="0"/>
              </a:spcBef>
              <a:spcAft>
                <a:spcPts val="0"/>
              </a:spcAft>
              <a:buNone/>
            </a:pPr>
            <a:r>
              <a:t/>
            </a:r>
            <a:endParaRPr sz="1500">
              <a:latin typeface="Calibri"/>
              <a:ea typeface="Calibri"/>
              <a:cs typeface="Calibri"/>
              <a:sym typeface="Calibri"/>
            </a:endParaRPr>
          </a:p>
          <a:p>
            <a:pPr indent="-226059" lvl="0" marL="274320" rtl="0" algn="l">
              <a:spcBef>
                <a:spcPts val="500"/>
              </a:spcBef>
              <a:spcAft>
                <a:spcPts val="0"/>
              </a:spcAft>
              <a:buSzPts val="1400"/>
              <a:buFont typeface="Calibri"/>
              <a:buAutoNum type="arabicPeriod"/>
            </a:pPr>
            <a:r>
              <a:rPr b="1" lang="en">
                <a:latin typeface="Calibri"/>
                <a:ea typeface="Calibri"/>
                <a:cs typeface="Calibri"/>
                <a:sym typeface="Calibri"/>
              </a:rPr>
              <a:t>Discuss how you know</a:t>
            </a:r>
            <a:r>
              <a:rPr lang="en">
                <a:latin typeface="Calibri"/>
                <a:ea typeface="Calibri"/>
                <a:cs typeface="Calibri"/>
                <a:sym typeface="Calibri"/>
              </a:rPr>
              <a:t> if a point is a solution to a system of inequalities. </a:t>
            </a:r>
            <a:endParaRPr>
              <a:latin typeface="Calibri"/>
              <a:ea typeface="Calibri"/>
              <a:cs typeface="Calibri"/>
              <a:sym typeface="Calibri"/>
            </a:endParaRPr>
          </a:p>
          <a:p>
            <a:pPr indent="-226059" lvl="0" marL="274320" rtl="0" algn="l">
              <a:spcBef>
                <a:spcPts val="500"/>
              </a:spcBef>
              <a:spcAft>
                <a:spcPts val="0"/>
              </a:spcAft>
              <a:buSzPts val="1400"/>
              <a:buFont typeface="Calibri"/>
              <a:buAutoNum type="arabicPeriod"/>
            </a:pPr>
            <a:r>
              <a:rPr b="1" lang="en">
                <a:latin typeface="Calibri"/>
                <a:ea typeface="Calibri"/>
                <a:cs typeface="Calibri"/>
                <a:sym typeface="Calibri"/>
              </a:rPr>
              <a:t>Create a list of steps, a flow chart, a diagram</a:t>
            </a:r>
            <a:r>
              <a:rPr lang="en">
                <a:latin typeface="Calibri"/>
                <a:ea typeface="Calibri"/>
                <a:cs typeface="Calibri"/>
                <a:sym typeface="Calibri"/>
              </a:rPr>
              <a:t>, etc. that explains the process. </a:t>
            </a:r>
            <a:endParaRPr>
              <a:latin typeface="Calibri"/>
              <a:ea typeface="Calibri"/>
              <a:cs typeface="Calibri"/>
              <a:sym typeface="Calibri"/>
            </a:endParaRPr>
          </a:p>
          <a:p>
            <a:pPr indent="-226059" lvl="0" marL="274320" rtl="0" algn="l">
              <a:spcBef>
                <a:spcPts val="500"/>
              </a:spcBef>
              <a:spcAft>
                <a:spcPts val="0"/>
              </a:spcAft>
              <a:buSzPts val="1400"/>
              <a:buFont typeface="Calibri"/>
              <a:buAutoNum type="arabicPeriod"/>
            </a:pPr>
            <a:r>
              <a:rPr lang="en">
                <a:latin typeface="Calibri"/>
                <a:ea typeface="Calibri"/>
                <a:cs typeface="Calibri"/>
                <a:sym typeface="Calibri"/>
              </a:rPr>
              <a:t>Double check that </a:t>
            </a:r>
            <a:r>
              <a:rPr b="1" lang="en">
                <a:latin typeface="Calibri"/>
                <a:ea typeface="Calibri"/>
                <a:cs typeface="Calibri"/>
                <a:sym typeface="Calibri"/>
              </a:rPr>
              <a:t>you explained what happens</a:t>
            </a:r>
            <a:r>
              <a:rPr lang="en">
                <a:latin typeface="Calibri"/>
                <a:ea typeface="Calibri"/>
                <a:cs typeface="Calibri"/>
                <a:sym typeface="Calibri"/>
              </a:rPr>
              <a:t> when the point –</a:t>
            </a:r>
            <a:endParaRPr>
              <a:latin typeface="Calibri"/>
              <a:ea typeface="Calibri"/>
              <a:cs typeface="Calibri"/>
              <a:sym typeface="Calibri"/>
            </a:endParaRPr>
          </a:p>
          <a:p>
            <a:pPr indent="-317500" lvl="1" marL="914400" rtl="0" algn="l">
              <a:spcBef>
                <a:spcPts val="500"/>
              </a:spcBef>
              <a:spcAft>
                <a:spcPts val="0"/>
              </a:spcAft>
              <a:buSzPts val="1400"/>
              <a:buFont typeface="Calibri"/>
              <a:buAutoNum type="alphaLcPeriod"/>
            </a:pPr>
            <a:r>
              <a:rPr lang="en">
                <a:latin typeface="Calibri"/>
                <a:ea typeface="Calibri"/>
                <a:cs typeface="Calibri"/>
                <a:sym typeface="Calibri"/>
              </a:rPr>
              <a:t>… is not located within any of the shaded regions.</a:t>
            </a:r>
            <a:endParaRPr>
              <a:latin typeface="Calibri"/>
              <a:ea typeface="Calibri"/>
              <a:cs typeface="Calibri"/>
              <a:sym typeface="Calibri"/>
            </a:endParaRPr>
          </a:p>
          <a:p>
            <a:pPr indent="-317500" lvl="1" marL="914400" rtl="0" algn="l">
              <a:spcBef>
                <a:spcPts val="500"/>
              </a:spcBef>
              <a:spcAft>
                <a:spcPts val="0"/>
              </a:spcAft>
              <a:buSzPts val="1400"/>
              <a:buFont typeface="Calibri"/>
              <a:buAutoNum type="alphaLcPeriod"/>
            </a:pPr>
            <a:r>
              <a:rPr lang="en">
                <a:latin typeface="Calibri"/>
                <a:ea typeface="Calibri"/>
                <a:cs typeface="Calibri"/>
                <a:sym typeface="Calibri"/>
              </a:rPr>
              <a:t>…is located in one of the shaded regions but not both shaded regions.</a:t>
            </a:r>
            <a:endParaRPr>
              <a:latin typeface="Calibri"/>
              <a:ea typeface="Calibri"/>
              <a:cs typeface="Calibri"/>
              <a:sym typeface="Calibri"/>
            </a:endParaRPr>
          </a:p>
          <a:p>
            <a:pPr indent="-317500" lvl="1" marL="914400" rtl="0" algn="l">
              <a:spcBef>
                <a:spcPts val="500"/>
              </a:spcBef>
              <a:spcAft>
                <a:spcPts val="0"/>
              </a:spcAft>
              <a:buSzPts val="1400"/>
              <a:buFont typeface="Calibri"/>
              <a:buAutoNum type="alphaLcPeriod"/>
            </a:pPr>
            <a:r>
              <a:rPr lang="en">
                <a:latin typeface="Calibri"/>
                <a:ea typeface="Calibri"/>
                <a:cs typeface="Calibri"/>
                <a:sym typeface="Calibri"/>
              </a:rPr>
              <a:t>… lies within both shaded regions.</a:t>
            </a:r>
            <a:endParaRPr>
              <a:latin typeface="Calibri"/>
              <a:ea typeface="Calibri"/>
              <a:cs typeface="Calibri"/>
              <a:sym typeface="Calibri"/>
            </a:endParaRPr>
          </a:p>
          <a:p>
            <a:pPr indent="-323850" lvl="1" marL="914400" rtl="0" algn="l">
              <a:spcBef>
                <a:spcPts val="500"/>
              </a:spcBef>
              <a:spcAft>
                <a:spcPts val="0"/>
              </a:spcAft>
              <a:buSzPts val="1500"/>
              <a:buFont typeface="Calibri"/>
              <a:buAutoNum type="alphaLcPeriod"/>
            </a:pPr>
            <a:r>
              <a:rPr lang="en">
                <a:latin typeface="Calibri"/>
                <a:ea typeface="Calibri"/>
                <a:cs typeface="Calibri"/>
                <a:sym typeface="Calibri"/>
              </a:rPr>
              <a:t>… lies on one of the boundary lines.</a:t>
            </a:r>
            <a:r>
              <a:rPr lang="en" sz="1500">
                <a:latin typeface="Calibri"/>
                <a:ea typeface="Calibri"/>
                <a:cs typeface="Calibri"/>
                <a:sym typeface="Calibri"/>
              </a:rPr>
              <a:t> </a:t>
            </a:r>
            <a:endParaRPr sz="1500">
              <a:latin typeface="Calibri"/>
              <a:ea typeface="Calibri"/>
              <a:cs typeface="Calibri"/>
              <a:sym typeface="Calibri"/>
            </a:endParaRPr>
          </a:p>
          <a:p>
            <a:pPr indent="0" lvl="0" marL="0" rtl="0" algn="r">
              <a:spcBef>
                <a:spcPts val="500"/>
              </a:spcBef>
              <a:spcAft>
                <a:spcPts val="1000"/>
              </a:spcAft>
              <a:buNone/>
            </a:pPr>
            <a:r>
              <a:rPr lang="en" sz="1000">
                <a:solidFill>
                  <a:schemeClr val="dk1"/>
                </a:solidFill>
                <a:latin typeface="Calibri"/>
                <a:ea typeface="Calibri"/>
                <a:cs typeface="Calibri"/>
                <a:sym typeface="Calibri"/>
              </a:rPr>
              <a:t>Representation</a:t>
            </a:r>
            <a:endParaRPr sz="1000">
              <a:latin typeface="Calibri"/>
              <a:ea typeface="Calibri"/>
              <a:cs typeface="Calibri"/>
              <a:sym typeface="Calibri"/>
            </a:endParaRPr>
          </a:p>
        </p:txBody>
      </p:sp>
      <p:sp>
        <p:nvSpPr>
          <p:cNvPr id="164" name="Google Shape;164;p15"/>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english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 directly on top of the activity or give the instructions aloud. </a:t>
            </a:r>
            <a:endParaRPr b="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8" name="Shape 168"/>
        <p:cNvGrpSpPr/>
        <p:nvPr/>
      </p:nvGrpSpPr>
      <p:grpSpPr>
        <a:xfrm>
          <a:off x="0" y="0"/>
          <a:ext cx="0" cy="0"/>
          <a:chOff x="0" y="0"/>
          <a:chExt cx="0" cy="0"/>
        </a:xfrm>
      </p:grpSpPr>
      <p:sp>
        <p:nvSpPr>
          <p:cNvPr id="169" name="Google Shape;169;p16"/>
          <p:cNvSpPr txBox="1"/>
          <p:nvPr>
            <p:ph type="title"/>
          </p:nvPr>
        </p:nvSpPr>
        <p:spPr>
          <a:xfrm>
            <a:off x="311700" y="445025"/>
            <a:ext cx="8749200" cy="6465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solidFill>
                  <a:srgbClr val="005047"/>
                </a:solidFill>
              </a:rPr>
              <a:t>Learning Activity - </a:t>
            </a:r>
            <a:r>
              <a:rPr lang="en" sz="3000"/>
              <a:t>Graph Comparison 📉</a:t>
            </a:r>
            <a:endParaRPr/>
          </a:p>
        </p:txBody>
      </p:sp>
      <p:sp>
        <p:nvSpPr>
          <p:cNvPr id="170" name="Google Shape;170;p16"/>
          <p:cNvSpPr txBox="1"/>
          <p:nvPr>
            <p:ph idx="1" type="body"/>
          </p:nvPr>
        </p:nvSpPr>
        <p:spPr>
          <a:xfrm>
            <a:off x="311700" y="1060625"/>
            <a:ext cx="5451000" cy="3831300"/>
          </a:xfrm>
          <a:prstGeom prst="rect">
            <a:avLst/>
          </a:prstGeom>
        </p:spPr>
        <p:txBody>
          <a:bodyPr anchorCtr="0" anchor="t" bIns="91425" lIns="91425" spcFirstLastPara="1" rIns="91425" wrap="square" tIns="91425">
            <a:normAutofit lnSpcReduction="10000"/>
          </a:bodyPr>
          <a:lstStyle/>
          <a:p>
            <a:pPr indent="0" lvl="0" marL="0" rtl="0" algn="l">
              <a:lnSpc>
                <a:spcPct val="90000"/>
              </a:lnSpc>
              <a:spcBef>
                <a:spcPts val="0"/>
              </a:spcBef>
              <a:spcAft>
                <a:spcPts val="0"/>
              </a:spcAft>
              <a:buNone/>
            </a:pPr>
            <a:r>
              <a:rPr lang="en" sz="2000"/>
              <a:t>Here are the graphs of the inequalities in this system:</a:t>
            </a:r>
            <a:endParaRPr sz="2000"/>
          </a:p>
          <a:p>
            <a:pPr indent="0" lvl="0" marL="0" rtl="0" algn="l">
              <a:lnSpc>
                <a:spcPct val="90000"/>
              </a:lnSpc>
              <a:spcBef>
                <a:spcPts val="1000"/>
              </a:spcBef>
              <a:spcAft>
                <a:spcPts val="0"/>
              </a:spcAft>
              <a:buNone/>
            </a:pPr>
            <a:r>
              <a:t/>
            </a:r>
            <a:endParaRPr/>
          </a:p>
          <a:p>
            <a:pPr indent="0" lvl="0" marL="0" rtl="0" algn="l">
              <a:lnSpc>
                <a:spcPct val="90000"/>
              </a:lnSpc>
              <a:spcBef>
                <a:spcPts val="1000"/>
              </a:spcBef>
              <a:spcAft>
                <a:spcPts val="0"/>
              </a:spcAft>
              <a:buNone/>
            </a:pPr>
            <a:r>
              <a:t/>
            </a:r>
            <a:endParaRPr/>
          </a:p>
          <a:p>
            <a:pPr indent="0" lvl="0" marL="0" rtl="0" algn="l">
              <a:lnSpc>
                <a:spcPct val="90000"/>
              </a:lnSpc>
              <a:spcBef>
                <a:spcPts val="1000"/>
              </a:spcBef>
              <a:spcAft>
                <a:spcPts val="0"/>
              </a:spcAft>
              <a:buNone/>
            </a:pPr>
            <a:r>
              <a:t/>
            </a:r>
            <a:endParaRPr/>
          </a:p>
          <a:p>
            <a:pPr indent="0" lvl="0" marL="0" rtl="0" algn="l">
              <a:lnSpc>
                <a:spcPct val="90000"/>
              </a:lnSpc>
              <a:spcBef>
                <a:spcPts val="1000"/>
              </a:spcBef>
              <a:spcAft>
                <a:spcPts val="0"/>
              </a:spcAft>
              <a:buNone/>
            </a:pPr>
            <a:r>
              <a:rPr lang="en" sz="2000"/>
              <a:t>Decide whether each point is a solution to the system. Be prepared to explain how you know.</a:t>
            </a:r>
            <a:endParaRPr sz="2000"/>
          </a:p>
          <a:p>
            <a:pPr indent="-355600" lvl="0" marL="457200" rtl="0" algn="l">
              <a:lnSpc>
                <a:spcPct val="100000"/>
              </a:lnSpc>
              <a:spcBef>
                <a:spcPts val="1000"/>
              </a:spcBef>
              <a:spcAft>
                <a:spcPts val="0"/>
              </a:spcAft>
              <a:buSzPts val="2000"/>
              <a:buAutoNum type="arabicPeriod"/>
            </a:pPr>
            <a:r>
              <a:rPr lang="en" sz="2000"/>
              <a:t>(3, – 5)</a:t>
            </a:r>
            <a:endParaRPr sz="2000"/>
          </a:p>
          <a:p>
            <a:pPr indent="-355600" lvl="0" marL="457200" rtl="0" algn="l">
              <a:lnSpc>
                <a:spcPct val="100000"/>
              </a:lnSpc>
              <a:spcBef>
                <a:spcPts val="0"/>
              </a:spcBef>
              <a:spcAft>
                <a:spcPts val="0"/>
              </a:spcAft>
              <a:buSzPts val="2000"/>
              <a:buAutoNum type="arabicPeriod"/>
            </a:pPr>
            <a:r>
              <a:rPr lang="en" sz="2000"/>
              <a:t>(0, 5)</a:t>
            </a:r>
            <a:endParaRPr sz="2000"/>
          </a:p>
          <a:p>
            <a:pPr indent="-355600" lvl="0" marL="457200" rtl="0" algn="l">
              <a:lnSpc>
                <a:spcPct val="100000"/>
              </a:lnSpc>
              <a:spcBef>
                <a:spcPts val="0"/>
              </a:spcBef>
              <a:spcAft>
                <a:spcPts val="0"/>
              </a:spcAft>
              <a:buSzPts val="2000"/>
              <a:buAutoNum type="arabicPeriod"/>
            </a:pPr>
            <a:r>
              <a:rPr lang="en" sz="2000"/>
              <a:t>(– 6, 6)</a:t>
            </a:r>
            <a:endParaRPr sz="2000"/>
          </a:p>
          <a:p>
            <a:pPr indent="-355600" lvl="0" marL="457200" rtl="0" algn="l">
              <a:lnSpc>
                <a:spcPct val="100000"/>
              </a:lnSpc>
              <a:spcBef>
                <a:spcPts val="0"/>
              </a:spcBef>
              <a:spcAft>
                <a:spcPts val="0"/>
              </a:spcAft>
              <a:buSzPts val="2000"/>
              <a:buAutoNum type="arabicPeriod"/>
            </a:pPr>
            <a:r>
              <a:rPr lang="en" sz="2000"/>
              <a:t>(3, 3)</a:t>
            </a:r>
            <a:endParaRPr sz="2000"/>
          </a:p>
          <a:p>
            <a:pPr indent="-355600" lvl="0" marL="457200" rtl="0" algn="l">
              <a:lnSpc>
                <a:spcPct val="100000"/>
              </a:lnSpc>
              <a:spcBef>
                <a:spcPts val="0"/>
              </a:spcBef>
              <a:spcAft>
                <a:spcPts val="0"/>
              </a:spcAft>
              <a:buSzPts val="2000"/>
              <a:buAutoNum type="arabicPeriod"/>
            </a:pPr>
            <a:r>
              <a:rPr lang="en" sz="2000"/>
              <a:t>(– 2, – 2)</a:t>
            </a:r>
            <a:endParaRPr b="1" sz="2000"/>
          </a:p>
        </p:txBody>
      </p:sp>
      <p:sp>
        <p:nvSpPr>
          <p:cNvPr id="171" name="Google Shape;171;p16"/>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2" name="Google Shape;172;p16"/>
          <p:cNvSpPr txBox="1"/>
          <p:nvPr>
            <p:ph idx="3" type="sldNum"/>
          </p:nvPr>
        </p:nvSpPr>
        <p:spPr>
          <a:xfrm>
            <a:off x="311700" y="48110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2.15.2 Determining if Points on Boundary Lines Are Solutions to a System</a:t>
            </a:r>
            <a:endParaRPr/>
          </a:p>
        </p:txBody>
      </p:sp>
      <p:pic>
        <p:nvPicPr>
          <p:cNvPr id="173" name="Google Shape;173;p16"/>
          <p:cNvPicPr preferRelativeResize="0"/>
          <p:nvPr/>
        </p:nvPicPr>
        <p:blipFill>
          <a:blip r:embed="rId4">
            <a:alphaModFix/>
          </a:blip>
          <a:stretch>
            <a:fillRect/>
          </a:stretch>
        </p:blipFill>
        <p:spPr>
          <a:xfrm>
            <a:off x="6096000" y="1060625"/>
            <a:ext cx="2813175" cy="2813175"/>
          </a:xfrm>
          <a:prstGeom prst="rect">
            <a:avLst/>
          </a:prstGeom>
          <a:noFill/>
          <a:ln>
            <a:noFill/>
          </a:ln>
        </p:spPr>
      </p:pic>
      <p:graphicFrame>
        <p:nvGraphicFramePr>
          <p:cNvPr id="174" name="Google Shape;174;p16"/>
          <p:cNvGraphicFramePr/>
          <p:nvPr/>
        </p:nvGraphicFramePr>
        <p:xfrm>
          <a:off x="691325" y="1797213"/>
          <a:ext cx="3000000" cy="3000000"/>
        </p:xfrm>
        <a:graphic>
          <a:graphicData uri="http://schemas.openxmlformats.org/drawingml/2006/table">
            <a:tbl>
              <a:tblPr>
                <a:noFill/>
                <a:tableStyleId>{003C4554-BD06-4DE8-9BA5-3B0A2052B3E1}</a:tableStyleId>
              </a:tblPr>
              <a:tblGrid>
                <a:gridCol w="2670025"/>
              </a:tblGrid>
              <a:tr h="381000">
                <a:tc>
                  <a:txBody>
                    <a:bodyPr/>
                    <a:lstStyle/>
                    <a:p>
                      <a:pPr indent="0" lvl="0" marL="0" rtl="0" algn="l">
                        <a:lnSpc>
                          <a:spcPct val="115000"/>
                        </a:lnSpc>
                        <a:spcBef>
                          <a:spcPts val="0"/>
                        </a:spcBef>
                        <a:spcAft>
                          <a:spcPts val="0"/>
                        </a:spcAft>
                        <a:buNone/>
                      </a:pPr>
                      <a:r>
                        <a:rPr lang="en" sz="18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&lt; </a:t>
                      </a:r>
                      <a:r>
                        <a:rPr i="1" lang="en" sz="2000">
                          <a:solidFill>
                            <a:srgbClr val="424242"/>
                          </a:solidFill>
                          <a:latin typeface="Times New Roman"/>
                          <a:ea typeface="Times New Roman"/>
                          <a:cs typeface="Times New Roman"/>
                          <a:sym typeface="Times New Roman"/>
                        </a:rPr>
                        <a:t>y</a:t>
                      </a:r>
                      <a:endParaRPr i="1" sz="2000">
                        <a:solidFill>
                          <a:srgbClr val="424242"/>
                        </a:solidFill>
                        <a:latin typeface="Times New Roman"/>
                        <a:ea typeface="Times New Roman"/>
                        <a:cs typeface="Times New Roman"/>
                        <a:sym typeface="Times New Roman"/>
                      </a:endParaRPr>
                    </a:p>
                    <a:p>
                      <a:pPr indent="0" lvl="0" marL="0" rtl="0" algn="l">
                        <a:lnSpc>
                          <a:spcPct val="115000"/>
                        </a:lnSpc>
                        <a:spcBef>
                          <a:spcPts val="0"/>
                        </a:spcBef>
                        <a:spcAft>
                          <a:spcPts val="0"/>
                        </a:spcAft>
                        <a:buNone/>
                      </a:pPr>
                      <a:r>
                        <a:rPr lang="en" sz="2000">
                          <a:solidFill>
                            <a:srgbClr val="424242"/>
                          </a:solidFill>
                          <a:latin typeface="Calibri"/>
                          <a:ea typeface="Calibri"/>
                          <a:cs typeface="Calibri"/>
                          <a:sym typeface="Calibri"/>
                        </a:rPr>
                        <a:t> </a:t>
                      </a:r>
                      <a:r>
                        <a:rPr i="1" lang="en" sz="2000">
                          <a:solidFill>
                            <a:srgbClr val="424242"/>
                          </a:solidFill>
                          <a:latin typeface="Times New Roman"/>
                          <a:ea typeface="Times New Roman"/>
                          <a:cs typeface="Times New Roman"/>
                          <a:sym typeface="Times New Roman"/>
                        </a:rPr>
                        <a:t>y</a:t>
                      </a:r>
                      <a:r>
                        <a:rPr lang="en" sz="2000">
                          <a:solidFill>
                            <a:srgbClr val="424242"/>
                          </a:solidFill>
                          <a:latin typeface="Calibri"/>
                          <a:ea typeface="Calibri"/>
                          <a:cs typeface="Calibri"/>
                          <a:sym typeface="Calibri"/>
                        </a:rPr>
                        <a:t> ≤ −2</a:t>
                      </a:r>
                      <a:r>
                        <a:rPr i="1" lang="en" sz="2000">
                          <a:solidFill>
                            <a:srgbClr val="424242"/>
                          </a:solidFill>
                          <a:latin typeface="Times New Roman"/>
                          <a:ea typeface="Times New Roman"/>
                          <a:cs typeface="Times New Roman"/>
                          <a:sym typeface="Times New Roman"/>
                        </a:rPr>
                        <a:t>x</a:t>
                      </a:r>
                      <a:r>
                        <a:rPr lang="en" sz="2000">
                          <a:solidFill>
                            <a:srgbClr val="424242"/>
                          </a:solidFill>
                          <a:latin typeface="Calibri"/>
                          <a:ea typeface="Calibri"/>
                          <a:cs typeface="Calibri"/>
                          <a:sym typeface="Calibri"/>
                        </a:rPr>
                        <a:t> − 6</a:t>
                      </a:r>
                      <a:endParaRPr sz="20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
        <p:nvSpPr>
          <p:cNvPr id="175" name="Google Shape;175;p16">
            <a:hlinkClick action="ppaction://hlinksldjump" r:id="rId5"/>
          </p:cNvPr>
          <p:cNvSpPr/>
          <p:nvPr/>
        </p:nvSpPr>
        <p:spPr>
          <a:xfrm>
            <a:off x="6314300" y="4295025"/>
            <a:ext cx="1588500" cy="8610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9" name="Shape 179"/>
        <p:cNvGrpSpPr/>
        <p:nvPr/>
      </p:nvGrpSpPr>
      <p:grpSpPr>
        <a:xfrm>
          <a:off x="0" y="0"/>
          <a:ext cx="0" cy="0"/>
          <a:chOff x="0" y="0"/>
          <a:chExt cx="0" cy="0"/>
        </a:xfrm>
      </p:grpSpPr>
      <p:sp>
        <p:nvSpPr>
          <p:cNvPr id="180" name="Google Shape;180;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81" name="Google Shape;181;p17"/>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4"/>
              </a:rPr>
              <a:t>Video: Solving Systems of Inequalities</a:t>
            </a:r>
            <a:endParaRPr b="1"/>
          </a:p>
        </p:txBody>
      </p:sp>
      <p:pic>
        <p:nvPicPr>
          <p:cNvPr id="182" name="Google Shape;182;p17" title="4sCAv4QwBZs-SD.jpg">
            <a:hlinkClick r:id="rId5"/>
          </p:cNvPr>
          <p:cNvPicPr preferRelativeResize="0"/>
          <p:nvPr/>
        </p:nvPicPr>
        <p:blipFill rotWithShape="1">
          <a:blip r:embed="rId6">
            <a:alphaModFix/>
          </a:blip>
          <a:srcRect b="12697" l="0" r="0" t="12697"/>
          <a:stretch/>
        </p:blipFill>
        <p:spPr>
          <a:xfrm>
            <a:off x="1695488" y="482875"/>
            <a:ext cx="5753024" cy="321895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86" name="Shape 186"/>
        <p:cNvGrpSpPr/>
        <p:nvPr/>
      </p:nvGrpSpPr>
      <p:grpSpPr>
        <a:xfrm>
          <a:off x="0" y="0"/>
          <a:ext cx="0" cy="0"/>
          <a:chOff x="0" y="0"/>
          <a:chExt cx="0" cy="0"/>
        </a:xfrm>
      </p:grpSpPr>
      <p:sp>
        <p:nvSpPr>
          <p:cNvPr id="187" name="Google Shape;187;p18"/>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188" name="Google Shape;188;p18"/>
          <p:cNvSpPr txBox="1"/>
          <p:nvPr>
            <p:ph idx="1" type="body"/>
          </p:nvPr>
        </p:nvSpPr>
        <p:spPr>
          <a:xfrm>
            <a:off x="311700" y="1076275"/>
            <a:ext cx="4143900" cy="1963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200"/>
              <a:t>Find a system of inequalities with this triangle as its set of solutions.</a:t>
            </a:r>
            <a:endParaRPr sz="2200">
              <a:solidFill>
                <a:srgbClr val="424242"/>
              </a:solidFill>
            </a:endParaRPr>
          </a:p>
          <a:p>
            <a:pPr indent="0" lvl="0" marL="0" rtl="0" algn="l">
              <a:lnSpc>
                <a:spcPct val="100000"/>
              </a:lnSpc>
              <a:spcBef>
                <a:spcPts val="1200"/>
              </a:spcBef>
              <a:spcAft>
                <a:spcPts val="0"/>
              </a:spcAft>
              <a:buNone/>
            </a:pPr>
            <a:r>
              <a:t/>
            </a:r>
            <a:endParaRPr sz="2200">
              <a:solidFill>
                <a:srgbClr val="424242"/>
              </a:solidFill>
            </a:endParaRPr>
          </a:p>
          <a:p>
            <a:pPr indent="0" lvl="0" marL="0" rtl="0" algn="l">
              <a:lnSpc>
                <a:spcPct val="100000"/>
              </a:lnSpc>
              <a:spcBef>
                <a:spcPts val="1200"/>
              </a:spcBef>
              <a:spcAft>
                <a:spcPts val="1200"/>
              </a:spcAft>
              <a:buNone/>
            </a:pPr>
            <a:r>
              <a:t/>
            </a:r>
            <a:endParaRPr sz="1800">
              <a:solidFill>
                <a:srgbClr val="424242"/>
              </a:solidFill>
            </a:endParaRPr>
          </a:p>
        </p:txBody>
      </p:sp>
      <p:sp>
        <p:nvSpPr>
          <p:cNvPr id="189" name="Google Shape;189;p18"/>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0" name="Google Shape;190;p18"/>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2.15.2 Determining if Points on Boundary Lines Are Solutions to a System</a:t>
            </a:r>
            <a:endParaRPr/>
          </a:p>
        </p:txBody>
      </p:sp>
      <p:pic>
        <p:nvPicPr>
          <p:cNvPr id="191" name="Google Shape;191;p18" title="extending your thinking-1.png"/>
          <p:cNvPicPr preferRelativeResize="0"/>
          <p:nvPr/>
        </p:nvPicPr>
        <p:blipFill>
          <a:blip r:embed="rId4">
            <a:alphaModFix/>
          </a:blip>
          <a:stretch>
            <a:fillRect/>
          </a:stretch>
        </p:blipFill>
        <p:spPr>
          <a:xfrm>
            <a:off x="8686800" y="137160"/>
            <a:ext cx="274320" cy="274320"/>
          </a:xfrm>
          <a:prstGeom prst="rect">
            <a:avLst/>
          </a:prstGeom>
          <a:noFill/>
          <a:ln>
            <a:noFill/>
          </a:ln>
        </p:spPr>
      </p:pic>
      <p:pic>
        <p:nvPicPr>
          <p:cNvPr id="192" name="Google Shape;192;p18"/>
          <p:cNvPicPr preferRelativeResize="0"/>
          <p:nvPr/>
        </p:nvPicPr>
        <p:blipFill>
          <a:blip r:embed="rId5">
            <a:alphaModFix/>
          </a:blip>
          <a:stretch>
            <a:fillRect/>
          </a:stretch>
        </p:blipFill>
        <p:spPr>
          <a:xfrm>
            <a:off x="4762500" y="1076274"/>
            <a:ext cx="3754375" cy="37403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6" name="Shape 196"/>
        <p:cNvGrpSpPr/>
        <p:nvPr/>
      </p:nvGrpSpPr>
      <p:grpSpPr>
        <a:xfrm>
          <a:off x="0" y="0"/>
          <a:ext cx="0" cy="0"/>
          <a:chOff x="0" y="0"/>
          <a:chExt cx="0" cy="0"/>
        </a:xfrm>
      </p:grpSpPr>
      <p:sp>
        <p:nvSpPr>
          <p:cNvPr id="197" name="Google Shape;197;p19"/>
          <p:cNvSpPr txBox="1"/>
          <p:nvPr>
            <p:ph type="title"/>
          </p:nvPr>
        </p:nvSpPr>
        <p:spPr>
          <a:xfrm>
            <a:off x="311700" y="2926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198" name="Google Shape;198;p19"/>
          <p:cNvSpPr txBox="1"/>
          <p:nvPr>
            <p:ph idx="1" type="body"/>
          </p:nvPr>
        </p:nvSpPr>
        <p:spPr>
          <a:xfrm>
            <a:off x="311700" y="923875"/>
            <a:ext cx="4747200" cy="3859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100"/>
              <a:t>Here is the graph of this system of inequalities. Which of the following ordered pairs falls within the solution set?</a:t>
            </a:r>
            <a:endParaRPr sz="2100"/>
          </a:p>
          <a:p>
            <a:pPr indent="0" lvl="0" marL="0" rtl="0" algn="l">
              <a:lnSpc>
                <a:spcPct val="100000"/>
              </a:lnSpc>
              <a:spcBef>
                <a:spcPts val="1200"/>
              </a:spcBef>
              <a:spcAft>
                <a:spcPts val="0"/>
              </a:spcAft>
              <a:buNone/>
            </a:pPr>
            <a:r>
              <a:t/>
            </a:r>
            <a:endParaRPr sz="2100"/>
          </a:p>
          <a:p>
            <a:pPr indent="0" lvl="0" marL="0" rtl="0" algn="l">
              <a:lnSpc>
                <a:spcPct val="100000"/>
              </a:lnSpc>
              <a:spcBef>
                <a:spcPts val="1200"/>
              </a:spcBef>
              <a:spcAft>
                <a:spcPts val="0"/>
              </a:spcAft>
              <a:buNone/>
            </a:pPr>
            <a:r>
              <a:t/>
            </a:r>
            <a:endParaRPr sz="2100"/>
          </a:p>
          <a:p>
            <a:pPr indent="-361950" lvl="0" marL="914400" rtl="0" algn="l">
              <a:lnSpc>
                <a:spcPct val="100000"/>
              </a:lnSpc>
              <a:spcBef>
                <a:spcPts val="1200"/>
              </a:spcBef>
              <a:spcAft>
                <a:spcPts val="0"/>
              </a:spcAft>
              <a:buClr>
                <a:srgbClr val="424242"/>
              </a:buClr>
              <a:buSzPts val="2100"/>
              <a:buFont typeface="Calibri"/>
              <a:buAutoNum type="alphaLcPeriod"/>
            </a:pPr>
            <a:r>
              <a:rPr lang="en" sz="2100"/>
              <a:t>(3, 4)</a:t>
            </a:r>
            <a:endParaRPr sz="2100">
              <a:solidFill>
                <a:srgbClr val="424242"/>
              </a:solidFill>
            </a:endParaRPr>
          </a:p>
          <a:p>
            <a:pPr indent="-361950" lvl="0" marL="914400" rtl="0" algn="l">
              <a:lnSpc>
                <a:spcPct val="100000"/>
              </a:lnSpc>
              <a:spcBef>
                <a:spcPts val="1000"/>
              </a:spcBef>
              <a:spcAft>
                <a:spcPts val="0"/>
              </a:spcAft>
              <a:buClr>
                <a:srgbClr val="424242"/>
              </a:buClr>
              <a:buSzPts val="2100"/>
              <a:buFont typeface="Calibri"/>
              <a:buAutoNum type="alphaLcPeriod"/>
            </a:pPr>
            <a:r>
              <a:rPr lang="en" sz="2100"/>
              <a:t>(5, 1)</a:t>
            </a:r>
            <a:endParaRPr sz="2100">
              <a:solidFill>
                <a:srgbClr val="424242"/>
              </a:solidFill>
            </a:endParaRPr>
          </a:p>
          <a:p>
            <a:pPr indent="-361950" lvl="0" marL="914400" rtl="0" algn="l">
              <a:lnSpc>
                <a:spcPct val="100000"/>
              </a:lnSpc>
              <a:spcBef>
                <a:spcPts val="1000"/>
              </a:spcBef>
              <a:spcAft>
                <a:spcPts val="0"/>
              </a:spcAft>
              <a:buClr>
                <a:srgbClr val="424242"/>
              </a:buClr>
              <a:buSzPts val="2100"/>
              <a:buFont typeface="Calibri"/>
              <a:buAutoNum type="alphaLcPeriod"/>
            </a:pPr>
            <a:r>
              <a:rPr lang="en" sz="2100"/>
              <a:t>(10, 6)</a:t>
            </a:r>
            <a:endParaRPr sz="2100">
              <a:solidFill>
                <a:srgbClr val="424242"/>
              </a:solidFill>
            </a:endParaRPr>
          </a:p>
          <a:p>
            <a:pPr indent="-361950" lvl="0" marL="914400" rtl="0" algn="l">
              <a:lnSpc>
                <a:spcPct val="100000"/>
              </a:lnSpc>
              <a:spcBef>
                <a:spcPts val="1000"/>
              </a:spcBef>
              <a:spcAft>
                <a:spcPts val="0"/>
              </a:spcAft>
              <a:buClr>
                <a:srgbClr val="424242"/>
              </a:buClr>
              <a:buSzPts val="2100"/>
              <a:buFont typeface="Calibri"/>
              <a:buAutoNum type="alphaLcPeriod"/>
            </a:pPr>
            <a:r>
              <a:rPr lang="en" sz="2100"/>
              <a:t>(2, 4)</a:t>
            </a:r>
            <a:endParaRPr sz="2100">
              <a:solidFill>
                <a:srgbClr val="424242"/>
              </a:solidFill>
            </a:endParaRPr>
          </a:p>
        </p:txBody>
      </p:sp>
      <p:sp>
        <p:nvSpPr>
          <p:cNvPr id="199" name="Google Shape;199;p19"/>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0" name="Google Shape;200;p19"/>
          <p:cNvSpPr txBox="1"/>
          <p:nvPr>
            <p:ph idx="2"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2.15.2 Determining if Points on Boundary Lines Are Solutions to a System</a:t>
            </a:r>
            <a:endParaRPr/>
          </a:p>
        </p:txBody>
      </p:sp>
      <p:pic>
        <p:nvPicPr>
          <p:cNvPr id="201" name="Google Shape;201;p19"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02" name="Google Shape;202;p19">
            <a:hlinkClick action="ppaction://hlinkshowjump?jump=nextslide"/>
          </p:cNvPr>
          <p:cNvSpPr/>
          <p:nvPr/>
        </p:nvSpPr>
        <p:spPr>
          <a:xfrm>
            <a:off x="6510250" y="4650955"/>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203" name="Google Shape;203;p19"/>
          <p:cNvGraphicFramePr/>
          <p:nvPr/>
        </p:nvGraphicFramePr>
        <p:xfrm>
          <a:off x="577025" y="2106263"/>
          <a:ext cx="3000000" cy="3000000"/>
        </p:xfrm>
        <a:graphic>
          <a:graphicData uri="http://schemas.openxmlformats.org/drawingml/2006/table">
            <a:tbl>
              <a:tblPr>
                <a:noFill/>
                <a:tableStyleId>{003C4554-BD06-4DE8-9BA5-3B0A2052B3E1}</a:tableStyleId>
              </a:tblPr>
              <a:tblGrid>
                <a:gridCol w="2670025"/>
              </a:tblGrid>
              <a:tr h="381000">
                <a:tc>
                  <a:txBody>
                    <a:bodyPr/>
                    <a:lstStyle/>
                    <a:p>
                      <a:pPr indent="0" lvl="0" marL="0" rtl="0" algn="l">
                        <a:lnSpc>
                          <a:spcPct val="115000"/>
                        </a:lnSpc>
                        <a:spcBef>
                          <a:spcPts val="0"/>
                        </a:spcBef>
                        <a:spcAft>
                          <a:spcPts val="0"/>
                        </a:spcAft>
                        <a:buNone/>
                      </a:pPr>
                      <a:r>
                        <a:rPr lang="en" sz="2100">
                          <a:solidFill>
                            <a:srgbClr val="424242"/>
                          </a:solidFill>
                          <a:latin typeface="Calibri"/>
                          <a:ea typeface="Calibri"/>
                          <a:cs typeface="Calibri"/>
                          <a:sym typeface="Calibri"/>
                        </a:rPr>
                        <a:t> 6</a:t>
                      </a:r>
                      <a:r>
                        <a:rPr i="1" lang="en" sz="2100">
                          <a:solidFill>
                            <a:srgbClr val="424242"/>
                          </a:solidFill>
                          <a:latin typeface="Times New Roman"/>
                          <a:ea typeface="Times New Roman"/>
                          <a:cs typeface="Times New Roman"/>
                          <a:sym typeface="Times New Roman"/>
                        </a:rPr>
                        <a:t>x</a:t>
                      </a:r>
                      <a:r>
                        <a:rPr lang="en" sz="2100">
                          <a:solidFill>
                            <a:srgbClr val="424242"/>
                          </a:solidFill>
                          <a:latin typeface="Calibri"/>
                          <a:ea typeface="Calibri"/>
                          <a:cs typeface="Calibri"/>
                          <a:sym typeface="Calibri"/>
                        </a:rPr>
                        <a:t> + 4</a:t>
                      </a:r>
                      <a:r>
                        <a:rPr i="1" lang="en" sz="2100">
                          <a:solidFill>
                            <a:srgbClr val="424242"/>
                          </a:solidFill>
                          <a:latin typeface="Times New Roman"/>
                          <a:ea typeface="Times New Roman"/>
                          <a:cs typeface="Times New Roman"/>
                          <a:sym typeface="Times New Roman"/>
                        </a:rPr>
                        <a:t>y</a:t>
                      </a:r>
                      <a:r>
                        <a:rPr lang="en" sz="2100">
                          <a:solidFill>
                            <a:srgbClr val="424242"/>
                          </a:solidFill>
                          <a:latin typeface="Calibri"/>
                          <a:ea typeface="Calibri"/>
                          <a:cs typeface="Calibri"/>
                          <a:sym typeface="Calibri"/>
                        </a:rPr>
                        <a:t> ≤ 34</a:t>
                      </a:r>
                      <a:endParaRPr sz="21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100">
                          <a:solidFill>
                            <a:srgbClr val="424242"/>
                          </a:solidFill>
                          <a:latin typeface="Calibri"/>
                          <a:ea typeface="Calibri"/>
                          <a:cs typeface="Calibri"/>
                          <a:sym typeface="Calibri"/>
                        </a:rPr>
                        <a:t>– 2</a:t>
                      </a:r>
                      <a:r>
                        <a:rPr i="1" lang="en" sz="2100">
                          <a:solidFill>
                            <a:srgbClr val="424242"/>
                          </a:solidFill>
                          <a:latin typeface="Times New Roman"/>
                          <a:ea typeface="Times New Roman"/>
                          <a:cs typeface="Times New Roman"/>
                          <a:sym typeface="Times New Roman"/>
                        </a:rPr>
                        <a:t>x</a:t>
                      </a:r>
                      <a:r>
                        <a:rPr lang="en" sz="2100">
                          <a:solidFill>
                            <a:srgbClr val="424242"/>
                          </a:solidFill>
                          <a:latin typeface="Calibri"/>
                          <a:ea typeface="Calibri"/>
                          <a:cs typeface="Calibri"/>
                          <a:sym typeface="Calibri"/>
                        </a:rPr>
                        <a:t> + 7</a:t>
                      </a:r>
                      <a:r>
                        <a:rPr i="1" lang="en" sz="2100">
                          <a:solidFill>
                            <a:srgbClr val="424242"/>
                          </a:solidFill>
                          <a:latin typeface="Times New Roman"/>
                          <a:ea typeface="Times New Roman"/>
                          <a:cs typeface="Times New Roman"/>
                          <a:sym typeface="Times New Roman"/>
                        </a:rPr>
                        <a:t>y</a:t>
                      </a:r>
                      <a:r>
                        <a:rPr lang="en" sz="2100">
                          <a:solidFill>
                            <a:srgbClr val="424242"/>
                          </a:solidFill>
                          <a:latin typeface="Calibri"/>
                          <a:ea typeface="Calibri"/>
                          <a:cs typeface="Calibri"/>
                          <a:sym typeface="Calibri"/>
                        </a:rPr>
                        <a:t> &gt; 22</a:t>
                      </a:r>
                      <a:endParaRPr sz="21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pic>
        <p:nvPicPr>
          <p:cNvPr id="204" name="Google Shape;204;p19" title="f20e623c0948dffcb657171e551e097f14fe4e09.jpg"/>
          <p:cNvPicPr preferRelativeResize="0"/>
          <p:nvPr/>
        </p:nvPicPr>
        <p:blipFill>
          <a:blip r:embed="rId5">
            <a:alphaModFix/>
          </a:blip>
          <a:stretch>
            <a:fillRect/>
          </a:stretch>
        </p:blipFill>
        <p:spPr>
          <a:xfrm>
            <a:off x="5322032" y="1000075"/>
            <a:ext cx="3510268" cy="350418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08" name="Shape 208"/>
        <p:cNvGrpSpPr/>
        <p:nvPr/>
      </p:nvGrpSpPr>
      <p:grpSpPr>
        <a:xfrm>
          <a:off x="0" y="0"/>
          <a:ext cx="0" cy="0"/>
          <a:chOff x="0" y="0"/>
          <a:chExt cx="0" cy="0"/>
        </a:xfrm>
      </p:grpSpPr>
      <p:sp>
        <p:nvSpPr>
          <p:cNvPr id="209" name="Google Shape;209;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10" name="Google Shape;210;p20"/>
          <p:cNvSpPr txBox="1"/>
          <p:nvPr>
            <p:ph idx="1" type="body"/>
          </p:nvPr>
        </p:nvSpPr>
        <p:spPr>
          <a:xfrm>
            <a:off x="311700" y="1152475"/>
            <a:ext cx="45462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Are the points (0, –3) or (4, –2) solutions </a:t>
            </a:r>
            <a:br>
              <a:rPr lang="en"/>
            </a:br>
            <a:r>
              <a:rPr lang="en"/>
              <a:t>to the system of inequalities given below? </a:t>
            </a:r>
            <a:endParaRPr/>
          </a:p>
        </p:txBody>
      </p:sp>
      <p:sp>
        <p:nvSpPr>
          <p:cNvPr id="211" name="Google Shape;211;p20"/>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2" name="Google Shape;212;p20"/>
          <p:cNvSpPr txBox="1"/>
          <p:nvPr>
            <p:ph idx="2"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2.15.2 Determining if Points on Boundary Lines Are Solutions to a System</a:t>
            </a:r>
            <a:r>
              <a:rPr lang="en" sz="1000"/>
              <a:t> - Additional Resources</a:t>
            </a:r>
            <a:endParaRPr/>
          </a:p>
        </p:txBody>
      </p:sp>
      <p:pic>
        <p:nvPicPr>
          <p:cNvPr id="213" name="Google Shape;213;p20"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graphicFrame>
        <p:nvGraphicFramePr>
          <p:cNvPr id="214" name="Google Shape;214;p20"/>
          <p:cNvGraphicFramePr/>
          <p:nvPr/>
        </p:nvGraphicFramePr>
        <p:xfrm>
          <a:off x="577025" y="2106263"/>
          <a:ext cx="3000000" cy="3000000"/>
        </p:xfrm>
        <a:graphic>
          <a:graphicData uri="http://schemas.openxmlformats.org/drawingml/2006/table">
            <a:tbl>
              <a:tblPr>
                <a:noFill/>
                <a:tableStyleId>{003C4554-BD06-4DE8-9BA5-3B0A2052B3E1}</a:tableStyleId>
              </a:tblPr>
              <a:tblGrid>
                <a:gridCol w="2670025"/>
              </a:tblGrid>
              <a:tr h="381000">
                <a:tc>
                  <a:txBody>
                    <a:bodyPr/>
                    <a:lstStyle/>
                    <a:p>
                      <a:pPr indent="0" lvl="0" marL="0" rtl="0" algn="l">
                        <a:lnSpc>
                          <a:spcPct val="115000"/>
                        </a:lnSpc>
                        <a:spcBef>
                          <a:spcPts val="0"/>
                        </a:spcBef>
                        <a:spcAft>
                          <a:spcPts val="0"/>
                        </a:spcAft>
                        <a:buNone/>
                      </a:pPr>
                      <a:r>
                        <a:rPr lang="en" sz="2100">
                          <a:solidFill>
                            <a:srgbClr val="424242"/>
                          </a:solidFill>
                          <a:latin typeface="Calibri"/>
                          <a:ea typeface="Calibri"/>
                          <a:cs typeface="Calibri"/>
                          <a:sym typeface="Calibri"/>
                        </a:rPr>
                        <a:t> </a:t>
                      </a:r>
                      <a:r>
                        <a:rPr i="1" lang="en" sz="2100">
                          <a:solidFill>
                            <a:srgbClr val="424242"/>
                          </a:solidFill>
                          <a:latin typeface="Times New Roman"/>
                          <a:ea typeface="Times New Roman"/>
                          <a:cs typeface="Times New Roman"/>
                          <a:sym typeface="Times New Roman"/>
                        </a:rPr>
                        <a:t>x</a:t>
                      </a:r>
                      <a:r>
                        <a:rPr lang="en" sz="2100">
                          <a:solidFill>
                            <a:srgbClr val="424242"/>
                          </a:solidFill>
                          <a:latin typeface="Calibri"/>
                          <a:ea typeface="Calibri"/>
                          <a:cs typeface="Calibri"/>
                          <a:sym typeface="Calibri"/>
                        </a:rPr>
                        <a:t> – </a:t>
                      </a:r>
                      <a:r>
                        <a:rPr i="1" lang="en" sz="2100">
                          <a:solidFill>
                            <a:srgbClr val="424242"/>
                          </a:solidFill>
                          <a:latin typeface="Times New Roman"/>
                          <a:ea typeface="Times New Roman"/>
                          <a:cs typeface="Times New Roman"/>
                          <a:sym typeface="Times New Roman"/>
                        </a:rPr>
                        <a:t>y</a:t>
                      </a:r>
                      <a:r>
                        <a:rPr lang="en" sz="2100">
                          <a:solidFill>
                            <a:srgbClr val="424242"/>
                          </a:solidFill>
                          <a:latin typeface="Calibri"/>
                          <a:ea typeface="Calibri"/>
                          <a:cs typeface="Calibri"/>
                          <a:sym typeface="Calibri"/>
                        </a:rPr>
                        <a:t> &gt; 3</a:t>
                      </a:r>
                      <a:endParaRPr sz="21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i="1" lang="en" sz="2100">
                          <a:solidFill>
                            <a:srgbClr val="424242"/>
                          </a:solidFill>
                          <a:latin typeface="Times New Roman"/>
                          <a:ea typeface="Times New Roman"/>
                          <a:cs typeface="Times New Roman"/>
                          <a:sym typeface="Times New Roman"/>
                        </a:rPr>
                        <a:t> </a:t>
                      </a:r>
                      <a:r>
                        <a:rPr i="1" lang="en" sz="2100">
                          <a:solidFill>
                            <a:srgbClr val="424242"/>
                          </a:solidFill>
                          <a:latin typeface="Times New Roman"/>
                          <a:ea typeface="Times New Roman"/>
                          <a:cs typeface="Times New Roman"/>
                          <a:sym typeface="Times New Roman"/>
                        </a:rPr>
                        <a:t>y</a:t>
                      </a:r>
                      <a:r>
                        <a:rPr lang="en" sz="2100">
                          <a:solidFill>
                            <a:srgbClr val="424242"/>
                          </a:solidFill>
                          <a:latin typeface="Calibri"/>
                          <a:ea typeface="Calibri"/>
                          <a:cs typeface="Calibri"/>
                          <a:sym typeface="Calibri"/>
                        </a:rPr>
                        <a:t> &lt; – ⅕ </a:t>
                      </a:r>
                      <a:r>
                        <a:rPr i="1" lang="en" sz="2100">
                          <a:solidFill>
                            <a:srgbClr val="424242"/>
                          </a:solidFill>
                          <a:latin typeface="Times New Roman"/>
                          <a:ea typeface="Times New Roman"/>
                          <a:cs typeface="Times New Roman"/>
                          <a:sym typeface="Times New Roman"/>
                        </a:rPr>
                        <a:t>x</a:t>
                      </a:r>
                      <a:r>
                        <a:rPr lang="en" sz="2100">
                          <a:solidFill>
                            <a:srgbClr val="424242"/>
                          </a:solidFill>
                          <a:latin typeface="Calibri"/>
                          <a:ea typeface="Calibri"/>
                          <a:cs typeface="Calibri"/>
                          <a:sym typeface="Calibri"/>
                        </a:rPr>
                        <a:t> + 4</a:t>
                      </a:r>
                      <a:endParaRPr sz="21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pic>
        <p:nvPicPr>
          <p:cNvPr id="215" name="Google Shape;215;p20" title="desmos-graph (5).png">
            <a:hlinkClick r:id="rId4"/>
          </p:cNvPr>
          <p:cNvPicPr preferRelativeResize="0"/>
          <p:nvPr/>
        </p:nvPicPr>
        <p:blipFill>
          <a:blip r:embed="rId5">
            <a:alphaModFix/>
          </a:blip>
          <a:stretch>
            <a:fillRect/>
          </a:stretch>
        </p:blipFill>
        <p:spPr>
          <a:xfrm>
            <a:off x="4781700" y="568100"/>
            <a:ext cx="4235250" cy="4235250"/>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19" name="Shape 219"/>
        <p:cNvGrpSpPr/>
        <p:nvPr/>
      </p:nvGrpSpPr>
      <p:grpSpPr>
        <a:xfrm>
          <a:off x="0" y="0"/>
          <a:ext cx="0" cy="0"/>
          <a:chOff x="0" y="0"/>
          <a:chExt cx="0" cy="0"/>
        </a:xfrm>
      </p:grpSpPr>
      <p:sp>
        <p:nvSpPr>
          <p:cNvPr id="220" name="Google Shape;220;p2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1" name="Google Shape;221;p2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2" name="Google Shape;222;p2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3" name="Google Shape;223;p21"/>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4" name="Google Shape;224;p2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5" name="Google Shape;225;p21"/>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26" name="Google Shape;226;p21"/>
          <p:cNvCxnSpPr>
            <a:stCxn id="220" idx="2"/>
            <a:endCxn id="222"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27" name="Google Shape;227;p21"/>
          <p:cNvCxnSpPr>
            <a:stCxn id="222" idx="3"/>
            <a:endCxn id="221"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28" name="Google Shape;228;p21"/>
          <p:cNvCxnSpPr>
            <a:stCxn id="221" idx="3"/>
            <a:endCxn id="223"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29" name="Google Shape;229;p21"/>
          <p:cNvCxnSpPr>
            <a:stCxn id="223" idx="3"/>
            <a:endCxn id="225"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30" name="Google Shape;230;p21"/>
          <p:cNvCxnSpPr>
            <a:stCxn id="225" idx="3"/>
            <a:endCxn id="224"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31" name="Google Shape;231;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2" name="Google Shape;232;p2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33" name="Google Shape;233;p21"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34" name="Google Shape;234;p21"/>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35" name="Google Shape;235;p21"/>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36" name="Google Shape;236;p21"/>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37" name="Google Shape;237;p21"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38" name="Google Shape;238;p21"/>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39" name="Google Shape;239;p21"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40" name="Google Shape;240;p21"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41" name="Google Shape;241;p2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42" name="Google Shape;242;p2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43" name="Google Shape;243;p21"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44" name="Google Shape;244;p21"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48" name="Shape 248"/>
        <p:cNvGrpSpPr/>
        <p:nvPr/>
      </p:nvGrpSpPr>
      <p:grpSpPr>
        <a:xfrm>
          <a:off x="0" y="0"/>
          <a:ext cx="0" cy="0"/>
          <a:chOff x="0" y="0"/>
          <a:chExt cx="0" cy="0"/>
        </a:xfrm>
      </p:grpSpPr>
      <p:sp>
        <p:nvSpPr>
          <p:cNvPr id="249" name="Google Shape;249;p22"/>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600"/>
              <a:t>Learning Strategies</a:t>
            </a:r>
            <a:r>
              <a:rPr lang="en" sz="2600"/>
              <a:t> - Information Gap</a:t>
            </a:r>
            <a:endParaRPr sz="2600">
              <a:solidFill>
                <a:srgbClr val="005047"/>
              </a:solidFill>
            </a:endParaRPr>
          </a:p>
        </p:txBody>
      </p:sp>
      <p:sp>
        <p:nvSpPr>
          <p:cNvPr id="250" name="Google Shape;250;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1" name="Google Shape;251;p22"/>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2.15.3 Solving Problems to Satisfy Multiple Constraints Simultaneously</a:t>
            </a:r>
            <a:endParaRPr/>
          </a:p>
        </p:txBody>
      </p:sp>
      <p:pic>
        <p:nvPicPr>
          <p:cNvPr id="252" name="Google Shape;252;p22" title="emojione_input-latin-letters (4).png"/>
          <p:cNvPicPr preferRelativeResize="0"/>
          <p:nvPr/>
        </p:nvPicPr>
        <p:blipFill>
          <a:blip r:embed="rId4">
            <a:alphaModFix/>
          </a:blip>
          <a:stretch>
            <a:fillRect/>
          </a:stretch>
        </p:blipFill>
        <p:spPr>
          <a:xfrm>
            <a:off x="8686800" y="140225"/>
            <a:ext cx="274320" cy="274320"/>
          </a:xfrm>
          <a:prstGeom prst="rect">
            <a:avLst/>
          </a:prstGeom>
          <a:noFill/>
          <a:ln>
            <a:noFill/>
          </a:ln>
        </p:spPr>
      </p:pic>
      <p:pic>
        <p:nvPicPr>
          <p:cNvPr id="253" name="Google Shape;253;p22" title="Frame 13.png"/>
          <p:cNvPicPr preferRelativeResize="0"/>
          <p:nvPr/>
        </p:nvPicPr>
        <p:blipFill>
          <a:blip r:embed="rId5">
            <a:alphaModFix/>
          </a:blip>
          <a:stretch>
            <a:fillRect/>
          </a:stretch>
        </p:blipFill>
        <p:spPr>
          <a:xfrm>
            <a:off x="8321040" y="140230"/>
            <a:ext cx="274320" cy="274320"/>
          </a:xfrm>
          <a:prstGeom prst="rect">
            <a:avLst/>
          </a:prstGeom>
          <a:noFill/>
          <a:ln>
            <a:noFill/>
          </a:ln>
        </p:spPr>
      </p:pic>
      <p:sp>
        <p:nvSpPr>
          <p:cNvPr id="254" name="Google Shape;254;p22"/>
          <p:cNvSpPr/>
          <p:nvPr/>
        </p:nvSpPr>
        <p:spPr>
          <a:xfrm>
            <a:off x="4779300" y="1160325"/>
            <a:ext cx="4053000" cy="17454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Calibri"/>
              <a:buAutoNum type="arabicPeriod"/>
            </a:pPr>
            <a:r>
              <a:rPr lang="en">
                <a:latin typeface="Calibri"/>
                <a:ea typeface="Calibri"/>
                <a:cs typeface="Calibri"/>
                <a:sym typeface="Calibri"/>
              </a:rPr>
              <a:t>Remember to ask each other for information.</a:t>
            </a:r>
            <a:endParaRPr>
              <a:latin typeface="Calibri"/>
              <a:ea typeface="Calibri"/>
              <a:cs typeface="Calibri"/>
              <a:sym typeface="Calibri"/>
            </a:endParaRPr>
          </a:p>
          <a:p>
            <a:pPr indent="0" lvl="0" marL="457200" rtl="0" algn="l">
              <a:spcBef>
                <a:spcPts val="500"/>
              </a:spcBef>
              <a:spcAft>
                <a:spcPts val="0"/>
              </a:spcAft>
              <a:buNone/>
            </a:pPr>
            <a:r>
              <a:rPr i="1" lang="en">
                <a:latin typeface="Calibri"/>
                <a:ea typeface="Calibri"/>
                <a:cs typeface="Calibri"/>
                <a:sym typeface="Calibri"/>
              </a:rPr>
              <a:t>“Can you tell me…?”</a:t>
            </a:r>
            <a:endParaRPr i="1">
              <a:latin typeface="Calibri"/>
              <a:ea typeface="Calibri"/>
              <a:cs typeface="Calibri"/>
              <a:sym typeface="Calibri"/>
            </a:endParaRPr>
          </a:p>
          <a:p>
            <a:pPr indent="0" lvl="0" marL="0" rtl="0" algn="l">
              <a:spcBef>
                <a:spcPts val="500"/>
              </a:spcBef>
              <a:spcAft>
                <a:spcPts val="0"/>
              </a:spcAft>
              <a:buNone/>
            </a:pPr>
            <a:r>
              <a:rPr lang="en">
                <a:latin typeface="Calibri"/>
                <a:ea typeface="Calibri"/>
                <a:cs typeface="Calibri"/>
                <a:sym typeface="Calibri"/>
              </a:rPr>
              <a:t>	</a:t>
            </a:r>
            <a:r>
              <a:rPr i="1" lang="en">
                <a:latin typeface="Calibri"/>
                <a:ea typeface="Calibri"/>
                <a:cs typeface="Calibri"/>
                <a:sym typeface="Calibri"/>
              </a:rPr>
              <a:t>“Why do you need to know that?”</a:t>
            </a:r>
            <a:endParaRPr i="1">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a:latin typeface="Calibri"/>
                <a:ea typeface="Calibri"/>
                <a:cs typeface="Calibri"/>
                <a:sym typeface="Calibri"/>
              </a:rPr>
              <a:t>If needed, look at the </a:t>
            </a:r>
            <a:r>
              <a:rPr lang="en" u="sng">
                <a:solidFill>
                  <a:schemeClr val="hlink"/>
                </a:solidFill>
                <a:latin typeface="Calibri"/>
                <a:ea typeface="Calibri"/>
                <a:cs typeface="Calibri"/>
                <a:sym typeface="Calibri"/>
                <a:hlinkClick r:id="rId6"/>
              </a:rPr>
              <a:t>Desmos graph</a:t>
            </a:r>
            <a:r>
              <a:rPr lang="en">
                <a:latin typeface="Calibri"/>
                <a:ea typeface="Calibri"/>
                <a:cs typeface="Calibri"/>
                <a:sym typeface="Calibri"/>
              </a:rPr>
              <a:t> for a hint.  </a:t>
            </a:r>
            <a:r>
              <a:rPr lang="en" sz="1500">
                <a:latin typeface="Calibri"/>
                <a:ea typeface="Calibri"/>
                <a:cs typeface="Calibri"/>
                <a:sym typeface="Calibri"/>
              </a:rPr>
              <a:t> </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Information Gap</a:t>
            </a:r>
            <a:endParaRPr sz="1000">
              <a:latin typeface="Calibri"/>
              <a:ea typeface="Calibri"/>
              <a:cs typeface="Calibri"/>
              <a:sym typeface="Calibri"/>
            </a:endParaRPr>
          </a:p>
        </p:txBody>
      </p:sp>
      <p:sp>
        <p:nvSpPr>
          <p:cNvPr id="255" name="Google Shape;255;p22"/>
          <p:cNvSpPr/>
          <p:nvPr/>
        </p:nvSpPr>
        <p:spPr>
          <a:xfrm>
            <a:off x="4779300" y="3225175"/>
            <a:ext cx="4053000" cy="1529700"/>
          </a:xfrm>
          <a:prstGeom prst="wedgeRoundRectCallout">
            <a:avLst>
              <a:gd fmla="val -58476" name="adj1"/>
              <a:gd fmla="val -21281"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Calibri"/>
              <a:buAutoNum type="arabicPeriod"/>
            </a:pPr>
            <a:r>
              <a:rPr lang="en" sz="1500">
                <a:latin typeface="Calibri"/>
                <a:ea typeface="Calibri"/>
                <a:cs typeface="Calibri"/>
                <a:sym typeface="Calibri"/>
              </a:rPr>
              <a:t>Read the directions for how to participate in the activity.</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Rephrase the directions in your own words.</a:t>
            </a:r>
            <a:endParaRPr sz="1500">
              <a:latin typeface="Calibri"/>
              <a:ea typeface="Calibri"/>
              <a:cs typeface="Calibri"/>
              <a:sym typeface="Calibri"/>
            </a:endParaRPr>
          </a:p>
          <a:p>
            <a:pPr indent="-232409" lvl="0" marL="274320" rtl="0" algn="l">
              <a:spcBef>
                <a:spcPts val="500"/>
              </a:spcBef>
              <a:spcAft>
                <a:spcPts val="0"/>
              </a:spcAft>
              <a:buSzPts val="1500"/>
              <a:buFont typeface="Calibri"/>
              <a:buAutoNum type="arabicPeriod"/>
            </a:pPr>
            <a:r>
              <a:rPr lang="en" sz="1500">
                <a:latin typeface="Calibri"/>
                <a:ea typeface="Calibri"/>
                <a:cs typeface="Calibri"/>
                <a:sym typeface="Calibri"/>
              </a:rPr>
              <a:t>Refer to the directions during the activity.</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Engagement</a:t>
            </a:r>
            <a:endParaRPr>
              <a:latin typeface="Calibri"/>
              <a:ea typeface="Calibri"/>
              <a:cs typeface="Calibri"/>
              <a:sym typeface="Calibri"/>
            </a:endParaRPr>
          </a:p>
        </p:txBody>
      </p:sp>
      <p:sp>
        <p:nvSpPr>
          <p:cNvPr id="256" name="Google Shape;256;p22"/>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30200" lvl="1" marL="914400" rtl="0" algn="l">
              <a:lnSpc>
                <a:spcPct val="100000"/>
              </a:lnSpc>
              <a:spcBef>
                <a:spcPts val="1200"/>
              </a:spcBef>
              <a:spcAft>
                <a:spcPts val="0"/>
              </a:spcAft>
              <a:buSzPts val="1600"/>
              <a:buChar char="○"/>
            </a:pPr>
            <a:r>
              <a:rPr i="1" lang="en"/>
              <a:t>You can copy and paste the callouts directly on top of the activity or give the instructions aloud.</a:t>
            </a:r>
            <a:r>
              <a:rPr i="1" lang="en"/>
              <a:t> </a:t>
            </a:r>
            <a:endParaRPr i="1"/>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0" name="Shape 260"/>
        <p:cNvGrpSpPr/>
        <p:nvPr/>
      </p:nvGrpSpPr>
      <p:grpSpPr>
        <a:xfrm>
          <a:off x="0" y="0"/>
          <a:ext cx="0" cy="0"/>
          <a:chOff x="0" y="0"/>
          <a:chExt cx="0" cy="0"/>
        </a:xfrm>
      </p:grpSpPr>
      <p:pic>
        <p:nvPicPr>
          <p:cNvPr descr="Question Mark Human with Hat (Provided by Getty Images)" id="261" name="Google Shape;261;p23"/>
          <p:cNvPicPr preferRelativeResize="0"/>
          <p:nvPr/>
        </p:nvPicPr>
        <p:blipFill>
          <a:blip r:embed="rId4">
            <a:alphaModFix/>
          </a:blip>
          <a:stretch>
            <a:fillRect/>
          </a:stretch>
        </p:blipFill>
        <p:spPr>
          <a:xfrm>
            <a:off x="7471826" y="1608675"/>
            <a:ext cx="1519227" cy="1519227"/>
          </a:xfrm>
          <a:prstGeom prst="rect">
            <a:avLst/>
          </a:prstGeom>
          <a:noFill/>
          <a:ln>
            <a:noFill/>
          </a:ln>
        </p:spPr>
      </p:pic>
      <p:sp>
        <p:nvSpPr>
          <p:cNvPr id="262" name="Google Shape;262;p2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A MATH MYSTERY! </a:t>
            </a:r>
            <a:r>
              <a:rPr lang="en"/>
              <a:t> </a:t>
            </a:r>
            <a:endParaRPr>
              <a:solidFill>
                <a:srgbClr val="005047"/>
              </a:solidFill>
            </a:endParaRPr>
          </a:p>
        </p:txBody>
      </p:sp>
      <p:sp>
        <p:nvSpPr>
          <p:cNvPr id="263" name="Google Shape;263;p23"/>
          <p:cNvSpPr txBox="1"/>
          <p:nvPr>
            <p:ph idx="12" type="sldNum"/>
          </p:nvPr>
        </p:nvSpPr>
        <p:spPr>
          <a:xfrm>
            <a:off x="8283608" y="47271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4" name="Google Shape;264;p23"/>
          <p:cNvSpPr txBox="1"/>
          <p:nvPr>
            <p:ph idx="3" type="sldNum"/>
          </p:nvPr>
        </p:nvSpPr>
        <p:spPr>
          <a:xfrm>
            <a:off x="311700" y="47271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2.15.3 Solving Problems to Satisfy Multiple Constraints Simultaneously</a:t>
            </a:r>
            <a:endParaRPr/>
          </a:p>
        </p:txBody>
      </p:sp>
      <p:sp>
        <p:nvSpPr>
          <p:cNvPr descr="Question Mark Human with Hat (Provided by Getty Images)" id="265" name="Google Shape;265;p23"/>
          <p:cNvSpPr txBox="1"/>
          <p:nvPr>
            <p:ph idx="1" type="body"/>
          </p:nvPr>
        </p:nvSpPr>
        <p:spPr>
          <a:xfrm>
            <a:off x="311700" y="1145800"/>
            <a:ext cx="8282100" cy="3627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Each of you will get a card … but …</a:t>
            </a:r>
            <a:endParaRPr/>
          </a:p>
          <a:p>
            <a:pPr indent="-342900" lvl="0" marL="457200" rtl="0" algn="l">
              <a:lnSpc>
                <a:spcPct val="100000"/>
              </a:lnSpc>
              <a:spcBef>
                <a:spcPts val="1200"/>
              </a:spcBef>
              <a:spcAft>
                <a:spcPts val="0"/>
              </a:spcAft>
              <a:buSzPts val="1800"/>
              <a:buChar char="●"/>
            </a:pPr>
            <a:r>
              <a:rPr lang="en"/>
              <a:t>One of you will have information about the problem you are trying to solve </a:t>
            </a:r>
            <a:endParaRPr/>
          </a:p>
          <a:p>
            <a:pPr indent="-342900" lvl="0" marL="457200" rtl="0" algn="l">
              <a:lnSpc>
                <a:spcPct val="100000"/>
              </a:lnSpc>
              <a:spcBef>
                <a:spcPts val="0"/>
              </a:spcBef>
              <a:spcAft>
                <a:spcPts val="0"/>
              </a:spcAft>
              <a:buSzPts val="1800"/>
              <a:buChar char="●"/>
            </a:pPr>
            <a:r>
              <a:rPr lang="en"/>
              <a:t>One of you will have the information needed to </a:t>
            </a:r>
            <a:r>
              <a:rPr lang="en"/>
              <a:t>solve</a:t>
            </a:r>
            <a:r>
              <a:rPr lang="en"/>
              <a:t> the problem </a:t>
            </a:r>
            <a:endParaRPr/>
          </a:p>
          <a:p>
            <a:pPr indent="-342900" lvl="0" marL="457200" rtl="0" algn="l">
              <a:lnSpc>
                <a:spcPct val="100000"/>
              </a:lnSpc>
              <a:spcBef>
                <a:spcPts val="0"/>
              </a:spcBef>
              <a:spcAft>
                <a:spcPts val="0"/>
              </a:spcAft>
              <a:buSzPts val="1800"/>
              <a:buChar char="●"/>
            </a:pPr>
            <a:r>
              <a:rPr lang="en"/>
              <a:t>DON’T SHOW EACH OTHER YOUR CARDS! </a:t>
            </a:r>
            <a:endParaRPr/>
          </a:p>
          <a:p>
            <a:pPr indent="0" lvl="0" marL="457200" rtl="0" algn="l">
              <a:lnSpc>
                <a:spcPct val="100000"/>
              </a:lnSpc>
              <a:spcBef>
                <a:spcPts val="1200"/>
              </a:spcBef>
              <a:spcAft>
                <a:spcPts val="0"/>
              </a:spcAft>
              <a:buNone/>
            </a:pPr>
            <a:r>
              <a:t/>
            </a:r>
            <a:endParaRPr/>
          </a:p>
          <a:p>
            <a:pPr indent="-342900" lvl="0" marL="457200" rtl="0" algn="l">
              <a:lnSpc>
                <a:spcPct val="100000"/>
              </a:lnSpc>
              <a:spcBef>
                <a:spcPts val="0"/>
              </a:spcBef>
              <a:spcAft>
                <a:spcPts val="0"/>
              </a:spcAft>
              <a:buSzPts val="1800"/>
              <a:buAutoNum type="arabicPeriod"/>
            </a:pPr>
            <a:r>
              <a:rPr lang="en"/>
              <a:t>Read your cards </a:t>
            </a:r>
            <a:r>
              <a:rPr lang="en"/>
              <a:t>silently to yourselves. </a:t>
            </a:r>
            <a:endParaRPr/>
          </a:p>
          <a:p>
            <a:pPr indent="-342900" lvl="1" marL="914400" rtl="0" algn="l">
              <a:lnSpc>
                <a:spcPct val="100000"/>
              </a:lnSpc>
              <a:spcBef>
                <a:spcPts val="0"/>
              </a:spcBef>
              <a:spcAft>
                <a:spcPts val="0"/>
              </a:spcAft>
              <a:buSzPts val="1800"/>
              <a:buAutoNum type="alphaLcPeriod"/>
            </a:pPr>
            <a:r>
              <a:rPr lang="en" sz="1800"/>
              <a:t>If you have a PROBLEM CARD, think about what information you need to answer the question.</a:t>
            </a:r>
            <a:endParaRPr sz="1800"/>
          </a:p>
          <a:p>
            <a:pPr indent="-342900" lvl="1" marL="914400" rtl="0" algn="l">
              <a:lnSpc>
                <a:spcPct val="100000"/>
              </a:lnSpc>
              <a:spcBef>
                <a:spcPts val="0"/>
              </a:spcBef>
              <a:spcAft>
                <a:spcPts val="0"/>
              </a:spcAft>
              <a:buSzPts val="1800"/>
              <a:buAutoNum type="alphaLcPeriod"/>
            </a:pPr>
            <a:r>
              <a:rPr lang="en" sz="1800"/>
              <a:t>If you have a DATA CARD, think about the types of questions your information provides answers for.</a:t>
            </a:r>
            <a:endParaRPr sz="1800"/>
          </a:p>
          <a:p>
            <a:pPr indent="0" lvl="0" marL="0" rtl="0" algn="l">
              <a:lnSpc>
                <a:spcPct val="100000"/>
              </a:lnSpc>
              <a:spcBef>
                <a:spcPts val="1000"/>
              </a:spcBef>
              <a:spcAft>
                <a:spcPts val="1200"/>
              </a:spcAft>
              <a:buNone/>
            </a:pPr>
            <a:r>
              <a:rPr lang="en"/>
              <a:t>Now, y</a:t>
            </a:r>
            <a:r>
              <a:rPr lang="en"/>
              <a:t>ou will need to start asking each other questions in order to solve the problem.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9" name="Shape 269"/>
        <p:cNvGrpSpPr/>
        <p:nvPr/>
      </p:nvGrpSpPr>
      <p:grpSpPr>
        <a:xfrm>
          <a:off x="0" y="0"/>
          <a:ext cx="0" cy="0"/>
          <a:chOff x="0" y="0"/>
          <a:chExt cx="0" cy="0"/>
        </a:xfrm>
      </p:grpSpPr>
      <p:pic>
        <p:nvPicPr>
          <p:cNvPr descr="Question Mark Human with Hat (Provided by Getty Images)" id="270" name="Google Shape;270;p24"/>
          <p:cNvPicPr preferRelativeResize="0"/>
          <p:nvPr/>
        </p:nvPicPr>
        <p:blipFill>
          <a:blip r:embed="rId4">
            <a:alphaModFix/>
          </a:blip>
          <a:stretch>
            <a:fillRect/>
          </a:stretch>
        </p:blipFill>
        <p:spPr>
          <a:xfrm>
            <a:off x="7624776" y="-6787"/>
            <a:ext cx="1519227" cy="1519227"/>
          </a:xfrm>
          <a:prstGeom prst="rect">
            <a:avLst/>
          </a:prstGeom>
          <a:noFill/>
          <a:ln>
            <a:noFill/>
          </a:ln>
        </p:spPr>
      </p:pic>
      <p:sp>
        <p:nvSpPr>
          <p:cNvPr id="271" name="Google Shape;271;p24"/>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005047"/>
                </a:solidFill>
              </a:rPr>
              <a:t>Le</a:t>
            </a:r>
            <a:r>
              <a:rPr lang="en">
                <a:solidFill>
                  <a:srgbClr val="005047"/>
                </a:solidFill>
              </a:rPr>
              <a:t>arning Activity - </a:t>
            </a:r>
            <a:r>
              <a:rPr lang="en"/>
              <a:t>A MATH MYSTERY!</a:t>
            </a:r>
            <a:endParaRPr>
              <a:solidFill>
                <a:srgbClr val="005047"/>
              </a:solidFill>
            </a:endParaRPr>
          </a:p>
        </p:txBody>
      </p:sp>
      <p:sp>
        <p:nvSpPr>
          <p:cNvPr id="272" name="Google Shape;272;p24"/>
          <p:cNvSpPr txBox="1"/>
          <p:nvPr>
            <p:ph idx="1" type="body"/>
          </p:nvPr>
        </p:nvSpPr>
        <p:spPr>
          <a:xfrm>
            <a:off x="4767275" y="1195650"/>
            <a:ext cx="4246800" cy="3794100"/>
          </a:xfrm>
          <a:prstGeom prst="rect">
            <a:avLst/>
          </a:prstGeom>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None/>
            </a:pPr>
            <a:r>
              <a:rPr lang="en"/>
              <a:t>If you hold the </a:t>
            </a:r>
            <a:r>
              <a:rPr b="1" lang="en"/>
              <a:t>DATA CARD:</a:t>
            </a:r>
            <a:endParaRPr b="1"/>
          </a:p>
          <a:p>
            <a:pPr indent="-342900" lvl="0" marL="457200" rtl="0" algn="l">
              <a:lnSpc>
                <a:spcPct val="100000"/>
              </a:lnSpc>
              <a:spcBef>
                <a:spcPts val="1200"/>
              </a:spcBef>
              <a:spcAft>
                <a:spcPts val="0"/>
              </a:spcAft>
              <a:buSzPts val="1800"/>
              <a:buAutoNum type="arabicPeriod"/>
            </a:pPr>
            <a:r>
              <a:rPr lang="en"/>
              <a:t>Wait for your partner to ask for information. Only give information that is on your card. (Do not figure out anything for your partner!)</a:t>
            </a:r>
            <a:endParaRPr/>
          </a:p>
          <a:p>
            <a:pPr indent="-342900" lvl="0" marL="457200" rtl="0" algn="l">
              <a:lnSpc>
                <a:spcPct val="100000"/>
              </a:lnSpc>
              <a:spcBef>
                <a:spcPts val="0"/>
              </a:spcBef>
              <a:spcAft>
                <a:spcPts val="0"/>
              </a:spcAft>
              <a:buSzPts val="1800"/>
              <a:buAutoNum type="arabicPeriod"/>
            </a:pPr>
            <a:r>
              <a:rPr lang="en"/>
              <a:t>Before telling your partner the information, ask, </a:t>
            </a:r>
            <a:r>
              <a:rPr b="1" i="1" lang="en"/>
              <a:t>“Why do you need to know (that piece of information)?”</a:t>
            </a:r>
            <a:endParaRPr b="1" i="1"/>
          </a:p>
          <a:p>
            <a:pPr indent="-342900" lvl="0" marL="457200" rtl="0" algn="l">
              <a:lnSpc>
                <a:spcPct val="100000"/>
              </a:lnSpc>
              <a:spcBef>
                <a:spcPts val="0"/>
              </a:spcBef>
              <a:spcAft>
                <a:spcPts val="0"/>
              </a:spcAft>
              <a:buSzPts val="1800"/>
              <a:buAutoNum type="arabicPeriod"/>
            </a:pPr>
            <a:r>
              <a:rPr lang="en"/>
              <a:t>When you have gotten </a:t>
            </a:r>
            <a:r>
              <a:rPr lang="en"/>
              <a:t>enough</a:t>
            </a:r>
            <a:r>
              <a:rPr lang="en"/>
              <a:t> information from your partner about the problem, solve it independently.</a:t>
            </a:r>
            <a:endParaRPr/>
          </a:p>
          <a:p>
            <a:pPr indent="-342900" lvl="0" marL="457200" rtl="0" algn="l">
              <a:lnSpc>
                <a:spcPct val="100000"/>
              </a:lnSpc>
              <a:spcBef>
                <a:spcPts val="0"/>
              </a:spcBef>
              <a:spcAft>
                <a:spcPts val="0"/>
              </a:spcAft>
              <a:buSzPts val="1800"/>
              <a:buAutoNum type="arabicPeriod"/>
            </a:pPr>
            <a:r>
              <a:rPr lang="en"/>
              <a:t>Share your cards with each other and discuss your reasoning.</a:t>
            </a:r>
            <a:endParaRPr/>
          </a:p>
        </p:txBody>
      </p:sp>
      <p:sp>
        <p:nvSpPr>
          <p:cNvPr id="273" name="Google Shape;273;p24"/>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4" name="Google Shape;274;p24"/>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2.15.3 Solving Problems to Satisfy Multiple Constraints Simultaneously</a:t>
            </a:r>
            <a:endParaRPr/>
          </a:p>
        </p:txBody>
      </p:sp>
      <p:sp>
        <p:nvSpPr>
          <p:cNvPr id="275" name="Google Shape;275;p24"/>
          <p:cNvSpPr txBox="1"/>
          <p:nvPr>
            <p:ph idx="1" type="body"/>
          </p:nvPr>
        </p:nvSpPr>
        <p:spPr>
          <a:xfrm>
            <a:off x="311700" y="1145801"/>
            <a:ext cx="4246800" cy="38439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0"/>
              </a:spcAft>
              <a:buNone/>
            </a:pPr>
            <a:r>
              <a:rPr lang="en"/>
              <a:t>If you hold the </a:t>
            </a:r>
            <a:r>
              <a:rPr b="1" lang="en"/>
              <a:t>PROBLEM CARD</a:t>
            </a:r>
            <a:r>
              <a:rPr lang="en"/>
              <a:t>:</a:t>
            </a:r>
            <a:endParaRPr/>
          </a:p>
          <a:p>
            <a:pPr indent="-342900" lvl="0" marL="457200" rtl="0" algn="l">
              <a:lnSpc>
                <a:spcPct val="100000"/>
              </a:lnSpc>
              <a:spcBef>
                <a:spcPts val="1200"/>
              </a:spcBef>
              <a:spcAft>
                <a:spcPts val="0"/>
              </a:spcAft>
              <a:buSzPts val="1800"/>
              <a:buAutoNum type="arabicPeriod"/>
            </a:pPr>
            <a:r>
              <a:rPr lang="en"/>
              <a:t>Ask your partner for the specific information that you need: </a:t>
            </a:r>
            <a:r>
              <a:rPr b="1" i="1" lang="en"/>
              <a:t>“Can you tell me …?” </a:t>
            </a:r>
            <a:endParaRPr b="1" i="1"/>
          </a:p>
          <a:p>
            <a:pPr indent="-342900" lvl="0" marL="457200" rtl="0" algn="l">
              <a:lnSpc>
                <a:spcPct val="100000"/>
              </a:lnSpc>
              <a:spcBef>
                <a:spcPts val="0"/>
              </a:spcBef>
              <a:spcAft>
                <a:spcPts val="0"/>
              </a:spcAft>
              <a:buSzPts val="1800"/>
              <a:buAutoNum type="arabicPeriod"/>
            </a:pPr>
            <a:r>
              <a:rPr lang="en"/>
              <a:t>Explain to your partner how you are using the information to solve the problem.</a:t>
            </a:r>
            <a:endParaRPr/>
          </a:p>
          <a:p>
            <a:pPr indent="-342900" lvl="0" marL="457200" rtl="0" algn="l">
              <a:lnSpc>
                <a:spcPct val="100000"/>
              </a:lnSpc>
              <a:spcBef>
                <a:spcPts val="0"/>
              </a:spcBef>
              <a:spcAft>
                <a:spcPts val="0"/>
              </a:spcAft>
              <a:buSzPts val="1800"/>
              <a:buAutoNum type="arabicPeriod"/>
            </a:pPr>
            <a:r>
              <a:rPr lang="en"/>
              <a:t>When you have enough information, solve the problem independently.</a:t>
            </a:r>
            <a:endParaRPr/>
          </a:p>
          <a:p>
            <a:pPr indent="-342900" lvl="0" marL="457200" rtl="0" algn="l">
              <a:lnSpc>
                <a:spcPct val="100000"/>
              </a:lnSpc>
              <a:spcBef>
                <a:spcPts val="0"/>
              </a:spcBef>
              <a:spcAft>
                <a:spcPts val="0"/>
              </a:spcAft>
              <a:buSzPts val="1800"/>
              <a:buAutoNum type="arabicPeriod"/>
            </a:pPr>
            <a:r>
              <a:rPr lang="en"/>
              <a:t>Share your cards with each other and discuss your reasoning.</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9" name="Shape 279"/>
        <p:cNvGrpSpPr/>
        <p:nvPr/>
      </p:nvGrpSpPr>
      <p:grpSpPr>
        <a:xfrm>
          <a:off x="0" y="0"/>
          <a:ext cx="0" cy="0"/>
          <a:chOff x="0" y="0"/>
          <a:chExt cx="0" cy="0"/>
        </a:xfrm>
      </p:grpSpPr>
      <p:sp>
        <p:nvSpPr>
          <p:cNvPr id="280" name="Google Shape;280;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81" name="Google Shape;281;p25"/>
          <p:cNvSpPr txBox="1"/>
          <p:nvPr>
            <p:ph idx="1" type="body"/>
          </p:nvPr>
        </p:nvSpPr>
        <p:spPr>
          <a:xfrm>
            <a:off x="311700" y="1076275"/>
            <a:ext cx="8520600" cy="3585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100"/>
              <a:t>Which of the following ordered pairs falls within the solution set to the system of inequalities?</a:t>
            </a:r>
            <a:endParaRPr sz="2100"/>
          </a:p>
          <a:p>
            <a:pPr indent="0" lvl="0" marL="0" rtl="0" algn="l">
              <a:lnSpc>
                <a:spcPct val="100000"/>
              </a:lnSpc>
              <a:spcBef>
                <a:spcPts val="1200"/>
              </a:spcBef>
              <a:spcAft>
                <a:spcPts val="0"/>
              </a:spcAft>
              <a:buNone/>
            </a:pPr>
            <a:r>
              <a:t/>
            </a:r>
            <a:endParaRPr sz="2100"/>
          </a:p>
          <a:p>
            <a:pPr indent="0" lvl="0" marL="0" rtl="0" algn="l">
              <a:lnSpc>
                <a:spcPct val="100000"/>
              </a:lnSpc>
              <a:spcBef>
                <a:spcPts val="1200"/>
              </a:spcBef>
              <a:spcAft>
                <a:spcPts val="0"/>
              </a:spcAft>
              <a:buNone/>
            </a:pPr>
            <a:r>
              <a:t/>
            </a:r>
            <a:endParaRPr sz="2100"/>
          </a:p>
          <a:p>
            <a:pPr indent="-361950" lvl="0" marL="914400" rtl="0" algn="l">
              <a:lnSpc>
                <a:spcPct val="100000"/>
              </a:lnSpc>
              <a:spcBef>
                <a:spcPts val="1200"/>
              </a:spcBef>
              <a:spcAft>
                <a:spcPts val="0"/>
              </a:spcAft>
              <a:buSzPts val="2100"/>
              <a:buFont typeface="Noto Sans"/>
              <a:buAutoNum type="alphaLcPeriod"/>
            </a:pPr>
            <a:r>
              <a:rPr lang="en" sz="2100"/>
              <a:t>(3, 5)</a:t>
            </a:r>
            <a:endParaRPr baseline="30000" sz="2100">
              <a:latin typeface="Noto Sans"/>
              <a:ea typeface="Noto Sans"/>
              <a:cs typeface="Noto Sans"/>
              <a:sym typeface="Noto Sans"/>
            </a:endParaRPr>
          </a:p>
          <a:p>
            <a:pPr indent="-361950" lvl="0" marL="914400" rtl="0" algn="l">
              <a:lnSpc>
                <a:spcPct val="100000"/>
              </a:lnSpc>
              <a:spcBef>
                <a:spcPts val="1000"/>
              </a:spcBef>
              <a:spcAft>
                <a:spcPts val="0"/>
              </a:spcAft>
              <a:buSzPts val="2100"/>
              <a:buFont typeface="Noto Sans"/>
              <a:buAutoNum type="alphaLcPeriod"/>
            </a:pPr>
            <a:r>
              <a:rPr lang="en" sz="2100"/>
              <a:t>(0, 9)</a:t>
            </a:r>
            <a:endParaRPr sz="2100">
              <a:latin typeface="Noto Sans"/>
              <a:ea typeface="Noto Sans"/>
              <a:cs typeface="Noto Sans"/>
              <a:sym typeface="Noto Sans"/>
            </a:endParaRPr>
          </a:p>
          <a:p>
            <a:pPr indent="-361950" lvl="0" marL="914400" rtl="0" algn="l">
              <a:lnSpc>
                <a:spcPct val="100000"/>
              </a:lnSpc>
              <a:spcBef>
                <a:spcPts val="1000"/>
              </a:spcBef>
              <a:spcAft>
                <a:spcPts val="0"/>
              </a:spcAft>
              <a:buSzPts val="2100"/>
              <a:buFont typeface="Noto Sans"/>
              <a:buAutoNum type="alphaLcPeriod"/>
            </a:pPr>
            <a:r>
              <a:rPr lang="en" sz="2100"/>
              <a:t>(2, 5)</a:t>
            </a:r>
            <a:endParaRPr sz="2100">
              <a:latin typeface="Noto Sans"/>
              <a:ea typeface="Noto Sans"/>
              <a:cs typeface="Noto Sans"/>
              <a:sym typeface="Noto Sans"/>
            </a:endParaRPr>
          </a:p>
          <a:p>
            <a:pPr indent="-361950" lvl="0" marL="914400" rtl="0" algn="l">
              <a:lnSpc>
                <a:spcPct val="100000"/>
              </a:lnSpc>
              <a:spcBef>
                <a:spcPts val="1000"/>
              </a:spcBef>
              <a:spcAft>
                <a:spcPts val="1000"/>
              </a:spcAft>
              <a:buSzPts val="2100"/>
              <a:buFont typeface="Noto Sans"/>
              <a:buAutoNum type="alphaLcPeriod"/>
            </a:pPr>
            <a:r>
              <a:rPr lang="en" sz="2100"/>
              <a:t>(1, 0)</a:t>
            </a:r>
            <a:endParaRPr sz="2100">
              <a:latin typeface="Noto Sans"/>
              <a:ea typeface="Noto Sans"/>
              <a:cs typeface="Noto Sans"/>
              <a:sym typeface="Noto Sans"/>
            </a:endParaRPr>
          </a:p>
        </p:txBody>
      </p:sp>
      <p:sp>
        <p:nvSpPr>
          <p:cNvPr id="282" name="Google Shape;282;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3" name="Google Shape;283;p25"/>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2.15.3 Solving Problems to Satisfy Multiple Constraints Simultaneously</a:t>
            </a:r>
            <a:endParaRPr/>
          </a:p>
        </p:txBody>
      </p:sp>
      <p:pic>
        <p:nvPicPr>
          <p:cNvPr id="284" name="Google Shape;284;p25"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85" name="Google Shape;285;p25">
            <a:hlinkClick action="ppaction://hlinkshowjump?jump=nextslide"/>
          </p:cNvPr>
          <p:cNvSpPr/>
          <p:nvPr/>
        </p:nvSpPr>
        <p:spPr>
          <a:xfrm>
            <a:off x="6691800" y="4637451"/>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graphicFrame>
        <p:nvGraphicFramePr>
          <p:cNvPr id="286" name="Google Shape;286;p25"/>
          <p:cNvGraphicFramePr/>
          <p:nvPr/>
        </p:nvGraphicFramePr>
        <p:xfrm>
          <a:off x="653225" y="1879763"/>
          <a:ext cx="3000000" cy="3000000"/>
        </p:xfrm>
        <a:graphic>
          <a:graphicData uri="http://schemas.openxmlformats.org/drawingml/2006/table">
            <a:tbl>
              <a:tblPr>
                <a:noFill/>
                <a:tableStyleId>{003C4554-BD06-4DE8-9BA5-3B0A2052B3E1}</a:tableStyleId>
              </a:tblPr>
              <a:tblGrid>
                <a:gridCol w="2670025"/>
              </a:tblGrid>
              <a:tr h="381000">
                <a:tc>
                  <a:txBody>
                    <a:bodyPr/>
                    <a:lstStyle/>
                    <a:p>
                      <a:pPr indent="0" lvl="0" marL="0" rtl="0" algn="l">
                        <a:lnSpc>
                          <a:spcPct val="115000"/>
                        </a:lnSpc>
                        <a:spcBef>
                          <a:spcPts val="0"/>
                        </a:spcBef>
                        <a:spcAft>
                          <a:spcPts val="0"/>
                        </a:spcAft>
                        <a:buNone/>
                      </a:pPr>
                      <a:r>
                        <a:rPr lang="en" sz="2300">
                          <a:solidFill>
                            <a:srgbClr val="424242"/>
                          </a:solidFill>
                          <a:latin typeface="Calibri"/>
                          <a:ea typeface="Calibri"/>
                          <a:cs typeface="Calibri"/>
                          <a:sym typeface="Calibri"/>
                        </a:rPr>
                        <a:t> – 5</a:t>
                      </a:r>
                      <a:r>
                        <a:rPr i="1" lang="en" sz="2300">
                          <a:solidFill>
                            <a:srgbClr val="424242"/>
                          </a:solidFill>
                          <a:latin typeface="Times New Roman"/>
                          <a:ea typeface="Times New Roman"/>
                          <a:cs typeface="Times New Roman"/>
                          <a:sym typeface="Times New Roman"/>
                        </a:rPr>
                        <a:t>x</a:t>
                      </a:r>
                      <a:r>
                        <a:rPr lang="en" sz="2300">
                          <a:solidFill>
                            <a:srgbClr val="424242"/>
                          </a:solidFill>
                          <a:latin typeface="Calibri"/>
                          <a:ea typeface="Calibri"/>
                          <a:cs typeface="Calibri"/>
                          <a:sym typeface="Calibri"/>
                        </a:rPr>
                        <a:t> + 2</a:t>
                      </a:r>
                      <a:r>
                        <a:rPr i="1" lang="en" sz="2300">
                          <a:solidFill>
                            <a:srgbClr val="424242"/>
                          </a:solidFill>
                          <a:latin typeface="Times New Roman"/>
                          <a:ea typeface="Times New Roman"/>
                          <a:cs typeface="Times New Roman"/>
                          <a:sym typeface="Times New Roman"/>
                        </a:rPr>
                        <a:t>y</a:t>
                      </a:r>
                      <a:r>
                        <a:rPr lang="en" sz="2300">
                          <a:solidFill>
                            <a:srgbClr val="424242"/>
                          </a:solidFill>
                          <a:latin typeface="Calibri"/>
                          <a:ea typeface="Calibri"/>
                          <a:cs typeface="Calibri"/>
                          <a:sym typeface="Calibri"/>
                        </a:rPr>
                        <a:t> &gt; – 5</a:t>
                      </a:r>
                      <a:endParaRPr sz="2300">
                        <a:solidFill>
                          <a:srgbClr val="424242"/>
                        </a:solidFill>
                        <a:latin typeface="Calibri"/>
                        <a:ea typeface="Calibri"/>
                        <a:cs typeface="Calibri"/>
                        <a:sym typeface="Calibri"/>
                      </a:endParaRPr>
                    </a:p>
                    <a:p>
                      <a:pPr indent="0" lvl="0" marL="0" rtl="0" algn="l">
                        <a:lnSpc>
                          <a:spcPct val="115000"/>
                        </a:lnSpc>
                        <a:spcBef>
                          <a:spcPts val="0"/>
                        </a:spcBef>
                        <a:spcAft>
                          <a:spcPts val="0"/>
                        </a:spcAft>
                        <a:buNone/>
                      </a:pPr>
                      <a:r>
                        <a:rPr lang="en" sz="2300">
                          <a:solidFill>
                            <a:srgbClr val="424242"/>
                          </a:solidFill>
                          <a:latin typeface="Calibri"/>
                          <a:ea typeface="Calibri"/>
                          <a:cs typeface="Calibri"/>
                          <a:sym typeface="Calibri"/>
                        </a:rPr>
                        <a:t> 4</a:t>
                      </a:r>
                      <a:r>
                        <a:rPr i="1" lang="en" sz="2300">
                          <a:solidFill>
                            <a:srgbClr val="424242"/>
                          </a:solidFill>
                          <a:latin typeface="Times New Roman"/>
                          <a:ea typeface="Times New Roman"/>
                          <a:cs typeface="Times New Roman"/>
                          <a:sym typeface="Times New Roman"/>
                        </a:rPr>
                        <a:t>x</a:t>
                      </a:r>
                      <a:r>
                        <a:rPr lang="en" sz="2300">
                          <a:solidFill>
                            <a:srgbClr val="424242"/>
                          </a:solidFill>
                          <a:latin typeface="Calibri"/>
                          <a:ea typeface="Calibri"/>
                          <a:cs typeface="Calibri"/>
                          <a:sym typeface="Calibri"/>
                        </a:rPr>
                        <a:t> + 3</a:t>
                      </a:r>
                      <a:r>
                        <a:rPr i="1" lang="en" sz="2300">
                          <a:solidFill>
                            <a:srgbClr val="424242"/>
                          </a:solidFill>
                          <a:latin typeface="Times New Roman"/>
                          <a:ea typeface="Times New Roman"/>
                          <a:cs typeface="Times New Roman"/>
                          <a:sym typeface="Times New Roman"/>
                        </a:rPr>
                        <a:t>y</a:t>
                      </a:r>
                      <a:r>
                        <a:rPr lang="en" sz="2300">
                          <a:solidFill>
                            <a:srgbClr val="424242"/>
                          </a:solidFill>
                          <a:latin typeface="Calibri"/>
                          <a:ea typeface="Calibri"/>
                          <a:cs typeface="Calibri"/>
                          <a:sym typeface="Calibri"/>
                        </a:rPr>
                        <a:t> &lt; 27</a:t>
                      </a:r>
                      <a:endParaRPr sz="2300">
                        <a:solidFill>
                          <a:srgbClr val="424242"/>
                        </a:solidFill>
                        <a:latin typeface="Calibri"/>
                        <a:ea typeface="Calibri"/>
                        <a:cs typeface="Calibri"/>
                        <a:sym typeface="Calibri"/>
                      </a:endParaRPr>
                    </a:p>
                  </a:txBody>
                  <a:tcPr marT="63100" marB="63100" marR="63100" marL="63100">
                    <a:lnL cap="flat" cmpd="sng" w="28575">
                      <a:solidFill>
                        <a:srgbClr val="005047"/>
                      </a:solidFill>
                      <a:prstDash val="solid"/>
                      <a:round/>
                      <a:headEnd len="sm" w="sm" type="none"/>
                      <a:tailEnd len="sm" w="sm" type="none"/>
                    </a:lnL>
                    <a:lnR cap="flat" cmpd="sng">
                      <a:solidFill>
                        <a:srgbClr val="000000"/>
                      </a:solidFill>
                      <a:prstDash val="solid"/>
                      <a:round/>
                      <a:headEnd len="sm" w="sm" type="none"/>
                      <a:tailEnd len="sm" w="sm" type="none"/>
                    </a:lnR>
                    <a:lnT cap="flat" cmpd="sng">
                      <a:solidFill>
                        <a:srgbClr val="000000"/>
                      </a:solidFill>
                      <a:prstDash val="solid"/>
                      <a:round/>
                      <a:headEnd len="sm" w="sm" type="none"/>
                      <a:tailEnd len="sm" w="sm" type="none"/>
                    </a:lnT>
                    <a:lnB cap="flat" cmpd="sng">
                      <a:solidFill>
                        <a:srgbClr val="000000"/>
                      </a:solidFill>
                      <a:prstDash val="solid"/>
                      <a:round/>
                      <a:headEnd len="sm" w="sm" type="none"/>
                      <a:tailEnd len="sm" w="sm" type="none"/>
                    </a:lnB>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90" name="Shape 290"/>
        <p:cNvGrpSpPr/>
        <p:nvPr/>
      </p:nvGrpSpPr>
      <p:grpSpPr>
        <a:xfrm>
          <a:off x="0" y="0"/>
          <a:ext cx="0" cy="0"/>
          <a:chOff x="0" y="0"/>
          <a:chExt cx="0" cy="0"/>
        </a:xfrm>
      </p:grpSpPr>
      <p:pic>
        <p:nvPicPr>
          <p:cNvPr descr="[Food illustration material] Hand-drawn vector illustration of chocolate chip cookies (Provided by Getty Images)" id="291" name="Google Shape;291;p26"/>
          <p:cNvPicPr preferRelativeResize="0"/>
          <p:nvPr/>
        </p:nvPicPr>
        <p:blipFill>
          <a:blip r:embed="rId3">
            <a:alphaModFix/>
          </a:blip>
          <a:stretch>
            <a:fillRect/>
          </a:stretch>
        </p:blipFill>
        <p:spPr>
          <a:xfrm>
            <a:off x="7788050" y="2022750"/>
            <a:ext cx="1044239" cy="1017725"/>
          </a:xfrm>
          <a:prstGeom prst="rect">
            <a:avLst/>
          </a:prstGeom>
          <a:noFill/>
          <a:ln>
            <a:noFill/>
          </a:ln>
        </p:spPr>
      </p:pic>
      <p:sp>
        <p:nvSpPr>
          <p:cNvPr id="292" name="Google Shape;292;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293" name="Google Shape;293;p26"/>
          <p:cNvSpPr txBox="1"/>
          <p:nvPr>
            <p:ph idx="1" type="body"/>
          </p:nvPr>
        </p:nvSpPr>
        <p:spPr>
          <a:xfrm>
            <a:off x="311700" y="1304875"/>
            <a:ext cx="7104300" cy="32016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a:solidFill>
                  <a:srgbClr val="1D2125"/>
                </a:solidFill>
              </a:rPr>
              <a:t>Omar needs to eat at least 800 calories before going to his team practice. All he wants is hamburgers, ℎ, and cookies, 𝑐, and he doesn’t want to spend more than $5. At the hamburger restaurant near his college, each hamburger has 240 calories and costs $1.40. Each cookie has 160 calories and costs $0.50.</a:t>
            </a:r>
            <a:endParaRPr>
              <a:solidFill>
                <a:srgbClr val="1D2125"/>
              </a:solidFill>
            </a:endParaRPr>
          </a:p>
          <a:p>
            <a:pPr indent="-342900" lvl="0" marL="457200" rtl="0" algn="l">
              <a:lnSpc>
                <a:spcPct val="105000"/>
              </a:lnSpc>
              <a:spcBef>
                <a:spcPts val="1200"/>
              </a:spcBef>
              <a:spcAft>
                <a:spcPts val="0"/>
              </a:spcAft>
              <a:buClr>
                <a:srgbClr val="1D2125"/>
              </a:buClr>
              <a:buSzPts val="1800"/>
              <a:buAutoNum type="arabicPeriod"/>
            </a:pPr>
            <a:r>
              <a:rPr lang="en">
                <a:solidFill>
                  <a:srgbClr val="1D2125"/>
                </a:solidFill>
              </a:rPr>
              <a:t>Write a system of inequalities that models this situation.</a:t>
            </a:r>
            <a:endParaRPr>
              <a:solidFill>
                <a:srgbClr val="1D2125"/>
              </a:solidFill>
            </a:endParaRPr>
          </a:p>
          <a:p>
            <a:pPr indent="-342900" lvl="0" marL="457200" rtl="0" algn="l">
              <a:lnSpc>
                <a:spcPct val="105000"/>
              </a:lnSpc>
              <a:spcBef>
                <a:spcPts val="0"/>
              </a:spcBef>
              <a:spcAft>
                <a:spcPts val="0"/>
              </a:spcAft>
              <a:buClr>
                <a:srgbClr val="1D2125"/>
              </a:buClr>
              <a:buSzPts val="1800"/>
              <a:buAutoNum type="arabicPeriod"/>
            </a:pPr>
            <a:r>
              <a:rPr lang="en">
                <a:solidFill>
                  <a:srgbClr val="1D2125"/>
                </a:solidFill>
              </a:rPr>
              <a:t>Graph the system.</a:t>
            </a:r>
            <a:endParaRPr>
              <a:solidFill>
                <a:srgbClr val="1D2125"/>
              </a:solidFill>
            </a:endParaRPr>
          </a:p>
          <a:p>
            <a:pPr indent="-342900" lvl="0" marL="457200" rtl="0" algn="l">
              <a:lnSpc>
                <a:spcPct val="105000"/>
              </a:lnSpc>
              <a:spcBef>
                <a:spcPts val="0"/>
              </a:spcBef>
              <a:spcAft>
                <a:spcPts val="0"/>
              </a:spcAft>
              <a:buClr>
                <a:srgbClr val="1D2125"/>
              </a:buClr>
              <a:buSzPts val="1800"/>
              <a:buAutoNum type="arabicPeriod"/>
            </a:pPr>
            <a:r>
              <a:rPr lang="en">
                <a:solidFill>
                  <a:srgbClr val="1D2125"/>
                </a:solidFill>
              </a:rPr>
              <a:t>Could he eat 3 hamburgers and 1 cookie? </a:t>
            </a:r>
            <a:endParaRPr>
              <a:solidFill>
                <a:srgbClr val="1D2125"/>
              </a:solidFill>
            </a:endParaRPr>
          </a:p>
          <a:p>
            <a:pPr indent="-342900" lvl="0" marL="457200" rtl="0" algn="l">
              <a:lnSpc>
                <a:spcPct val="105000"/>
              </a:lnSpc>
              <a:spcBef>
                <a:spcPts val="0"/>
              </a:spcBef>
              <a:spcAft>
                <a:spcPts val="0"/>
              </a:spcAft>
              <a:buClr>
                <a:srgbClr val="1D2125"/>
              </a:buClr>
              <a:buSzPts val="1800"/>
              <a:buAutoNum type="arabicPeriod"/>
            </a:pPr>
            <a:r>
              <a:rPr lang="en">
                <a:solidFill>
                  <a:srgbClr val="1D2125"/>
                </a:solidFill>
              </a:rPr>
              <a:t>Could</a:t>
            </a:r>
            <a:r>
              <a:rPr lang="en">
                <a:solidFill>
                  <a:srgbClr val="1D2125"/>
                </a:solidFill>
              </a:rPr>
              <a:t> he eat 2 hamburgers and 4 cookies? </a:t>
            </a:r>
            <a:endParaRPr>
              <a:solidFill>
                <a:srgbClr val="1D2125"/>
              </a:solidFill>
            </a:endParaRPr>
          </a:p>
        </p:txBody>
      </p:sp>
      <p:pic>
        <p:nvPicPr>
          <p:cNvPr id="294" name="Google Shape;294;p26" title="additional resource-1.png"/>
          <p:cNvPicPr preferRelativeResize="0"/>
          <p:nvPr/>
        </p:nvPicPr>
        <p:blipFill>
          <a:blip r:embed="rId4">
            <a:alphaModFix/>
          </a:blip>
          <a:stretch>
            <a:fillRect/>
          </a:stretch>
        </p:blipFill>
        <p:spPr>
          <a:xfrm>
            <a:off x="8686800" y="137972"/>
            <a:ext cx="274320" cy="274320"/>
          </a:xfrm>
          <a:prstGeom prst="rect">
            <a:avLst/>
          </a:prstGeom>
          <a:noFill/>
          <a:ln>
            <a:noFill/>
          </a:ln>
        </p:spPr>
      </p:pic>
      <p:sp>
        <p:nvSpPr>
          <p:cNvPr id="295" name="Google Shape;295;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6" name="Google Shape;296;p26"/>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2.15.3 Solving Problems to Satisfy Multiple Constraints Simultaneously</a:t>
            </a:r>
            <a:r>
              <a:rPr lang="en" sz="1000"/>
              <a:t> - Additional Resources</a:t>
            </a:r>
            <a:endParaRPr/>
          </a:p>
        </p:txBody>
      </p:sp>
      <p:pic>
        <p:nvPicPr>
          <p:cNvPr descr="burger icon (Provided by Getty Images)" id="297" name="Google Shape;297;p26"/>
          <p:cNvPicPr preferRelativeResize="0"/>
          <p:nvPr/>
        </p:nvPicPr>
        <p:blipFill>
          <a:blip r:embed="rId5">
            <a:alphaModFix/>
          </a:blip>
          <a:stretch>
            <a:fillRect/>
          </a:stretch>
        </p:blipFill>
        <p:spPr>
          <a:xfrm rot="-688132">
            <a:off x="7156449" y="2827876"/>
            <a:ext cx="1121822" cy="1121822"/>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01" name="Shape 301"/>
        <p:cNvGrpSpPr/>
        <p:nvPr/>
      </p:nvGrpSpPr>
      <p:grpSpPr>
        <a:xfrm>
          <a:off x="0" y="0"/>
          <a:ext cx="0" cy="0"/>
          <a:chOff x="0" y="0"/>
          <a:chExt cx="0" cy="0"/>
        </a:xfrm>
      </p:grpSpPr>
      <p:sp>
        <p:nvSpPr>
          <p:cNvPr id="302" name="Google Shape;302;p27"/>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3" name="Google Shape;303;p27"/>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4" name="Google Shape;304;p27"/>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5" name="Google Shape;305;p27"/>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6" name="Google Shape;306;p27"/>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07" name="Google Shape;307;p27"/>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08" name="Google Shape;308;p27"/>
          <p:cNvCxnSpPr>
            <a:stCxn id="302" idx="2"/>
            <a:endCxn id="304"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09" name="Google Shape;309;p27"/>
          <p:cNvCxnSpPr>
            <a:stCxn id="304" idx="3"/>
            <a:endCxn id="303"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10" name="Google Shape;310;p27"/>
          <p:cNvCxnSpPr>
            <a:stCxn id="303" idx="3"/>
            <a:endCxn id="305"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11" name="Google Shape;311;p27"/>
          <p:cNvCxnSpPr>
            <a:stCxn id="305" idx="3"/>
            <a:endCxn id="307"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12" name="Google Shape;312;p27"/>
          <p:cNvCxnSpPr>
            <a:stCxn id="307" idx="3"/>
            <a:endCxn id="306"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13" name="Google Shape;313;p2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14" name="Google Shape;314;p27"/>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15" name="Google Shape;315;p27"/>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16" name="Google Shape;316;p27"/>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17" name="Google Shape;317;p27"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18" name="Google Shape;318;p27"/>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19" name="Google Shape;319;p27"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20" name="Google Shape;320;p27"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21" name="Google Shape;321;p27"/>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22" name="Google Shape;322;p27"/>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23" name="Google Shape;323;p27"/>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24" name="Google Shape;324;p27"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25" name="Google Shape;325;p27"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26" name="Google Shape;326;p27"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0" name="Shape 330"/>
        <p:cNvGrpSpPr/>
        <p:nvPr/>
      </p:nvGrpSpPr>
      <p:grpSpPr>
        <a:xfrm>
          <a:off x="0" y="0"/>
          <a:ext cx="0" cy="0"/>
          <a:chOff x="0" y="0"/>
          <a:chExt cx="0" cy="0"/>
        </a:xfrm>
      </p:grpSpPr>
      <p:sp>
        <p:nvSpPr>
          <p:cNvPr id="331" name="Google Shape;331;p28"/>
          <p:cNvSpPr txBox="1"/>
          <p:nvPr>
            <p:ph type="title"/>
          </p:nvPr>
        </p:nvSpPr>
        <p:spPr>
          <a:xfrm>
            <a:off x="311700" y="2926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32" name="Google Shape;332;p28"/>
          <p:cNvSpPr txBox="1"/>
          <p:nvPr>
            <p:ph idx="1" type="body"/>
          </p:nvPr>
        </p:nvSpPr>
        <p:spPr>
          <a:xfrm>
            <a:off x="311700" y="923875"/>
            <a:ext cx="8520600" cy="3828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000"/>
              <a:t>A factory produces “widgets” and “zurls.” The combined number of widgets and zurls made each day cannot be more than 12. The maximum number of widgets the factory can produce in a day is 4.</a:t>
            </a:r>
            <a:endParaRPr sz="2000"/>
          </a:p>
          <a:p>
            <a:pPr indent="0" lvl="0" marL="0" rtl="0" algn="l">
              <a:lnSpc>
                <a:spcPct val="100000"/>
              </a:lnSpc>
              <a:spcBef>
                <a:spcPts val="1200"/>
              </a:spcBef>
              <a:spcAft>
                <a:spcPts val="0"/>
              </a:spcAft>
              <a:buNone/>
            </a:pPr>
            <a:r>
              <a:rPr lang="en" sz="2000"/>
              <a:t>Let </a:t>
            </a:r>
            <a:r>
              <a:rPr i="1" lang="en" sz="2000">
                <a:latin typeface="Times New Roman"/>
                <a:ea typeface="Times New Roman"/>
                <a:cs typeface="Times New Roman"/>
                <a:sym typeface="Times New Roman"/>
              </a:rPr>
              <a:t>x</a:t>
            </a:r>
            <a:r>
              <a:rPr lang="en" sz="2000"/>
              <a:t> be the number of widgets and </a:t>
            </a:r>
            <a:r>
              <a:rPr i="1" lang="en" sz="2000">
                <a:latin typeface="Times New Roman"/>
                <a:ea typeface="Times New Roman"/>
                <a:cs typeface="Times New Roman"/>
                <a:sym typeface="Times New Roman"/>
              </a:rPr>
              <a:t>y</a:t>
            </a:r>
            <a:r>
              <a:rPr lang="en" sz="2000"/>
              <a:t> be the number of zurls.</a:t>
            </a:r>
            <a:endParaRPr sz="2000"/>
          </a:p>
          <a:p>
            <a:pPr indent="-355600" lvl="0" marL="457200" rtl="0" algn="l">
              <a:lnSpc>
                <a:spcPct val="100000"/>
              </a:lnSpc>
              <a:spcBef>
                <a:spcPts val="1200"/>
              </a:spcBef>
              <a:spcAft>
                <a:spcPts val="0"/>
              </a:spcAft>
              <a:buClr>
                <a:srgbClr val="424242"/>
              </a:buClr>
              <a:buSzPts val="2000"/>
              <a:buFont typeface="Noto Sans"/>
              <a:buAutoNum type="arabicPeriod"/>
            </a:pPr>
            <a:r>
              <a:rPr lang="en" sz="2000"/>
              <a:t>Select </a:t>
            </a:r>
            <a:r>
              <a:rPr b="1" lang="en" sz="2000"/>
              <a:t>two </a:t>
            </a:r>
            <a:r>
              <a:rPr lang="en" sz="2000"/>
              <a:t>inequalities that represent this situation.</a:t>
            </a:r>
            <a:endParaRPr sz="2000"/>
          </a:p>
          <a:p>
            <a:pPr indent="-355600" lvl="1" marL="914400" rtl="0" algn="l">
              <a:lnSpc>
                <a:spcPct val="100000"/>
              </a:lnSpc>
              <a:spcBef>
                <a:spcPts val="0"/>
              </a:spcBef>
              <a:spcAft>
                <a:spcPts val="0"/>
              </a:spcAft>
              <a:buSzPts val="2000"/>
              <a:buAutoNum type="alphaLcPeriod"/>
            </a:pPr>
            <a:r>
              <a:rPr i="1" lang="en" sz="2000">
                <a:latin typeface="Times New Roman"/>
                <a:ea typeface="Times New Roman"/>
                <a:cs typeface="Times New Roman"/>
                <a:sym typeface="Times New Roman"/>
              </a:rPr>
              <a:t>x</a:t>
            </a:r>
            <a:r>
              <a:rPr lang="en" sz="2000"/>
              <a:t> </a:t>
            </a:r>
            <a:r>
              <a:rPr lang="en" sz="2000" u="sng"/>
              <a:t>&gt;</a:t>
            </a:r>
            <a:r>
              <a:rPr lang="en" sz="2000"/>
              <a:t> 4</a:t>
            </a:r>
            <a:endParaRPr sz="2000"/>
          </a:p>
          <a:p>
            <a:pPr indent="-355600" lvl="1" marL="914400" rtl="0" algn="l">
              <a:lnSpc>
                <a:spcPct val="100000"/>
              </a:lnSpc>
              <a:spcBef>
                <a:spcPts val="0"/>
              </a:spcBef>
              <a:spcAft>
                <a:spcPts val="0"/>
              </a:spcAft>
              <a:buSzPts val="2000"/>
              <a:buAutoNum type="alphaLcPeriod"/>
            </a:pPr>
            <a:r>
              <a:rPr i="1" lang="en" sz="2000">
                <a:latin typeface="Times New Roman"/>
                <a:ea typeface="Times New Roman"/>
                <a:cs typeface="Times New Roman"/>
                <a:sym typeface="Times New Roman"/>
              </a:rPr>
              <a:t>x</a:t>
            </a:r>
            <a:r>
              <a:rPr lang="en" sz="2000"/>
              <a:t> + </a:t>
            </a:r>
            <a:r>
              <a:rPr i="1" lang="en" sz="2000">
                <a:latin typeface="Times New Roman"/>
                <a:ea typeface="Times New Roman"/>
                <a:cs typeface="Times New Roman"/>
                <a:sym typeface="Times New Roman"/>
              </a:rPr>
              <a:t>y</a:t>
            </a:r>
            <a:r>
              <a:rPr lang="en" sz="2000"/>
              <a:t> </a:t>
            </a:r>
            <a:r>
              <a:rPr lang="en" sz="2000" u="sng"/>
              <a:t>&lt;</a:t>
            </a:r>
            <a:r>
              <a:rPr lang="en" sz="2000"/>
              <a:t> 12</a:t>
            </a:r>
            <a:endParaRPr sz="2000"/>
          </a:p>
          <a:p>
            <a:pPr indent="-355600" lvl="1" marL="914400" rtl="0" algn="l">
              <a:lnSpc>
                <a:spcPct val="100000"/>
              </a:lnSpc>
              <a:spcBef>
                <a:spcPts val="0"/>
              </a:spcBef>
              <a:spcAft>
                <a:spcPts val="0"/>
              </a:spcAft>
              <a:buSzPts val="2000"/>
              <a:buAutoNum type="alphaLcPeriod"/>
            </a:pPr>
            <a:r>
              <a:rPr i="1" lang="en" sz="2000">
                <a:latin typeface="Times New Roman"/>
                <a:ea typeface="Times New Roman"/>
                <a:cs typeface="Times New Roman"/>
                <a:sym typeface="Times New Roman"/>
              </a:rPr>
              <a:t>x</a:t>
            </a:r>
            <a:r>
              <a:rPr lang="en" sz="2000"/>
              <a:t> &gt; 4</a:t>
            </a:r>
            <a:endParaRPr sz="2000"/>
          </a:p>
          <a:p>
            <a:pPr indent="-355600" lvl="1" marL="914400" rtl="0" algn="l">
              <a:lnSpc>
                <a:spcPct val="100000"/>
              </a:lnSpc>
              <a:spcBef>
                <a:spcPts val="0"/>
              </a:spcBef>
              <a:spcAft>
                <a:spcPts val="0"/>
              </a:spcAft>
              <a:buSzPts val="2000"/>
              <a:buAutoNum type="alphaLcPeriod"/>
            </a:pPr>
            <a:r>
              <a:rPr i="1" lang="en" sz="2000">
                <a:latin typeface="Times New Roman"/>
                <a:ea typeface="Times New Roman"/>
                <a:cs typeface="Times New Roman"/>
                <a:sym typeface="Times New Roman"/>
              </a:rPr>
              <a:t>x</a:t>
            </a:r>
            <a:r>
              <a:rPr lang="en" sz="2000"/>
              <a:t> + </a:t>
            </a:r>
            <a:r>
              <a:rPr i="1" lang="en" sz="2000">
                <a:latin typeface="Times New Roman"/>
                <a:ea typeface="Times New Roman"/>
                <a:cs typeface="Times New Roman"/>
                <a:sym typeface="Times New Roman"/>
              </a:rPr>
              <a:t>y</a:t>
            </a:r>
            <a:r>
              <a:rPr lang="en" sz="2000"/>
              <a:t> </a:t>
            </a:r>
            <a:r>
              <a:rPr lang="en" sz="2000" u="sng"/>
              <a:t>&gt;</a:t>
            </a:r>
            <a:r>
              <a:rPr lang="en" sz="2000"/>
              <a:t> 12</a:t>
            </a:r>
            <a:endParaRPr sz="2000"/>
          </a:p>
          <a:p>
            <a:pPr indent="-355600" lvl="1" marL="914400" rtl="0" algn="l">
              <a:lnSpc>
                <a:spcPct val="100000"/>
              </a:lnSpc>
              <a:spcBef>
                <a:spcPts val="0"/>
              </a:spcBef>
              <a:spcAft>
                <a:spcPts val="0"/>
              </a:spcAft>
              <a:buSzPts val="2000"/>
              <a:buAutoNum type="alphaLcPeriod"/>
            </a:pPr>
            <a:r>
              <a:rPr i="1" lang="en" sz="2000">
                <a:latin typeface="Times New Roman"/>
                <a:ea typeface="Times New Roman"/>
                <a:cs typeface="Times New Roman"/>
                <a:sym typeface="Times New Roman"/>
              </a:rPr>
              <a:t>x</a:t>
            </a:r>
            <a:r>
              <a:rPr lang="en" sz="2000"/>
              <a:t> </a:t>
            </a:r>
            <a:r>
              <a:rPr lang="en" sz="2000" u="sng"/>
              <a:t>&lt;</a:t>
            </a:r>
            <a:r>
              <a:rPr lang="en" sz="2000"/>
              <a:t> 4</a:t>
            </a:r>
            <a:endParaRPr sz="2000"/>
          </a:p>
          <a:p>
            <a:pPr indent="-355600" lvl="0" marL="457200" rtl="0" algn="l">
              <a:lnSpc>
                <a:spcPct val="100000"/>
              </a:lnSpc>
              <a:spcBef>
                <a:spcPts val="1000"/>
              </a:spcBef>
              <a:spcAft>
                <a:spcPts val="0"/>
              </a:spcAft>
              <a:buSzPts val="2000"/>
              <a:buAutoNum type="arabicPeriod"/>
            </a:pPr>
            <a:r>
              <a:rPr lang="en" sz="2000"/>
              <a:t>Use Desmos to graph the equations </a:t>
            </a:r>
            <a:r>
              <a:rPr i="1" lang="en" sz="2000">
                <a:latin typeface="Times New Roman"/>
                <a:ea typeface="Times New Roman"/>
                <a:cs typeface="Times New Roman"/>
                <a:sym typeface="Times New Roman"/>
              </a:rPr>
              <a:t>x</a:t>
            </a:r>
            <a:r>
              <a:rPr lang="en" sz="2000"/>
              <a:t> = 4 and </a:t>
            </a:r>
            <a:r>
              <a:rPr i="1" lang="en" sz="2000">
                <a:latin typeface="Times New Roman"/>
                <a:ea typeface="Times New Roman"/>
                <a:cs typeface="Times New Roman"/>
                <a:sym typeface="Times New Roman"/>
              </a:rPr>
              <a:t>x</a:t>
            </a:r>
            <a:r>
              <a:rPr lang="en" sz="2000"/>
              <a:t> + </a:t>
            </a:r>
            <a:r>
              <a:rPr i="1" lang="en" sz="2000">
                <a:latin typeface="Times New Roman"/>
                <a:ea typeface="Times New Roman"/>
                <a:cs typeface="Times New Roman"/>
                <a:sym typeface="Times New Roman"/>
              </a:rPr>
              <a:t>y</a:t>
            </a:r>
            <a:r>
              <a:rPr lang="en" sz="2000"/>
              <a:t> = 12. </a:t>
            </a:r>
            <a:endParaRPr sz="2000"/>
          </a:p>
        </p:txBody>
      </p:sp>
      <p:sp>
        <p:nvSpPr>
          <p:cNvPr id="333" name="Google Shape;333;p28"/>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4" name="Google Shape;334;p28"/>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2.15.4 Identifying Graph Regions Included in a System's Solution</a:t>
            </a:r>
            <a:endParaRPr/>
          </a:p>
        </p:txBody>
      </p:sp>
      <p:pic>
        <p:nvPicPr>
          <p:cNvPr descr="Gear icons isolated vector illustration mechanics web development shape work cog sign used to represent widgets (Provided by Getty Images)" id="335" name="Google Shape;335;p28"/>
          <p:cNvPicPr preferRelativeResize="0"/>
          <p:nvPr/>
        </p:nvPicPr>
        <p:blipFill>
          <a:blip r:embed="rId4">
            <a:alphaModFix/>
          </a:blip>
          <a:stretch>
            <a:fillRect/>
          </a:stretch>
        </p:blipFill>
        <p:spPr>
          <a:xfrm rot="1752410">
            <a:off x="7164925" y="2910425"/>
            <a:ext cx="1111248" cy="1111248"/>
          </a:xfrm>
          <a:prstGeom prst="rect">
            <a:avLst/>
          </a:prstGeom>
          <a:noFill/>
          <a:ln>
            <a:noFill/>
          </a:ln>
        </p:spPr>
      </p:pic>
      <p:pic>
        <p:nvPicPr>
          <p:cNvPr descr="Glass Swirl used to represent zurls (Provided by Getty Images)" id="336" name="Google Shape;336;p28"/>
          <p:cNvPicPr preferRelativeResize="0"/>
          <p:nvPr/>
        </p:nvPicPr>
        <p:blipFill>
          <a:blip r:embed="rId5">
            <a:alphaModFix/>
          </a:blip>
          <a:stretch>
            <a:fillRect/>
          </a:stretch>
        </p:blipFill>
        <p:spPr>
          <a:xfrm>
            <a:off x="7908351" y="2353088"/>
            <a:ext cx="923950" cy="77958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40" name="Shape 340"/>
        <p:cNvGrpSpPr/>
        <p:nvPr/>
      </p:nvGrpSpPr>
      <p:grpSpPr>
        <a:xfrm>
          <a:off x="0" y="0"/>
          <a:ext cx="0" cy="0"/>
          <a:chOff x="0" y="0"/>
          <a:chExt cx="0" cy="0"/>
        </a:xfrm>
      </p:grpSpPr>
      <p:sp>
        <p:nvSpPr>
          <p:cNvPr id="341" name="Google Shape;341;p29"/>
          <p:cNvSpPr txBox="1"/>
          <p:nvPr>
            <p:ph type="title"/>
          </p:nvPr>
        </p:nvSpPr>
        <p:spPr>
          <a:xfrm>
            <a:off x="311700" y="2926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42" name="Google Shape;342;p29"/>
          <p:cNvSpPr txBox="1"/>
          <p:nvPr>
            <p:ph idx="1" type="body"/>
          </p:nvPr>
        </p:nvSpPr>
        <p:spPr>
          <a:xfrm>
            <a:off x="311700" y="923875"/>
            <a:ext cx="4853100" cy="38703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startAt="3"/>
            </a:pPr>
            <a:r>
              <a:rPr lang="en"/>
              <a:t>After graphing the equations 𝑥 = 4 and </a:t>
            </a:r>
            <a:br>
              <a:rPr lang="en"/>
            </a:br>
            <a:r>
              <a:rPr lang="en"/>
              <a:t>𝑥 + 𝑦 = 12, shade the regions and adjust the line types as needed to show all the allowable numbers of widgets and zurls that the factory can produce in one day. </a:t>
            </a:r>
            <a:br>
              <a:rPr lang="en"/>
            </a:br>
            <a:r>
              <a:rPr lang="en"/>
              <a:t>(</a:t>
            </a:r>
            <a:r>
              <a:rPr lang="en" u="sng">
                <a:solidFill>
                  <a:schemeClr val="hlink"/>
                </a:solidFill>
                <a:hlinkClick r:id="rId4"/>
              </a:rPr>
              <a:t>Desmos graph</a:t>
            </a:r>
            <a:r>
              <a:rPr lang="en"/>
              <a:t>)</a:t>
            </a:r>
            <a:endParaRPr/>
          </a:p>
          <a:p>
            <a:pPr indent="0" lvl="0" marL="0" rtl="0" algn="l">
              <a:lnSpc>
                <a:spcPct val="100000"/>
              </a:lnSpc>
              <a:spcBef>
                <a:spcPts val="1200"/>
              </a:spcBef>
              <a:spcAft>
                <a:spcPts val="0"/>
              </a:spcAft>
              <a:buNone/>
            </a:pPr>
            <a:r>
              <a:rPr lang="en"/>
              <a:t>Does the ordered pair represent an allowable combination of widgets and zurls produced in one day?</a:t>
            </a:r>
            <a:endParaRPr/>
          </a:p>
          <a:p>
            <a:pPr indent="-342900" lvl="0" marL="457200" rtl="0" algn="l">
              <a:lnSpc>
                <a:spcPct val="100000"/>
              </a:lnSpc>
              <a:spcBef>
                <a:spcPts val="0"/>
              </a:spcBef>
              <a:spcAft>
                <a:spcPts val="0"/>
              </a:spcAft>
              <a:buSzPts val="1800"/>
              <a:buAutoNum type="arabicPeriod" startAt="4"/>
            </a:pPr>
            <a:r>
              <a:rPr lang="en"/>
              <a:t>(4, 5)</a:t>
            </a:r>
            <a:endParaRPr/>
          </a:p>
          <a:p>
            <a:pPr indent="-342900" lvl="0" marL="457200" rtl="0" algn="l">
              <a:lnSpc>
                <a:spcPct val="100000"/>
              </a:lnSpc>
              <a:spcBef>
                <a:spcPts val="0"/>
              </a:spcBef>
              <a:spcAft>
                <a:spcPts val="0"/>
              </a:spcAft>
              <a:buSzPts val="1800"/>
              <a:buAutoNum type="arabicPeriod" startAt="4"/>
            </a:pPr>
            <a:r>
              <a:rPr lang="en"/>
              <a:t>(11, 1)</a:t>
            </a:r>
            <a:endParaRPr/>
          </a:p>
          <a:p>
            <a:pPr indent="-342900" lvl="0" marL="457200" rtl="0" algn="l">
              <a:lnSpc>
                <a:spcPct val="100000"/>
              </a:lnSpc>
              <a:spcBef>
                <a:spcPts val="0"/>
              </a:spcBef>
              <a:spcAft>
                <a:spcPts val="0"/>
              </a:spcAft>
              <a:buSzPts val="1800"/>
              <a:buAutoNum type="arabicPeriod" startAt="4"/>
            </a:pPr>
            <a:r>
              <a:rPr lang="en"/>
              <a:t>(4, 12)</a:t>
            </a:r>
            <a:endParaRPr/>
          </a:p>
          <a:p>
            <a:pPr indent="-342900" lvl="0" marL="457200" rtl="0" algn="l">
              <a:lnSpc>
                <a:spcPct val="100000"/>
              </a:lnSpc>
              <a:spcBef>
                <a:spcPts val="0"/>
              </a:spcBef>
              <a:spcAft>
                <a:spcPts val="0"/>
              </a:spcAft>
              <a:buSzPts val="1800"/>
              <a:buAutoNum type="arabicPeriod" startAt="4"/>
            </a:pPr>
            <a:r>
              <a:rPr lang="en"/>
              <a:t>(3, 9)</a:t>
            </a:r>
            <a:endParaRPr/>
          </a:p>
        </p:txBody>
      </p:sp>
      <p:sp>
        <p:nvSpPr>
          <p:cNvPr id="343" name="Google Shape;343;p29"/>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44" name="Google Shape;344;p29"/>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2.15.4 Identifying Graph Regions Included in a System's Solution</a:t>
            </a:r>
            <a:endParaRPr/>
          </a:p>
        </p:txBody>
      </p:sp>
      <p:pic>
        <p:nvPicPr>
          <p:cNvPr descr="The answer for Cool Down question 2 is a graph of the line x equals four and the line x plus y equals twelve. The lines are graphed in the first quadrant with an x-axis extending from 0 to 15 and a y-axis extending from 0 to 15. Both axes display a scale of 5. " id="345" name="Google Shape;345;p29" title="desmos-graph (3).png"/>
          <p:cNvPicPr preferRelativeResize="0"/>
          <p:nvPr/>
        </p:nvPicPr>
        <p:blipFill>
          <a:blip r:embed="rId5">
            <a:alphaModFix/>
          </a:blip>
          <a:stretch>
            <a:fillRect/>
          </a:stretch>
        </p:blipFill>
        <p:spPr>
          <a:xfrm>
            <a:off x="5318175" y="814688"/>
            <a:ext cx="3514116" cy="3514116"/>
          </a:xfrm>
          <a:prstGeom prst="rect">
            <a:avLst/>
          </a:prstGeom>
          <a:noFill/>
          <a:ln cap="flat" cmpd="sng" w="9525">
            <a:solidFill>
              <a:schemeClr val="dk2"/>
            </a:solidFill>
            <a:prstDash val="solid"/>
            <a:round/>
            <a:headEnd len="sm" w="sm" type="none"/>
            <a:tailEnd len="sm" w="sm" type="none"/>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49" name="Shape 349"/>
        <p:cNvGrpSpPr/>
        <p:nvPr/>
      </p:nvGrpSpPr>
      <p:grpSpPr>
        <a:xfrm>
          <a:off x="0" y="0"/>
          <a:ext cx="0" cy="0"/>
          <a:chOff x="0" y="0"/>
          <a:chExt cx="0" cy="0"/>
        </a:xfrm>
      </p:grpSpPr>
      <p:sp>
        <p:nvSpPr>
          <p:cNvPr id="350" name="Google Shape;350;p30"/>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1" name="Google Shape;351;p30"/>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2" name="Google Shape;352;p30"/>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3" name="Google Shape;353;p30"/>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4" name="Google Shape;354;p30"/>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5" name="Google Shape;355;p30"/>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56" name="Google Shape;356;p30"/>
          <p:cNvCxnSpPr>
            <a:stCxn id="350" idx="2"/>
            <a:endCxn id="352"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57" name="Google Shape;357;p30"/>
          <p:cNvCxnSpPr>
            <a:stCxn id="352" idx="3"/>
            <a:endCxn id="351"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58" name="Google Shape;358;p30"/>
          <p:cNvCxnSpPr>
            <a:stCxn id="351" idx="3"/>
            <a:endCxn id="353"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59" name="Google Shape;359;p30"/>
          <p:cNvCxnSpPr>
            <a:stCxn id="353" idx="3"/>
            <a:endCxn id="355"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60" name="Google Shape;360;p30"/>
          <p:cNvCxnSpPr>
            <a:stCxn id="355" idx="3"/>
            <a:endCxn id="354"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61" name="Google Shape;361;p3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62" name="Google Shape;362;p30"/>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63" name="Google Shape;363;p30"/>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364" name="Google Shape;364;p30"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65" name="Google Shape;365;p30"/>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66" name="Google Shape;366;p30"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367" name="Google Shape;367;p30"/>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8" name="Google Shape;368;p30"/>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9" name="Google Shape;369;p30"/>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370" name="Google Shape;370;p30"/>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371" name="Google Shape;371;p30"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372" name="Google Shape;372;p30"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373" name="Google Shape;373;p30"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374" name="Google Shape;374;p30"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78" name="Shape 378"/>
        <p:cNvGrpSpPr/>
        <p:nvPr/>
      </p:nvGrpSpPr>
      <p:grpSpPr>
        <a:xfrm>
          <a:off x="0" y="0"/>
          <a:ext cx="0" cy="0"/>
          <a:chOff x="0" y="0"/>
          <a:chExt cx="0" cy="0"/>
        </a:xfrm>
      </p:grpSpPr>
      <p:sp>
        <p:nvSpPr>
          <p:cNvPr id="379" name="Google Shape;379;p3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80" name="Google Shape;380;p31"/>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381" name="Google Shape;381;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2" name="Google Shape;382;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2.15.5 </a:t>
            </a:r>
            <a:r>
              <a:rPr lang="en"/>
              <a:t>Practice</a:t>
            </a:r>
            <a:endParaRPr/>
          </a:p>
        </p:txBody>
      </p:sp>
      <p:pic>
        <p:nvPicPr>
          <p:cNvPr id="383" name="Google Shape;383;p31" title="Practice-6.png"/>
          <p:cNvPicPr preferRelativeResize="0"/>
          <p:nvPr/>
        </p:nvPicPr>
        <p:blipFill>
          <a:blip r:embed="rId4">
            <a:alphaModFix/>
          </a:blip>
          <a:stretch>
            <a:fillRect/>
          </a:stretch>
        </p:blipFill>
        <p:spPr>
          <a:xfrm>
            <a:off x="5260413" y="785800"/>
            <a:ext cx="3571875" cy="357187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387" name="Shape 387"/>
        <p:cNvGrpSpPr/>
        <p:nvPr/>
      </p:nvGrpSpPr>
      <p:grpSpPr>
        <a:xfrm>
          <a:off x="0" y="0"/>
          <a:ext cx="0" cy="0"/>
          <a:chOff x="0" y="0"/>
          <a:chExt cx="0" cy="0"/>
        </a:xfrm>
      </p:grpSpPr>
      <p:sp>
        <p:nvSpPr>
          <p:cNvPr id="388" name="Google Shape;388;p3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89" name="Google Shape;389;p3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0" name="Google Shape;390;p3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1" name="Google Shape;391;p32"/>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2" name="Google Shape;392;p32"/>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3" name="Google Shape;393;p32"/>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94" name="Google Shape;394;p32"/>
          <p:cNvCxnSpPr>
            <a:stCxn id="388" idx="2"/>
            <a:endCxn id="390"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95" name="Google Shape;395;p32"/>
          <p:cNvCxnSpPr>
            <a:stCxn id="390" idx="3"/>
            <a:endCxn id="389"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96" name="Google Shape;396;p32"/>
          <p:cNvCxnSpPr>
            <a:stCxn id="389" idx="3"/>
            <a:endCxn id="391"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97" name="Google Shape;397;p32"/>
          <p:cNvCxnSpPr>
            <a:stCxn id="391" idx="3"/>
            <a:endCxn id="393"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398" name="Google Shape;398;p32"/>
          <p:cNvCxnSpPr>
            <a:stCxn id="393" idx="3"/>
            <a:endCxn id="392"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399" name="Google Shape;399;p3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00" name="Google Shape;400;p3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1" name="Google Shape;401;p3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02" name="Google Shape;402;p32"/>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03" name="Google Shape;403;p32"/>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404" name="Google Shape;404;p32"/>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05" name="Google Shape;405;p32"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06" name="Google Shape;406;p32"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07" name="Google Shape;407;p32"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08" name="Google Shape;408;p32"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09" name="Google Shape;409;p32"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10" name="Google Shape;410;p3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11" name="Google Shape;411;p32"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12" name="Google Shape;412;p32"/>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416" name="Shape 416"/>
        <p:cNvGrpSpPr/>
        <p:nvPr/>
      </p:nvGrpSpPr>
      <p:grpSpPr>
        <a:xfrm>
          <a:off x="0" y="0"/>
          <a:ext cx="0" cy="0"/>
          <a:chOff x="0" y="0"/>
          <a:chExt cx="0" cy="0"/>
        </a:xfrm>
      </p:grpSpPr>
      <p:sp>
        <p:nvSpPr>
          <p:cNvPr id="417" name="Google Shape;417;p3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18" name="Google Shape;418;p33"/>
          <p:cNvSpPr txBox="1"/>
          <p:nvPr>
            <p:ph idx="1" type="body"/>
          </p:nvPr>
        </p:nvSpPr>
        <p:spPr>
          <a:xfrm>
            <a:off x="311700" y="1060625"/>
            <a:ext cx="4551900" cy="3719100"/>
          </a:xfrm>
          <a:prstGeom prst="rect">
            <a:avLst/>
          </a:prstGeom>
        </p:spPr>
        <p:txBody>
          <a:bodyPr anchorCtr="0" anchor="t" bIns="91425" lIns="91425" spcFirstLastPara="1" rIns="91425" wrap="square" tIns="91425">
            <a:noAutofit/>
          </a:bodyPr>
          <a:lstStyle/>
          <a:p>
            <a:pPr indent="-355600" lvl="0" marL="457200" rtl="0" algn="l">
              <a:lnSpc>
                <a:spcPct val="100000"/>
              </a:lnSpc>
              <a:spcBef>
                <a:spcPts val="0"/>
              </a:spcBef>
              <a:spcAft>
                <a:spcPts val="0"/>
              </a:spcAft>
              <a:buSzPts val="2000"/>
              <a:buChar char="●"/>
            </a:pPr>
            <a:r>
              <a:rPr lang="en" sz="2000"/>
              <a:t>In the graphs of the first system, are points on the two lines – say (14,2) or (8,4) – solutions to the system? How do you know?</a:t>
            </a:r>
            <a:endParaRPr sz="2000"/>
          </a:p>
          <a:p>
            <a:pPr indent="-355600" lvl="0" marL="457200" rtl="0" algn="l">
              <a:lnSpc>
                <a:spcPct val="100000"/>
              </a:lnSpc>
              <a:spcBef>
                <a:spcPts val="1000"/>
              </a:spcBef>
              <a:spcAft>
                <a:spcPts val="0"/>
              </a:spcAft>
              <a:buSzPts val="2000"/>
              <a:buChar char="●"/>
            </a:pPr>
            <a:r>
              <a:rPr lang="en" sz="2000"/>
              <a:t>In this situation, are points on the horizontal axis solutions to the system?</a:t>
            </a:r>
            <a:endParaRPr sz="2000"/>
          </a:p>
          <a:p>
            <a:pPr indent="-355600" lvl="0" marL="457200" rtl="0" algn="l">
              <a:lnSpc>
                <a:spcPct val="100000"/>
              </a:lnSpc>
              <a:spcBef>
                <a:spcPts val="1000"/>
              </a:spcBef>
              <a:spcAft>
                <a:spcPts val="0"/>
              </a:spcAft>
              <a:buSzPts val="2000"/>
              <a:buChar char="●"/>
            </a:pPr>
            <a:r>
              <a:rPr lang="en" sz="2000"/>
              <a:t>In the graphs of the second system, are points on the boundaries of the overlapping triangular region solutions to the system?</a:t>
            </a:r>
            <a:endParaRPr sz="2000"/>
          </a:p>
        </p:txBody>
      </p:sp>
      <p:sp>
        <p:nvSpPr>
          <p:cNvPr id="419" name="Google Shape;419;p33"/>
          <p:cNvSpPr txBox="1"/>
          <p:nvPr>
            <p:ph idx="12" type="sldNum"/>
          </p:nvPr>
        </p:nvSpPr>
        <p:spPr>
          <a:xfrm>
            <a:off x="8283608" y="48033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0" name="Google Shape;420;p33"/>
          <p:cNvSpPr txBox="1"/>
          <p:nvPr>
            <p:ph idx="3" type="sldNum"/>
          </p:nvPr>
        </p:nvSpPr>
        <p:spPr>
          <a:xfrm>
            <a:off x="311700" y="48033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2.15 Solving Problems with Systems of Linear Inequalities in Two Variables</a:t>
            </a:r>
            <a:endParaRPr/>
          </a:p>
        </p:txBody>
      </p:sp>
      <p:pic>
        <p:nvPicPr>
          <p:cNvPr id="421" name="Google Shape;421;p33"/>
          <p:cNvPicPr preferRelativeResize="0"/>
          <p:nvPr/>
        </p:nvPicPr>
        <p:blipFill>
          <a:blip r:embed="rId4">
            <a:alphaModFix/>
          </a:blip>
          <a:stretch>
            <a:fillRect/>
          </a:stretch>
        </p:blipFill>
        <p:spPr>
          <a:xfrm>
            <a:off x="6449451" y="162048"/>
            <a:ext cx="2333900" cy="2267200"/>
          </a:xfrm>
          <a:prstGeom prst="rect">
            <a:avLst/>
          </a:prstGeom>
          <a:noFill/>
          <a:ln>
            <a:noFill/>
          </a:ln>
        </p:spPr>
      </p:pic>
      <p:pic>
        <p:nvPicPr>
          <p:cNvPr id="422" name="Google Shape;422;p33"/>
          <p:cNvPicPr preferRelativeResize="0"/>
          <p:nvPr/>
        </p:nvPicPr>
        <p:blipFill>
          <a:blip r:embed="rId5">
            <a:alphaModFix/>
          </a:blip>
          <a:stretch>
            <a:fillRect/>
          </a:stretch>
        </p:blipFill>
        <p:spPr>
          <a:xfrm>
            <a:off x="6498401" y="2512675"/>
            <a:ext cx="2333900" cy="2267205"/>
          </a:xfrm>
          <a:prstGeom prst="rect">
            <a:avLst/>
          </a:prstGeom>
          <a:noFill/>
          <a:ln>
            <a:noFill/>
          </a:ln>
        </p:spPr>
      </p:pic>
      <p:sp>
        <p:nvSpPr>
          <p:cNvPr id="423" name="Google Shape;423;p33"/>
          <p:cNvSpPr/>
          <p:nvPr/>
        </p:nvSpPr>
        <p:spPr>
          <a:xfrm>
            <a:off x="5111600" y="165660"/>
            <a:ext cx="1316400" cy="4578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424" name="Google Shape;424;p33"/>
          <p:cNvSpPr txBox="1"/>
          <p:nvPr>
            <p:ph idx="1" type="body"/>
          </p:nvPr>
        </p:nvSpPr>
        <p:spPr>
          <a:xfrm>
            <a:off x="5090138" y="162050"/>
            <a:ext cx="1359300" cy="457800"/>
          </a:xfrm>
          <a:prstGeom prst="rect">
            <a:avLst/>
          </a:prstGeom>
        </p:spPr>
        <p:txBody>
          <a:bodyPr anchorCtr="0" anchor="t" bIns="91425" lIns="91425" spcFirstLastPara="1" rIns="91425" wrap="square" tIns="91425">
            <a:normAutofit/>
          </a:bodyPr>
          <a:lstStyle/>
          <a:p>
            <a:pPr indent="0" lvl="0" marL="0" rtl="0" algn="ctr">
              <a:lnSpc>
                <a:spcPct val="100000"/>
              </a:lnSpc>
              <a:spcBef>
                <a:spcPts val="0"/>
              </a:spcBef>
              <a:spcAft>
                <a:spcPts val="0"/>
              </a:spcAft>
              <a:buNone/>
            </a:pPr>
            <a:r>
              <a:rPr lang="en"/>
              <a:t>Situation 1:</a:t>
            </a:r>
            <a:endParaRPr/>
          </a:p>
        </p:txBody>
      </p:sp>
      <p:sp>
        <p:nvSpPr>
          <p:cNvPr id="425" name="Google Shape;425;p33"/>
          <p:cNvSpPr/>
          <p:nvPr/>
        </p:nvSpPr>
        <p:spPr>
          <a:xfrm>
            <a:off x="5111600" y="2484510"/>
            <a:ext cx="1316400" cy="457800"/>
          </a:xfrm>
          <a:prstGeom prst="roundRect">
            <a:avLst>
              <a:gd fmla="val 16667" name="adj"/>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
        <p:nvSpPr>
          <p:cNvPr id="426" name="Google Shape;426;p33"/>
          <p:cNvSpPr txBox="1"/>
          <p:nvPr>
            <p:ph idx="1" type="body"/>
          </p:nvPr>
        </p:nvSpPr>
        <p:spPr>
          <a:xfrm>
            <a:off x="5090138" y="2482700"/>
            <a:ext cx="1359300" cy="457800"/>
          </a:xfrm>
          <a:prstGeom prst="rect">
            <a:avLst/>
          </a:prstGeom>
        </p:spPr>
        <p:txBody>
          <a:bodyPr anchorCtr="0" anchor="t" bIns="91425" lIns="91425" spcFirstLastPara="1" rIns="91425" wrap="square" tIns="91425">
            <a:normAutofit/>
          </a:bodyPr>
          <a:lstStyle/>
          <a:p>
            <a:pPr indent="0" lvl="0" marL="0" rtl="0" algn="ctr">
              <a:lnSpc>
                <a:spcPct val="100000"/>
              </a:lnSpc>
              <a:spcBef>
                <a:spcPts val="0"/>
              </a:spcBef>
              <a:spcAft>
                <a:spcPts val="0"/>
              </a:spcAft>
              <a:buNone/>
            </a:pPr>
            <a:r>
              <a:rPr lang="en"/>
              <a:t>Situation 2:</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32" name="Google Shape;432;p34"/>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33" name="Google Shape;433;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34" name="Google Shape;434;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2.15 Solving Problems with Systems of Linear Inequalities in Two Variables</a:t>
            </a:r>
            <a:endParaRPr/>
          </a:p>
        </p:txBody>
      </p:sp>
      <p:graphicFrame>
        <p:nvGraphicFramePr>
          <p:cNvPr id="435" name="Google Shape;435;p34"/>
          <p:cNvGraphicFramePr/>
          <p:nvPr/>
        </p:nvGraphicFramePr>
        <p:xfrm>
          <a:off x="311700" y="1764100"/>
          <a:ext cx="3000000" cy="3000000"/>
        </p:xfrm>
        <a:graphic>
          <a:graphicData uri="http://schemas.openxmlformats.org/drawingml/2006/table">
            <a:tbl>
              <a:tblPr>
                <a:noFill/>
                <a:tableStyleId>{1722E277-2F6A-4044-8E29-FD7A6A4175FC}</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Explain how to tell if a point on the boundary of the graph of the solutions to a system of inequalities is a solution.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