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820E522-C9D3-4370-AE2A-7CA235717359}">
  <a:tblStyle styleId="{4820E522-C9D3-4370-AE2A-7CA23571735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7-2-reviewing-general-strategies-to-factor-a-polynomial"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6ed5aa5105670faf46e9931831d88849b4d5eefc"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7-2-reviewing-general-strategies-to-factor-a-polynomial"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lesson challenges students to recognize polynomials of many different forms. After assessing the form of the polynomial, and with no other context, students will select an appropriate strategy for factoring the polynomial. They will then implement that strategy by factoring the polynomial down to its fully factored form, where all the factors are prime.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Additionally, students will analyze an expression to determine if it is prime or fully factored, or if it can be factored further.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A1(B) use a problem-solving model that incorporates analyzing given information, formulating a plan or strategy, determining a solution, justifying the solution, and evaluating the problem-solving process and the reasonableness of the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A1(G) display, explain, and justify mathematical ideas and arguments using precise mathematical language in written or oral communication.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A10(D) rewrite polynomial expressions of degree one and degree two in equivalent forms using the distributive property.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A10(E) factor, if possible, trinomials with real factors in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including perfect square trinomials of degree two.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A10(F) decide if a binomial can be written as the difference of two squares and, if possible, use the structure of a difference of two squares to rewrite the binomial.</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3(C) speak using a variety of grammatical structures, sentence lengths, sentence types, and connecting words with increasing accuracy and ease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warm up refreshes and reviews all the factoring strategies learned in this unit. Students will remember that each strategy is useful for a specific type of polynomial.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they will work in pairs to recall the ideal type of polynomial for each strategy learned so far.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Launch</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Arrange students in groups of two.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Have each pair of students complete the activity questions together.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Answers: </a:t>
            </a:r>
            <a:r>
              <a:rPr lang="en">
                <a:solidFill>
                  <a:schemeClr val="dk1"/>
                </a:solidFill>
                <a:latin typeface="Noto Sans"/>
                <a:ea typeface="Noto Sans"/>
                <a:cs typeface="Noto Sans"/>
                <a:sym typeface="Noto Sans"/>
              </a:rPr>
              <a:t>Answers may vary, but here are some samples.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Factoring by finding the GCF of an expression and using reverse distribution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Factoring using grouping</a:t>
            </a:r>
            <a:endParaRPr>
              <a:solidFill>
                <a:schemeClr val="dk1"/>
              </a:solidFill>
              <a:latin typeface="Noto Sans"/>
              <a:ea typeface="Noto Sans"/>
              <a:cs typeface="Noto Sans"/>
              <a:sym typeface="Noto Sans"/>
            </a:endParaRPr>
          </a:p>
          <a:p>
            <a:pPr indent="-301625" lvl="0" marL="457200" rtl="0" algn="l">
              <a:spcBef>
                <a:spcPts val="0"/>
              </a:spcBef>
              <a:spcAft>
                <a:spcPts val="0"/>
              </a:spcAft>
              <a:buClr>
                <a:schemeClr val="dk1"/>
              </a:buClr>
              <a:buSzPts val="1150"/>
              <a:buFont typeface="Roboto"/>
              <a:buChar char="●"/>
            </a:pPr>
            <a:r>
              <a:rPr lang="en">
                <a:solidFill>
                  <a:schemeClr val="dk1"/>
                </a:solidFill>
                <a:latin typeface="Noto Sans"/>
                <a:ea typeface="Noto Sans"/>
                <a:cs typeface="Noto Sans"/>
                <a:sym typeface="Noto Sans"/>
              </a:rPr>
              <a:t>Factoring trinomials of the form</a:t>
            </a:r>
            <a:r>
              <a:rPr lang="en" sz="1150">
                <a:solidFill>
                  <a:schemeClr val="dk1"/>
                </a:solidFill>
                <a:latin typeface="Roboto"/>
                <a:ea typeface="Roboto"/>
                <a:cs typeface="Roboto"/>
                <a:sym typeface="Roboto"/>
              </a:rPr>
              <a:t> </a:t>
            </a:r>
            <a:r>
              <a:rPr lang="en" sz="1350">
                <a:solidFill>
                  <a:schemeClr val="dk1"/>
                </a:solidFill>
                <a:latin typeface="Roboto"/>
                <a:ea typeface="Roboto"/>
                <a:cs typeface="Roboto"/>
                <a:sym typeface="Roboto"/>
              </a:rPr>
              <a:t>𝑥</a:t>
            </a:r>
            <a:r>
              <a:rPr baseline="30000" lang="en" sz="1350">
                <a:solidFill>
                  <a:schemeClr val="dk1"/>
                </a:solidFill>
                <a:latin typeface="Roboto"/>
                <a:ea typeface="Roboto"/>
                <a:cs typeface="Roboto"/>
                <a:sym typeface="Roboto"/>
              </a:rPr>
              <a:t>2</a:t>
            </a:r>
            <a:r>
              <a:rPr lang="en" sz="1350">
                <a:solidFill>
                  <a:schemeClr val="dk1"/>
                </a:solidFill>
                <a:latin typeface="Roboto"/>
                <a:ea typeface="Roboto"/>
                <a:cs typeface="Roboto"/>
                <a:sym typeface="Roboto"/>
              </a:rPr>
              <a:t> + 𝑏𝑥 + 𝑐</a:t>
            </a:r>
            <a:r>
              <a:rPr lang="en" sz="1150">
                <a:solidFill>
                  <a:schemeClr val="dk1"/>
                </a:solidFill>
                <a:latin typeface="Roboto"/>
                <a:ea typeface="Roboto"/>
                <a:cs typeface="Roboto"/>
                <a:sym typeface="Roboto"/>
              </a:rPr>
              <a:t> </a:t>
            </a:r>
            <a:r>
              <a:rPr lang="en">
                <a:solidFill>
                  <a:schemeClr val="dk1"/>
                </a:solidFill>
                <a:latin typeface="Noto Sans"/>
                <a:ea typeface="Noto Sans"/>
                <a:cs typeface="Noto Sans"/>
                <a:sym typeface="Noto Sans"/>
              </a:rPr>
              <a:t>(undo FOIL)</a:t>
            </a:r>
            <a:endParaRPr>
              <a:solidFill>
                <a:schemeClr val="dk1"/>
              </a:solidFill>
              <a:latin typeface="Noto Sans"/>
              <a:ea typeface="Noto Sans"/>
              <a:cs typeface="Noto Sans"/>
              <a:sym typeface="Noto Sans"/>
            </a:endParaRPr>
          </a:p>
          <a:p>
            <a:pPr indent="-301625" lvl="0" marL="457200" rtl="0" algn="l">
              <a:spcBef>
                <a:spcPts val="0"/>
              </a:spcBef>
              <a:spcAft>
                <a:spcPts val="0"/>
              </a:spcAft>
              <a:buClr>
                <a:schemeClr val="dk1"/>
              </a:buClr>
              <a:buSzPts val="1150"/>
              <a:buFont typeface="Roboto"/>
              <a:buChar char="●"/>
            </a:pPr>
            <a:r>
              <a:rPr lang="en">
                <a:solidFill>
                  <a:schemeClr val="dk1"/>
                </a:solidFill>
                <a:latin typeface="Noto Sans"/>
                <a:ea typeface="Noto Sans"/>
                <a:cs typeface="Noto Sans"/>
                <a:sym typeface="Noto Sans"/>
              </a:rPr>
              <a:t>Factoring trinomials of the form </a:t>
            </a:r>
            <a:r>
              <a:rPr lang="en" sz="1350">
                <a:solidFill>
                  <a:schemeClr val="dk1"/>
                </a:solidFill>
                <a:latin typeface="Roboto"/>
                <a:ea typeface="Roboto"/>
                <a:cs typeface="Roboto"/>
                <a:sym typeface="Roboto"/>
              </a:rPr>
              <a:t>𝑎𝑥</a:t>
            </a:r>
            <a:r>
              <a:rPr baseline="30000" lang="en" sz="1350">
                <a:solidFill>
                  <a:schemeClr val="dk1"/>
                </a:solidFill>
                <a:latin typeface="Roboto"/>
                <a:ea typeface="Roboto"/>
                <a:cs typeface="Roboto"/>
                <a:sym typeface="Roboto"/>
              </a:rPr>
              <a:t>2</a:t>
            </a:r>
            <a:r>
              <a:rPr lang="en" sz="1350">
                <a:solidFill>
                  <a:schemeClr val="dk1"/>
                </a:solidFill>
                <a:latin typeface="Roboto"/>
                <a:ea typeface="Roboto"/>
                <a:cs typeface="Roboto"/>
                <a:sym typeface="Roboto"/>
              </a:rPr>
              <a:t> + 𝑏𝑥 + 𝑐</a:t>
            </a:r>
            <a:r>
              <a:rPr lang="en" sz="1150">
                <a:solidFill>
                  <a:schemeClr val="dk1"/>
                </a:solidFill>
                <a:latin typeface="Roboto"/>
                <a:ea typeface="Roboto"/>
                <a:cs typeface="Roboto"/>
                <a:sym typeface="Roboto"/>
              </a:rPr>
              <a:t> </a:t>
            </a:r>
            <a:r>
              <a:rPr lang="en">
                <a:solidFill>
                  <a:schemeClr val="dk1"/>
                </a:solidFill>
                <a:latin typeface="Noto Sans"/>
                <a:ea typeface="Noto Sans"/>
                <a:cs typeface="Noto Sans"/>
                <a:sym typeface="Noto Sans"/>
              </a:rPr>
              <a:t>using trial and error</a:t>
            </a:r>
            <a:endParaRPr>
              <a:solidFill>
                <a:schemeClr val="dk1"/>
              </a:solidFill>
              <a:latin typeface="Noto Sans"/>
              <a:ea typeface="Noto Sans"/>
              <a:cs typeface="Noto Sans"/>
              <a:sym typeface="Noto Sans"/>
            </a:endParaRPr>
          </a:p>
          <a:p>
            <a:pPr indent="-301625" lvl="0" marL="457200" rtl="0" algn="l">
              <a:spcBef>
                <a:spcPts val="0"/>
              </a:spcBef>
              <a:spcAft>
                <a:spcPts val="0"/>
              </a:spcAft>
              <a:buClr>
                <a:schemeClr val="dk1"/>
              </a:buClr>
              <a:buSzPts val="1150"/>
              <a:buFont typeface="Roboto"/>
              <a:buChar char="●"/>
            </a:pPr>
            <a:r>
              <a:rPr lang="en">
                <a:solidFill>
                  <a:schemeClr val="dk1"/>
                </a:solidFill>
                <a:latin typeface="Noto Sans"/>
                <a:ea typeface="Noto Sans"/>
                <a:cs typeface="Noto Sans"/>
                <a:sym typeface="Noto Sans"/>
              </a:rPr>
              <a:t>Factoring trinomials using the “</a:t>
            </a:r>
            <a:r>
              <a:rPr lang="en" sz="1350">
                <a:solidFill>
                  <a:schemeClr val="dk1"/>
                </a:solidFill>
                <a:latin typeface="Roboto"/>
                <a:ea typeface="Roboto"/>
                <a:cs typeface="Roboto"/>
                <a:sym typeface="Roboto"/>
              </a:rPr>
              <a:t>𝑎𝑐</a:t>
            </a:r>
            <a:r>
              <a:rPr lang="en">
                <a:solidFill>
                  <a:schemeClr val="dk1"/>
                </a:solidFill>
                <a:latin typeface="Noto Sans"/>
                <a:ea typeface="Noto Sans"/>
                <a:cs typeface="Noto Sans"/>
                <a:sym typeface="Noto Sans"/>
              </a:rPr>
              <a:t>” method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Factoring using substitution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Factoring the difference of squares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Factoring perfect square trinomials</a:t>
            </a:r>
            <a:endParaRPr>
              <a:solidFill>
                <a:schemeClr val="dk1"/>
              </a:solidFill>
              <a:latin typeface="Noto Sans"/>
              <a:ea typeface="Noto Sans"/>
              <a:cs typeface="Noto Sans"/>
              <a:sym typeface="Noto Sans"/>
            </a:endParaRPr>
          </a:p>
          <a:p>
            <a:pPr indent="0" lvl="0" marL="0" rtl="0" algn="l">
              <a:spcBef>
                <a:spcPts val="1100"/>
              </a:spcBef>
              <a:spcAft>
                <a:spcPts val="80"/>
              </a:spcAft>
              <a:buNone/>
            </a:pPr>
            <a:r>
              <a:rPr b="1" i="1" lang="en">
                <a:solidFill>
                  <a:schemeClr val="dk1"/>
                </a:solidFill>
                <a:latin typeface="Noto Sans"/>
                <a:ea typeface="Noto Sans"/>
                <a:cs typeface="Noto Sans"/>
                <a:sym typeface="Noto Sans"/>
              </a:rPr>
              <a:t>Additional activity questions, answers, and the activity synthesis are located on the next slide.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 </a:t>
            </a: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Roboto"/>
              <a:buChar char="●"/>
            </a:pPr>
            <a:r>
              <a:rPr lang="en" sz="1300">
                <a:solidFill>
                  <a:schemeClr val="dk1"/>
                </a:solidFill>
                <a:latin typeface="Calibri"/>
                <a:ea typeface="Calibri"/>
                <a:cs typeface="Calibri"/>
                <a:sym typeface="Calibri"/>
              </a:rPr>
              <a:t>Factoring by finding the GCF of an expression and using reverse distribution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14</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+ 8</a:t>
            </a:r>
            <a:r>
              <a:rPr i="1" lang="en" sz="1300">
                <a:solidFill>
                  <a:schemeClr val="dk1"/>
                </a:solidFill>
                <a:latin typeface="Calibri"/>
                <a:ea typeface="Calibri"/>
                <a:cs typeface="Calibri"/>
                <a:sym typeface="Calibri"/>
              </a:rPr>
              <a:t>ab</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using grouping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5𝑥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trinomials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(undo FOIL)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using trial and error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18</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xy</a:t>
            </a:r>
            <a:r>
              <a:rPr lang="en" sz="1300">
                <a:solidFill>
                  <a:schemeClr val="dk1"/>
                </a:solidFill>
                <a:latin typeface="Calibri"/>
                <a:ea typeface="Calibri"/>
                <a:cs typeface="Calibri"/>
                <a:sym typeface="Calibri"/>
              </a:rPr>
              <a:t> – 10</a:t>
            </a:r>
            <a:r>
              <a:rPr i="1" lang="en" sz="1300">
                <a:solidFill>
                  <a:schemeClr val="dk1"/>
                </a:solidFill>
                <a:latin typeface="Calibri"/>
                <a:ea typeface="Calibri"/>
                <a:cs typeface="Calibri"/>
                <a:sym typeface="Calibri"/>
              </a:rPr>
              <a:t>y</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trinomials using the “𝑎𝑐” method </a:t>
            </a:r>
            <a:r>
              <a:rPr b="1" lang="en" sz="1300">
                <a:solidFill>
                  <a:schemeClr val="dk1"/>
                </a:solidFill>
                <a:latin typeface="Calibri"/>
                <a:ea typeface="Calibri"/>
                <a:cs typeface="Calibri"/>
                <a:sym typeface="Calibri"/>
              </a:rPr>
              <a:t>EXAMPLE = </a:t>
            </a:r>
            <a:r>
              <a:rPr lang="en" sz="1300">
                <a:solidFill>
                  <a:schemeClr val="dk1"/>
                </a:solidFill>
                <a:latin typeface="Calibri"/>
                <a:ea typeface="Calibri"/>
                <a:cs typeface="Calibri"/>
                <a:sym typeface="Calibri"/>
              </a:rPr>
              <a:t>16𝑥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32𝑥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using substitution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the difference of squares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81</a:t>
            </a:r>
            <a:r>
              <a:rPr i="1" lang="en" sz="1300">
                <a:solidFill>
                  <a:schemeClr val="dk1"/>
                </a:solidFill>
                <a:latin typeface="Calibri"/>
                <a:ea typeface="Calibri"/>
                <a:cs typeface="Calibri"/>
                <a:sym typeface="Calibri"/>
              </a:rPr>
              <a:t>y</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Factoring perfect square trinomials </a:t>
            </a:r>
            <a:r>
              <a:rPr b="1" lang="en" sz="1300">
                <a:solidFill>
                  <a:schemeClr val="dk1"/>
                </a:solidFill>
                <a:latin typeface="Calibri"/>
                <a:ea typeface="Calibri"/>
                <a:cs typeface="Calibri"/>
                <a:sym typeface="Calibri"/>
              </a:rPr>
              <a:t>EXAMPLE =</a:t>
            </a:r>
            <a:r>
              <a:rPr lang="en" sz="1300">
                <a:solidFill>
                  <a:schemeClr val="dk1"/>
                </a:solidFill>
                <a:latin typeface="Calibri"/>
                <a:ea typeface="Calibri"/>
                <a:cs typeface="Calibri"/>
                <a:sym typeface="Calibri"/>
              </a:rPr>
              <a:t> 25</a:t>
            </a:r>
            <a:r>
              <a:rPr i="1" lang="en" sz="1300">
                <a:solidFill>
                  <a:schemeClr val="dk1"/>
                </a:solidFill>
                <a:latin typeface="Calibri"/>
                <a:ea typeface="Calibri"/>
                <a:cs typeface="Calibri"/>
                <a:sym typeface="Calibri"/>
              </a:rPr>
              <a:t>v</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there any strategies that you are not sure when to use? Address their questions in regard to when to use any strategies mentioned.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have a favorite strategy? Explain. (Sample answer: the “𝑎𝑐” method because it works on any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have a least favorite strategy? Explain.</a:t>
            </a:r>
            <a:endParaRPr b="1" sz="15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an extension for students: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2"/>
              </a:rPr>
              <a:t>Extending Your Thinking</a:t>
            </a:r>
            <a:r>
              <a:rPr lang="en" sz="1300">
                <a:solidFill>
                  <a:schemeClr val="dk1"/>
                </a:solidFill>
                <a:latin typeface="Calibri"/>
                <a:ea typeface="Calibri"/>
                <a:cs typeface="Calibri"/>
                <a:sym typeface="Calibri"/>
              </a:rPr>
              <a:t>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are given polynomials without any additional context. They must choose a strategy to factor them appropriately and defend their choice with reasoning.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Take 2 – 3 minutes to review the diagram at the start of the activity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sample polynomial from the table,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+ 20𝑥𝑦 + 25𝑦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find its correct place in the diagram and corresponding strategy.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Reasoning: After GCF, [perfect square] trinomial of the form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Strategy: Trinomial square pattern or undo FOIL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10 – 12 minutes to complete questions 1 – 7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Leave 3 – 5 minutes for students’ questions regarding appropriate strategies.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an additional challenge, pose the polynomial in Extending Your Thinking. The factored solution requires multiple strategies implemented in the correct order.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GCF, trinomial of form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undo FOIL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GCF. a binomial of squares; difference of squares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GCF, trinomial of form </a:t>
            </a:r>
            <a:r>
              <a:rPr i="1" lang="en" sz="1300">
                <a:solidFill>
                  <a:schemeClr val="dk1"/>
                </a:solidFill>
                <a:latin typeface="Times New Roman"/>
                <a:ea typeface="Times New Roman"/>
                <a:cs typeface="Times New Roman"/>
                <a:sym typeface="Times New Roman"/>
              </a:rPr>
              <a:t>a</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or trial and error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Polynomial of 4 terms; grouping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factors; prime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GCF, trinomial of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trinomial square pattern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GCF. a binomial of squares; difference of squares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Pose the following questions to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binomials? (difference of squares; factoring the GCF)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(undoing FOIL)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(trial and error, the “𝑎𝑐” method)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a:t>
            </a: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(perfect square trinomials)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polynomials with 4 expressions? (grouping)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polynomials that don’t seem to factor easily? (substitution, grouping, factoring the GCF)</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Strategies used: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 out GCF, grouping, perfect square trinomial, difference of squares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is how to factor this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Is there a GCF?</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With more than three terms, use grouping. The last two terms have no GCF. Try grouping the first three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Factor the trinomial with 𝑎 ≠ 1. But the first term is a perfect square. Is the last term of the trinomial a perfect square?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4 - </a:t>
            </a:r>
            <a:r>
              <a:rPr lang="en" sz="1300">
                <a:solidFill>
                  <a:schemeClr val="dk1"/>
                </a:solidFill>
                <a:latin typeface="Calibri"/>
                <a:ea typeface="Calibri"/>
                <a:cs typeface="Calibri"/>
                <a:sym typeface="Calibri"/>
              </a:rPr>
              <a:t>Does the trinomial fit the pattern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Middle term = –2(3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and the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comes from the first term, while the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comes from the last term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5 - </a:t>
            </a:r>
            <a:r>
              <a:rPr lang="en" sz="1300">
                <a:solidFill>
                  <a:schemeClr val="dk1"/>
                </a:solidFill>
                <a:latin typeface="Calibri"/>
                <a:ea typeface="Calibri"/>
                <a:cs typeface="Calibri"/>
                <a:sym typeface="Calibri"/>
              </a:rPr>
              <a:t>Write the trinomial as a square.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6 -</a:t>
            </a:r>
            <a:r>
              <a:rPr lang="en" sz="1300">
                <a:solidFill>
                  <a:schemeClr val="dk1"/>
                </a:solidFill>
                <a:latin typeface="Calibri"/>
                <a:ea typeface="Calibri"/>
                <a:cs typeface="Calibri"/>
                <a:sym typeface="Calibri"/>
              </a:rPr>
              <a:t> Is this binomial a sum or difference? Of squares or cubes? Write it as a difference of squares.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7 -</a:t>
            </a:r>
            <a:r>
              <a:rPr lang="en" sz="1300">
                <a:solidFill>
                  <a:schemeClr val="dk1"/>
                </a:solidFill>
                <a:latin typeface="Calibri"/>
                <a:ea typeface="Calibri"/>
                <a:cs typeface="Calibri"/>
                <a:sym typeface="Calibri"/>
              </a:rPr>
              <a:t> Write it as a product of conjugates.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8 - </a:t>
            </a:r>
            <a:r>
              <a:rPr lang="en" sz="1300">
                <a:solidFill>
                  <a:schemeClr val="dk1"/>
                </a:solidFill>
                <a:latin typeface="Calibri"/>
                <a:ea typeface="Calibri"/>
                <a:cs typeface="Calibri"/>
                <a:sym typeface="Calibri"/>
              </a:rPr>
              <a:t>Is the expression factored completely?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9 -</a:t>
            </a:r>
            <a:r>
              <a:rPr lang="en" sz="1300">
                <a:solidFill>
                  <a:schemeClr val="dk1"/>
                </a:solidFill>
                <a:latin typeface="Calibri"/>
                <a:ea typeface="Calibri"/>
                <a:cs typeface="Calibri"/>
                <a:sym typeface="Calibri"/>
              </a:rPr>
              <a:t> Check your answer by multiplying.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21</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+ 21</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xy</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 </a:t>
            </a:r>
            <a:r>
              <a:rPr lang="en" sz="1350">
                <a:solidFill>
                  <a:schemeClr val="dk1"/>
                </a:solidFill>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GCF is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Since the first term of the remaining trinomial does not have a coefficient of 1, this is not the best strategy. Use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GCF is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remaining polynomial is a trinomial, and you cannot use the difference of squares. Use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GCF is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remaining trinomial has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You can use trial and error or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GCF is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remaining polynomial does not have the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for that method. Use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the GCF </a:t>
            </a:r>
            <a:r>
              <a:rPr b="1" lang="en" sz="1300">
                <a:solidFill>
                  <a:schemeClr val="dk1"/>
                </a:solidFill>
                <a:latin typeface="Calibri"/>
                <a:ea typeface="Calibri"/>
                <a:cs typeface="Calibri"/>
                <a:sym typeface="Calibri"/>
              </a:rPr>
              <a:t>first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Then, </a:t>
            </a:r>
            <a:r>
              <a:rPr b="1" lang="en" sz="1300">
                <a:solidFill>
                  <a:schemeClr val="dk1"/>
                </a:solidFill>
                <a:latin typeface="Calibri"/>
                <a:ea typeface="Calibri"/>
                <a:cs typeface="Calibri"/>
                <a:sym typeface="Calibri"/>
              </a:rPr>
              <a:t>ask yourself </a:t>
            </a:r>
            <a:r>
              <a:rPr lang="en" sz="1300">
                <a:solidFill>
                  <a:schemeClr val="dk1"/>
                </a:solidFill>
                <a:latin typeface="Calibri"/>
                <a:ea typeface="Calibri"/>
                <a:cs typeface="Calibri"/>
                <a:sym typeface="Calibri"/>
              </a:rPr>
              <a:t>if it is a binomial, </a:t>
            </a:r>
            <a:r>
              <a:rPr lang="en" sz="1300">
                <a:solidFill>
                  <a:schemeClr val="dk1"/>
                </a:solidFill>
                <a:latin typeface="Calibri"/>
                <a:ea typeface="Calibri"/>
                <a:cs typeface="Calibri"/>
                <a:sym typeface="Calibri"/>
              </a:rPr>
              <a:t>trinomial</a:t>
            </a:r>
            <a:r>
              <a:rPr lang="en" sz="1300">
                <a:solidFill>
                  <a:schemeClr val="dk1"/>
                </a:solidFill>
                <a:latin typeface="Calibri"/>
                <a:ea typeface="Calibri"/>
                <a:cs typeface="Calibri"/>
                <a:sym typeface="Calibri"/>
              </a:rPr>
              <a:t> or if there are more than three terms. Next, since it is a binomial, determine if it is a sum or difference.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Since it is a difference, </a:t>
            </a:r>
            <a:r>
              <a:rPr b="1" lang="en" sz="1300">
                <a:solidFill>
                  <a:schemeClr val="dk1"/>
                </a:solidFill>
                <a:latin typeface="Calibri"/>
                <a:ea typeface="Calibri"/>
                <a:cs typeface="Calibri"/>
                <a:sym typeface="Calibri"/>
              </a:rPr>
              <a:t>look to see</a:t>
            </a:r>
            <a:r>
              <a:rPr lang="en" sz="1300">
                <a:solidFill>
                  <a:schemeClr val="dk1"/>
                </a:solidFill>
                <a:latin typeface="Calibri"/>
                <a:ea typeface="Calibri"/>
                <a:cs typeface="Calibri"/>
                <a:sym typeface="Calibri"/>
              </a:rPr>
              <a:t> if the two terms are squares.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Once we have written the conjugates. Check if any of the remaining polynomial factors can be factored further. If not, then it is </a:t>
            </a:r>
            <a:r>
              <a:rPr b="1" lang="en" sz="1300">
                <a:solidFill>
                  <a:schemeClr val="dk1"/>
                </a:solidFill>
                <a:latin typeface="Calibri"/>
                <a:ea typeface="Calibri"/>
                <a:cs typeface="Calibri"/>
                <a:sym typeface="Calibri"/>
              </a:rPr>
              <a:t>factored completely.</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of the questions they can ask themselves as they use a GENERAL STRATEGY FOR FACTORING POLYNOMIALS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Is there a greatest common factor? If yes, factor it out.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2 - </a:t>
            </a:r>
            <a:r>
              <a:rPr lang="en" sz="1300">
                <a:solidFill>
                  <a:schemeClr val="dk1"/>
                </a:solidFill>
                <a:latin typeface="Calibri"/>
                <a:ea typeface="Calibri"/>
                <a:cs typeface="Calibri"/>
                <a:sym typeface="Calibri"/>
              </a:rPr>
              <a:t>Is the polynomial a binomial, a trinomial, or are there more than three terms?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b="1" lang="en" sz="1300" u="sng">
                <a:solidFill>
                  <a:schemeClr val="dk1"/>
                </a:solidFill>
                <a:latin typeface="Calibri"/>
                <a:ea typeface="Calibri"/>
                <a:cs typeface="Calibri"/>
                <a:sym typeface="Calibri"/>
              </a:rPr>
              <a:t>If it is a binomial:</a:t>
            </a:r>
            <a:endParaRPr b="1" sz="1300" u="sng">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a sum?</a:t>
            </a:r>
            <a:endParaRPr sz="1300">
              <a:solidFill>
                <a:schemeClr val="dk1"/>
              </a:solidFill>
              <a:latin typeface="Calibri"/>
              <a:ea typeface="Calibri"/>
              <a:cs typeface="Calibri"/>
              <a:sym typeface="Calibri"/>
            </a:endParaRPr>
          </a:p>
          <a:p>
            <a:pPr indent="-311150" lvl="3" marL="18288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Of squares? Sums of squares do not factor.</a:t>
            </a:r>
            <a:endParaRPr sz="1300">
              <a:solidFill>
                <a:schemeClr val="dk1"/>
              </a:solidFill>
              <a:latin typeface="Calibri"/>
              <a:ea typeface="Calibri"/>
              <a:cs typeface="Calibri"/>
              <a:sym typeface="Calibri"/>
            </a:endParaRPr>
          </a:p>
          <a:p>
            <a:pPr indent="-311150" lvl="3" marL="18288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Of cubes? Use the sum of cubes pattern.</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a difference?</a:t>
            </a:r>
            <a:endParaRPr sz="1300">
              <a:solidFill>
                <a:schemeClr val="dk1"/>
              </a:solidFill>
              <a:latin typeface="Calibri"/>
              <a:ea typeface="Calibri"/>
              <a:cs typeface="Calibri"/>
              <a:sym typeface="Calibri"/>
            </a:endParaRPr>
          </a:p>
          <a:p>
            <a:pPr indent="-311150" lvl="3" marL="18288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Of squares? Factor as the product of conjugates.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b="1" lang="en" sz="1300" u="sng">
                <a:solidFill>
                  <a:schemeClr val="dk1"/>
                </a:solidFill>
                <a:latin typeface="Calibri"/>
                <a:ea typeface="Calibri"/>
                <a:cs typeface="Calibri"/>
                <a:sym typeface="Calibri"/>
              </a:rPr>
              <a:t>If it is a trinomial:</a:t>
            </a:r>
            <a:endParaRPr b="1" sz="1300" u="sng">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Undo FOIL.</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a:t>
            </a:r>
            <a:endParaRPr sz="1300">
              <a:solidFill>
                <a:schemeClr val="dk1"/>
              </a:solidFill>
              <a:latin typeface="Calibri"/>
              <a:ea typeface="Calibri"/>
              <a:cs typeface="Calibri"/>
              <a:sym typeface="Calibri"/>
            </a:endParaRPr>
          </a:p>
          <a:p>
            <a:pPr indent="-311150" lvl="3" marL="18288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𝑎 and 𝑐 are squares, check if it fits the trinomial square pattern.</a:t>
            </a:r>
            <a:endParaRPr sz="1300">
              <a:solidFill>
                <a:schemeClr val="dk1"/>
              </a:solidFill>
              <a:latin typeface="Calibri"/>
              <a:ea typeface="Calibri"/>
              <a:cs typeface="Calibri"/>
              <a:sym typeface="Calibri"/>
            </a:endParaRPr>
          </a:p>
          <a:p>
            <a:pPr indent="-311150" lvl="3" marL="18288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trial and error or the “𝑎𝑐” method.</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b="1" lang="en" sz="1300" u="sng">
                <a:solidFill>
                  <a:schemeClr val="dk1"/>
                </a:solidFill>
                <a:latin typeface="Calibri"/>
                <a:ea typeface="Calibri"/>
                <a:cs typeface="Calibri"/>
                <a:sym typeface="Calibri"/>
              </a:rPr>
              <a:t>If it has more than three terms:</a:t>
            </a:r>
            <a:endParaRPr b="1" sz="1300" u="sng">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grouping method.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3 - </a:t>
            </a:r>
            <a:r>
              <a:rPr lang="en" sz="1300">
                <a:solidFill>
                  <a:schemeClr val="dk1"/>
                </a:solidFill>
                <a:latin typeface="Calibri"/>
                <a:ea typeface="Calibri"/>
                <a:cs typeface="Calibri"/>
                <a:sym typeface="Calibri"/>
              </a:rPr>
              <a:t>Check.</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factored completely?</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the factors multiply back to the original polynomial?</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more examples.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Listening, Conversing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are working in groups of two to choose a strategy to solve the polynomial problem, provide the following sentence frames for all to see: “We should do ____ next because . . .”, and “I noticed ___ , so I think . . . .” . " Encourage students to challenge each other when they disagree. This will help students clarify their reasoning when solving polynomial equations.  When students are discussing what is the same and different about their steps and solving strategies, assist students in using negatives and contractions correctly, such as do/don't, can/can't, is/isn't.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Appropriate Tools</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a:t>
            </a:r>
            <a:r>
              <a:rPr lang="en" sz="1300" u="sng">
                <a:solidFill>
                  <a:schemeClr val="hlink"/>
                </a:solidFill>
                <a:latin typeface="Calibri"/>
                <a:ea typeface="Calibri"/>
                <a:cs typeface="Calibri"/>
                <a:sym typeface="Calibri"/>
                <a:hlinkClick r:id="rId2"/>
              </a:rPr>
              <a:t>Factor Pairs 1-100</a:t>
            </a:r>
            <a:r>
              <a:rPr lang="en" sz="1300">
                <a:solidFill>
                  <a:schemeClr val="dk1"/>
                </a:solidFill>
                <a:latin typeface="Calibri"/>
                <a:ea typeface="Calibri"/>
                <a:cs typeface="Calibri"/>
                <a:sym typeface="Calibri"/>
              </a:rPr>
              <a:t> handout to help support students factoring polynomials of varying levels of difficulty.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represents the culmination of all of the factoring strategies learned in the unit. Polynomials are given with no context. Students must determine the type of polynomial, choose the correct strategy to implement, and then correctly factor each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how to launch the activity, answers to the questions, and 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work with a partner to answer questions 1 – 7 in the activity.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will encourage discussion and teamwork as they select the correct strategy and factor each polynomial.</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out GCF of 5𝑦. Then use the “undo FOIL” method on the polynomial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5𝑦(𝑦 – 9)(𝑦 + 6)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out GCF of 3𝑚. 3𝑚(25𝑚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out GCF of 2. Then use the grouping method. 2(4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Use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or trial and error.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difference of squares method. (11</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)(11</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perfect square trinomial method. (5</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6)</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Use the substitution or perfect square trinomial method.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2</a:t>
            </a:r>
            <a:endParaRPr b="1" baseline="30000"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Use the grouping method on the first three terms. They are a perfect square trinomial. Then use the difference of squares on the result.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Pose the following question to students: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more than one strategy can be correctly implemented to factor a polynomial, is there an incorrect choice? (As long as you factor a polynomial down to its prime factors, you have correctly factored the polynomial. Sometimes more than one strategy will work.)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polynomial has the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This fits the trinomial square pattern strategy. The signs do not match up with this answer since the second term is negative.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polynomial has the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This fits the trinomial square pattern strategy. Grouping is good when there are more than three terms.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The polynomial has the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This fits the trinomial square pattern strategy. Polynomials that are a difference of squares only have two terms.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polynomial has the form </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Square the factors to check that they are equal to the original polynomial.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 polynomial is completely factored if, other than monomials, its factors are prime!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more examples.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factor a polynomial completely means that every factor you have found, or the polynomial itself, is prime.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15</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5(</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Points to Emphasize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are still struggling to identify polynomials that are prime, encourage them to develop a set of questions they can pose to themselves like a checklist. For instance, “Is there one number that has been multiplied into every term of the polynomial?” like in question 6. Or, “Is there a variable (or two) that has been multiplied into every term?” - like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-variable we see in question 3 … that also has a common number! For trinomials, they might ask a question like, “Is there a set of factors for the constant term that might sum to be the middle term? Or combine with factors of the first term to sum to be the middle term?” or “Is the trinomial ‘perfect’?” etc.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opportunities to review and practice how to factor polynomial expressions again in Unit 8 when they use factoring to solve quadratic equations.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summarize the key concepts from the lesson, pose the sample questions again to see if students have learned all of the possible situations.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binomials? (difference of squares; factoring the GCF)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(undoing FOIL)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(trial and error, the “𝑎𝑐” method)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(perfect square trinomials)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factoring polynomials with 4 terms? (grouping)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strategy is applicable to polynomials that don’t seem to factor easily? (substitution, grouping, factoring the GCF)</a:t>
            </a:r>
            <a:endParaRPr b="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10.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hyperlink" Target="https://youtu.be/AA986EkoijQ"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6.7 General Strategy for Factoring Polynomials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{4820E522-C9D3-4370-AE2A-7CA235717359}</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124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Recognize and use the appropriate method to factor </a:t>
            </a:r>
            <a:r>
              <a:rPr lang="en">
                <a:solidFill>
                  <a:srgbClr val="F3F3F3"/>
                </a:solidFill>
              </a:rPr>
              <a:t>a polynomial completely.  </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6.7 General Strategy for Factoring Polynomials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8909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6150"/>
            <a:ext cx="4379700" cy="38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9250" lvl="0" marL="457200" rtl="0" algn="l">
              <a:spcBef>
                <a:spcPts val="1200"/>
              </a:spcBef>
              <a:spcAft>
                <a:spcPts val="0"/>
              </a:spcAft>
              <a:buSzPts val="1900"/>
              <a:buChar char="●"/>
            </a:pPr>
            <a:r>
              <a:rPr b="1" lang="en" sz="1900"/>
              <a:t>Binomial</a:t>
            </a:r>
            <a:endParaRPr b="1" sz="1900"/>
          </a:p>
          <a:p>
            <a:pPr indent="-336550" lvl="1" marL="914400" rtl="0" algn="l">
              <a:spcBef>
                <a:spcPts val="0"/>
              </a:spcBef>
              <a:spcAft>
                <a:spcPts val="0"/>
              </a:spcAft>
              <a:buSzPts val="1700"/>
              <a:buChar char="○"/>
            </a:pPr>
            <a:r>
              <a:rPr lang="en" sz="1700"/>
              <a:t>An algebraic expression with two terms.</a:t>
            </a:r>
            <a:endParaRPr i="1" sz="1700"/>
          </a:p>
          <a:p>
            <a:pPr indent="-349250" lvl="0" marL="457200" rtl="0" algn="l">
              <a:spcBef>
                <a:spcPts val="1000"/>
              </a:spcBef>
              <a:spcAft>
                <a:spcPts val="0"/>
              </a:spcAft>
              <a:buSzPts val="1900"/>
              <a:buChar char="●"/>
            </a:pPr>
            <a:r>
              <a:rPr b="1" lang="en" sz="1900"/>
              <a:t>Trinomial</a:t>
            </a:r>
            <a:endParaRPr b="1" sz="1900"/>
          </a:p>
          <a:p>
            <a:pPr indent="-336550" lvl="1" marL="914400" rtl="0" algn="l">
              <a:spcBef>
                <a:spcPts val="0"/>
              </a:spcBef>
              <a:spcAft>
                <a:spcPts val="0"/>
              </a:spcAft>
              <a:buSzPts val="1700"/>
              <a:buChar char="○"/>
            </a:pPr>
            <a:r>
              <a:rPr lang="en" sz="1700"/>
              <a:t>An algebraic expression with three terms.</a:t>
            </a:r>
            <a:endParaRPr sz="1700"/>
          </a:p>
          <a:p>
            <a:pPr indent="-349250" lvl="0" marL="457200" rtl="0" algn="l">
              <a:spcBef>
                <a:spcPts val="1000"/>
              </a:spcBef>
              <a:spcAft>
                <a:spcPts val="0"/>
              </a:spcAft>
              <a:buSzPts val="1900"/>
              <a:buChar char="●"/>
            </a:pPr>
            <a:r>
              <a:rPr b="1" lang="en" sz="1900"/>
              <a:t>Factoring</a:t>
            </a:r>
            <a:endParaRPr b="1" sz="1900"/>
          </a:p>
          <a:p>
            <a:pPr indent="-336550" lvl="1" marL="914400" rtl="0" algn="l">
              <a:spcBef>
                <a:spcPts val="0"/>
              </a:spcBef>
              <a:spcAft>
                <a:spcPts val="0"/>
              </a:spcAft>
              <a:buSzPts val="1700"/>
              <a:buChar char="○"/>
            </a:pPr>
            <a:r>
              <a:rPr lang="en" sz="1700"/>
              <a:t>Determining the numbers or expressions that multiply to a specific product.</a:t>
            </a:r>
            <a:endParaRPr b="1" sz="2100"/>
          </a:p>
        </p:txBody>
      </p:sp>
      <p:sp>
        <p:nvSpPr>
          <p:cNvPr id="123" name="Google Shape;123;p18"/>
          <p:cNvSpPr txBox="1"/>
          <p:nvPr>
            <p:ph idx="2" type="body"/>
          </p:nvPr>
        </p:nvSpPr>
        <p:spPr>
          <a:xfrm>
            <a:off x="4691400" y="1223050"/>
            <a:ext cx="4278300" cy="34905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b="1" lang="en" sz="1900"/>
              <a:t>Greatest common factor [GCF]</a:t>
            </a:r>
            <a:endParaRPr b="1" sz="1900"/>
          </a:p>
          <a:p>
            <a:pPr indent="-336550" lvl="1" marL="914400" rtl="0" algn="l">
              <a:spcBef>
                <a:spcPts val="0"/>
              </a:spcBef>
              <a:spcAft>
                <a:spcPts val="0"/>
              </a:spcAft>
              <a:buSzPts val="1700"/>
              <a:buChar char="○"/>
            </a:pPr>
            <a:r>
              <a:rPr lang="en" sz="1700"/>
              <a:t>The largest expression that is a factor of all given expressions.</a:t>
            </a:r>
            <a:endParaRPr sz="1700"/>
          </a:p>
          <a:p>
            <a:pPr indent="-349250" lvl="0" marL="457200" rtl="0" algn="l">
              <a:spcBef>
                <a:spcPts val="1000"/>
              </a:spcBef>
              <a:spcAft>
                <a:spcPts val="0"/>
              </a:spcAft>
              <a:buSzPts val="1900"/>
              <a:buChar char="●"/>
            </a:pPr>
            <a:r>
              <a:rPr b="1" lang="en" sz="1900"/>
              <a:t>Conjugate pair</a:t>
            </a:r>
            <a:endParaRPr b="1" sz="1900"/>
          </a:p>
          <a:p>
            <a:pPr indent="-336550" lvl="1" marL="914400" rtl="0" algn="l">
              <a:spcBef>
                <a:spcPts val="0"/>
              </a:spcBef>
              <a:spcAft>
                <a:spcPts val="0"/>
              </a:spcAft>
              <a:buSzPts val="1700"/>
              <a:buChar char="○"/>
            </a:pPr>
            <a:r>
              <a:rPr lang="en" sz="1700"/>
              <a:t>Two binomials of the </a:t>
            </a:r>
            <a:br>
              <a:rPr lang="en" sz="1700"/>
            </a:br>
            <a:r>
              <a:rPr lang="en" sz="1700"/>
              <a:t>form (</a:t>
            </a:r>
            <a:r>
              <a:rPr i="1" lang="en" sz="1700">
                <a:latin typeface="Times New Roman"/>
                <a:ea typeface="Times New Roman"/>
                <a:cs typeface="Times New Roman"/>
                <a:sym typeface="Times New Roman"/>
              </a:rPr>
              <a:t>a</a:t>
            </a:r>
            <a:r>
              <a:rPr lang="en" sz="1700"/>
              <a:t> – </a:t>
            </a:r>
            <a:r>
              <a:rPr i="1" lang="en" sz="1700">
                <a:latin typeface="Times New Roman"/>
                <a:ea typeface="Times New Roman"/>
                <a:cs typeface="Times New Roman"/>
                <a:sym typeface="Times New Roman"/>
              </a:rPr>
              <a:t>b</a:t>
            </a:r>
            <a:r>
              <a:rPr lang="en" sz="1700"/>
              <a:t>) and (</a:t>
            </a:r>
            <a:r>
              <a:rPr i="1" lang="en" sz="1700">
                <a:latin typeface="Times New Roman"/>
                <a:ea typeface="Times New Roman"/>
                <a:cs typeface="Times New Roman"/>
                <a:sym typeface="Times New Roman"/>
              </a:rPr>
              <a:t>a</a:t>
            </a:r>
            <a:r>
              <a:rPr lang="en" sz="1700"/>
              <a:t> + </a:t>
            </a:r>
            <a:r>
              <a:rPr i="1" lang="en" sz="1700">
                <a:latin typeface="Times New Roman"/>
                <a:ea typeface="Times New Roman"/>
                <a:cs typeface="Times New Roman"/>
                <a:sym typeface="Times New Roman"/>
              </a:rPr>
              <a:t>b</a:t>
            </a:r>
            <a:r>
              <a:rPr lang="en" sz="1700"/>
              <a:t>).</a:t>
            </a:r>
            <a:endParaRPr sz="1700"/>
          </a:p>
          <a:p>
            <a:pPr indent="-349250" lvl="0" marL="457200" rtl="0" algn="l">
              <a:spcBef>
                <a:spcPts val="1000"/>
              </a:spcBef>
              <a:spcAft>
                <a:spcPts val="0"/>
              </a:spcAft>
              <a:buSzPts val="1900"/>
              <a:buChar char="●"/>
            </a:pPr>
            <a:r>
              <a:rPr b="1" lang="en" sz="1900"/>
              <a:t>Difference of squares</a:t>
            </a:r>
            <a:endParaRPr b="1" sz="1900"/>
          </a:p>
          <a:p>
            <a:pPr indent="-336550" lvl="1" marL="914400" rtl="0" algn="l">
              <a:spcBef>
                <a:spcPts val="0"/>
              </a:spcBef>
              <a:spcAft>
                <a:spcPts val="0"/>
              </a:spcAft>
              <a:buSzPts val="1700"/>
              <a:buChar char="○"/>
            </a:pPr>
            <a:r>
              <a:rPr lang="en" sz="1700"/>
              <a:t>The product of a conjugate pair of binomials that has the form </a:t>
            </a:r>
            <a:r>
              <a:rPr i="1" lang="en" sz="1700">
                <a:latin typeface="Times New Roman"/>
                <a:ea typeface="Times New Roman"/>
                <a:cs typeface="Times New Roman"/>
                <a:sym typeface="Times New Roman"/>
              </a:rPr>
              <a:t>a</a:t>
            </a:r>
            <a:r>
              <a:rPr baseline="30000" lang="en" sz="1700"/>
              <a:t>2</a:t>
            </a:r>
            <a:r>
              <a:rPr lang="en" sz="1700"/>
              <a:t> – </a:t>
            </a:r>
            <a:r>
              <a:rPr i="1" lang="en" sz="1700">
                <a:latin typeface="Times New Roman"/>
                <a:ea typeface="Times New Roman"/>
                <a:cs typeface="Times New Roman"/>
                <a:sym typeface="Times New Roman"/>
              </a:rPr>
              <a:t>b</a:t>
            </a:r>
            <a:r>
              <a:rPr baseline="30000" lang="en" sz="1700"/>
              <a:t>2</a:t>
            </a:r>
            <a:r>
              <a:rPr lang="en" sz="1700"/>
              <a:t>.</a:t>
            </a:r>
            <a:endParaRPr b="1" sz="1900"/>
          </a:p>
        </p:txBody>
      </p:sp>
      <p:sp>
        <p:nvSpPr>
          <p:cNvPr id="124" name="Google Shape;124;p18"/>
          <p:cNvSpPr txBox="1"/>
          <p:nvPr>
            <p:ph idx="12" type="sldNum"/>
          </p:nvPr>
        </p:nvSpPr>
        <p:spPr>
          <a:xfrm>
            <a:off x="8283608" y="471131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71132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6.7 General Strategy for Factoring Polynomials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Brainstorm of Strategies! </a:t>
            </a:r>
            <a:r>
              <a:rPr lang="en" sz="3000">
                <a:solidFill>
                  <a:srgbClr val="FDBD3E"/>
                </a:solidFill>
              </a:rPr>
              <a:t>⛈</a:t>
            </a:r>
            <a:endParaRPr>
              <a:solidFill>
                <a:srgbClr val="FDBD3E"/>
              </a:solidFill>
            </a:endParaRPr>
          </a:p>
        </p:txBody>
      </p:sp>
      <p:sp>
        <p:nvSpPr>
          <p:cNvPr id="138" name="Google Shape;138;p20"/>
          <p:cNvSpPr txBox="1"/>
          <p:nvPr>
            <p:ph idx="1" type="body"/>
          </p:nvPr>
        </p:nvSpPr>
        <p:spPr>
          <a:xfrm>
            <a:off x="311700" y="1235050"/>
            <a:ext cx="8520600" cy="3381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Working with a partner, list as many strategies as you can for factoring polynomials!</a:t>
            </a:r>
            <a:endParaRPr/>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40" name="Google Shape;140;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6.7.1 Factoring Strategies for Polynomials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179525" y="65825"/>
            <a:ext cx="3514500" cy="13560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Brainstorm of Strategies! </a:t>
            </a:r>
            <a:r>
              <a:rPr lang="en" sz="3000">
                <a:solidFill>
                  <a:srgbClr val="FDBD3E"/>
                </a:solidFill>
              </a:rPr>
              <a:t>⛈</a:t>
            </a:r>
            <a:endParaRPr>
              <a:solidFill>
                <a:srgbClr val="005047"/>
              </a:solidFill>
            </a:endParaRPr>
          </a:p>
        </p:txBody>
      </p:sp>
      <p:sp>
        <p:nvSpPr>
          <p:cNvPr id="146" name="Google Shape;146;p21"/>
          <p:cNvSpPr txBox="1"/>
          <p:nvPr>
            <p:ph idx="1" type="body"/>
          </p:nvPr>
        </p:nvSpPr>
        <p:spPr>
          <a:xfrm>
            <a:off x="269700" y="1732250"/>
            <a:ext cx="3514500" cy="29187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sz="2400"/>
              <a:t>Did you come up with all of these strategies? </a:t>
            </a:r>
            <a:endParaRPr sz="2400"/>
          </a:p>
          <a:p>
            <a:pPr indent="0" lvl="0" marL="0" rtl="0" algn="l">
              <a:lnSpc>
                <a:spcPct val="100000"/>
              </a:lnSpc>
              <a:spcBef>
                <a:spcPts val="4000"/>
              </a:spcBef>
              <a:spcAft>
                <a:spcPts val="500"/>
              </a:spcAft>
              <a:buNone/>
            </a:pPr>
            <a:r>
              <a:rPr lang="en" sz="2400"/>
              <a:t>Now, write a sample polynomial that would be fitting for each strategy listed in the table. </a:t>
            </a:r>
            <a:endParaRPr sz="2400"/>
          </a:p>
        </p:txBody>
      </p:sp>
      <p:graphicFrame>
        <p:nvGraphicFramePr>
          <p:cNvPr descr="Table that organizes responses about the strategies for factoring polynomials with the first row serving as the table header. The header for the first column is labeled &quot;factoring strategies.&quot; The second column is labeled &quot;sample polynomial.&quot; The subsequent rows list each of the strategies studied in this unit in column 1 and a question mark in column 2 signifying where students should provide their sample polynomial. " id="147" name="Google Shape;147;p21" title="Polynomial factoring strategies table"/>
          <p:cNvGraphicFramePr/>
          <p:nvPr/>
        </p:nvGraphicFramePr>
        <p:xfrm>
          <a:off x="3886875" y="362145"/>
          <a:ext cx="3000000" cy="3000000"/>
        </p:xfrm>
        <a:graphic>
          <a:graphicData uri="http://schemas.openxmlformats.org/drawingml/2006/table">
            <a:tbl>
              <a:tblPr>
                <a:noFill/>
                <a:tableStyleId>{4820E522-C9D3-4370-AE2A-7CA235717359}</a:tableStyleId>
              </a:tblPr>
              <a:tblGrid>
                <a:gridCol w="3213400"/>
                <a:gridCol w="1887650"/>
              </a:tblGrid>
              <a:tr h="381000">
                <a:tc>
                  <a:txBody>
                    <a:bodyPr/>
                    <a:lstStyle/>
                    <a:p>
                      <a:pPr indent="0" lvl="0" marL="0" rtl="0" algn="l">
                        <a:spcBef>
                          <a:spcPts val="0"/>
                        </a:spcBef>
                        <a:spcAft>
                          <a:spcPts val="0"/>
                        </a:spcAft>
                        <a:buNone/>
                      </a:pPr>
                      <a:r>
                        <a:rPr b="1" lang="en">
                          <a:solidFill>
                            <a:srgbClr val="FFFFFF"/>
                          </a:solidFill>
                          <a:latin typeface="Noto Sans"/>
                          <a:ea typeface="Noto Sans"/>
                          <a:cs typeface="Noto Sans"/>
                          <a:sym typeface="Noto Sans"/>
                        </a:rPr>
                        <a:t>Factoring strategy</a:t>
                      </a:r>
                      <a:endParaRPr b="1">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l">
                        <a:spcBef>
                          <a:spcPts val="0"/>
                        </a:spcBef>
                        <a:spcAft>
                          <a:spcPts val="0"/>
                        </a:spcAft>
                        <a:buNone/>
                      </a:pPr>
                      <a:r>
                        <a:rPr b="1" lang="en">
                          <a:solidFill>
                            <a:srgbClr val="FFFFFF"/>
                          </a:solidFill>
                          <a:latin typeface="Noto Sans"/>
                          <a:ea typeface="Noto Sans"/>
                          <a:cs typeface="Noto Sans"/>
                          <a:sym typeface="Noto Sans"/>
                        </a:rPr>
                        <a:t>Sample polynomial</a:t>
                      </a:r>
                      <a:endParaRPr b="1">
                        <a:solidFill>
                          <a:srgbClr val="FFFFFF"/>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by finding the GCF and using reverse distribution</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using grouping</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trinomials of the form </a:t>
                      </a:r>
                      <a:br>
                        <a:rPr lang="en">
                          <a:latin typeface="Noto Sans"/>
                          <a:ea typeface="Noto Sans"/>
                          <a:cs typeface="Noto Sans"/>
                          <a:sym typeface="Noto Sans"/>
                        </a:rPr>
                      </a:br>
                      <a:r>
                        <a:rPr i="1" lang="en">
                          <a:latin typeface="Times New Roman"/>
                          <a:ea typeface="Times New Roman"/>
                          <a:cs typeface="Times New Roman"/>
                          <a:sym typeface="Times New Roman"/>
                        </a:rPr>
                        <a:t>x</a:t>
                      </a:r>
                      <a:r>
                        <a:rPr baseline="30000" lang="en">
                          <a:latin typeface="Noto Sans"/>
                          <a:ea typeface="Noto Sans"/>
                          <a:cs typeface="Noto Sans"/>
                          <a:sym typeface="Noto Sans"/>
                        </a:rPr>
                        <a:t>2</a:t>
                      </a:r>
                      <a:r>
                        <a:rPr lang="en">
                          <a:latin typeface="Noto Sans"/>
                          <a:ea typeface="Noto Sans"/>
                          <a:cs typeface="Noto Sans"/>
                          <a:sym typeface="Noto Sans"/>
                        </a:rPr>
                        <a:t> + </a:t>
                      </a:r>
                      <a:r>
                        <a:rPr i="1" lang="en">
                          <a:latin typeface="Times New Roman"/>
                          <a:ea typeface="Times New Roman"/>
                          <a:cs typeface="Times New Roman"/>
                          <a:sym typeface="Times New Roman"/>
                        </a:rPr>
                        <a:t>bx</a:t>
                      </a:r>
                      <a:r>
                        <a:rPr lang="en">
                          <a:latin typeface="Noto Sans"/>
                          <a:ea typeface="Noto Sans"/>
                          <a:cs typeface="Noto Sans"/>
                          <a:sym typeface="Noto Sans"/>
                        </a:rPr>
                        <a:t> + </a:t>
                      </a:r>
                      <a:r>
                        <a:rPr i="1" lang="en">
                          <a:latin typeface="Times New Roman"/>
                          <a:ea typeface="Times New Roman"/>
                          <a:cs typeface="Times New Roman"/>
                          <a:sym typeface="Times New Roman"/>
                        </a:rPr>
                        <a:t>c</a:t>
                      </a:r>
                      <a:r>
                        <a:rPr lang="en">
                          <a:latin typeface="Noto Sans"/>
                          <a:ea typeface="Noto Sans"/>
                          <a:cs typeface="Noto Sans"/>
                          <a:sym typeface="Noto Sans"/>
                        </a:rPr>
                        <a:t>   (undoing FOIL)</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trinomials of the form </a:t>
                      </a:r>
                      <a:br>
                        <a:rPr lang="en">
                          <a:latin typeface="Noto Sans"/>
                          <a:ea typeface="Noto Sans"/>
                          <a:cs typeface="Noto Sans"/>
                          <a:sym typeface="Noto Sans"/>
                        </a:rPr>
                      </a:br>
                      <a:r>
                        <a:rPr i="1" lang="en">
                          <a:latin typeface="Times New Roman"/>
                          <a:ea typeface="Times New Roman"/>
                          <a:cs typeface="Times New Roman"/>
                          <a:sym typeface="Times New Roman"/>
                        </a:rPr>
                        <a:t>a</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bx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c</a:t>
                      </a:r>
                      <a:r>
                        <a:rPr lang="en">
                          <a:latin typeface="Noto Sans"/>
                          <a:ea typeface="Noto Sans"/>
                          <a:cs typeface="Noto Sans"/>
                          <a:sym typeface="Noto Sans"/>
                        </a:rPr>
                        <a:t>    using trial and error</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trinomials using the “</a:t>
                      </a:r>
                      <a:r>
                        <a:rPr i="1" lang="en">
                          <a:latin typeface="Times New Roman"/>
                          <a:ea typeface="Times New Roman"/>
                          <a:cs typeface="Times New Roman"/>
                          <a:sym typeface="Times New Roman"/>
                        </a:rPr>
                        <a:t>ac</a:t>
                      </a:r>
                      <a:r>
                        <a:rPr lang="en">
                          <a:latin typeface="Noto Sans"/>
                          <a:ea typeface="Noto Sans"/>
                          <a:cs typeface="Noto Sans"/>
                          <a:sym typeface="Noto Sans"/>
                        </a:rPr>
                        <a:t>” method</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using substitution</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the difference of squares</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r h="381000">
                <a:tc>
                  <a:txBody>
                    <a:bodyPr/>
                    <a:lstStyle/>
                    <a:p>
                      <a:pPr indent="0" lvl="0" marL="0" rtl="0" algn="l">
                        <a:spcBef>
                          <a:spcPts val="0"/>
                        </a:spcBef>
                        <a:spcAft>
                          <a:spcPts val="0"/>
                        </a:spcAft>
                        <a:buNone/>
                      </a:pPr>
                      <a:r>
                        <a:rPr lang="en">
                          <a:latin typeface="Noto Sans"/>
                          <a:ea typeface="Noto Sans"/>
                          <a:cs typeface="Noto Sans"/>
                          <a:sym typeface="Noto Sans"/>
                        </a:rPr>
                        <a:t>Factoring perfect square trinomials</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nchor="ctr"/>
                </a:tc>
              </a:tr>
            </a:tbl>
          </a:graphicData>
        </a:graphic>
      </p:graphicFrame>
      <p:sp>
        <p:nvSpPr>
          <p:cNvPr id="148" name="Google Shape;148;p21"/>
          <p:cNvSpPr txBox="1"/>
          <p:nvPr>
            <p:ph idx="3" type="sldNum"/>
          </p:nvPr>
        </p:nvSpPr>
        <p:spPr>
          <a:xfrm>
            <a:off x="311700" y="4650950"/>
            <a:ext cx="34305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6.7.1 Factoring Strategies for Polynomials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4" name="Google Shape;154;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3"/>
          <p:cNvSpPr txBox="1"/>
          <p:nvPr>
            <p:ph type="title"/>
          </p:nvPr>
        </p:nvSpPr>
        <p:spPr>
          <a:xfrm>
            <a:off x="311700" y="112841"/>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Putting It All Together 🧩</a:t>
            </a:r>
            <a:endParaRPr>
              <a:solidFill>
                <a:srgbClr val="005047"/>
              </a:solidFill>
            </a:endParaRPr>
          </a:p>
        </p:txBody>
      </p:sp>
      <p:sp>
        <p:nvSpPr>
          <p:cNvPr id="161" name="Google Shape;161;p2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Review</a:t>
            </a:r>
            <a:r>
              <a:rPr lang="en" sz="2000"/>
              <a:t> the diagram. Are there </a:t>
            </a:r>
            <a:br>
              <a:rPr lang="en" sz="2000"/>
            </a:br>
            <a:r>
              <a:rPr lang="en" sz="2000"/>
              <a:t>any parts that you do not </a:t>
            </a:r>
            <a:br>
              <a:rPr lang="en" sz="2000"/>
            </a:br>
            <a:r>
              <a:rPr lang="en" sz="2000"/>
              <a:t>understand? </a:t>
            </a:r>
            <a:endParaRPr sz="2000"/>
          </a:p>
          <a:p>
            <a:pPr indent="0" lvl="0" marL="0" rtl="0" algn="l">
              <a:lnSpc>
                <a:spcPct val="100000"/>
              </a:lnSpc>
              <a:spcBef>
                <a:spcPts val="1500"/>
              </a:spcBef>
              <a:spcAft>
                <a:spcPts val="0"/>
              </a:spcAft>
              <a:buNone/>
            </a:pPr>
            <a:r>
              <a:rPr lang="en" sz="2000"/>
              <a:t>Use the diagram to determine </a:t>
            </a:r>
            <a:br>
              <a:rPr lang="en" sz="2000"/>
            </a:br>
            <a:r>
              <a:rPr lang="en" sz="2000"/>
              <a:t>the best strategy to factor the </a:t>
            </a:r>
            <a:br>
              <a:rPr lang="en" sz="2000"/>
            </a:br>
            <a:r>
              <a:rPr lang="en" sz="2000"/>
              <a:t>polynomial. </a:t>
            </a:r>
            <a:endParaRPr sz="1900"/>
          </a:p>
          <a:p>
            <a:pPr indent="0" lvl="0" marL="0" rtl="0" algn="l">
              <a:lnSpc>
                <a:spcPct val="100000"/>
              </a:lnSpc>
              <a:spcBef>
                <a:spcPts val="1500"/>
              </a:spcBef>
              <a:spcAft>
                <a:spcPts val="0"/>
              </a:spcAft>
              <a:buNone/>
            </a:pPr>
            <a:r>
              <a:rPr lang="en" sz="2000" u="sng"/>
              <a:t>Example:</a:t>
            </a:r>
            <a:r>
              <a:rPr lang="en" sz="2000"/>
              <a:t> 4</a:t>
            </a:r>
            <a:r>
              <a:rPr i="1" lang="en" sz="2000">
                <a:latin typeface="Times New Roman"/>
                <a:ea typeface="Times New Roman"/>
                <a:cs typeface="Times New Roman"/>
                <a:sym typeface="Times New Roman"/>
              </a:rPr>
              <a:t>x</a:t>
            </a:r>
            <a:r>
              <a:rPr baseline="30000" lang="en" sz="2000"/>
              <a:t>2</a:t>
            </a:r>
            <a:r>
              <a:rPr lang="en" sz="2000"/>
              <a:t> + 20</a:t>
            </a:r>
            <a:r>
              <a:rPr i="1" lang="en" sz="2000">
                <a:latin typeface="Times New Roman"/>
                <a:ea typeface="Times New Roman"/>
                <a:cs typeface="Times New Roman"/>
                <a:sym typeface="Times New Roman"/>
              </a:rPr>
              <a:t>xy</a:t>
            </a:r>
            <a:r>
              <a:rPr lang="en" sz="2000"/>
              <a:t> + 25</a:t>
            </a:r>
            <a:r>
              <a:rPr i="1" lang="en" sz="2000">
                <a:latin typeface="Times New Roman"/>
                <a:ea typeface="Times New Roman"/>
                <a:cs typeface="Times New Roman"/>
                <a:sym typeface="Times New Roman"/>
              </a:rPr>
              <a:t>y</a:t>
            </a:r>
            <a:r>
              <a:rPr baseline="30000" lang="en" sz="2000"/>
              <a:t>2</a:t>
            </a:r>
            <a:endParaRPr baseline="30000" sz="2000"/>
          </a:p>
          <a:p>
            <a:pPr indent="-355600" lvl="0" marL="457200" rtl="0" algn="l">
              <a:lnSpc>
                <a:spcPct val="100000"/>
              </a:lnSpc>
              <a:spcBef>
                <a:spcPts val="0"/>
              </a:spcBef>
              <a:spcAft>
                <a:spcPts val="0"/>
              </a:spcAft>
              <a:buSzPts val="2000"/>
              <a:buChar char="●"/>
            </a:pPr>
            <a:r>
              <a:rPr lang="en" sz="2000"/>
              <a:t>Reasoning?</a:t>
            </a:r>
            <a:endParaRPr sz="2000"/>
          </a:p>
          <a:p>
            <a:pPr indent="-355600" lvl="0" marL="457200" rtl="0" algn="l">
              <a:lnSpc>
                <a:spcPct val="100000"/>
              </a:lnSpc>
              <a:spcBef>
                <a:spcPts val="0"/>
              </a:spcBef>
              <a:spcAft>
                <a:spcPts val="0"/>
              </a:spcAft>
              <a:buSzPts val="2000"/>
              <a:buChar char="●"/>
            </a:pPr>
            <a:r>
              <a:rPr lang="en" sz="2000"/>
              <a:t>Strategy?</a:t>
            </a:r>
            <a:endParaRPr sz="2000"/>
          </a:p>
        </p:txBody>
      </p:sp>
      <p:pic>
        <p:nvPicPr>
          <p:cNvPr descr="A chart titled General Strategy for Factoring Polynomials lists factoring methods: GCF; Binomial (difference and sum of squares); Trinomial (factoring methods); and polynomials with more than 3 terms (grouping)." id="162" name="Google Shape;162;p23"/>
          <p:cNvPicPr preferRelativeResize="0"/>
          <p:nvPr/>
        </p:nvPicPr>
        <p:blipFill rotWithShape="1">
          <a:blip r:embed="rId4">
            <a:alphaModFix/>
          </a:blip>
          <a:srcRect b="0" l="0" r="6244" t="0"/>
          <a:stretch/>
        </p:blipFill>
        <p:spPr>
          <a:xfrm>
            <a:off x="4379500" y="1393225"/>
            <a:ext cx="4681251" cy="2357050"/>
          </a:xfrm>
          <a:prstGeom prst="rect">
            <a:avLst/>
          </a:prstGeom>
          <a:noFill/>
          <a:ln>
            <a:noFill/>
          </a:ln>
        </p:spPr>
      </p:pic>
      <p:sp>
        <p:nvSpPr>
          <p:cNvPr id="163" name="Google Shape;163;p23"/>
          <p:cNvSpPr txBox="1"/>
          <p:nvPr>
            <p:ph idx="12" type="sldNum"/>
          </p:nvPr>
        </p:nvSpPr>
        <p:spPr>
          <a:xfrm>
            <a:off x="8283608" y="471190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4" name="Google Shape;164;p23"/>
          <p:cNvSpPr txBox="1"/>
          <p:nvPr>
            <p:ph idx="2" type="sldNum"/>
          </p:nvPr>
        </p:nvSpPr>
        <p:spPr>
          <a:xfrm>
            <a:off x="311700" y="471191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6.7.2 Reviewing General Strategies to Factor a Polynomial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Putting It All Together 🧩</a:t>
            </a:r>
            <a:endParaRPr sz="3000">
              <a:solidFill>
                <a:srgbClr val="005047"/>
              </a:solidFill>
            </a:endParaRPr>
          </a:p>
        </p:txBody>
      </p:sp>
      <p:sp>
        <p:nvSpPr>
          <p:cNvPr id="170" name="Google Shape;170;p24"/>
          <p:cNvSpPr txBox="1"/>
          <p:nvPr>
            <p:ph idx="1" type="body"/>
          </p:nvPr>
        </p:nvSpPr>
        <p:spPr>
          <a:xfrm>
            <a:off x="311700" y="960125"/>
            <a:ext cx="57843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Determine the best strategy to factor the polynomial. Be prepared to show your reasoning. </a:t>
            </a:r>
            <a:endParaRPr/>
          </a:p>
          <a:p>
            <a:pPr indent="-368300" lvl="0" marL="457200" rtl="0" algn="l">
              <a:spcBef>
                <a:spcPts val="1200"/>
              </a:spcBef>
              <a:spcAft>
                <a:spcPts val="0"/>
              </a:spcAft>
              <a:buSzPts val="2200"/>
              <a:buAutoNum type="arabicPeriod"/>
            </a:pPr>
            <a:r>
              <a:rPr lang="en"/>
              <a:t>8</a:t>
            </a:r>
            <a:r>
              <a:rPr i="1" lang="en">
                <a:latin typeface="Times New Roman"/>
                <a:ea typeface="Times New Roman"/>
                <a:cs typeface="Times New Roman"/>
                <a:sym typeface="Times New Roman"/>
              </a:rPr>
              <a:t>y</a:t>
            </a:r>
            <a:r>
              <a:rPr baseline="30000" lang="en"/>
              <a:t>3</a:t>
            </a:r>
            <a:r>
              <a:rPr lang="en"/>
              <a:t> + 16</a:t>
            </a:r>
            <a:r>
              <a:rPr i="1" lang="en">
                <a:latin typeface="Times New Roman"/>
                <a:ea typeface="Times New Roman"/>
                <a:cs typeface="Times New Roman"/>
                <a:sym typeface="Times New Roman"/>
              </a:rPr>
              <a:t>y</a:t>
            </a:r>
            <a:r>
              <a:rPr baseline="30000" lang="en"/>
              <a:t>2</a:t>
            </a:r>
            <a:r>
              <a:rPr lang="en"/>
              <a:t> – 24</a:t>
            </a:r>
            <a:r>
              <a:rPr i="1" lang="en">
                <a:latin typeface="Times New Roman"/>
                <a:ea typeface="Times New Roman"/>
                <a:cs typeface="Times New Roman"/>
                <a:sym typeface="Times New Roman"/>
              </a:rPr>
              <a:t>y</a:t>
            </a:r>
            <a:endParaRPr/>
          </a:p>
          <a:p>
            <a:pPr indent="-368300" lvl="0" marL="457200" rtl="0" algn="l">
              <a:spcBef>
                <a:spcPts val="1000"/>
              </a:spcBef>
              <a:spcAft>
                <a:spcPts val="0"/>
              </a:spcAft>
              <a:buSzPts val="2200"/>
              <a:buAutoNum type="arabicPeriod"/>
            </a:pPr>
            <a:r>
              <a:rPr lang="en"/>
              <a:t>16</a:t>
            </a:r>
            <a:r>
              <a:rPr i="1" lang="en">
                <a:latin typeface="Times New Roman"/>
                <a:ea typeface="Times New Roman"/>
                <a:cs typeface="Times New Roman"/>
                <a:sym typeface="Times New Roman"/>
              </a:rPr>
              <a:t>x</a:t>
            </a:r>
            <a:r>
              <a:rPr baseline="30000" lang="en"/>
              <a:t>3</a:t>
            </a:r>
            <a:r>
              <a:rPr lang="en"/>
              <a:t> – 36</a:t>
            </a:r>
            <a:r>
              <a:rPr i="1" lang="en">
                <a:latin typeface="Times New Roman"/>
                <a:ea typeface="Times New Roman"/>
                <a:cs typeface="Times New Roman"/>
                <a:sym typeface="Times New Roman"/>
              </a:rPr>
              <a:t>x</a:t>
            </a:r>
            <a:endParaRPr/>
          </a:p>
          <a:p>
            <a:pPr indent="-368300" lvl="0" marL="457200" rtl="0" algn="l">
              <a:spcBef>
                <a:spcPts val="1000"/>
              </a:spcBef>
              <a:spcAft>
                <a:spcPts val="0"/>
              </a:spcAft>
              <a:buSzPts val="2200"/>
              <a:buAutoNum type="arabicPeriod"/>
            </a:pPr>
            <a:r>
              <a:rPr lang="en"/>
              <a:t>6</a:t>
            </a:r>
            <a:r>
              <a:rPr i="1" lang="en">
                <a:latin typeface="Times New Roman"/>
                <a:ea typeface="Times New Roman"/>
                <a:cs typeface="Times New Roman"/>
                <a:sym typeface="Times New Roman"/>
              </a:rPr>
              <a:t>pq</a:t>
            </a:r>
            <a:r>
              <a:rPr baseline="30000" lang="en"/>
              <a:t>2</a:t>
            </a:r>
            <a:r>
              <a:rPr lang="en"/>
              <a:t> – 9</a:t>
            </a:r>
            <a:r>
              <a:rPr i="1" lang="en">
                <a:latin typeface="Times New Roman"/>
                <a:ea typeface="Times New Roman"/>
                <a:cs typeface="Times New Roman"/>
                <a:sym typeface="Times New Roman"/>
              </a:rPr>
              <a:t>pq</a:t>
            </a:r>
            <a:r>
              <a:rPr lang="en"/>
              <a:t> – 6</a:t>
            </a:r>
            <a:r>
              <a:rPr i="1" lang="en">
                <a:latin typeface="Times New Roman"/>
                <a:ea typeface="Times New Roman"/>
                <a:cs typeface="Times New Roman"/>
                <a:sym typeface="Times New Roman"/>
              </a:rPr>
              <a:t>p</a:t>
            </a:r>
            <a:endParaRPr/>
          </a:p>
          <a:p>
            <a:pPr indent="-368300" lvl="0" marL="457200" rtl="0" algn="l">
              <a:spcBef>
                <a:spcPts val="1000"/>
              </a:spcBef>
              <a:spcAft>
                <a:spcPts val="0"/>
              </a:spcAft>
              <a:buSzPts val="2200"/>
              <a:buAutoNum type="arabicPeriod"/>
            </a:pPr>
            <a:r>
              <a:rPr lang="en"/>
              <a:t>4</a:t>
            </a: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xy</a:t>
            </a:r>
            <a:r>
              <a:rPr lang="en"/>
              <a:t> + 9</a:t>
            </a:r>
            <a:r>
              <a:rPr i="1" lang="en">
                <a:latin typeface="Times New Roman"/>
                <a:ea typeface="Times New Roman"/>
                <a:cs typeface="Times New Roman"/>
                <a:sym typeface="Times New Roman"/>
              </a:rPr>
              <a:t>y</a:t>
            </a:r>
            <a:r>
              <a:rPr baseline="30000" lang="en"/>
              <a:t>2</a:t>
            </a:r>
            <a:r>
              <a:rPr lang="en"/>
              <a:t> – 25</a:t>
            </a:r>
            <a:endParaRPr/>
          </a:p>
        </p:txBody>
      </p:sp>
      <p:sp>
        <p:nvSpPr>
          <p:cNvPr id="171" name="Google Shape;171;p24"/>
          <p:cNvSpPr txBox="1"/>
          <p:nvPr>
            <p:ph idx="2" type="body"/>
          </p:nvPr>
        </p:nvSpPr>
        <p:spPr>
          <a:xfrm>
            <a:off x="4966500" y="2250825"/>
            <a:ext cx="3097200" cy="1647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5"/>
            </a:pPr>
            <a:r>
              <a:rPr i="1" lang="en">
                <a:latin typeface="Times New Roman"/>
                <a:ea typeface="Times New Roman"/>
                <a:cs typeface="Times New Roman"/>
                <a:sym typeface="Times New Roman"/>
              </a:rPr>
              <a:t>a</a:t>
            </a:r>
            <a:r>
              <a:rPr baseline="30000" lang="en"/>
              <a:t>2</a:t>
            </a:r>
            <a:r>
              <a:rPr lang="en"/>
              <a:t> + 9</a:t>
            </a:r>
            <a:endParaRPr/>
          </a:p>
          <a:p>
            <a:pPr indent="-368300" lvl="0" marL="457200" rtl="0" algn="l">
              <a:spcBef>
                <a:spcPts val="1000"/>
              </a:spcBef>
              <a:spcAft>
                <a:spcPts val="0"/>
              </a:spcAft>
              <a:buSzPts val="2200"/>
              <a:buAutoNum type="arabicPeriod" startAt="5"/>
            </a:pPr>
            <a:r>
              <a:rPr lang="en"/>
              <a:t>9</a:t>
            </a:r>
            <a:r>
              <a:rPr i="1" lang="en">
                <a:latin typeface="Times New Roman"/>
                <a:ea typeface="Times New Roman"/>
                <a:cs typeface="Times New Roman"/>
                <a:sym typeface="Times New Roman"/>
              </a:rPr>
              <a:t>x</a:t>
            </a:r>
            <a:r>
              <a:rPr baseline="30000" lang="en"/>
              <a:t>2</a:t>
            </a:r>
            <a:r>
              <a:rPr lang="en"/>
              <a:t> – 24</a:t>
            </a:r>
            <a:r>
              <a:rPr i="1" lang="en">
                <a:latin typeface="Times New Roman"/>
                <a:ea typeface="Times New Roman"/>
                <a:cs typeface="Times New Roman"/>
                <a:sym typeface="Times New Roman"/>
              </a:rPr>
              <a:t>xy</a:t>
            </a:r>
            <a:r>
              <a:rPr lang="en"/>
              <a:t> + 16</a:t>
            </a:r>
            <a:r>
              <a:rPr i="1" lang="en">
                <a:latin typeface="Times New Roman"/>
                <a:ea typeface="Times New Roman"/>
                <a:cs typeface="Times New Roman"/>
                <a:sym typeface="Times New Roman"/>
              </a:rPr>
              <a:t>y</a:t>
            </a:r>
            <a:endParaRPr/>
          </a:p>
          <a:p>
            <a:pPr indent="-368300" lvl="0" marL="457200" rtl="0" algn="l">
              <a:spcBef>
                <a:spcPts val="1000"/>
              </a:spcBef>
              <a:spcAft>
                <a:spcPts val="0"/>
              </a:spcAft>
              <a:buSzPts val="2200"/>
              <a:buAutoNum type="arabicPeriod" startAt="5"/>
            </a:pPr>
            <a:r>
              <a:rPr lang="en"/>
              <a:t>27</a:t>
            </a:r>
            <a:r>
              <a:rPr i="1" lang="en">
                <a:latin typeface="Times New Roman"/>
                <a:ea typeface="Times New Roman"/>
                <a:cs typeface="Times New Roman"/>
                <a:sym typeface="Times New Roman"/>
              </a:rPr>
              <a:t>y</a:t>
            </a:r>
            <a:r>
              <a:rPr baseline="30000" lang="en"/>
              <a:t>2</a:t>
            </a:r>
            <a:r>
              <a:rPr lang="en"/>
              <a:t> – 48</a:t>
            </a:r>
            <a:endParaRPr/>
          </a:p>
        </p:txBody>
      </p:sp>
      <p:sp>
        <p:nvSpPr>
          <p:cNvPr descr="Icon links to another slide containing a challenge activity that increases the depth and/or complexity of this activity" id="172" name="Google Shape;172;p24" title="Are you ready for more? icon">
            <a:hlinkClick action="ppaction://hlinksldjump" r:id="rId4"/>
          </p:cNvPr>
          <p:cNvSpPr/>
          <p:nvPr/>
        </p:nvSpPr>
        <p:spPr>
          <a:xfrm>
            <a:off x="6444250" y="3813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3" name="Google Shape;173;p24"/>
          <p:cNvSpPr txBox="1"/>
          <p:nvPr>
            <p:ph idx="12" type="sldNum"/>
          </p:nvPr>
        </p:nvSpPr>
        <p:spPr>
          <a:xfrm>
            <a:off x="8283608" y="47110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24"/>
          <p:cNvSpPr txBox="1"/>
          <p:nvPr>
            <p:ph idx="3" type="sldNum"/>
          </p:nvPr>
        </p:nvSpPr>
        <p:spPr>
          <a:xfrm>
            <a:off x="311700" y="471103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6.7.2 Reviewing General Strategies to Factor a Polynomial</a:t>
            </a:r>
            <a:endParaRPr>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8" name="Shape 178"/>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79" name="Google Shape;179;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0" name="Google Shape;180;p2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81" name="Google Shape;181;p25"/>
          <p:cNvSpPr txBox="1"/>
          <p:nvPr>
            <p:ph idx="1" type="body"/>
          </p:nvPr>
        </p:nvSpPr>
        <p:spPr>
          <a:xfrm>
            <a:off x="311700" y="960125"/>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Factor the polynomial below. Write down every factoring strategy that you use.</a:t>
            </a:r>
            <a:endParaRPr sz="2400"/>
          </a:p>
          <a:p>
            <a:pPr indent="0" lvl="0" marL="0" rtl="0" algn="ctr">
              <a:spcBef>
                <a:spcPts val="3000"/>
              </a:spcBef>
              <a:spcAft>
                <a:spcPts val="1200"/>
              </a:spcAft>
              <a:buNone/>
            </a:pPr>
            <a:r>
              <a:rPr lang="en" sz="2400"/>
              <a:t>9</a:t>
            </a:r>
            <a:r>
              <a:rPr i="1" lang="en" sz="2400">
                <a:latin typeface="Times New Roman"/>
                <a:ea typeface="Times New Roman"/>
                <a:cs typeface="Times New Roman"/>
                <a:sym typeface="Times New Roman"/>
              </a:rPr>
              <a:t>x</a:t>
            </a:r>
            <a:r>
              <a:rPr baseline="30000" lang="en" sz="2400"/>
              <a:t>2</a:t>
            </a:r>
            <a:r>
              <a:rPr lang="en" sz="2400"/>
              <a:t> – 12</a:t>
            </a:r>
            <a:r>
              <a:rPr i="1" lang="en" sz="2400">
                <a:latin typeface="Times New Roman"/>
                <a:ea typeface="Times New Roman"/>
                <a:cs typeface="Times New Roman"/>
                <a:sym typeface="Times New Roman"/>
              </a:rPr>
              <a:t>xy</a:t>
            </a:r>
            <a:r>
              <a:rPr lang="en" sz="2400"/>
              <a:t> + 4</a:t>
            </a:r>
            <a:r>
              <a:rPr i="1" lang="en" sz="2400">
                <a:latin typeface="Times New Roman"/>
                <a:ea typeface="Times New Roman"/>
                <a:cs typeface="Times New Roman"/>
                <a:sym typeface="Times New Roman"/>
              </a:rPr>
              <a:t>y</a:t>
            </a:r>
            <a:r>
              <a:rPr baseline="30000" lang="en" sz="2400"/>
              <a:t>2</a:t>
            </a:r>
            <a:r>
              <a:rPr lang="en" sz="2400"/>
              <a:t> – 49</a:t>
            </a:r>
            <a:endParaRPr sz="2400"/>
          </a:p>
        </p:txBody>
      </p:sp>
      <p:sp>
        <p:nvSpPr>
          <p:cNvPr id="182" name="Google Shape;1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6.7.2 Reviewing General Strategies to Factor a Polynomial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descr="Icon indicating the slide contains a check for understanding question for students " id="188" name="Google Shape;188;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9" name="Google Shape;189;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Which strategy would you use to factor 40</a:t>
            </a:r>
            <a:r>
              <a:rPr i="1" lang="en" sz="2000">
                <a:latin typeface="Times New Roman"/>
                <a:ea typeface="Times New Roman"/>
                <a:cs typeface="Times New Roman"/>
                <a:sym typeface="Times New Roman"/>
              </a:rPr>
              <a:t>x</a:t>
            </a:r>
            <a:r>
              <a:rPr baseline="30000" lang="en" sz="2000"/>
              <a:t>2</a:t>
            </a:r>
            <a:r>
              <a:rPr i="1" lang="en" sz="2000">
                <a:latin typeface="Times New Roman"/>
                <a:ea typeface="Times New Roman"/>
                <a:cs typeface="Times New Roman"/>
                <a:sym typeface="Times New Roman"/>
              </a:rPr>
              <a:t>y</a:t>
            </a:r>
            <a:r>
              <a:rPr lang="en" sz="2000"/>
              <a:t> + 44</a:t>
            </a:r>
            <a:r>
              <a:rPr i="1" lang="en" sz="2000">
                <a:latin typeface="Times New Roman"/>
                <a:ea typeface="Times New Roman"/>
                <a:cs typeface="Times New Roman"/>
                <a:sym typeface="Times New Roman"/>
              </a:rPr>
              <a:t>xy</a:t>
            </a:r>
            <a:r>
              <a:rPr lang="en" sz="2000"/>
              <a:t> – 24</a:t>
            </a:r>
            <a:r>
              <a:rPr i="1" lang="en" sz="2000">
                <a:latin typeface="Times New Roman"/>
                <a:ea typeface="Times New Roman"/>
                <a:cs typeface="Times New Roman"/>
                <a:sym typeface="Times New Roman"/>
              </a:rPr>
              <a:t>y</a:t>
            </a:r>
            <a:r>
              <a:rPr lang="en" sz="2000"/>
              <a:t>? What is the factored result? </a:t>
            </a:r>
            <a:endParaRPr sz="2000"/>
          </a:p>
          <a:p>
            <a:pPr indent="-355600" lvl="0" marL="914400" rtl="0" algn="l">
              <a:lnSpc>
                <a:spcPct val="100000"/>
              </a:lnSpc>
              <a:spcBef>
                <a:spcPts val="1200"/>
              </a:spcBef>
              <a:spcAft>
                <a:spcPts val="0"/>
              </a:spcAft>
              <a:buSzPts val="2000"/>
              <a:buFont typeface="Calibri"/>
              <a:buAutoNum type="alphaLcPeriod"/>
            </a:pPr>
            <a:r>
              <a:rPr lang="en" sz="2000"/>
              <a:t>Factor out the GCF. Use the undo FOIL method.</a:t>
            </a:r>
            <a:br>
              <a:rPr lang="en" sz="2000"/>
            </a:br>
            <a:r>
              <a:rPr lang="en" sz="2000"/>
              <a:t>4</a:t>
            </a:r>
            <a:r>
              <a:rPr i="1" lang="en" sz="2000">
                <a:latin typeface="Times New Roman"/>
                <a:ea typeface="Times New Roman"/>
                <a:cs typeface="Times New Roman"/>
                <a:sym typeface="Times New Roman"/>
              </a:rPr>
              <a:t>y</a:t>
            </a:r>
            <a:r>
              <a:rPr lang="en" sz="2000"/>
              <a:t>(5</a:t>
            </a:r>
            <a:r>
              <a:rPr i="1" lang="en" sz="2000">
                <a:latin typeface="Times New Roman"/>
                <a:ea typeface="Times New Roman"/>
                <a:cs typeface="Times New Roman"/>
                <a:sym typeface="Times New Roman"/>
              </a:rPr>
              <a:t>x</a:t>
            </a:r>
            <a:r>
              <a:rPr lang="en" sz="2000"/>
              <a:t> + 2)(2</a:t>
            </a:r>
            <a:r>
              <a:rPr i="1" lang="en" sz="2000">
                <a:latin typeface="Times New Roman"/>
                <a:ea typeface="Times New Roman"/>
                <a:cs typeface="Times New Roman"/>
                <a:sym typeface="Times New Roman"/>
              </a:rPr>
              <a:t>x</a:t>
            </a:r>
            <a:r>
              <a:rPr lang="en" sz="2000"/>
              <a:t> – 3)</a:t>
            </a:r>
            <a:endParaRPr sz="2000"/>
          </a:p>
          <a:p>
            <a:pPr indent="-355600" lvl="0" marL="914400" rtl="0" algn="l">
              <a:lnSpc>
                <a:spcPct val="100000"/>
              </a:lnSpc>
              <a:spcBef>
                <a:spcPts val="1000"/>
              </a:spcBef>
              <a:spcAft>
                <a:spcPts val="0"/>
              </a:spcAft>
              <a:buSzPts val="2000"/>
              <a:buFont typeface="Calibri"/>
              <a:buAutoNum type="alphaLcPeriod"/>
            </a:pPr>
            <a:r>
              <a:rPr lang="en" sz="2000"/>
              <a:t>Factor out the GCF. Use the difference of squares.</a:t>
            </a:r>
            <a:br>
              <a:rPr lang="en" sz="2000"/>
            </a:br>
            <a:r>
              <a:rPr lang="en" sz="2000"/>
              <a:t>4</a:t>
            </a:r>
            <a:r>
              <a:rPr i="1" lang="en" sz="2000">
                <a:latin typeface="Times New Roman"/>
                <a:ea typeface="Times New Roman"/>
                <a:cs typeface="Times New Roman"/>
                <a:sym typeface="Times New Roman"/>
              </a:rPr>
              <a:t>y</a:t>
            </a:r>
            <a:r>
              <a:rPr lang="en" sz="2000"/>
              <a:t>(5</a:t>
            </a:r>
            <a:r>
              <a:rPr i="1" lang="en" sz="2000">
                <a:latin typeface="Times New Roman"/>
                <a:ea typeface="Times New Roman"/>
                <a:cs typeface="Times New Roman"/>
                <a:sym typeface="Times New Roman"/>
              </a:rPr>
              <a:t>x</a:t>
            </a:r>
            <a:r>
              <a:rPr lang="en" sz="2000"/>
              <a:t> – 2)(5</a:t>
            </a:r>
            <a:r>
              <a:rPr i="1" lang="en" sz="2000">
                <a:latin typeface="Times New Roman"/>
                <a:ea typeface="Times New Roman"/>
                <a:cs typeface="Times New Roman"/>
                <a:sym typeface="Times New Roman"/>
              </a:rPr>
              <a:t>x</a:t>
            </a:r>
            <a:r>
              <a:rPr lang="en" sz="2000"/>
              <a:t> + 2)</a:t>
            </a:r>
            <a:endParaRPr sz="2000"/>
          </a:p>
          <a:p>
            <a:pPr indent="-355600" lvl="0" marL="914400" rtl="0" algn="l">
              <a:lnSpc>
                <a:spcPct val="100000"/>
              </a:lnSpc>
              <a:spcBef>
                <a:spcPts val="1000"/>
              </a:spcBef>
              <a:spcAft>
                <a:spcPts val="0"/>
              </a:spcAft>
              <a:buSzPts val="2000"/>
              <a:buFont typeface="Calibri"/>
              <a:buAutoNum type="alphaLcPeriod"/>
            </a:pPr>
            <a:r>
              <a:rPr lang="en" sz="2000"/>
              <a:t>Factor out the GCF. Use the “</a:t>
            </a:r>
            <a:r>
              <a:rPr i="1" lang="en" sz="2000">
                <a:latin typeface="Times New Roman"/>
                <a:ea typeface="Times New Roman"/>
                <a:cs typeface="Times New Roman"/>
                <a:sym typeface="Times New Roman"/>
              </a:rPr>
              <a:t>ac</a:t>
            </a:r>
            <a:r>
              <a:rPr lang="en" sz="2000"/>
              <a:t>” method.</a:t>
            </a:r>
            <a:br>
              <a:rPr lang="en" sz="2000"/>
            </a:br>
            <a:r>
              <a:rPr lang="en" sz="2000"/>
              <a:t>4</a:t>
            </a:r>
            <a:r>
              <a:rPr i="1" lang="en" sz="2000">
                <a:latin typeface="Times New Roman"/>
                <a:ea typeface="Times New Roman"/>
                <a:cs typeface="Times New Roman"/>
                <a:sym typeface="Times New Roman"/>
              </a:rPr>
              <a:t>y</a:t>
            </a:r>
            <a:r>
              <a:rPr lang="en" sz="2000"/>
              <a:t>(5</a:t>
            </a:r>
            <a:r>
              <a:rPr i="1" lang="en" sz="2000">
                <a:latin typeface="Times New Roman"/>
                <a:ea typeface="Times New Roman"/>
                <a:cs typeface="Times New Roman"/>
                <a:sym typeface="Times New Roman"/>
              </a:rPr>
              <a:t>x</a:t>
            </a:r>
            <a:r>
              <a:rPr lang="en" sz="2000"/>
              <a:t> – 2)(2</a:t>
            </a:r>
            <a:r>
              <a:rPr i="1" lang="en" sz="2000">
                <a:latin typeface="Times New Roman"/>
                <a:ea typeface="Times New Roman"/>
                <a:cs typeface="Times New Roman"/>
                <a:sym typeface="Times New Roman"/>
              </a:rPr>
              <a:t>x</a:t>
            </a:r>
            <a:r>
              <a:rPr lang="en" sz="2000"/>
              <a:t> + 3)</a:t>
            </a:r>
            <a:endParaRPr sz="2000"/>
          </a:p>
          <a:p>
            <a:pPr indent="-355600" lvl="0" marL="914400" rtl="0" algn="l">
              <a:lnSpc>
                <a:spcPct val="100000"/>
              </a:lnSpc>
              <a:spcBef>
                <a:spcPts val="1000"/>
              </a:spcBef>
              <a:spcAft>
                <a:spcPts val="0"/>
              </a:spcAft>
              <a:buSzPts val="2000"/>
              <a:buFont typeface="Calibri"/>
              <a:buAutoNum type="alphaLcPeriod"/>
            </a:pPr>
            <a:r>
              <a:rPr lang="en" sz="2000"/>
              <a:t>Factor out the GCF. Use the perfect square trinomial strategy.</a:t>
            </a:r>
            <a:br>
              <a:rPr lang="en" sz="2000"/>
            </a:br>
            <a:r>
              <a:rPr lang="en" sz="2000"/>
              <a:t>4</a:t>
            </a:r>
            <a:r>
              <a:rPr i="1" lang="en" sz="2000">
                <a:latin typeface="Times New Roman"/>
                <a:ea typeface="Times New Roman"/>
                <a:cs typeface="Times New Roman"/>
                <a:sym typeface="Times New Roman"/>
              </a:rPr>
              <a:t>y</a:t>
            </a:r>
            <a:r>
              <a:rPr lang="en" sz="2000"/>
              <a:t>(5</a:t>
            </a:r>
            <a:r>
              <a:rPr i="1" lang="en" sz="2000">
                <a:latin typeface="Times New Roman"/>
                <a:ea typeface="Times New Roman"/>
                <a:cs typeface="Times New Roman"/>
                <a:sym typeface="Times New Roman"/>
              </a:rPr>
              <a:t>x</a:t>
            </a:r>
            <a:r>
              <a:rPr lang="en" sz="2000"/>
              <a:t> + 2)(2</a:t>
            </a:r>
            <a:r>
              <a:rPr i="1" lang="en" sz="2000">
                <a:latin typeface="Times New Roman"/>
                <a:ea typeface="Times New Roman"/>
                <a:cs typeface="Times New Roman"/>
                <a:sym typeface="Times New Roman"/>
              </a:rPr>
              <a:t>x</a:t>
            </a:r>
            <a:r>
              <a:rPr lang="en" sz="2000"/>
              <a:t> – 3)</a:t>
            </a:r>
            <a:endParaRPr sz="1800"/>
          </a:p>
        </p:txBody>
      </p:sp>
      <p:sp>
        <p:nvSpPr>
          <p:cNvPr id="190" name="Google Shape;190;p26"/>
          <p:cNvSpPr txBox="1"/>
          <p:nvPr>
            <p:ph idx="12" type="sldNum"/>
          </p:nvPr>
        </p:nvSpPr>
        <p:spPr>
          <a:xfrm>
            <a:off x="8283608" y="47110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1" name="Google Shape;191;p26"/>
          <p:cNvSpPr txBox="1"/>
          <p:nvPr>
            <p:ph idx="2" type="sldNum"/>
          </p:nvPr>
        </p:nvSpPr>
        <p:spPr>
          <a:xfrm>
            <a:off x="311700" y="47110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6.7.2 Reviewing General Strategies to Factor a Polynomial</a:t>
            </a:r>
            <a:endParaRPr/>
          </a:p>
        </p:txBody>
      </p:sp>
      <p:sp>
        <p:nvSpPr>
          <p:cNvPr descr="An arrow icon reads &quot;Let's review!&quot; and links to a slide that reviews the content that was assessed in the self check question. " id="192" name="Google Shape;192;p26" title="Review icon">
            <a:hlinkClick action="ppaction://hlinkshowjump?jump=nextslide"/>
          </p:cNvPr>
          <p:cNvSpPr/>
          <p:nvPr/>
        </p:nvSpPr>
        <p:spPr>
          <a:xfrm>
            <a:off x="5810425" y="46178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6" name="Shape 196"/>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7" name="Google Shape;197;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8" name="Google Shape;19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9" name="Google Shape;199;p27"/>
          <p:cNvSpPr txBox="1"/>
          <p:nvPr>
            <p:ph idx="1" type="body"/>
          </p:nvPr>
        </p:nvSpPr>
        <p:spPr>
          <a:xfrm>
            <a:off x="208900" y="1259100"/>
            <a:ext cx="4026000" cy="33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Factor 24</a:t>
            </a:r>
            <a:r>
              <a:rPr i="1" lang="en">
                <a:latin typeface="Times New Roman"/>
                <a:ea typeface="Times New Roman"/>
                <a:cs typeface="Times New Roman"/>
                <a:sym typeface="Times New Roman"/>
              </a:rPr>
              <a:t>y</a:t>
            </a:r>
            <a:r>
              <a:rPr baseline="30000" lang="en"/>
              <a:t>2</a:t>
            </a:r>
            <a:r>
              <a:rPr lang="en"/>
              <a:t> – 150.</a:t>
            </a:r>
            <a:endParaRPr/>
          </a:p>
          <a:p>
            <a:pPr indent="-355600" lvl="0" marL="457200" rtl="0" algn="l">
              <a:lnSpc>
                <a:spcPct val="100000"/>
              </a:lnSpc>
              <a:spcBef>
                <a:spcPts val="1200"/>
              </a:spcBef>
              <a:spcAft>
                <a:spcPts val="0"/>
              </a:spcAft>
              <a:buSzPts val="2000"/>
              <a:buChar char="●"/>
            </a:pPr>
            <a:r>
              <a:rPr lang="en" sz="2000"/>
              <a:t>What should be done </a:t>
            </a:r>
            <a:r>
              <a:rPr b="1" lang="en" sz="2000"/>
              <a:t>first</a:t>
            </a:r>
            <a:r>
              <a:rPr lang="en" sz="2000"/>
              <a:t>? </a:t>
            </a:r>
            <a:endParaRPr sz="2000"/>
          </a:p>
          <a:p>
            <a:pPr indent="-355600" lvl="0" marL="457200" rtl="0" algn="l">
              <a:lnSpc>
                <a:spcPct val="100000"/>
              </a:lnSpc>
              <a:spcBef>
                <a:spcPts val="0"/>
              </a:spcBef>
              <a:spcAft>
                <a:spcPts val="0"/>
              </a:spcAft>
              <a:buSzPts val="2000"/>
              <a:buChar char="●"/>
            </a:pPr>
            <a:r>
              <a:rPr lang="en" sz="2000"/>
              <a:t>What should you </a:t>
            </a:r>
            <a:r>
              <a:rPr b="1" lang="en" sz="2000"/>
              <a:t>ask yourself </a:t>
            </a:r>
            <a:r>
              <a:rPr lang="en" sz="2000"/>
              <a:t>next? </a:t>
            </a:r>
            <a:endParaRPr sz="2000"/>
          </a:p>
          <a:p>
            <a:pPr indent="-355600" lvl="0" marL="457200" rtl="0" algn="l">
              <a:lnSpc>
                <a:spcPct val="100000"/>
              </a:lnSpc>
              <a:spcBef>
                <a:spcPts val="0"/>
              </a:spcBef>
              <a:spcAft>
                <a:spcPts val="0"/>
              </a:spcAft>
              <a:buSzPts val="2000"/>
              <a:buChar char="●"/>
            </a:pPr>
            <a:r>
              <a:rPr lang="en" sz="2000"/>
              <a:t>What do you need to </a:t>
            </a:r>
            <a:r>
              <a:rPr b="1" lang="en" sz="2000"/>
              <a:t>look for</a:t>
            </a:r>
            <a:r>
              <a:rPr lang="en" sz="2000"/>
              <a:t>? </a:t>
            </a:r>
            <a:endParaRPr sz="2000"/>
          </a:p>
          <a:p>
            <a:pPr indent="-355600" lvl="0" marL="457200" rtl="0" algn="l">
              <a:lnSpc>
                <a:spcPct val="100000"/>
              </a:lnSpc>
              <a:spcBef>
                <a:spcPts val="0"/>
              </a:spcBef>
              <a:spcAft>
                <a:spcPts val="0"/>
              </a:spcAft>
              <a:buSzPts val="2000"/>
              <a:buChar char="●"/>
            </a:pPr>
            <a:r>
              <a:rPr lang="en" sz="2000"/>
              <a:t>How do you know if it is </a:t>
            </a:r>
            <a:r>
              <a:rPr b="1" lang="en" sz="2000"/>
              <a:t>factored completely</a:t>
            </a:r>
            <a:r>
              <a:rPr lang="en" sz="2000"/>
              <a:t>?</a:t>
            </a:r>
            <a:endParaRPr sz="2000"/>
          </a:p>
        </p:txBody>
      </p:sp>
      <p:pic>
        <p:nvPicPr>
          <p:cNvPr descr="A chart titled General Strategy for Factoring Polynomials lists factoring methods: GCF; Binomial (difference and sum of squares); Trinomial (factoring methods); and polynomials with more than 3 terms (grouping)." id="200" name="Google Shape;200;p27"/>
          <p:cNvPicPr preferRelativeResize="0"/>
          <p:nvPr/>
        </p:nvPicPr>
        <p:blipFill rotWithShape="1">
          <a:blip r:embed="rId4">
            <a:alphaModFix/>
          </a:blip>
          <a:srcRect b="0" l="0" r="6244" t="0"/>
          <a:stretch/>
        </p:blipFill>
        <p:spPr>
          <a:xfrm>
            <a:off x="4379500" y="1393225"/>
            <a:ext cx="4681251" cy="2357050"/>
          </a:xfrm>
          <a:prstGeom prst="rect">
            <a:avLst/>
          </a:prstGeom>
          <a:noFill/>
          <a:ln>
            <a:noFill/>
          </a:ln>
        </p:spPr>
      </p:pic>
      <p:sp>
        <p:nvSpPr>
          <p:cNvPr id="201" name="Google Shape;201;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2" name="Google Shape;202;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6.7.2 Reviewing General Strategies to Factor a Polynomial - Additional Resources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8" name="Google Shape;208;p28"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09" name="Google Shape;209;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3" name="Shape 213"/>
        <p:cNvGrpSpPr/>
        <p:nvPr/>
      </p:nvGrpSpPr>
      <p:grpSpPr>
        <a:xfrm>
          <a:off x="0" y="0"/>
          <a:ext cx="0" cy="0"/>
          <a:chOff x="0" y="0"/>
          <a:chExt cx="0" cy="0"/>
        </a:xfrm>
      </p:grpSpPr>
      <p:pic>
        <p:nvPicPr>
          <p:cNvPr descr="Icon indicating the slide contains a support for students with disabilities" id="214" name="Google Shape;214;p29"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15" name="Google Shape;215;p29"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16" name="Google Shape;216;p29"/>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Finish Strong 🏁</a:t>
            </a:r>
            <a:endParaRPr sz="2600">
              <a:solidFill>
                <a:srgbClr val="005047"/>
              </a:solidFill>
            </a:endParaRPr>
          </a:p>
        </p:txBody>
      </p:sp>
      <p:sp>
        <p:nvSpPr>
          <p:cNvPr id="217" name="Google Shape;217;p2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18" name="Google Shape;218;p29" title="ELL callout box"/>
          <p:cNvSpPr/>
          <p:nvPr/>
        </p:nvSpPr>
        <p:spPr>
          <a:xfrm>
            <a:off x="4779300" y="641682"/>
            <a:ext cx="4106400" cy="2243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Use the following sentence stems:</a:t>
            </a:r>
            <a:endParaRPr sz="1500">
              <a:solidFill>
                <a:schemeClr val="dk1"/>
              </a:solidFill>
              <a:latin typeface="Noto Sans"/>
              <a:ea typeface="Noto Sans"/>
              <a:cs typeface="Noto Sans"/>
              <a:sym typeface="Noto Sans"/>
            </a:endParaRPr>
          </a:p>
          <a:p>
            <a:pPr indent="-323850" lvl="1" marL="914400" rtl="0" algn="l">
              <a:spcBef>
                <a:spcPts val="1000"/>
              </a:spcBef>
              <a:spcAft>
                <a:spcPts val="0"/>
              </a:spcAft>
              <a:buClr>
                <a:schemeClr val="dk1"/>
              </a:buClr>
              <a:buSzPts val="1500"/>
              <a:buFont typeface="Noto Sans"/>
              <a:buChar char="●"/>
            </a:pPr>
            <a:r>
              <a:rPr i="1" lang="en" sz="1500">
                <a:solidFill>
                  <a:schemeClr val="dk1"/>
                </a:solidFill>
                <a:latin typeface="Noto Sans"/>
                <a:ea typeface="Noto Sans"/>
                <a:cs typeface="Noto Sans"/>
                <a:sym typeface="Noto Sans"/>
              </a:rPr>
              <a:t>“We should do ___ next because …”</a:t>
            </a:r>
            <a:endParaRPr i="1" sz="1500">
              <a:solidFill>
                <a:schemeClr val="dk1"/>
              </a:solidFill>
              <a:latin typeface="Noto Sans"/>
              <a:ea typeface="Noto Sans"/>
              <a:cs typeface="Noto Sans"/>
              <a:sym typeface="Noto Sans"/>
            </a:endParaRPr>
          </a:p>
          <a:p>
            <a:pPr indent="-323850" lvl="1" marL="914400" rtl="0" algn="l">
              <a:spcBef>
                <a:spcPts val="0"/>
              </a:spcBef>
              <a:spcAft>
                <a:spcPts val="0"/>
              </a:spcAft>
              <a:buClr>
                <a:schemeClr val="dk1"/>
              </a:buClr>
              <a:buSzPts val="1500"/>
              <a:buFont typeface="Noto Sans"/>
              <a:buChar char="●"/>
            </a:pPr>
            <a:r>
              <a:rPr i="1" lang="en" sz="1500">
                <a:solidFill>
                  <a:schemeClr val="dk1"/>
                </a:solidFill>
                <a:latin typeface="Noto Sans"/>
                <a:ea typeface="Noto Sans"/>
                <a:cs typeface="Noto Sans"/>
                <a:sym typeface="Noto Sans"/>
              </a:rPr>
              <a:t>“I noticed ___, so I think …”</a:t>
            </a:r>
            <a:endParaRPr i="1" sz="1500">
              <a:solidFill>
                <a:schemeClr val="dk1"/>
              </a:solidFill>
              <a:latin typeface="Noto Sans"/>
              <a:ea typeface="Noto Sans"/>
              <a:cs typeface="Noto Sans"/>
              <a:sym typeface="Noto Sans"/>
            </a:endParaRPr>
          </a:p>
          <a:p>
            <a:pPr indent="-323850" lvl="0" marL="457200" rtl="0" algn="l">
              <a:spcBef>
                <a:spcPts val="10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Ask questions if you don’t understand or challenge each other if you disagree.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19" name="Google Shape;219;p29" title="UDL callout box"/>
          <p:cNvSpPr/>
          <p:nvPr/>
        </p:nvSpPr>
        <p:spPr>
          <a:xfrm>
            <a:off x="4779300" y="3077000"/>
            <a:ext cx="41064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Access the Factor Pairs 1 to 100 handout.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Use it to help find the factor pairs for “</a:t>
            </a:r>
            <a:r>
              <a:rPr i="1" lang="en" sz="1500">
                <a:solidFill>
                  <a:schemeClr val="dk1"/>
                </a:solidFill>
                <a:latin typeface="Times New Roman"/>
                <a:ea typeface="Times New Roman"/>
                <a:cs typeface="Times New Roman"/>
                <a:sym typeface="Times New Roman"/>
              </a:rPr>
              <a:t>ac</a:t>
            </a:r>
            <a:r>
              <a:rPr lang="en" sz="1500">
                <a:solidFill>
                  <a:schemeClr val="dk1"/>
                </a:solidFill>
                <a:latin typeface="Noto Sans"/>
                <a:ea typeface="Noto Sans"/>
                <a:cs typeface="Noto Sans"/>
                <a:sym typeface="Noto Sans"/>
              </a:rPr>
              <a:t>.”</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Select the pair that sum to “</a:t>
            </a:r>
            <a:r>
              <a:rPr i="1" lang="en" sz="1500">
                <a:solidFill>
                  <a:schemeClr val="dk1"/>
                </a:solidFill>
                <a:latin typeface="Times New Roman"/>
                <a:ea typeface="Times New Roman"/>
                <a:cs typeface="Times New Roman"/>
                <a:sym typeface="Times New Roman"/>
              </a:rPr>
              <a:t>b.</a:t>
            </a:r>
            <a:r>
              <a:rPr lang="en" sz="1500">
                <a:solidFill>
                  <a:schemeClr val="dk1"/>
                </a:solidFill>
                <a:latin typeface="Noto Sans"/>
                <a:ea typeface="Noto Sans"/>
                <a:cs typeface="Noto Sans"/>
                <a:sym typeface="Noto Sans"/>
              </a:rPr>
              <a:t>”</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20" name="Google Shape;220;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6.7.3 Implementing General Strategies for Factoring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endParaRPr b="0" sz="1400">
              <a:solidFill>
                <a:srgbClr val="666666"/>
              </a:solidFill>
            </a:endParaRPr>
          </a:p>
          <a:p>
            <a:pPr indent="0" lvl="0" marL="0" rtl="0" algn="l">
              <a:spcBef>
                <a:spcPts val="0"/>
              </a:spcBef>
              <a:spcAft>
                <a:spcPts val="0"/>
              </a:spcAft>
              <a:buNone/>
            </a:pPr>
            <a:r>
              <a:rPr lang="en"/>
              <a:t>Finish Strong 🏁</a:t>
            </a:r>
            <a:endParaRPr>
              <a:solidFill>
                <a:srgbClr val="005047"/>
              </a:solidFill>
            </a:endParaRPr>
          </a:p>
        </p:txBody>
      </p:sp>
      <p:sp>
        <p:nvSpPr>
          <p:cNvPr id="227" name="Google Shape;227;p30"/>
          <p:cNvSpPr txBox="1"/>
          <p:nvPr>
            <p:ph idx="1" type="body"/>
          </p:nvPr>
        </p:nvSpPr>
        <p:spPr>
          <a:xfrm>
            <a:off x="311700" y="960125"/>
            <a:ext cx="69153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400"/>
              <a:t>Find a strategy that fits and factor completely.</a:t>
            </a:r>
            <a:endParaRPr sz="2400"/>
          </a:p>
          <a:p>
            <a:pPr indent="-381000" lvl="0" marL="457200" rtl="0" algn="l">
              <a:lnSpc>
                <a:spcPct val="115000"/>
              </a:lnSpc>
              <a:spcBef>
                <a:spcPts val="1200"/>
              </a:spcBef>
              <a:spcAft>
                <a:spcPts val="0"/>
              </a:spcAft>
              <a:buSzPts val="2400"/>
              <a:buAutoNum type="arabicPeriod"/>
            </a:pPr>
            <a:r>
              <a:rPr lang="en" sz="2400"/>
              <a:t>5</a:t>
            </a:r>
            <a:r>
              <a:rPr i="1" lang="en" sz="2400">
                <a:latin typeface="Times New Roman"/>
                <a:ea typeface="Times New Roman"/>
                <a:cs typeface="Times New Roman"/>
                <a:sym typeface="Times New Roman"/>
              </a:rPr>
              <a:t>y</a:t>
            </a:r>
            <a:r>
              <a:rPr baseline="30000" lang="en" sz="2400"/>
              <a:t>3</a:t>
            </a:r>
            <a:r>
              <a:rPr lang="en" sz="2400"/>
              <a:t> – 15</a:t>
            </a:r>
            <a:r>
              <a:rPr i="1" lang="en" sz="2400">
                <a:latin typeface="Times New Roman"/>
                <a:ea typeface="Times New Roman"/>
                <a:cs typeface="Times New Roman"/>
                <a:sym typeface="Times New Roman"/>
              </a:rPr>
              <a:t>y</a:t>
            </a:r>
            <a:r>
              <a:rPr baseline="30000" lang="en" sz="2400"/>
              <a:t>2</a:t>
            </a:r>
            <a:r>
              <a:rPr lang="en" sz="2400"/>
              <a:t> – 270</a:t>
            </a:r>
            <a:r>
              <a:rPr i="1" lang="en" sz="2400">
                <a:latin typeface="Times New Roman"/>
                <a:ea typeface="Times New Roman"/>
                <a:cs typeface="Times New Roman"/>
                <a:sym typeface="Times New Roman"/>
              </a:rPr>
              <a:t>y</a:t>
            </a:r>
            <a:r>
              <a:rPr lang="en" sz="2400"/>
              <a:t> 	</a:t>
            </a:r>
            <a:r>
              <a:rPr lang="en" sz="1700" u="sng">
                <a:solidFill>
                  <a:schemeClr val="hlink"/>
                </a:solidFill>
                <a:hlinkClick r:id="rId4"/>
              </a:rPr>
              <a:t>video</a:t>
            </a:r>
            <a:endParaRPr sz="1700"/>
          </a:p>
          <a:p>
            <a:pPr indent="-381000" lvl="0" marL="457200" rtl="0" algn="l">
              <a:lnSpc>
                <a:spcPct val="115000"/>
              </a:lnSpc>
              <a:spcBef>
                <a:spcPts val="1000"/>
              </a:spcBef>
              <a:spcAft>
                <a:spcPts val="0"/>
              </a:spcAft>
              <a:buSzPts val="2400"/>
              <a:buAutoNum type="arabicPeriod"/>
            </a:pPr>
            <a:r>
              <a:rPr lang="en" sz="2400"/>
              <a:t>75</a:t>
            </a:r>
            <a:r>
              <a:rPr i="1" lang="en" sz="2400">
                <a:latin typeface="Times New Roman"/>
                <a:ea typeface="Times New Roman"/>
                <a:cs typeface="Times New Roman"/>
                <a:sym typeface="Times New Roman"/>
              </a:rPr>
              <a:t>m</a:t>
            </a:r>
            <a:r>
              <a:rPr baseline="30000" lang="en" sz="2400"/>
              <a:t>3</a:t>
            </a:r>
            <a:r>
              <a:rPr lang="en" sz="2400"/>
              <a:t> + 12</a:t>
            </a:r>
            <a:r>
              <a:rPr i="1" lang="en" sz="2400">
                <a:latin typeface="Times New Roman"/>
                <a:ea typeface="Times New Roman"/>
                <a:cs typeface="Times New Roman"/>
                <a:sym typeface="Times New Roman"/>
              </a:rPr>
              <a:t>m</a:t>
            </a:r>
            <a:endParaRPr sz="2400"/>
          </a:p>
          <a:p>
            <a:pPr indent="-381000" lvl="0" marL="457200" rtl="0" algn="l">
              <a:lnSpc>
                <a:spcPct val="115000"/>
              </a:lnSpc>
              <a:spcBef>
                <a:spcPts val="1000"/>
              </a:spcBef>
              <a:spcAft>
                <a:spcPts val="0"/>
              </a:spcAft>
              <a:buSzPts val="2400"/>
              <a:buAutoNum type="arabicPeriod"/>
            </a:pPr>
            <a:r>
              <a:rPr lang="en" sz="2400"/>
              <a:t>16</a:t>
            </a:r>
            <a:r>
              <a:rPr i="1" lang="en" sz="2400">
                <a:latin typeface="Times New Roman"/>
                <a:ea typeface="Times New Roman"/>
                <a:cs typeface="Times New Roman"/>
                <a:sym typeface="Times New Roman"/>
              </a:rPr>
              <a:t>x</a:t>
            </a:r>
            <a:r>
              <a:rPr baseline="30000" lang="en" sz="2400"/>
              <a:t>2</a:t>
            </a:r>
            <a:r>
              <a:rPr lang="en" sz="2400"/>
              <a:t> + 24</a:t>
            </a:r>
            <a:r>
              <a:rPr i="1" lang="en" sz="2400">
                <a:latin typeface="Times New Roman"/>
                <a:ea typeface="Times New Roman"/>
                <a:cs typeface="Times New Roman"/>
                <a:sym typeface="Times New Roman"/>
              </a:rPr>
              <a:t>xy</a:t>
            </a:r>
            <a:r>
              <a:rPr lang="en" sz="2400"/>
              <a:t> – 4</a:t>
            </a:r>
            <a:r>
              <a:rPr i="1" lang="en" sz="2400">
                <a:latin typeface="Times New Roman"/>
                <a:ea typeface="Times New Roman"/>
                <a:cs typeface="Times New Roman"/>
                <a:sym typeface="Times New Roman"/>
              </a:rPr>
              <a:t>x</a:t>
            </a:r>
            <a:r>
              <a:rPr lang="en" sz="2400"/>
              <a:t> – 6</a:t>
            </a:r>
            <a:r>
              <a:rPr i="1" lang="en" sz="2400">
                <a:latin typeface="Times New Roman"/>
                <a:ea typeface="Times New Roman"/>
                <a:cs typeface="Times New Roman"/>
                <a:sym typeface="Times New Roman"/>
              </a:rPr>
              <a:t>y</a:t>
            </a:r>
            <a:endParaRPr sz="2400"/>
          </a:p>
          <a:p>
            <a:pPr indent="-381000" lvl="0" marL="457200" rtl="0" algn="l">
              <a:lnSpc>
                <a:spcPct val="115000"/>
              </a:lnSpc>
              <a:spcBef>
                <a:spcPts val="1000"/>
              </a:spcBef>
              <a:spcAft>
                <a:spcPts val="0"/>
              </a:spcAft>
              <a:buSzPts val="2400"/>
              <a:buAutoNum type="arabicPeriod"/>
            </a:pPr>
            <a:r>
              <a:rPr lang="en" sz="2400"/>
              <a:t>2</a:t>
            </a:r>
            <a:r>
              <a:rPr i="1" lang="en" sz="2400">
                <a:latin typeface="Times New Roman"/>
                <a:ea typeface="Times New Roman"/>
                <a:cs typeface="Times New Roman"/>
                <a:sym typeface="Times New Roman"/>
              </a:rPr>
              <a:t>n</a:t>
            </a:r>
            <a:r>
              <a:rPr baseline="30000" lang="en" sz="2400"/>
              <a:t>2</a:t>
            </a:r>
            <a:r>
              <a:rPr lang="en" sz="2400"/>
              <a:t> + 13</a:t>
            </a:r>
            <a:r>
              <a:rPr i="1" lang="en" sz="2400">
                <a:latin typeface="Times New Roman"/>
                <a:ea typeface="Times New Roman"/>
                <a:cs typeface="Times New Roman"/>
                <a:sym typeface="Times New Roman"/>
              </a:rPr>
              <a:t>n</a:t>
            </a:r>
            <a:r>
              <a:rPr lang="en" sz="2400"/>
              <a:t> – 7</a:t>
            </a:r>
            <a:endParaRPr sz="2400"/>
          </a:p>
          <a:p>
            <a:pPr indent="-381000" lvl="0" marL="457200" rtl="0" algn="l">
              <a:lnSpc>
                <a:spcPct val="115000"/>
              </a:lnSpc>
              <a:spcBef>
                <a:spcPts val="1000"/>
              </a:spcBef>
              <a:spcAft>
                <a:spcPts val="0"/>
              </a:spcAft>
              <a:buSzPts val="2400"/>
              <a:buAutoNum type="arabicPeriod"/>
            </a:pPr>
            <a:r>
              <a:rPr lang="en" sz="2400"/>
              <a:t>121</a:t>
            </a:r>
            <a:r>
              <a:rPr i="1" lang="en" sz="2400">
                <a:latin typeface="Times New Roman"/>
                <a:ea typeface="Times New Roman"/>
                <a:cs typeface="Times New Roman"/>
                <a:sym typeface="Times New Roman"/>
              </a:rPr>
              <a:t>r</a:t>
            </a:r>
            <a:r>
              <a:rPr baseline="30000" lang="en" sz="2400"/>
              <a:t>2</a:t>
            </a:r>
            <a:r>
              <a:rPr lang="en" sz="2400"/>
              <a:t> – </a:t>
            </a:r>
            <a:r>
              <a:rPr i="1" lang="en" sz="2400">
                <a:latin typeface="Times New Roman"/>
                <a:ea typeface="Times New Roman"/>
                <a:cs typeface="Times New Roman"/>
                <a:sym typeface="Times New Roman"/>
              </a:rPr>
              <a:t>s</a:t>
            </a:r>
            <a:r>
              <a:rPr baseline="30000" lang="en" sz="2400"/>
              <a:t>2</a:t>
            </a:r>
            <a:endParaRPr baseline="30000" sz="2400"/>
          </a:p>
        </p:txBody>
      </p:sp>
      <p:sp>
        <p:nvSpPr>
          <p:cNvPr id="228" name="Google Shape;228;p30"/>
          <p:cNvSpPr txBox="1"/>
          <p:nvPr>
            <p:ph idx="2" type="body"/>
          </p:nvPr>
        </p:nvSpPr>
        <p:spPr>
          <a:xfrm>
            <a:off x="4832400" y="2641097"/>
            <a:ext cx="3999900" cy="185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startAt="6"/>
            </a:pPr>
            <a:r>
              <a:rPr lang="en" sz="2400"/>
              <a:t>25</a:t>
            </a:r>
            <a:r>
              <a:rPr i="1" lang="en" sz="2400">
                <a:latin typeface="Times New Roman"/>
                <a:ea typeface="Times New Roman"/>
                <a:cs typeface="Times New Roman"/>
                <a:sym typeface="Times New Roman"/>
              </a:rPr>
              <a:t>w</a:t>
            </a:r>
            <a:r>
              <a:rPr baseline="30000" lang="en" sz="2400"/>
              <a:t>2</a:t>
            </a:r>
            <a:r>
              <a:rPr lang="en" sz="2400"/>
              <a:t> – 60</a:t>
            </a:r>
            <a:r>
              <a:rPr i="1" lang="en" sz="2400">
                <a:latin typeface="Times New Roman"/>
                <a:ea typeface="Times New Roman"/>
                <a:cs typeface="Times New Roman"/>
                <a:sym typeface="Times New Roman"/>
              </a:rPr>
              <a:t>w</a:t>
            </a:r>
            <a:r>
              <a:rPr lang="en" sz="2400"/>
              <a:t> + 36</a:t>
            </a:r>
            <a:endParaRPr sz="2400"/>
          </a:p>
          <a:p>
            <a:pPr indent="-381000" lvl="0" marL="457200" rtl="0" algn="l">
              <a:spcBef>
                <a:spcPts val="1000"/>
              </a:spcBef>
              <a:spcAft>
                <a:spcPts val="0"/>
              </a:spcAft>
              <a:buSzPts val="2400"/>
              <a:buAutoNum type="arabicPeriod" startAt="6"/>
            </a:pPr>
            <a:r>
              <a:rPr lang="en" sz="2400"/>
              <a:t>(3</a:t>
            </a:r>
            <a:r>
              <a:rPr i="1" lang="en" sz="2400">
                <a:latin typeface="Times New Roman"/>
                <a:ea typeface="Times New Roman"/>
                <a:cs typeface="Times New Roman"/>
                <a:sym typeface="Times New Roman"/>
              </a:rPr>
              <a:t>x</a:t>
            </a:r>
            <a:r>
              <a:rPr lang="en" sz="2400"/>
              <a:t> + 1)</a:t>
            </a:r>
            <a:r>
              <a:rPr baseline="30000" lang="en" sz="2400"/>
              <a:t>2</a:t>
            </a:r>
            <a:r>
              <a:rPr lang="en" sz="2400"/>
              <a:t> – 6(3</a:t>
            </a:r>
            <a:r>
              <a:rPr i="1" lang="en" sz="2400">
                <a:latin typeface="Times New Roman"/>
                <a:ea typeface="Times New Roman"/>
                <a:cs typeface="Times New Roman"/>
                <a:sym typeface="Times New Roman"/>
              </a:rPr>
              <a:t>x</a:t>
            </a:r>
            <a:r>
              <a:rPr lang="en" sz="2400"/>
              <a:t> + 1) + 9</a:t>
            </a:r>
            <a:endParaRPr sz="2400"/>
          </a:p>
          <a:p>
            <a:pPr indent="-381000" lvl="0" marL="457200" rtl="0" algn="l">
              <a:spcBef>
                <a:spcPts val="1000"/>
              </a:spcBef>
              <a:spcAft>
                <a:spcPts val="0"/>
              </a:spcAft>
              <a:buSzPts val="2400"/>
              <a:buAutoNum type="arabicPeriod" startAt="6"/>
            </a:pPr>
            <a:r>
              <a:rPr lang="en" sz="2400"/>
              <a:t>(4</a:t>
            </a:r>
            <a:r>
              <a:rPr i="1" lang="en" sz="2400">
                <a:latin typeface="Times New Roman"/>
                <a:ea typeface="Times New Roman"/>
                <a:cs typeface="Times New Roman"/>
                <a:sym typeface="Times New Roman"/>
              </a:rPr>
              <a:t>x</a:t>
            </a:r>
            <a:r>
              <a:rPr lang="en" sz="2400"/>
              <a:t> – 3</a:t>
            </a:r>
            <a:r>
              <a:rPr i="1" lang="en" sz="2400">
                <a:latin typeface="Times New Roman"/>
                <a:ea typeface="Times New Roman"/>
                <a:cs typeface="Times New Roman"/>
                <a:sym typeface="Times New Roman"/>
              </a:rPr>
              <a:t>y</a:t>
            </a:r>
            <a:r>
              <a:rPr lang="en" sz="2400"/>
              <a:t> – 8)(4</a:t>
            </a:r>
            <a:r>
              <a:rPr i="1" lang="en" sz="2400">
                <a:latin typeface="Times New Roman"/>
                <a:ea typeface="Times New Roman"/>
                <a:cs typeface="Times New Roman"/>
                <a:sym typeface="Times New Roman"/>
              </a:rPr>
              <a:t>x</a:t>
            </a:r>
            <a:r>
              <a:rPr lang="en" sz="2400"/>
              <a:t> – 3</a:t>
            </a:r>
            <a:r>
              <a:rPr i="1" lang="en" sz="2400">
                <a:latin typeface="Times New Roman"/>
                <a:ea typeface="Times New Roman"/>
                <a:cs typeface="Times New Roman"/>
                <a:sym typeface="Times New Roman"/>
              </a:rPr>
              <a:t>y</a:t>
            </a:r>
            <a:r>
              <a:rPr lang="en" sz="2400"/>
              <a:t> + 8)</a:t>
            </a:r>
            <a:endParaRPr sz="2400"/>
          </a:p>
        </p:txBody>
      </p:sp>
      <p:sp>
        <p:nvSpPr>
          <p:cNvPr id="229" name="Google Shape;22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6.7.3 Implementing General Strategies for Factoring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 name="Shape 234"/>
        <p:cNvGrpSpPr/>
        <p:nvPr/>
      </p:nvGrpSpPr>
      <p:grpSpPr>
        <a:xfrm>
          <a:off x="0" y="0"/>
          <a:ext cx="0" cy="0"/>
          <a:chOff x="0" y="0"/>
          <a:chExt cx="0" cy="0"/>
        </a:xfrm>
      </p:grpSpPr>
      <p:pic>
        <p:nvPicPr>
          <p:cNvPr descr="Icon indicating the slide contains a check for understanding question for students " id="235" name="Google Shape;235;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36" name="Google Shape;236;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37" name="Google Shape;237;p3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strategy would you use to factor 9</a:t>
            </a:r>
            <a:r>
              <a:rPr i="1" lang="en">
                <a:latin typeface="Times New Roman"/>
                <a:ea typeface="Times New Roman"/>
                <a:cs typeface="Times New Roman"/>
                <a:sym typeface="Times New Roman"/>
              </a:rPr>
              <a:t>x</a:t>
            </a:r>
            <a:r>
              <a:rPr baseline="30000" lang="en"/>
              <a:t>2</a:t>
            </a:r>
            <a:r>
              <a:rPr lang="en"/>
              <a:t> – 24</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y</a:t>
            </a:r>
            <a:r>
              <a:rPr lang="en"/>
              <a:t> + 16</a:t>
            </a:r>
            <a:r>
              <a:rPr i="1" lang="en">
                <a:latin typeface="Times New Roman"/>
                <a:ea typeface="Times New Roman"/>
                <a:cs typeface="Times New Roman"/>
                <a:sym typeface="Times New Roman"/>
              </a:rPr>
              <a:t>y</a:t>
            </a:r>
            <a:r>
              <a:rPr baseline="30000" lang="en"/>
              <a:t>2</a:t>
            </a:r>
            <a:r>
              <a:rPr lang="en"/>
              <a:t>? What is the factored result? </a:t>
            </a:r>
            <a:endParaRPr/>
          </a:p>
          <a:p>
            <a:pPr indent="-381000" lvl="0" marL="914400" rtl="0" algn="l">
              <a:lnSpc>
                <a:spcPct val="100000"/>
              </a:lnSpc>
              <a:spcBef>
                <a:spcPts val="1200"/>
              </a:spcBef>
              <a:spcAft>
                <a:spcPts val="0"/>
              </a:spcAft>
              <a:buSzPts val="2400"/>
              <a:buFont typeface="Noto Sans"/>
              <a:buAutoNum type="alphaLcPeriod"/>
            </a:pPr>
            <a:r>
              <a:rPr lang="en"/>
              <a:t>Trinomial square pattern; (3</a:t>
            </a:r>
            <a:r>
              <a:rPr i="1" lang="en">
                <a:latin typeface="Times New Roman"/>
                <a:ea typeface="Times New Roman"/>
                <a:cs typeface="Times New Roman"/>
                <a:sym typeface="Times New Roman"/>
              </a:rPr>
              <a:t>x</a:t>
            </a:r>
            <a:r>
              <a:rPr lang="en"/>
              <a:t> + 4</a:t>
            </a:r>
            <a:r>
              <a:rPr i="1" lang="en">
                <a:latin typeface="Times New Roman"/>
                <a:ea typeface="Times New Roman"/>
                <a:cs typeface="Times New Roman"/>
                <a:sym typeface="Times New Roman"/>
              </a:rPr>
              <a:t>y</a:t>
            </a:r>
            <a:r>
              <a:rPr lang="en"/>
              <a:t>)</a:t>
            </a:r>
            <a:r>
              <a:rPr baseline="30000" lang="en"/>
              <a:t>2</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Grouping; </a:t>
            </a:r>
            <a:r>
              <a:rPr lang="en"/>
              <a:t>(3</a:t>
            </a:r>
            <a:r>
              <a:rPr i="1" lang="en">
                <a:latin typeface="Times New Roman"/>
                <a:ea typeface="Times New Roman"/>
                <a:cs typeface="Times New Roman"/>
                <a:sym typeface="Times New Roman"/>
              </a:rPr>
              <a:t>x</a:t>
            </a:r>
            <a:r>
              <a:rPr lang="en"/>
              <a:t> – 4</a:t>
            </a:r>
            <a:r>
              <a:rPr i="1" lang="en">
                <a:latin typeface="Times New Roman"/>
                <a:ea typeface="Times New Roman"/>
                <a:cs typeface="Times New Roman"/>
                <a:sym typeface="Times New Roman"/>
              </a:rPr>
              <a:t>y</a:t>
            </a:r>
            <a:r>
              <a:rPr lang="en"/>
              <a:t>)(3</a:t>
            </a:r>
            <a:r>
              <a:rPr i="1" lang="en">
                <a:latin typeface="Times New Roman"/>
                <a:ea typeface="Times New Roman"/>
                <a:cs typeface="Times New Roman"/>
                <a:sym typeface="Times New Roman"/>
              </a:rPr>
              <a:t>x</a:t>
            </a:r>
            <a:r>
              <a:rPr lang="en"/>
              <a:t> + 4</a:t>
            </a:r>
            <a:r>
              <a:rPr i="1" lang="en">
                <a:latin typeface="Times New Roman"/>
                <a:ea typeface="Times New Roman"/>
                <a:cs typeface="Times New Roman"/>
                <a:sym typeface="Times New Roman"/>
              </a:rPr>
              <a:t>y</a:t>
            </a:r>
            <a:r>
              <a:rPr lang="en"/>
              <a:t>)</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Difference of squares; </a:t>
            </a:r>
            <a:r>
              <a:rPr lang="en"/>
              <a:t>(4</a:t>
            </a:r>
            <a:r>
              <a:rPr i="1" lang="en">
                <a:latin typeface="Times New Roman"/>
                <a:ea typeface="Times New Roman"/>
                <a:cs typeface="Times New Roman"/>
                <a:sym typeface="Times New Roman"/>
              </a:rPr>
              <a:t>x</a:t>
            </a:r>
            <a:r>
              <a:rPr lang="en"/>
              <a:t> – 3</a:t>
            </a:r>
            <a:r>
              <a:rPr i="1" lang="en">
                <a:latin typeface="Times New Roman"/>
                <a:ea typeface="Times New Roman"/>
                <a:cs typeface="Times New Roman"/>
                <a:sym typeface="Times New Roman"/>
              </a:rPr>
              <a:t>y</a:t>
            </a:r>
            <a:r>
              <a:rPr lang="en"/>
              <a:t>)</a:t>
            </a:r>
            <a:r>
              <a:rPr baseline="30000" lang="en"/>
              <a:t>2</a:t>
            </a:r>
            <a:endParaRPr baseline="30000">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Trinomial square pattern; (3</a:t>
            </a:r>
            <a:r>
              <a:rPr i="1" lang="en">
                <a:latin typeface="Times New Roman"/>
                <a:ea typeface="Times New Roman"/>
                <a:cs typeface="Times New Roman"/>
                <a:sym typeface="Times New Roman"/>
              </a:rPr>
              <a:t>x</a:t>
            </a:r>
            <a:r>
              <a:rPr lang="en"/>
              <a:t> – 4</a:t>
            </a:r>
            <a:r>
              <a:rPr i="1" lang="en">
                <a:latin typeface="Times New Roman"/>
                <a:ea typeface="Times New Roman"/>
                <a:cs typeface="Times New Roman"/>
                <a:sym typeface="Times New Roman"/>
              </a:rPr>
              <a:t>y</a:t>
            </a:r>
            <a:r>
              <a:rPr lang="en"/>
              <a:t>)</a:t>
            </a:r>
            <a:r>
              <a:rPr baseline="30000" lang="en"/>
              <a:t>2</a:t>
            </a:r>
            <a:endParaRPr baseline="30000">
              <a:latin typeface="Noto Sans"/>
              <a:ea typeface="Noto Sans"/>
              <a:cs typeface="Noto Sans"/>
              <a:sym typeface="Noto Sans"/>
            </a:endParaRPr>
          </a:p>
        </p:txBody>
      </p:sp>
      <p:sp>
        <p:nvSpPr>
          <p:cNvPr id="238" name="Google Shape;238;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9" name="Google Shape;239;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6.7.3 Implementing General Strategies for Factoring</a:t>
            </a:r>
            <a:endParaRPr/>
          </a:p>
        </p:txBody>
      </p:sp>
      <p:sp>
        <p:nvSpPr>
          <p:cNvPr descr="An arrow icon reads &quot;Let's review!&quot; and links to a slide that reviews the content that was assessed in the self check question. " id="240" name="Google Shape;240;p31" title="Review icon">
            <a:hlinkClick action="ppaction://hlinkshowjump?jump=nextslide"/>
          </p:cNvPr>
          <p:cNvSpPr/>
          <p:nvPr/>
        </p:nvSpPr>
        <p:spPr>
          <a:xfrm>
            <a:off x="7369325" y="38701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4" name="Shape 24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45" name="Google Shape;245;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6" name="Google Shape;246;p32"/>
          <p:cNvSpPr txBox="1"/>
          <p:nvPr>
            <p:ph type="title"/>
          </p:nvPr>
        </p:nvSpPr>
        <p:spPr>
          <a:xfrm>
            <a:off x="311700" y="77062"/>
            <a:ext cx="55455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47" name="Google Shape;247;p32"/>
          <p:cNvSpPr txBox="1"/>
          <p:nvPr>
            <p:ph idx="1" type="body"/>
          </p:nvPr>
        </p:nvSpPr>
        <p:spPr>
          <a:xfrm>
            <a:off x="203400" y="960125"/>
            <a:ext cx="55938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t>Factor 7</a:t>
            </a:r>
            <a:r>
              <a:rPr i="1" lang="en">
                <a:latin typeface="Times New Roman"/>
                <a:ea typeface="Times New Roman"/>
                <a:cs typeface="Times New Roman"/>
                <a:sym typeface="Times New Roman"/>
              </a:rPr>
              <a:t>x</a:t>
            </a:r>
            <a:r>
              <a:rPr baseline="30000" lang="en"/>
              <a:t>3</a:t>
            </a:r>
            <a:r>
              <a:rPr lang="en"/>
              <a:t> – 21</a:t>
            </a:r>
            <a:r>
              <a:rPr i="1" lang="en">
                <a:latin typeface="Times New Roman"/>
                <a:ea typeface="Times New Roman"/>
                <a:cs typeface="Times New Roman"/>
                <a:sym typeface="Times New Roman"/>
              </a:rPr>
              <a:t>x</a:t>
            </a:r>
            <a:r>
              <a:rPr baseline="30000" lang="en"/>
              <a:t>2</a:t>
            </a:r>
            <a:r>
              <a:rPr lang="en"/>
              <a:t> – 70</a:t>
            </a:r>
            <a:r>
              <a:rPr i="1" lang="en">
                <a:latin typeface="Times New Roman"/>
                <a:ea typeface="Times New Roman"/>
                <a:cs typeface="Times New Roman"/>
                <a:sym typeface="Times New Roman"/>
              </a:rPr>
              <a:t>x</a:t>
            </a:r>
            <a:r>
              <a:rPr lang="en"/>
              <a:t>.</a:t>
            </a:r>
            <a:endParaRPr>
              <a:solidFill>
                <a:srgbClr val="1D2125"/>
              </a:solidFill>
            </a:endParaRPr>
          </a:p>
        </p:txBody>
      </p:sp>
      <p:sp>
        <p:nvSpPr>
          <p:cNvPr id="248" name="Google Shape;248;p32"/>
          <p:cNvSpPr txBox="1"/>
          <p:nvPr>
            <p:ph idx="2" type="body"/>
          </p:nvPr>
        </p:nvSpPr>
        <p:spPr>
          <a:xfrm>
            <a:off x="5931450" y="910598"/>
            <a:ext cx="3038100" cy="373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700"/>
              <a:t>GENERAL STEPS FOR FACTORING</a:t>
            </a:r>
            <a:endParaRPr b="1" sz="1700"/>
          </a:p>
          <a:p>
            <a:pPr indent="0" lvl="0" marL="0" rtl="0" algn="l">
              <a:spcBef>
                <a:spcPts val="2500"/>
              </a:spcBef>
              <a:spcAft>
                <a:spcPts val="0"/>
              </a:spcAft>
              <a:buNone/>
            </a:pPr>
            <a:r>
              <a:rPr b="1" lang="en" sz="1600"/>
              <a:t>Step 1 -</a:t>
            </a:r>
            <a:r>
              <a:rPr lang="en" sz="1600"/>
              <a:t> Factor any GCF.</a:t>
            </a:r>
            <a:endParaRPr sz="1600"/>
          </a:p>
          <a:p>
            <a:pPr indent="0" lvl="0" marL="0" rtl="0" algn="l">
              <a:spcBef>
                <a:spcPts val="1200"/>
              </a:spcBef>
              <a:spcAft>
                <a:spcPts val="0"/>
              </a:spcAft>
              <a:buNone/>
            </a:pPr>
            <a:r>
              <a:rPr b="1" lang="en" sz="1600"/>
              <a:t>Step 2 -</a:t>
            </a:r>
            <a:r>
              <a:rPr lang="en" sz="1600"/>
              <a:t> Factor (using special binomials, trinomials, trial/error, “</a:t>
            </a:r>
            <a:r>
              <a:rPr i="1" lang="en" sz="1600">
                <a:latin typeface="Times New Roman"/>
                <a:ea typeface="Times New Roman"/>
                <a:cs typeface="Times New Roman"/>
                <a:sym typeface="Times New Roman"/>
              </a:rPr>
              <a:t>ac</a:t>
            </a:r>
            <a:r>
              <a:rPr lang="en" sz="1600"/>
              <a:t>” or grouping).</a:t>
            </a:r>
            <a:endParaRPr sz="1600"/>
          </a:p>
          <a:p>
            <a:pPr indent="0" lvl="0" marL="0" rtl="0" algn="l">
              <a:spcBef>
                <a:spcPts val="1200"/>
              </a:spcBef>
              <a:spcAft>
                <a:spcPts val="0"/>
              </a:spcAft>
              <a:buNone/>
            </a:pPr>
            <a:r>
              <a:rPr b="1" lang="en" sz="1600"/>
              <a:t>Step 3 - </a:t>
            </a:r>
            <a:r>
              <a:rPr lang="en" sz="1600"/>
              <a:t>Verify</a:t>
            </a:r>
            <a:r>
              <a:rPr lang="en" sz="1600"/>
              <a:t> if factored completely.</a:t>
            </a:r>
            <a:endParaRPr sz="1600"/>
          </a:p>
          <a:p>
            <a:pPr indent="0" lvl="0" marL="0" rtl="0" algn="l">
              <a:spcBef>
                <a:spcPts val="1200"/>
              </a:spcBef>
              <a:spcAft>
                <a:spcPts val="1200"/>
              </a:spcAft>
              <a:buNone/>
            </a:pPr>
            <a:r>
              <a:rPr b="1" lang="en" sz="1600"/>
              <a:t>Step 4 -</a:t>
            </a:r>
            <a:r>
              <a:rPr lang="en" sz="1600"/>
              <a:t> Check by multiplying factors.</a:t>
            </a:r>
            <a:endParaRPr sz="1600"/>
          </a:p>
        </p:txBody>
      </p:sp>
      <p:cxnSp>
        <p:nvCxnSpPr>
          <p:cNvPr descr="a gray line segment used to visually separate the title from the &quot;how to&quot; steps" id="249" name="Google Shape;249;p32"/>
          <p:cNvCxnSpPr/>
          <p:nvPr/>
        </p:nvCxnSpPr>
        <p:spPr>
          <a:xfrm flipH="1" rot="10800000">
            <a:off x="6307492" y="1738361"/>
            <a:ext cx="2148900" cy="3300"/>
          </a:xfrm>
          <a:prstGeom prst="straightConnector1">
            <a:avLst/>
          </a:prstGeom>
          <a:noFill/>
          <a:ln cap="flat" cmpd="sng" w="28575">
            <a:solidFill>
              <a:srgbClr val="9E9E9E"/>
            </a:solidFill>
            <a:prstDash val="solid"/>
            <a:round/>
            <a:headEnd len="med" w="med" type="none"/>
            <a:tailEnd len="med" w="med" type="none"/>
          </a:ln>
        </p:spPr>
      </p:cxnSp>
      <p:sp>
        <p:nvSpPr>
          <p:cNvPr id="250" name="Google Shape;250;p32"/>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2"/>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6.7.3 Implementing General Strategies for Factoring - Additional Resources</a:t>
            </a:r>
            <a:endParaRPr>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57" name="Google Shape;257;p33"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58" name="Google Shape;258;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34"/>
          <p:cNvSpPr txBox="1"/>
          <p:nvPr>
            <p:ph type="title"/>
          </p:nvPr>
        </p:nvSpPr>
        <p:spPr>
          <a:xfrm>
            <a:off x="311700" y="65055"/>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64" name="Google Shape;264;p34"/>
          <p:cNvSpPr txBox="1"/>
          <p:nvPr>
            <p:ph idx="1" type="body"/>
          </p:nvPr>
        </p:nvSpPr>
        <p:spPr>
          <a:xfrm>
            <a:off x="311700" y="694275"/>
            <a:ext cx="8520600" cy="40860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Explain what it means to factor a polynomial completely.</a:t>
            </a:r>
            <a:endParaRPr sz="2100"/>
          </a:p>
          <a:p>
            <a:pPr indent="0" lvl="0" marL="0" rtl="0" algn="l">
              <a:lnSpc>
                <a:spcPct val="100000"/>
              </a:lnSpc>
              <a:spcBef>
                <a:spcPts val="2000"/>
              </a:spcBef>
              <a:spcAft>
                <a:spcPts val="0"/>
              </a:spcAft>
              <a:buNone/>
            </a:pPr>
            <a:r>
              <a:rPr lang="en" sz="2000"/>
              <a:t>Determine if each polynomial is completely factored. If the answer is no, write the completely factored form. </a:t>
            </a:r>
            <a:endParaRPr sz="2000"/>
          </a:p>
          <a:p>
            <a:pPr indent="-361950" lvl="0" marL="457200" rtl="0" algn="l">
              <a:lnSpc>
                <a:spcPct val="100000"/>
              </a:lnSpc>
              <a:spcBef>
                <a:spcPts val="1200"/>
              </a:spcBef>
              <a:spcAft>
                <a:spcPts val="0"/>
              </a:spcAft>
              <a:buSzPts val="2100"/>
              <a:buAutoNum type="arabicPeriod" startAt="2"/>
            </a:pPr>
            <a:r>
              <a:rPr lang="en" sz="2100"/>
              <a:t>3</a:t>
            </a:r>
            <a:r>
              <a:rPr i="1" lang="en" sz="2100">
                <a:latin typeface="Times New Roman"/>
                <a:ea typeface="Times New Roman"/>
                <a:cs typeface="Times New Roman"/>
                <a:sym typeface="Times New Roman"/>
              </a:rPr>
              <a:t>x</a:t>
            </a:r>
            <a:r>
              <a:rPr lang="en" sz="2100"/>
              <a:t>(8</a:t>
            </a:r>
            <a:r>
              <a:rPr i="1" lang="en" sz="2100">
                <a:latin typeface="Times New Roman"/>
                <a:ea typeface="Times New Roman"/>
                <a:cs typeface="Times New Roman"/>
                <a:sym typeface="Times New Roman"/>
              </a:rPr>
              <a:t>x</a:t>
            </a:r>
            <a:r>
              <a:rPr baseline="30000" lang="en" sz="2100"/>
              <a:t>2</a:t>
            </a:r>
            <a:r>
              <a:rPr lang="en" sz="2100"/>
              <a:t> – 9</a:t>
            </a:r>
            <a:r>
              <a:rPr i="1" lang="en" sz="2100">
                <a:latin typeface="Times New Roman"/>
                <a:ea typeface="Times New Roman"/>
                <a:cs typeface="Times New Roman"/>
                <a:sym typeface="Times New Roman"/>
              </a:rPr>
              <a:t>x</a:t>
            </a:r>
            <a:r>
              <a:rPr lang="en" sz="2100"/>
              <a:t> – 3)</a:t>
            </a:r>
            <a:endParaRPr sz="2100"/>
          </a:p>
          <a:p>
            <a:pPr indent="-361950" lvl="0" marL="457200" rtl="0" algn="l">
              <a:lnSpc>
                <a:spcPct val="100000"/>
              </a:lnSpc>
              <a:spcBef>
                <a:spcPts val="1000"/>
              </a:spcBef>
              <a:spcAft>
                <a:spcPts val="0"/>
              </a:spcAft>
              <a:buSzPts val="2100"/>
              <a:buAutoNum type="arabicPeriod" startAt="2"/>
            </a:pPr>
            <a:r>
              <a:rPr lang="en" sz="2100"/>
              <a:t>60</a:t>
            </a:r>
            <a:r>
              <a:rPr i="1" lang="en" sz="2100">
                <a:latin typeface="Times New Roman"/>
                <a:ea typeface="Times New Roman"/>
                <a:cs typeface="Times New Roman"/>
                <a:sym typeface="Times New Roman"/>
              </a:rPr>
              <a:t>x</a:t>
            </a:r>
            <a:r>
              <a:rPr baseline="30000" lang="en" sz="2100"/>
              <a:t>2</a:t>
            </a:r>
            <a:r>
              <a:rPr i="1" lang="en" sz="2100">
                <a:latin typeface="Times New Roman"/>
                <a:ea typeface="Times New Roman"/>
                <a:cs typeface="Times New Roman"/>
                <a:sym typeface="Times New Roman"/>
              </a:rPr>
              <a:t>y</a:t>
            </a:r>
            <a:r>
              <a:rPr lang="en" sz="2100"/>
              <a:t> – 75</a:t>
            </a:r>
            <a:r>
              <a:rPr i="1" lang="en" sz="2100">
                <a:latin typeface="Times New Roman"/>
                <a:ea typeface="Times New Roman"/>
                <a:cs typeface="Times New Roman"/>
                <a:sym typeface="Times New Roman"/>
              </a:rPr>
              <a:t>xy</a:t>
            </a:r>
            <a:r>
              <a:rPr lang="en" sz="2100"/>
              <a:t> + 30</a:t>
            </a:r>
            <a:r>
              <a:rPr i="1" lang="en" sz="2100">
                <a:latin typeface="Times New Roman"/>
                <a:ea typeface="Times New Roman"/>
                <a:cs typeface="Times New Roman"/>
                <a:sym typeface="Times New Roman"/>
              </a:rPr>
              <a:t>y</a:t>
            </a:r>
            <a:endParaRPr sz="2100"/>
          </a:p>
          <a:p>
            <a:pPr indent="-361950" lvl="0" marL="457200" rtl="0" algn="l">
              <a:lnSpc>
                <a:spcPct val="100000"/>
              </a:lnSpc>
              <a:spcBef>
                <a:spcPts val="1000"/>
              </a:spcBef>
              <a:spcAft>
                <a:spcPts val="0"/>
              </a:spcAft>
              <a:buSzPts val="2100"/>
              <a:buAutoNum type="arabicPeriod" startAt="2"/>
            </a:pPr>
            <a:r>
              <a:rPr lang="en" sz="2100"/>
              <a:t>2</a:t>
            </a:r>
            <a:r>
              <a:rPr i="1" lang="en" sz="2100">
                <a:latin typeface="Times New Roman"/>
                <a:ea typeface="Times New Roman"/>
                <a:cs typeface="Times New Roman"/>
                <a:sym typeface="Times New Roman"/>
              </a:rPr>
              <a:t>c</a:t>
            </a:r>
            <a:r>
              <a:rPr lang="en" sz="2100"/>
              <a:t>(4</a:t>
            </a:r>
            <a:r>
              <a:rPr i="1" lang="en" sz="2100">
                <a:latin typeface="Times New Roman"/>
                <a:ea typeface="Times New Roman"/>
                <a:cs typeface="Times New Roman"/>
                <a:sym typeface="Times New Roman"/>
              </a:rPr>
              <a:t>c</a:t>
            </a:r>
            <a:r>
              <a:rPr baseline="30000" lang="en" sz="2100"/>
              <a:t>2</a:t>
            </a:r>
            <a:r>
              <a:rPr lang="en" sz="2100"/>
              <a:t> + 20</a:t>
            </a:r>
            <a:r>
              <a:rPr i="1" lang="en" sz="2100">
                <a:latin typeface="Times New Roman"/>
                <a:ea typeface="Times New Roman"/>
                <a:cs typeface="Times New Roman"/>
                <a:sym typeface="Times New Roman"/>
              </a:rPr>
              <a:t>c</a:t>
            </a:r>
            <a:r>
              <a:rPr i="1" lang="en" sz="2100">
                <a:latin typeface="Times New Roman"/>
                <a:ea typeface="Times New Roman"/>
                <a:cs typeface="Times New Roman"/>
                <a:sym typeface="Times New Roman"/>
              </a:rPr>
              <a:t>d</a:t>
            </a:r>
            <a:r>
              <a:rPr lang="en" sz="2100"/>
              <a:t> + 81</a:t>
            </a:r>
            <a:r>
              <a:rPr i="1" lang="en" sz="2100">
                <a:latin typeface="Times New Roman"/>
                <a:ea typeface="Times New Roman"/>
                <a:cs typeface="Times New Roman"/>
                <a:sym typeface="Times New Roman"/>
              </a:rPr>
              <a:t>d</a:t>
            </a:r>
            <a:r>
              <a:rPr baseline="30000" lang="en" sz="2100"/>
              <a:t>2</a:t>
            </a:r>
            <a:r>
              <a:rPr lang="en" sz="2100"/>
              <a:t>)</a:t>
            </a:r>
            <a:endParaRPr sz="2100"/>
          </a:p>
          <a:p>
            <a:pPr indent="-361950" lvl="0" marL="457200" rtl="0" algn="l">
              <a:lnSpc>
                <a:spcPct val="100000"/>
              </a:lnSpc>
              <a:spcBef>
                <a:spcPts val="1000"/>
              </a:spcBef>
              <a:spcAft>
                <a:spcPts val="0"/>
              </a:spcAft>
              <a:buSzPts val="2100"/>
              <a:buAutoNum type="arabicPeriod" startAt="2"/>
            </a:pPr>
            <a:r>
              <a:rPr lang="en" sz="2100"/>
              <a:t>5</a:t>
            </a:r>
            <a:r>
              <a:rPr i="1" lang="en" sz="2100">
                <a:latin typeface="Times New Roman"/>
                <a:ea typeface="Times New Roman"/>
                <a:cs typeface="Times New Roman"/>
                <a:sym typeface="Times New Roman"/>
              </a:rPr>
              <a:t>n</a:t>
            </a:r>
            <a:r>
              <a:rPr baseline="30000" lang="en" sz="2100"/>
              <a:t>2</a:t>
            </a:r>
            <a:r>
              <a:rPr lang="en" sz="2100"/>
              <a:t> + 5</a:t>
            </a:r>
            <a:r>
              <a:rPr i="1" lang="en" sz="2100">
                <a:latin typeface="Times New Roman"/>
                <a:ea typeface="Times New Roman"/>
                <a:cs typeface="Times New Roman"/>
                <a:sym typeface="Times New Roman"/>
              </a:rPr>
              <a:t>n</a:t>
            </a:r>
            <a:r>
              <a:rPr lang="en" sz="2100"/>
              <a:t> + 12</a:t>
            </a:r>
            <a:endParaRPr sz="2100"/>
          </a:p>
          <a:p>
            <a:pPr indent="-361950" lvl="0" marL="457200" rtl="0" algn="l">
              <a:lnSpc>
                <a:spcPct val="100000"/>
              </a:lnSpc>
              <a:spcBef>
                <a:spcPts val="1000"/>
              </a:spcBef>
              <a:spcAft>
                <a:spcPts val="0"/>
              </a:spcAft>
              <a:buSzPts val="2100"/>
              <a:buAutoNum type="arabicPeriod" startAt="2"/>
            </a:pPr>
            <a:r>
              <a:rPr lang="en" sz="2100"/>
              <a:t>5</a:t>
            </a:r>
            <a:r>
              <a:rPr i="1" lang="en" sz="2100">
                <a:latin typeface="Times New Roman"/>
                <a:ea typeface="Times New Roman"/>
                <a:cs typeface="Times New Roman"/>
                <a:sym typeface="Times New Roman"/>
              </a:rPr>
              <a:t>q</a:t>
            </a:r>
            <a:r>
              <a:rPr baseline="30000" lang="en" sz="2100"/>
              <a:t>2</a:t>
            </a:r>
            <a:r>
              <a:rPr lang="en" sz="2100"/>
              <a:t> – 15</a:t>
            </a:r>
            <a:r>
              <a:rPr i="1" lang="en" sz="2100">
                <a:latin typeface="Times New Roman"/>
                <a:ea typeface="Times New Roman"/>
                <a:cs typeface="Times New Roman"/>
                <a:sym typeface="Times New Roman"/>
              </a:rPr>
              <a:t>q</a:t>
            </a:r>
            <a:r>
              <a:rPr lang="en" sz="2100"/>
              <a:t> – 90</a:t>
            </a:r>
            <a:endParaRPr sz="2100"/>
          </a:p>
          <a:p>
            <a:pPr indent="-361950" lvl="0" marL="457200" rtl="0" algn="l">
              <a:lnSpc>
                <a:spcPct val="100000"/>
              </a:lnSpc>
              <a:spcBef>
                <a:spcPts val="1000"/>
              </a:spcBef>
              <a:spcAft>
                <a:spcPts val="0"/>
              </a:spcAft>
              <a:buSzPts val="2100"/>
              <a:buAutoNum type="arabicPeriod" startAt="2"/>
            </a:pPr>
            <a:r>
              <a:rPr lang="en" sz="2100"/>
              <a:t>64</a:t>
            </a:r>
            <a:r>
              <a:rPr i="1" lang="en" sz="2100">
                <a:latin typeface="Times New Roman"/>
                <a:ea typeface="Times New Roman"/>
                <a:cs typeface="Times New Roman"/>
                <a:sym typeface="Times New Roman"/>
              </a:rPr>
              <a:t>x</a:t>
            </a:r>
            <a:r>
              <a:rPr baseline="30000" lang="en" sz="2100"/>
              <a:t>2</a:t>
            </a:r>
            <a:r>
              <a:rPr lang="en" sz="2100"/>
              <a:t> + 16</a:t>
            </a:r>
            <a:r>
              <a:rPr i="1" lang="en" sz="2100">
                <a:latin typeface="Times New Roman"/>
                <a:ea typeface="Times New Roman"/>
                <a:cs typeface="Times New Roman"/>
                <a:sym typeface="Times New Roman"/>
              </a:rPr>
              <a:t>x</a:t>
            </a:r>
            <a:r>
              <a:rPr i="1" lang="en" sz="2100">
                <a:latin typeface="Times New Roman"/>
                <a:ea typeface="Times New Roman"/>
                <a:cs typeface="Times New Roman"/>
                <a:sym typeface="Times New Roman"/>
              </a:rPr>
              <a:t>y</a:t>
            </a:r>
            <a:r>
              <a:rPr lang="en" sz="2100"/>
              <a:t> + </a:t>
            </a:r>
            <a:r>
              <a:rPr i="1" lang="en" sz="2100">
                <a:latin typeface="Times New Roman"/>
                <a:ea typeface="Times New Roman"/>
                <a:cs typeface="Times New Roman"/>
                <a:sym typeface="Times New Roman"/>
              </a:rPr>
              <a:t>y</a:t>
            </a:r>
            <a:r>
              <a:rPr baseline="30000" lang="en" sz="2100"/>
              <a:t>2</a:t>
            </a:r>
            <a:endParaRPr baseline="30000" sz="2100"/>
          </a:p>
        </p:txBody>
      </p:sp>
      <p:sp>
        <p:nvSpPr>
          <p:cNvPr id="265" name="Google Shape;265;p34"/>
          <p:cNvSpPr txBox="1"/>
          <p:nvPr>
            <p:ph idx="12" type="sldNum"/>
          </p:nvPr>
        </p:nvSpPr>
        <p:spPr>
          <a:xfrm>
            <a:off x="8283608" y="474708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6" name="Google Shape;266;p34"/>
          <p:cNvSpPr txBox="1"/>
          <p:nvPr>
            <p:ph idx="2" type="sldNum"/>
          </p:nvPr>
        </p:nvSpPr>
        <p:spPr>
          <a:xfrm>
            <a:off x="311700" y="474709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6.7.4 Is the Polynomial Completely Factored?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72" name="Google Shape;272;p35"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3" name="Google Shape;27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p3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79" name="Google Shape;279;p3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80" name="Google Shape;280;p36"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81" name="Google Shape;281;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6.7</a:t>
            </a:r>
            <a:r>
              <a:rPr lang="en"/>
              <a:t>.5 Practice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288" name="Google Shape;288;p37"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9" name="Google Shape;289;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38"/>
          <p:cNvSpPr txBox="1"/>
          <p:nvPr>
            <p:ph type="title"/>
          </p:nvPr>
        </p:nvSpPr>
        <p:spPr>
          <a:xfrm>
            <a:off x="311700" y="101107"/>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295" name="Google Shape;295;p38"/>
          <p:cNvSpPr txBox="1"/>
          <p:nvPr>
            <p:ph idx="1" type="body"/>
          </p:nvPr>
        </p:nvSpPr>
        <p:spPr>
          <a:xfrm>
            <a:off x="377150" y="694275"/>
            <a:ext cx="8604600" cy="39567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Char char="●"/>
            </a:pPr>
            <a:r>
              <a:rPr lang="en" sz="2100"/>
              <a:t>Which strategy is applicable to factoring binomials?</a:t>
            </a:r>
            <a:endParaRPr sz="2100"/>
          </a:p>
          <a:p>
            <a:pPr indent="-361950" lvl="0" marL="457200" rtl="0" algn="l">
              <a:lnSpc>
                <a:spcPct val="100000"/>
              </a:lnSpc>
              <a:spcBef>
                <a:spcPts val="600"/>
              </a:spcBef>
              <a:spcAft>
                <a:spcPts val="0"/>
              </a:spcAft>
              <a:buSzPts val="2100"/>
              <a:buChar char="●"/>
            </a:pPr>
            <a:r>
              <a:rPr lang="en" sz="2100"/>
              <a:t>Which strategy is applicable to factoring binomials of the form </a:t>
            </a:r>
            <a:r>
              <a:rPr i="1" lang="en" sz="2100">
                <a:latin typeface="Times New Roman"/>
                <a:ea typeface="Times New Roman"/>
                <a:cs typeface="Times New Roman"/>
                <a:sym typeface="Times New Roman"/>
              </a:rPr>
              <a:t>x</a:t>
            </a:r>
            <a:r>
              <a:rPr baseline="30000" lang="en" sz="2100"/>
              <a:t>2</a:t>
            </a:r>
            <a:r>
              <a:rPr lang="en" sz="2100"/>
              <a:t> + </a:t>
            </a:r>
            <a:r>
              <a:rPr i="1" lang="en" sz="2100">
                <a:latin typeface="Times New Roman"/>
                <a:ea typeface="Times New Roman"/>
                <a:cs typeface="Times New Roman"/>
                <a:sym typeface="Times New Roman"/>
              </a:rPr>
              <a:t>bx</a:t>
            </a:r>
            <a:r>
              <a:rPr lang="en" sz="2100"/>
              <a:t> + </a:t>
            </a:r>
            <a:r>
              <a:rPr i="1" lang="en" sz="2100">
                <a:latin typeface="Times New Roman"/>
                <a:ea typeface="Times New Roman"/>
                <a:cs typeface="Times New Roman"/>
                <a:sym typeface="Times New Roman"/>
              </a:rPr>
              <a:t>c</a:t>
            </a:r>
            <a:r>
              <a:rPr lang="en" sz="2100"/>
              <a:t>?</a:t>
            </a:r>
            <a:endParaRPr sz="2100"/>
          </a:p>
          <a:p>
            <a:pPr indent="-361950" lvl="0" marL="457200" rtl="0" algn="l">
              <a:lnSpc>
                <a:spcPct val="100000"/>
              </a:lnSpc>
              <a:spcBef>
                <a:spcPts val="600"/>
              </a:spcBef>
              <a:spcAft>
                <a:spcPts val="0"/>
              </a:spcAft>
              <a:buSzPts val="2100"/>
              <a:buChar char="●"/>
            </a:pPr>
            <a:r>
              <a:rPr lang="en" sz="2100"/>
              <a:t>Which strategy is applicable to factoring binomials of the form </a:t>
            </a:r>
            <a:r>
              <a:rPr i="1" lang="en" sz="2100">
                <a:latin typeface="Times New Roman"/>
                <a:ea typeface="Times New Roman"/>
                <a:cs typeface="Times New Roman"/>
                <a:sym typeface="Times New Roman"/>
              </a:rPr>
              <a:t>ax</a:t>
            </a:r>
            <a:r>
              <a:rPr baseline="30000" lang="en" sz="2100"/>
              <a:t>2</a:t>
            </a:r>
            <a:r>
              <a:rPr lang="en" sz="2100"/>
              <a:t> + </a:t>
            </a:r>
            <a:r>
              <a:rPr i="1" lang="en" sz="2100">
                <a:latin typeface="Times New Roman"/>
                <a:ea typeface="Times New Roman"/>
                <a:cs typeface="Times New Roman"/>
                <a:sym typeface="Times New Roman"/>
              </a:rPr>
              <a:t>bx</a:t>
            </a:r>
            <a:r>
              <a:rPr lang="en" sz="2100"/>
              <a:t> + </a:t>
            </a:r>
            <a:r>
              <a:rPr i="1" lang="en" sz="2100">
                <a:latin typeface="Times New Roman"/>
                <a:ea typeface="Times New Roman"/>
                <a:cs typeface="Times New Roman"/>
                <a:sym typeface="Times New Roman"/>
              </a:rPr>
              <a:t>c</a:t>
            </a:r>
            <a:r>
              <a:rPr lang="en" sz="2100"/>
              <a:t>?</a:t>
            </a:r>
            <a:endParaRPr sz="2100"/>
          </a:p>
          <a:p>
            <a:pPr indent="-361950" lvl="0" marL="457200" rtl="0" algn="l">
              <a:lnSpc>
                <a:spcPct val="100000"/>
              </a:lnSpc>
              <a:spcBef>
                <a:spcPts val="600"/>
              </a:spcBef>
              <a:spcAft>
                <a:spcPts val="0"/>
              </a:spcAft>
              <a:buSzPts val="2100"/>
              <a:buChar char="●"/>
            </a:pPr>
            <a:r>
              <a:rPr lang="en" sz="2100"/>
              <a:t>Which strategy is applicable to factoring binomials of the form </a:t>
            </a:r>
            <a:r>
              <a:rPr i="1" lang="en" sz="2100">
                <a:latin typeface="Times New Roman"/>
                <a:ea typeface="Times New Roman"/>
                <a:cs typeface="Times New Roman"/>
                <a:sym typeface="Times New Roman"/>
              </a:rPr>
              <a:t>a</a:t>
            </a:r>
            <a:r>
              <a:rPr baseline="30000" lang="en" sz="2100"/>
              <a:t>2</a:t>
            </a:r>
            <a:r>
              <a:rPr lang="en" sz="2100"/>
              <a:t> ± 2</a:t>
            </a:r>
            <a:r>
              <a:rPr i="1" lang="en" sz="2100">
                <a:latin typeface="Times New Roman"/>
                <a:ea typeface="Times New Roman"/>
                <a:cs typeface="Times New Roman"/>
                <a:sym typeface="Times New Roman"/>
              </a:rPr>
              <a:t>ab</a:t>
            </a:r>
            <a:r>
              <a:rPr lang="en" sz="2100"/>
              <a:t> + </a:t>
            </a:r>
            <a:r>
              <a:rPr i="1" lang="en" sz="2100">
                <a:latin typeface="Times New Roman"/>
                <a:ea typeface="Times New Roman"/>
                <a:cs typeface="Times New Roman"/>
                <a:sym typeface="Times New Roman"/>
              </a:rPr>
              <a:t>b</a:t>
            </a:r>
            <a:r>
              <a:rPr baseline="30000" lang="en" sz="2100"/>
              <a:t>2</a:t>
            </a:r>
            <a:r>
              <a:rPr lang="en" sz="2100"/>
              <a:t>?</a:t>
            </a:r>
            <a:endParaRPr sz="2100"/>
          </a:p>
          <a:p>
            <a:pPr indent="-361950" lvl="0" marL="457200" rtl="0" algn="l">
              <a:lnSpc>
                <a:spcPct val="100000"/>
              </a:lnSpc>
              <a:spcBef>
                <a:spcPts val="600"/>
              </a:spcBef>
              <a:spcAft>
                <a:spcPts val="0"/>
              </a:spcAft>
              <a:buSzPts val="2100"/>
              <a:buChar char="●"/>
            </a:pPr>
            <a:r>
              <a:rPr lang="en" sz="2100"/>
              <a:t>Which strategy is applicable to factoring polynomials with 4 terms?</a:t>
            </a:r>
            <a:endParaRPr sz="2100"/>
          </a:p>
          <a:p>
            <a:pPr indent="-361950" lvl="0" marL="457200" rtl="0" algn="l">
              <a:lnSpc>
                <a:spcPct val="100000"/>
              </a:lnSpc>
              <a:spcBef>
                <a:spcPts val="600"/>
              </a:spcBef>
              <a:spcAft>
                <a:spcPts val="600"/>
              </a:spcAft>
              <a:buSzPts val="2100"/>
              <a:buChar char="●"/>
            </a:pPr>
            <a:r>
              <a:rPr lang="en" sz="2100"/>
              <a:t>Which strategy is applicable to polynomials that don’t seem to factor easily?</a:t>
            </a:r>
            <a:endParaRPr sz="2100"/>
          </a:p>
        </p:txBody>
      </p:sp>
      <p:sp>
        <p:nvSpPr>
          <p:cNvPr id="296" name="Google Shape;296;p38"/>
          <p:cNvSpPr txBox="1"/>
          <p:nvPr>
            <p:ph idx="12" type="sldNum"/>
          </p:nvPr>
        </p:nvSpPr>
        <p:spPr>
          <a:xfrm>
            <a:off x="8283608" y="47110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7" name="Google Shape;297;p38"/>
          <p:cNvSpPr txBox="1"/>
          <p:nvPr>
            <p:ph idx="2" type="sldNum"/>
          </p:nvPr>
        </p:nvSpPr>
        <p:spPr>
          <a:xfrm>
            <a:off x="311700" y="47110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6.7 General Strategies for Factoring Polynomials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03" name="Google Shape;303;p39"/>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04" name="Google Shape;304;p39" title="Student Self Assessment table"/>
          <p:cNvGraphicFramePr/>
          <p:nvPr/>
        </p:nvGraphicFramePr>
        <p:xfrm>
          <a:off x="403153" y="1764100"/>
          <a:ext cx="3000000" cy="3000000"/>
        </p:xfrm>
        <a:graphic>
          <a:graphicData uri="http://schemas.openxmlformats.org/drawingml/2006/table">
            <a:tbl>
              <a:tblPr>
                <a:noFill/>
                <a:tableStyleId>{4820E522-C9D3-4370-AE2A-7CA235717359}</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Recognize and use the appropriate method to factor a polynomial completely.</a:t>
                      </a:r>
                      <a:endParaRPr sz="22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05" name="Google Shape;305;p39"/>
          <p:cNvSpPr txBox="1"/>
          <p:nvPr>
            <p:ph idx="12" type="sldNum"/>
          </p:nvPr>
        </p:nvSpPr>
        <p:spPr>
          <a:xfrm>
            <a:off x="8283608" y="47110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6" name="Google Shape;306;p39"/>
          <p:cNvSpPr txBox="1"/>
          <p:nvPr>
            <p:ph idx="2" type="sldNum"/>
          </p:nvPr>
        </p:nvSpPr>
        <p:spPr>
          <a:xfrm>
            <a:off x="311700" y="47110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6.7 General Strategies for Factoring Polynomials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