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2.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6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9AA3D5B-3FE0-443F-8D0D-F08920FA25A4}">
  <a:tblStyle styleId="{79AA3D5B-3FE0-443F-8D0D-F08920FA25A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xml"/><Relationship Id="rId3" Type="http://schemas.openxmlformats.org/officeDocument/2006/relationships/hyperlink" Target="https://teachers.raiselearning.org/2e/getting-started/quick-start" TargetMode="External"/><Relationship Id="rId4" Type="http://schemas.openxmlformats.org/officeDocument/2006/relationships/slide" Target="/pp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225/openstax-alg1-unit-7-spn-vocabulary-flash-cards/?funnelUUID=64d6c38d-d0b9-4dc0-94d3-93c122c6e063" TargetMode="External"/><Relationship Id="rId4" Type="http://schemas.openxmlformats.org/officeDocument/2006/relationships/hyperlink" Target="https://quizlet.com/881562770/openstax-alg1-unit-7-vocabulary-flash-cards/?funnelUUID=9b801ce2-897f-47c0-8ee3-8661d0e80671"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9.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 Id="rId3" Type="http://schemas.openxmlformats.org/officeDocument/2006/relationships/slide" Target="/pp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7-15-3-the-coordinates-of-the-vertex" TargetMode="Externa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books/algebra-1/pages/7-15-3-the-coordinates-of-the-vertex" TargetMode="Externa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9.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details/books/algebra-1"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 name="Shape 77"/>
        <p:cNvGrpSpPr/>
        <p:nvPr/>
      </p:nvGrpSpPr>
      <p:grpSpPr>
        <a:xfrm>
          <a:off x="0" y="0"/>
          <a:ext cx="0" cy="0"/>
          <a:chOff x="0" y="0"/>
          <a:chExt cx="0" cy="0"/>
        </a:xfrm>
      </p:grpSpPr>
      <p:sp>
        <p:nvSpPr>
          <p:cNvPr id="78" name="Google Shape;78;g39c39c74e23_0_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 name="Google Shape;79;g39c39c74e23_0_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b="1" lang="en">
                <a:solidFill>
                  <a:schemeClr val="dk1"/>
                </a:solidFill>
              </a:rPr>
              <a:t>How to Get Started</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2"/>
              </a:rPr>
              <a:t>Slide 2: How to use these slides</a:t>
            </a:r>
            <a:endParaRPr>
              <a:solidFill>
                <a:schemeClr val="dk1"/>
              </a:solidFill>
            </a:endParaRPr>
          </a:p>
          <a:p>
            <a:pPr indent="-298450" lvl="1" marL="914400" rtl="0" algn="l">
              <a:spcBef>
                <a:spcPts val="0"/>
              </a:spcBef>
              <a:spcAft>
                <a:spcPts val="0"/>
              </a:spcAft>
              <a:buClr>
                <a:schemeClr val="dk1"/>
              </a:buClr>
              <a:buSzPts val="1100"/>
              <a:buChar char="○"/>
            </a:pPr>
            <a:r>
              <a:rPr lang="en">
                <a:solidFill>
                  <a:schemeClr val="dk1"/>
                </a:solidFill>
              </a:rPr>
              <a:t>Check out the </a:t>
            </a:r>
            <a:r>
              <a:rPr lang="en" u="sng">
                <a:solidFill>
                  <a:schemeClr val="hlink"/>
                </a:solidFill>
                <a:hlinkClick r:id="rId3"/>
              </a:rPr>
              <a:t>Check out the digital quick start guide!</a:t>
            </a:r>
            <a:r>
              <a:rPr lang="en">
                <a:solidFill>
                  <a:schemeClr val="dk1"/>
                </a:solidFill>
              </a:rPr>
              <a:t>	</a:t>
            </a:r>
            <a:endParaRPr>
              <a:solidFill>
                <a:schemeClr val="dk1"/>
              </a:solidFill>
            </a:endParaRPr>
          </a:p>
          <a:p>
            <a:pPr indent="-298450" lvl="0" marL="457200" rtl="0" algn="l">
              <a:spcBef>
                <a:spcPts val="0"/>
              </a:spcBef>
              <a:spcAft>
                <a:spcPts val="0"/>
              </a:spcAft>
              <a:buClr>
                <a:schemeClr val="dk1"/>
              </a:buClr>
              <a:buSzPts val="1100"/>
              <a:buChar char="●"/>
            </a:pPr>
            <a:r>
              <a:rPr lang="en">
                <a:solidFill>
                  <a:schemeClr val="dk1"/>
                </a:solidFill>
              </a:rPr>
              <a:t>Review </a:t>
            </a:r>
            <a:r>
              <a:rPr lang="en" u="sng">
                <a:solidFill>
                  <a:schemeClr val="hlink"/>
                </a:solidFill>
                <a:hlinkClick action="ppaction://hlinksldjump" r:id="rId4"/>
              </a:rPr>
              <a:t>Slide 3: Reference Key of Icons</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6" name="Google Shape;86;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In earlier lessons, students found the vertex’s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-coordinate by locating the value halfway between the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-intercepts and learned that the vertex shows a function’s maximum or minimum. In this lesson, they explore quadratic expressions in vertex form, which makes the vertex easy to identify. Using technology, students adjust parameters, observe how changes affect the graph, and compare these patterns to those seen in earlier forms.</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Acquire devices that can run Desmos (recommended) or other graphing technology. It is ideal if each student has their own device.</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Graphing technology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A1(G) display, explain, and justify mathematical ideas and arguments using precise mathematical language in written or oral communication</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A7(A) graph quadratic functions on the coordinate plane and use the graph to identify key attributes, if possible, including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-intercept, </a:t>
            </a:r>
            <a:r>
              <a:rPr i="1" lang="en">
                <a:solidFill>
                  <a:schemeClr val="dk1"/>
                </a:solidFill>
                <a:latin typeface="Times New Roman"/>
                <a:ea typeface="Times New Roman"/>
                <a:cs typeface="Times New Roman"/>
                <a:sym typeface="Times New Roman"/>
              </a:rPr>
              <a:t>y</a:t>
            </a:r>
            <a:r>
              <a:rPr lang="en">
                <a:solidFill>
                  <a:schemeClr val="dk1"/>
                </a:solidFill>
                <a:latin typeface="Noto Sans"/>
                <a:ea typeface="Noto Sans"/>
                <a:cs typeface="Noto Sans"/>
                <a:sym typeface="Noto Sans"/>
              </a:rPr>
              <a:t>-intercept, zeros, maximum value, minimum values, vertex, and the equation of the axis of symmetry</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A7(C) determine the effects on the graph of the parent function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a:t>
            </a:r>
            <a:r>
              <a:rPr i="1" lang="en">
                <a:solidFill>
                  <a:schemeClr val="dk1"/>
                </a:solidFill>
                <a:latin typeface="Times New Roman"/>
                <a:ea typeface="Times New Roman"/>
                <a:cs typeface="Times New Roman"/>
                <a:sym typeface="Times New Roman"/>
              </a:rPr>
              <a:t>x</a:t>
            </a:r>
            <a:r>
              <a:rPr baseline="30000" lang="en">
                <a:solidFill>
                  <a:schemeClr val="dk1"/>
                </a:solidFill>
                <a:latin typeface="Noto Sans"/>
                <a:ea typeface="Noto Sans"/>
                <a:cs typeface="Noto Sans"/>
                <a:sym typeface="Noto Sans"/>
              </a:rPr>
              <a:t>2</a:t>
            </a:r>
            <a:r>
              <a:rPr lang="en">
                <a:solidFill>
                  <a:schemeClr val="dk1"/>
                </a:solidFill>
                <a:latin typeface="Noto Sans"/>
                <a:ea typeface="Noto Sans"/>
                <a:cs typeface="Noto Sans"/>
                <a:sym typeface="Noto Sans"/>
              </a:rPr>
              <a:t> when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is replaced by </a:t>
            </a:r>
            <a:r>
              <a:rPr i="1" lang="en">
                <a:solidFill>
                  <a:schemeClr val="dk1"/>
                </a:solidFill>
                <a:latin typeface="Times New Roman"/>
                <a:ea typeface="Times New Roman"/>
                <a:cs typeface="Times New Roman"/>
                <a:sym typeface="Times New Roman"/>
              </a:rPr>
              <a:t>af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 d,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x </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c</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f</a:t>
            </a:r>
            <a:r>
              <a:rPr lang="en">
                <a:solidFill>
                  <a:schemeClr val="dk1"/>
                </a:solidFill>
                <a:latin typeface="Noto Sans"/>
                <a:ea typeface="Noto Sans"/>
                <a:cs typeface="Noto Sans"/>
                <a:sym typeface="Noto Sans"/>
              </a:rPr>
              <a:t>(</a:t>
            </a:r>
            <a:r>
              <a:rPr i="1" lang="en">
                <a:solidFill>
                  <a:schemeClr val="dk1"/>
                </a:solidFill>
                <a:latin typeface="Times New Roman"/>
                <a:ea typeface="Times New Roman"/>
                <a:cs typeface="Times New Roman"/>
                <a:sym typeface="Times New Roman"/>
              </a:rPr>
              <a:t>bx</a:t>
            </a:r>
            <a:r>
              <a:rPr lang="en">
                <a:solidFill>
                  <a:schemeClr val="dk1"/>
                </a:solidFill>
                <a:latin typeface="Noto Sans"/>
                <a:ea typeface="Noto Sans"/>
                <a:cs typeface="Noto Sans"/>
                <a:sym typeface="Noto Sans"/>
              </a:rPr>
              <a:t>) for specific values of </a:t>
            </a:r>
            <a:r>
              <a:rPr i="1" lang="en">
                <a:solidFill>
                  <a:schemeClr val="dk1"/>
                </a:solidFill>
                <a:latin typeface="Times New Roman"/>
                <a:ea typeface="Times New Roman"/>
                <a:cs typeface="Times New Roman"/>
                <a:sym typeface="Times New Roman"/>
              </a:rPr>
              <a:t>a</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b</a:t>
            </a:r>
            <a:r>
              <a:rPr lang="en">
                <a:solidFill>
                  <a:schemeClr val="dk1"/>
                </a:solidFill>
                <a:latin typeface="Noto Sans"/>
                <a:ea typeface="Noto Sans"/>
                <a:cs typeface="Noto Sans"/>
                <a:sym typeface="Noto Sans"/>
              </a:rPr>
              <a:t>, </a:t>
            </a:r>
            <a:r>
              <a:rPr i="1" lang="en">
                <a:solidFill>
                  <a:schemeClr val="dk1"/>
                </a:solidFill>
                <a:latin typeface="Times New Roman"/>
                <a:ea typeface="Times New Roman"/>
                <a:cs typeface="Times New Roman"/>
                <a:sym typeface="Times New Roman"/>
              </a:rPr>
              <a:t>c</a:t>
            </a:r>
            <a:r>
              <a:rPr lang="en">
                <a:solidFill>
                  <a:schemeClr val="dk1"/>
                </a:solidFill>
                <a:latin typeface="Noto Sans"/>
                <a:ea typeface="Noto Sans"/>
                <a:cs typeface="Noto Sans"/>
                <a:sym typeface="Noto Sans"/>
              </a:rPr>
              <a:t>, and </a:t>
            </a:r>
            <a:r>
              <a:rPr i="1" lang="en">
                <a:solidFill>
                  <a:schemeClr val="dk1"/>
                </a:solidFill>
                <a:latin typeface="Times New Roman"/>
                <a:ea typeface="Times New Roman"/>
                <a:cs typeface="Times New Roman"/>
                <a:sym typeface="Times New Roman"/>
              </a:rPr>
              <a:t>d</a:t>
            </a:r>
            <a:endParaRPr>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39e507288b6_1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39e507288b6_1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7 Spanish Vocabulary</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7 Vocabulary (English)</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3(B) expand and internalize initial English vocabulary by learning and using high-frequency English words necessary for identifying and describing people, places, and objects, by retelling simple stories and basic information represented or supported by pictures, and by learning and using routine language needed for classroom communication</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 </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3(F) ask and give information ranging from using a very limited bank of high-frequency, high-need, concrete vocabulary, including key words and expressions needed for basic communication in academic and social contexts, to using abstract and content-based vocabulary during extended speaking assignments</a:t>
            </a:r>
            <a:endParaRPr sz="13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39c39c74e23_0_1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39c39c74e23_0_1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34e020773c1_0_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34e020773c1_0_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warm up prompts students to analyze two sets of equations that they will study more closely in a later activity. In each set, the three equations define the same function but are written in different forms—factored form, standard form, and vertex form. Noticing and wondering about the features of the equations prepares students to reason later that the expressions defining each output are equivalent.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When students articulate what they notice and wonder, they have an opportunity to attend to precision in the language used to describe what they see. They might first propose less formal or imprecise language, and then restate their observation with more precise language in order to communicate more clearly.</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311150" lvl="0" marL="457200" rtl="0" algn="l">
              <a:lnSpc>
                <a:spcPct val="100000"/>
              </a:lnSpc>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Display the two sets of equations for all to see.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one minute of quiet time to think individually and ask them to be prepared to share at least one thing they notice and one thing they wonder.</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another minute to discuss their observations and questions.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Follow with a whole-class discussion.</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8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Things you notice: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set has three equations.</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Each equation has the output in function notation on the left side of the equal sign, and an expression on the right side.</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expressions are in standard form, factored form, and one other form.</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equations in standard and factored form are equivalent.</a:t>
            </a:r>
            <a:endParaRPr sz="1300">
              <a:solidFill>
                <a:schemeClr val="dk1"/>
              </a:solidFill>
              <a:latin typeface="Calibri"/>
              <a:ea typeface="Calibri"/>
              <a:cs typeface="Calibri"/>
              <a:sym typeface="Calibri"/>
            </a:endParaRPr>
          </a:p>
          <a:p>
            <a:pPr indent="-311150" lvl="0" marL="457200" rtl="0" algn="l">
              <a:spcBef>
                <a:spcPts val="10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Things you may wonder:</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are the equations in each set grouped together?</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each set, is the expression in the last equation written in a particular form? What is it called?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 each set, is the expression in the last equation equivalent to the other two?</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rPr lang="en">
                <a:solidFill>
                  <a:schemeClr val="dk1"/>
                </a:solidFill>
                <a:latin typeface="Noto Sans"/>
                <a:ea typeface="Noto Sans"/>
                <a:cs typeface="Noto Sans"/>
                <a:sym typeface="Noto Sans"/>
              </a:rPr>
              <a:t>Ask students to share the things they noticed and wondered. Record and display their responses for all to see. If possible, record the reasoning on or near the relevant equations. After all responses have been recorded without commentary or editing, ask students, "Is there anything on this list that you are wondering about now?" Encourage students to respectfully disagree, ask for clarification, or point out contradicting information, etc.</a:t>
            </a:r>
            <a:endParaRPr>
              <a:solidFill>
                <a:schemeClr val="dk1"/>
              </a:solidFill>
              <a:latin typeface="Noto Sans"/>
              <a:ea typeface="Noto Sans"/>
              <a:cs typeface="Noto Sans"/>
              <a:sym typeface="Noto Sans"/>
            </a:endParaRPr>
          </a:p>
          <a:p>
            <a:pPr indent="45720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rPr lang="en">
                <a:solidFill>
                  <a:schemeClr val="dk1"/>
                </a:solidFill>
                <a:latin typeface="Noto Sans"/>
                <a:ea typeface="Noto Sans"/>
                <a:cs typeface="Noto Sans"/>
                <a:sym typeface="Noto Sans"/>
              </a:rPr>
              <a:t>Some students may struggle with what to notice about these equations. Consider asking questions such 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 you notice that is the same in all the equations?”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“What do you notice that is different between all the equations?”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Char char="●"/>
            </a:pPr>
            <a:r>
              <a:rPr lang="en">
                <a:solidFill>
                  <a:schemeClr val="dk1"/>
                </a:solidFill>
                <a:latin typeface="Noto Sans"/>
                <a:ea typeface="Noto Sans"/>
                <a:cs typeface="Noto Sans"/>
                <a:sym typeface="Noto Sans"/>
              </a:rPr>
              <a:t>Be prepared to respond to students who note that all the equations contain </a:t>
            </a:r>
            <a:r>
              <a:rPr i="1" lang="en">
                <a:solidFill>
                  <a:schemeClr val="dk1"/>
                </a:solidFill>
                <a:latin typeface="Times New Roman"/>
                <a:ea typeface="Times New Roman"/>
                <a:cs typeface="Times New Roman"/>
                <a:sym typeface="Times New Roman"/>
              </a:rPr>
              <a:t>x</a:t>
            </a:r>
            <a:r>
              <a:rPr lang="en">
                <a:solidFill>
                  <a:schemeClr val="dk1"/>
                </a:solidFill>
                <a:latin typeface="Noto Sans"/>
                <a:ea typeface="Noto Sans"/>
                <a:cs typeface="Noto Sans"/>
                <a:sym typeface="Noto Sans"/>
              </a:rPr>
              <a:t>, or that two of the equations have squared terms and the third does not, and push for more similarities and differences to get at the different forms, etc.</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39c39c74e23_0_1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39c39c74e23_0_1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3a284327a92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3a284327a92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Representation: Develop Language and Symbols</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Create a display of important terms and vocabulary. Invite students to suggest language or diagrams to include that will support their understanding of vertex form.</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Conceptual processing; Language</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1" name="Shape 161"/>
        <p:cNvGrpSpPr/>
        <p:nvPr/>
      </p:nvGrpSpPr>
      <p:grpSpPr>
        <a:xfrm>
          <a:off x="0" y="0"/>
          <a:ext cx="0" cy="0"/>
          <a:chOff x="0" y="0"/>
          <a:chExt cx="0" cy="0"/>
        </a:xfrm>
      </p:grpSpPr>
      <p:sp>
        <p:nvSpPr>
          <p:cNvPr id="162" name="Google Shape;162;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3" name="Google Shape;163;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activity offers additional support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(10 minutes)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introduces vertex form. Students explore how the numbers in a vertex-form expression relate to the vertex of its graph. They also rewrite vertex-form expressions into other equivalent forms, practicing how to expand expressions using the distributive property.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Give students a minute to read the task statement.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Before students answer the questions, briefly discuss the worked example to make sure students can follow the reasoning that illustrates the equivalence of the expressions defining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and </a:t>
            </a:r>
            <a:r>
              <a:rPr i="1" lang="en" sz="1300">
                <a:solidFill>
                  <a:schemeClr val="dk1"/>
                </a:solidFill>
                <a:latin typeface="Calibri"/>
                <a:ea typeface="Calibri"/>
                <a:cs typeface="Calibri"/>
                <a:sym typeface="Calibri"/>
              </a:rPr>
              <a:t>f.</a:t>
            </a:r>
            <a:endParaRPr i="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Review with Students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Each step of the simplification process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How each form is related.</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Activity questions, answers, anticipated misconceptions and synthesis on the next slide.</a:t>
            </a:r>
            <a:endParaRPr b="1"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3" name="Google Shape;173;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Expanding and simplifying function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gives −1(</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+ 4, which equals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− 9 + 4</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-2,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3, 4</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45720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i="1" lang="en" sz="1300">
                <a:solidFill>
                  <a:schemeClr val="dk1"/>
                </a:solidFill>
                <a:latin typeface="Calibri"/>
                <a:ea typeface="Calibri"/>
                <a:cs typeface="Calibri"/>
                <a:sym typeface="Calibri"/>
              </a:rPr>
              <a:t>More a</a:t>
            </a:r>
            <a:r>
              <a:rPr b="1" i="1" lang="en" sz="1300">
                <a:solidFill>
                  <a:schemeClr val="dk1"/>
                </a:solidFill>
                <a:latin typeface="Calibri"/>
                <a:ea typeface="Calibri"/>
                <a:cs typeface="Calibri"/>
                <a:sym typeface="Calibri"/>
              </a:rPr>
              <a:t>ctivity questions, answers, anticipated misconceptions and synthesis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g3a2811a589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7" name="Google Shape;187;g3a2811a5895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The numbers in vertex form seem to give the coordinates of the vertex of the graph. When a positive number is added to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in the parentheses,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 seems to be negative—which is the opposite of that number. When a number is subtracted from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 seems to be positive—which is the opposite of what it looks like.</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incorrectly think that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is (</a:t>
            </a:r>
            <a:r>
              <a:rPr i="1" lang="en" sz="1300">
                <a:solidFill>
                  <a:schemeClr val="dk1"/>
                </a:solidFill>
                <a:latin typeface="Times New Roman"/>
                <a:ea typeface="Times New Roman"/>
                <a:cs typeface="Times New Roman"/>
                <a:sym typeface="Times New Roman"/>
              </a:rPr>
              <a:t>x</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Remind them that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−3)</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means (</a:t>
            </a: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−3)(</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−3)</a:t>
            </a:r>
            <a:r>
              <a:rPr lang="en" sz="1300">
                <a:solidFill>
                  <a:schemeClr val="dk1"/>
                </a:solidFill>
                <a:latin typeface="Calibri"/>
                <a:ea typeface="Calibri"/>
                <a:cs typeface="Calibri"/>
                <a:sym typeface="Calibri"/>
              </a:rPr>
              <a:t>. Consider pointing out the example in the task statement to help students show that the expressions for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are equivalent.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show that the expressions defining functions </a:t>
            </a:r>
            <a:r>
              <a:rPr i="1" lang="en" sz="1300">
                <a:solidFill>
                  <a:schemeClr val="dk1"/>
                </a:solidFill>
                <a:latin typeface="Times New Roman"/>
                <a:ea typeface="Times New Roman"/>
                <a:cs typeface="Times New Roman"/>
                <a:sym typeface="Times New Roman"/>
              </a:rPr>
              <a:t>r</a:t>
            </a:r>
            <a:r>
              <a:rPr lang="en" sz="1300">
                <a:solidFill>
                  <a:schemeClr val="dk1"/>
                </a:solidFill>
                <a:latin typeface="Calibri"/>
                <a:ea typeface="Calibri"/>
                <a:cs typeface="Calibri"/>
                <a:sym typeface="Calibri"/>
              </a:rPr>
              <a:t> and </a:t>
            </a:r>
            <a:r>
              <a:rPr i="1" lang="en" sz="1300">
                <a:solidFill>
                  <a:schemeClr val="dk1"/>
                </a:solidFill>
                <a:latin typeface="Times New Roman"/>
                <a:ea typeface="Times New Roman"/>
                <a:cs typeface="Times New Roman"/>
                <a:sym typeface="Times New Roman"/>
              </a:rPr>
              <a:t>p</a:t>
            </a:r>
            <a:r>
              <a:rPr lang="en" sz="1300">
                <a:solidFill>
                  <a:schemeClr val="dk1"/>
                </a:solidFill>
                <a:latin typeface="Calibri"/>
                <a:ea typeface="Calibri"/>
                <a:cs typeface="Calibri"/>
                <a:sym typeface="Calibri"/>
              </a:rPr>
              <a:t> are equivalent. Consider pointing out that at the moment it is easier to show equivalence by going from vertex form to standard form than from standard form to vertex form. In a future unit, we will look at how to do the latter.</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discuss questions such as: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information does a quadratic expression in the vertex form reveal? How does it show that information?" (It reveals the coordinates of the vertex of the parabola. The number in the parentheses seems to be related to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-coordinate of the vertex. The number outside seems to be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vertex.)</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"What doesn't it tell us?" (It does not allow us to easily see the </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 or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"Why do you think this form is used?" (Sometimes we want to know the maximum or the minimum of a function. It is helpful to be able to see it in the expression or equation defining the function.)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"Can you give an example of a situation when it might be useful to have the relationship modeled using an expression in vertex form?" (Examples: when we are interested in the maximum height of an object in projectile motion, or when we want to know the maximum revenue in a business model.)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Remember to expand the binomial by multiplying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Remember to expand the binomial by multiplying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a:t>
            </a:r>
            <a:r>
              <a:rPr b="1" lang="en" sz="1300">
                <a:solidFill>
                  <a:schemeClr val="dk1"/>
                </a:solidFill>
                <a:latin typeface="Calibri"/>
                <a:ea typeface="Calibri"/>
                <a:cs typeface="Calibri"/>
                <a:sym typeface="Calibri"/>
              </a:rPr>
              <a:t>hat’s correct!</a:t>
            </a:r>
            <a:r>
              <a:rPr lang="en" sz="1300">
                <a:solidFill>
                  <a:schemeClr val="dk1"/>
                </a:solidFill>
                <a:latin typeface="Calibri"/>
                <a:ea typeface="Calibri"/>
                <a:cs typeface="Calibri"/>
                <a:sym typeface="Calibri"/>
              </a:rPr>
              <a:t> Multiply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then subtract 9.</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Remember to expand the binomial by multiplying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 Watch the signs. For the middle terms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−6</a:t>
            </a:r>
            <a:r>
              <a:rPr i="1" lang="en" sz="1300">
                <a:solidFill>
                  <a:schemeClr val="dk1"/>
                </a:solidFill>
                <a:latin typeface="Times New Roman"/>
                <a:ea typeface="Times New Roman"/>
                <a:cs typeface="Times New Roman"/>
                <a:sym typeface="Times New Roman"/>
              </a:rPr>
              <a:t>x</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 name="Shape 204"/>
        <p:cNvGrpSpPr/>
        <p:nvPr/>
      </p:nvGrpSpPr>
      <p:grpSpPr>
        <a:xfrm>
          <a:off x="0" y="0"/>
          <a:ext cx="0" cy="0"/>
          <a:chOff x="0" y="0"/>
          <a:chExt cx="0" cy="0"/>
        </a:xfrm>
      </p:grpSpPr>
      <p:sp>
        <p:nvSpPr>
          <p:cNvPr id="205" name="Google Shape;205;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6" name="Google Shape;206;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Remind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Review the equivalent forms with students.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Vertex Form</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review, questions, and answers on the next slide.</a:t>
            </a:r>
            <a:endParaRPr i="1" sz="13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g3a2d4f8387e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6" name="Google Shape;216;g3a2d4f8387e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lphaLcPeriod"/>
            </a:pPr>
            <a:r>
              <a:rPr i="1" lang="en" sz="1300">
                <a:solidFill>
                  <a:schemeClr val="dk1"/>
                </a:solidFill>
                <a:latin typeface="Calibri"/>
                <a:ea typeface="Calibri"/>
                <a:cs typeface="Calibri"/>
                <a:sym typeface="Calibri"/>
              </a:rPr>
              <a:t>y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+ 5)(</a:t>
            </a:r>
            <a:r>
              <a:rPr i="1" lang="en" sz="1300">
                <a:solidFill>
                  <a:schemeClr val="dk1"/>
                </a:solidFill>
                <a:latin typeface="Calibri"/>
                <a:ea typeface="Calibri"/>
                <a:cs typeface="Calibri"/>
                <a:sym typeface="Calibri"/>
              </a:rPr>
              <a:t>x </a:t>
            </a:r>
            <a:r>
              <a:rPr lang="en" sz="1300">
                <a:solidFill>
                  <a:schemeClr val="dk1"/>
                </a:solidFill>
                <a:latin typeface="Calibri"/>
                <a:ea typeface="Calibri"/>
                <a:cs typeface="Calibri"/>
                <a:sym typeface="Calibri"/>
              </a:rPr>
              <a:t>− 1)</a:t>
            </a:r>
            <a:endParaRPr sz="1300">
              <a:solidFill>
                <a:schemeClr val="dk1"/>
              </a:solidFill>
              <a:latin typeface="Calibri"/>
              <a:ea typeface="Calibri"/>
              <a:cs typeface="Calibri"/>
              <a:sym typeface="Calibri"/>
            </a:endParaRPr>
          </a:p>
          <a:p>
            <a:pPr indent="0" lvl="0" marL="457200" rtl="0" algn="l">
              <a:lnSpc>
                <a:spcPct val="115000"/>
              </a:lnSpc>
              <a:spcBef>
                <a:spcPts val="1200"/>
              </a:spcBef>
              <a:spcAft>
                <a:spcPts val="120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39c39c74e23_0_1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39c39c74e23_0_1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34e020773c1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34e020773c1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Support for English Language Learners: </a:t>
            </a:r>
            <a:r>
              <a:rPr b="1" lang="en" sz="1300">
                <a:solidFill>
                  <a:schemeClr val="dk1"/>
                </a:solidFill>
                <a:latin typeface="Calibri"/>
                <a:ea typeface="Calibri"/>
                <a:cs typeface="Calibri"/>
                <a:sym typeface="Calibri"/>
              </a:rPr>
              <a:t>MLR 8 Discussion Supports: Speaking</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Use this routine to support whole-class discussion. For each observation that is shared, ask students to restate what they heard using precise mathematical language. Ask the original speaker if their peer was accurately able to restate their thinking. Call students' attention to any words or phrases that helped to clarify the original statement. This provides more students with an opportunity to produce language as they interpret the reasoning of others.</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Design Principle(s): Support sense-making</a:t>
            </a:r>
            <a:endParaRPr i="1"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Support for Students with Disabilities: </a:t>
            </a:r>
            <a:r>
              <a:rPr b="1" lang="en" sz="1300">
                <a:solidFill>
                  <a:schemeClr val="dk1"/>
                </a:solidFill>
                <a:latin typeface="Calibri"/>
                <a:ea typeface="Calibri"/>
                <a:cs typeface="Calibri"/>
                <a:sym typeface="Calibri"/>
              </a:rPr>
              <a:t>Action and Expression: Provide Access for Physical Action</a:t>
            </a:r>
            <a:endParaRPr b="1"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Provide access to tools and assistive technologies such as a graphing calculator or graphing software. Some students may benefit from a checklist or list of steps to be able to use the calculator or software.</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i="1" lang="en" sz="1300">
                <a:solidFill>
                  <a:schemeClr val="dk1"/>
                </a:solidFill>
                <a:latin typeface="Calibri"/>
                <a:ea typeface="Calibri"/>
                <a:cs typeface="Calibri"/>
                <a:sym typeface="Calibri"/>
              </a:rPr>
              <a:t>Supports accessibility for: Organization; Conceptual processing; Attention</a:t>
            </a:r>
            <a:endParaRPr i="1"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351b4548e97_0_1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351b4548e97_0_1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English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ction="ppaction://hlinksldjump" r:id="rId3"/>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(20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now take a closer look at how the parameters in vertex form relate to the coordinates of the vertex. Using graphing technology, they vary each parameter and observe the effects on the graph, building on earlier work with standard and factored forms. Working with a partner, students alternate operating the technology and recording observations, giving them opportunities to explain and critique reasoning. This activity also begins to develop their understanding of the structure of vertex form in preparation for the next lesson.</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311150" lvl="0" marL="457200" rtl="0" algn="l">
              <a:lnSpc>
                <a:spcPct val="115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Provide access to graphing technology for all students.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Arrange students in pairs. For Questions 1–2, assign one partner to operate the graphing tool and the other to record observations. Have them switch roles halfway.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Pause for a brief class discussion after Question 2. Invite students to share observations about how adding a constant to(</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a:t>
            </a:r>
            <a:r>
              <a:rPr baseline="30000" lang="en" sz="1300">
                <a:solidFill>
                  <a:schemeClr val="dk1"/>
                </a:solidFill>
                <a:latin typeface="Calibri"/>
                <a:ea typeface="Calibri"/>
                <a:cs typeface="Calibri"/>
                <a:sym typeface="Calibri"/>
              </a:rPr>
              <a:t>2</a:t>
            </a:r>
            <a:r>
              <a:rPr lang="en" sz="1300">
                <a:solidFill>
                  <a:schemeClr val="dk1"/>
                </a:solidFill>
                <a:latin typeface="Calibri"/>
                <a:ea typeface="Calibri"/>
                <a:cs typeface="Calibri"/>
                <a:sym typeface="Calibri"/>
              </a:rPr>
              <a:t> shifts the graph. Highlight how vertical shifts affect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-intercepts, including cases where the graph no longer intersects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-axis.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Ask students to put graphing tools away while working on Question 3 so they rely on reasoning rather than technology.</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Adding a number to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 moves the graph to the left. Subtracting a number (or adding a negative number) moves the graph to the right. The vertex stays on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-axis.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Adding a constant term moves it up and subtracting moves it down. The </a:t>
            </a:r>
            <a:r>
              <a:rPr i="1" lang="en" sz="1300">
                <a:solidFill>
                  <a:schemeClr val="dk1"/>
                </a:solidFill>
                <a:latin typeface="Times New Roman"/>
                <a:ea typeface="Times New Roman"/>
                <a:cs typeface="Times New Roman"/>
                <a:sym typeface="Times New Roman"/>
              </a:rPr>
              <a:t>𝑥</a:t>
            </a:r>
            <a:r>
              <a:rPr lang="en" sz="1300">
                <a:solidFill>
                  <a:schemeClr val="dk1"/>
                </a:solidFill>
                <a:latin typeface="Calibri"/>
                <a:ea typeface="Calibri"/>
                <a:cs typeface="Calibri"/>
                <a:sym typeface="Calibri"/>
              </a:rPr>
              <a:t>-coordinate of the vertex doesn't change.</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Multiplying the squared term by a number doesn't change the vertex, but it changes the opening of the graph to "wider" or "narrower," or changes the direction of the graph to open upward or downward.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0"/>
              </a:spcAft>
              <a:buNone/>
            </a:pPr>
            <a:r>
              <a:t/>
            </a:r>
            <a:endParaRPr b="1" i="1" sz="1300">
              <a:solidFill>
                <a:schemeClr val="dk1"/>
              </a:solidFill>
              <a:latin typeface="Calibri"/>
              <a:ea typeface="Calibri"/>
              <a:cs typeface="Calibri"/>
              <a:sym typeface="Calibri"/>
            </a:endParaRPr>
          </a:p>
          <a:p>
            <a:pPr indent="0" lvl="0" marL="0" rtl="0" algn="l">
              <a:spcBef>
                <a:spcPts val="80"/>
              </a:spcBef>
              <a:spcAft>
                <a:spcPts val="80"/>
              </a:spcAft>
              <a:buNone/>
            </a:pPr>
            <a:r>
              <a:rPr b="1" i="1" lang="en" sz="1300">
                <a:solidFill>
                  <a:schemeClr val="dk1"/>
                </a:solidFill>
                <a:latin typeface="Calibri"/>
                <a:ea typeface="Calibri"/>
                <a:cs typeface="Calibri"/>
                <a:sym typeface="Calibri"/>
              </a:rPr>
              <a:t>More activity questions and answers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 name="Shape 255"/>
        <p:cNvGrpSpPr/>
        <p:nvPr/>
      </p:nvGrpSpPr>
      <p:grpSpPr>
        <a:xfrm>
          <a:off x="0" y="0"/>
          <a:ext cx="0" cy="0"/>
          <a:chOff x="0" y="0"/>
          <a:chExt cx="0" cy="0"/>
        </a:xfrm>
      </p:grpSpPr>
      <p:sp>
        <p:nvSpPr>
          <p:cNvPr id="256" name="Google Shape;256;g351b4548e97_0_1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7" name="Google Shape;257;g351b4548e97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4"/>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4"/>
            </a:pP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4"/>
            </a:pPr>
            <a:r>
              <a:rPr lang="en" sz="1300">
                <a:solidFill>
                  <a:schemeClr val="dk1"/>
                </a:solidFill>
                <a:latin typeface="Calibri"/>
                <a:ea typeface="Calibri"/>
                <a:cs typeface="Calibri"/>
                <a:sym typeface="Calibri"/>
              </a:rPr>
              <a:t>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7"/>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7"/>
            </a:pPr>
            <a:r>
              <a:rPr lang="en" sz="1300">
                <a:solidFill>
                  <a:schemeClr val="dk1"/>
                </a:solidFill>
                <a:latin typeface="Calibri"/>
                <a:ea typeface="Calibri"/>
                <a:cs typeface="Calibri"/>
                <a:sym typeface="Calibri"/>
              </a:rPr>
              <a:t>8</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7"/>
            </a:pPr>
            <a:r>
              <a:rPr lang="en" sz="1300">
                <a:solidFill>
                  <a:schemeClr val="dk1"/>
                </a:solidFill>
                <a:latin typeface="Calibri"/>
                <a:ea typeface="Calibri"/>
                <a:cs typeface="Calibri"/>
                <a:sym typeface="Calibri"/>
              </a:rPr>
              <a:t>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10"/>
            </a:pP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10"/>
            </a:pPr>
            <a:r>
              <a:rPr lang="en" sz="1300">
                <a:solidFill>
                  <a:schemeClr val="dk1"/>
                </a:solidFill>
                <a:latin typeface="Calibri"/>
                <a:ea typeface="Calibri"/>
                <a:cs typeface="Calibri"/>
                <a:sym typeface="Calibri"/>
              </a:rPr>
              <a:t>-7</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startAt="10"/>
            </a:pPr>
            <a:r>
              <a:rPr lang="en" sz="1300">
                <a:solidFill>
                  <a:schemeClr val="dk1"/>
                </a:solidFill>
                <a:latin typeface="Calibri"/>
                <a:ea typeface="Calibri"/>
                <a:cs typeface="Calibri"/>
                <a:sym typeface="Calibri"/>
              </a:rPr>
              <a:t>Up</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Question 7 has been omitted from the slides but can be found </a:t>
            </a:r>
            <a:r>
              <a:rPr lang="en" sz="1300" u="sng">
                <a:solidFill>
                  <a:schemeClr val="hlink"/>
                </a:solidFill>
                <a:latin typeface="Calibri"/>
                <a:ea typeface="Calibri"/>
                <a:cs typeface="Calibri"/>
                <a:sym typeface="Calibri"/>
                <a:hlinkClick r:id="rId2"/>
              </a:rPr>
              <a:t>here</a:t>
            </a:r>
            <a:r>
              <a:rPr lang="en" sz="1300">
                <a:solidFill>
                  <a:schemeClr val="dk1"/>
                </a:solidFill>
                <a:latin typeface="Calibri"/>
                <a:ea typeface="Calibri"/>
                <a:cs typeface="Calibri"/>
                <a:sym typeface="Calibri"/>
              </a:rPr>
              <a:t> in the online book.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and synthesis on the next slide.</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a2d4f8387e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a2d4f8387e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7"/>
            </a:pPr>
            <a:r>
              <a:rPr lang="en" sz="1300">
                <a:solidFill>
                  <a:schemeClr val="dk1"/>
                </a:solidFill>
                <a:latin typeface="Calibri"/>
                <a:ea typeface="Calibri"/>
                <a:cs typeface="Calibri"/>
                <a:sym typeface="Calibri"/>
              </a:rPr>
              <a:t>Question 7 has been omitted from the slides but can be found </a:t>
            </a:r>
            <a:r>
              <a:rPr lang="en" sz="1300" u="sng">
                <a:solidFill>
                  <a:schemeClr val="hlink"/>
                </a:solidFill>
                <a:latin typeface="Calibri"/>
                <a:ea typeface="Calibri"/>
                <a:cs typeface="Calibri"/>
                <a:sym typeface="Calibri"/>
                <a:hlinkClick r:id="rId2"/>
              </a:rPr>
              <a:t>here</a:t>
            </a:r>
            <a:r>
              <a:rPr lang="en" sz="1300">
                <a:solidFill>
                  <a:schemeClr val="dk1"/>
                </a:solidFill>
                <a:latin typeface="Calibri"/>
                <a:ea typeface="Calibri"/>
                <a:cs typeface="Calibri"/>
                <a:sym typeface="Calibri"/>
              </a:rPr>
              <a:t> in the online book.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a:t>
            </a:r>
            <a:r>
              <a:rPr i="1" lang="en" sz="1300">
                <a:solidFill>
                  <a:schemeClr val="dk1"/>
                </a:solidFill>
                <a:latin typeface="Times New Roman"/>
                <a:ea typeface="Times New Roman"/>
                <a:cs typeface="Times New Roman"/>
                <a:sym typeface="Times New Roman"/>
              </a:rPr>
              <a:t>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i="1" lang="en" sz="1300">
                <a:solidFill>
                  <a:schemeClr val="dk1"/>
                </a:solidFill>
                <a:latin typeface="Times New Roman"/>
                <a:ea typeface="Times New Roman"/>
                <a:cs typeface="Times New Roman"/>
                <a:sym typeface="Times New Roman"/>
              </a:rPr>
              <a:t>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The direction can not be determined because the direction of opening depends on whether </a:t>
            </a:r>
            <a:r>
              <a:rPr i="1" lang="en" sz="1300">
                <a:solidFill>
                  <a:schemeClr val="dk1"/>
                </a:solidFill>
                <a:latin typeface="Times New Roman"/>
                <a:ea typeface="Times New Roman"/>
                <a:cs typeface="Times New Roman"/>
                <a:sym typeface="Times New Roman"/>
              </a:rPr>
              <a:t>a</a:t>
            </a:r>
            <a:r>
              <a:rPr lang="en" sz="1300">
                <a:solidFill>
                  <a:schemeClr val="dk1"/>
                </a:solidFill>
                <a:latin typeface="Calibri"/>
                <a:ea typeface="Calibri"/>
                <a:cs typeface="Calibri"/>
                <a:sym typeface="Calibri"/>
              </a:rPr>
              <a:t> is positive or negative.</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Invite students to share their responses and reasoning. If not mentioned in students' explanations, highlight the following points: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To determine which baseball stayed in flight longer, we can compare where the graphs intersect the horizontal axis or the zeros of the functions, which tell us when the baseball hits the ground.</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graph of function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intersects the horizontal axis around 5.</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is given in factored form, so one zero will be a very small negative number (about −1/16), and the other zero will be 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maximum height of Player A's baseball (function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is shown in the graph. For Player B (function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we can approximate the halfway point between the horizontal intercepts, which is around </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2, and then find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baseball was hit at </a:t>
            </a:r>
            <a:r>
              <a:rPr i="1" lang="en" sz="1300">
                <a:solidFill>
                  <a:schemeClr val="dk1"/>
                </a:solidFill>
                <a:latin typeface="Times New Roman"/>
                <a:ea typeface="Times New Roman"/>
                <a:cs typeface="Times New Roman"/>
                <a:sym typeface="Times New Roman"/>
              </a:rPr>
              <a:t>t</a:t>
            </a:r>
            <a:r>
              <a:rPr lang="en" sz="1300">
                <a:solidFill>
                  <a:schemeClr val="dk1"/>
                </a:solidFill>
                <a:latin typeface="Calibri"/>
                <a:ea typeface="Calibri"/>
                <a:cs typeface="Calibri"/>
                <a:sym typeface="Calibri"/>
              </a:rPr>
              <a:t>=0, so to find the height we would look at the vertical intercept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function </a:t>
            </a:r>
            <a:r>
              <a:rPr i="1" lang="en" sz="1300">
                <a:solidFill>
                  <a:schemeClr val="dk1"/>
                </a:solidFill>
                <a:latin typeface="Times New Roman"/>
                <a:ea typeface="Times New Roman"/>
                <a:cs typeface="Times New Roman"/>
                <a:sym typeface="Times New Roman"/>
              </a:rPr>
              <a:t>h</a:t>
            </a:r>
            <a:r>
              <a:rPr lang="en" sz="1300">
                <a:solidFill>
                  <a:schemeClr val="dk1"/>
                </a:solidFill>
                <a:latin typeface="Calibri"/>
                <a:ea typeface="Calibri"/>
                <a:cs typeface="Calibri"/>
                <a:sym typeface="Calibri"/>
              </a:rPr>
              <a:t>, this point is shown on the graph.</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function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 it is not immediately apparent because the equation is in factored form. If it was in standard form, the constant term is the vertical intercept. We can either expand the (−16</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− 1)(</a:t>
            </a:r>
            <a:r>
              <a:rPr i="1" lang="en" sz="1300">
                <a:solidFill>
                  <a:schemeClr val="dk1"/>
                </a:solidFill>
                <a:latin typeface="Times New Roman"/>
                <a:ea typeface="Times New Roman"/>
                <a:cs typeface="Times New Roman"/>
                <a:sym typeface="Times New Roman"/>
              </a:rPr>
              <a:t>t </a:t>
            </a:r>
            <a:r>
              <a:rPr lang="en" sz="1300">
                <a:solidFill>
                  <a:schemeClr val="dk1"/>
                </a:solidFill>
                <a:latin typeface="Calibri"/>
                <a:ea typeface="Calibri"/>
                <a:cs typeface="Calibri"/>
                <a:sym typeface="Calibri"/>
              </a:rPr>
              <a:t>− 4) and write an equivalent expression in standard form, or find </a:t>
            </a:r>
            <a:r>
              <a:rPr i="1" lang="en" sz="1300">
                <a:solidFill>
                  <a:schemeClr val="dk1"/>
                </a:solidFill>
                <a:latin typeface="Times New Roman"/>
                <a:ea typeface="Times New Roman"/>
                <a:cs typeface="Times New Roman"/>
                <a:sym typeface="Times New Roman"/>
              </a:rPr>
              <a:t>g</a:t>
            </a:r>
            <a:r>
              <a:rPr lang="en" sz="1300">
                <a:solidFill>
                  <a:schemeClr val="dk1"/>
                </a:solidFill>
                <a:latin typeface="Calibri"/>
                <a:ea typeface="Calibri"/>
                <a:cs typeface="Calibri"/>
                <a:sym typeface="Calibri"/>
              </a:rPr>
              <a:t>(0).</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33b29274434_1_15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33b29274434_1_15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This video discusses question 3 of activity </a:t>
            </a:r>
            <a:r>
              <a:rPr b="1" lang="en">
                <a:solidFill>
                  <a:schemeClr val="dk1"/>
                </a:solidFill>
                <a:latin typeface="Noto Sans"/>
                <a:ea typeface="Noto Sans"/>
                <a:cs typeface="Noto Sans"/>
                <a:sym typeface="Noto Sans"/>
              </a:rPr>
              <a:t>7.15</a:t>
            </a:r>
            <a:r>
              <a:rPr b="1" lang="en">
                <a:solidFill>
                  <a:schemeClr val="dk1"/>
                </a:solidFill>
                <a:latin typeface="Noto Sans"/>
                <a:ea typeface="Noto Sans"/>
                <a:cs typeface="Noto Sans"/>
                <a:sym typeface="Noto Sans"/>
              </a:rPr>
              <a:t>.3 </a:t>
            </a:r>
            <a:endParaRPr b="1">
              <a:solidFill>
                <a:schemeClr val="dk1"/>
              </a:solidFill>
              <a:latin typeface="Noto Sans"/>
              <a:ea typeface="Noto Sans"/>
              <a:cs typeface="Noto Sans"/>
              <a:sym typeface="Noto Sans"/>
            </a:endParaRPr>
          </a:p>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39c39c74e23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6" name="Google Shape;286;g39c39c74e23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u="sng">
                <a:solidFill>
                  <a:schemeClr val="hlink"/>
                </a:solidFill>
                <a:latin typeface="Calibri"/>
                <a:ea typeface="Calibri"/>
                <a:cs typeface="Calibri"/>
                <a:sym typeface="Calibri"/>
                <a:hlinkClick action="ppaction://hlinksldjump" r:id="rId2"/>
              </a:rPr>
              <a:t>Go back to Lesson Activity</a:t>
            </a:r>
            <a:endParaRPr sz="1300">
              <a:solidFill>
                <a:schemeClr val="dk1"/>
              </a:solidFill>
              <a:latin typeface="Calibri"/>
              <a:ea typeface="Calibri"/>
              <a:cs typeface="Calibri"/>
              <a:sym typeface="Calibri"/>
            </a:endParaRPr>
          </a:p>
          <a:p>
            <a:pPr indent="0" lvl="0" marL="0" rtl="0" algn="l">
              <a:spcBef>
                <a:spcPts val="10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-4</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The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has the vertex at (3, −4). The graph shown has a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at (0, 14) which doesn't work for the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The equation </a:t>
            </a:r>
            <a:r>
              <a:rPr i="1" lang="en" sz="1300">
                <a:solidFill>
                  <a:schemeClr val="dk1"/>
                </a:solidFill>
                <a:latin typeface="Times New Roman"/>
                <a:ea typeface="Times New Roman"/>
                <a:cs typeface="Times New Roman"/>
                <a:sym typeface="Times New Roman"/>
              </a:rPr>
              <a:t>y </a:t>
            </a:r>
            <a:r>
              <a:rPr lang="en" sz="1300">
                <a:solidFill>
                  <a:schemeClr val="dk1"/>
                </a:solidFill>
                <a:latin typeface="Calibri"/>
                <a:ea typeface="Calibri"/>
                <a:cs typeface="Calibri"/>
                <a:sym typeface="Calibri"/>
              </a:rPr>
              <a:t>= 2(</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appears to fit. When </a:t>
            </a:r>
            <a:r>
              <a:rPr i="1" lang="en" sz="1300">
                <a:solidFill>
                  <a:schemeClr val="dk1"/>
                </a:solidFill>
                <a:latin typeface="Times New Roman"/>
                <a:ea typeface="Times New Roman"/>
                <a:cs typeface="Times New Roman"/>
                <a:sym typeface="Times New Roman"/>
              </a:rPr>
              <a:t>x </a:t>
            </a:r>
            <a:r>
              <a:rPr lang="en" sz="1300">
                <a:solidFill>
                  <a:schemeClr val="dk1"/>
                </a:solidFill>
                <a:latin typeface="Calibri"/>
                <a:ea typeface="Calibri"/>
                <a:cs typeface="Calibri"/>
                <a:sym typeface="Calibri"/>
              </a:rPr>
              <a:t>= 0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-value is 2(0 − 3)</a:t>
            </a:r>
            <a:r>
              <a:rPr baseline="30000" lang="en" sz="1300">
                <a:solidFill>
                  <a:schemeClr val="dk1"/>
                </a:solidFill>
                <a:latin typeface="Calibri"/>
                <a:ea typeface="Calibri"/>
                <a:cs typeface="Calibri"/>
                <a:sym typeface="Calibri"/>
              </a:rPr>
              <a:t>2 </a:t>
            </a:r>
            <a:r>
              <a:rPr lang="en" sz="1300">
                <a:solidFill>
                  <a:schemeClr val="dk1"/>
                </a:solidFill>
                <a:latin typeface="Calibri"/>
                <a:ea typeface="Calibri"/>
                <a:cs typeface="Calibri"/>
                <a:sym typeface="Calibri"/>
              </a:rPr>
              <a:t>− 4 = 14.</a:t>
            </a:r>
            <a:endParaRPr sz="13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 name="Shape 295"/>
        <p:cNvGrpSpPr/>
        <p:nvPr/>
      </p:nvGrpSpPr>
      <p:grpSpPr>
        <a:xfrm>
          <a:off x="0" y="0"/>
          <a:ext cx="0" cy="0"/>
          <a:chOff x="0" y="0"/>
          <a:chExt cx="0" cy="0"/>
        </a:xfrm>
      </p:grpSpPr>
      <p:sp>
        <p:nvSpPr>
          <p:cNvPr id="296" name="Google Shape;296;g34602a3bca2_0_1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7" name="Google Shape;297;g34602a3bca2_0_1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3 does not cause the parabola’s vertex to shift.</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parabola’s vertex shifts right 2 and down 5 so the vertex is at (2,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Watch the signs. The parabola’s vertex shifts right 2 and down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lang="en" sz="1300">
                <a:solidFill>
                  <a:schemeClr val="dk1"/>
                </a:solidFill>
                <a:latin typeface="Calibri"/>
                <a:ea typeface="Calibri"/>
                <a:cs typeface="Calibri"/>
                <a:sym typeface="Calibri"/>
              </a:rPr>
              <a:t>Watch the signs. How does subtracting 5 affect the graph? The vertex shifts down 5.</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5" name="Shape 305"/>
        <p:cNvGrpSpPr/>
        <p:nvPr/>
      </p:nvGrpSpPr>
      <p:grpSpPr>
        <a:xfrm>
          <a:off x="0" y="0"/>
          <a:ext cx="0" cy="0"/>
          <a:chOff x="0" y="0"/>
          <a:chExt cx="0" cy="0"/>
        </a:xfrm>
      </p:grpSpPr>
      <p:sp>
        <p:nvSpPr>
          <p:cNvPr id="306" name="Google Shape;306;g34e020773c1_0_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7" name="Google Shape;307;g34e020773c1_0_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Review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vertex form and all of it’s variables and meanings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i="1" lang="en" sz="1300">
                <a:solidFill>
                  <a:schemeClr val="dk1"/>
                </a:solidFill>
                <a:latin typeface="Calibri"/>
                <a:ea typeface="Calibri"/>
                <a:cs typeface="Calibri"/>
                <a:sym typeface="Calibri"/>
              </a:rPr>
              <a:t>More explanation, question, and answer on the next slide.</a:t>
            </a:r>
            <a:endParaRPr i="1"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g3a2d4f8387e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8" name="Google Shape;318;g3a2d4f8387e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Review with Students</a:t>
            </a:r>
            <a:endParaRPr b="1"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The information about why the value of h is the opposite of what it is in the parenthesis.</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rPr b="1" lang="en" sz="1300">
                <a:solidFill>
                  <a:schemeClr val="dk1"/>
                </a:solidFill>
                <a:latin typeface="Calibri"/>
                <a:ea typeface="Calibri"/>
                <a:cs typeface="Calibri"/>
                <a:sym typeface="Calibri"/>
              </a:rPr>
              <a:t>Answer</a:t>
            </a:r>
            <a:endParaRPr sz="1300">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rPr lang="en" sz="1300">
                <a:solidFill>
                  <a:schemeClr val="dk1"/>
                </a:solidFill>
                <a:latin typeface="Calibri"/>
                <a:ea typeface="Calibri"/>
                <a:cs typeface="Calibri"/>
                <a:sym typeface="Calibri"/>
              </a:rPr>
              <a:t>The parabola of the quadratic will shift right 4 (remember this horizontal shift is counterintuitive and translates in the opposite direction of what the expression “looks like”) and down 2.  So, the vertex is at (4, −2).</a:t>
            </a:r>
            <a:endParaRPr sz="1300">
              <a:solidFill>
                <a:schemeClr val="dk1"/>
              </a:solidFill>
              <a:latin typeface="Calibri"/>
              <a:ea typeface="Calibri"/>
              <a:cs typeface="Calibri"/>
              <a:sym typeface="Calibri"/>
            </a:endParaRPr>
          </a:p>
          <a:p>
            <a:pPr indent="0" lvl="0" marL="0" rtl="0" algn="l">
              <a:lnSpc>
                <a:spcPct val="115000"/>
              </a:lnSpc>
              <a:spcBef>
                <a:spcPts val="1200"/>
              </a:spcBef>
              <a:spcAft>
                <a:spcPts val="0"/>
              </a:spcAft>
              <a:buNone/>
            </a:pPr>
            <a:r>
              <a:t/>
            </a:r>
            <a:endParaRPr b="1" sz="1300">
              <a:solidFill>
                <a:srgbClr val="1D2125"/>
              </a:solidFill>
              <a:latin typeface="Calibri"/>
              <a:ea typeface="Calibri"/>
              <a:cs typeface="Calibri"/>
              <a:sym typeface="Calibri"/>
            </a:endParaRPr>
          </a:p>
          <a:p>
            <a:pPr indent="0" lvl="0" marL="0" rtl="0" algn="l">
              <a:lnSpc>
                <a:spcPct val="115000"/>
              </a:lnSpc>
              <a:spcBef>
                <a:spcPts val="1200"/>
              </a:spcBef>
              <a:spcAft>
                <a:spcPts val="0"/>
              </a:spcAft>
              <a:buNone/>
            </a:pPr>
            <a:r>
              <a:t/>
            </a:r>
            <a:endParaRPr b="1">
              <a:solidFill>
                <a:srgbClr val="1D2125"/>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39c39c74e23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7" name="Google Shape;327;g39c39c74e23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lnSpc>
                <a:spcPct val="120000"/>
              </a:lnSpc>
              <a:spcBef>
                <a:spcPts val="4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Since this activity was designed to be completed without technology, ask students to put away any devices.</a:t>
            </a:r>
            <a:endParaRPr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-3</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-1</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The graph opens upward. The squared term has a positive coefficient (1).).</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a:t>
            </a:r>
            <a:r>
              <a:rPr b="1" lang="en" sz="1300">
                <a:solidFill>
                  <a:srgbClr val="9900FF"/>
                </a:solidFill>
                <a:latin typeface="Calibri"/>
                <a:ea typeface="Calibri"/>
                <a:cs typeface="Calibri"/>
                <a:sym typeface="Calibri"/>
              </a:rPr>
              <a:t> </a:t>
            </a:r>
            <a:r>
              <a:rPr b="1" lang="en" sz="1300">
                <a:solidFill>
                  <a:schemeClr val="dk1"/>
                </a:solidFill>
                <a:latin typeface="Calibri"/>
                <a:ea typeface="Calibri"/>
                <a:cs typeface="Calibri"/>
                <a:sym typeface="Calibri"/>
              </a:rPr>
              <a:t>More Chances</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Students will have more opportunities to understand the mathematical ideas in this cool down, so there is no need to slow down or add additional work to the next lessons. Instead, use the results of this cool down to provide guidance for what to look for and emphasize over the next several lessons to support students in advancing their current understanding.</a:t>
            </a:r>
            <a:endParaRPr sz="13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2" name="Shape 342"/>
        <p:cNvGrpSpPr/>
        <p:nvPr/>
      </p:nvGrpSpPr>
      <p:grpSpPr>
        <a:xfrm>
          <a:off x="0" y="0"/>
          <a:ext cx="0" cy="0"/>
          <a:chOff x="0" y="0"/>
          <a:chExt cx="0" cy="0"/>
        </a:xfrm>
      </p:grpSpPr>
      <p:sp>
        <p:nvSpPr>
          <p:cNvPr id="343" name="Google Shape;343;g39c39c74e23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4" name="Google Shape;344;g39c39c74e23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u="sng">
                <a:solidFill>
                  <a:schemeClr val="hlink"/>
                </a:solidFill>
                <a:latin typeface="Noto Sans"/>
                <a:ea typeface="Noto Sans"/>
                <a:cs typeface="Noto Sans"/>
                <a:sym typeface="Noto Sans"/>
                <a:hlinkClick r:id="rId2"/>
              </a:rPr>
              <a:t>https://openstax.org/details/books/algebra-1</a:t>
            </a:r>
            <a:r>
              <a:rPr lang="en">
                <a:solidFill>
                  <a:schemeClr val="dk1"/>
                </a:solidFill>
                <a:latin typeface="Noto Sans"/>
                <a:ea typeface="Noto Sans"/>
                <a:cs typeface="Noto Sans"/>
                <a:sym typeface="Noto Sans"/>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39c39c74e23_0_1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39c39c74e23_0_1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7" name="Google Shape;367;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No. The </a:t>
            </a:r>
            <a:r>
              <a:rPr i="1" lang="en" sz="1300">
                <a:solidFill>
                  <a:schemeClr val="dk1"/>
                </a:solidFill>
                <a:latin typeface="Times New Roman"/>
                <a:ea typeface="Times New Roman"/>
                <a:cs typeface="Times New Roman"/>
                <a:sym typeface="Times New Roman"/>
              </a:rPr>
              <a:t>k</a:t>
            </a:r>
            <a:r>
              <a:rPr lang="en" sz="1300">
                <a:solidFill>
                  <a:schemeClr val="dk1"/>
                </a:solidFill>
                <a:latin typeface="Calibri"/>
                <a:ea typeface="Calibri"/>
                <a:cs typeface="Calibri"/>
                <a:sym typeface="Calibri"/>
              </a:rPr>
              <a:t> in vertex form gives us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vertex. The </a:t>
            </a:r>
            <a:r>
              <a:rPr i="1" lang="en" sz="1300">
                <a:solidFill>
                  <a:schemeClr val="dk1"/>
                </a:solidFill>
                <a:latin typeface="Times New Roman"/>
                <a:ea typeface="Times New Roman"/>
                <a:cs typeface="Times New Roman"/>
                <a:sym typeface="Times New Roman"/>
              </a:rPr>
              <a:t>c</a:t>
            </a:r>
            <a:r>
              <a:rPr lang="en" sz="1300">
                <a:solidFill>
                  <a:schemeClr val="dk1"/>
                </a:solidFill>
                <a:latin typeface="Calibri"/>
                <a:ea typeface="Calibri"/>
                <a:cs typeface="Calibri"/>
                <a:sym typeface="Calibri"/>
              </a:rPr>
              <a:t> in standard form gives us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-coordinate of the </a:t>
            </a:r>
            <a:r>
              <a:rPr i="1" lang="en" sz="1300">
                <a:solidFill>
                  <a:schemeClr val="dk1"/>
                </a:solidFill>
                <a:latin typeface="Times New Roman"/>
                <a:ea typeface="Times New Roman"/>
                <a:cs typeface="Times New Roman"/>
                <a:sym typeface="Times New Roman"/>
              </a:rPr>
              <a:t>y</a:t>
            </a:r>
            <a:r>
              <a:rPr lang="en" sz="1300">
                <a:solidFill>
                  <a:schemeClr val="dk1"/>
                </a:solidFill>
                <a:latin typeface="Calibri"/>
                <a:ea typeface="Calibri"/>
                <a:cs typeface="Calibri"/>
                <a:sym typeface="Calibri"/>
              </a:rPr>
              <a:t>-intercept. That said, changing these parameters has the same effect of moving the graph up or down.</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Yes, they both influence the direction of the opening of the function's graph and how wide or narrow the opening is.</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g39c6e6a8845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7" name="Google Shape;377;g39c6e6a8845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0" y="744575"/>
            <a:ext cx="9144000" cy="2052600"/>
          </a:xfrm>
          <a:prstGeom prst="rect">
            <a:avLst/>
          </a:prstGeom>
          <a:solidFill>
            <a:srgbClr val="005047"/>
          </a:solidFill>
        </p:spPr>
        <p:txBody>
          <a:bodyPr anchorCtr="0" anchor="t" bIns="91425" lIns="91425" spcFirstLastPara="1" rIns="91425" wrap="square" tIns="548625">
            <a:noAutofit/>
          </a:bodyPr>
          <a:lstStyle>
            <a:lvl1pPr lvl="0" algn="ctr">
              <a:spcBef>
                <a:spcPts val="0"/>
              </a:spcBef>
              <a:spcAft>
                <a:spcPts val="0"/>
              </a:spcAft>
              <a:buClr>
                <a:srgbClr val="FDBD3E"/>
              </a:buClr>
              <a:buSzPts val="3000"/>
              <a:buFont typeface="Roboto Slab"/>
              <a:buNone/>
              <a:defRPr>
                <a:solidFill>
                  <a:srgbClr val="FDBD3E"/>
                </a:solidFill>
                <a:latin typeface="Roboto Slab"/>
                <a:ea typeface="Roboto Slab"/>
                <a:cs typeface="Roboto Slab"/>
                <a:sym typeface="Roboto Slab"/>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1846075"/>
            <a:ext cx="8520600" cy="792600"/>
          </a:xfrm>
          <a:prstGeom prst="rect">
            <a:avLst/>
          </a:prstGeom>
          <a:solidFill>
            <a:srgbClr val="005047"/>
          </a:solidFill>
        </p:spPr>
        <p:txBody>
          <a:bodyPr anchorCtr="0" anchor="t" bIns="91425" lIns="91425" spcFirstLastPara="1" rIns="91425" wrap="square" tIns="91425">
            <a:noAutofit/>
          </a:bodyPr>
          <a:lstStyle>
            <a:lvl1pPr lvl="0" algn="ctr">
              <a:lnSpc>
                <a:spcPct val="100000"/>
              </a:lnSpc>
              <a:spcBef>
                <a:spcPts val="0"/>
              </a:spcBef>
              <a:spcAft>
                <a:spcPts val="0"/>
              </a:spcAft>
              <a:buClr>
                <a:srgbClr val="FDBD3E"/>
              </a:buClr>
              <a:buSzPts val="2000"/>
              <a:buNone/>
              <a:defRPr b="1" sz="2000">
                <a:solidFill>
                  <a:srgbClr val="FDBD3E"/>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pic>
        <p:nvPicPr>
          <p:cNvPr descr="OpenStax Algebra 1 textbook cover" id="12" name="Google Shape;12;p2" title="Book Imahe.png"/>
          <p:cNvPicPr preferRelativeResize="0"/>
          <p:nvPr/>
        </p:nvPicPr>
        <p:blipFill>
          <a:blip r:embed="rId2">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pic>
        <p:nvPicPr>
          <p:cNvPr descr="OpenStax logo" id="13" name="Google Shape;13;p2"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sp>
        <p:nvSpPr>
          <p:cNvPr id="14" name="Google Shape;14;p2"/>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1800"/>
              <a:buNone/>
              <a:defRPr sz="1800"/>
            </a:lvl1pPr>
            <a:lvl2pPr lvl="1">
              <a:spcBef>
                <a:spcPts val="0"/>
              </a:spcBef>
              <a:spcAft>
                <a:spcPts val="0"/>
              </a:spcAft>
              <a:buSzPts val="2000"/>
              <a:buNone/>
              <a:defRPr/>
            </a:lvl2pPr>
            <a:lvl3pPr lvl="2">
              <a:spcBef>
                <a:spcPts val="0"/>
              </a:spcBef>
              <a:spcAft>
                <a:spcPts val="0"/>
              </a:spcAft>
              <a:buSzPts val="2000"/>
              <a:buNone/>
              <a:defRPr/>
            </a:lvl3pPr>
            <a:lvl4pPr lvl="3">
              <a:spcBef>
                <a:spcPts val="0"/>
              </a:spcBef>
              <a:spcAft>
                <a:spcPts val="0"/>
              </a:spcAft>
              <a:buSzPts val="2000"/>
              <a:buNone/>
              <a:defRPr/>
            </a:lvl4pPr>
            <a:lvl5pPr lvl="4">
              <a:spcBef>
                <a:spcPts val="0"/>
              </a:spcBef>
              <a:spcAft>
                <a:spcPts val="0"/>
              </a:spcAft>
              <a:buSzPts val="2000"/>
              <a:buNone/>
              <a:defRPr/>
            </a:lvl5pPr>
            <a:lvl6pPr lvl="5">
              <a:spcBef>
                <a:spcPts val="0"/>
              </a:spcBef>
              <a:spcAft>
                <a:spcPts val="0"/>
              </a:spcAft>
              <a:buSzPts val="2000"/>
              <a:buNone/>
              <a:defRPr/>
            </a:lvl6pPr>
            <a:lvl7pPr lvl="6">
              <a:spcBef>
                <a:spcPts val="0"/>
              </a:spcBef>
              <a:spcAft>
                <a:spcPts val="0"/>
              </a:spcAft>
              <a:buSzPts val="2000"/>
              <a:buNone/>
              <a:defRPr/>
            </a:lvl7pPr>
            <a:lvl8pPr lvl="7">
              <a:spcBef>
                <a:spcPts val="0"/>
              </a:spcBef>
              <a:spcAft>
                <a:spcPts val="0"/>
              </a:spcAft>
              <a:buSzPts val="2000"/>
              <a:buNone/>
              <a:defRPr/>
            </a:lvl8pPr>
            <a:lvl9pPr lvl="8">
              <a:spcBef>
                <a:spcPts val="0"/>
              </a:spcBef>
              <a:spcAft>
                <a:spcPts val="0"/>
              </a:spcAft>
              <a:buSzPts val="20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cxnSp>
        <p:nvCxnSpPr>
          <p:cNvPr id="16" name="Google Shape;16;p3"/>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
        <p:nvSpPr>
          <p:cNvPr id="17" name="Google Shape;17;p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3"/>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Font typeface="Noto Sans"/>
              <a:buChar char="●"/>
              <a:defRPr sz="2400">
                <a:latin typeface="Noto Sans"/>
                <a:ea typeface="Noto Sans"/>
                <a:cs typeface="Noto Sans"/>
                <a:sym typeface="Noto Sans"/>
              </a:defRPr>
            </a:lvl1pPr>
            <a:lvl2pPr indent="-368300" lvl="1" marL="914400">
              <a:spcBef>
                <a:spcPts val="0"/>
              </a:spcBef>
              <a:spcAft>
                <a:spcPts val="0"/>
              </a:spcAft>
              <a:buSzPts val="2200"/>
              <a:buFont typeface="Noto Sans"/>
              <a:buChar char="○"/>
              <a:defRPr sz="2200">
                <a:latin typeface="Noto Sans"/>
                <a:ea typeface="Noto Sans"/>
                <a:cs typeface="Noto Sans"/>
                <a:sym typeface="Noto Sans"/>
              </a:defRPr>
            </a:lvl2pPr>
            <a:lvl3pPr indent="-368300" lvl="2" marL="1371600">
              <a:spcBef>
                <a:spcPts val="0"/>
              </a:spcBef>
              <a:spcAft>
                <a:spcPts val="0"/>
              </a:spcAft>
              <a:buSzPts val="2200"/>
              <a:buFont typeface="Noto Sans"/>
              <a:buChar char="■"/>
              <a:defRPr sz="2200">
                <a:latin typeface="Noto Sans"/>
                <a:ea typeface="Noto Sans"/>
                <a:cs typeface="Noto Sans"/>
                <a:sym typeface="Noto Sans"/>
              </a:defRPr>
            </a:lvl3pPr>
            <a:lvl4pPr indent="-368300" lvl="3" marL="1828800">
              <a:spcBef>
                <a:spcPts val="0"/>
              </a:spcBef>
              <a:spcAft>
                <a:spcPts val="0"/>
              </a:spcAft>
              <a:buSzPts val="2200"/>
              <a:buFont typeface="Noto Sans"/>
              <a:buChar char="●"/>
              <a:defRPr sz="2200">
                <a:latin typeface="Noto Sans"/>
                <a:ea typeface="Noto Sans"/>
                <a:cs typeface="Noto Sans"/>
                <a:sym typeface="Noto Sans"/>
              </a:defRPr>
            </a:lvl4pPr>
            <a:lvl5pPr indent="-368300" lvl="4" marL="2286000">
              <a:spcBef>
                <a:spcPts val="0"/>
              </a:spcBef>
              <a:spcAft>
                <a:spcPts val="0"/>
              </a:spcAft>
              <a:buSzPts val="2200"/>
              <a:buFont typeface="Noto Sans"/>
              <a:buChar char="○"/>
              <a:defRPr sz="2200">
                <a:latin typeface="Noto Sans"/>
                <a:ea typeface="Noto Sans"/>
                <a:cs typeface="Noto Sans"/>
                <a:sym typeface="Noto Sans"/>
              </a:defRPr>
            </a:lvl5pPr>
            <a:lvl6pPr indent="-368300" lvl="5" marL="2743200">
              <a:spcBef>
                <a:spcPts val="0"/>
              </a:spcBef>
              <a:spcAft>
                <a:spcPts val="0"/>
              </a:spcAft>
              <a:buSzPts val="2200"/>
              <a:buFont typeface="Noto Sans"/>
              <a:buChar char="■"/>
              <a:defRPr sz="2200">
                <a:latin typeface="Noto Sans"/>
                <a:ea typeface="Noto Sans"/>
                <a:cs typeface="Noto Sans"/>
                <a:sym typeface="Noto Sans"/>
              </a:defRPr>
            </a:lvl6pPr>
            <a:lvl7pPr indent="-368300" lvl="6" marL="3200400">
              <a:spcBef>
                <a:spcPts val="0"/>
              </a:spcBef>
              <a:spcAft>
                <a:spcPts val="0"/>
              </a:spcAft>
              <a:buSzPts val="2200"/>
              <a:buFont typeface="Noto Sans"/>
              <a:buChar char="●"/>
              <a:defRPr sz="2200">
                <a:latin typeface="Noto Sans"/>
                <a:ea typeface="Noto Sans"/>
                <a:cs typeface="Noto Sans"/>
                <a:sym typeface="Noto Sans"/>
              </a:defRPr>
            </a:lvl7pPr>
            <a:lvl8pPr indent="-368300" lvl="7" marL="3657600">
              <a:spcBef>
                <a:spcPts val="0"/>
              </a:spcBef>
              <a:spcAft>
                <a:spcPts val="0"/>
              </a:spcAft>
              <a:buSzPts val="2200"/>
              <a:buFont typeface="Noto Sans"/>
              <a:buChar char="○"/>
              <a:defRPr sz="2200">
                <a:latin typeface="Noto Sans"/>
                <a:ea typeface="Noto Sans"/>
                <a:cs typeface="Noto Sans"/>
                <a:sym typeface="Noto Sans"/>
              </a:defRPr>
            </a:lvl8pPr>
            <a:lvl9pPr indent="-368300" lvl="8" marL="4114800">
              <a:spcBef>
                <a:spcPts val="0"/>
              </a:spcBef>
              <a:spcAft>
                <a:spcPts val="0"/>
              </a:spcAft>
              <a:buSzPts val="2200"/>
              <a:buFont typeface="Noto Sans"/>
              <a:buChar char="■"/>
              <a:defRPr sz="2200">
                <a:latin typeface="Noto Sans"/>
                <a:ea typeface="Noto Sans"/>
                <a:cs typeface="Noto Sans"/>
                <a:sym typeface="Noto Sans"/>
              </a:defRPr>
            </a:lvl9pPr>
          </a:lstStyle>
          <a:p/>
        </p:txBody>
      </p:sp>
      <p:sp>
        <p:nvSpPr>
          <p:cNvPr id="19" name="Google Shape;19;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0" name="Google Shape;20;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21" name="Shape 21"/>
        <p:cNvGrpSpPr/>
        <p:nvPr/>
      </p:nvGrpSpPr>
      <p:grpSpPr>
        <a:xfrm>
          <a:off x="0" y="0"/>
          <a:ext cx="0" cy="0"/>
          <a:chOff x="0" y="0"/>
          <a:chExt cx="0" cy="0"/>
        </a:xfrm>
      </p:grpSpPr>
      <p:sp>
        <p:nvSpPr>
          <p:cNvPr id="22" name="Google Shape;22;p4"/>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3" name="Google Shape;23;p4"/>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4" name="Google Shape;24;p4"/>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25" name="Google Shape;25;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26" name="Google Shape;26;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27" name="Google Shape;27;p4"/>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2">
  <p:cSld name="TITLE_AND_TWO_COLUMNS_2">
    <p:spTree>
      <p:nvGrpSpPr>
        <p:cNvPr id="28" name="Shape 28"/>
        <p:cNvGrpSpPr/>
        <p:nvPr/>
      </p:nvGrpSpPr>
      <p:grpSpPr>
        <a:xfrm>
          <a:off x="0" y="0"/>
          <a:ext cx="0" cy="0"/>
          <a:chOff x="0" y="0"/>
          <a:chExt cx="0" cy="0"/>
        </a:xfrm>
      </p:grpSpPr>
      <p:sp>
        <p:nvSpPr>
          <p:cNvPr id="29" name="Google Shape;29;p5"/>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0" name="Google Shape;30;p5"/>
          <p:cNvSpPr txBox="1"/>
          <p:nvPr>
            <p:ph idx="1" type="body"/>
          </p:nvPr>
        </p:nvSpPr>
        <p:spPr>
          <a:xfrm>
            <a:off x="311700" y="960125"/>
            <a:ext cx="51642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1" name="Google Shape;31;p5"/>
          <p:cNvSpPr txBox="1"/>
          <p:nvPr>
            <p:ph idx="2" type="body"/>
          </p:nvPr>
        </p:nvSpPr>
        <p:spPr>
          <a:xfrm>
            <a:off x="5931450" y="960125"/>
            <a:ext cx="2901000" cy="36576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lvl1pPr indent="-342900" lvl="0" marL="457200">
              <a:spcBef>
                <a:spcPts val="0"/>
              </a:spcBef>
              <a:spcAft>
                <a:spcPts val="0"/>
              </a:spcAft>
              <a:buSzPts val="1800"/>
              <a:buFont typeface="Noto Sans"/>
              <a:buChar char="●"/>
              <a:defRPr sz="1800">
                <a:latin typeface="Noto Sans"/>
                <a:ea typeface="Noto Sans"/>
                <a:cs typeface="Noto Sans"/>
                <a:sym typeface="Noto Sans"/>
              </a:defRPr>
            </a:lvl1pPr>
            <a:lvl2pPr indent="-330200" lvl="1" marL="914400">
              <a:spcBef>
                <a:spcPts val="0"/>
              </a:spcBef>
              <a:spcAft>
                <a:spcPts val="0"/>
              </a:spcAft>
              <a:buSzPts val="1600"/>
              <a:buFont typeface="Noto Sans"/>
              <a:buChar char="○"/>
              <a:defRPr sz="1600">
                <a:latin typeface="Noto Sans"/>
                <a:ea typeface="Noto Sans"/>
                <a:cs typeface="Noto Sans"/>
                <a:sym typeface="Noto Sans"/>
              </a:defRPr>
            </a:lvl2pPr>
            <a:lvl3pPr indent="-330200" lvl="2" marL="1371600">
              <a:spcBef>
                <a:spcPts val="0"/>
              </a:spcBef>
              <a:spcAft>
                <a:spcPts val="0"/>
              </a:spcAft>
              <a:buSzPts val="1600"/>
              <a:buFont typeface="Noto Sans"/>
              <a:buChar char="■"/>
              <a:defRPr sz="1600">
                <a:latin typeface="Noto Sans"/>
                <a:ea typeface="Noto Sans"/>
                <a:cs typeface="Noto Sans"/>
                <a:sym typeface="Noto Sans"/>
              </a:defRPr>
            </a:lvl3pPr>
            <a:lvl4pPr indent="-330200" lvl="3" marL="1828800">
              <a:spcBef>
                <a:spcPts val="0"/>
              </a:spcBef>
              <a:spcAft>
                <a:spcPts val="0"/>
              </a:spcAft>
              <a:buSzPts val="1600"/>
              <a:buFont typeface="Noto Sans"/>
              <a:buChar char="●"/>
              <a:defRPr sz="1600">
                <a:latin typeface="Noto Sans"/>
                <a:ea typeface="Noto Sans"/>
                <a:cs typeface="Noto Sans"/>
                <a:sym typeface="Noto Sans"/>
              </a:defRPr>
            </a:lvl4pPr>
            <a:lvl5pPr indent="-330200" lvl="4" marL="2286000">
              <a:spcBef>
                <a:spcPts val="0"/>
              </a:spcBef>
              <a:spcAft>
                <a:spcPts val="0"/>
              </a:spcAft>
              <a:buSzPts val="1600"/>
              <a:buFont typeface="Noto Sans"/>
              <a:buChar char="○"/>
              <a:defRPr sz="1600">
                <a:latin typeface="Noto Sans"/>
                <a:ea typeface="Noto Sans"/>
                <a:cs typeface="Noto Sans"/>
                <a:sym typeface="Noto Sans"/>
              </a:defRPr>
            </a:lvl5pPr>
            <a:lvl6pPr indent="-330200" lvl="5" marL="2743200">
              <a:spcBef>
                <a:spcPts val="0"/>
              </a:spcBef>
              <a:spcAft>
                <a:spcPts val="0"/>
              </a:spcAft>
              <a:buSzPts val="1600"/>
              <a:buFont typeface="Noto Sans"/>
              <a:buChar char="■"/>
              <a:defRPr sz="1600">
                <a:latin typeface="Noto Sans"/>
                <a:ea typeface="Noto Sans"/>
                <a:cs typeface="Noto Sans"/>
                <a:sym typeface="Noto Sans"/>
              </a:defRPr>
            </a:lvl6pPr>
            <a:lvl7pPr indent="-330200" lvl="6" marL="3200400">
              <a:spcBef>
                <a:spcPts val="0"/>
              </a:spcBef>
              <a:spcAft>
                <a:spcPts val="0"/>
              </a:spcAft>
              <a:buSzPts val="1600"/>
              <a:buFont typeface="Noto Sans"/>
              <a:buChar char="●"/>
              <a:defRPr sz="1600">
                <a:latin typeface="Noto Sans"/>
                <a:ea typeface="Noto Sans"/>
                <a:cs typeface="Noto Sans"/>
                <a:sym typeface="Noto Sans"/>
              </a:defRPr>
            </a:lvl7pPr>
            <a:lvl8pPr indent="-330200" lvl="7" marL="3657600">
              <a:spcBef>
                <a:spcPts val="0"/>
              </a:spcBef>
              <a:spcAft>
                <a:spcPts val="0"/>
              </a:spcAft>
              <a:buSzPts val="1600"/>
              <a:buFont typeface="Noto Sans"/>
              <a:buChar char="○"/>
              <a:defRPr sz="1600">
                <a:latin typeface="Noto Sans"/>
                <a:ea typeface="Noto Sans"/>
                <a:cs typeface="Noto Sans"/>
                <a:sym typeface="Noto Sans"/>
              </a:defRPr>
            </a:lvl8pPr>
            <a:lvl9pPr indent="-330200" lvl="8" marL="4114800">
              <a:spcBef>
                <a:spcPts val="0"/>
              </a:spcBef>
              <a:spcAft>
                <a:spcPts val="0"/>
              </a:spcAft>
              <a:buSzPts val="1600"/>
              <a:buFont typeface="Noto Sans"/>
              <a:buChar char="■"/>
              <a:defRPr sz="1600">
                <a:latin typeface="Noto Sans"/>
                <a:ea typeface="Noto Sans"/>
                <a:cs typeface="Noto Sans"/>
                <a:sym typeface="Noto Sans"/>
              </a:defRPr>
            </a:lvl9pPr>
          </a:lstStyle>
          <a:p/>
        </p:txBody>
      </p:sp>
      <p:sp>
        <p:nvSpPr>
          <p:cNvPr id="32" name="Google Shape;32;p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3" name="Google Shape;33;p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fferentiation Slide">
  <p:cSld name="TITLE_AND_TWO_COLUMNS_1">
    <p:spTree>
      <p:nvGrpSpPr>
        <p:cNvPr id="34" name="Shape 34"/>
        <p:cNvGrpSpPr/>
        <p:nvPr/>
      </p:nvGrpSpPr>
      <p:grpSpPr>
        <a:xfrm>
          <a:off x="0" y="0"/>
          <a:ext cx="0" cy="0"/>
          <a:chOff x="0" y="0"/>
          <a:chExt cx="0" cy="0"/>
        </a:xfrm>
      </p:grpSpPr>
      <p:sp>
        <p:nvSpPr>
          <p:cNvPr id="35" name="Google Shape;35;p6"/>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6" name="Google Shape;36;p6"/>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7" name="Google Shape;37;p6"/>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38" name="Google Shape;38;p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39" name="Google Shape;39;p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dditional Resources Slide 1">
  <p:cSld name="TITLE_AND_TWO_COLUMNS_1_2">
    <p:spTree>
      <p:nvGrpSpPr>
        <p:cNvPr id="40" name="Shape 40"/>
        <p:cNvGrpSpPr/>
        <p:nvPr/>
      </p:nvGrpSpPr>
      <p:grpSpPr>
        <a:xfrm>
          <a:off x="0" y="0"/>
          <a:ext cx="0" cy="0"/>
          <a:chOff x="0" y="0"/>
          <a:chExt cx="0" cy="0"/>
        </a:xfrm>
      </p:grpSpPr>
      <p:sp>
        <p:nvSpPr>
          <p:cNvPr id="41" name="Google Shape;41;p7"/>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2" name="Google Shape;42;p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43" name="Google Shape;43;p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4" name="Google Shape;44;p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ideo slide">
  <p:cSld name="CAPTION_ONLY">
    <p:spTree>
      <p:nvGrpSpPr>
        <p:cNvPr id="45" name="Shape 45"/>
        <p:cNvGrpSpPr/>
        <p:nvPr/>
      </p:nvGrpSpPr>
      <p:grpSpPr>
        <a:xfrm>
          <a:off x="0" y="0"/>
          <a:ext cx="0" cy="0"/>
          <a:chOff x="0" y="0"/>
          <a:chExt cx="0" cy="0"/>
        </a:xfrm>
      </p:grpSpPr>
      <p:sp>
        <p:nvSpPr>
          <p:cNvPr id="46" name="Google Shape;46;p8"/>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2100"/>
              <a:buFont typeface="Noto Sans"/>
              <a:buNone/>
              <a:defRPr sz="2100">
                <a:latin typeface="Noto Sans"/>
                <a:ea typeface="Noto Sans"/>
                <a:cs typeface="Noto Sans"/>
                <a:sym typeface="Noto Sans"/>
              </a:defRPr>
            </a:lvl1pPr>
          </a:lstStyle>
          <a:p/>
        </p:txBody>
      </p:sp>
      <p:sp>
        <p:nvSpPr>
          <p:cNvPr id="47" name="Google Shape;47;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48" name="Google Shape;48;p8"/>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lvl1pPr lvl="0">
              <a:spcBef>
                <a:spcPts val="0"/>
              </a:spcBef>
              <a:spcAft>
                <a:spcPts val="0"/>
              </a:spcAft>
              <a:buClr>
                <a:srgbClr val="666666"/>
              </a:buClr>
              <a:buSzPts val="1400"/>
              <a:buNone/>
              <a:defRPr b="0" sz="1400">
                <a:solidFill>
                  <a:srgbClr val="666666"/>
                </a:solidFill>
              </a:defRPr>
            </a:lvl1pPr>
            <a:lvl2pPr lvl="1">
              <a:spcBef>
                <a:spcPts val="0"/>
              </a:spcBef>
              <a:spcAft>
                <a:spcPts val="0"/>
              </a:spcAft>
              <a:buClr>
                <a:srgbClr val="666666"/>
              </a:buClr>
              <a:buSzPts val="1400"/>
              <a:buNone/>
              <a:defRPr b="0" sz="1400">
                <a:solidFill>
                  <a:srgbClr val="666666"/>
                </a:solidFill>
              </a:defRPr>
            </a:lvl2pPr>
            <a:lvl3pPr lvl="2">
              <a:spcBef>
                <a:spcPts val="0"/>
              </a:spcBef>
              <a:spcAft>
                <a:spcPts val="0"/>
              </a:spcAft>
              <a:buClr>
                <a:srgbClr val="666666"/>
              </a:buClr>
              <a:buSzPts val="1400"/>
              <a:buNone/>
              <a:defRPr b="0" sz="1400">
                <a:solidFill>
                  <a:srgbClr val="666666"/>
                </a:solidFill>
              </a:defRPr>
            </a:lvl3pPr>
            <a:lvl4pPr lvl="3">
              <a:spcBef>
                <a:spcPts val="0"/>
              </a:spcBef>
              <a:spcAft>
                <a:spcPts val="0"/>
              </a:spcAft>
              <a:buClr>
                <a:srgbClr val="666666"/>
              </a:buClr>
              <a:buSzPts val="1400"/>
              <a:buNone/>
              <a:defRPr b="0" sz="1400">
                <a:solidFill>
                  <a:srgbClr val="666666"/>
                </a:solidFill>
              </a:defRPr>
            </a:lvl4pPr>
            <a:lvl5pPr lvl="4">
              <a:spcBef>
                <a:spcPts val="0"/>
              </a:spcBef>
              <a:spcAft>
                <a:spcPts val="0"/>
              </a:spcAft>
              <a:buClr>
                <a:srgbClr val="666666"/>
              </a:buClr>
              <a:buSzPts val="1400"/>
              <a:buNone/>
              <a:defRPr b="0" sz="1400">
                <a:solidFill>
                  <a:srgbClr val="666666"/>
                </a:solidFill>
              </a:defRPr>
            </a:lvl5pPr>
            <a:lvl6pPr lvl="5">
              <a:spcBef>
                <a:spcPts val="0"/>
              </a:spcBef>
              <a:spcAft>
                <a:spcPts val="0"/>
              </a:spcAft>
              <a:buClr>
                <a:srgbClr val="666666"/>
              </a:buClr>
              <a:buSzPts val="1400"/>
              <a:buNone/>
              <a:defRPr b="0" sz="1400">
                <a:solidFill>
                  <a:srgbClr val="666666"/>
                </a:solidFill>
              </a:defRPr>
            </a:lvl6pPr>
            <a:lvl7pPr lvl="6">
              <a:spcBef>
                <a:spcPts val="0"/>
              </a:spcBef>
              <a:spcAft>
                <a:spcPts val="0"/>
              </a:spcAft>
              <a:buClr>
                <a:srgbClr val="666666"/>
              </a:buClr>
              <a:buSzPts val="1400"/>
              <a:buNone/>
              <a:defRPr b="0" sz="1400">
                <a:solidFill>
                  <a:srgbClr val="666666"/>
                </a:solidFill>
              </a:defRPr>
            </a:lvl7pPr>
            <a:lvl8pPr lvl="7">
              <a:spcBef>
                <a:spcPts val="0"/>
              </a:spcBef>
              <a:spcAft>
                <a:spcPts val="0"/>
              </a:spcAft>
              <a:buClr>
                <a:srgbClr val="666666"/>
              </a:buClr>
              <a:buSzPts val="1400"/>
              <a:buNone/>
              <a:defRPr b="0" sz="1400">
                <a:solidFill>
                  <a:srgbClr val="666666"/>
                </a:solidFill>
              </a:defRPr>
            </a:lvl8pPr>
            <a:lvl9pPr lvl="8">
              <a:spcBef>
                <a:spcPts val="0"/>
              </a:spcBef>
              <a:spcAft>
                <a:spcPts val="0"/>
              </a:spcAft>
              <a:buClr>
                <a:srgbClr val="666666"/>
              </a:buClr>
              <a:buSzPts val="1400"/>
              <a:buNone/>
              <a:defRPr b="0" sz="1400">
                <a:solidFill>
                  <a:srgbClr val="666666"/>
                </a:solidFill>
              </a:defRPr>
            </a:lvl9pPr>
          </a:lstStyle>
          <a:p/>
        </p:txBody>
      </p:sp>
      <p:sp>
        <p:nvSpPr>
          <p:cNvPr id="49" name="Google Shape;49;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50" name="Google Shape;50;p8"/>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lf Check slide">
  <p:cSld name="TITLE_AND_BODY_1">
    <p:spTree>
      <p:nvGrpSpPr>
        <p:cNvPr id="51" name="Shape 51"/>
        <p:cNvGrpSpPr/>
        <p:nvPr/>
      </p:nvGrpSpPr>
      <p:grpSpPr>
        <a:xfrm>
          <a:off x="0" y="0"/>
          <a:ext cx="0" cy="0"/>
          <a:chOff x="0" y="0"/>
          <a:chExt cx="0" cy="0"/>
        </a:xfrm>
      </p:grpSpPr>
      <p:sp>
        <p:nvSpPr>
          <p:cNvPr id="52" name="Google Shape;52;p9"/>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lgn="ctr">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3" name="Google Shape;53;p9"/>
          <p:cNvSpPr txBox="1"/>
          <p:nvPr>
            <p:ph idx="1" type="body"/>
          </p:nvPr>
        </p:nvSpPr>
        <p:spPr>
          <a:xfrm>
            <a:off x="311700" y="960120"/>
            <a:ext cx="8520600" cy="3657600"/>
          </a:xfrm>
          <a:prstGeom prst="rect">
            <a:avLst/>
          </a:prstGeom>
        </p:spPr>
        <p:txBody>
          <a:bodyPr anchorCtr="0" anchor="t" bIns="91425" lIns="91425" spcFirstLastPara="1" rIns="91425" wrap="square" tIns="91425">
            <a:noAutofit/>
          </a:bodyPr>
          <a:lstStyle>
            <a:lvl1pPr indent="-381000" lvl="0" marL="457200">
              <a:spcBef>
                <a:spcPts val="0"/>
              </a:spcBef>
              <a:spcAft>
                <a:spcPts val="0"/>
              </a:spcAft>
              <a:buSzPts val="2400"/>
              <a:buChar char="●"/>
              <a:defRPr/>
            </a:lvl1pPr>
            <a:lvl2pPr indent="-330200" lvl="1" marL="914400">
              <a:spcBef>
                <a:spcPts val="0"/>
              </a:spcBef>
              <a:spcAft>
                <a:spcPts val="0"/>
              </a:spcAft>
              <a:buSzPts val="1600"/>
              <a:buChar char="○"/>
              <a:defRPr sz="1600"/>
            </a:lvl2pPr>
            <a:lvl3pPr indent="-330200" lvl="2" marL="1371600">
              <a:spcBef>
                <a:spcPts val="0"/>
              </a:spcBef>
              <a:spcAft>
                <a:spcPts val="0"/>
              </a:spcAft>
              <a:buSzPts val="1600"/>
              <a:buChar char="■"/>
              <a:defRPr sz="1600"/>
            </a:lvl3pPr>
            <a:lvl4pPr indent="-330200" lvl="3" marL="1828800">
              <a:spcBef>
                <a:spcPts val="0"/>
              </a:spcBef>
              <a:spcAft>
                <a:spcPts val="0"/>
              </a:spcAft>
              <a:buSzPts val="1600"/>
              <a:buChar char="●"/>
              <a:defRPr sz="1600"/>
            </a:lvl4pPr>
            <a:lvl5pPr indent="-330200" lvl="4" marL="2286000">
              <a:spcBef>
                <a:spcPts val="0"/>
              </a:spcBef>
              <a:spcAft>
                <a:spcPts val="0"/>
              </a:spcAft>
              <a:buSzPts val="1600"/>
              <a:buChar char="○"/>
              <a:defRPr sz="1600"/>
            </a:lvl5pPr>
            <a:lvl6pPr indent="-330200" lvl="5" marL="2743200">
              <a:spcBef>
                <a:spcPts val="0"/>
              </a:spcBef>
              <a:spcAft>
                <a:spcPts val="0"/>
              </a:spcAft>
              <a:buSzPts val="1600"/>
              <a:buChar char="■"/>
              <a:defRPr sz="1600"/>
            </a:lvl6pPr>
            <a:lvl7pPr indent="-330200" lvl="6" marL="3200400">
              <a:spcBef>
                <a:spcPts val="0"/>
              </a:spcBef>
              <a:spcAft>
                <a:spcPts val="0"/>
              </a:spcAft>
              <a:buSzPts val="1600"/>
              <a:buChar char="●"/>
              <a:defRPr sz="1600"/>
            </a:lvl7pPr>
            <a:lvl8pPr indent="-330200" lvl="7" marL="3657600">
              <a:spcBef>
                <a:spcPts val="0"/>
              </a:spcBef>
              <a:spcAft>
                <a:spcPts val="0"/>
              </a:spcAft>
              <a:buSzPts val="1600"/>
              <a:buChar char="○"/>
              <a:defRPr sz="1600"/>
            </a:lvl8pPr>
            <a:lvl9pPr indent="-330200" lvl="8" marL="4114800">
              <a:spcBef>
                <a:spcPts val="0"/>
              </a:spcBef>
              <a:spcAft>
                <a:spcPts val="0"/>
              </a:spcAft>
              <a:buSzPts val="1600"/>
              <a:buChar char="■"/>
              <a:defRPr sz="1600"/>
            </a:lvl9pPr>
          </a:lstStyle>
          <a:p/>
        </p:txBody>
      </p:sp>
      <p:sp>
        <p:nvSpPr>
          <p:cNvPr id="54" name="Google Shape;54;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55" name="Google Shape;55;p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pic>
        <p:nvPicPr>
          <p:cNvPr descr="Icon indicating the slide contains a check for understanding question for students " id="56" name="Google Shape;56;p9" title="self-checl-1.png"/>
          <p:cNvPicPr preferRelativeResize="0"/>
          <p:nvPr/>
        </p:nvPicPr>
        <p:blipFill>
          <a:blip r:embed="rId2">
            <a:alphaModFix/>
          </a:blip>
          <a:stretch>
            <a:fillRect/>
          </a:stretch>
        </p:blipFill>
        <p:spPr>
          <a:xfrm>
            <a:off x="8557975" y="107275"/>
            <a:ext cx="274320" cy="274320"/>
          </a:xfrm>
          <a:prstGeom prst="rect">
            <a:avLst/>
          </a:prstGeom>
          <a:noFill/>
          <a:ln>
            <a:noFill/>
          </a:ln>
        </p:spPr>
      </p:pic>
      <p:sp>
        <p:nvSpPr>
          <p:cNvPr id="57" name="Google Shape;57;p9"/>
          <p:cNvSpPr/>
          <p:nvPr/>
        </p:nvSpPr>
        <p:spPr>
          <a:xfrm>
            <a:off x="12700" y="3100"/>
            <a:ext cx="9131400" cy="5143500"/>
          </a:xfrm>
          <a:prstGeom prst="rect">
            <a:avLst/>
          </a:prstGeom>
          <a:noFill/>
          <a:ln cap="flat" cmpd="sng" w="38100">
            <a:solidFill>
              <a:srgbClr val="00504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1">
  <p:cSld name="BLANK_1">
    <p:spTree>
      <p:nvGrpSpPr>
        <p:cNvPr id="58" name="Shape 58"/>
        <p:cNvGrpSpPr/>
        <p:nvPr/>
      </p:nvGrpSpPr>
      <p:grpSpPr>
        <a:xfrm>
          <a:off x="0" y="0"/>
          <a:ext cx="0" cy="0"/>
          <a:chOff x="0" y="0"/>
          <a:chExt cx="0" cy="0"/>
        </a:xfrm>
      </p:grpSpPr>
      <p:sp>
        <p:nvSpPr>
          <p:cNvPr id="59" name="Google Shape;59;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atin typeface="Noto Sans"/>
                <a:ea typeface="Noto Sans"/>
                <a:cs typeface="Noto Sans"/>
                <a:sym typeface="Noto Sans"/>
              </a:defRPr>
            </a:lvl1pPr>
            <a:lvl2pPr lvl="1">
              <a:buNone/>
              <a:defRPr>
                <a:latin typeface="Noto Sans"/>
                <a:ea typeface="Noto Sans"/>
                <a:cs typeface="Noto Sans"/>
                <a:sym typeface="Noto Sans"/>
              </a:defRPr>
            </a:lvl2pPr>
            <a:lvl3pPr lvl="2">
              <a:buNone/>
              <a:defRPr>
                <a:latin typeface="Noto Sans"/>
                <a:ea typeface="Noto Sans"/>
                <a:cs typeface="Noto Sans"/>
                <a:sym typeface="Noto Sans"/>
              </a:defRPr>
            </a:lvl3pPr>
            <a:lvl4pPr lvl="3">
              <a:buNone/>
              <a:defRPr>
                <a:latin typeface="Noto Sans"/>
                <a:ea typeface="Noto Sans"/>
                <a:cs typeface="Noto Sans"/>
                <a:sym typeface="Noto Sans"/>
              </a:defRPr>
            </a:lvl4pPr>
            <a:lvl5pPr lvl="4">
              <a:buNone/>
              <a:defRPr>
                <a:latin typeface="Noto Sans"/>
                <a:ea typeface="Noto Sans"/>
                <a:cs typeface="Noto Sans"/>
                <a:sym typeface="Noto Sans"/>
              </a:defRPr>
            </a:lvl5pPr>
            <a:lvl6pPr lvl="5">
              <a:buNone/>
              <a:defRPr>
                <a:latin typeface="Noto Sans"/>
                <a:ea typeface="Noto Sans"/>
                <a:cs typeface="Noto Sans"/>
                <a:sym typeface="Noto Sans"/>
              </a:defRPr>
            </a:lvl6pPr>
            <a:lvl7pPr lvl="6">
              <a:buNone/>
              <a:defRPr>
                <a:latin typeface="Noto Sans"/>
                <a:ea typeface="Noto Sans"/>
                <a:cs typeface="Noto Sans"/>
                <a:sym typeface="Noto Sans"/>
              </a:defRPr>
            </a:lvl7pPr>
            <a:lvl8pPr lvl="7">
              <a:buNone/>
              <a:defRPr>
                <a:latin typeface="Noto Sans"/>
                <a:ea typeface="Noto Sans"/>
                <a:cs typeface="Noto Sans"/>
                <a:sym typeface="Noto Sans"/>
              </a:defRPr>
            </a:lvl8pPr>
            <a:lvl9pPr lvl="8">
              <a:buNone/>
              <a:defRPr>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0" name="Google Shape;60;p1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1" name="Google Shape;61;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cxnSp>
        <p:nvCxnSpPr>
          <p:cNvPr id="62" name="Google Shape;62;p10"/>
          <p:cNvCxnSpPr/>
          <p:nvPr/>
        </p:nvCxnSpPr>
        <p:spPr>
          <a:xfrm flipH="1">
            <a:off x="30328" y="-23225"/>
            <a:ext cx="2700" cy="5212500"/>
          </a:xfrm>
          <a:prstGeom prst="straightConnector1">
            <a:avLst/>
          </a:prstGeom>
          <a:noFill/>
          <a:ln cap="flat" cmpd="sng" w="114300">
            <a:solidFill>
              <a:srgbClr val="005047"/>
            </a:solidFill>
            <a:prstDash val="solid"/>
            <a:round/>
            <a:headEnd len="med" w="med" type="none"/>
            <a:tailEnd len="med" w="med"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ocabulary">
  <p:cSld name="TITLE_AND_TWO_COLUMNS_3">
    <p:spTree>
      <p:nvGrpSpPr>
        <p:cNvPr id="63" name="Shape 63"/>
        <p:cNvGrpSpPr/>
        <p:nvPr/>
      </p:nvGrpSpPr>
      <p:grpSpPr>
        <a:xfrm>
          <a:off x="0" y="0"/>
          <a:ext cx="0" cy="0"/>
          <a:chOff x="0" y="0"/>
          <a:chExt cx="0" cy="0"/>
        </a:xfrm>
      </p:grpSpPr>
      <p:sp>
        <p:nvSpPr>
          <p:cNvPr id="64" name="Google Shape;64;p11"/>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65" name="Google Shape;65;p11"/>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6" name="Google Shape;66;p11"/>
          <p:cNvSpPr txBox="1"/>
          <p:nvPr>
            <p:ph idx="2" type="body"/>
          </p:nvPr>
        </p:nvSpPr>
        <p:spPr>
          <a:xfrm>
            <a:off x="48324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SzPts val="2200"/>
              <a:buFont typeface="Noto Sans"/>
              <a:buChar char="●"/>
              <a:defRPr sz="2200">
                <a:latin typeface="Noto Sans"/>
                <a:ea typeface="Noto Sans"/>
                <a:cs typeface="Noto Sans"/>
                <a:sym typeface="Noto Sans"/>
              </a:defRPr>
            </a:lvl1pPr>
            <a:lvl2pPr indent="-355600" lvl="1" marL="914400">
              <a:spcBef>
                <a:spcPts val="0"/>
              </a:spcBef>
              <a:spcAft>
                <a:spcPts val="0"/>
              </a:spcAft>
              <a:buSzPts val="2000"/>
              <a:buFont typeface="Noto Sans"/>
              <a:buChar char="○"/>
              <a:defRPr sz="2000">
                <a:latin typeface="Noto Sans"/>
                <a:ea typeface="Noto Sans"/>
                <a:cs typeface="Noto Sans"/>
                <a:sym typeface="Noto Sans"/>
              </a:defRPr>
            </a:lvl2pPr>
            <a:lvl3pPr indent="-355600" lvl="2" marL="1371600">
              <a:spcBef>
                <a:spcPts val="0"/>
              </a:spcBef>
              <a:spcAft>
                <a:spcPts val="0"/>
              </a:spcAft>
              <a:buSzPts val="2000"/>
              <a:buFont typeface="Noto Sans"/>
              <a:buChar char="■"/>
              <a:defRPr sz="2000">
                <a:latin typeface="Noto Sans"/>
                <a:ea typeface="Noto Sans"/>
                <a:cs typeface="Noto Sans"/>
                <a:sym typeface="Noto Sans"/>
              </a:defRPr>
            </a:lvl3pPr>
            <a:lvl4pPr indent="-355600" lvl="3" marL="1828800">
              <a:spcBef>
                <a:spcPts val="0"/>
              </a:spcBef>
              <a:spcAft>
                <a:spcPts val="0"/>
              </a:spcAft>
              <a:buSzPts val="2000"/>
              <a:buFont typeface="Noto Sans"/>
              <a:buChar char="●"/>
              <a:defRPr sz="2000">
                <a:latin typeface="Noto Sans"/>
                <a:ea typeface="Noto Sans"/>
                <a:cs typeface="Noto Sans"/>
                <a:sym typeface="Noto Sans"/>
              </a:defRPr>
            </a:lvl4pPr>
            <a:lvl5pPr indent="-355600" lvl="4" marL="2286000">
              <a:spcBef>
                <a:spcPts val="0"/>
              </a:spcBef>
              <a:spcAft>
                <a:spcPts val="0"/>
              </a:spcAft>
              <a:buSzPts val="2000"/>
              <a:buFont typeface="Noto Sans"/>
              <a:buChar char="○"/>
              <a:defRPr sz="2000">
                <a:latin typeface="Noto Sans"/>
                <a:ea typeface="Noto Sans"/>
                <a:cs typeface="Noto Sans"/>
                <a:sym typeface="Noto Sans"/>
              </a:defRPr>
            </a:lvl5pPr>
            <a:lvl6pPr indent="-355600" lvl="5" marL="2743200">
              <a:spcBef>
                <a:spcPts val="0"/>
              </a:spcBef>
              <a:spcAft>
                <a:spcPts val="0"/>
              </a:spcAft>
              <a:buSzPts val="2000"/>
              <a:buFont typeface="Noto Sans"/>
              <a:buChar char="■"/>
              <a:defRPr sz="2000">
                <a:latin typeface="Noto Sans"/>
                <a:ea typeface="Noto Sans"/>
                <a:cs typeface="Noto Sans"/>
                <a:sym typeface="Noto Sans"/>
              </a:defRPr>
            </a:lvl6pPr>
            <a:lvl7pPr indent="-355600" lvl="6" marL="3200400">
              <a:spcBef>
                <a:spcPts val="0"/>
              </a:spcBef>
              <a:spcAft>
                <a:spcPts val="0"/>
              </a:spcAft>
              <a:buSzPts val="2000"/>
              <a:buFont typeface="Noto Sans"/>
              <a:buChar char="●"/>
              <a:defRPr sz="2000">
                <a:latin typeface="Noto Sans"/>
                <a:ea typeface="Noto Sans"/>
                <a:cs typeface="Noto Sans"/>
                <a:sym typeface="Noto Sans"/>
              </a:defRPr>
            </a:lvl7pPr>
            <a:lvl8pPr indent="-355600" lvl="7" marL="3657600">
              <a:spcBef>
                <a:spcPts val="0"/>
              </a:spcBef>
              <a:spcAft>
                <a:spcPts val="0"/>
              </a:spcAft>
              <a:buSzPts val="2000"/>
              <a:buFont typeface="Noto Sans"/>
              <a:buChar char="○"/>
              <a:defRPr sz="2000">
                <a:latin typeface="Noto Sans"/>
                <a:ea typeface="Noto Sans"/>
                <a:cs typeface="Noto Sans"/>
                <a:sym typeface="Noto Sans"/>
              </a:defRPr>
            </a:lvl8pPr>
            <a:lvl9pPr indent="-355600" lvl="8" marL="4114800">
              <a:spcBef>
                <a:spcPts val="0"/>
              </a:spcBef>
              <a:spcAft>
                <a:spcPts val="0"/>
              </a:spcAft>
              <a:buSzPts val="2000"/>
              <a:buFont typeface="Noto Sans"/>
              <a:buChar char="■"/>
              <a:defRPr sz="2000">
                <a:latin typeface="Noto Sans"/>
                <a:ea typeface="Noto Sans"/>
                <a:cs typeface="Noto Sans"/>
                <a:sym typeface="Noto Sans"/>
              </a:defRPr>
            </a:lvl9pPr>
          </a:lstStyle>
          <a:p/>
        </p:txBody>
      </p:sp>
      <p:sp>
        <p:nvSpPr>
          <p:cNvPr id="67" name="Google Shape;67;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atin typeface="Noto Sans"/>
                <a:ea typeface="Noto Sans"/>
                <a:cs typeface="Noto Sans"/>
                <a:sym typeface="Noto Sans"/>
              </a:defRPr>
            </a:lvl1pPr>
            <a:lvl2pPr lvl="1">
              <a:buNone/>
              <a:defRPr sz="1100">
                <a:latin typeface="Noto Sans"/>
                <a:ea typeface="Noto Sans"/>
                <a:cs typeface="Noto Sans"/>
                <a:sym typeface="Noto Sans"/>
              </a:defRPr>
            </a:lvl2pPr>
            <a:lvl3pPr lvl="2">
              <a:buNone/>
              <a:defRPr sz="1100">
                <a:latin typeface="Noto Sans"/>
                <a:ea typeface="Noto Sans"/>
                <a:cs typeface="Noto Sans"/>
                <a:sym typeface="Noto Sans"/>
              </a:defRPr>
            </a:lvl3pPr>
            <a:lvl4pPr lvl="3">
              <a:buNone/>
              <a:defRPr sz="1100">
                <a:latin typeface="Noto Sans"/>
                <a:ea typeface="Noto Sans"/>
                <a:cs typeface="Noto Sans"/>
                <a:sym typeface="Noto Sans"/>
              </a:defRPr>
            </a:lvl4pPr>
            <a:lvl5pPr lvl="4">
              <a:buNone/>
              <a:defRPr sz="1100">
                <a:latin typeface="Noto Sans"/>
                <a:ea typeface="Noto Sans"/>
                <a:cs typeface="Noto Sans"/>
                <a:sym typeface="Noto Sans"/>
              </a:defRPr>
            </a:lvl5pPr>
            <a:lvl6pPr lvl="5">
              <a:buNone/>
              <a:defRPr sz="1100">
                <a:latin typeface="Noto Sans"/>
                <a:ea typeface="Noto Sans"/>
                <a:cs typeface="Noto Sans"/>
                <a:sym typeface="Noto Sans"/>
              </a:defRPr>
            </a:lvl6pPr>
            <a:lvl7pPr lvl="6">
              <a:buNone/>
              <a:defRPr sz="1100">
                <a:latin typeface="Noto Sans"/>
                <a:ea typeface="Noto Sans"/>
                <a:cs typeface="Noto Sans"/>
                <a:sym typeface="Noto Sans"/>
              </a:defRPr>
            </a:lvl7pPr>
            <a:lvl8pPr lvl="7">
              <a:buNone/>
              <a:defRPr sz="1100">
                <a:latin typeface="Noto Sans"/>
                <a:ea typeface="Noto Sans"/>
                <a:cs typeface="Noto Sans"/>
                <a:sym typeface="Noto Sans"/>
              </a:defRPr>
            </a:lvl8pPr>
            <a:lvl9pPr lvl="8">
              <a:buNone/>
              <a:defRPr sz="1100">
                <a:latin typeface="Noto Sans"/>
                <a:ea typeface="Noto Sans"/>
                <a:cs typeface="Noto Sans"/>
                <a:sym typeface="Noto Sans"/>
              </a:defRPr>
            </a:lvl9pPr>
          </a:lstStyle>
          <a:p>
            <a:pPr indent="0" lvl="0" marL="0" rtl="0" algn="r">
              <a:spcBef>
                <a:spcPts val="0"/>
              </a:spcBef>
              <a:spcAft>
                <a:spcPts val="0"/>
              </a:spcAft>
              <a:buNone/>
            </a:pPr>
            <a:fld id="{00000000-1234-1234-1234-123412341234}" type="slidenum">
              <a:rPr lang="en"/>
              <a:t>‹#›</a:t>
            </a:fld>
            <a:endParaRPr/>
          </a:p>
        </p:txBody>
      </p:sp>
      <p:sp>
        <p:nvSpPr>
          <p:cNvPr id="68" name="Google Shape;68;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atin typeface="Noto Sans"/>
                <a:ea typeface="Noto Sans"/>
                <a:cs typeface="Noto Sans"/>
                <a:sym typeface="Noto Sans"/>
              </a:defRPr>
            </a:lvl1pPr>
            <a:lvl2pPr lvl="1" algn="l">
              <a:buNone/>
              <a:defRPr sz="1100">
                <a:latin typeface="Noto Sans"/>
                <a:ea typeface="Noto Sans"/>
                <a:cs typeface="Noto Sans"/>
                <a:sym typeface="Noto Sans"/>
              </a:defRPr>
            </a:lvl2pPr>
            <a:lvl3pPr lvl="2" algn="l">
              <a:buNone/>
              <a:defRPr sz="1100">
                <a:latin typeface="Noto Sans"/>
                <a:ea typeface="Noto Sans"/>
                <a:cs typeface="Noto Sans"/>
                <a:sym typeface="Noto Sans"/>
              </a:defRPr>
            </a:lvl3pPr>
            <a:lvl4pPr lvl="3" algn="l">
              <a:buNone/>
              <a:defRPr sz="1100">
                <a:latin typeface="Noto Sans"/>
                <a:ea typeface="Noto Sans"/>
                <a:cs typeface="Noto Sans"/>
                <a:sym typeface="Noto Sans"/>
              </a:defRPr>
            </a:lvl4pPr>
            <a:lvl5pPr lvl="4" algn="l">
              <a:buNone/>
              <a:defRPr sz="1100">
                <a:latin typeface="Noto Sans"/>
                <a:ea typeface="Noto Sans"/>
                <a:cs typeface="Noto Sans"/>
                <a:sym typeface="Noto Sans"/>
              </a:defRPr>
            </a:lvl5pPr>
            <a:lvl6pPr lvl="5" algn="l">
              <a:buNone/>
              <a:defRPr sz="1100">
                <a:latin typeface="Noto Sans"/>
                <a:ea typeface="Noto Sans"/>
                <a:cs typeface="Noto Sans"/>
                <a:sym typeface="Noto Sans"/>
              </a:defRPr>
            </a:lvl6pPr>
            <a:lvl7pPr lvl="6" algn="l">
              <a:buNone/>
              <a:defRPr sz="1100">
                <a:latin typeface="Noto Sans"/>
                <a:ea typeface="Noto Sans"/>
                <a:cs typeface="Noto Sans"/>
                <a:sym typeface="Noto Sans"/>
              </a:defRPr>
            </a:lvl7pPr>
            <a:lvl8pPr lvl="7" algn="l">
              <a:buNone/>
              <a:defRPr sz="1100">
                <a:latin typeface="Noto Sans"/>
                <a:ea typeface="Noto Sans"/>
                <a:cs typeface="Noto Sans"/>
                <a:sym typeface="Noto Sans"/>
              </a:defRPr>
            </a:lvl8pPr>
            <a:lvl9pPr lvl="8" algn="l">
              <a:buNone/>
              <a:defRPr sz="1100">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arning Goals slide">
  <p:cSld name="TITLE_AND_TWO_COLUMNS_1_1">
    <p:bg>
      <p:bgPr>
        <a:solidFill>
          <a:srgbClr val="005047"/>
        </a:solidFill>
      </p:bgPr>
    </p:bg>
    <p:spTree>
      <p:nvGrpSpPr>
        <p:cNvPr id="69" name="Shape 69"/>
        <p:cNvGrpSpPr/>
        <p:nvPr/>
      </p:nvGrpSpPr>
      <p:grpSpPr>
        <a:xfrm>
          <a:off x="0" y="0"/>
          <a:ext cx="0" cy="0"/>
          <a:chOff x="0" y="0"/>
          <a:chExt cx="0" cy="0"/>
        </a:xfrm>
      </p:grpSpPr>
      <p:sp>
        <p:nvSpPr>
          <p:cNvPr id="70" name="Google Shape;70;p12"/>
          <p:cNvSpPr txBox="1"/>
          <p:nvPr>
            <p:ph type="title"/>
          </p:nvPr>
        </p:nvSpPr>
        <p:spPr>
          <a:xfrm>
            <a:off x="311700" y="137160"/>
            <a:ext cx="8520600" cy="8229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FDBD3E"/>
              </a:buClr>
              <a:buSzPts val="2800"/>
              <a:buNone/>
              <a:defRPr sz="2800">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71" name="Google Shape;71;p1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lvl1pPr indent="-368300" lvl="0" marL="457200">
              <a:spcBef>
                <a:spcPts val="0"/>
              </a:spcBef>
              <a:spcAft>
                <a:spcPts val="0"/>
              </a:spcAft>
              <a:buClr>
                <a:schemeClr val="lt1"/>
              </a:buClr>
              <a:buSzPts val="2200"/>
              <a:buFont typeface="Noto Sans"/>
              <a:buChar char="●"/>
              <a:defRPr sz="2200">
                <a:solidFill>
                  <a:schemeClr val="lt1"/>
                </a:solidFill>
                <a:latin typeface="Noto Sans"/>
                <a:ea typeface="Noto Sans"/>
                <a:cs typeface="Noto Sans"/>
                <a:sym typeface="Noto Sans"/>
              </a:defRPr>
            </a:lvl1pPr>
            <a:lvl2pPr indent="-355600" lvl="1" marL="914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2pPr>
            <a:lvl3pPr indent="-355600" lvl="2" marL="1371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3pPr>
            <a:lvl4pPr indent="-355600" lvl="3" marL="1828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4pPr>
            <a:lvl5pPr indent="-355600" lvl="4" marL="22860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5pPr>
            <a:lvl6pPr indent="-355600" lvl="5" marL="27432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6pPr>
            <a:lvl7pPr indent="-355600" lvl="6" marL="32004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7pPr>
            <a:lvl8pPr indent="-355600" lvl="7" marL="36576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8pPr>
            <a:lvl9pPr indent="-355600" lvl="8" marL="4114800">
              <a:spcBef>
                <a:spcPts val="0"/>
              </a:spcBef>
              <a:spcAft>
                <a:spcPts val="0"/>
              </a:spcAft>
              <a:buClr>
                <a:schemeClr val="lt1"/>
              </a:buClr>
              <a:buSzPts val="2000"/>
              <a:buFont typeface="Noto Sans"/>
              <a:buChar char="■"/>
              <a:defRPr sz="2000">
                <a:solidFill>
                  <a:schemeClr val="lt1"/>
                </a:solidFill>
                <a:latin typeface="Noto Sans"/>
                <a:ea typeface="Noto Sans"/>
                <a:cs typeface="Noto Sans"/>
                <a:sym typeface="Noto Sans"/>
              </a:defRPr>
            </a:lvl9pPr>
          </a:lstStyle>
          <a:p/>
        </p:txBody>
      </p:sp>
      <p:sp>
        <p:nvSpPr>
          <p:cNvPr id="72" name="Google Shape;72;p1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solidFill>
                  <a:schemeClr val="lt1"/>
                </a:solidFill>
              </a:defRPr>
            </a:lvl1pPr>
            <a:lvl2pPr lvl="1">
              <a:buNone/>
              <a:defRPr sz="1100">
                <a:solidFill>
                  <a:schemeClr val="lt1"/>
                </a:solidFill>
              </a:defRPr>
            </a:lvl2pPr>
            <a:lvl3pPr lvl="2">
              <a:buNone/>
              <a:defRPr sz="1100">
                <a:solidFill>
                  <a:schemeClr val="lt1"/>
                </a:solidFill>
              </a:defRPr>
            </a:lvl3pPr>
            <a:lvl4pPr lvl="3">
              <a:buNone/>
              <a:defRPr sz="1100">
                <a:solidFill>
                  <a:schemeClr val="lt1"/>
                </a:solidFill>
              </a:defRPr>
            </a:lvl4pPr>
            <a:lvl5pPr lvl="4">
              <a:buNone/>
              <a:defRPr sz="1100">
                <a:solidFill>
                  <a:schemeClr val="lt1"/>
                </a:solidFill>
              </a:defRPr>
            </a:lvl5pPr>
            <a:lvl6pPr lvl="5">
              <a:buNone/>
              <a:defRPr sz="1100">
                <a:solidFill>
                  <a:schemeClr val="lt1"/>
                </a:solidFill>
              </a:defRPr>
            </a:lvl6pPr>
            <a:lvl7pPr lvl="6">
              <a:buNone/>
              <a:defRPr sz="1100">
                <a:solidFill>
                  <a:schemeClr val="lt1"/>
                </a:solidFill>
              </a:defRPr>
            </a:lvl7pPr>
            <a:lvl8pPr lvl="7">
              <a:buNone/>
              <a:defRPr sz="1100">
                <a:solidFill>
                  <a:schemeClr val="lt1"/>
                </a:solidFill>
              </a:defRPr>
            </a:lvl8pPr>
            <a:lvl9pPr lvl="8">
              <a:buNone/>
              <a:defRPr sz="1100">
                <a:solidFill>
                  <a:schemeClr val="lt1"/>
                </a:solidFill>
              </a:defRPr>
            </a:lvl9p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73" name="Google Shape;73;p1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solidFill>
                  <a:schemeClr val="lt1"/>
                </a:solidFill>
                <a:latin typeface="Noto Sans"/>
                <a:ea typeface="Noto Sans"/>
                <a:cs typeface="Noto Sans"/>
                <a:sym typeface="Noto Sans"/>
              </a:defRPr>
            </a:lvl1pPr>
            <a:lvl2pPr lvl="1" algn="l">
              <a:buNone/>
              <a:defRPr sz="1100">
                <a:solidFill>
                  <a:schemeClr val="lt1"/>
                </a:solidFill>
                <a:latin typeface="Noto Sans"/>
                <a:ea typeface="Noto Sans"/>
                <a:cs typeface="Noto Sans"/>
                <a:sym typeface="Noto Sans"/>
              </a:defRPr>
            </a:lvl2pPr>
            <a:lvl3pPr lvl="2" algn="l">
              <a:buNone/>
              <a:defRPr sz="1100">
                <a:solidFill>
                  <a:schemeClr val="lt1"/>
                </a:solidFill>
                <a:latin typeface="Noto Sans"/>
                <a:ea typeface="Noto Sans"/>
                <a:cs typeface="Noto Sans"/>
                <a:sym typeface="Noto Sans"/>
              </a:defRPr>
            </a:lvl3pPr>
            <a:lvl4pPr lvl="3" algn="l">
              <a:buNone/>
              <a:defRPr sz="1100">
                <a:solidFill>
                  <a:schemeClr val="lt1"/>
                </a:solidFill>
                <a:latin typeface="Noto Sans"/>
                <a:ea typeface="Noto Sans"/>
                <a:cs typeface="Noto Sans"/>
                <a:sym typeface="Noto Sans"/>
              </a:defRPr>
            </a:lvl4pPr>
            <a:lvl5pPr lvl="4" algn="l">
              <a:buNone/>
              <a:defRPr sz="1100">
                <a:solidFill>
                  <a:schemeClr val="lt1"/>
                </a:solidFill>
                <a:latin typeface="Noto Sans"/>
                <a:ea typeface="Noto Sans"/>
                <a:cs typeface="Noto Sans"/>
                <a:sym typeface="Noto Sans"/>
              </a:defRPr>
            </a:lvl5pPr>
            <a:lvl6pPr lvl="5" algn="l">
              <a:buNone/>
              <a:defRPr sz="1100">
                <a:solidFill>
                  <a:schemeClr val="lt1"/>
                </a:solidFill>
                <a:latin typeface="Noto Sans"/>
                <a:ea typeface="Noto Sans"/>
                <a:cs typeface="Noto Sans"/>
                <a:sym typeface="Noto Sans"/>
              </a:defRPr>
            </a:lvl6pPr>
            <a:lvl7pPr lvl="6" algn="l">
              <a:buNone/>
              <a:defRPr sz="1100">
                <a:solidFill>
                  <a:schemeClr val="lt1"/>
                </a:solidFill>
                <a:latin typeface="Noto Sans"/>
                <a:ea typeface="Noto Sans"/>
                <a:cs typeface="Noto Sans"/>
                <a:sym typeface="Noto Sans"/>
              </a:defRPr>
            </a:lvl7pPr>
            <a:lvl8pPr lvl="7" algn="l">
              <a:buNone/>
              <a:defRPr sz="1100">
                <a:solidFill>
                  <a:schemeClr val="lt1"/>
                </a:solidFill>
                <a:latin typeface="Noto Sans"/>
                <a:ea typeface="Noto Sans"/>
                <a:cs typeface="Noto Sans"/>
                <a:sym typeface="Noto Sans"/>
              </a:defRPr>
            </a:lvl8pPr>
            <a:lvl9pPr lvl="8" algn="l">
              <a:buNone/>
              <a:defRPr sz="1100">
                <a:solidFill>
                  <a:schemeClr val="lt1"/>
                </a:solidFill>
                <a:latin typeface="Noto Sans"/>
                <a:ea typeface="Noto Sans"/>
                <a:cs typeface="Noto Sans"/>
                <a:sym typeface="Noto Sans"/>
              </a:defRPr>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esson Journey slide" type="blank">
  <p:cSld name="BLANK">
    <p:spTree>
      <p:nvGrpSpPr>
        <p:cNvPr id="74" name="Shape 74"/>
        <p:cNvGrpSpPr/>
        <p:nvPr/>
      </p:nvGrpSpPr>
      <p:grpSpPr>
        <a:xfrm>
          <a:off x="0" y="0"/>
          <a:ext cx="0" cy="0"/>
          <a:chOff x="0" y="0"/>
          <a:chExt cx="0" cy="0"/>
        </a:xfrm>
      </p:grpSpPr>
      <p:sp>
        <p:nvSpPr>
          <p:cNvPr id="75" name="Google Shape;75;p1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76" name="Google Shape;76;p13"/>
          <p:cNvSpPr txBox="1"/>
          <p:nvPr>
            <p:ph type="title"/>
          </p:nvPr>
        </p:nvSpPr>
        <p:spPr>
          <a:xfrm>
            <a:off x="-7000" y="-39550"/>
            <a:ext cx="9150900" cy="1194000"/>
          </a:xfrm>
          <a:prstGeom prst="rect">
            <a:avLst/>
          </a:prstGeom>
          <a:solidFill>
            <a:srgbClr val="005047"/>
          </a:solidFill>
        </p:spPr>
        <p:txBody>
          <a:bodyPr anchorCtr="0" anchor="t" bIns="91425" lIns="91425" spcFirstLastPara="1" rIns="91425" wrap="square" tIns="182875">
            <a:noAutofit/>
          </a:bodyPr>
          <a:lstStyle>
            <a:lvl1pPr lvl="0" algn="ctr">
              <a:spcBef>
                <a:spcPts val="0"/>
              </a:spcBef>
              <a:spcAft>
                <a:spcPts val="0"/>
              </a:spcAft>
              <a:buClr>
                <a:srgbClr val="FDBD3E"/>
              </a:buClr>
              <a:buSzPts val="3000"/>
              <a:buNone/>
              <a:defRPr>
                <a:solidFill>
                  <a:srgbClr val="FDBD3E"/>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137160"/>
            <a:ext cx="8520600" cy="82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005047"/>
              </a:buClr>
              <a:buSzPts val="3000"/>
              <a:buFont typeface="Verdana"/>
              <a:buNone/>
              <a:defRPr b="1" sz="3000">
                <a:solidFill>
                  <a:srgbClr val="005047"/>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960120"/>
            <a:ext cx="8520600" cy="3657600"/>
          </a:xfrm>
          <a:prstGeom prst="rect">
            <a:avLst/>
          </a:prstGeom>
          <a:noFill/>
          <a:ln>
            <a:noFill/>
          </a:ln>
        </p:spPr>
        <p:txBody>
          <a:bodyPr anchorCtr="0" anchor="t" bIns="91425" lIns="91425" spcFirstLastPara="1" rIns="91425" wrap="square" tIns="91425">
            <a:noAutofit/>
          </a:bodyPr>
          <a:lstStyle>
            <a:lvl1pPr indent="-381000" lvl="0" marL="457200">
              <a:lnSpc>
                <a:spcPct val="115000"/>
              </a:lnSpc>
              <a:spcBef>
                <a:spcPts val="0"/>
              </a:spcBef>
              <a:spcAft>
                <a:spcPts val="0"/>
              </a:spcAft>
              <a:buClr>
                <a:schemeClr val="dk1"/>
              </a:buClr>
              <a:buSzPts val="2400"/>
              <a:buFont typeface="Noto Sans"/>
              <a:buChar char="●"/>
              <a:defRPr sz="2400">
                <a:solidFill>
                  <a:schemeClr val="dk1"/>
                </a:solidFill>
                <a:latin typeface="Noto Sans"/>
                <a:ea typeface="Noto Sans"/>
                <a:cs typeface="Noto Sans"/>
                <a:sym typeface="Noto Sans"/>
              </a:defRPr>
            </a:lvl1pPr>
            <a:lvl2pPr indent="-355600" lvl="1" marL="914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2pPr>
            <a:lvl3pPr indent="-355600" lvl="2" marL="1371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3pPr>
            <a:lvl4pPr indent="-355600" lvl="3" marL="1828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4pPr>
            <a:lvl5pPr indent="-355600" lvl="4" marL="22860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5pPr>
            <a:lvl6pPr indent="-355600" lvl="5" marL="27432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6pPr>
            <a:lvl7pPr indent="-355600" lvl="6" marL="32004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7pPr>
            <a:lvl8pPr indent="-355600" lvl="7" marL="36576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8pPr>
            <a:lvl9pPr indent="-355600" lvl="8" marL="4114800">
              <a:lnSpc>
                <a:spcPct val="115000"/>
              </a:lnSpc>
              <a:spcBef>
                <a:spcPts val="0"/>
              </a:spcBef>
              <a:spcAft>
                <a:spcPts val="0"/>
              </a:spcAft>
              <a:buClr>
                <a:schemeClr val="dk1"/>
              </a:buClr>
              <a:buSzPts val="2000"/>
              <a:buFont typeface="Noto Sans"/>
              <a:buChar char="■"/>
              <a:defRPr sz="2000">
                <a:solidFill>
                  <a:schemeClr val="dk1"/>
                </a:solidFill>
                <a:latin typeface="Noto Sans"/>
                <a:ea typeface="Noto Sans"/>
                <a:cs typeface="Noto Sans"/>
                <a:sym typeface="Noto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png"/><Relationship Id="rId4"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3.png"/><Relationship Id="rId4" Type="http://schemas.openxmlformats.org/officeDocument/2006/relationships/image" Target="../media/image10.png"/><Relationship Id="rId5" Type="http://schemas.openxmlformats.org/officeDocument/2006/relationships/image" Target="../media/image5.png"/><Relationship Id="rId6" Type="http://schemas.openxmlformats.org/officeDocument/2006/relationships/image" Target="../media/image7.png"/><Relationship Id="rId7" Type="http://schemas.openxmlformats.org/officeDocument/2006/relationships/image" Target="../media/image12.png"/><Relationship Id="rId8" Type="http://schemas.openxmlformats.org/officeDocument/2006/relationships/image" Target="../media/image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3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xml"/><Relationship Id="rId3" Type="http://schemas.openxmlformats.org/officeDocument/2006/relationships/image" Target="../media/image1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 Id="rId3" Type="http://schemas.openxmlformats.org/officeDocument/2006/relationships/image" Target="../media/image9.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1.xml"/><Relationship Id="rId3" Type="http://schemas.openxmlformats.org/officeDocument/2006/relationships/image" Target="../media/image13.jpg"/><Relationship Id="rId4" Type="http://schemas.openxmlformats.org/officeDocument/2006/relationships/image" Target="../media/image25.png"/><Relationship Id="rId5"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2.xml"/><Relationship Id="rId3"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3.xml"/><Relationship Id="rId3" Type="http://schemas.openxmlformats.org/officeDocument/2006/relationships/image" Target="../media/image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7.xml"/><Relationship Id="rId3" Type="http://schemas.openxmlformats.org/officeDocument/2006/relationships/image" Target="../media/image9.png"/><Relationship Id="rId4" Type="http://schemas.openxmlformats.org/officeDocument/2006/relationships/image" Target="../media/image10.png"/><Relationship Id="rId5" Type="http://schemas.openxmlformats.org/officeDocument/2006/relationships/image" Target="../media/image5.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13.jpg"/><Relationship Id="rId4" Type="http://schemas.openxmlformats.org/officeDocument/2006/relationships/slide" Target="/ppt/slides/slide22.xml"/><Relationship Id="rId5" Type="http://schemas.openxmlformats.org/officeDocument/2006/relationships/hyperlink" Target="https://openstax.org/books/algebra-1/pages/7-15-3-the-coordinates-of-the-vertex" TargetMode="Externa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xml"/><Relationship Id="rId3" Type="http://schemas.openxmlformats.org/officeDocument/2006/relationships/image" Target="../media/image13.jpg"/><Relationship Id="rId4" Type="http://schemas.openxmlformats.org/officeDocument/2006/relationships/hyperlink" Target="https://youtu.be/yLF5DsdlSkw?si=yWpuWuygwUbVLyaU" TargetMode="External"/><Relationship Id="rId5" Type="http://schemas.openxmlformats.org/officeDocument/2006/relationships/hyperlink" Target="http://www.youtube.com/watch?v=yLF5DsdlSkw" TargetMode="External"/><Relationship Id="rId6" Type="http://schemas.openxmlformats.org/officeDocument/2006/relationships/image" Target="../media/image3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2.png"/><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9.pn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1.png"/><Relationship Id="rId4" Type="http://schemas.openxmlformats.org/officeDocument/2006/relationships/image" Target="../media/image3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3.jpg"/><Relationship Id="rId4" Type="http://schemas.openxmlformats.org/officeDocument/2006/relationships/image" Target="../media/image3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24.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13.jpg"/><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2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3.jpg"/><Relationship Id="rId4" Type="http://schemas.openxmlformats.org/officeDocument/2006/relationships/image" Target="../media/image38.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 name="Shape 80"/>
        <p:cNvGrpSpPr/>
        <p:nvPr/>
      </p:nvGrpSpPr>
      <p:grpSpPr>
        <a:xfrm>
          <a:off x="0" y="0"/>
          <a:ext cx="0" cy="0"/>
          <a:chOff x="0" y="0"/>
          <a:chExt cx="0" cy="0"/>
        </a:xfrm>
      </p:grpSpPr>
      <p:sp>
        <p:nvSpPr>
          <p:cNvPr id="81" name="Google Shape;81;p14"/>
          <p:cNvSpPr txBox="1"/>
          <p:nvPr>
            <p:ph type="ctrTitle"/>
          </p:nvPr>
        </p:nvSpPr>
        <p:spPr>
          <a:xfrm>
            <a:off x="0" y="744575"/>
            <a:ext cx="9144000" cy="2052600"/>
          </a:xfrm>
          <a:prstGeom prst="rect">
            <a:avLst/>
          </a:prstGeom>
        </p:spPr>
        <p:txBody>
          <a:bodyPr anchorCtr="0" anchor="t" bIns="91425" lIns="91425" spcFirstLastPara="1" rIns="91425" wrap="square" tIns="548625">
            <a:noAutofit/>
          </a:bodyPr>
          <a:lstStyle/>
          <a:p>
            <a:pPr indent="0" lvl="0" marL="0" rtl="0" algn="ctr">
              <a:spcBef>
                <a:spcPts val="0"/>
              </a:spcBef>
              <a:spcAft>
                <a:spcPts val="0"/>
              </a:spcAft>
              <a:buNone/>
            </a:pPr>
            <a:r>
              <a:rPr lang="en"/>
              <a:t>Algebra 1</a:t>
            </a:r>
            <a:endParaRPr/>
          </a:p>
        </p:txBody>
      </p:sp>
      <p:sp>
        <p:nvSpPr>
          <p:cNvPr id="82" name="Google Shape;82;p14"/>
          <p:cNvSpPr txBox="1"/>
          <p:nvPr>
            <p:ph idx="1" type="subTitle"/>
          </p:nvPr>
        </p:nvSpPr>
        <p:spPr>
          <a:xfrm>
            <a:off x="311700" y="1846075"/>
            <a:ext cx="85206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a:t>Unit 7 Introduction to Quadratic Functions</a:t>
            </a:r>
            <a:endParaRPr b="1" sz="2200"/>
          </a:p>
        </p:txBody>
      </p:sp>
      <p:sp>
        <p:nvSpPr>
          <p:cNvPr id="83" name="Google Shape;83;p14"/>
          <p:cNvSpPr txBox="1"/>
          <p:nvPr>
            <p:ph idx="2" type="subTitle"/>
          </p:nvPr>
        </p:nvSpPr>
        <p:spPr>
          <a:xfrm>
            <a:off x="1078800" y="2819495"/>
            <a:ext cx="69864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1200"/>
              </a:spcAft>
              <a:buNone/>
            </a:pPr>
            <a:r>
              <a:rPr lang="en"/>
              <a:t>Lesson 7.15 Vertex Form</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7" name="Shape 87"/>
        <p:cNvGrpSpPr/>
        <p:nvPr/>
      </p:nvGrpSpPr>
      <p:grpSpPr>
        <a:xfrm>
          <a:off x="0" y="0"/>
          <a:ext cx="0" cy="0"/>
          <a:chOff x="0" y="0"/>
          <a:chExt cx="0" cy="0"/>
        </a:xfrm>
      </p:grpSpPr>
      <p:pic>
        <p:nvPicPr>
          <p:cNvPr descr="Icon indicating this slide is hidden from student view" id="88" name="Google Shape;88;p15"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89" name="Google Shape;89;p1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90" name="Google Shape;90;p15"/>
          <p:cNvSpPr txBox="1"/>
          <p:nvPr>
            <p:ph idx="1" type="body"/>
          </p:nvPr>
        </p:nvSpPr>
        <p:spPr>
          <a:xfrm>
            <a:off x="311700" y="959070"/>
            <a:ext cx="8520600" cy="3555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sz="1800"/>
              <a:t>On the activity slides </a:t>
            </a:r>
            <a:r>
              <a:rPr b="1" lang="en" sz="1800"/>
              <a:t>c</a:t>
            </a:r>
            <a:r>
              <a:rPr b="1" lang="en" sz="1800"/>
              <a:t>heck the speaker notes</a:t>
            </a:r>
            <a:r>
              <a:rPr lang="en" sz="1800"/>
              <a:t> for teacher support and instructional information.</a:t>
            </a:r>
            <a:endParaRPr sz="1800"/>
          </a:p>
          <a:p>
            <a:pPr indent="-342900" lvl="0" marL="457200" rtl="0" algn="l">
              <a:spcBef>
                <a:spcPts val="0"/>
              </a:spcBef>
              <a:spcAft>
                <a:spcPts val="0"/>
              </a:spcAft>
              <a:buClr>
                <a:srgbClr val="424242"/>
              </a:buClr>
              <a:buSzPts val="1800"/>
              <a:buFont typeface="Noto Sans"/>
              <a:buChar char="●"/>
            </a:pPr>
            <a:r>
              <a:rPr lang="en" sz="1800"/>
              <a:t>Each lesson includes 1 warm up, 2-3 learning activities, a cool down, practice and a lesson synthesis. </a:t>
            </a:r>
            <a:endParaRPr sz="1800"/>
          </a:p>
          <a:p>
            <a:pPr indent="-342900" lvl="1" marL="914400" rtl="0" algn="l">
              <a:spcBef>
                <a:spcPts val="0"/>
              </a:spcBef>
              <a:spcAft>
                <a:spcPts val="0"/>
              </a:spcAft>
              <a:buSzPts val="1800"/>
              <a:buChar char="○"/>
            </a:pPr>
            <a:r>
              <a:rPr lang="en" sz="1800"/>
              <a:t>Learning activities are followed by a self check question, and review section.</a:t>
            </a:r>
            <a:endParaRPr sz="1800"/>
          </a:p>
          <a:p>
            <a:pPr indent="-342900" lvl="0" marL="457200" rtl="0" algn="l">
              <a:spcBef>
                <a:spcPts val="0"/>
              </a:spcBef>
              <a:spcAft>
                <a:spcPts val="0"/>
              </a:spcAft>
              <a:buSzPts val="1800"/>
              <a:buChar char="●"/>
            </a:pPr>
            <a:r>
              <a:rPr lang="en" sz="1800"/>
              <a:t>Some slides have been</a:t>
            </a:r>
            <a:r>
              <a:rPr b="1" lang="en" sz="1800"/>
              <a:t> hidden from student view</a:t>
            </a:r>
            <a:r>
              <a:rPr lang="en" sz="1800"/>
              <a:t>, more information can be found on the next slide (Reference Key).</a:t>
            </a:r>
            <a:endParaRPr sz="1800"/>
          </a:p>
          <a:p>
            <a:pPr indent="-342900" lvl="0" marL="457200" rtl="0" algn="l">
              <a:spcBef>
                <a:spcPts val="0"/>
              </a:spcBef>
              <a:spcAft>
                <a:spcPts val="0"/>
              </a:spcAft>
              <a:buSzPts val="1800"/>
              <a:buChar char="●"/>
            </a:pPr>
            <a:r>
              <a:rPr lang="en" sz="1800"/>
              <a:t>You can edit and use these slides for personal and classroom use, but cannot sell them and must keep the attribution logos.</a:t>
            </a:r>
            <a:endParaRPr sz="1800"/>
          </a:p>
          <a:p>
            <a:pPr indent="-342900" lvl="0" marL="457200" rtl="0" algn="l">
              <a:spcBef>
                <a:spcPts val="0"/>
              </a:spcBef>
              <a:spcAft>
                <a:spcPts val="0"/>
              </a:spcAft>
              <a:buSzPts val="1800"/>
              <a:buChar char="●"/>
            </a:pPr>
            <a:r>
              <a:rPr lang="en" sz="1800"/>
              <a:t>For more information, </a:t>
            </a:r>
            <a:r>
              <a:rPr lang="en" sz="1800" u="sng">
                <a:solidFill>
                  <a:schemeClr val="hlink"/>
                </a:solidFill>
                <a:hlinkClick r:id="rId4"/>
              </a:rPr>
              <a:t>Check out the digital quick start guide</a:t>
            </a:r>
            <a:r>
              <a:rPr lang="en" sz="1800"/>
              <a:t>!			</a:t>
            </a:r>
            <a:endParaRPr sz="1800"/>
          </a:p>
        </p:txBody>
      </p:sp>
      <p:sp>
        <p:nvSpPr>
          <p:cNvPr id="91" name="Google Shape;91;p15"/>
          <p:cNvSpPr txBox="1"/>
          <p:nvPr/>
        </p:nvSpPr>
        <p:spPr>
          <a:xfrm>
            <a:off x="241526" y="4631150"/>
            <a:ext cx="2861100" cy="3936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000">
                <a:solidFill>
                  <a:srgbClr val="666666"/>
                </a:solidFill>
                <a:latin typeface="Noto Sans"/>
                <a:ea typeface="Noto Sans"/>
                <a:cs typeface="Noto Sans"/>
                <a:sym typeface="Noto Sans"/>
              </a:rPr>
              <a:t>OpenStax CC BY NC SA</a:t>
            </a:r>
            <a:endParaRPr sz="1000">
              <a:solidFill>
                <a:srgbClr val="666666"/>
              </a:solidFill>
              <a:latin typeface="Noto Sans"/>
              <a:ea typeface="Noto Sans"/>
              <a:cs typeface="Noto Sans"/>
              <a:sym typeface="Noto Sans"/>
            </a:endParaRPr>
          </a:p>
        </p:txBody>
      </p:sp>
      <p:sp>
        <p:nvSpPr>
          <p:cNvPr id="92" name="Google Shape;92;p15"/>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 name="Shape 96"/>
        <p:cNvGrpSpPr/>
        <p:nvPr/>
      </p:nvGrpSpPr>
      <p:grpSpPr>
        <a:xfrm>
          <a:off x="0" y="0"/>
          <a:ext cx="0" cy="0"/>
          <a:chOff x="0" y="0"/>
          <a:chExt cx="0" cy="0"/>
        </a:xfrm>
      </p:grpSpPr>
      <p:sp>
        <p:nvSpPr>
          <p:cNvPr id="97" name="Google Shape;97;p16"/>
          <p:cNvSpPr txBox="1"/>
          <p:nvPr>
            <p:ph type="title"/>
          </p:nvPr>
        </p:nvSpPr>
        <p:spPr>
          <a:xfrm>
            <a:off x="215767"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98" name="Google Shape;98;p16"/>
          <p:cNvSpPr txBox="1"/>
          <p:nvPr>
            <p:ph idx="1" type="body"/>
          </p:nvPr>
        </p:nvSpPr>
        <p:spPr>
          <a:xfrm>
            <a:off x="215767" y="722926"/>
            <a:ext cx="8520600" cy="4770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sz="1900"/>
              <a:t>Check the top right corner for an icon referencing these unique sections. </a:t>
            </a:r>
            <a:endParaRPr sz="1900"/>
          </a:p>
        </p:txBody>
      </p:sp>
      <p:pic>
        <p:nvPicPr>
          <p:cNvPr descr="Icon indicating this slide is hidden from student view" id="99" name="Google Shape;99;p16" title="mdi_hide.png"/>
          <p:cNvPicPr preferRelativeResize="0"/>
          <p:nvPr/>
        </p:nvPicPr>
        <p:blipFill>
          <a:blip r:embed="rId3">
            <a:alphaModFix/>
          </a:blip>
          <a:stretch>
            <a:fillRect/>
          </a:stretch>
        </p:blipFill>
        <p:spPr>
          <a:xfrm>
            <a:off x="8686800" y="137160"/>
            <a:ext cx="274320" cy="274320"/>
          </a:xfrm>
          <a:prstGeom prst="rect">
            <a:avLst/>
          </a:prstGeom>
          <a:noFill/>
          <a:ln>
            <a:noFill/>
          </a:ln>
        </p:spPr>
      </p:pic>
      <p:graphicFrame>
        <p:nvGraphicFramePr>
          <p:cNvPr descr="Table organizing information about the meanings of various icons used on the slides. The first row serves as the table header and indicates the first column lists the icon images, the second column lists the icon title, the third column indicates if the page is initially hidden from student view, and the fourth column indicates the location of the icon and description of the purpose for the slide. " id="100" name="Google Shape;100;p16" title="Reference Key Icon table"/>
          <p:cNvGraphicFramePr/>
          <p:nvPr/>
        </p:nvGraphicFramePr>
        <p:xfrm>
          <a:off x="242200" y="1160330"/>
          <a:ext cx="3000000" cy="3000000"/>
        </p:xfrm>
        <a:graphic>
          <a:graphicData uri="http://schemas.openxmlformats.org/drawingml/2006/table">
            <a:tbl>
              <a:tblPr>
                <a:noFill/>
                <a:tableStyleId>{79AA3D5B-3FE0-443F-8D0D-F08920FA25A4}</a:tableStyleId>
              </a:tblPr>
              <a:tblGrid>
                <a:gridCol w="684550"/>
                <a:gridCol w="2780925"/>
                <a:gridCol w="871450"/>
                <a:gridCol w="4070225"/>
              </a:tblGrid>
              <a:tr h="294550">
                <a:tc>
                  <a:txBody>
                    <a:bodyPr/>
                    <a:lstStyle/>
                    <a:p>
                      <a:pPr indent="0" lvl="0" marL="0" rtl="0" algn="ctr">
                        <a:spcBef>
                          <a:spcPts val="0"/>
                        </a:spcBef>
                        <a:spcAft>
                          <a:spcPts val="0"/>
                        </a:spcAft>
                        <a:buNone/>
                      </a:pPr>
                      <a:r>
                        <a:rPr b="1" lang="en" sz="1200">
                          <a:solidFill>
                            <a:srgbClr val="FFFFFF"/>
                          </a:solidFill>
                          <a:latin typeface="Noto Sans"/>
                          <a:ea typeface="Noto Sans"/>
                          <a:cs typeface="Noto Sans"/>
                          <a:sym typeface="Noto Sans"/>
                        </a:rPr>
                        <a:t>Icon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Title</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View</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c>
                  <a:txBody>
                    <a:bodyPr/>
                    <a:lstStyle/>
                    <a:p>
                      <a:pPr indent="0" lvl="0" marL="0" rtl="0" algn="l">
                        <a:spcBef>
                          <a:spcPts val="0"/>
                        </a:spcBef>
                        <a:spcAft>
                          <a:spcPts val="0"/>
                        </a:spcAft>
                        <a:buNone/>
                      </a:pPr>
                      <a:r>
                        <a:rPr b="1" lang="en" sz="1200">
                          <a:solidFill>
                            <a:srgbClr val="FFFFFF"/>
                          </a:solidFill>
                          <a:latin typeface="Noto Sans"/>
                          <a:ea typeface="Noto Sans"/>
                          <a:cs typeface="Noto Sans"/>
                          <a:sym typeface="Noto Sans"/>
                        </a:rPr>
                        <a:t>Location and </a:t>
                      </a:r>
                      <a:r>
                        <a:rPr b="1" lang="en" sz="1200">
                          <a:solidFill>
                            <a:srgbClr val="FFFFFF"/>
                          </a:solidFill>
                          <a:latin typeface="Noto Sans"/>
                          <a:ea typeface="Noto Sans"/>
                          <a:cs typeface="Noto Sans"/>
                          <a:sym typeface="Noto Sans"/>
                        </a:rPr>
                        <a:t>Description</a:t>
                      </a:r>
                      <a:endParaRPr b="1" sz="1200">
                        <a:solidFill>
                          <a:srgbClr val="FFFFFF"/>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005047"/>
                    </a:solidFill>
                  </a:tcPr>
                </a:tc>
              </a:tr>
              <a:tr h="521350">
                <a:tc>
                  <a:txBody>
                    <a:bodyPr/>
                    <a:lstStyle/>
                    <a:p>
                      <a:pPr indent="0" lvl="0" marL="0" rtl="0" algn="ctr">
                        <a:spcBef>
                          <a:spcPts val="0"/>
                        </a:spcBef>
                        <a:spcAft>
                          <a:spcPts val="0"/>
                        </a:spcAft>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n/a</a:t>
                      </a:r>
                      <a:endParaRPr>
                        <a:solidFill>
                          <a:srgbClr val="5E5E5E"/>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Clr>
                          <a:srgbClr val="000000"/>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200">
                        <a:solidFill>
                          <a:srgbClr val="424242"/>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r h="521350">
                <a:tc>
                  <a:txBody>
                    <a:bodyPr/>
                    <a:lstStyle/>
                    <a:p>
                      <a:pPr indent="0" lvl="0" marL="0" rtl="0" algn="ctr">
                        <a:spcBef>
                          <a:spcPts val="0"/>
                        </a:spcBef>
                        <a:spcAft>
                          <a:spcPts val="0"/>
                        </a:spcAft>
                        <a:buClr>
                          <a:srgbClr val="000000"/>
                        </a:buClr>
                        <a:buSzPts val="1100"/>
                        <a:buFont typeface="Arial"/>
                        <a:buNone/>
                      </a:pPr>
                      <a:r>
                        <a:rPr lang="en">
                          <a:solidFill>
                            <a:schemeClr val="dk1"/>
                          </a:solidFill>
                          <a:latin typeface="Noto Sans"/>
                          <a:ea typeface="Noto Sans"/>
                          <a:cs typeface="Noto Sans"/>
                          <a:sym typeface="Noto Sans"/>
                        </a:rPr>
                        <a:t>n/a</a:t>
                      </a:r>
                      <a:endParaRPr>
                        <a:solidFill>
                          <a:schemeClr val="dk1"/>
                        </a:solidFill>
                        <a:latin typeface="Noto Sans"/>
                        <a:ea typeface="Noto Sans"/>
                        <a:cs typeface="Noto Sans"/>
                        <a:sym typeface="Noto Sans"/>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tcPr>
                </a:tc>
              </a:tr>
            </a:tbl>
          </a:graphicData>
        </a:graphic>
      </p:graphicFrame>
      <p:pic>
        <p:nvPicPr>
          <p:cNvPr descr="Icon indicating the slide contains a support for students with disabilities" id="101" name="Google Shape;101;p16" title="Frame 13.png"/>
          <p:cNvPicPr preferRelativeResize="0"/>
          <p:nvPr/>
        </p:nvPicPr>
        <p:blipFill>
          <a:blip r:embed="rId4">
            <a:alphaModFix/>
          </a:blip>
          <a:stretch>
            <a:fillRect/>
          </a:stretch>
        </p:blipFill>
        <p:spPr>
          <a:xfrm>
            <a:off x="441470" y="1624887"/>
            <a:ext cx="274320" cy="274320"/>
          </a:xfrm>
          <a:prstGeom prst="rect">
            <a:avLst/>
          </a:prstGeom>
          <a:noFill/>
          <a:ln>
            <a:noFill/>
          </a:ln>
        </p:spPr>
      </p:pic>
      <p:pic>
        <p:nvPicPr>
          <p:cNvPr descr="Icon indicating the slide contains a support for emerging bilingual students " id="102" name="Google Shape;102;p16" title="emojione_input-latin-letters (4).png"/>
          <p:cNvPicPr preferRelativeResize="0"/>
          <p:nvPr/>
        </p:nvPicPr>
        <p:blipFill>
          <a:blip r:embed="rId5">
            <a:alphaModFix/>
          </a:blip>
          <a:stretch>
            <a:fillRect/>
          </a:stretch>
        </p:blipFill>
        <p:spPr>
          <a:xfrm>
            <a:off x="418607" y="2162346"/>
            <a:ext cx="320040" cy="320040"/>
          </a:xfrm>
          <a:prstGeom prst="rect">
            <a:avLst/>
          </a:prstGeom>
          <a:noFill/>
          <a:ln>
            <a:noFill/>
          </a:ln>
        </p:spPr>
      </p:pic>
      <p:pic>
        <p:nvPicPr>
          <p:cNvPr descr="Icon indicating the slide contains a support for gifted students by providing a challenge that increases the depth or complexity of the material" id="103" name="Google Shape;103;p16" title="extending your thinking icon opaque"/>
          <p:cNvPicPr preferRelativeResize="0"/>
          <p:nvPr/>
        </p:nvPicPr>
        <p:blipFill>
          <a:blip r:embed="rId6">
            <a:alphaModFix/>
          </a:blip>
          <a:stretch>
            <a:fillRect/>
          </a:stretch>
        </p:blipFill>
        <p:spPr>
          <a:xfrm>
            <a:off x="382175" y="2702586"/>
            <a:ext cx="392925" cy="383577"/>
          </a:xfrm>
          <a:prstGeom prst="rect">
            <a:avLst/>
          </a:prstGeom>
          <a:noFill/>
          <a:ln>
            <a:noFill/>
          </a:ln>
        </p:spPr>
      </p:pic>
      <p:pic>
        <p:nvPicPr>
          <p:cNvPr descr="Icon indicating the slide contains a check for understanding question for students " id="104" name="Google Shape;104;p16" title="self check 1 opaque"/>
          <p:cNvPicPr preferRelativeResize="0"/>
          <p:nvPr/>
        </p:nvPicPr>
        <p:blipFill>
          <a:blip r:embed="rId7">
            <a:alphaModFix/>
          </a:blip>
          <a:stretch>
            <a:fillRect/>
          </a:stretch>
        </p:blipFill>
        <p:spPr>
          <a:xfrm>
            <a:off x="418612" y="3306384"/>
            <a:ext cx="320050" cy="309016"/>
          </a:xfrm>
          <a:prstGeom prst="rect">
            <a:avLst/>
          </a:prstGeom>
          <a:noFill/>
          <a:ln>
            <a:noFill/>
          </a:ln>
        </p:spPr>
      </p:pic>
      <p:pic>
        <p:nvPicPr>
          <p:cNvPr descr="Icon indicating the slide contains a additional resources for students who struggled with the check for understanding (self check) question" id="105" name="Google Shape;105;p16" title="additional resources icon opaque"/>
          <p:cNvPicPr preferRelativeResize="0"/>
          <p:nvPr/>
        </p:nvPicPr>
        <p:blipFill>
          <a:blip r:embed="rId8">
            <a:alphaModFix/>
          </a:blip>
          <a:stretch>
            <a:fillRect/>
          </a:stretch>
        </p:blipFill>
        <p:spPr>
          <a:xfrm>
            <a:off x="397310" y="3866175"/>
            <a:ext cx="362627" cy="354000"/>
          </a:xfrm>
          <a:prstGeom prst="rect">
            <a:avLst/>
          </a:prstGeom>
          <a:noFill/>
          <a:ln>
            <a:noFill/>
          </a:ln>
        </p:spPr>
      </p:pic>
      <p:sp>
        <p:nvSpPr>
          <p:cNvPr descr="Gold colored box with downward point arrow reminding teachers where the speaker notes are located." id="106" name="Google Shape;106;p16" title="Speaker notes callout box"/>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
        <p:nvSpPr>
          <p:cNvPr id="107" name="Google Shape;107;p16"/>
          <p:cNvSpPr txBox="1"/>
          <p:nvPr>
            <p:ph idx="12" type="sldNum"/>
          </p:nvPr>
        </p:nvSpPr>
        <p:spPr>
          <a:xfrm>
            <a:off x="8283608" y="4650942"/>
            <a:ext cx="548700" cy="3540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111" name="Shape 111"/>
        <p:cNvGrpSpPr/>
        <p:nvPr/>
      </p:nvGrpSpPr>
      <p:grpSpPr>
        <a:xfrm>
          <a:off x="0" y="0"/>
          <a:ext cx="0" cy="0"/>
          <a:chOff x="0" y="0"/>
          <a:chExt cx="0" cy="0"/>
        </a:xfrm>
      </p:grpSpPr>
      <p:sp>
        <p:nvSpPr>
          <p:cNvPr id="112" name="Google Shape;112;p17"/>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113" name="Google Shape;113;p17"/>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Recognize</a:t>
            </a:r>
            <a:r>
              <a:rPr lang="en">
                <a:solidFill>
                  <a:srgbClr val="F3F3F3"/>
                </a:solidFill>
              </a:rPr>
              <a:t> the "v</a:t>
            </a:r>
            <a:r>
              <a:rPr b="1" lang="en">
                <a:solidFill>
                  <a:srgbClr val="F3F3F3"/>
                </a:solidFill>
              </a:rPr>
              <a:t>ertex form</a:t>
            </a:r>
            <a:r>
              <a:rPr lang="en">
                <a:solidFill>
                  <a:srgbClr val="F3F3F3"/>
                </a:solidFill>
              </a:rPr>
              <a:t>" of a quadratic equation.</a:t>
            </a:r>
            <a:endParaRPr>
              <a:solidFill>
                <a:srgbClr val="F3F3F3"/>
              </a:solidFill>
            </a:endParaRPr>
          </a:p>
          <a:p>
            <a:pPr indent="-317500" lvl="0" marL="457200" rtl="0" algn="l">
              <a:lnSpc>
                <a:spcPct val="100000"/>
              </a:lnSpc>
              <a:spcBef>
                <a:spcPts val="0"/>
              </a:spcBef>
              <a:spcAft>
                <a:spcPts val="0"/>
              </a:spcAft>
              <a:buClr>
                <a:srgbClr val="F3F3F3"/>
              </a:buClr>
              <a:buSzPts val="1400"/>
              <a:buChar char="●"/>
            </a:pPr>
            <a:r>
              <a:rPr b="1" lang="en">
                <a:solidFill>
                  <a:srgbClr val="F3F3F3"/>
                </a:solidFill>
              </a:rPr>
              <a:t>Relate </a:t>
            </a:r>
            <a:r>
              <a:rPr lang="en">
                <a:solidFill>
                  <a:srgbClr val="F3F3F3"/>
                </a:solidFill>
              </a:rPr>
              <a:t>the </a:t>
            </a:r>
            <a:r>
              <a:rPr b="1" lang="en">
                <a:solidFill>
                  <a:srgbClr val="F3F3F3"/>
                </a:solidFill>
              </a:rPr>
              <a:t>numbers in the vertex form</a:t>
            </a:r>
            <a:r>
              <a:rPr lang="en">
                <a:solidFill>
                  <a:srgbClr val="F3F3F3"/>
                </a:solidFill>
              </a:rPr>
              <a:t> of a quadratic equation </a:t>
            </a:r>
            <a:r>
              <a:rPr b="1" lang="en">
                <a:solidFill>
                  <a:srgbClr val="F3F3F3"/>
                </a:solidFill>
              </a:rPr>
              <a:t>to its graph</a:t>
            </a:r>
            <a:r>
              <a:rPr lang="en">
                <a:solidFill>
                  <a:srgbClr val="F3F3F3"/>
                </a:solidFill>
              </a:rPr>
              <a:t>.</a:t>
            </a:r>
            <a:endParaRPr>
              <a:solidFill>
                <a:srgbClr val="F3F3F3"/>
              </a:solidFill>
            </a:endParaRPr>
          </a:p>
        </p:txBody>
      </p:sp>
      <p:pic>
        <p:nvPicPr>
          <p:cNvPr descr=" Student walking up stairs while holding a large arrow and a briefcase, showing forward movement and taking charge of their learning path." id="114" name="Google Shape;114;p17" title="Goals-6.png"/>
          <p:cNvPicPr preferRelativeResize="0"/>
          <p:nvPr/>
        </p:nvPicPr>
        <p:blipFill rotWithShape="1">
          <a:blip r:embed="rId3">
            <a:alphaModFix/>
          </a:blip>
          <a:srcRect b="0" l="0" r="0" t="0"/>
          <a:stretch/>
        </p:blipFill>
        <p:spPr>
          <a:xfrm>
            <a:off x="5385050" y="577924"/>
            <a:ext cx="3447250" cy="3447275"/>
          </a:xfrm>
          <a:prstGeom prst="rect">
            <a:avLst/>
          </a:prstGeom>
          <a:noFill/>
          <a:ln>
            <a:noFill/>
          </a:ln>
        </p:spPr>
      </p:pic>
      <p:sp>
        <p:nvSpPr>
          <p:cNvPr id="115" name="Google Shape;115;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16" name="Google Shape;116;p17"/>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a:t>Lesson 7.15 Vertex Form</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18"/>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122" name="Google Shape;122;p18"/>
          <p:cNvSpPr txBox="1"/>
          <p:nvPr>
            <p:ph idx="1" type="body"/>
          </p:nvPr>
        </p:nvSpPr>
        <p:spPr>
          <a:xfrm>
            <a:off x="311700" y="742950"/>
            <a:ext cx="44997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Previous</a:t>
            </a:r>
            <a:endParaRPr b="1"/>
          </a:p>
          <a:p>
            <a:pPr indent="-342900" lvl="0" marL="457200" rtl="0" algn="l">
              <a:spcBef>
                <a:spcPts val="1200"/>
              </a:spcBef>
              <a:spcAft>
                <a:spcPts val="0"/>
              </a:spcAft>
              <a:buSzPts val="1800"/>
              <a:buChar char="●"/>
            </a:pPr>
            <a:r>
              <a:rPr b="1" lang="en" sz="1800"/>
              <a:t>Factored Form</a:t>
            </a:r>
            <a:endParaRPr b="1" sz="1800"/>
          </a:p>
          <a:p>
            <a:pPr indent="-330200" lvl="1" marL="914400" rtl="0" algn="l">
              <a:spcBef>
                <a:spcPts val="0"/>
              </a:spcBef>
              <a:spcAft>
                <a:spcPts val="0"/>
              </a:spcAft>
              <a:buSzPts val="1600"/>
              <a:buChar char="○"/>
            </a:pPr>
            <a:r>
              <a:rPr lang="en" sz="1600"/>
              <a:t>A quadratic expression that is written as the product of a constant times two linear factors. </a:t>
            </a:r>
            <a:r>
              <a:rPr i="1" lang="en" sz="1800">
                <a:latin typeface="Times New Roman"/>
                <a:ea typeface="Times New Roman"/>
                <a:cs typeface="Times New Roman"/>
                <a:sym typeface="Times New Roman"/>
              </a:rPr>
              <a:t>f</a:t>
            </a:r>
            <a:r>
              <a:rPr lang="en" sz="1600"/>
              <a:t>(</a:t>
            </a:r>
            <a:r>
              <a:rPr i="1" lang="en" sz="1800">
                <a:latin typeface="Times New Roman"/>
                <a:ea typeface="Times New Roman"/>
                <a:cs typeface="Times New Roman"/>
                <a:sym typeface="Times New Roman"/>
              </a:rPr>
              <a:t>x</a:t>
            </a:r>
            <a:r>
              <a:rPr lang="en" sz="1600"/>
              <a:t>) = </a:t>
            </a:r>
            <a:r>
              <a:rPr i="1" lang="en" sz="1800">
                <a:latin typeface="Times New Roman"/>
                <a:ea typeface="Times New Roman"/>
                <a:cs typeface="Times New Roman"/>
                <a:sym typeface="Times New Roman"/>
              </a:rPr>
              <a:t>a</a:t>
            </a:r>
            <a:r>
              <a:rPr lang="en" sz="1600"/>
              <a:t>(</a:t>
            </a:r>
            <a:r>
              <a:rPr i="1" lang="en" sz="1800">
                <a:latin typeface="Times New Roman"/>
                <a:ea typeface="Times New Roman"/>
                <a:cs typeface="Times New Roman"/>
                <a:sym typeface="Times New Roman"/>
              </a:rPr>
              <a:t>x</a:t>
            </a:r>
            <a:r>
              <a:rPr lang="en" sz="1600"/>
              <a:t> − </a:t>
            </a:r>
            <a:r>
              <a:rPr i="1" lang="en" sz="1800">
                <a:latin typeface="Times New Roman"/>
                <a:ea typeface="Times New Roman"/>
                <a:cs typeface="Times New Roman"/>
                <a:sym typeface="Times New Roman"/>
              </a:rPr>
              <a:t>r</a:t>
            </a:r>
            <a:r>
              <a:rPr lang="en" sz="1600"/>
              <a:t>₁)(</a:t>
            </a:r>
            <a:r>
              <a:rPr i="1" lang="en" sz="1800">
                <a:latin typeface="Times New Roman"/>
                <a:ea typeface="Times New Roman"/>
                <a:cs typeface="Times New Roman"/>
                <a:sym typeface="Times New Roman"/>
              </a:rPr>
              <a:t>x</a:t>
            </a:r>
            <a:r>
              <a:rPr lang="en" sz="1600"/>
              <a:t> − </a:t>
            </a:r>
            <a:r>
              <a:rPr i="1" lang="en" sz="1800">
                <a:latin typeface="Times New Roman"/>
                <a:ea typeface="Times New Roman"/>
                <a:cs typeface="Times New Roman"/>
                <a:sym typeface="Times New Roman"/>
              </a:rPr>
              <a:t>r</a:t>
            </a:r>
            <a:r>
              <a:rPr lang="en" sz="1600"/>
              <a:t>₂).</a:t>
            </a:r>
            <a:endParaRPr sz="1600"/>
          </a:p>
          <a:p>
            <a:pPr indent="-342900" lvl="0" marL="457200" rtl="0" algn="l">
              <a:spcBef>
                <a:spcPts val="1000"/>
              </a:spcBef>
              <a:spcAft>
                <a:spcPts val="0"/>
              </a:spcAft>
              <a:buSzPts val="1800"/>
              <a:buChar char="●"/>
            </a:pPr>
            <a:r>
              <a:rPr b="1" lang="en" sz="1800"/>
              <a:t>Standard Form</a:t>
            </a:r>
            <a:endParaRPr b="1" sz="1800"/>
          </a:p>
          <a:p>
            <a:pPr indent="-330200" lvl="1" marL="914400" rtl="0" algn="l">
              <a:spcBef>
                <a:spcPts val="0"/>
              </a:spcBef>
              <a:spcAft>
                <a:spcPts val="0"/>
              </a:spcAft>
              <a:buSzPts val="1600"/>
              <a:buChar char="○"/>
            </a:pPr>
            <a:r>
              <a:rPr lang="en" sz="1600"/>
              <a:t>When a quadratic expression is written as </a:t>
            </a:r>
            <a:r>
              <a:rPr i="1" lang="en" sz="1800">
                <a:latin typeface="Times New Roman"/>
                <a:ea typeface="Times New Roman"/>
                <a:cs typeface="Times New Roman"/>
                <a:sym typeface="Times New Roman"/>
              </a:rPr>
              <a:t>f</a:t>
            </a:r>
            <a:r>
              <a:rPr lang="en" sz="1600"/>
              <a:t>(</a:t>
            </a:r>
            <a:r>
              <a:rPr i="1" lang="en" sz="1800">
                <a:latin typeface="Times New Roman"/>
                <a:ea typeface="Times New Roman"/>
                <a:cs typeface="Times New Roman"/>
                <a:sym typeface="Times New Roman"/>
              </a:rPr>
              <a:t>x</a:t>
            </a:r>
            <a:r>
              <a:rPr lang="en" sz="1600"/>
              <a:t>) = </a:t>
            </a:r>
            <a:r>
              <a:rPr i="1" lang="en" sz="1800">
                <a:latin typeface="Times New Roman"/>
                <a:ea typeface="Times New Roman"/>
                <a:cs typeface="Times New Roman"/>
                <a:sym typeface="Times New Roman"/>
              </a:rPr>
              <a:t>ax</a:t>
            </a:r>
            <a:r>
              <a:rPr lang="en" sz="1600"/>
              <a:t>² + </a:t>
            </a:r>
            <a:r>
              <a:rPr i="1" lang="en" sz="1800">
                <a:latin typeface="Times New Roman"/>
                <a:ea typeface="Times New Roman"/>
                <a:cs typeface="Times New Roman"/>
                <a:sym typeface="Times New Roman"/>
              </a:rPr>
              <a:t>bx</a:t>
            </a:r>
            <a:r>
              <a:rPr lang="en" sz="1600"/>
              <a:t> +</a:t>
            </a:r>
            <a:r>
              <a:rPr i="1" lang="en" sz="1800">
                <a:latin typeface="Times New Roman"/>
                <a:ea typeface="Times New Roman"/>
                <a:cs typeface="Times New Roman"/>
                <a:sym typeface="Times New Roman"/>
              </a:rPr>
              <a:t>c</a:t>
            </a:r>
            <a:r>
              <a:rPr lang="en" sz="1600"/>
              <a:t>.</a:t>
            </a:r>
            <a:endParaRPr sz="1600"/>
          </a:p>
        </p:txBody>
      </p:sp>
      <p:sp>
        <p:nvSpPr>
          <p:cNvPr id="123" name="Google Shape;123;p18"/>
          <p:cNvSpPr txBox="1"/>
          <p:nvPr>
            <p:ph idx="2" type="body"/>
          </p:nvPr>
        </p:nvSpPr>
        <p:spPr>
          <a:xfrm>
            <a:off x="4904325" y="740672"/>
            <a:ext cx="3927900" cy="3657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t>New</a:t>
            </a:r>
            <a:endParaRPr b="1"/>
          </a:p>
          <a:p>
            <a:pPr indent="-342900" lvl="0" marL="457200" rtl="0" algn="l">
              <a:spcBef>
                <a:spcPts val="1200"/>
              </a:spcBef>
              <a:spcAft>
                <a:spcPts val="0"/>
              </a:spcAft>
              <a:buSzPts val="1800"/>
              <a:buChar char="●"/>
            </a:pPr>
            <a:r>
              <a:rPr b="1" lang="en" sz="1800"/>
              <a:t>Vertex Form</a:t>
            </a:r>
            <a:endParaRPr b="1" sz="1800"/>
          </a:p>
          <a:p>
            <a:pPr indent="-342900" lvl="1" marL="914400" rtl="0" algn="l">
              <a:spcBef>
                <a:spcPts val="0"/>
              </a:spcBef>
              <a:spcAft>
                <a:spcPts val="0"/>
              </a:spcAft>
              <a:buSzPts val="1800"/>
              <a:buChar char="○"/>
            </a:pPr>
            <a:r>
              <a:rPr lang="en" sz="1800"/>
              <a:t>An expression in the form </a:t>
            </a:r>
            <a:r>
              <a:rPr i="1" lang="en" sz="1800">
                <a:latin typeface="Times New Roman"/>
                <a:ea typeface="Times New Roman"/>
                <a:cs typeface="Times New Roman"/>
                <a:sym typeface="Times New Roman"/>
              </a:rPr>
              <a:t>𝑎</a:t>
            </a:r>
            <a:r>
              <a:rPr lang="en" sz="1800"/>
              <a:t>(</a:t>
            </a:r>
            <a:r>
              <a:rPr i="1" lang="en" sz="1800">
                <a:latin typeface="Times New Roman"/>
                <a:ea typeface="Times New Roman"/>
                <a:cs typeface="Times New Roman"/>
                <a:sym typeface="Times New Roman"/>
              </a:rPr>
              <a:t>x</a:t>
            </a:r>
            <a:r>
              <a:rPr lang="en" sz="1800"/>
              <a:t> − </a:t>
            </a:r>
            <a:r>
              <a:rPr i="1" lang="en" sz="1800">
                <a:latin typeface="Times New Roman"/>
                <a:ea typeface="Times New Roman"/>
                <a:cs typeface="Times New Roman"/>
                <a:sym typeface="Times New Roman"/>
              </a:rPr>
              <a:t>h</a:t>
            </a:r>
            <a:r>
              <a:rPr lang="en" sz="1800"/>
              <a:t>)² + </a:t>
            </a:r>
            <a:r>
              <a:rPr i="1" lang="en" sz="1800">
                <a:latin typeface="Times New Roman"/>
                <a:ea typeface="Times New Roman"/>
                <a:cs typeface="Times New Roman"/>
                <a:sym typeface="Times New Roman"/>
              </a:rPr>
              <a:t>k</a:t>
            </a:r>
            <a:r>
              <a:rPr lang="en" sz="1800"/>
              <a:t> where </a:t>
            </a:r>
            <a:r>
              <a:rPr i="1" lang="en" sz="1800">
                <a:latin typeface="Times New Roman"/>
                <a:ea typeface="Times New Roman"/>
                <a:cs typeface="Times New Roman"/>
                <a:sym typeface="Times New Roman"/>
              </a:rPr>
              <a:t>𝑎</a:t>
            </a:r>
            <a:r>
              <a:rPr lang="en" sz="1800"/>
              <a:t>, </a:t>
            </a:r>
            <a:r>
              <a:rPr i="1" lang="en" sz="1800">
                <a:latin typeface="Times New Roman"/>
                <a:ea typeface="Times New Roman"/>
                <a:cs typeface="Times New Roman"/>
                <a:sym typeface="Times New Roman"/>
              </a:rPr>
              <a:t>h</a:t>
            </a:r>
            <a:r>
              <a:rPr lang="en" sz="1800"/>
              <a:t>, and </a:t>
            </a:r>
            <a:r>
              <a:rPr i="1" lang="en" sz="1800">
                <a:latin typeface="Times New Roman"/>
                <a:ea typeface="Times New Roman"/>
                <a:cs typeface="Times New Roman"/>
                <a:sym typeface="Times New Roman"/>
              </a:rPr>
              <a:t>k</a:t>
            </a:r>
            <a:r>
              <a:rPr lang="en" sz="1800"/>
              <a:t> are constants, and</a:t>
            </a:r>
            <a:endParaRPr sz="1800"/>
          </a:p>
          <a:p>
            <a:pPr indent="457200" lvl="0" marL="457200" rtl="0" algn="l">
              <a:spcBef>
                <a:spcPts val="0"/>
              </a:spcBef>
              <a:spcAft>
                <a:spcPts val="1200"/>
              </a:spcAft>
              <a:buNone/>
            </a:pPr>
            <a:r>
              <a:rPr i="1" lang="en" sz="1800">
                <a:latin typeface="Times New Roman"/>
                <a:ea typeface="Times New Roman"/>
                <a:cs typeface="Times New Roman"/>
                <a:sym typeface="Times New Roman"/>
              </a:rPr>
              <a:t>𝑎</a:t>
            </a:r>
            <a:r>
              <a:rPr lang="en" sz="1800"/>
              <a:t> ≠ 0.</a:t>
            </a:r>
            <a:endParaRPr sz="1800"/>
          </a:p>
        </p:txBody>
      </p:sp>
      <p:sp>
        <p:nvSpPr>
          <p:cNvPr id="124" name="Google Shape;124;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25" name="Google Shape;125;p18"/>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7.15 Vertex Form</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1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Clr>
                <a:schemeClr val="dk1"/>
              </a:buClr>
              <a:buSzPts val="1100"/>
              <a:buFont typeface="Arial"/>
              <a:buNone/>
            </a:pPr>
            <a:r>
              <a:rPr b="0" lang="en" sz="2400">
                <a:latin typeface="Noto Sans"/>
                <a:ea typeface="Noto Sans"/>
                <a:cs typeface="Noto Sans"/>
                <a:sym typeface="Noto Sans"/>
              </a:rPr>
              <a:t>First Stop: Warm Up</a:t>
            </a:r>
            <a:endParaRPr/>
          </a:p>
        </p:txBody>
      </p:sp>
      <p:pic>
        <p:nvPicPr>
          <p:cNvPr descr="Map consisting of six rectangles connected by dotted lines conveying the progression of the Lesson. Each rectangle has an icon with text. The first rectangle depicts a rocket and is emphasized in dark green with yellow text that reads &quot;Warm Up.&quot;" id="131" name="Google Shape;131;p19" title="2 learning activity stop 1.png"/>
          <p:cNvPicPr preferRelativeResize="0"/>
          <p:nvPr/>
        </p:nvPicPr>
        <p:blipFill>
          <a:blip r:embed="rId3">
            <a:alphaModFix/>
          </a:blip>
          <a:stretch>
            <a:fillRect/>
          </a:stretch>
        </p:blipFill>
        <p:spPr>
          <a:xfrm>
            <a:off x="148850" y="1428745"/>
            <a:ext cx="8839204" cy="3163641"/>
          </a:xfrm>
          <a:prstGeom prst="rect">
            <a:avLst/>
          </a:prstGeom>
          <a:noFill/>
          <a:ln>
            <a:noFill/>
          </a:ln>
        </p:spPr>
      </p:pic>
      <p:sp>
        <p:nvSpPr>
          <p:cNvPr id="132" name="Google Shape;132;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36" name="Shape 136"/>
        <p:cNvGrpSpPr/>
        <p:nvPr/>
      </p:nvGrpSpPr>
      <p:grpSpPr>
        <a:xfrm>
          <a:off x="0" y="0"/>
          <a:ext cx="0" cy="0"/>
          <a:chOff x="0" y="0"/>
          <a:chExt cx="0" cy="0"/>
        </a:xfrm>
      </p:grpSpPr>
      <p:sp>
        <p:nvSpPr>
          <p:cNvPr id="137" name="Google Shape;137;p20"/>
          <p:cNvSpPr txBox="1"/>
          <p:nvPr>
            <p:ph type="title"/>
          </p:nvPr>
        </p:nvSpPr>
        <p:spPr>
          <a:xfrm>
            <a:off x="311700" y="13716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Warm Up </a:t>
            </a:r>
            <a:r>
              <a:rPr b="0" lang="en" sz="1400">
                <a:solidFill>
                  <a:srgbClr val="666666"/>
                </a:solidFill>
              </a:rPr>
              <a:t>| Part 1</a:t>
            </a:r>
            <a:endParaRPr b="0" sz="1400">
              <a:solidFill>
                <a:srgbClr val="666666"/>
              </a:solidFill>
            </a:endParaRPr>
          </a:p>
          <a:p>
            <a:pPr indent="0" lvl="0" marL="0" rtl="0" algn="l">
              <a:spcBef>
                <a:spcPts val="0"/>
              </a:spcBef>
              <a:spcAft>
                <a:spcPts val="0"/>
              </a:spcAft>
              <a:buNone/>
            </a:pPr>
            <a:r>
              <a:rPr lang="en" sz="3000"/>
              <a:t>Are They the Same or Different?</a:t>
            </a:r>
            <a:r>
              <a:rPr lang="en" sz="3000">
                <a:solidFill>
                  <a:srgbClr val="005047"/>
                </a:solidFill>
              </a:rPr>
              <a:t> </a:t>
            </a:r>
            <a:r>
              <a:rPr lang="en" sz="3000"/>
              <a:t>🤔</a:t>
            </a:r>
            <a:endParaRPr>
              <a:solidFill>
                <a:srgbClr val="005047"/>
              </a:solidFill>
            </a:endParaRPr>
          </a:p>
        </p:txBody>
      </p:sp>
      <p:sp>
        <p:nvSpPr>
          <p:cNvPr id="138" name="Google Shape;138;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39" name="Google Shape;139;p2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7.15.1 Analyzing Two Sets of Equations</a:t>
            </a:r>
            <a:endParaRPr/>
          </a:p>
        </p:txBody>
      </p:sp>
      <p:sp>
        <p:nvSpPr>
          <p:cNvPr id="140" name="Google Shape;140;p20"/>
          <p:cNvSpPr txBox="1"/>
          <p:nvPr/>
        </p:nvSpPr>
        <p:spPr>
          <a:xfrm>
            <a:off x="1382650" y="1018571"/>
            <a:ext cx="2952300" cy="1775100"/>
          </a:xfrm>
          <a:prstGeom prst="rect">
            <a:avLst/>
          </a:prstGeom>
          <a:solidFill>
            <a:srgbClr val="F5F5F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2200">
                <a:solidFill>
                  <a:schemeClr val="dk1"/>
                </a:solidFill>
                <a:latin typeface="Noto Sans"/>
                <a:ea typeface="Noto Sans"/>
                <a:cs typeface="Noto Sans"/>
                <a:sym typeface="Noto Sans"/>
              </a:rPr>
              <a:t>Set 1</a:t>
            </a:r>
            <a:endParaRPr b="1"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f</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r>
              <a:rPr i="1" lang="en" sz="2200">
                <a:solidFill>
                  <a:schemeClr val="dk1"/>
                </a:solidFill>
                <a:latin typeface="Times New Roman"/>
                <a:ea typeface="Times New Roman"/>
                <a:cs typeface="Times New Roman"/>
                <a:sym typeface="Times New Roman"/>
              </a:rPr>
              <a:t>x</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g</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+ 4)</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100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h</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+ 2)</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endParaRPr sz="2200">
              <a:solidFill>
                <a:schemeClr val="dk1"/>
              </a:solidFill>
              <a:latin typeface="Noto Sans"/>
              <a:ea typeface="Noto Sans"/>
              <a:cs typeface="Noto Sans"/>
              <a:sym typeface="Noto Sans"/>
            </a:endParaRPr>
          </a:p>
        </p:txBody>
      </p:sp>
      <p:sp>
        <p:nvSpPr>
          <p:cNvPr id="141" name="Google Shape;141;p20"/>
          <p:cNvSpPr txBox="1"/>
          <p:nvPr/>
        </p:nvSpPr>
        <p:spPr>
          <a:xfrm>
            <a:off x="4809055" y="1018636"/>
            <a:ext cx="2952300" cy="1775100"/>
          </a:xfrm>
          <a:prstGeom prst="rect">
            <a:avLst/>
          </a:prstGeom>
          <a:solidFill>
            <a:srgbClr val="F5F5F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2200">
                <a:solidFill>
                  <a:schemeClr val="dk1"/>
                </a:solidFill>
                <a:latin typeface="Noto Sans"/>
                <a:ea typeface="Noto Sans"/>
                <a:cs typeface="Noto Sans"/>
                <a:sym typeface="Noto Sans"/>
              </a:rPr>
              <a:t>Set 2</a:t>
            </a:r>
            <a:endParaRPr b="1"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p</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+ 6</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− 5</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q</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(5 − </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− 1)</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100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r</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−1(</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− 3)</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endParaRPr b="1" sz="2200">
              <a:solidFill>
                <a:schemeClr val="dk1"/>
              </a:solidFill>
              <a:latin typeface="Noto Sans"/>
              <a:ea typeface="Noto Sans"/>
              <a:cs typeface="Noto Sans"/>
              <a:sym typeface="Noto Sans"/>
            </a:endParaRPr>
          </a:p>
        </p:txBody>
      </p:sp>
      <p:sp>
        <p:nvSpPr>
          <p:cNvPr id="142" name="Google Shape;142;p20"/>
          <p:cNvSpPr txBox="1"/>
          <p:nvPr/>
        </p:nvSpPr>
        <p:spPr>
          <a:xfrm>
            <a:off x="2893350" y="2777570"/>
            <a:ext cx="3357300" cy="5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Observe the two sets.</a:t>
            </a:r>
            <a:endParaRPr sz="2400">
              <a:solidFill>
                <a:schemeClr val="dk1"/>
              </a:solidFill>
              <a:latin typeface="Noto Sans"/>
              <a:ea typeface="Noto Sans"/>
              <a:cs typeface="Noto Sans"/>
              <a:sym typeface="Noto Sans"/>
            </a:endParaRPr>
          </a:p>
        </p:txBody>
      </p:sp>
      <p:sp>
        <p:nvSpPr>
          <p:cNvPr id="143" name="Google Shape;143;p20"/>
          <p:cNvSpPr txBox="1"/>
          <p:nvPr/>
        </p:nvSpPr>
        <p:spPr>
          <a:xfrm>
            <a:off x="310900" y="3248675"/>
            <a:ext cx="8873700" cy="13269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What do you notice?</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What do you wonder?</a:t>
            </a:r>
            <a:endParaRPr sz="2400">
              <a:solidFill>
                <a:schemeClr val="dk1"/>
              </a:solidFill>
              <a:latin typeface="Noto Sans"/>
              <a:ea typeface="Noto Sans"/>
              <a:cs typeface="Noto Sans"/>
              <a:sym typeface="Noto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49" name="Google Shape;149;p2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Second Stop: Learning Activity A</a:t>
            </a:r>
            <a:endParaRPr/>
          </a:p>
        </p:txBody>
      </p:sp>
      <p:pic>
        <p:nvPicPr>
          <p:cNvPr descr="Map consisting of six rectangles connected by dotted lines conveying the progression of the Lesson. Each rectangle has an icon with text. Adding to the warm up stop, the second rectangle is now highlighted in dark green. A clipboard icon and the text &quot;Learning Activity&quot; are displayed in yellow font. " id="150" name="Google Shape;150;p21" title="2 learning activity stop 2.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154" name="Shape 154"/>
        <p:cNvGrpSpPr/>
        <p:nvPr/>
      </p:nvGrpSpPr>
      <p:grpSpPr>
        <a:xfrm>
          <a:off x="0" y="0"/>
          <a:ext cx="0" cy="0"/>
          <a:chOff x="0" y="0"/>
          <a:chExt cx="0" cy="0"/>
        </a:xfrm>
      </p:grpSpPr>
      <p:sp>
        <p:nvSpPr>
          <p:cNvPr id="155" name="Google Shape;155;p22"/>
          <p:cNvSpPr txBox="1"/>
          <p:nvPr>
            <p:ph type="title"/>
          </p:nvPr>
        </p:nvSpPr>
        <p:spPr>
          <a:xfrm>
            <a:off x="311700" y="137160"/>
            <a:ext cx="8520600" cy="8328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Introducing Vertex Form📢</a:t>
            </a:r>
            <a:endParaRPr sz="2600">
              <a:solidFill>
                <a:srgbClr val="005047"/>
              </a:solidFill>
            </a:endParaRPr>
          </a:p>
        </p:txBody>
      </p:sp>
      <p:sp>
        <p:nvSpPr>
          <p:cNvPr id="156" name="Google Shape;156;p2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id="157" name="Google Shape;157;p2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8" name="Google Shape;158;p22"/>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7.15.2 The Vertex Form</a:t>
            </a:r>
            <a:endParaRPr/>
          </a:p>
        </p:txBody>
      </p:sp>
      <p:pic>
        <p:nvPicPr>
          <p:cNvPr descr="Icon indicating the slide contains a support for students with disabilities" id="159" name="Google Shape;159;p22"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sp>
        <p:nvSpPr>
          <p:cNvPr descr="A callout providing support steps for students based on universal designs for learning. " id="160" name="Google Shape;160;p22" title="UDL callout box"/>
          <p:cNvSpPr/>
          <p:nvPr/>
        </p:nvSpPr>
        <p:spPr>
          <a:xfrm>
            <a:off x="5034300" y="1052376"/>
            <a:ext cx="3652500" cy="30627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42900" lvl="0" marL="457200" rtl="0" algn="l">
              <a:spcBef>
                <a:spcPts val="0"/>
              </a:spcBef>
              <a:spcAft>
                <a:spcPts val="0"/>
              </a:spcAft>
              <a:buSzPts val="1800"/>
              <a:buFont typeface="Noto Sans"/>
              <a:buAutoNum type="arabicPeriod"/>
            </a:pPr>
            <a:r>
              <a:rPr lang="en" sz="1800">
                <a:latin typeface="Noto Sans"/>
                <a:ea typeface="Noto Sans"/>
                <a:cs typeface="Noto Sans"/>
                <a:sym typeface="Noto Sans"/>
              </a:rPr>
              <a:t>Help create a display of key terms and vocabulary.</a:t>
            </a:r>
            <a:endParaRPr sz="1800">
              <a:latin typeface="Noto Sans"/>
              <a:ea typeface="Noto Sans"/>
              <a:cs typeface="Noto Sans"/>
              <a:sym typeface="Noto Sans"/>
            </a:endParaRPr>
          </a:p>
          <a:p>
            <a:pPr indent="-342900" lvl="0" marL="457200" rtl="0" algn="l">
              <a:spcBef>
                <a:spcPts val="500"/>
              </a:spcBef>
              <a:spcAft>
                <a:spcPts val="0"/>
              </a:spcAft>
              <a:buSzPts val="1800"/>
              <a:buFont typeface="Noto Sans"/>
              <a:buAutoNum type="arabicPeriod"/>
            </a:pPr>
            <a:r>
              <a:rPr lang="en" sz="1800">
                <a:latin typeface="Noto Sans"/>
                <a:ea typeface="Noto Sans"/>
                <a:cs typeface="Noto Sans"/>
                <a:sym typeface="Noto Sans"/>
              </a:rPr>
              <a:t>Suggest words or diagrams that explain vertex form.</a:t>
            </a:r>
            <a:endParaRPr sz="1800">
              <a:latin typeface="Noto Sans"/>
              <a:ea typeface="Noto Sans"/>
              <a:cs typeface="Noto Sans"/>
              <a:sym typeface="Noto Sans"/>
            </a:endParaRPr>
          </a:p>
          <a:p>
            <a:pPr indent="-342900" lvl="0" marL="457200" rtl="0" algn="l">
              <a:spcBef>
                <a:spcPts val="500"/>
              </a:spcBef>
              <a:spcAft>
                <a:spcPts val="0"/>
              </a:spcAft>
              <a:buSzPts val="1800"/>
              <a:buFont typeface="Noto Sans"/>
              <a:buAutoNum type="arabicPeriod"/>
            </a:pPr>
            <a:r>
              <a:rPr lang="en" sz="1800">
                <a:latin typeface="Noto Sans"/>
                <a:ea typeface="Noto Sans"/>
                <a:cs typeface="Noto Sans"/>
                <a:sym typeface="Noto Sans"/>
              </a:rPr>
              <a:t>Add ideas that will help everyone understand the topic.</a:t>
            </a:r>
            <a:endParaRPr sz="1800">
              <a:latin typeface="Noto Sans"/>
              <a:ea typeface="Noto Sans"/>
              <a:cs typeface="Noto Sans"/>
              <a:sym typeface="Noto Sans"/>
            </a:endParaRPr>
          </a:p>
          <a:p>
            <a:pPr indent="0" lvl="0" marL="0" rtl="0" algn="r">
              <a:spcBef>
                <a:spcPts val="500"/>
              </a:spcBef>
              <a:spcAft>
                <a:spcPts val="0"/>
              </a:spcAft>
              <a:buNone/>
            </a:pPr>
            <a:r>
              <a:rPr lang="en" sz="1000">
                <a:solidFill>
                  <a:srgbClr val="000000"/>
                </a:solidFill>
                <a:latin typeface="Noto Sans"/>
                <a:ea typeface="Noto Sans"/>
                <a:cs typeface="Noto Sans"/>
                <a:sym typeface="Noto Sans"/>
              </a:rPr>
              <a:t>Representation</a:t>
            </a:r>
            <a:endParaRPr>
              <a:latin typeface="Noto Sans"/>
              <a:ea typeface="Noto Sans"/>
              <a:cs typeface="Noto Sans"/>
              <a:sym typeface="Noto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64" name="Shape 164"/>
        <p:cNvGrpSpPr/>
        <p:nvPr/>
      </p:nvGrpSpPr>
      <p:grpSpPr>
        <a:xfrm>
          <a:off x="0" y="0"/>
          <a:ext cx="0" cy="0"/>
          <a:chOff x="0" y="0"/>
          <a:chExt cx="0" cy="0"/>
        </a:xfrm>
      </p:grpSpPr>
      <p:sp>
        <p:nvSpPr>
          <p:cNvPr id="165" name="Google Shape;165;p23"/>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Introducing Vertex Form</a:t>
            </a:r>
            <a:r>
              <a:rPr lang="en" sz="2600"/>
              <a:t>📢</a:t>
            </a:r>
            <a:endParaRPr>
              <a:solidFill>
                <a:srgbClr val="005047"/>
              </a:solidFill>
            </a:endParaRPr>
          </a:p>
        </p:txBody>
      </p:sp>
      <p:sp>
        <p:nvSpPr>
          <p:cNvPr id="166" name="Google Shape;166;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167" name="Google Shape;167;p2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7.15.2 The Vertex Form</a:t>
            </a:r>
            <a:endParaRPr/>
          </a:p>
        </p:txBody>
      </p:sp>
      <p:sp>
        <p:nvSpPr>
          <p:cNvPr id="168" name="Google Shape;168;p23"/>
          <p:cNvSpPr txBox="1"/>
          <p:nvPr/>
        </p:nvSpPr>
        <p:spPr>
          <a:xfrm>
            <a:off x="310896" y="1497638"/>
            <a:ext cx="8520600" cy="33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2100">
                <a:solidFill>
                  <a:schemeClr val="dk1"/>
                </a:solidFill>
                <a:latin typeface="Times New Roman"/>
                <a:ea typeface="Times New Roman"/>
                <a:cs typeface="Times New Roman"/>
                <a:sym typeface="Times New Roman"/>
              </a:rPr>
              <a:t>h</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+ 2)</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− 4 is in </a:t>
            </a:r>
            <a:r>
              <a:rPr b="1" lang="en" sz="2100">
                <a:solidFill>
                  <a:schemeClr val="dk1"/>
                </a:solidFill>
                <a:highlight>
                  <a:srgbClr val="D9D9D9"/>
                </a:highlight>
                <a:latin typeface="Noto Sans"/>
                <a:ea typeface="Noto Sans"/>
                <a:cs typeface="Noto Sans"/>
                <a:sym typeface="Noto Sans"/>
              </a:rPr>
              <a:t>Vertex Form</a:t>
            </a:r>
            <a:r>
              <a:rPr lang="en" sz="2100">
                <a:solidFill>
                  <a:schemeClr val="dk1"/>
                </a:solidFill>
                <a:latin typeface="Noto Sans"/>
                <a:ea typeface="Noto Sans"/>
                <a:cs typeface="Noto Sans"/>
                <a:sym typeface="Noto Sans"/>
              </a:rPr>
              <a:t>.</a:t>
            </a:r>
            <a:endParaRPr b="1" sz="2100">
              <a:solidFill>
                <a:schemeClr val="dk1"/>
              </a:solidFill>
              <a:latin typeface="Noto Sans"/>
              <a:ea typeface="Noto Sans"/>
              <a:cs typeface="Noto Sans"/>
              <a:sym typeface="Noto Sans"/>
            </a:endParaRPr>
          </a:p>
          <a:p>
            <a:pPr indent="0" lvl="0" marL="0" rtl="0" algn="l">
              <a:spcBef>
                <a:spcPts val="1000"/>
              </a:spcBef>
              <a:spcAft>
                <a:spcPts val="0"/>
              </a:spcAft>
              <a:buNone/>
            </a:pPr>
            <a:r>
              <a:rPr lang="en" sz="2100">
                <a:solidFill>
                  <a:schemeClr val="dk1"/>
                </a:solidFill>
                <a:latin typeface="Noto Sans"/>
                <a:ea typeface="Noto Sans"/>
                <a:cs typeface="Noto Sans"/>
                <a:sym typeface="Noto Sans"/>
              </a:rPr>
              <a:t>By expanding and simplifying </a:t>
            </a:r>
            <a:r>
              <a:rPr i="1" lang="en" sz="2100">
                <a:solidFill>
                  <a:schemeClr val="dk1"/>
                </a:solidFill>
                <a:latin typeface="Times New Roman"/>
                <a:ea typeface="Times New Roman"/>
                <a:cs typeface="Times New Roman"/>
                <a:sym typeface="Times New Roman"/>
              </a:rPr>
              <a:t>h</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we see it is equivalent to </a:t>
            </a:r>
            <a:r>
              <a:rPr i="1" lang="en" sz="2100">
                <a:solidFill>
                  <a:schemeClr val="dk1"/>
                </a:solidFill>
                <a:latin typeface="Times New Roman"/>
                <a:ea typeface="Times New Roman"/>
                <a:cs typeface="Times New Roman"/>
                <a:sym typeface="Times New Roman"/>
              </a:rPr>
              <a:t>f</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a:t>
            </a:r>
            <a:endParaRPr sz="2100">
              <a:solidFill>
                <a:schemeClr val="dk1"/>
              </a:solidFill>
              <a:latin typeface="Noto Sans"/>
              <a:ea typeface="Noto Sans"/>
              <a:cs typeface="Noto Sans"/>
              <a:sym typeface="Noto Sans"/>
            </a:endParaRPr>
          </a:p>
          <a:p>
            <a:pPr indent="0" lvl="0" marL="0" rtl="0" algn="l">
              <a:spcBef>
                <a:spcPts val="1000"/>
              </a:spcBef>
              <a:spcAft>
                <a:spcPts val="0"/>
              </a:spcAft>
              <a:buNone/>
            </a:pP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+ 2)</a:t>
            </a:r>
            <a:r>
              <a:rPr baseline="30000" lang="en" sz="2100">
                <a:solidFill>
                  <a:schemeClr val="dk1"/>
                </a:solidFill>
                <a:latin typeface="Noto Sans"/>
                <a:ea typeface="Noto Sans"/>
                <a:cs typeface="Noto Sans"/>
                <a:sym typeface="Noto Sans"/>
              </a:rPr>
              <a:t>2 </a:t>
            </a:r>
            <a:r>
              <a:rPr lang="en" sz="2100">
                <a:solidFill>
                  <a:schemeClr val="dk1"/>
                </a:solidFill>
                <a:latin typeface="Noto Sans"/>
                <a:ea typeface="Noto Sans"/>
                <a:cs typeface="Noto Sans"/>
                <a:sym typeface="Noto Sans"/>
              </a:rPr>
              <a:t>− 4	=	(</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+ 2)(</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+ 2) − 4</a:t>
            </a:r>
            <a:endParaRPr sz="2100">
              <a:solidFill>
                <a:schemeClr val="dk1"/>
              </a:solidFill>
              <a:latin typeface="Noto Sans"/>
              <a:ea typeface="Noto Sans"/>
              <a:cs typeface="Noto Sans"/>
              <a:sym typeface="Noto Sans"/>
            </a:endParaRPr>
          </a:p>
          <a:p>
            <a:pPr indent="0" lvl="0" marL="1371600" rtl="0" algn="l">
              <a:spcBef>
                <a:spcPts val="0"/>
              </a:spcBef>
              <a:spcAft>
                <a:spcPts val="0"/>
              </a:spcAft>
              <a:buNone/>
            </a:pPr>
            <a:r>
              <a:rPr lang="en" sz="2100">
                <a:solidFill>
                  <a:schemeClr val="dk1"/>
                </a:solidFill>
                <a:latin typeface="Noto Sans"/>
                <a:ea typeface="Noto Sans"/>
                <a:cs typeface="Noto Sans"/>
                <a:sym typeface="Noto Sans"/>
              </a:rPr>
              <a:t>=	</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+ 2</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+ 2</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+ 4 − 4</a:t>
            </a:r>
            <a:endParaRPr sz="2100">
              <a:solidFill>
                <a:schemeClr val="dk1"/>
              </a:solidFill>
              <a:latin typeface="Noto Sans"/>
              <a:ea typeface="Noto Sans"/>
              <a:cs typeface="Noto Sans"/>
              <a:sym typeface="Noto Sans"/>
            </a:endParaRPr>
          </a:p>
          <a:p>
            <a:pPr indent="0" lvl="0" marL="1371600" rtl="0" algn="l">
              <a:spcBef>
                <a:spcPts val="0"/>
              </a:spcBef>
              <a:spcAft>
                <a:spcPts val="0"/>
              </a:spcAft>
              <a:buNone/>
            </a:pPr>
            <a:r>
              <a:rPr lang="en" sz="2100">
                <a:solidFill>
                  <a:schemeClr val="dk1"/>
                </a:solidFill>
                <a:latin typeface="Noto Sans"/>
                <a:ea typeface="Noto Sans"/>
                <a:cs typeface="Noto Sans"/>
                <a:sym typeface="Noto Sans"/>
              </a:rPr>
              <a:t>=	</a:t>
            </a: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+ 4</a:t>
            </a:r>
            <a:r>
              <a:rPr i="1" lang="en" sz="2100">
                <a:solidFill>
                  <a:schemeClr val="dk1"/>
                </a:solidFill>
                <a:latin typeface="Times New Roman"/>
                <a:ea typeface="Times New Roman"/>
                <a:cs typeface="Times New Roman"/>
                <a:sym typeface="Times New Roman"/>
              </a:rPr>
              <a:t>x </a:t>
            </a:r>
            <a:r>
              <a:rPr b="1" i="1" lang="en" sz="2100">
                <a:solidFill>
                  <a:schemeClr val="dk1"/>
                </a:solidFill>
                <a:highlight>
                  <a:srgbClr val="CCCCCC"/>
                </a:highlight>
                <a:latin typeface="Times New Roman"/>
                <a:ea typeface="Times New Roman"/>
                <a:cs typeface="Times New Roman"/>
                <a:sym typeface="Times New Roman"/>
              </a:rPr>
              <a:t>←</a:t>
            </a:r>
            <a:r>
              <a:rPr i="1" lang="en" sz="2100">
                <a:solidFill>
                  <a:schemeClr val="dk1"/>
                </a:solidFill>
                <a:highlight>
                  <a:srgbClr val="CCCCCC"/>
                </a:highlight>
                <a:latin typeface="Times New Roman"/>
                <a:ea typeface="Times New Roman"/>
                <a:cs typeface="Times New Roman"/>
                <a:sym typeface="Times New Roman"/>
              </a:rPr>
              <a:t>  </a:t>
            </a:r>
            <a:r>
              <a:rPr b="1" i="1" lang="en" sz="2100">
                <a:solidFill>
                  <a:schemeClr val="dk1"/>
                </a:solidFill>
                <a:highlight>
                  <a:srgbClr val="CCCCCC"/>
                </a:highlight>
                <a:latin typeface="Times New Roman"/>
                <a:ea typeface="Times New Roman"/>
                <a:cs typeface="Times New Roman"/>
                <a:sym typeface="Times New Roman"/>
              </a:rPr>
              <a:t>f</a:t>
            </a:r>
            <a:r>
              <a:rPr b="1" lang="en" sz="2100">
                <a:solidFill>
                  <a:schemeClr val="dk1"/>
                </a:solidFill>
                <a:highlight>
                  <a:srgbClr val="CCCCCC"/>
                </a:highlight>
                <a:latin typeface="Noto Sans"/>
                <a:ea typeface="Noto Sans"/>
                <a:cs typeface="Noto Sans"/>
                <a:sym typeface="Noto Sans"/>
              </a:rPr>
              <a:t>(</a:t>
            </a:r>
            <a:r>
              <a:rPr b="1" i="1" lang="en" sz="2100">
                <a:solidFill>
                  <a:schemeClr val="dk1"/>
                </a:solidFill>
                <a:highlight>
                  <a:srgbClr val="CCCCCC"/>
                </a:highlight>
                <a:latin typeface="Times New Roman"/>
                <a:ea typeface="Times New Roman"/>
                <a:cs typeface="Times New Roman"/>
                <a:sym typeface="Times New Roman"/>
              </a:rPr>
              <a:t>x</a:t>
            </a:r>
            <a:r>
              <a:rPr b="1" lang="en" sz="2100">
                <a:solidFill>
                  <a:schemeClr val="dk1"/>
                </a:solidFill>
                <a:highlight>
                  <a:srgbClr val="CCCCCC"/>
                </a:highlight>
                <a:latin typeface="Noto Sans"/>
                <a:ea typeface="Noto Sans"/>
                <a:cs typeface="Noto Sans"/>
                <a:sym typeface="Noto Sans"/>
              </a:rPr>
              <a:t>) </a:t>
            </a:r>
            <a:r>
              <a:rPr b="1" lang="en" sz="2100">
                <a:solidFill>
                  <a:schemeClr val="dk1"/>
                </a:solidFill>
                <a:highlight>
                  <a:srgbClr val="CCCCCC"/>
                </a:highlight>
                <a:latin typeface="Times New Roman"/>
                <a:ea typeface="Times New Roman"/>
                <a:cs typeface="Times New Roman"/>
                <a:sym typeface="Times New Roman"/>
              </a:rPr>
              <a:t>←</a:t>
            </a:r>
            <a:r>
              <a:rPr lang="en" sz="2100">
                <a:solidFill>
                  <a:schemeClr val="dk1"/>
                </a:solidFill>
                <a:highlight>
                  <a:srgbClr val="CCCCCC"/>
                </a:highlight>
                <a:latin typeface="Times New Roman"/>
                <a:ea typeface="Times New Roman"/>
                <a:cs typeface="Times New Roman"/>
                <a:sym typeface="Times New Roman"/>
              </a:rPr>
              <a:t> </a:t>
            </a:r>
            <a:r>
              <a:rPr b="1" lang="en" sz="2100">
                <a:solidFill>
                  <a:schemeClr val="dk1"/>
                </a:solidFill>
                <a:highlight>
                  <a:srgbClr val="CCCCCC"/>
                </a:highlight>
                <a:latin typeface="Noto Sans"/>
                <a:ea typeface="Noto Sans"/>
                <a:cs typeface="Noto Sans"/>
                <a:sym typeface="Noto Sans"/>
              </a:rPr>
              <a:t>Standard Form</a:t>
            </a:r>
            <a:r>
              <a:rPr b="1" lang="en" sz="2100">
                <a:solidFill>
                  <a:schemeClr val="dk1"/>
                </a:solidFill>
                <a:highlight>
                  <a:schemeClr val="lt2"/>
                </a:highlight>
                <a:latin typeface="Noto Sans"/>
                <a:ea typeface="Noto Sans"/>
                <a:cs typeface="Noto Sans"/>
                <a:sym typeface="Noto Sans"/>
              </a:rPr>
              <a:t> </a:t>
            </a:r>
            <a:endParaRPr b="1" sz="2100">
              <a:solidFill>
                <a:schemeClr val="dk1"/>
              </a:solidFill>
              <a:highlight>
                <a:schemeClr val="lt2"/>
              </a:highlight>
              <a:latin typeface="Noto Sans"/>
              <a:ea typeface="Noto Sans"/>
              <a:cs typeface="Noto Sans"/>
              <a:sym typeface="Noto Sans"/>
            </a:endParaRPr>
          </a:p>
          <a:p>
            <a:pPr indent="0" lvl="0" marL="0" rtl="0" algn="l">
              <a:spcBef>
                <a:spcPts val="0"/>
              </a:spcBef>
              <a:spcAft>
                <a:spcPts val="0"/>
              </a:spcAft>
              <a:buNone/>
            </a:pPr>
            <a:r>
              <a:t/>
            </a:r>
            <a:endParaRPr sz="2100">
              <a:solidFill>
                <a:schemeClr val="dk1"/>
              </a:solidFill>
              <a:latin typeface="Noto Sans"/>
              <a:ea typeface="Noto Sans"/>
              <a:cs typeface="Noto Sans"/>
              <a:sym typeface="Noto Sans"/>
            </a:endParaRPr>
          </a:p>
          <a:p>
            <a:pPr indent="0" lvl="0" marL="0" rtl="0" algn="l">
              <a:spcBef>
                <a:spcPts val="0"/>
              </a:spcBef>
              <a:spcAft>
                <a:spcPts val="0"/>
              </a:spcAft>
              <a:buNone/>
            </a:pPr>
            <a:r>
              <a:rPr lang="en" sz="2100">
                <a:solidFill>
                  <a:schemeClr val="dk1"/>
                </a:solidFill>
                <a:latin typeface="Noto Sans"/>
                <a:ea typeface="Noto Sans"/>
                <a:cs typeface="Noto Sans"/>
                <a:sym typeface="Noto Sans"/>
              </a:rPr>
              <a:t>If </a:t>
            </a:r>
            <a:r>
              <a:rPr i="1" lang="en" sz="2100">
                <a:solidFill>
                  <a:schemeClr val="dk1"/>
                </a:solidFill>
                <a:latin typeface="Times New Roman"/>
                <a:ea typeface="Times New Roman"/>
                <a:cs typeface="Times New Roman"/>
                <a:sym typeface="Times New Roman"/>
              </a:rPr>
              <a:t>f</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is simplified we see it is equivalent to </a:t>
            </a:r>
            <a:r>
              <a:rPr i="1" lang="en" sz="2100">
                <a:solidFill>
                  <a:schemeClr val="dk1"/>
                </a:solidFill>
                <a:latin typeface="Times New Roman"/>
                <a:ea typeface="Times New Roman"/>
                <a:cs typeface="Times New Roman"/>
                <a:sym typeface="Times New Roman"/>
              </a:rPr>
              <a:t>g</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 </a:t>
            </a:r>
            <a:endParaRPr sz="2100">
              <a:solidFill>
                <a:schemeClr val="dk1"/>
              </a:solidFill>
              <a:latin typeface="Noto Sans"/>
              <a:ea typeface="Noto Sans"/>
              <a:cs typeface="Noto Sans"/>
              <a:sym typeface="Noto Sans"/>
            </a:endParaRPr>
          </a:p>
          <a:p>
            <a:pPr indent="0" lvl="0" marL="0" rtl="0" algn="l">
              <a:spcBef>
                <a:spcPts val="1000"/>
              </a:spcBef>
              <a:spcAft>
                <a:spcPts val="0"/>
              </a:spcAft>
              <a:buNone/>
            </a:pPr>
            <a:r>
              <a:rPr i="1" lang="en" sz="2100">
                <a:solidFill>
                  <a:schemeClr val="dk1"/>
                </a:solidFill>
                <a:latin typeface="Times New Roman"/>
                <a:ea typeface="Times New Roman"/>
                <a:cs typeface="Times New Roman"/>
                <a:sym typeface="Times New Roman"/>
              </a:rPr>
              <a:t>x</a:t>
            </a:r>
            <a:r>
              <a:rPr baseline="30000" lang="en" sz="2100">
                <a:solidFill>
                  <a:schemeClr val="dk1"/>
                </a:solidFill>
                <a:latin typeface="Noto Sans"/>
                <a:ea typeface="Noto Sans"/>
                <a:cs typeface="Noto Sans"/>
                <a:sym typeface="Noto Sans"/>
              </a:rPr>
              <a:t>2</a:t>
            </a:r>
            <a:r>
              <a:rPr lang="en" sz="2100">
                <a:solidFill>
                  <a:schemeClr val="dk1"/>
                </a:solidFill>
                <a:latin typeface="Noto Sans"/>
                <a:ea typeface="Noto Sans"/>
                <a:cs typeface="Noto Sans"/>
                <a:sym typeface="Noto Sans"/>
              </a:rPr>
              <a:t> + 4</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a:t>
            </a:r>
            <a:r>
              <a:rPr i="1" lang="en" sz="2100">
                <a:solidFill>
                  <a:schemeClr val="dk1"/>
                </a:solidFill>
                <a:latin typeface="Times New Roman"/>
                <a:ea typeface="Times New Roman"/>
                <a:cs typeface="Times New Roman"/>
                <a:sym typeface="Times New Roman"/>
              </a:rPr>
              <a:t>x</a:t>
            </a:r>
            <a:r>
              <a:rPr lang="en" sz="2100">
                <a:solidFill>
                  <a:schemeClr val="dk1"/>
                </a:solidFill>
                <a:latin typeface="Noto Sans"/>
                <a:ea typeface="Noto Sans"/>
                <a:cs typeface="Noto Sans"/>
                <a:sym typeface="Noto Sans"/>
              </a:rPr>
              <a:t>(</a:t>
            </a:r>
            <a:r>
              <a:rPr i="1" lang="en" sz="2100">
                <a:solidFill>
                  <a:schemeClr val="dk1"/>
                </a:solidFill>
                <a:latin typeface="Times New Roman"/>
                <a:ea typeface="Times New Roman"/>
                <a:cs typeface="Times New Roman"/>
                <a:sym typeface="Times New Roman"/>
              </a:rPr>
              <a:t>x </a:t>
            </a:r>
            <a:r>
              <a:rPr lang="en" sz="2100">
                <a:solidFill>
                  <a:schemeClr val="dk1"/>
                </a:solidFill>
                <a:latin typeface="Noto Sans"/>
                <a:ea typeface="Noto Sans"/>
                <a:cs typeface="Noto Sans"/>
                <a:sym typeface="Noto Sans"/>
              </a:rPr>
              <a:t>+ 4). </a:t>
            </a:r>
            <a:r>
              <a:rPr b="1" i="1" lang="en" sz="2100">
                <a:solidFill>
                  <a:schemeClr val="dk1"/>
                </a:solidFill>
                <a:highlight>
                  <a:srgbClr val="CCCCCC"/>
                </a:highlight>
                <a:latin typeface="Times New Roman"/>
                <a:ea typeface="Times New Roman"/>
                <a:cs typeface="Times New Roman"/>
                <a:sym typeface="Times New Roman"/>
              </a:rPr>
              <a:t>←</a:t>
            </a:r>
            <a:r>
              <a:rPr i="1" lang="en" sz="2100">
                <a:solidFill>
                  <a:schemeClr val="dk1"/>
                </a:solidFill>
                <a:highlight>
                  <a:srgbClr val="CCCCCC"/>
                </a:highlight>
                <a:latin typeface="Times New Roman"/>
                <a:ea typeface="Times New Roman"/>
                <a:cs typeface="Times New Roman"/>
                <a:sym typeface="Times New Roman"/>
              </a:rPr>
              <a:t>  </a:t>
            </a:r>
            <a:r>
              <a:rPr b="1" i="1" lang="en" sz="2100">
                <a:solidFill>
                  <a:schemeClr val="dk1"/>
                </a:solidFill>
                <a:highlight>
                  <a:srgbClr val="CCCCCC"/>
                </a:highlight>
                <a:latin typeface="Times New Roman"/>
                <a:ea typeface="Times New Roman"/>
                <a:cs typeface="Times New Roman"/>
                <a:sym typeface="Times New Roman"/>
              </a:rPr>
              <a:t>g</a:t>
            </a:r>
            <a:r>
              <a:rPr b="1" lang="en" sz="2100">
                <a:solidFill>
                  <a:schemeClr val="dk1"/>
                </a:solidFill>
                <a:highlight>
                  <a:srgbClr val="CCCCCC"/>
                </a:highlight>
                <a:latin typeface="Noto Sans"/>
                <a:ea typeface="Noto Sans"/>
                <a:cs typeface="Noto Sans"/>
                <a:sym typeface="Noto Sans"/>
              </a:rPr>
              <a:t>(</a:t>
            </a:r>
            <a:r>
              <a:rPr b="1" i="1" lang="en" sz="2100">
                <a:solidFill>
                  <a:schemeClr val="dk1"/>
                </a:solidFill>
                <a:highlight>
                  <a:srgbClr val="CCCCCC"/>
                </a:highlight>
                <a:latin typeface="Times New Roman"/>
                <a:ea typeface="Times New Roman"/>
                <a:cs typeface="Times New Roman"/>
                <a:sym typeface="Times New Roman"/>
              </a:rPr>
              <a:t>x</a:t>
            </a:r>
            <a:r>
              <a:rPr b="1" lang="en" sz="2100">
                <a:solidFill>
                  <a:schemeClr val="dk1"/>
                </a:solidFill>
                <a:highlight>
                  <a:srgbClr val="CCCCCC"/>
                </a:highlight>
                <a:latin typeface="Noto Sans"/>
                <a:ea typeface="Noto Sans"/>
                <a:cs typeface="Noto Sans"/>
                <a:sym typeface="Noto Sans"/>
              </a:rPr>
              <a:t>) </a:t>
            </a:r>
            <a:r>
              <a:rPr b="1" lang="en" sz="2100">
                <a:solidFill>
                  <a:schemeClr val="dk1"/>
                </a:solidFill>
                <a:highlight>
                  <a:srgbClr val="CCCCCC"/>
                </a:highlight>
                <a:latin typeface="Times New Roman"/>
                <a:ea typeface="Times New Roman"/>
                <a:cs typeface="Times New Roman"/>
                <a:sym typeface="Times New Roman"/>
              </a:rPr>
              <a:t>←</a:t>
            </a:r>
            <a:r>
              <a:rPr lang="en" sz="2100">
                <a:solidFill>
                  <a:schemeClr val="dk1"/>
                </a:solidFill>
                <a:highlight>
                  <a:srgbClr val="CCCCCC"/>
                </a:highlight>
                <a:latin typeface="Times New Roman"/>
                <a:ea typeface="Times New Roman"/>
                <a:cs typeface="Times New Roman"/>
                <a:sym typeface="Times New Roman"/>
              </a:rPr>
              <a:t> </a:t>
            </a:r>
            <a:r>
              <a:rPr b="1" lang="en" sz="2100">
                <a:solidFill>
                  <a:schemeClr val="dk1"/>
                </a:solidFill>
                <a:highlight>
                  <a:srgbClr val="CCCCCC"/>
                </a:highlight>
                <a:latin typeface="Noto Sans"/>
                <a:ea typeface="Noto Sans"/>
                <a:cs typeface="Noto Sans"/>
                <a:sym typeface="Noto Sans"/>
              </a:rPr>
              <a:t>Factored Form</a:t>
            </a:r>
            <a:r>
              <a:rPr b="1" lang="en" sz="2100">
                <a:solidFill>
                  <a:schemeClr val="dk1"/>
                </a:solidFill>
                <a:highlight>
                  <a:schemeClr val="lt2"/>
                </a:highlight>
                <a:latin typeface="Noto Sans"/>
                <a:ea typeface="Noto Sans"/>
                <a:cs typeface="Noto Sans"/>
                <a:sym typeface="Noto Sans"/>
              </a:rPr>
              <a:t> </a:t>
            </a:r>
            <a:endParaRPr sz="2100">
              <a:solidFill>
                <a:schemeClr val="dk1"/>
              </a:solidFill>
              <a:latin typeface="Noto Sans"/>
              <a:ea typeface="Noto Sans"/>
              <a:cs typeface="Noto Sans"/>
              <a:sym typeface="Noto Sans"/>
            </a:endParaRPr>
          </a:p>
        </p:txBody>
      </p:sp>
      <p:sp>
        <p:nvSpPr>
          <p:cNvPr id="169" name="Google Shape;169;p23"/>
          <p:cNvSpPr txBox="1"/>
          <p:nvPr/>
        </p:nvSpPr>
        <p:spPr>
          <a:xfrm>
            <a:off x="310900" y="969498"/>
            <a:ext cx="6058800" cy="50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All of the functions is Set 1 are equivalent.</a:t>
            </a:r>
            <a:endParaRPr sz="2100">
              <a:solidFill>
                <a:schemeClr val="dk1"/>
              </a:solidFill>
              <a:latin typeface="Noto Sans"/>
              <a:ea typeface="Noto Sans"/>
              <a:cs typeface="Noto Sans"/>
              <a:sym typeface="Noto Sans"/>
            </a:endParaRPr>
          </a:p>
        </p:txBody>
      </p:sp>
      <p:sp>
        <p:nvSpPr>
          <p:cNvPr id="170" name="Google Shape;170;p23"/>
          <p:cNvSpPr txBox="1"/>
          <p:nvPr/>
        </p:nvSpPr>
        <p:spPr>
          <a:xfrm>
            <a:off x="5877949" y="219456"/>
            <a:ext cx="2952300" cy="1775100"/>
          </a:xfrm>
          <a:prstGeom prst="rect">
            <a:avLst/>
          </a:prstGeom>
          <a:solidFill>
            <a:srgbClr val="F5F5F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2200">
                <a:solidFill>
                  <a:schemeClr val="dk1"/>
                </a:solidFill>
                <a:latin typeface="Noto Sans"/>
                <a:ea typeface="Noto Sans"/>
                <a:cs typeface="Noto Sans"/>
                <a:sym typeface="Noto Sans"/>
              </a:rPr>
              <a:t>Set 1</a:t>
            </a:r>
            <a:endParaRPr b="1"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f</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r>
              <a:rPr i="1" lang="en" sz="2200">
                <a:solidFill>
                  <a:schemeClr val="dk1"/>
                </a:solidFill>
                <a:latin typeface="Times New Roman"/>
                <a:ea typeface="Times New Roman"/>
                <a:cs typeface="Times New Roman"/>
                <a:sym typeface="Times New Roman"/>
              </a:rPr>
              <a:t>x</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g</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+ 4)</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100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h</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+ 2)</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endParaRPr sz="2200">
              <a:solidFill>
                <a:schemeClr val="dk1"/>
              </a:solidFill>
              <a:latin typeface="Noto Sans"/>
              <a:ea typeface="Noto Sans"/>
              <a:cs typeface="Noto Sans"/>
              <a:sym typeface="Noto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74" name="Shape 174"/>
        <p:cNvGrpSpPr/>
        <p:nvPr/>
      </p:nvGrpSpPr>
      <p:grpSpPr>
        <a:xfrm>
          <a:off x="0" y="0"/>
          <a:ext cx="0" cy="0"/>
          <a:chOff x="0" y="0"/>
          <a:chExt cx="0" cy="0"/>
        </a:xfrm>
      </p:grpSpPr>
      <p:sp>
        <p:nvSpPr>
          <p:cNvPr id="175" name="Google Shape;175;p2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Introducing Vertex Form📢</a:t>
            </a:r>
            <a:endParaRPr sz="3000">
              <a:solidFill>
                <a:srgbClr val="005047"/>
              </a:solidFill>
            </a:endParaRPr>
          </a:p>
        </p:txBody>
      </p:sp>
      <p:sp>
        <p:nvSpPr>
          <p:cNvPr id="176" name="Google Shape;17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77" name="Google Shape;177;p2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7.15.2 The Vertex Form</a:t>
            </a:r>
            <a:endParaRPr/>
          </a:p>
        </p:txBody>
      </p:sp>
      <p:sp>
        <p:nvSpPr>
          <p:cNvPr id="178" name="Google Shape;178;p24"/>
          <p:cNvSpPr txBox="1"/>
          <p:nvPr/>
        </p:nvSpPr>
        <p:spPr>
          <a:xfrm>
            <a:off x="182880" y="2448447"/>
            <a:ext cx="3406500" cy="22062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chemeClr val="dk1"/>
              </a:buClr>
              <a:buSzPts val="2100"/>
              <a:buFont typeface="Noto Sans"/>
              <a:buAutoNum type="arabicPeriod" startAt="2"/>
            </a:pPr>
            <a:r>
              <a:rPr lang="en" sz="2100">
                <a:solidFill>
                  <a:schemeClr val="dk1"/>
                </a:solidFill>
                <a:latin typeface="Noto Sans"/>
                <a:ea typeface="Noto Sans"/>
                <a:cs typeface="Noto Sans"/>
                <a:sym typeface="Noto Sans"/>
              </a:rPr>
              <a:t>The graph of </a:t>
            </a:r>
            <a:r>
              <a:rPr i="1" lang="en" sz="2200">
                <a:solidFill>
                  <a:schemeClr val="dk1"/>
                </a:solidFill>
                <a:latin typeface="Times New Roman"/>
                <a:ea typeface="Times New Roman"/>
                <a:cs typeface="Times New Roman"/>
                <a:sym typeface="Times New Roman"/>
              </a:rPr>
              <a:t>h</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a:t>
            </a:r>
            <a:endParaRPr sz="2100">
              <a:solidFill>
                <a:schemeClr val="dk1"/>
              </a:solidFill>
              <a:latin typeface="Noto Sans"/>
              <a:ea typeface="Noto Sans"/>
              <a:cs typeface="Noto Sans"/>
              <a:sym typeface="Noto Sans"/>
            </a:endParaRPr>
          </a:p>
        </p:txBody>
      </p:sp>
      <p:sp>
        <p:nvSpPr>
          <p:cNvPr id="179" name="Google Shape;179;p24"/>
          <p:cNvSpPr txBox="1"/>
          <p:nvPr/>
        </p:nvSpPr>
        <p:spPr>
          <a:xfrm>
            <a:off x="182880" y="969500"/>
            <a:ext cx="5346900" cy="8229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chemeClr val="dk1"/>
              </a:buClr>
              <a:buSzPts val="2100"/>
              <a:buAutoNum type="arabicPeriod"/>
            </a:pPr>
            <a:r>
              <a:rPr lang="en" sz="2100">
                <a:solidFill>
                  <a:schemeClr val="dk1"/>
                </a:solidFill>
                <a:latin typeface="Noto Sans"/>
                <a:ea typeface="Noto Sans"/>
                <a:cs typeface="Noto Sans"/>
                <a:sym typeface="Noto Sans"/>
              </a:rPr>
              <a:t>Show that the expressions defining</a:t>
            </a:r>
            <a:endParaRPr sz="2100">
              <a:solidFill>
                <a:schemeClr val="dk1"/>
              </a:solidFill>
              <a:latin typeface="Noto Sans"/>
              <a:ea typeface="Noto Sans"/>
              <a:cs typeface="Noto Sans"/>
              <a:sym typeface="Noto Sans"/>
            </a:endParaRPr>
          </a:p>
          <a:p>
            <a:pPr indent="457200" lvl="0" marL="0" rtl="0" algn="l">
              <a:spcBef>
                <a:spcPts val="0"/>
              </a:spcBef>
              <a:spcAft>
                <a:spcPts val="0"/>
              </a:spcAft>
              <a:buNone/>
            </a:pPr>
            <a:r>
              <a:rPr i="1" lang="en" sz="2100">
                <a:solidFill>
                  <a:schemeClr val="dk1"/>
                </a:solidFill>
                <a:latin typeface="Times New Roman"/>
                <a:ea typeface="Times New Roman"/>
                <a:cs typeface="Times New Roman"/>
                <a:sym typeface="Times New Roman"/>
              </a:rPr>
              <a:t>r</a:t>
            </a:r>
            <a:r>
              <a:rPr lang="en" sz="2100">
                <a:solidFill>
                  <a:schemeClr val="dk1"/>
                </a:solidFill>
                <a:latin typeface="Noto Sans"/>
                <a:ea typeface="Noto Sans"/>
                <a:cs typeface="Noto Sans"/>
                <a:sym typeface="Noto Sans"/>
              </a:rPr>
              <a:t> and </a:t>
            </a:r>
            <a:r>
              <a:rPr i="1" lang="en" sz="2100">
                <a:solidFill>
                  <a:schemeClr val="dk1"/>
                </a:solidFill>
                <a:latin typeface="Times New Roman"/>
                <a:ea typeface="Times New Roman"/>
                <a:cs typeface="Times New Roman"/>
                <a:sym typeface="Times New Roman"/>
              </a:rPr>
              <a:t>p</a:t>
            </a:r>
            <a:r>
              <a:rPr lang="en" sz="2100">
                <a:solidFill>
                  <a:schemeClr val="dk1"/>
                </a:solidFill>
                <a:latin typeface="Noto Sans"/>
                <a:ea typeface="Noto Sans"/>
                <a:cs typeface="Noto Sans"/>
                <a:sym typeface="Noto Sans"/>
              </a:rPr>
              <a:t> are equivalent.</a:t>
            </a:r>
            <a:endParaRPr sz="2100">
              <a:solidFill>
                <a:schemeClr val="dk1"/>
              </a:solidFill>
              <a:latin typeface="Noto Sans"/>
              <a:ea typeface="Noto Sans"/>
              <a:cs typeface="Noto Sans"/>
              <a:sym typeface="Noto Sans"/>
            </a:endParaRPr>
          </a:p>
        </p:txBody>
      </p:sp>
      <p:sp>
        <p:nvSpPr>
          <p:cNvPr id="180" name="Google Shape;180;p24"/>
          <p:cNvSpPr txBox="1"/>
          <p:nvPr/>
        </p:nvSpPr>
        <p:spPr>
          <a:xfrm>
            <a:off x="5879592" y="219456"/>
            <a:ext cx="2952300" cy="1775100"/>
          </a:xfrm>
          <a:prstGeom prst="rect">
            <a:avLst/>
          </a:prstGeom>
          <a:solidFill>
            <a:srgbClr val="F5F5F5"/>
          </a:solidFill>
          <a:ln cap="flat" cmpd="sng" w="9525">
            <a:solidFill>
              <a:srgbClr val="000000"/>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90000"/>
              </a:lnSpc>
              <a:spcBef>
                <a:spcPts val="0"/>
              </a:spcBef>
              <a:spcAft>
                <a:spcPts val="0"/>
              </a:spcAft>
              <a:buNone/>
            </a:pPr>
            <a:r>
              <a:rPr b="1" lang="en" sz="2200">
                <a:solidFill>
                  <a:schemeClr val="dk1"/>
                </a:solidFill>
                <a:latin typeface="Noto Sans"/>
                <a:ea typeface="Noto Sans"/>
                <a:cs typeface="Noto Sans"/>
                <a:sym typeface="Noto Sans"/>
              </a:rPr>
              <a:t>Set 2</a:t>
            </a:r>
            <a:endParaRPr b="1"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p</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+ 6</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− 5</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q</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(5 − </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− 1)</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100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r</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−1(</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− 3)</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endParaRPr b="1" sz="2200">
              <a:solidFill>
                <a:schemeClr val="dk1"/>
              </a:solidFill>
              <a:latin typeface="Noto Sans"/>
              <a:ea typeface="Noto Sans"/>
              <a:cs typeface="Noto Sans"/>
              <a:sym typeface="Noto Sans"/>
            </a:endParaRPr>
          </a:p>
        </p:txBody>
      </p:sp>
      <p:pic>
        <p:nvPicPr>
          <p:cNvPr descr="A graph of a parabola opening upward crosses the y-axis at y = -1 and the x-axis at x = -3 and x = 1 on a grid with labeled x and y axes." id="181" name="Google Shape;181;p24"/>
          <p:cNvPicPr preferRelativeResize="0"/>
          <p:nvPr/>
        </p:nvPicPr>
        <p:blipFill>
          <a:blip r:embed="rId4">
            <a:alphaModFix/>
          </a:blip>
          <a:stretch>
            <a:fillRect/>
          </a:stretch>
        </p:blipFill>
        <p:spPr>
          <a:xfrm>
            <a:off x="311694" y="2942044"/>
            <a:ext cx="2552700" cy="1628775"/>
          </a:xfrm>
          <a:prstGeom prst="rect">
            <a:avLst/>
          </a:prstGeom>
          <a:noFill/>
          <a:ln>
            <a:noFill/>
          </a:ln>
        </p:spPr>
      </p:pic>
      <p:sp>
        <p:nvSpPr>
          <p:cNvPr id="182" name="Google Shape;182;p24"/>
          <p:cNvSpPr txBox="1"/>
          <p:nvPr/>
        </p:nvSpPr>
        <p:spPr>
          <a:xfrm>
            <a:off x="4594290" y="2449671"/>
            <a:ext cx="3406500" cy="2318700"/>
          </a:xfrm>
          <a:prstGeom prst="rect">
            <a:avLst/>
          </a:prstGeom>
          <a:noFill/>
          <a:ln>
            <a:noFill/>
          </a:ln>
        </p:spPr>
        <p:txBody>
          <a:bodyPr anchorCtr="0" anchor="t" bIns="91425" lIns="91425" spcFirstLastPara="1" rIns="91425" wrap="square" tIns="91425">
            <a:noAutofit/>
          </a:bodyPr>
          <a:lstStyle/>
          <a:p>
            <a:pPr indent="-361950" lvl="0" marL="457200" rtl="0" algn="l">
              <a:spcBef>
                <a:spcPts val="0"/>
              </a:spcBef>
              <a:spcAft>
                <a:spcPts val="0"/>
              </a:spcAft>
              <a:buClr>
                <a:schemeClr val="dk1"/>
              </a:buClr>
              <a:buSzPts val="2100"/>
              <a:buFont typeface="Noto Sans"/>
              <a:buAutoNum type="arabicPeriod" startAt="3"/>
            </a:pPr>
            <a:r>
              <a:rPr lang="en" sz="2100">
                <a:solidFill>
                  <a:schemeClr val="dk1"/>
                </a:solidFill>
                <a:latin typeface="Noto Sans"/>
                <a:ea typeface="Noto Sans"/>
                <a:cs typeface="Noto Sans"/>
                <a:sym typeface="Noto Sans"/>
              </a:rPr>
              <a:t>The graph of </a:t>
            </a:r>
            <a:r>
              <a:rPr i="1" lang="en" sz="2200">
                <a:solidFill>
                  <a:schemeClr val="dk1"/>
                </a:solidFill>
                <a:latin typeface="Times New Roman"/>
                <a:ea typeface="Times New Roman"/>
                <a:cs typeface="Times New Roman"/>
                <a:sym typeface="Times New Roman"/>
              </a:rPr>
              <a:t>r</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a:t>
            </a:r>
            <a:endParaRPr sz="2100">
              <a:solidFill>
                <a:schemeClr val="dk1"/>
              </a:solidFill>
              <a:latin typeface="Noto Sans"/>
              <a:ea typeface="Noto Sans"/>
              <a:cs typeface="Noto Sans"/>
              <a:sym typeface="Noto Sans"/>
            </a:endParaRPr>
          </a:p>
        </p:txBody>
      </p:sp>
      <p:pic>
        <p:nvPicPr>
          <p:cNvPr descr="A graph of a green upward-opening parabola with its vertex at (3, 5) and crossing the x-axis at approximately (1, 0) and (5, 0). The axes are labeled x and y. The y-axis ranges from -2 to 6." id="183" name="Google Shape;183;p24"/>
          <p:cNvPicPr preferRelativeResize="0"/>
          <p:nvPr/>
        </p:nvPicPr>
        <p:blipFill>
          <a:blip r:embed="rId5">
            <a:alphaModFix/>
          </a:blip>
          <a:stretch>
            <a:fillRect/>
          </a:stretch>
        </p:blipFill>
        <p:spPr>
          <a:xfrm>
            <a:off x="4634026" y="2942049"/>
            <a:ext cx="2552700" cy="1628775"/>
          </a:xfrm>
          <a:prstGeom prst="rect">
            <a:avLst/>
          </a:prstGeom>
          <a:noFill/>
          <a:ln>
            <a:noFill/>
          </a:ln>
        </p:spPr>
      </p:pic>
      <p:sp>
        <p:nvSpPr>
          <p:cNvPr id="184" name="Google Shape;184;p24"/>
          <p:cNvSpPr txBox="1"/>
          <p:nvPr/>
        </p:nvSpPr>
        <p:spPr>
          <a:xfrm>
            <a:off x="182880" y="2031238"/>
            <a:ext cx="7062600" cy="5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For Questions 2 - 3, find the coordinate of the vertex.</a:t>
            </a:r>
            <a:endParaRPr sz="2100">
              <a:solidFill>
                <a:schemeClr val="dk1"/>
              </a:solidFill>
              <a:latin typeface="Noto Sans"/>
              <a:ea typeface="Noto Sans"/>
              <a:cs typeface="Noto Sans"/>
              <a:sym typeface="Noto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88" name="Shape 188"/>
        <p:cNvGrpSpPr/>
        <p:nvPr/>
      </p:nvGrpSpPr>
      <p:grpSpPr>
        <a:xfrm>
          <a:off x="0" y="0"/>
          <a:ext cx="0" cy="0"/>
          <a:chOff x="0" y="0"/>
          <a:chExt cx="0" cy="0"/>
        </a:xfrm>
      </p:grpSpPr>
      <p:sp>
        <p:nvSpPr>
          <p:cNvPr id="189" name="Google Shape;189;p25"/>
          <p:cNvSpPr txBox="1"/>
          <p:nvPr/>
        </p:nvSpPr>
        <p:spPr>
          <a:xfrm>
            <a:off x="310900" y="2268656"/>
            <a:ext cx="8749800" cy="10119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startAt="4"/>
            </a:pPr>
            <a:r>
              <a:rPr lang="en" sz="2400">
                <a:solidFill>
                  <a:schemeClr val="dk1"/>
                </a:solidFill>
                <a:latin typeface="Noto Sans"/>
                <a:ea typeface="Noto Sans"/>
                <a:cs typeface="Noto Sans"/>
                <a:sym typeface="Noto Sans"/>
              </a:rPr>
              <a:t>Why do you think expressions such as those defining </a:t>
            </a:r>
            <a:r>
              <a:rPr i="1" lang="en" sz="2400">
                <a:solidFill>
                  <a:schemeClr val="dk1"/>
                </a:solidFill>
                <a:latin typeface="Times New Roman"/>
                <a:ea typeface="Times New Roman"/>
                <a:cs typeface="Times New Roman"/>
                <a:sym typeface="Times New Roman"/>
              </a:rPr>
              <a:t>h</a:t>
            </a:r>
            <a:r>
              <a:rPr lang="en" sz="2400">
                <a:solidFill>
                  <a:schemeClr val="dk1"/>
                </a:solidFill>
                <a:latin typeface="Noto Sans"/>
                <a:ea typeface="Noto Sans"/>
                <a:cs typeface="Noto Sans"/>
                <a:sym typeface="Noto Sans"/>
              </a:rPr>
              <a:t> and </a:t>
            </a:r>
            <a:r>
              <a:rPr i="1" lang="en" sz="2400">
                <a:solidFill>
                  <a:schemeClr val="dk1"/>
                </a:solidFill>
                <a:latin typeface="Times New Roman"/>
                <a:ea typeface="Times New Roman"/>
                <a:cs typeface="Times New Roman"/>
                <a:sym typeface="Times New Roman"/>
              </a:rPr>
              <a:t>r</a:t>
            </a:r>
            <a:r>
              <a:rPr lang="en" sz="2400">
                <a:solidFill>
                  <a:schemeClr val="dk1"/>
                </a:solidFill>
                <a:latin typeface="Noto Sans"/>
                <a:ea typeface="Noto Sans"/>
                <a:cs typeface="Noto Sans"/>
                <a:sym typeface="Noto Sans"/>
              </a:rPr>
              <a:t> are said to be written in vertex form?</a:t>
            </a:r>
            <a:endParaRPr sz="2400">
              <a:solidFill>
                <a:schemeClr val="dk1"/>
              </a:solidFill>
              <a:latin typeface="Noto Sans"/>
              <a:ea typeface="Noto Sans"/>
              <a:cs typeface="Noto Sans"/>
              <a:sym typeface="Noto Sans"/>
            </a:endParaRPr>
          </a:p>
          <a:p>
            <a:pPr indent="457200" lvl="0" marL="0" rtl="0" algn="l">
              <a:spcBef>
                <a:spcPts val="1000"/>
              </a:spcBef>
              <a:spcAft>
                <a:spcPts val="0"/>
              </a:spcAft>
              <a:buNone/>
            </a:pPr>
            <a:r>
              <a:t/>
            </a:r>
            <a:endParaRPr sz="2300">
              <a:solidFill>
                <a:schemeClr val="dk1"/>
              </a:solidFill>
              <a:latin typeface="Noto Sans"/>
              <a:ea typeface="Noto Sans"/>
              <a:cs typeface="Noto Sans"/>
              <a:sym typeface="Noto Sans"/>
            </a:endParaRPr>
          </a:p>
        </p:txBody>
      </p:sp>
      <p:sp>
        <p:nvSpPr>
          <p:cNvPr id="190" name="Google Shape;190;p2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3</a:t>
            </a:r>
            <a:endParaRPr b="0" sz="1400">
              <a:solidFill>
                <a:srgbClr val="666666"/>
              </a:solidFill>
            </a:endParaRPr>
          </a:p>
          <a:p>
            <a:pPr indent="0" lvl="0" marL="0" rtl="0" algn="l">
              <a:spcBef>
                <a:spcPts val="0"/>
              </a:spcBef>
              <a:spcAft>
                <a:spcPts val="0"/>
              </a:spcAft>
              <a:buClr>
                <a:schemeClr val="dk1"/>
              </a:buClr>
              <a:buSzPts val="1100"/>
              <a:buFont typeface="Arial"/>
              <a:buNone/>
            </a:pPr>
            <a:r>
              <a:rPr lang="en" sz="2600"/>
              <a:t>Introducing Vertex Form📢</a:t>
            </a:r>
            <a:endParaRPr sz="3000">
              <a:solidFill>
                <a:srgbClr val="005047"/>
              </a:solidFill>
            </a:endParaRPr>
          </a:p>
        </p:txBody>
      </p:sp>
      <p:sp>
        <p:nvSpPr>
          <p:cNvPr id="191" name="Google Shape;191;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2" name="Google Shape;192;p2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a:t>
            </a:r>
            <a:r>
              <a:rPr lang="en"/>
              <a:t>.2 </a:t>
            </a:r>
            <a:r>
              <a:rPr lang="en"/>
              <a:t>The Vertex Form</a:t>
            </a:r>
            <a:endParaRPr/>
          </a:p>
        </p:txBody>
      </p:sp>
      <p:sp>
        <p:nvSpPr>
          <p:cNvPr id="193" name="Google Shape;193;p25"/>
          <p:cNvSpPr txBox="1"/>
          <p:nvPr/>
        </p:nvSpPr>
        <p:spPr>
          <a:xfrm>
            <a:off x="574750" y="1074651"/>
            <a:ext cx="3050700" cy="1011900"/>
          </a:xfrm>
          <a:prstGeom prst="rect">
            <a:avLst/>
          </a:prstGeom>
          <a:solidFill>
            <a:schemeClr val="lt2"/>
          </a:solidFill>
          <a:ln>
            <a:noFill/>
          </a:ln>
        </p:spPr>
        <p:txBody>
          <a:bodyPr anchorCtr="0" anchor="t" bIns="91425" lIns="91425" spcFirstLastPara="1" rIns="91425" wrap="square" tIns="91425">
            <a:noAutofit/>
          </a:bodyPr>
          <a:lstStyle/>
          <a:p>
            <a:pPr indent="-368300" lvl="0" marL="457200" rtl="0" algn="l">
              <a:lnSpc>
                <a:spcPct val="90000"/>
              </a:lnSpc>
              <a:spcBef>
                <a:spcPts val="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h</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+ 2)</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endParaRPr sz="2200">
              <a:solidFill>
                <a:schemeClr val="dk1"/>
              </a:solidFill>
              <a:latin typeface="Noto Sans"/>
              <a:ea typeface="Noto Sans"/>
              <a:cs typeface="Noto Sans"/>
              <a:sym typeface="Noto Sans"/>
            </a:endParaRPr>
          </a:p>
          <a:p>
            <a:pPr indent="-368300" lvl="0" marL="457200" rtl="0" algn="l">
              <a:lnSpc>
                <a:spcPct val="90000"/>
              </a:lnSpc>
              <a:spcBef>
                <a:spcPts val="1000"/>
              </a:spcBef>
              <a:spcAft>
                <a:spcPts val="0"/>
              </a:spcAft>
              <a:buClr>
                <a:schemeClr val="dk1"/>
              </a:buClr>
              <a:buSzPts val="2200"/>
              <a:buFont typeface="Noto Sans"/>
              <a:buChar char="●"/>
            </a:pPr>
            <a:r>
              <a:rPr i="1" lang="en" sz="2200">
                <a:solidFill>
                  <a:schemeClr val="dk1"/>
                </a:solidFill>
                <a:latin typeface="Times New Roman"/>
                <a:ea typeface="Times New Roman"/>
                <a:cs typeface="Times New Roman"/>
                <a:sym typeface="Times New Roman"/>
              </a:rPr>
              <a:t>r</a:t>
            </a:r>
            <a:r>
              <a:rPr lang="en" sz="2200">
                <a:solidFill>
                  <a:schemeClr val="dk1"/>
                </a:solidFill>
                <a:latin typeface="Noto Sans"/>
                <a:ea typeface="Noto Sans"/>
                <a:cs typeface="Noto Sans"/>
                <a:sym typeface="Noto Sans"/>
              </a:rPr>
              <a:t>(</a:t>
            </a:r>
            <a:r>
              <a:rPr i="1" lang="en" sz="2200">
                <a:solidFill>
                  <a:schemeClr val="dk1"/>
                </a:solidFill>
                <a:latin typeface="Times New Roman"/>
                <a:ea typeface="Times New Roman"/>
                <a:cs typeface="Times New Roman"/>
                <a:sym typeface="Times New Roman"/>
              </a:rPr>
              <a:t>x</a:t>
            </a:r>
            <a:r>
              <a:rPr lang="en" sz="2200">
                <a:solidFill>
                  <a:schemeClr val="dk1"/>
                </a:solidFill>
                <a:latin typeface="Noto Sans"/>
                <a:ea typeface="Noto Sans"/>
                <a:cs typeface="Noto Sans"/>
                <a:sym typeface="Noto Sans"/>
              </a:rPr>
              <a:t>) = −1(</a:t>
            </a:r>
            <a:r>
              <a:rPr i="1" lang="en" sz="2200">
                <a:solidFill>
                  <a:schemeClr val="dk1"/>
                </a:solidFill>
                <a:latin typeface="Times New Roman"/>
                <a:ea typeface="Times New Roman"/>
                <a:cs typeface="Times New Roman"/>
                <a:sym typeface="Times New Roman"/>
              </a:rPr>
              <a:t>x </a:t>
            </a:r>
            <a:r>
              <a:rPr lang="en" sz="2200">
                <a:solidFill>
                  <a:schemeClr val="dk1"/>
                </a:solidFill>
                <a:latin typeface="Noto Sans"/>
                <a:ea typeface="Noto Sans"/>
                <a:cs typeface="Noto Sans"/>
                <a:sym typeface="Noto Sans"/>
              </a:rPr>
              <a:t>− 3)</a:t>
            </a:r>
            <a:r>
              <a:rPr baseline="30000" lang="en" sz="2200">
                <a:solidFill>
                  <a:schemeClr val="dk1"/>
                </a:solidFill>
                <a:latin typeface="Noto Sans"/>
                <a:ea typeface="Noto Sans"/>
                <a:cs typeface="Noto Sans"/>
                <a:sym typeface="Noto Sans"/>
              </a:rPr>
              <a:t>2 </a:t>
            </a:r>
            <a:r>
              <a:rPr lang="en" sz="2200">
                <a:solidFill>
                  <a:schemeClr val="dk1"/>
                </a:solidFill>
                <a:latin typeface="Noto Sans"/>
                <a:ea typeface="Noto Sans"/>
                <a:cs typeface="Noto Sans"/>
                <a:sym typeface="Noto Sans"/>
              </a:rPr>
              <a:t>+ 4</a:t>
            </a:r>
            <a:endParaRPr b="1" sz="2200">
              <a:solidFill>
                <a:schemeClr val="dk1"/>
              </a:solidFill>
              <a:latin typeface="Noto Sans"/>
              <a:ea typeface="Noto Sans"/>
              <a:cs typeface="Noto Sans"/>
              <a:sym typeface="Noto Sans"/>
            </a:endParaRPr>
          </a:p>
          <a:p>
            <a:pPr indent="0" lvl="0" marL="457200" rtl="0" algn="l">
              <a:lnSpc>
                <a:spcPct val="90000"/>
              </a:lnSpc>
              <a:spcBef>
                <a:spcPts val="1000"/>
              </a:spcBef>
              <a:spcAft>
                <a:spcPts val="1000"/>
              </a:spcAft>
              <a:buNone/>
            </a:pPr>
            <a:r>
              <a:t/>
            </a:r>
            <a:endParaRPr sz="2200">
              <a:solidFill>
                <a:schemeClr val="dk1"/>
              </a:solidFill>
              <a:latin typeface="Noto Sans"/>
              <a:ea typeface="Noto Sans"/>
              <a:cs typeface="Noto Sans"/>
              <a:sym typeface="Noto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97" name="Shape 197"/>
        <p:cNvGrpSpPr/>
        <p:nvPr/>
      </p:nvGrpSpPr>
      <p:grpSpPr>
        <a:xfrm>
          <a:off x="0" y="0"/>
          <a:ext cx="0" cy="0"/>
          <a:chOff x="0" y="0"/>
          <a:chExt cx="0" cy="0"/>
        </a:xfrm>
      </p:grpSpPr>
      <p:sp>
        <p:nvSpPr>
          <p:cNvPr descr="Icon indicating the slide contains a check for understanding question for students " id="198" name="Google Shape;198;p2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199" name="Google Shape;199;p26"/>
          <p:cNvSpPr txBox="1"/>
          <p:nvPr>
            <p:ph idx="1" type="body"/>
          </p:nvPr>
        </p:nvSpPr>
        <p:spPr>
          <a:xfrm>
            <a:off x="311700" y="960125"/>
            <a:ext cx="8332200" cy="8229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Which equation is equivalent to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 </a:t>
            </a:r>
            <a:r>
              <a:rPr lang="en"/>
              <a:t>− 3)</a:t>
            </a:r>
            <a:r>
              <a:rPr baseline="30000" lang="en"/>
              <a:t>2 </a:t>
            </a:r>
            <a:r>
              <a:rPr lang="en"/>
              <a:t>− 9?</a:t>
            </a:r>
            <a:endParaRPr/>
          </a:p>
        </p:txBody>
      </p:sp>
      <p:sp>
        <p:nvSpPr>
          <p:cNvPr id="200" name="Google Shape;200;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1" name="Google Shape;201;p2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7.15.2 The Vertex Form</a:t>
            </a:r>
            <a:endParaRPr/>
          </a:p>
        </p:txBody>
      </p:sp>
      <p:sp>
        <p:nvSpPr>
          <p:cNvPr descr="An arrow icon reads &quot;Let's review!&quot; and links to a slide that reviews the content that was assessed in the self check question. " id="202" name="Google Shape;202;p26" title="Review icon">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203" name="Google Shape;203;p26"/>
          <p:cNvSpPr txBox="1"/>
          <p:nvPr>
            <p:ph idx="1" type="body"/>
          </p:nvPr>
        </p:nvSpPr>
        <p:spPr>
          <a:xfrm>
            <a:off x="311700" y="1588326"/>
            <a:ext cx="5301000" cy="3062700"/>
          </a:xfrm>
          <a:prstGeom prst="rect">
            <a:avLst/>
          </a:prstGeom>
        </p:spPr>
        <p:txBody>
          <a:bodyPr anchorCtr="0" anchor="t" bIns="91425" lIns="91425" spcFirstLastPara="1" rIns="91425" wrap="square" tIns="91425">
            <a:noAutofit/>
          </a:bodyPr>
          <a:lstStyle/>
          <a:p>
            <a:pPr indent="-381000" lvl="0" marL="914400" rtl="0" algn="l">
              <a:lnSpc>
                <a:spcPct val="100000"/>
              </a:lnSpc>
              <a:spcBef>
                <a:spcPts val="0"/>
              </a:spcBef>
              <a:spcAft>
                <a:spcPts val="0"/>
              </a:spcAft>
              <a:buSzPts val="2400"/>
              <a:buFont typeface="Noto Sans"/>
              <a:buAutoNum type="alphaLcPeriod"/>
            </a:pPr>
            <a:r>
              <a:rPr i="1" lang="en">
                <a:latin typeface="Times New Roman"/>
                <a:ea typeface="Times New Roman"/>
                <a:cs typeface="Times New Roman"/>
                <a:sym typeface="Times New Roman"/>
              </a:rPr>
              <a:t>y = x</a:t>
            </a:r>
            <a:r>
              <a:rPr baseline="30000" i="1" lang="en">
                <a:latin typeface="Times New Roman"/>
                <a:ea typeface="Times New Roman"/>
                <a:cs typeface="Times New Roman"/>
                <a:sym typeface="Times New Roman"/>
              </a:rPr>
              <a:t>2 </a:t>
            </a:r>
            <a:r>
              <a:rPr i="1" lang="en">
                <a:latin typeface="Times New Roman"/>
                <a:ea typeface="Times New Roman"/>
                <a:cs typeface="Times New Roman"/>
                <a:sym typeface="Times New Roman"/>
              </a:rPr>
              <a:t>− </a:t>
            </a:r>
            <a:r>
              <a:rPr lang="en">
                <a:latin typeface="Times New Roman"/>
                <a:ea typeface="Times New Roman"/>
                <a:cs typeface="Times New Roman"/>
                <a:sym typeface="Times New Roman"/>
              </a:rPr>
              <a:t>18</a:t>
            </a:r>
            <a:endParaRPr/>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y = x</a:t>
            </a:r>
            <a:r>
              <a:rPr baseline="30000" i="1" lang="en">
                <a:latin typeface="Times New Roman"/>
                <a:ea typeface="Times New Roman"/>
                <a:cs typeface="Times New Roman"/>
                <a:sym typeface="Times New Roman"/>
              </a:rPr>
              <a:t>2 </a:t>
            </a:r>
            <a:r>
              <a:rPr i="1" lang="en">
                <a:latin typeface="Times New Roman"/>
                <a:ea typeface="Times New Roman"/>
                <a:cs typeface="Times New Roman"/>
                <a:sym typeface="Times New Roman"/>
              </a:rPr>
              <a:t>− </a:t>
            </a:r>
            <a:r>
              <a:rPr lang="en">
                <a:latin typeface="Times New Roman"/>
                <a:ea typeface="Times New Roman"/>
                <a:cs typeface="Times New Roman"/>
                <a:sym typeface="Times New Roman"/>
              </a:rPr>
              <a:t>3</a:t>
            </a:r>
            <a:r>
              <a:rPr i="1" lang="en">
                <a:latin typeface="Times New Roman"/>
                <a:ea typeface="Times New Roman"/>
                <a:cs typeface="Times New Roman"/>
                <a:sym typeface="Times New Roman"/>
              </a:rPr>
              <a:t>x - </a:t>
            </a:r>
            <a:r>
              <a:rPr lang="en">
                <a:latin typeface="Times New Roman"/>
                <a:ea typeface="Times New Roman"/>
                <a:cs typeface="Times New Roman"/>
                <a:sym typeface="Times New Roman"/>
              </a:rPr>
              <a:t>9</a:t>
            </a:r>
            <a:endParaRPr/>
          </a:p>
          <a:p>
            <a:pPr indent="-381000" lvl="0" marL="914400" rtl="0" algn="l">
              <a:lnSpc>
                <a:spcPct val="100000"/>
              </a:lnSpc>
              <a:spcBef>
                <a:spcPts val="1000"/>
              </a:spcBef>
              <a:spcAft>
                <a:spcPts val="0"/>
              </a:spcAft>
              <a:buSzPts val="2400"/>
              <a:buFont typeface="Calibri"/>
              <a:buAutoNum type="alphaLcPeriod"/>
            </a:pPr>
            <a:r>
              <a:rPr i="1" lang="en">
                <a:latin typeface="Times New Roman"/>
                <a:ea typeface="Times New Roman"/>
                <a:cs typeface="Times New Roman"/>
                <a:sym typeface="Times New Roman"/>
              </a:rPr>
              <a:t>y = x</a:t>
            </a:r>
            <a:r>
              <a:rPr baseline="30000" i="1" lang="en">
                <a:latin typeface="Times New Roman"/>
                <a:ea typeface="Times New Roman"/>
                <a:cs typeface="Times New Roman"/>
                <a:sym typeface="Times New Roman"/>
              </a:rPr>
              <a:t>2 </a:t>
            </a:r>
            <a:r>
              <a:rPr i="1" lang="en">
                <a:latin typeface="Times New Roman"/>
                <a:ea typeface="Times New Roman"/>
                <a:cs typeface="Times New Roman"/>
                <a:sym typeface="Times New Roman"/>
              </a:rPr>
              <a:t>− </a:t>
            </a:r>
            <a:r>
              <a:rPr lang="en">
                <a:latin typeface="Times New Roman"/>
                <a:ea typeface="Times New Roman"/>
                <a:cs typeface="Times New Roman"/>
                <a:sym typeface="Times New Roman"/>
              </a:rPr>
              <a:t>6</a:t>
            </a:r>
            <a:r>
              <a:rPr i="1" lang="en">
                <a:latin typeface="Times New Roman"/>
                <a:ea typeface="Times New Roman"/>
                <a:cs typeface="Times New Roman"/>
                <a:sym typeface="Times New Roman"/>
              </a:rPr>
              <a:t>x</a:t>
            </a:r>
            <a:endParaRPr/>
          </a:p>
          <a:p>
            <a:pPr indent="-381000" lvl="0" marL="914400" rtl="0" algn="l">
              <a:lnSpc>
                <a:spcPct val="100000"/>
              </a:lnSpc>
              <a:spcBef>
                <a:spcPts val="1000"/>
              </a:spcBef>
              <a:spcAft>
                <a:spcPts val="1000"/>
              </a:spcAft>
              <a:buSzPts val="2400"/>
              <a:buFont typeface="Calibri"/>
              <a:buAutoNum type="alphaLcPeriod"/>
            </a:pPr>
            <a:r>
              <a:rPr i="1" lang="en">
                <a:latin typeface="Times New Roman"/>
                <a:ea typeface="Times New Roman"/>
                <a:cs typeface="Times New Roman"/>
                <a:sym typeface="Times New Roman"/>
              </a:rPr>
              <a:t>y = x</a:t>
            </a:r>
            <a:r>
              <a:rPr baseline="30000" i="1" lang="en">
                <a:latin typeface="Times New Roman"/>
                <a:ea typeface="Times New Roman"/>
                <a:cs typeface="Times New Roman"/>
                <a:sym typeface="Times New Roman"/>
              </a:rPr>
              <a:t>2 </a:t>
            </a:r>
            <a:r>
              <a:rPr i="1" lang="en">
                <a:latin typeface="Times New Roman"/>
                <a:ea typeface="Times New Roman"/>
                <a:cs typeface="Times New Roman"/>
                <a:sym typeface="Times New Roman"/>
              </a:rPr>
              <a:t>+ </a:t>
            </a:r>
            <a:r>
              <a:rPr lang="en">
                <a:latin typeface="Times New Roman"/>
                <a:ea typeface="Times New Roman"/>
                <a:cs typeface="Times New Roman"/>
                <a:sym typeface="Times New Roman"/>
              </a:rPr>
              <a:t>6</a:t>
            </a:r>
            <a:r>
              <a:rPr i="1" lang="en">
                <a:latin typeface="Times New Roman"/>
                <a:ea typeface="Times New Roman"/>
                <a:cs typeface="Times New Roman"/>
                <a:sym typeface="Times New Roman"/>
              </a:rPr>
              <a:t>x - </a:t>
            </a:r>
            <a:r>
              <a:rPr lang="en">
                <a:latin typeface="Times New Roman"/>
                <a:ea typeface="Times New Roman"/>
                <a:cs typeface="Times New Roman"/>
                <a:sym typeface="Times New Roman"/>
              </a:rPr>
              <a:t>9</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07" name="Shape 207"/>
        <p:cNvGrpSpPr/>
        <p:nvPr/>
      </p:nvGrpSpPr>
      <p:grpSpPr>
        <a:xfrm>
          <a:off x="0" y="0"/>
          <a:ext cx="0" cy="0"/>
          <a:chOff x="0" y="0"/>
          <a:chExt cx="0" cy="0"/>
        </a:xfrm>
      </p:grpSpPr>
      <p:pic>
        <p:nvPicPr>
          <p:cNvPr descr="Icon indicating the slide contains a additional resources for students who struggled with the check for understanding (self check) question" id="208" name="Google Shape;208;p2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09" name="Google Shape;209;p2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1</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10" name="Google Shape;210;p27"/>
          <p:cNvSpPr txBox="1"/>
          <p:nvPr>
            <p:ph idx="1" type="body"/>
          </p:nvPr>
        </p:nvSpPr>
        <p:spPr>
          <a:xfrm>
            <a:off x="311700" y="3127326"/>
            <a:ext cx="8596500" cy="87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The equation </a:t>
            </a:r>
            <a:r>
              <a:rPr i="1" lang="en">
                <a:latin typeface="Times New Roman"/>
                <a:ea typeface="Times New Roman"/>
                <a:cs typeface="Times New Roman"/>
                <a:sym typeface="Times New Roman"/>
              </a:rPr>
              <a:t>y</a:t>
            </a:r>
            <a:r>
              <a:rPr lang="en"/>
              <a:t> = (</a:t>
            </a:r>
            <a:r>
              <a:rPr i="1" lang="en">
                <a:latin typeface="Times New Roman"/>
                <a:ea typeface="Times New Roman"/>
                <a:cs typeface="Times New Roman"/>
                <a:sym typeface="Times New Roman"/>
              </a:rPr>
              <a:t>x</a:t>
            </a:r>
            <a:r>
              <a:rPr lang="en"/>
              <a:t> + 2)</a:t>
            </a:r>
            <a:r>
              <a:rPr baseline="30000" lang="en"/>
              <a:t>2</a:t>
            </a:r>
            <a:r>
              <a:rPr lang="en"/>
              <a:t> - 9 represents a quadratic function. What is the specific form in which this quadratic equation is written?</a:t>
            </a:r>
            <a:endParaRPr/>
          </a:p>
        </p:txBody>
      </p:sp>
      <p:sp>
        <p:nvSpPr>
          <p:cNvPr id="211" name="Google Shape;211;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12" name="Google Shape;212;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7.15.2 The Vertex Form - Additional Resources</a:t>
            </a:r>
            <a:endParaRPr/>
          </a:p>
        </p:txBody>
      </p:sp>
      <p:sp>
        <p:nvSpPr>
          <p:cNvPr id="213" name="Google Shape;213;p27"/>
          <p:cNvSpPr txBox="1"/>
          <p:nvPr/>
        </p:nvSpPr>
        <p:spPr>
          <a:xfrm>
            <a:off x="1322400" y="1100550"/>
            <a:ext cx="5950500" cy="1805100"/>
          </a:xfrm>
          <a:prstGeom prst="rect">
            <a:avLst/>
          </a:prstGeom>
          <a:solidFill>
            <a:srgbClr val="D9D9D9"/>
          </a:solid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 sz="2400">
                <a:solidFill>
                  <a:schemeClr val="dk1"/>
                </a:solidFill>
                <a:latin typeface="Noto Sans"/>
                <a:ea typeface="Noto Sans"/>
                <a:cs typeface="Noto Sans"/>
                <a:sym typeface="Noto Sans"/>
              </a:rPr>
              <a:t>Equivalent Forms of Quadratics</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Char char="●"/>
            </a:pPr>
            <a:r>
              <a:rPr lang="en" sz="2400">
                <a:solidFill>
                  <a:schemeClr val="dk1"/>
                </a:solidFill>
                <a:latin typeface="Noto Sans"/>
                <a:ea typeface="Noto Sans"/>
                <a:cs typeface="Noto Sans"/>
                <a:sym typeface="Noto Sans"/>
              </a:rPr>
              <a:t>Standard: </a:t>
            </a:r>
            <a:r>
              <a:rPr i="1" lang="en" sz="2400">
                <a:solidFill>
                  <a:schemeClr val="dk1"/>
                </a:solidFill>
                <a:latin typeface="Times New Roman"/>
                <a:ea typeface="Times New Roman"/>
                <a:cs typeface="Times New Roman"/>
                <a:sym typeface="Times New Roman"/>
              </a:rPr>
              <a:t>y</a:t>
            </a:r>
            <a:r>
              <a:rPr lang="en" sz="2400">
                <a:solidFill>
                  <a:schemeClr val="dk1"/>
                </a:solidFill>
                <a:latin typeface="Times New Roman"/>
                <a:ea typeface="Times New Roman"/>
                <a:cs typeface="Times New Roman"/>
                <a:sym typeface="Times New Roman"/>
              </a:rPr>
              <a:t>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ax</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bx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c</a:t>
            </a:r>
            <a:endParaRPr i="1" sz="2400">
              <a:solidFill>
                <a:schemeClr val="dk1"/>
              </a:solidFill>
              <a:latin typeface="Times New Roman"/>
              <a:ea typeface="Times New Roman"/>
              <a:cs typeface="Times New Roman"/>
              <a:sym typeface="Times New Roman"/>
            </a:endParaRPr>
          </a:p>
          <a:p>
            <a:pPr indent="-381000" lvl="0" marL="457200" rtl="0" algn="l">
              <a:spcBef>
                <a:spcPts val="0"/>
              </a:spcBef>
              <a:spcAft>
                <a:spcPts val="0"/>
              </a:spcAft>
              <a:buClr>
                <a:schemeClr val="dk1"/>
              </a:buClr>
              <a:buSzPts val="2400"/>
              <a:buFont typeface="Noto Sans"/>
              <a:buChar char="●"/>
            </a:pPr>
            <a:r>
              <a:rPr lang="en" sz="2400">
                <a:solidFill>
                  <a:schemeClr val="dk1"/>
                </a:solidFill>
                <a:latin typeface="Noto Sans"/>
                <a:ea typeface="Noto Sans"/>
                <a:cs typeface="Noto Sans"/>
                <a:sym typeface="Noto Sans"/>
              </a:rPr>
              <a:t>Factored</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y = </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 a</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b</a:t>
            </a:r>
            <a:r>
              <a:rPr lang="en" sz="2400">
                <a:solidFill>
                  <a:schemeClr val="dk1"/>
                </a:solidFill>
                <a:latin typeface="Noto Sans"/>
                <a:ea typeface="Noto Sans"/>
                <a:cs typeface="Noto Sans"/>
                <a:sym typeface="Noto Sans"/>
              </a:rPr>
              <a:t>)</a:t>
            </a:r>
            <a:endParaRPr sz="2250">
              <a:solidFill>
                <a:schemeClr val="dk1"/>
              </a:solidFill>
              <a:latin typeface="Roboto"/>
              <a:ea typeface="Roboto"/>
              <a:cs typeface="Roboto"/>
              <a:sym typeface="Roboto"/>
            </a:endParaRPr>
          </a:p>
          <a:p>
            <a:pPr indent="-381000" lvl="0" marL="457200" rtl="0" algn="l">
              <a:spcBef>
                <a:spcPts val="0"/>
              </a:spcBef>
              <a:spcAft>
                <a:spcPts val="0"/>
              </a:spcAft>
              <a:buClr>
                <a:schemeClr val="dk1"/>
              </a:buClr>
              <a:buSzPts val="2400"/>
              <a:buFont typeface="Noto Sans"/>
              <a:buChar char="●"/>
            </a:pPr>
            <a:r>
              <a:rPr lang="en" sz="2400">
                <a:solidFill>
                  <a:schemeClr val="dk1"/>
                </a:solidFill>
                <a:latin typeface="Noto Sans"/>
                <a:ea typeface="Noto Sans"/>
                <a:cs typeface="Noto Sans"/>
                <a:sym typeface="Noto Sans"/>
              </a:rPr>
              <a:t>Vertex</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y = a</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 h</a:t>
            </a:r>
            <a:r>
              <a:rPr lang="en" sz="2400">
                <a:solidFill>
                  <a:schemeClr val="dk1"/>
                </a:solidFill>
                <a:latin typeface="Noto Sans"/>
                <a:ea typeface="Noto Sans"/>
                <a:cs typeface="Noto Sans"/>
                <a:sym typeface="Noto Sans"/>
              </a:rPr>
              <a:t>)</a:t>
            </a:r>
            <a:r>
              <a:rPr baseline="30000" i="1" lang="en" sz="2400">
                <a:solidFill>
                  <a:schemeClr val="dk1"/>
                </a:solidFill>
                <a:latin typeface="Times New Roman"/>
                <a:ea typeface="Times New Roman"/>
                <a:cs typeface="Times New Roman"/>
                <a:sym typeface="Times New Roman"/>
              </a:rPr>
              <a:t>2 </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 k</a:t>
            </a:r>
            <a:endParaRPr sz="2400">
              <a:solidFill>
                <a:schemeClr val="dk1"/>
              </a:solidFill>
              <a:latin typeface="Noto Sans"/>
              <a:ea typeface="Noto Sans"/>
              <a:cs typeface="Noto Sans"/>
              <a:sym typeface="Noto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rgbClr val="FFFFFF"/>
        </a:solidFill>
      </p:bgPr>
    </p:bg>
    <p:spTree>
      <p:nvGrpSpPr>
        <p:cNvPr id="217" name="Shape 217"/>
        <p:cNvGrpSpPr/>
        <p:nvPr/>
      </p:nvGrpSpPr>
      <p:grpSpPr>
        <a:xfrm>
          <a:off x="0" y="0"/>
          <a:ext cx="0" cy="0"/>
          <a:chOff x="0" y="0"/>
          <a:chExt cx="0" cy="0"/>
        </a:xfrm>
      </p:grpSpPr>
      <p:sp>
        <p:nvSpPr>
          <p:cNvPr id="218" name="Google Shape;218;p28"/>
          <p:cNvSpPr txBox="1"/>
          <p:nvPr/>
        </p:nvSpPr>
        <p:spPr>
          <a:xfrm>
            <a:off x="4630747" y="2084375"/>
            <a:ext cx="4308600" cy="25674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700">
                <a:latin typeface="Noto Sans"/>
                <a:ea typeface="Noto Sans"/>
                <a:cs typeface="Noto Sans"/>
                <a:sym typeface="Noto Sans"/>
              </a:rPr>
              <a:t>GENERAL STEPS FOR CONVERTING STANDARD TO FACTORED FORM</a:t>
            </a:r>
            <a:endParaRPr b="1" sz="1700">
              <a:solidFill>
                <a:srgbClr val="000000"/>
              </a:solidFill>
              <a:latin typeface="Noto Sans"/>
              <a:ea typeface="Noto Sans"/>
              <a:cs typeface="Noto Sans"/>
              <a:sym typeface="Noto Sans"/>
            </a:endParaRPr>
          </a:p>
          <a:p>
            <a:pPr indent="0" lvl="0" marL="0" rtl="0" algn="l">
              <a:lnSpc>
                <a:spcPct val="115000"/>
              </a:lnSpc>
              <a:spcBef>
                <a:spcPts val="1000"/>
              </a:spcBef>
              <a:spcAft>
                <a:spcPts val="0"/>
              </a:spcAft>
              <a:buNone/>
            </a:pPr>
            <a:r>
              <a:rPr b="1" lang="en" sz="1600">
                <a:solidFill>
                  <a:srgbClr val="000000"/>
                </a:solidFill>
                <a:latin typeface="Noto Sans"/>
                <a:ea typeface="Noto Sans"/>
                <a:cs typeface="Noto Sans"/>
                <a:sym typeface="Noto Sans"/>
              </a:rPr>
              <a:t>Step 1 -</a:t>
            </a:r>
            <a:r>
              <a:rPr lang="en" sz="1600">
                <a:solidFill>
                  <a:srgbClr val="000000"/>
                </a:solidFill>
                <a:latin typeface="Noto Sans"/>
                <a:ea typeface="Noto Sans"/>
                <a:cs typeface="Noto Sans"/>
                <a:sym typeface="Noto Sans"/>
              </a:rPr>
              <a:t> </a:t>
            </a:r>
            <a:r>
              <a:rPr lang="en" sz="1600">
                <a:latin typeface="Noto Sans"/>
                <a:ea typeface="Noto Sans"/>
                <a:cs typeface="Noto Sans"/>
                <a:sym typeface="Noto Sans"/>
              </a:rPr>
              <a:t>From the standard form, find the factors of the trinomial expression. </a:t>
            </a:r>
            <a:endParaRPr sz="1600">
              <a:solidFill>
                <a:srgbClr val="000000"/>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sz="1600">
                <a:solidFill>
                  <a:srgbClr val="000000"/>
                </a:solidFill>
                <a:latin typeface="Noto Sans"/>
                <a:ea typeface="Noto Sans"/>
                <a:cs typeface="Noto Sans"/>
                <a:sym typeface="Noto Sans"/>
              </a:rPr>
              <a:t>Step 2 -</a:t>
            </a:r>
            <a:r>
              <a:rPr lang="en" sz="1600">
                <a:solidFill>
                  <a:srgbClr val="000000"/>
                </a:solidFill>
                <a:latin typeface="Noto Sans"/>
                <a:ea typeface="Noto Sans"/>
                <a:cs typeface="Noto Sans"/>
                <a:sym typeface="Noto Sans"/>
              </a:rPr>
              <a:t> </a:t>
            </a:r>
            <a:r>
              <a:rPr lang="en" sz="1600">
                <a:latin typeface="Noto Sans"/>
                <a:ea typeface="Noto Sans"/>
                <a:cs typeface="Noto Sans"/>
                <a:sym typeface="Noto Sans"/>
              </a:rPr>
              <a:t>Examine the trinomial expression.</a:t>
            </a:r>
            <a:endParaRPr sz="1600">
              <a:solidFill>
                <a:srgbClr val="000000"/>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sz="1600">
                <a:solidFill>
                  <a:srgbClr val="000000"/>
                </a:solidFill>
                <a:latin typeface="Noto Sans"/>
                <a:ea typeface="Noto Sans"/>
                <a:cs typeface="Noto Sans"/>
                <a:sym typeface="Noto Sans"/>
              </a:rPr>
              <a:t>Step 3 - </a:t>
            </a:r>
            <a:r>
              <a:rPr lang="en" sz="1600">
                <a:latin typeface="Noto Sans"/>
                <a:ea typeface="Noto Sans"/>
                <a:cs typeface="Noto Sans"/>
                <a:sym typeface="Noto Sans"/>
              </a:rPr>
              <a:t>Factor the trinomial.</a:t>
            </a:r>
            <a:endParaRPr sz="1600">
              <a:solidFill>
                <a:srgbClr val="000000"/>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sz="1600">
              <a:solidFill>
                <a:srgbClr val="000000"/>
              </a:solidFill>
              <a:latin typeface="Noto Sans"/>
              <a:ea typeface="Noto Sans"/>
              <a:cs typeface="Noto Sans"/>
              <a:sym typeface="Noto Sans"/>
            </a:endParaRPr>
          </a:p>
        </p:txBody>
      </p:sp>
      <p:cxnSp>
        <p:nvCxnSpPr>
          <p:cNvPr descr="a gray line segment used to visually separate the title from the &quot;how to&quot; steps" id="219" name="Google Shape;219;p28"/>
          <p:cNvCxnSpPr/>
          <p:nvPr/>
        </p:nvCxnSpPr>
        <p:spPr>
          <a:xfrm flipH="1" rot="10800000">
            <a:off x="4630747" y="2739023"/>
            <a:ext cx="4313700" cy="12900"/>
          </a:xfrm>
          <a:prstGeom prst="straightConnector1">
            <a:avLst/>
          </a:prstGeom>
          <a:noFill/>
          <a:ln cap="flat" cmpd="sng" w="28575">
            <a:solidFill>
              <a:srgbClr val="9E9E9E"/>
            </a:solidFill>
            <a:prstDash val="solid"/>
            <a:round/>
            <a:headEnd len="med" w="med" type="none"/>
            <a:tailEnd len="med" w="med" type="none"/>
          </a:ln>
        </p:spPr>
      </p:cxnSp>
      <p:pic>
        <p:nvPicPr>
          <p:cNvPr descr="Icon indicating the slide contains a additional resources for students who struggled with the check for understanding (self check) question" id="220" name="Google Shape;220;p2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221" name="Google Shape;221;p2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Part 2</a:t>
            </a:r>
            <a:endParaRPr b="0" sz="1400">
              <a:solidFill>
                <a:srgbClr val="666666"/>
              </a:solidFill>
            </a:endParaRPr>
          </a:p>
          <a:p>
            <a:pPr indent="0" lvl="0" marL="0" rtl="0" algn="l">
              <a:spcBef>
                <a:spcPts val="0"/>
              </a:spcBef>
              <a:spcAft>
                <a:spcPts val="0"/>
              </a:spcAft>
              <a:buNone/>
            </a:pPr>
            <a:r>
              <a:rPr lang="en"/>
              <a:t>Self Check </a:t>
            </a:r>
            <a:r>
              <a:rPr lang="en"/>
              <a:t>- Review</a:t>
            </a:r>
            <a:endParaRPr/>
          </a:p>
        </p:txBody>
      </p:sp>
      <p:sp>
        <p:nvSpPr>
          <p:cNvPr id="222" name="Google Shape;222;p28"/>
          <p:cNvSpPr txBox="1"/>
          <p:nvPr>
            <p:ph idx="1" type="body"/>
          </p:nvPr>
        </p:nvSpPr>
        <p:spPr>
          <a:xfrm>
            <a:off x="311700" y="960120"/>
            <a:ext cx="8832300" cy="10017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AutoNum type="arabicPeriod" startAt="2"/>
            </a:pPr>
            <a:r>
              <a:rPr lang="en" sz="1800"/>
              <a:t>Here is the vertex form of the equation: </a:t>
            </a:r>
            <a:r>
              <a:rPr i="1" lang="en" sz="1800">
                <a:latin typeface="Times New Roman"/>
                <a:ea typeface="Times New Roman"/>
                <a:cs typeface="Times New Roman"/>
                <a:sym typeface="Times New Roman"/>
              </a:rPr>
              <a:t>y </a:t>
            </a:r>
            <a:r>
              <a:rPr lang="en" sz="1800"/>
              <a:t>= (</a:t>
            </a:r>
            <a:r>
              <a:rPr i="1" lang="en" sz="1800">
                <a:latin typeface="Times New Roman"/>
                <a:ea typeface="Times New Roman"/>
                <a:cs typeface="Times New Roman"/>
                <a:sym typeface="Times New Roman"/>
              </a:rPr>
              <a:t>x </a:t>
            </a:r>
            <a:r>
              <a:rPr lang="en" sz="1800"/>
              <a:t>+ 2)</a:t>
            </a:r>
            <a:r>
              <a:rPr baseline="30000" lang="en" sz="1800"/>
              <a:t>2 </a:t>
            </a:r>
            <a:r>
              <a:rPr lang="en" sz="1800"/>
              <a:t>− 9. </a:t>
            </a:r>
            <a:endParaRPr sz="1800"/>
          </a:p>
          <a:p>
            <a:pPr indent="-342900" lvl="1" marL="914400" rtl="0" algn="l">
              <a:spcBef>
                <a:spcPts val="0"/>
              </a:spcBef>
              <a:spcAft>
                <a:spcPts val="0"/>
              </a:spcAft>
              <a:buSzPts val="1800"/>
              <a:buAutoNum type="alphaLcPeriod"/>
            </a:pPr>
            <a:r>
              <a:rPr lang="en" sz="1800"/>
              <a:t>Convert it to standard form</a:t>
            </a:r>
            <a:endParaRPr sz="1800"/>
          </a:p>
          <a:p>
            <a:pPr indent="-342900" lvl="1" marL="914400" rtl="0" algn="l">
              <a:spcBef>
                <a:spcPts val="0"/>
              </a:spcBef>
              <a:spcAft>
                <a:spcPts val="0"/>
              </a:spcAft>
              <a:buSzPts val="1800"/>
              <a:buAutoNum type="alphaLcPeriod"/>
            </a:pPr>
            <a:r>
              <a:rPr lang="en" sz="1800"/>
              <a:t>Convert it to factored form.</a:t>
            </a:r>
            <a:endParaRPr sz="1800"/>
          </a:p>
        </p:txBody>
      </p:sp>
      <p:sp>
        <p:nvSpPr>
          <p:cNvPr id="223" name="Google Shape;223;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224" name="Google Shape;224;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7.15.2 The Vertex Form - Additional Resources</a:t>
            </a:r>
            <a:endParaRPr/>
          </a:p>
        </p:txBody>
      </p:sp>
      <p:grpSp>
        <p:nvGrpSpPr>
          <p:cNvPr id="225" name="Google Shape;225;p28"/>
          <p:cNvGrpSpPr/>
          <p:nvPr/>
        </p:nvGrpSpPr>
        <p:grpSpPr>
          <a:xfrm>
            <a:off x="287523" y="2075400"/>
            <a:ext cx="4308525" cy="2567400"/>
            <a:chOff x="5839058" y="763030"/>
            <a:chExt cx="3455666" cy="2567400"/>
          </a:xfrm>
        </p:grpSpPr>
        <p:sp>
          <p:nvSpPr>
            <p:cNvPr id="226" name="Google Shape;226;p28"/>
            <p:cNvSpPr txBox="1"/>
            <p:nvPr/>
          </p:nvSpPr>
          <p:spPr>
            <a:xfrm>
              <a:off x="5839058" y="763030"/>
              <a:ext cx="3455400" cy="2567400"/>
            </a:xfrm>
            <a:prstGeom prst="rect">
              <a:avLst/>
            </a:prstGeom>
            <a:solidFill>
              <a:srgbClr val="F3F3F3"/>
            </a:solidFill>
            <a:ln cap="flat" cmpd="sng" w="28575">
              <a:solidFill>
                <a:srgbClr val="9E9E9E"/>
              </a:solidFill>
              <a:prstDash val="solid"/>
              <a:round/>
              <a:headEnd len="sm" w="sm" type="none"/>
              <a:tailEnd len="sm" w="sm" type="none"/>
            </a:ln>
          </p:spPr>
          <p:txBody>
            <a:bodyPr anchorCtr="0" anchor="t" bIns="91425" lIns="91425" spcFirstLastPara="1" rIns="91425" wrap="square" tIns="91425">
              <a:noAutofit/>
            </a:bodyPr>
            <a:lstStyle/>
            <a:p>
              <a:pPr indent="0" lvl="0" marL="0" rtl="0" algn="ctr">
                <a:lnSpc>
                  <a:spcPct val="115000"/>
                </a:lnSpc>
                <a:spcBef>
                  <a:spcPts val="0"/>
                </a:spcBef>
                <a:spcAft>
                  <a:spcPts val="0"/>
                </a:spcAft>
                <a:buNone/>
              </a:pPr>
              <a:r>
                <a:rPr b="1" lang="en" sz="1700">
                  <a:solidFill>
                    <a:srgbClr val="000000"/>
                  </a:solidFill>
                  <a:latin typeface="Noto Sans"/>
                  <a:ea typeface="Noto Sans"/>
                  <a:cs typeface="Noto Sans"/>
                  <a:sym typeface="Noto Sans"/>
                </a:rPr>
                <a:t>GENERAL STEPS FOR </a:t>
              </a:r>
              <a:r>
                <a:rPr b="1" lang="en" sz="1700">
                  <a:latin typeface="Noto Sans"/>
                  <a:ea typeface="Noto Sans"/>
                  <a:cs typeface="Noto Sans"/>
                  <a:sym typeface="Noto Sans"/>
                </a:rPr>
                <a:t>CONVERTING VERTEX TO STANDARD FORM</a:t>
              </a:r>
              <a:endParaRPr b="1" sz="1700">
                <a:solidFill>
                  <a:srgbClr val="000000"/>
                </a:solidFill>
                <a:latin typeface="Noto Sans"/>
                <a:ea typeface="Noto Sans"/>
                <a:cs typeface="Noto Sans"/>
                <a:sym typeface="Noto Sans"/>
              </a:endParaRPr>
            </a:p>
            <a:p>
              <a:pPr indent="0" lvl="0" marL="0" rtl="0" algn="l">
                <a:lnSpc>
                  <a:spcPct val="115000"/>
                </a:lnSpc>
                <a:spcBef>
                  <a:spcPts val="1000"/>
                </a:spcBef>
                <a:spcAft>
                  <a:spcPts val="0"/>
                </a:spcAft>
                <a:buNone/>
              </a:pPr>
              <a:r>
                <a:rPr b="1" lang="en" sz="1600">
                  <a:solidFill>
                    <a:srgbClr val="000000"/>
                  </a:solidFill>
                  <a:latin typeface="Noto Sans"/>
                  <a:ea typeface="Noto Sans"/>
                  <a:cs typeface="Noto Sans"/>
                  <a:sym typeface="Noto Sans"/>
                </a:rPr>
                <a:t>Step 1 -</a:t>
              </a:r>
              <a:r>
                <a:rPr lang="en" sz="1600">
                  <a:solidFill>
                    <a:srgbClr val="000000"/>
                  </a:solidFill>
                  <a:latin typeface="Noto Sans"/>
                  <a:ea typeface="Noto Sans"/>
                  <a:cs typeface="Noto Sans"/>
                  <a:sym typeface="Noto Sans"/>
                </a:rPr>
                <a:t> </a:t>
              </a:r>
              <a:r>
                <a:rPr lang="en" sz="1600">
                  <a:latin typeface="Noto Sans"/>
                  <a:ea typeface="Noto Sans"/>
                  <a:cs typeface="Noto Sans"/>
                  <a:sym typeface="Noto Sans"/>
                </a:rPr>
                <a:t>Expand the vertex form to multiply the binomials.</a:t>
              </a:r>
              <a:endParaRPr sz="1600">
                <a:solidFill>
                  <a:srgbClr val="000000"/>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sz="1600">
                  <a:solidFill>
                    <a:srgbClr val="000000"/>
                  </a:solidFill>
                  <a:latin typeface="Noto Sans"/>
                  <a:ea typeface="Noto Sans"/>
                  <a:cs typeface="Noto Sans"/>
                  <a:sym typeface="Noto Sans"/>
                </a:rPr>
                <a:t>Step 2 -</a:t>
              </a:r>
              <a:r>
                <a:rPr lang="en" sz="1600">
                  <a:solidFill>
                    <a:srgbClr val="000000"/>
                  </a:solidFill>
                  <a:latin typeface="Noto Sans"/>
                  <a:ea typeface="Noto Sans"/>
                  <a:cs typeface="Noto Sans"/>
                  <a:sym typeface="Noto Sans"/>
                </a:rPr>
                <a:t> </a:t>
              </a:r>
              <a:r>
                <a:rPr lang="en" sz="1600">
                  <a:latin typeface="Noto Sans"/>
                  <a:ea typeface="Noto Sans"/>
                  <a:cs typeface="Noto Sans"/>
                  <a:sym typeface="Noto Sans"/>
                </a:rPr>
                <a:t>Multiply the binomials.</a:t>
              </a:r>
              <a:endParaRPr sz="1600">
                <a:solidFill>
                  <a:srgbClr val="000000"/>
                </a:solidFill>
                <a:latin typeface="Noto Sans"/>
                <a:ea typeface="Noto Sans"/>
                <a:cs typeface="Noto Sans"/>
                <a:sym typeface="Noto Sans"/>
              </a:endParaRPr>
            </a:p>
            <a:p>
              <a:pPr indent="0" lvl="0" marL="0" rtl="0" algn="l">
                <a:lnSpc>
                  <a:spcPct val="115000"/>
                </a:lnSpc>
                <a:spcBef>
                  <a:spcPts val="1200"/>
                </a:spcBef>
                <a:spcAft>
                  <a:spcPts val="0"/>
                </a:spcAft>
                <a:buNone/>
              </a:pPr>
              <a:r>
                <a:rPr b="1" lang="en" sz="1600">
                  <a:solidFill>
                    <a:srgbClr val="000000"/>
                  </a:solidFill>
                  <a:latin typeface="Noto Sans"/>
                  <a:ea typeface="Noto Sans"/>
                  <a:cs typeface="Noto Sans"/>
                  <a:sym typeface="Noto Sans"/>
                </a:rPr>
                <a:t>Step 3 - </a:t>
              </a:r>
              <a:r>
                <a:rPr lang="en" sz="1600">
                  <a:latin typeface="Noto Sans"/>
                  <a:ea typeface="Noto Sans"/>
                  <a:cs typeface="Noto Sans"/>
                  <a:sym typeface="Noto Sans"/>
                </a:rPr>
                <a:t>Combine like terms.</a:t>
              </a:r>
              <a:endParaRPr sz="1600">
                <a:solidFill>
                  <a:srgbClr val="000000"/>
                </a:solidFill>
                <a:latin typeface="Noto Sans"/>
                <a:ea typeface="Noto Sans"/>
                <a:cs typeface="Noto Sans"/>
                <a:sym typeface="Noto Sans"/>
              </a:endParaRPr>
            </a:p>
            <a:p>
              <a:pPr indent="0" lvl="0" marL="0" rtl="0" algn="l">
                <a:lnSpc>
                  <a:spcPct val="115000"/>
                </a:lnSpc>
                <a:spcBef>
                  <a:spcPts val="1200"/>
                </a:spcBef>
                <a:spcAft>
                  <a:spcPts val="1200"/>
                </a:spcAft>
                <a:buNone/>
              </a:pPr>
              <a:r>
                <a:t/>
              </a:r>
              <a:endParaRPr sz="1600">
                <a:solidFill>
                  <a:srgbClr val="000000"/>
                </a:solidFill>
                <a:latin typeface="Noto Sans"/>
                <a:ea typeface="Noto Sans"/>
                <a:cs typeface="Noto Sans"/>
                <a:sym typeface="Noto Sans"/>
              </a:endParaRPr>
            </a:p>
          </p:txBody>
        </p:sp>
        <p:cxnSp>
          <p:nvCxnSpPr>
            <p:cNvPr descr="a gray line segment used to visually separate the title from the &quot;how to&quot; steps" id="227" name="Google Shape;227;p28"/>
            <p:cNvCxnSpPr/>
            <p:nvPr/>
          </p:nvCxnSpPr>
          <p:spPr>
            <a:xfrm>
              <a:off x="5845625" y="1437150"/>
              <a:ext cx="3449100" cy="10500"/>
            </a:xfrm>
            <a:prstGeom prst="straightConnector1">
              <a:avLst/>
            </a:prstGeom>
            <a:noFill/>
            <a:ln cap="flat" cmpd="sng" w="28575">
              <a:solidFill>
                <a:srgbClr val="9E9E9E"/>
              </a:solidFill>
              <a:prstDash val="solid"/>
              <a:round/>
              <a:headEnd len="med" w="med" type="none"/>
              <a:tailEnd len="med" w="med" type="none"/>
            </a:ln>
          </p:spPr>
        </p:cxnSp>
      </p:gr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2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Third Stop: Learning Activity B</a:t>
            </a:r>
            <a:endParaRPr/>
          </a:p>
        </p:txBody>
      </p:sp>
      <p:pic>
        <p:nvPicPr>
          <p:cNvPr descr="Map consisting of six rectangles connected by dotted lines conveying the progression of the Lesson. Each rectangle has an icon with text. Adding to the previous two stops, the third rectangle is now highlighted in dark green. A clipboard icon and the text &quot;Learning Activity&quot; are displayed in yellow font. " id="233" name="Google Shape;233;p29" title="2 learning activity stop 3.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234" name="Google Shape;234;p2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blipFill>
          <a:blip r:embed="rId3">
            <a:alphaModFix/>
          </a:blip>
          <a:stretch>
            <a:fillRect/>
          </a:stretch>
        </a:blipFill>
      </p:bgPr>
    </p:bg>
    <p:spTree>
      <p:nvGrpSpPr>
        <p:cNvPr id="238" name="Shape 238"/>
        <p:cNvGrpSpPr/>
        <p:nvPr/>
      </p:nvGrpSpPr>
      <p:grpSpPr>
        <a:xfrm>
          <a:off x="0" y="0"/>
          <a:ext cx="0" cy="0"/>
          <a:chOff x="0" y="0"/>
          <a:chExt cx="0" cy="0"/>
        </a:xfrm>
      </p:grpSpPr>
      <p:sp>
        <p:nvSpPr>
          <p:cNvPr id="239" name="Google Shape;239;p30"/>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 | Learning Strategies</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Take a Closer Look at the Vertex 👀</a:t>
            </a:r>
            <a:endParaRPr sz="2600">
              <a:solidFill>
                <a:srgbClr val="005047"/>
              </a:solidFill>
            </a:endParaRPr>
          </a:p>
        </p:txBody>
      </p:sp>
      <p:sp>
        <p:nvSpPr>
          <p:cNvPr id="240" name="Google Shape;240;p30"/>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a:t> Use these strategies to adjust the activity to support English language learners and students with disabilities. </a:t>
            </a:r>
            <a:endParaRPr/>
          </a:p>
          <a:p>
            <a:pPr indent="-368300" lvl="0" marL="457200" rtl="0" algn="l">
              <a:lnSpc>
                <a:spcPct val="100000"/>
              </a:lnSpc>
              <a:spcBef>
                <a:spcPts val="1200"/>
              </a:spcBef>
              <a:spcAft>
                <a:spcPts val="0"/>
              </a:spcAft>
              <a:buSzPts val="2200"/>
              <a:buChar char="●"/>
            </a:pPr>
            <a:r>
              <a:rPr i="1" lang="en"/>
              <a:t>You can copy and paste the callouts directly on top of the activity or give the instructions aloud. </a:t>
            </a:r>
            <a:endParaRPr b="1"/>
          </a:p>
        </p:txBody>
      </p:sp>
      <p:sp>
        <p:nvSpPr>
          <p:cNvPr descr="A callout box providing steps in a math language routine to support English Language Learners." id="241" name="Google Shape;241;p30" title="ELL callout box"/>
          <p:cNvSpPr/>
          <p:nvPr/>
        </p:nvSpPr>
        <p:spPr>
          <a:xfrm>
            <a:off x="4800959" y="975989"/>
            <a:ext cx="3652500" cy="20286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32409" lvl="0" marL="274320" rtl="0" algn="l">
              <a:spcBef>
                <a:spcPts val="0"/>
              </a:spcBef>
              <a:spcAft>
                <a:spcPts val="0"/>
              </a:spcAft>
              <a:buSzPts val="1500"/>
              <a:buFont typeface="Noto Sans"/>
              <a:buAutoNum type="arabicPeriod"/>
            </a:pPr>
            <a:r>
              <a:rPr lang="en" sz="1500">
                <a:latin typeface="Noto Sans"/>
                <a:ea typeface="Noto Sans"/>
                <a:cs typeface="Noto Sans"/>
                <a:sym typeface="Noto Sans"/>
              </a:rPr>
              <a:t>Listen to each observation.</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Restate it using precise math language.</a:t>
            </a:r>
            <a:endParaRPr sz="1500">
              <a:latin typeface="Noto Sans"/>
              <a:ea typeface="Noto Sans"/>
              <a:cs typeface="Noto Sans"/>
              <a:sym typeface="Noto Sans"/>
            </a:endParaRPr>
          </a:p>
          <a:p>
            <a:pPr indent="-232409" lvl="0" marL="274320" rtl="0" algn="l">
              <a:spcBef>
                <a:spcPts val="500"/>
              </a:spcBef>
              <a:spcAft>
                <a:spcPts val="0"/>
              </a:spcAft>
              <a:buSzPts val="1500"/>
              <a:buFont typeface="Noto Sans"/>
              <a:buAutoNum type="arabicPeriod"/>
            </a:pPr>
            <a:r>
              <a:rPr lang="en" sz="1500">
                <a:latin typeface="Noto Sans"/>
                <a:ea typeface="Noto Sans"/>
                <a:cs typeface="Noto Sans"/>
                <a:sym typeface="Noto Sans"/>
              </a:rPr>
              <a:t>Check with the speaker and note words that clarify ideas.</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Discussion Supports</a:t>
            </a:r>
            <a:endParaRPr sz="1000">
              <a:latin typeface="Noto Sans"/>
              <a:ea typeface="Noto Sans"/>
              <a:cs typeface="Noto Sans"/>
              <a:sym typeface="Noto Sans"/>
            </a:endParaRPr>
          </a:p>
        </p:txBody>
      </p:sp>
      <p:sp>
        <p:nvSpPr>
          <p:cNvPr descr="A callout providing support steps for students based on universal designs for learning. " id="242" name="Google Shape;242;p30" title="UDL callout box"/>
          <p:cNvSpPr/>
          <p:nvPr/>
        </p:nvSpPr>
        <p:spPr>
          <a:xfrm>
            <a:off x="4801009" y="3092589"/>
            <a:ext cx="3652500" cy="1699800"/>
          </a:xfrm>
          <a:prstGeom prst="wedgeRoundRectCallout">
            <a:avLst>
              <a:gd fmla="val -58476" name="adj1"/>
              <a:gd fmla="val -21281" name="adj2"/>
              <a:gd fmla="val 0" name="adj3"/>
            </a:avLst>
          </a:prstGeom>
          <a:solidFill>
            <a:srgbClr val="C6CE33"/>
          </a:solidFill>
          <a:ln>
            <a:noFill/>
          </a:ln>
        </p:spPr>
        <p:txBody>
          <a:bodyPr anchorCtr="0" anchor="ctr" bIns="91425" lIns="91425" spcFirstLastPara="1" rIns="91425" wrap="square" tIns="91425">
            <a:noAutofit/>
          </a:bodyPr>
          <a:lstStyle/>
          <a:p>
            <a:pPr indent="-323850" lvl="0" marL="457200" rtl="0" algn="l">
              <a:spcBef>
                <a:spcPts val="0"/>
              </a:spcBef>
              <a:spcAft>
                <a:spcPts val="0"/>
              </a:spcAft>
              <a:buSzPts val="1500"/>
              <a:buFont typeface="Noto Sans"/>
              <a:buAutoNum type="arabicPeriod"/>
            </a:pPr>
            <a:r>
              <a:rPr lang="en" sz="1500">
                <a:latin typeface="Noto Sans"/>
                <a:ea typeface="Noto Sans"/>
                <a:cs typeface="Noto Sans"/>
                <a:sym typeface="Noto Sans"/>
              </a:rPr>
              <a:t>Use a graphing calculator or graphing software to explore.</a:t>
            </a:r>
            <a:endParaRPr sz="1500">
              <a:latin typeface="Noto Sans"/>
              <a:ea typeface="Noto Sans"/>
              <a:cs typeface="Noto Sans"/>
              <a:sym typeface="Noto Sans"/>
            </a:endParaRPr>
          </a:p>
          <a:p>
            <a:pPr indent="-323850" lvl="0" marL="457200" rtl="0" algn="l">
              <a:spcBef>
                <a:spcPts val="1000"/>
              </a:spcBef>
              <a:spcAft>
                <a:spcPts val="0"/>
              </a:spcAft>
              <a:buSzPts val="1500"/>
              <a:buFont typeface="Noto Sans"/>
              <a:buAutoNum type="arabicPeriod"/>
            </a:pPr>
            <a:r>
              <a:rPr lang="en" sz="1500">
                <a:latin typeface="Noto Sans"/>
                <a:ea typeface="Noto Sans"/>
                <a:cs typeface="Noto Sans"/>
                <a:sym typeface="Noto Sans"/>
              </a:rPr>
              <a:t>Follow a checklist or steps if you need help using the tool.</a:t>
            </a:r>
            <a:endParaRPr sz="1500">
              <a:latin typeface="Noto Sans"/>
              <a:ea typeface="Noto Sans"/>
              <a:cs typeface="Noto Sans"/>
              <a:sym typeface="Noto Sans"/>
            </a:endParaRPr>
          </a:p>
          <a:p>
            <a:pPr indent="0" lvl="0" marL="0" rtl="0" algn="r">
              <a:spcBef>
                <a:spcPts val="500"/>
              </a:spcBef>
              <a:spcAft>
                <a:spcPts val="0"/>
              </a:spcAft>
              <a:buNone/>
            </a:pPr>
            <a:r>
              <a:rPr lang="en" sz="1000">
                <a:solidFill>
                  <a:schemeClr val="dk1"/>
                </a:solidFill>
                <a:latin typeface="Noto Sans"/>
                <a:ea typeface="Noto Sans"/>
                <a:cs typeface="Noto Sans"/>
                <a:sym typeface="Noto Sans"/>
              </a:rPr>
              <a:t>Action and Expression</a:t>
            </a:r>
            <a:endParaRPr>
              <a:latin typeface="Noto Sans"/>
              <a:ea typeface="Noto Sans"/>
              <a:cs typeface="Noto Sans"/>
              <a:sym typeface="Noto Sans"/>
            </a:endParaRPr>
          </a:p>
        </p:txBody>
      </p:sp>
      <p:sp>
        <p:nvSpPr>
          <p:cNvPr id="243" name="Google Shape;243;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44" name="Google Shape;244;p3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7.15.3 The Coordinates of the Vertex</a:t>
            </a:r>
            <a:endParaRPr/>
          </a:p>
        </p:txBody>
      </p:sp>
      <p:pic>
        <p:nvPicPr>
          <p:cNvPr descr="Icon indicating the slide contains a support for students with disabilities" id="245" name="Google Shape;245;p30" title="Frame 13.png"/>
          <p:cNvPicPr preferRelativeResize="0"/>
          <p:nvPr/>
        </p:nvPicPr>
        <p:blipFill>
          <a:blip r:embed="rId4">
            <a:alphaModFix/>
          </a:blip>
          <a:stretch>
            <a:fillRect/>
          </a:stretch>
        </p:blipFill>
        <p:spPr>
          <a:xfrm>
            <a:off x="8283607" y="140237"/>
            <a:ext cx="274320" cy="274320"/>
          </a:xfrm>
          <a:prstGeom prst="rect">
            <a:avLst/>
          </a:prstGeom>
          <a:noFill/>
          <a:ln>
            <a:noFill/>
          </a:ln>
        </p:spPr>
      </p:pic>
      <p:pic>
        <p:nvPicPr>
          <p:cNvPr descr="Icon indicating the slide contains a support for emerging bilingual students " id="246" name="Google Shape;246;p30" title="emojione_input-latin-letters (4).png"/>
          <p:cNvPicPr preferRelativeResize="0"/>
          <p:nvPr/>
        </p:nvPicPr>
        <p:blipFill>
          <a:blip r:embed="rId5">
            <a:alphaModFix/>
          </a:blip>
          <a:stretch>
            <a:fillRect/>
          </a:stretch>
        </p:blipFill>
        <p:spPr>
          <a:xfrm>
            <a:off x="8639257" y="117371"/>
            <a:ext cx="320040" cy="32004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0" name="Shape 250"/>
        <p:cNvGrpSpPr/>
        <p:nvPr/>
      </p:nvGrpSpPr>
      <p:grpSpPr>
        <a:xfrm>
          <a:off x="0" y="0"/>
          <a:ext cx="0" cy="0"/>
          <a:chOff x="0" y="0"/>
          <a:chExt cx="0" cy="0"/>
        </a:xfrm>
      </p:grpSpPr>
      <p:sp>
        <p:nvSpPr>
          <p:cNvPr id="251" name="Google Shape;251;p31"/>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Take a Closer Look at the Vertex 👀</a:t>
            </a:r>
            <a:endParaRPr>
              <a:solidFill>
                <a:srgbClr val="005047"/>
              </a:solidFill>
            </a:endParaRPr>
          </a:p>
        </p:txBody>
      </p:sp>
      <p:sp>
        <p:nvSpPr>
          <p:cNvPr id="252" name="Google Shape;252;p31"/>
          <p:cNvSpPr txBox="1"/>
          <p:nvPr>
            <p:ph idx="1" type="body"/>
          </p:nvPr>
        </p:nvSpPr>
        <p:spPr>
          <a:xfrm>
            <a:off x="311700" y="960129"/>
            <a:ext cx="8832300" cy="36135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Describe how each change affects the graph and the vertex.</a:t>
            </a:r>
            <a:endParaRPr/>
          </a:p>
          <a:p>
            <a:pPr indent="-368300" lvl="0" marL="457200" rtl="0" algn="l">
              <a:lnSpc>
                <a:spcPct val="100000"/>
              </a:lnSpc>
              <a:spcBef>
                <a:spcPts val="1200"/>
              </a:spcBef>
              <a:spcAft>
                <a:spcPts val="0"/>
              </a:spcAft>
              <a:buSzPts val="2200"/>
              <a:buAutoNum type="arabicPeriod"/>
            </a:pPr>
            <a:r>
              <a:rPr lang="en"/>
              <a:t>Graph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a:t>
            </a:r>
            <a:r>
              <a:rPr baseline="30000" lang="en"/>
              <a:t>2</a:t>
            </a:r>
            <a:r>
              <a:rPr lang="en"/>
              <a:t>. Then, </a:t>
            </a:r>
            <a:r>
              <a:rPr b="1" lang="en"/>
              <a:t>add different numbers to </a:t>
            </a:r>
            <a:r>
              <a:rPr b="1" i="1" lang="en">
                <a:latin typeface="Times New Roman"/>
                <a:ea typeface="Times New Roman"/>
                <a:cs typeface="Times New Roman"/>
                <a:sym typeface="Times New Roman"/>
              </a:rPr>
              <a:t>x</a:t>
            </a:r>
            <a:r>
              <a:rPr b="1" lang="en"/>
              <a:t> before it is squared</a:t>
            </a:r>
            <a:r>
              <a:rPr lang="en"/>
              <a:t> (for example, </a:t>
            </a:r>
            <a:r>
              <a:rPr i="1" lang="en">
                <a:latin typeface="Times New Roman"/>
                <a:ea typeface="Times New Roman"/>
                <a:cs typeface="Times New Roman"/>
                <a:sym typeface="Times New Roman"/>
              </a:rPr>
              <a:t>y</a:t>
            </a:r>
            <a:r>
              <a:rPr lang="en"/>
              <a:t> = (</a:t>
            </a:r>
            <a:r>
              <a:rPr i="1" lang="en">
                <a:latin typeface="Times New Roman"/>
                <a:ea typeface="Times New Roman"/>
                <a:cs typeface="Times New Roman"/>
                <a:sym typeface="Times New Roman"/>
              </a:rPr>
              <a:t>x </a:t>
            </a:r>
            <a:r>
              <a:rPr lang="en"/>
              <a:t>+ 4)</a:t>
            </a:r>
            <a:r>
              <a:rPr baseline="30000" lang="en"/>
              <a:t>2</a:t>
            </a:r>
            <a:r>
              <a:rPr lang="en"/>
              <a:t>,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 </a:t>
            </a:r>
            <a:r>
              <a:rPr lang="en"/>
              <a:t>− 3)</a:t>
            </a:r>
            <a:r>
              <a:rPr baseline="30000" lang="en"/>
              <a:t>2</a:t>
            </a:r>
            <a:r>
              <a:rPr lang="en"/>
              <a:t>).</a:t>
            </a:r>
            <a:endParaRPr/>
          </a:p>
          <a:p>
            <a:pPr indent="-368300" lvl="0" marL="457200" rtl="0" algn="l">
              <a:lnSpc>
                <a:spcPct val="100000"/>
              </a:lnSpc>
              <a:spcBef>
                <a:spcPts val="1000"/>
              </a:spcBef>
              <a:spcAft>
                <a:spcPts val="0"/>
              </a:spcAft>
              <a:buSzPts val="2200"/>
              <a:buAutoNum type="arabicPeriod"/>
            </a:pPr>
            <a:r>
              <a:rPr lang="en"/>
              <a:t>Graph </a:t>
            </a:r>
            <a:r>
              <a:rPr i="1" lang="en">
                <a:latin typeface="Times New Roman"/>
                <a:ea typeface="Times New Roman"/>
                <a:cs typeface="Times New Roman"/>
                <a:sym typeface="Times New Roman"/>
              </a:rPr>
              <a:t>y </a:t>
            </a:r>
            <a:r>
              <a:rPr lang="en"/>
              <a:t>= (</a:t>
            </a:r>
            <a:r>
              <a:rPr i="1" lang="en">
                <a:latin typeface="Times New Roman"/>
                <a:ea typeface="Times New Roman"/>
                <a:cs typeface="Times New Roman"/>
                <a:sym typeface="Times New Roman"/>
              </a:rPr>
              <a:t>x </a:t>
            </a:r>
            <a:r>
              <a:rPr lang="en"/>
              <a:t>− 1)</a:t>
            </a:r>
            <a:r>
              <a:rPr baseline="30000" lang="en"/>
              <a:t>2</a:t>
            </a:r>
            <a:r>
              <a:rPr lang="en"/>
              <a:t>. </a:t>
            </a:r>
            <a:endParaRPr/>
          </a:p>
          <a:p>
            <a:pPr indent="-355600" lvl="1" marL="914400" rtl="0" algn="l">
              <a:lnSpc>
                <a:spcPct val="100000"/>
              </a:lnSpc>
              <a:spcBef>
                <a:spcPts val="0"/>
              </a:spcBef>
              <a:spcAft>
                <a:spcPts val="0"/>
              </a:spcAft>
              <a:buSzPts val="2000"/>
              <a:buAutoNum type="alphaLcPeriod"/>
            </a:pPr>
            <a:r>
              <a:rPr b="1" lang="en"/>
              <a:t>Add different constant terms</a:t>
            </a:r>
            <a:r>
              <a:rPr lang="en"/>
              <a:t> (for example: </a:t>
            </a:r>
            <a:r>
              <a:rPr i="1" lang="en" sz="2200">
                <a:latin typeface="Times New Roman"/>
                <a:ea typeface="Times New Roman"/>
                <a:cs typeface="Times New Roman"/>
                <a:sym typeface="Times New Roman"/>
              </a:rPr>
              <a:t>y </a:t>
            </a:r>
            <a:r>
              <a:rPr lang="en" sz="2200"/>
              <a:t>= (</a:t>
            </a:r>
            <a:r>
              <a:rPr i="1" lang="en" sz="2200">
                <a:latin typeface="Times New Roman"/>
                <a:ea typeface="Times New Roman"/>
                <a:cs typeface="Times New Roman"/>
                <a:sym typeface="Times New Roman"/>
              </a:rPr>
              <a:t>x </a:t>
            </a:r>
            <a:r>
              <a:rPr lang="en" sz="2200"/>
              <a:t>− 1)</a:t>
            </a:r>
            <a:r>
              <a:rPr baseline="30000" lang="en" sz="2200"/>
              <a:t>2 </a:t>
            </a:r>
            <a:r>
              <a:rPr lang="en"/>
              <a:t>+ 5, </a:t>
            </a:r>
            <a:br>
              <a:rPr lang="en"/>
            </a:br>
            <a:r>
              <a:rPr i="1" lang="en" sz="2200">
                <a:latin typeface="Times New Roman"/>
                <a:ea typeface="Times New Roman"/>
                <a:cs typeface="Times New Roman"/>
                <a:sym typeface="Times New Roman"/>
              </a:rPr>
              <a:t>y </a:t>
            </a:r>
            <a:r>
              <a:rPr lang="en" sz="2200"/>
              <a:t>= (</a:t>
            </a:r>
            <a:r>
              <a:rPr i="1" lang="en" sz="2200">
                <a:latin typeface="Times New Roman"/>
                <a:ea typeface="Times New Roman"/>
                <a:cs typeface="Times New Roman"/>
                <a:sym typeface="Times New Roman"/>
              </a:rPr>
              <a:t>x </a:t>
            </a:r>
            <a:r>
              <a:rPr lang="en" sz="2200"/>
              <a:t>− 1)</a:t>
            </a:r>
            <a:r>
              <a:rPr baseline="30000" lang="en" sz="2200"/>
              <a:t>2</a:t>
            </a:r>
            <a:r>
              <a:rPr lang="en"/>
              <a:t>−9).</a:t>
            </a:r>
            <a:endParaRPr/>
          </a:p>
          <a:p>
            <a:pPr indent="-355600" lvl="1" marL="914400" rtl="0" algn="l">
              <a:lnSpc>
                <a:spcPct val="100000"/>
              </a:lnSpc>
              <a:spcBef>
                <a:spcPts val="0"/>
              </a:spcBef>
              <a:spcAft>
                <a:spcPts val="0"/>
              </a:spcAft>
              <a:buSzPts val="2000"/>
              <a:buAutoNum type="alphaLcPeriod"/>
            </a:pPr>
            <a:r>
              <a:rPr b="1" lang="en"/>
              <a:t>Multiplying by different coefficients</a:t>
            </a:r>
            <a:r>
              <a:rPr lang="en"/>
              <a:t> </a:t>
            </a:r>
            <a:r>
              <a:rPr i="1" lang="en" sz="2200">
                <a:latin typeface="Times New Roman"/>
                <a:ea typeface="Times New Roman"/>
                <a:cs typeface="Times New Roman"/>
                <a:sym typeface="Times New Roman"/>
              </a:rPr>
              <a:t>y </a:t>
            </a:r>
            <a:r>
              <a:rPr lang="en" sz="2200"/>
              <a:t>= 3(</a:t>
            </a:r>
            <a:r>
              <a:rPr i="1" lang="en" sz="2200">
                <a:latin typeface="Times New Roman"/>
                <a:ea typeface="Times New Roman"/>
                <a:cs typeface="Times New Roman"/>
                <a:sym typeface="Times New Roman"/>
              </a:rPr>
              <a:t>x </a:t>
            </a:r>
            <a:r>
              <a:rPr lang="en" sz="2200"/>
              <a:t>− 1)</a:t>
            </a:r>
            <a:r>
              <a:rPr baseline="30000" lang="en" sz="2200"/>
              <a:t>2</a:t>
            </a:r>
            <a:r>
              <a:rPr lang="en"/>
              <a:t>, </a:t>
            </a:r>
            <a:r>
              <a:rPr i="1" lang="en" sz="2200">
                <a:latin typeface="Times New Roman"/>
                <a:ea typeface="Times New Roman"/>
                <a:cs typeface="Times New Roman"/>
                <a:sym typeface="Times New Roman"/>
              </a:rPr>
              <a:t>y </a:t>
            </a:r>
            <a:r>
              <a:rPr lang="en" sz="2200"/>
              <a:t>= 2(</a:t>
            </a:r>
            <a:r>
              <a:rPr i="1" lang="en" sz="2200">
                <a:latin typeface="Times New Roman"/>
                <a:ea typeface="Times New Roman"/>
                <a:cs typeface="Times New Roman"/>
                <a:sym typeface="Times New Roman"/>
              </a:rPr>
              <a:t>x </a:t>
            </a:r>
            <a:r>
              <a:rPr lang="en" sz="2200"/>
              <a:t>− 1)</a:t>
            </a:r>
            <a:r>
              <a:rPr baseline="30000" lang="en" sz="2200"/>
              <a:t>2</a:t>
            </a:r>
            <a:r>
              <a:rPr lang="en"/>
              <a:t>, </a:t>
            </a:r>
            <a:r>
              <a:rPr i="1" lang="en" sz="2200">
                <a:latin typeface="Times New Roman"/>
                <a:ea typeface="Times New Roman"/>
                <a:cs typeface="Times New Roman"/>
                <a:sym typeface="Times New Roman"/>
              </a:rPr>
              <a:t>y </a:t>
            </a:r>
            <a:r>
              <a:rPr lang="en" sz="2200"/>
              <a:t>= 0.5(</a:t>
            </a:r>
            <a:r>
              <a:rPr i="1" lang="en" sz="2200">
                <a:latin typeface="Times New Roman"/>
                <a:ea typeface="Times New Roman"/>
                <a:cs typeface="Times New Roman"/>
                <a:sym typeface="Times New Roman"/>
              </a:rPr>
              <a:t>x </a:t>
            </a:r>
            <a:r>
              <a:rPr lang="en" sz="2200"/>
              <a:t>− 1)</a:t>
            </a:r>
            <a:r>
              <a:rPr baseline="30000" lang="en" sz="2200"/>
              <a:t>2</a:t>
            </a:r>
            <a:r>
              <a:rPr lang="en"/>
              <a:t>.</a:t>
            </a:r>
            <a:endParaRPr/>
          </a:p>
          <a:p>
            <a:pPr indent="0" lvl="0" marL="0" rtl="0" algn="l">
              <a:lnSpc>
                <a:spcPct val="100000"/>
              </a:lnSpc>
              <a:spcBef>
                <a:spcPts val="0"/>
              </a:spcBef>
              <a:spcAft>
                <a:spcPts val="1200"/>
              </a:spcAft>
              <a:buNone/>
            </a:pPr>
            <a:r>
              <a:t/>
            </a:r>
            <a:endParaRPr/>
          </a:p>
        </p:txBody>
      </p:sp>
      <p:sp>
        <p:nvSpPr>
          <p:cNvPr id="253" name="Google Shape;253;p3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4" name="Google Shape;254;p3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7.15.3 The Coordinates of the Vertex</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58" name="Shape 258"/>
        <p:cNvGrpSpPr/>
        <p:nvPr/>
      </p:nvGrpSpPr>
      <p:grpSpPr>
        <a:xfrm>
          <a:off x="0" y="0"/>
          <a:ext cx="0" cy="0"/>
          <a:chOff x="0" y="0"/>
          <a:chExt cx="0" cy="0"/>
        </a:xfrm>
      </p:grpSpPr>
      <p:graphicFrame>
        <p:nvGraphicFramePr>
          <p:cNvPr id="259" name="Google Shape;259;p32"/>
          <p:cNvGraphicFramePr/>
          <p:nvPr/>
        </p:nvGraphicFramePr>
        <p:xfrm>
          <a:off x="310896" y="2163117"/>
          <a:ext cx="3000000" cy="3000000"/>
        </p:xfrm>
        <a:graphic>
          <a:graphicData uri="http://schemas.openxmlformats.org/drawingml/2006/table">
            <a:tbl>
              <a:tblPr>
                <a:noFill/>
                <a:tableStyleId>{79AA3D5B-3FE0-443F-8D0D-F08920FA25A4}</a:tableStyleId>
              </a:tblPr>
              <a:tblGrid>
                <a:gridCol w="2588075"/>
                <a:gridCol w="1461125"/>
                <a:gridCol w="1902300"/>
                <a:gridCol w="2680400"/>
              </a:tblGrid>
              <a:tr h="452625">
                <a:tc>
                  <a:txBody>
                    <a:bodyPr/>
                    <a:lstStyle/>
                    <a:p>
                      <a:pPr indent="0" lvl="0" marL="0" rtl="0" algn="ctr">
                        <a:spcBef>
                          <a:spcPts val="0"/>
                        </a:spcBef>
                        <a:spcAft>
                          <a:spcPts val="0"/>
                        </a:spcAft>
                        <a:buNone/>
                      </a:pPr>
                      <a:r>
                        <a:rPr b="1" lang="en">
                          <a:solidFill>
                            <a:srgbClr val="FFFFFF"/>
                          </a:solidFill>
                          <a:latin typeface="Verdana"/>
                          <a:ea typeface="Verdana"/>
                          <a:cs typeface="Verdana"/>
                          <a:sym typeface="Verdana"/>
                        </a:rPr>
                        <a:t>Equation</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a:t>
                      </a:r>
                      <a:r>
                        <a:rPr b="1" lang="en">
                          <a:solidFill>
                            <a:srgbClr val="FFFFFF"/>
                          </a:solidFill>
                          <a:latin typeface="Verdana"/>
                          <a:ea typeface="Verdana"/>
                          <a:cs typeface="Verdana"/>
                          <a:sym typeface="Verdana"/>
                        </a:rPr>
                        <a:t> coordinate of the vertex</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i="1" lang="en">
                          <a:solidFill>
                            <a:srgbClr val="FFFFFF"/>
                          </a:solidFill>
                          <a:latin typeface="Times New Roman"/>
                          <a:ea typeface="Times New Roman"/>
                          <a:cs typeface="Times New Roman"/>
                          <a:sym typeface="Times New Roman"/>
                        </a:rPr>
                        <a:t>y</a:t>
                      </a:r>
                      <a:r>
                        <a:rPr b="1" lang="en">
                          <a:solidFill>
                            <a:schemeClr val="lt1"/>
                          </a:solidFill>
                          <a:latin typeface="Verdana"/>
                          <a:ea typeface="Verdana"/>
                          <a:cs typeface="Verdana"/>
                          <a:sym typeface="Verdana"/>
                        </a:rPr>
                        <a:t> coordinate of the vertex</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lang="en">
                          <a:solidFill>
                            <a:srgbClr val="FFFFFF"/>
                          </a:solidFill>
                          <a:latin typeface="Verdana"/>
                          <a:ea typeface="Verdana"/>
                          <a:cs typeface="Verdana"/>
                          <a:sym typeface="Verdana"/>
                        </a:rPr>
                        <a:t>Graph opens up or down?</a:t>
                      </a:r>
                      <a:endParaRPr b="1">
                        <a:solidFill>
                          <a:srgbClr val="FFFFFF"/>
                        </a:solidFill>
                        <a:latin typeface="Verdana"/>
                        <a:ea typeface="Verdana"/>
                        <a:cs typeface="Verdana"/>
                        <a:sym typeface="Verdana"/>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290325">
                <a:tc>
                  <a:txBody>
                    <a:bodyPr/>
                    <a:lstStyle/>
                    <a:p>
                      <a:pPr indent="-361950" lvl="0" marL="457200" rtl="0" algn="l">
                        <a:lnSpc>
                          <a:spcPct val="115000"/>
                        </a:lnSpc>
                        <a:spcBef>
                          <a:spcPts val="0"/>
                        </a:spcBef>
                        <a:spcAft>
                          <a:spcPts val="0"/>
                        </a:spcAft>
                        <a:buClr>
                          <a:srgbClr val="424242"/>
                        </a:buClr>
                        <a:buSzPts val="2100"/>
                        <a:buAutoNum type="arabicPeriod" startAt="3"/>
                      </a:pPr>
                      <a:r>
                        <a:rPr i="1" lang="en" sz="2100">
                          <a:solidFill>
                            <a:srgbClr val="424242"/>
                          </a:solidFill>
                          <a:highlight>
                            <a:srgbClr val="FFFFFF"/>
                          </a:highlight>
                          <a:latin typeface="Times New Roman"/>
                          <a:ea typeface="Times New Roman"/>
                          <a:cs typeface="Times New Roman"/>
                          <a:sym typeface="Times New Roman"/>
                        </a:rPr>
                        <a:t>y </a:t>
                      </a:r>
                      <a:r>
                        <a:rPr lang="en" sz="2100">
                          <a:solidFill>
                            <a:srgbClr val="424242"/>
                          </a:solidFill>
                          <a:highlight>
                            <a:schemeClr val="lt1"/>
                          </a:highlight>
                          <a:latin typeface="Noto Sans"/>
                          <a:ea typeface="Noto Sans"/>
                          <a:cs typeface="Noto Sans"/>
                          <a:sym typeface="Noto Sans"/>
                        </a:rPr>
                        <a:t>= (</a:t>
                      </a:r>
                      <a:r>
                        <a:rPr i="1" lang="en" sz="2100">
                          <a:solidFill>
                            <a:srgbClr val="424242"/>
                          </a:solidFill>
                          <a:highlight>
                            <a:srgbClr val="FFFFFF"/>
                          </a:highlight>
                          <a:latin typeface="Times New Roman"/>
                          <a:ea typeface="Times New Roman"/>
                          <a:cs typeface="Times New Roman"/>
                          <a:sym typeface="Times New Roman"/>
                        </a:rPr>
                        <a:t>x </a:t>
                      </a:r>
                      <a:r>
                        <a:rPr lang="en" sz="2100">
                          <a:solidFill>
                            <a:srgbClr val="424242"/>
                          </a:solidFill>
                          <a:highlight>
                            <a:schemeClr val="lt1"/>
                          </a:highlight>
                          <a:latin typeface="Noto Sans"/>
                          <a:ea typeface="Noto Sans"/>
                          <a:cs typeface="Noto Sans"/>
                          <a:sym typeface="Noto Sans"/>
                        </a:rPr>
                        <a:t>+</a:t>
                      </a:r>
                      <a:r>
                        <a:rPr i="1" lang="en" sz="2100">
                          <a:solidFill>
                            <a:srgbClr val="424242"/>
                          </a:solidFill>
                          <a:highlight>
                            <a:srgbClr val="FFFFFF"/>
                          </a:highlight>
                          <a:latin typeface="Times New Roman"/>
                          <a:ea typeface="Times New Roman"/>
                          <a:cs typeface="Times New Roman"/>
                          <a:sym typeface="Times New Roman"/>
                        </a:rPr>
                        <a:t> </a:t>
                      </a:r>
                      <a:r>
                        <a:rPr lang="en" sz="2100">
                          <a:solidFill>
                            <a:srgbClr val="424242"/>
                          </a:solidFill>
                          <a:highlight>
                            <a:srgbClr val="FFFFFF"/>
                          </a:highlight>
                          <a:latin typeface="Noto Sans"/>
                          <a:ea typeface="Noto Sans"/>
                          <a:cs typeface="Noto Sans"/>
                          <a:sym typeface="Noto Sans"/>
                        </a:rPr>
                        <a:t>10</a:t>
                      </a:r>
                      <a:r>
                        <a:rPr lang="en" sz="2100">
                          <a:solidFill>
                            <a:srgbClr val="424242"/>
                          </a:solidFill>
                          <a:highlight>
                            <a:schemeClr val="lt1"/>
                          </a:highlight>
                          <a:latin typeface="Noto Sans"/>
                          <a:ea typeface="Noto Sans"/>
                          <a:cs typeface="Noto Sans"/>
                          <a:sym typeface="Noto Sans"/>
                        </a:rPr>
                        <a:t>)</a:t>
                      </a:r>
                      <a:r>
                        <a:rPr baseline="30000" i="1" lang="en" sz="2100">
                          <a:solidFill>
                            <a:srgbClr val="424242"/>
                          </a:solidFill>
                          <a:highlight>
                            <a:srgbClr val="FFFFFF"/>
                          </a:highlight>
                          <a:latin typeface="Times New Roman"/>
                          <a:ea typeface="Times New Roman"/>
                          <a:cs typeface="Times New Roman"/>
                          <a:sym typeface="Times New Roman"/>
                        </a:rPr>
                        <a:t>2</a:t>
                      </a:r>
                      <a:endParaRPr baseline="30000" sz="2100">
                        <a:solidFill>
                          <a:srgbClr val="424242"/>
                        </a:solidFill>
                        <a:highlight>
                          <a:srgbClr val="FFFFFF"/>
                        </a:highlight>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2100">
                          <a:solidFill>
                            <a:srgbClr val="000000"/>
                          </a:solidFill>
                        </a:rPr>
                        <a:t>a. ___</a:t>
                      </a:r>
                      <a:endParaRPr sz="21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b</a:t>
                      </a:r>
                      <a:r>
                        <a:rPr lang="en" sz="2100">
                          <a:solidFill>
                            <a:srgbClr val="000000"/>
                          </a:solidFill>
                        </a:rPr>
                        <a:t>. ___</a:t>
                      </a:r>
                      <a:endParaRPr sz="20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c</a:t>
                      </a:r>
                      <a:r>
                        <a:rPr lang="en" sz="2100">
                          <a:solidFill>
                            <a:srgbClr val="000000"/>
                          </a:solidFill>
                        </a:rPr>
                        <a:t>. ___</a:t>
                      </a:r>
                      <a:endParaRPr sz="20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r h="366000">
                <a:tc>
                  <a:txBody>
                    <a:bodyPr/>
                    <a:lstStyle/>
                    <a:p>
                      <a:pPr indent="-361950" lvl="0" marL="457200" rtl="0" algn="l">
                        <a:lnSpc>
                          <a:spcPct val="115000"/>
                        </a:lnSpc>
                        <a:spcBef>
                          <a:spcPts val="0"/>
                        </a:spcBef>
                        <a:spcAft>
                          <a:spcPts val="0"/>
                        </a:spcAft>
                        <a:buClr>
                          <a:srgbClr val="424242"/>
                        </a:buClr>
                        <a:buSzPts val="2100"/>
                        <a:buAutoNum type="arabicPeriod" startAt="4"/>
                      </a:pPr>
                      <a:r>
                        <a:rPr i="1" lang="en" sz="2100">
                          <a:solidFill>
                            <a:srgbClr val="424242"/>
                          </a:solidFill>
                          <a:highlight>
                            <a:schemeClr val="lt1"/>
                          </a:highlight>
                          <a:latin typeface="Times New Roman"/>
                          <a:ea typeface="Times New Roman"/>
                          <a:cs typeface="Times New Roman"/>
                          <a:sym typeface="Times New Roman"/>
                        </a:rPr>
                        <a:t>y </a:t>
                      </a:r>
                      <a:r>
                        <a:rPr lang="en" sz="2100">
                          <a:solidFill>
                            <a:srgbClr val="424242"/>
                          </a:solidFill>
                          <a:highlight>
                            <a:schemeClr val="lt1"/>
                          </a:highlight>
                          <a:latin typeface="Noto Sans"/>
                          <a:ea typeface="Noto Sans"/>
                          <a:cs typeface="Noto Sans"/>
                          <a:sym typeface="Noto Sans"/>
                        </a:rPr>
                        <a:t>= (</a:t>
                      </a:r>
                      <a:r>
                        <a:rPr i="1" lang="en" sz="2100">
                          <a:solidFill>
                            <a:srgbClr val="424242"/>
                          </a:solidFill>
                          <a:highlight>
                            <a:schemeClr val="lt1"/>
                          </a:highlight>
                          <a:latin typeface="Times New Roman"/>
                          <a:ea typeface="Times New Roman"/>
                          <a:cs typeface="Times New Roman"/>
                          <a:sym typeface="Times New Roman"/>
                        </a:rPr>
                        <a:t>x </a:t>
                      </a:r>
                      <a:r>
                        <a:rPr lang="en" sz="2100">
                          <a:solidFill>
                            <a:srgbClr val="424242"/>
                          </a:solidFill>
                          <a:highlight>
                            <a:schemeClr val="lt1"/>
                          </a:highlight>
                          <a:latin typeface="Noto Sans"/>
                          <a:ea typeface="Noto Sans"/>
                          <a:cs typeface="Noto Sans"/>
                          <a:sym typeface="Noto Sans"/>
                        </a:rPr>
                        <a:t>-</a:t>
                      </a:r>
                      <a:r>
                        <a:rPr i="1" lang="en" sz="2100">
                          <a:solidFill>
                            <a:srgbClr val="424242"/>
                          </a:solidFill>
                          <a:highlight>
                            <a:schemeClr val="lt1"/>
                          </a:highlight>
                          <a:latin typeface="Times New Roman"/>
                          <a:ea typeface="Times New Roman"/>
                          <a:cs typeface="Times New Roman"/>
                          <a:sym typeface="Times New Roman"/>
                        </a:rPr>
                        <a:t> </a:t>
                      </a:r>
                      <a:r>
                        <a:rPr lang="en" sz="2100">
                          <a:solidFill>
                            <a:srgbClr val="424242"/>
                          </a:solidFill>
                          <a:highlight>
                            <a:schemeClr val="lt1"/>
                          </a:highlight>
                          <a:latin typeface="Noto Sans"/>
                          <a:ea typeface="Noto Sans"/>
                          <a:cs typeface="Noto Sans"/>
                          <a:sym typeface="Noto Sans"/>
                        </a:rPr>
                        <a:t>4)</a:t>
                      </a:r>
                      <a:r>
                        <a:rPr baseline="30000" i="1" lang="en" sz="2100">
                          <a:solidFill>
                            <a:srgbClr val="424242"/>
                          </a:solidFill>
                          <a:highlight>
                            <a:schemeClr val="lt1"/>
                          </a:highlight>
                          <a:latin typeface="Times New Roman"/>
                          <a:ea typeface="Times New Roman"/>
                          <a:cs typeface="Times New Roman"/>
                          <a:sym typeface="Times New Roman"/>
                        </a:rPr>
                        <a:t>2 </a:t>
                      </a:r>
                      <a:r>
                        <a:rPr lang="en" sz="2100">
                          <a:solidFill>
                            <a:srgbClr val="424242"/>
                          </a:solidFill>
                          <a:highlight>
                            <a:schemeClr val="lt1"/>
                          </a:highlight>
                          <a:latin typeface="Noto Sans"/>
                          <a:ea typeface="Noto Sans"/>
                          <a:cs typeface="Noto Sans"/>
                          <a:sym typeface="Noto Sans"/>
                        </a:rPr>
                        <a:t>+</a:t>
                      </a:r>
                      <a:r>
                        <a:rPr i="1" lang="en" sz="2100">
                          <a:solidFill>
                            <a:srgbClr val="424242"/>
                          </a:solidFill>
                          <a:highlight>
                            <a:schemeClr val="lt1"/>
                          </a:highlight>
                          <a:latin typeface="Times New Roman"/>
                          <a:ea typeface="Times New Roman"/>
                          <a:cs typeface="Times New Roman"/>
                          <a:sym typeface="Times New Roman"/>
                        </a:rPr>
                        <a:t> </a:t>
                      </a:r>
                      <a:r>
                        <a:rPr lang="en" sz="2100">
                          <a:solidFill>
                            <a:srgbClr val="424242"/>
                          </a:solidFill>
                          <a:highlight>
                            <a:schemeClr val="lt1"/>
                          </a:highlight>
                          <a:latin typeface="Noto Sans"/>
                          <a:ea typeface="Noto Sans"/>
                          <a:cs typeface="Noto Sans"/>
                          <a:sym typeface="Noto Sans"/>
                        </a:rPr>
                        <a:t>8</a:t>
                      </a:r>
                      <a:endParaRPr sz="2100">
                        <a:solidFill>
                          <a:srgbClr val="424242"/>
                        </a:solidFill>
                        <a:highlight>
                          <a:srgbClr val="FFFFFF"/>
                        </a:highlight>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2100"/>
                        <a:t>d. ___</a:t>
                      </a:r>
                      <a:endParaRPr sz="21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e</a:t>
                      </a:r>
                      <a:r>
                        <a:rPr lang="en" sz="2100">
                          <a:solidFill>
                            <a:srgbClr val="000000"/>
                          </a:solidFill>
                        </a:rPr>
                        <a:t>. ___</a:t>
                      </a:r>
                      <a:endParaRPr sz="2050">
                        <a:solidFill>
                          <a:srgbClr val="000000"/>
                        </a:solidFill>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f</a:t>
                      </a:r>
                      <a:r>
                        <a:rPr lang="en" sz="2100">
                          <a:solidFill>
                            <a:srgbClr val="000000"/>
                          </a:solidFill>
                        </a:rPr>
                        <a:t>. ___</a:t>
                      </a:r>
                      <a:endParaRPr sz="2050">
                        <a:solidFill>
                          <a:srgbClr val="000000"/>
                        </a:solidFill>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361950" lvl="0" marL="457200" rtl="0" algn="l">
                        <a:lnSpc>
                          <a:spcPct val="115000"/>
                        </a:lnSpc>
                        <a:spcBef>
                          <a:spcPts val="0"/>
                        </a:spcBef>
                        <a:spcAft>
                          <a:spcPts val="0"/>
                        </a:spcAft>
                        <a:buClr>
                          <a:srgbClr val="424242"/>
                        </a:buClr>
                        <a:buSzPts val="2100"/>
                        <a:buAutoNum type="arabicPeriod" startAt="5"/>
                      </a:pPr>
                      <a:r>
                        <a:rPr i="1" lang="en" sz="2100">
                          <a:solidFill>
                            <a:srgbClr val="424242"/>
                          </a:solidFill>
                          <a:highlight>
                            <a:schemeClr val="lt1"/>
                          </a:highlight>
                          <a:latin typeface="Times New Roman"/>
                          <a:ea typeface="Times New Roman"/>
                          <a:cs typeface="Times New Roman"/>
                          <a:sym typeface="Times New Roman"/>
                        </a:rPr>
                        <a:t>y </a:t>
                      </a:r>
                      <a:r>
                        <a:rPr lang="en" sz="2100">
                          <a:solidFill>
                            <a:srgbClr val="424242"/>
                          </a:solidFill>
                          <a:highlight>
                            <a:schemeClr val="lt1"/>
                          </a:highlight>
                          <a:latin typeface="Noto Sans"/>
                          <a:ea typeface="Noto Sans"/>
                          <a:cs typeface="Noto Sans"/>
                          <a:sym typeface="Noto Sans"/>
                        </a:rPr>
                        <a:t>= (</a:t>
                      </a:r>
                      <a:r>
                        <a:rPr i="1" lang="en" sz="2100">
                          <a:solidFill>
                            <a:srgbClr val="424242"/>
                          </a:solidFill>
                          <a:highlight>
                            <a:schemeClr val="lt1"/>
                          </a:highlight>
                          <a:latin typeface="Times New Roman"/>
                          <a:ea typeface="Times New Roman"/>
                          <a:cs typeface="Times New Roman"/>
                          <a:sym typeface="Times New Roman"/>
                        </a:rPr>
                        <a:t>x </a:t>
                      </a:r>
                      <a:r>
                        <a:rPr lang="en" sz="2100">
                          <a:solidFill>
                            <a:srgbClr val="424242"/>
                          </a:solidFill>
                          <a:highlight>
                            <a:schemeClr val="lt1"/>
                          </a:highlight>
                          <a:latin typeface="Noto Sans"/>
                          <a:ea typeface="Noto Sans"/>
                          <a:cs typeface="Noto Sans"/>
                          <a:sym typeface="Noto Sans"/>
                        </a:rPr>
                        <a:t>-</a:t>
                      </a:r>
                      <a:r>
                        <a:rPr i="1" lang="en" sz="2100">
                          <a:solidFill>
                            <a:srgbClr val="424242"/>
                          </a:solidFill>
                          <a:highlight>
                            <a:schemeClr val="lt1"/>
                          </a:highlight>
                          <a:latin typeface="Times New Roman"/>
                          <a:ea typeface="Times New Roman"/>
                          <a:cs typeface="Times New Roman"/>
                          <a:sym typeface="Times New Roman"/>
                        </a:rPr>
                        <a:t> </a:t>
                      </a:r>
                      <a:r>
                        <a:rPr lang="en" sz="2100">
                          <a:solidFill>
                            <a:srgbClr val="424242"/>
                          </a:solidFill>
                          <a:highlight>
                            <a:schemeClr val="lt1"/>
                          </a:highlight>
                          <a:latin typeface="Noto Sans"/>
                          <a:ea typeface="Noto Sans"/>
                          <a:cs typeface="Noto Sans"/>
                          <a:sym typeface="Noto Sans"/>
                        </a:rPr>
                        <a:t>4)</a:t>
                      </a:r>
                      <a:r>
                        <a:rPr baseline="30000" i="1" lang="en" sz="2100">
                          <a:solidFill>
                            <a:srgbClr val="424242"/>
                          </a:solidFill>
                          <a:highlight>
                            <a:schemeClr val="lt1"/>
                          </a:highlight>
                          <a:latin typeface="Times New Roman"/>
                          <a:ea typeface="Times New Roman"/>
                          <a:cs typeface="Times New Roman"/>
                          <a:sym typeface="Times New Roman"/>
                        </a:rPr>
                        <a:t>2 </a:t>
                      </a:r>
                      <a:r>
                        <a:rPr lang="en" sz="2100">
                          <a:solidFill>
                            <a:srgbClr val="424242"/>
                          </a:solidFill>
                          <a:highlight>
                            <a:schemeClr val="lt1"/>
                          </a:highlight>
                          <a:latin typeface="Noto Sans"/>
                          <a:ea typeface="Noto Sans"/>
                          <a:cs typeface="Noto Sans"/>
                          <a:sym typeface="Noto Sans"/>
                        </a:rPr>
                        <a:t>+</a:t>
                      </a:r>
                      <a:r>
                        <a:rPr i="1" lang="en" sz="2100">
                          <a:solidFill>
                            <a:srgbClr val="424242"/>
                          </a:solidFill>
                          <a:highlight>
                            <a:schemeClr val="lt1"/>
                          </a:highlight>
                          <a:latin typeface="Times New Roman"/>
                          <a:ea typeface="Times New Roman"/>
                          <a:cs typeface="Times New Roman"/>
                          <a:sym typeface="Times New Roman"/>
                        </a:rPr>
                        <a:t> </a:t>
                      </a:r>
                      <a:r>
                        <a:rPr lang="en" sz="2100">
                          <a:solidFill>
                            <a:srgbClr val="424242"/>
                          </a:solidFill>
                          <a:highlight>
                            <a:schemeClr val="lt1"/>
                          </a:highlight>
                          <a:latin typeface="Noto Sans"/>
                          <a:ea typeface="Noto Sans"/>
                          <a:cs typeface="Noto Sans"/>
                          <a:sym typeface="Noto Sans"/>
                        </a:rPr>
                        <a:t>8</a:t>
                      </a:r>
                      <a:endParaRPr i="1" sz="2100">
                        <a:solidFill>
                          <a:srgbClr val="424242"/>
                        </a:solidFill>
                        <a:highlight>
                          <a:schemeClr val="lt1"/>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2100"/>
                        <a:t>g. ___</a:t>
                      </a:r>
                      <a:endParaRPr sz="21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h</a:t>
                      </a:r>
                      <a:r>
                        <a:rPr lang="en" sz="2100">
                          <a:solidFill>
                            <a:srgbClr val="000000"/>
                          </a:solidFill>
                        </a:rPr>
                        <a:t>. ___</a:t>
                      </a:r>
                      <a:endParaRPr sz="20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i</a:t>
                      </a:r>
                      <a:r>
                        <a:rPr lang="en" sz="2100">
                          <a:solidFill>
                            <a:srgbClr val="000000"/>
                          </a:solidFill>
                        </a:rPr>
                        <a:t>. ___</a:t>
                      </a:r>
                      <a:endParaRPr sz="20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r h="290325">
                <a:tc>
                  <a:txBody>
                    <a:bodyPr/>
                    <a:lstStyle/>
                    <a:p>
                      <a:pPr indent="-361950" lvl="0" marL="457200" rtl="0" algn="l">
                        <a:lnSpc>
                          <a:spcPct val="115000"/>
                        </a:lnSpc>
                        <a:spcBef>
                          <a:spcPts val="0"/>
                        </a:spcBef>
                        <a:spcAft>
                          <a:spcPts val="0"/>
                        </a:spcAft>
                        <a:buClr>
                          <a:srgbClr val="424242"/>
                        </a:buClr>
                        <a:buSzPts val="2100"/>
                        <a:buAutoNum type="arabicPeriod" startAt="6"/>
                      </a:pPr>
                      <a:r>
                        <a:rPr i="1" lang="en" sz="2100">
                          <a:solidFill>
                            <a:srgbClr val="424242"/>
                          </a:solidFill>
                          <a:highlight>
                            <a:schemeClr val="lt1"/>
                          </a:highlight>
                          <a:latin typeface="Times New Roman"/>
                          <a:ea typeface="Times New Roman"/>
                          <a:cs typeface="Times New Roman"/>
                          <a:sym typeface="Times New Roman"/>
                        </a:rPr>
                        <a:t>y </a:t>
                      </a:r>
                      <a:r>
                        <a:rPr lang="en" sz="2100">
                          <a:solidFill>
                            <a:srgbClr val="424242"/>
                          </a:solidFill>
                          <a:highlight>
                            <a:schemeClr val="lt1"/>
                          </a:highlight>
                          <a:latin typeface="Noto Sans"/>
                          <a:ea typeface="Noto Sans"/>
                          <a:cs typeface="Noto Sans"/>
                          <a:sym typeface="Noto Sans"/>
                        </a:rPr>
                        <a:t>= </a:t>
                      </a:r>
                      <a:r>
                        <a:rPr i="1" lang="en" sz="2100">
                          <a:solidFill>
                            <a:srgbClr val="424242"/>
                          </a:solidFill>
                          <a:highlight>
                            <a:schemeClr val="lt1"/>
                          </a:highlight>
                          <a:latin typeface="Times New Roman"/>
                          <a:ea typeface="Times New Roman"/>
                          <a:cs typeface="Times New Roman"/>
                          <a:sym typeface="Times New Roman"/>
                        </a:rPr>
                        <a:t>x</a:t>
                      </a:r>
                      <a:r>
                        <a:rPr baseline="30000" i="1" lang="en" sz="2100">
                          <a:solidFill>
                            <a:srgbClr val="424242"/>
                          </a:solidFill>
                          <a:highlight>
                            <a:schemeClr val="lt1"/>
                          </a:highlight>
                          <a:latin typeface="Times New Roman"/>
                          <a:ea typeface="Times New Roman"/>
                          <a:cs typeface="Times New Roman"/>
                          <a:sym typeface="Times New Roman"/>
                        </a:rPr>
                        <a:t>2 </a:t>
                      </a:r>
                      <a:r>
                        <a:rPr lang="en" sz="2100">
                          <a:solidFill>
                            <a:srgbClr val="424242"/>
                          </a:solidFill>
                          <a:highlight>
                            <a:schemeClr val="lt1"/>
                          </a:highlight>
                          <a:latin typeface="Noto Sans"/>
                          <a:ea typeface="Noto Sans"/>
                          <a:cs typeface="Noto Sans"/>
                          <a:sym typeface="Noto Sans"/>
                        </a:rPr>
                        <a:t>-</a:t>
                      </a:r>
                      <a:r>
                        <a:rPr i="1" lang="en" sz="2100">
                          <a:solidFill>
                            <a:srgbClr val="424242"/>
                          </a:solidFill>
                          <a:highlight>
                            <a:schemeClr val="lt1"/>
                          </a:highlight>
                          <a:latin typeface="Times New Roman"/>
                          <a:ea typeface="Times New Roman"/>
                          <a:cs typeface="Times New Roman"/>
                          <a:sym typeface="Times New Roman"/>
                        </a:rPr>
                        <a:t> </a:t>
                      </a:r>
                      <a:r>
                        <a:rPr lang="en" sz="2100">
                          <a:solidFill>
                            <a:srgbClr val="424242"/>
                          </a:solidFill>
                          <a:highlight>
                            <a:schemeClr val="lt1"/>
                          </a:highlight>
                          <a:latin typeface="Noto Sans"/>
                          <a:ea typeface="Noto Sans"/>
                          <a:cs typeface="Noto Sans"/>
                          <a:sym typeface="Noto Sans"/>
                        </a:rPr>
                        <a:t>7</a:t>
                      </a:r>
                      <a:endParaRPr i="1" sz="2100">
                        <a:solidFill>
                          <a:srgbClr val="424242"/>
                        </a:solidFill>
                        <a:highlight>
                          <a:schemeClr val="lt1"/>
                        </a:highlight>
                        <a:latin typeface="Times New Roman"/>
                        <a:ea typeface="Times New Roman"/>
                        <a:cs typeface="Times New Roman"/>
                        <a:sym typeface="Times New Roman"/>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2100"/>
                        <a:t>j</a:t>
                      </a:r>
                      <a:r>
                        <a:rPr lang="en" sz="2100"/>
                        <a:t>. ___</a:t>
                      </a:r>
                      <a:endParaRPr sz="21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k</a:t>
                      </a:r>
                      <a:r>
                        <a:rPr lang="en" sz="2100">
                          <a:solidFill>
                            <a:srgbClr val="000000"/>
                          </a:solidFill>
                        </a:rPr>
                        <a:t>. ___</a:t>
                      </a:r>
                      <a:endParaRPr sz="20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l</a:t>
                      </a:r>
                      <a:r>
                        <a:rPr lang="en" sz="2100">
                          <a:solidFill>
                            <a:srgbClr val="000000"/>
                          </a:solidFill>
                        </a:rPr>
                        <a:t>. ___</a:t>
                      </a:r>
                      <a:endParaRPr sz="20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60" name="Google Shape;260;p32"/>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Clr>
                <a:schemeClr val="dk1"/>
              </a:buClr>
              <a:buSzPts val="1100"/>
              <a:buFont typeface="Arial"/>
              <a:buNone/>
            </a:pPr>
            <a:r>
              <a:rPr lang="en"/>
              <a:t>Take a Closer Look at the Vertex 👀</a:t>
            </a:r>
            <a:endParaRPr>
              <a:solidFill>
                <a:srgbClr val="005047"/>
              </a:solidFill>
            </a:endParaRPr>
          </a:p>
        </p:txBody>
      </p:sp>
      <p:sp>
        <p:nvSpPr>
          <p:cNvPr id="261" name="Google Shape;261;p32"/>
          <p:cNvSpPr txBox="1"/>
          <p:nvPr>
            <p:ph idx="1" type="body"/>
          </p:nvPr>
        </p:nvSpPr>
        <p:spPr>
          <a:xfrm>
            <a:off x="311700" y="960125"/>
            <a:ext cx="8700000" cy="1072800"/>
          </a:xfrm>
          <a:prstGeom prst="rect">
            <a:avLst/>
          </a:prstGeom>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Without graphing, complete the table by finding the coordinates of the vertex of each function and determine if it opens up or down.</a:t>
            </a:r>
            <a:r>
              <a:rPr lang="en" sz="1800">
                <a:highlight>
                  <a:srgbClr val="F5F5F5"/>
                </a:highlight>
              </a:rPr>
              <a:t> </a:t>
            </a:r>
            <a:endParaRPr sz="1800">
              <a:highlight>
                <a:srgbClr val="F5F5F5"/>
              </a:highlight>
            </a:endParaRPr>
          </a:p>
          <a:p>
            <a:pPr indent="0" lvl="0" marL="0" rtl="0" algn="l">
              <a:lnSpc>
                <a:spcPct val="100000"/>
              </a:lnSpc>
              <a:spcBef>
                <a:spcPts val="0"/>
              </a:spcBef>
              <a:spcAft>
                <a:spcPts val="0"/>
              </a:spcAft>
              <a:buNone/>
            </a:pPr>
            <a:r>
              <a:rPr lang="en" sz="1800">
                <a:highlight>
                  <a:srgbClr val="D9D9D9"/>
                </a:highlight>
              </a:rPr>
              <a:t>Find patterns to help continue to find the vertices of the next equation.</a:t>
            </a:r>
            <a:endParaRPr sz="1800">
              <a:highlight>
                <a:srgbClr val="D9D9D9"/>
              </a:highlight>
            </a:endParaRPr>
          </a:p>
          <a:p>
            <a:pPr indent="0" lvl="0" marL="0" rtl="0" algn="l">
              <a:lnSpc>
                <a:spcPct val="100000"/>
              </a:lnSpc>
              <a:spcBef>
                <a:spcPts val="0"/>
              </a:spcBef>
              <a:spcAft>
                <a:spcPts val="1000"/>
              </a:spcAft>
              <a:buNone/>
            </a:pPr>
            <a:r>
              <a:t/>
            </a:r>
            <a:endParaRPr sz="1800"/>
          </a:p>
        </p:txBody>
      </p:sp>
      <p:sp>
        <p:nvSpPr>
          <p:cNvPr id="262" name="Google Shape;262;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63" name="Google Shape;263;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7.15.3 The Coordinates of the Vertex</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67" name="Shape 267"/>
        <p:cNvGrpSpPr/>
        <p:nvPr/>
      </p:nvGrpSpPr>
      <p:grpSpPr>
        <a:xfrm>
          <a:off x="0" y="0"/>
          <a:ext cx="0" cy="0"/>
          <a:chOff x="0" y="0"/>
          <a:chExt cx="0" cy="0"/>
        </a:xfrm>
      </p:grpSpPr>
      <p:graphicFrame>
        <p:nvGraphicFramePr>
          <p:cNvPr id="268" name="Google Shape;268;p33"/>
          <p:cNvGraphicFramePr/>
          <p:nvPr/>
        </p:nvGraphicFramePr>
        <p:xfrm>
          <a:off x="310896" y="2163117"/>
          <a:ext cx="3000000" cy="3000000"/>
        </p:xfrm>
        <a:graphic>
          <a:graphicData uri="http://schemas.openxmlformats.org/drawingml/2006/table">
            <a:tbl>
              <a:tblPr>
                <a:noFill/>
                <a:tableStyleId>{79AA3D5B-3FE0-443F-8D0D-F08920FA25A4}</a:tableStyleId>
              </a:tblPr>
              <a:tblGrid>
                <a:gridCol w="2588075"/>
                <a:gridCol w="1461125"/>
                <a:gridCol w="1902300"/>
                <a:gridCol w="2680400"/>
              </a:tblGrid>
              <a:tr h="452625">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Equation</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x c</a:t>
                      </a:r>
                      <a:r>
                        <a:rPr b="1" i="1" lang="en">
                          <a:solidFill>
                            <a:srgbClr val="FFFFFF"/>
                          </a:solidFill>
                          <a:latin typeface="Times New Roman"/>
                          <a:ea typeface="Times New Roman"/>
                          <a:cs typeface="Times New Roman"/>
                          <a:sym typeface="Times New Roman"/>
                        </a:rPr>
                        <a:t>oordinate of the vertex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Clr>
                          <a:schemeClr val="dk1"/>
                        </a:buClr>
                        <a:buSzPts val="1100"/>
                        <a:buFont typeface="Arial"/>
                        <a:buNone/>
                      </a:pPr>
                      <a:r>
                        <a:rPr b="1" i="1" lang="en">
                          <a:solidFill>
                            <a:schemeClr val="lt1"/>
                          </a:solidFill>
                          <a:latin typeface="Times New Roman"/>
                          <a:ea typeface="Times New Roman"/>
                          <a:cs typeface="Times New Roman"/>
                          <a:sym typeface="Times New Roman"/>
                        </a:rPr>
                        <a:t>y</a:t>
                      </a:r>
                      <a:r>
                        <a:rPr b="1" i="1" lang="en">
                          <a:solidFill>
                            <a:schemeClr val="lt1"/>
                          </a:solidFill>
                          <a:latin typeface="Times New Roman"/>
                          <a:ea typeface="Times New Roman"/>
                          <a:cs typeface="Times New Roman"/>
                          <a:sym typeface="Times New Roman"/>
                        </a:rPr>
                        <a:t> coordinate of the vertex</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c>
                  <a:txBody>
                    <a:bodyPr/>
                    <a:lstStyle/>
                    <a:p>
                      <a:pPr indent="0" lvl="0" marL="0" rtl="0" algn="ctr">
                        <a:spcBef>
                          <a:spcPts val="0"/>
                        </a:spcBef>
                        <a:spcAft>
                          <a:spcPts val="0"/>
                        </a:spcAft>
                        <a:buNone/>
                      </a:pPr>
                      <a:r>
                        <a:rPr b="1" i="1" lang="en">
                          <a:solidFill>
                            <a:srgbClr val="FFFFFF"/>
                          </a:solidFill>
                          <a:latin typeface="Times New Roman"/>
                          <a:ea typeface="Times New Roman"/>
                          <a:cs typeface="Times New Roman"/>
                          <a:sym typeface="Times New Roman"/>
                        </a:rPr>
                        <a:t>Graph opens up or down?</a:t>
                      </a:r>
                      <a:endParaRPr b="1" i="1">
                        <a:solidFill>
                          <a:srgbClr val="FFFFFF"/>
                        </a:solidFill>
                        <a:latin typeface="Times New Roman"/>
                        <a:ea typeface="Times New Roman"/>
                        <a:cs typeface="Times New Roman"/>
                        <a:sym typeface="Times New Roman"/>
                      </a:endParaRPr>
                    </a:p>
                  </a:txBody>
                  <a:tcPr marT="0" marB="45700" marR="45700" marL="45700"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7625">
                      <a:solidFill>
                        <a:srgbClr val="000000"/>
                      </a:solidFill>
                      <a:prstDash val="solid"/>
                      <a:round/>
                      <a:headEnd len="sm" w="sm" type="none"/>
                      <a:tailEnd len="sm" w="sm" type="none"/>
                    </a:lnB>
                    <a:solidFill>
                      <a:srgbClr val="0B5B51"/>
                    </a:solidFill>
                  </a:tcPr>
                </a:tc>
              </a:tr>
              <a:tr h="290325">
                <a:tc>
                  <a:txBody>
                    <a:bodyPr/>
                    <a:lstStyle/>
                    <a:p>
                      <a:pPr indent="-361950" lvl="0" marL="457200" rtl="0" algn="l">
                        <a:lnSpc>
                          <a:spcPct val="115000"/>
                        </a:lnSpc>
                        <a:spcBef>
                          <a:spcPts val="0"/>
                        </a:spcBef>
                        <a:spcAft>
                          <a:spcPts val="0"/>
                        </a:spcAft>
                        <a:buClr>
                          <a:srgbClr val="424242"/>
                        </a:buClr>
                        <a:buSzPts val="2100"/>
                        <a:buAutoNum type="arabicPeriod" startAt="8"/>
                      </a:pPr>
                      <a:r>
                        <a:rPr i="1" lang="en" sz="2100">
                          <a:solidFill>
                            <a:srgbClr val="424242"/>
                          </a:solidFill>
                          <a:highlight>
                            <a:srgbClr val="FFFFFF"/>
                          </a:highlight>
                          <a:latin typeface="Times New Roman"/>
                          <a:ea typeface="Times New Roman"/>
                          <a:cs typeface="Times New Roman"/>
                          <a:sym typeface="Times New Roman"/>
                        </a:rPr>
                        <a:t>y </a:t>
                      </a:r>
                      <a:r>
                        <a:rPr lang="en" sz="2100">
                          <a:solidFill>
                            <a:srgbClr val="424242"/>
                          </a:solidFill>
                          <a:highlight>
                            <a:schemeClr val="lt1"/>
                          </a:highlight>
                          <a:latin typeface="Noto Sans"/>
                          <a:ea typeface="Noto Sans"/>
                          <a:cs typeface="Noto Sans"/>
                          <a:sym typeface="Noto Sans"/>
                        </a:rPr>
                        <a:t>= </a:t>
                      </a:r>
                      <a:r>
                        <a:rPr i="1" lang="en" sz="2100">
                          <a:solidFill>
                            <a:srgbClr val="424242"/>
                          </a:solidFill>
                          <a:highlight>
                            <a:schemeClr val="lt1"/>
                          </a:highlight>
                          <a:latin typeface="Times New Roman"/>
                          <a:ea typeface="Times New Roman"/>
                          <a:cs typeface="Times New Roman"/>
                          <a:sym typeface="Times New Roman"/>
                        </a:rPr>
                        <a:t>a</a:t>
                      </a:r>
                      <a:r>
                        <a:rPr lang="en" sz="2100">
                          <a:solidFill>
                            <a:srgbClr val="424242"/>
                          </a:solidFill>
                          <a:highlight>
                            <a:schemeClr val="lt1"/>
                          </a:highlight>
                          <a:latin typeface="Noto Sans"/>
                          <a:ea typeface="Noto Sans"/>
                          <a:cs typeface="Noto Sans"/>
                          <a:sym typeface="Noto Sans"/>
                        </a:rPr>
                        <a:t>(</a:t>
                      </a:r>
                      <a:r>
                        <a:rPr i="1" lang="en" sz="2100">
                          <a:solidFill>
                            <a:srgbClr val="424242"/>
                          </a:solidFill>
                          <a:highlight>
                            <a:srgbClr val="FFFFFF"/>
                          </a:highlight>
                          <a:latin typeface="Times New Roman"/>
                          <a:ea typeface="Times New Roman"/>
                          <a:cs typeface="Times New Roman"/>
                          <a:sym typeface="Times New Roman"/>
                        </a:rPr>
                        <a:t>x </a:t>
                      </a:r>
                      <a:r>
                        <a:rPr lang="en" sz="2100">
                          <a:solidFill>
                            <a:srgbClr val="424242"/>
                          </a:solidFill>
                          <a:highlight>
                            <a:schemeClr val="lt1"/>
                          </a:highlight>
                          <a:latin typeface="Noto Sans"/>
                          <a:ea typeface="Noto Sans"/>
                          <a:cs typeface="Noto Sans"/>
                          <a:sym typeface="Noto Sans"/>
                        </a:rPr>
                        <a:t>+</a:t>
                      </a:r>
                      <a:r>
                        <a:rPr i="1" lang="en" sz="2100">
                          <a:solidFill>
                            <a:srgbClr val="424242"/>
                          </a:solidFill>
                          <a:highlight>
                            <a:srgbClr val="FFFFFF"/>
                          </a:highlight>
                          <a:latin typeface="Times New Roman"/>
                          <a:ea typeface="Times New Roman"/>
                          <a:cs typeface="Times New Roman"/>
                          <a:sym typeface="Times New Roman"/>
                        </a:rPr>
                        <a:t> </a:t>
                      </a:r>
                      <a:r>
                        <a:rPr i="1" lang="en" sz="2100">
                          <a:solidFill>
                            <a:srgbClr val="424242"/>
                          </a:solidFill>
                          <a:highlight>
                            <a:schemeClr val="lt1"/>
                          </a:highlight>
                          <a:latin typeface="Times New Roman"/>
                          <a:ea typeface="Times New Roman"/>
                          <a:cs typeface="Times New Roman"/>
                          <a:sym typeface="Times New Roman"/>
                        </a:rPr>
                        <a:t>m</a:t>
                      </a:r>
                      <a:r>
                        <a:rPr lang="en" sz="2100">
                          <a:solidFill>
                            <a:srgbClr val="424242"/>
                          </a:solidFill>
                          <a:highlight>
                            <a:schemeClr val="lt1"/>
                          </a:highlight>
                          <a:latin typeface="Noto Sans"/>
                          <a:ea typeface="Noto Sans"/>
                          <a:cs typeface="Noto Sans"/>
                          <a:sym typeface="Noto Sans"/>
                        </a:rPr>
                        <a:t>)</a:t>
                      </a:r>
                      <a:r>
                        <a:rPr baseline="30000" i="1" lang="en" sz="2100">
                          <a:solidFill>
                            <a:srgbClr val="424242"/>
                          </a:solidFill>
                          <a:highlight>
                            <a:srgbClr val="FFFFFF"/>
                          </a:highlight>
                          <a:latin typeface="Times New Roman"/>
                          <a:ea typeface="Times New Roman"/>
                          <a:cs typeface="Times New Roman"/>
                          <a:sym typeface="Times New Roman"/>
                        </a:rPr>
                        <a:t>2 </a:t>
                      </a:r>
                      <a:r>
                        <a:rPr lang="en" sz="2100">
                          <a:solidFill>
                            <a:srgbClr val="424242"/>
                          </a:solidFill>
                          <a:highlight>
                            <a:schemeClr val="lt1"/>
                          </a:highlight>
                          <a:latin typeface="Noto Sans"/>
                          <a:ea typeface="Noto Sans"/>
                          <a:cs typeface="Noto Sans"/>
                          <a:sym typeface="Noto Sans"/>
                        </a:rPr>
                        <a:t>+</a:t>
                      </a:r>
                      <a:r>
                        <a:rPr i="1" lang="en" sz="2100">
                          <a:solidFill>
                            <a:srgbClr val="424242"/>
                          </a:solidFill>
                          <a:highlight>
                            <a:schemeClr val="lt1"/>
                          </a:highlight>
                          <a:latin typeface="Times New Roman"/>
                          <a:ea typeface="Times New Roman"/>
                          <a:cs typeface="Times New Roman"/>
                          <a:sym typeface="Times New Roman"/>
                        </a:rPr>
                        <a:t> n</a:t>
                      </a:r>
                      <a:endParaRPr baseline="30000" sz="2100">
                        <a:solidFill>
                          <a:srgbClr val="424242"/>
                        </a:solidFill>
                        <a:highlight>
                          <a:srgbClr val="FFFFFF"/>
                        </a:highlight>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B5B51"/>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None/>
                      </a:pPr>
                      <a:r>
                        <a:rPr lang="en" sz="2100">
                          <a:solidFill>
                            <a:srgbClr val="000000"/>
                          </a:solidFill>
                        </a:rPr>
                        <a:t>a. ___</a:t>
                      </a:r>
                      <a:endParaRPr sz="2100"/>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b</a:t>
                      </a:r>
                      <a:r>
                        <a:rPr lang="en" sz="2100">
                          <a:solidFill>
                            <a:srgbClr val="000000"/>
                          </a:solidFill>
                        </a:rPr>
                        <a:t>. ___</a:t>
                      </a:r>
                      <a:endParaRPr sz="20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c>
                  <a:txBody>
                    <a:bodyPr/>
                    <a:lstStyle/>
                    <a:p>
                      <a:pPr indent="0" lvl="0" marL="0" rtl="0" algn="ctr">
                        <a:spcBef>
                          <a:spcPts val="0"/>
                        </a:spcBef>
                        <a:spcAft>
                          <a:spcPts val="0"/>
                        </a:spcAft>
                        <a:buClr>
                          <a:srgbClr val="000000"/>
                        </a:buClr>
                        <a:buSzPts val="1100"/>
                        <a:buFont typeface="Arial"/>
                        <a:buNone/>
                      </a:pPr>
                      <a:r>
                        <a:rPr lang="en" sz="2100"/>
                        <a:t>c</a:t>
                      </a:r>
                      <a:r>
                        <a:rPr lang="en" sz="2100">
                          <a:solidFill>
                            <a:srgbClr val="000000"/>
                          </a:solidFill>
                        </a:rPr>
                        <a:t>. ___</a:t>
                      </a:r>
                      <a:endParaRPr sz="2050">
                        <a:latin typeface="Noto Sans"/>
                        <a:ea typeface="Noto Sans"/>
                        <a:cs typeface="Noto Sans"/>
                        <a:sym typeface="Noto Sans"/>
                      </a:endParaRPr>
                    </a:p>
                  </a:txBody>
                  <a:tcPr marT="91425" marB="91425" marR="45700" marL="45700" anchor="ctr">
                    <a:lnL cap="flat" cmpd="sng" w="9525">
                      <a:solidFill>
                        <a:srgbClr val="9E9E9E"/>
                      </a:solidFill>
                      <a:prstDash val="solid"/>
                      <a:round/>
                      <a:headEnd len="sm" w="sm" type="none"/>
                      <a:tailEnd len="sm" w="sm" type="none"/>
                    </a:lnL>
                    <a:lnR cap="flat" cmpd="sng" w="9525">
                      <a:solidFill>
                        <a:srgbClr val="9E9E9E"/>
                      </a:solidFill>
                      <a:prstDash val="solid"/>
                      <a:round/>
                      <a:headEnd len="sm" w="sm" type="none"/>
                      <a:tailEnd len="sm" w="sm" type="none"/>
                    </a:lnR>
                    <a:lnT cap="flat" cmpd="sng" w="7625">
                      <a:solidFill>
                        <a:srgbClr val="000000"/>
                      </a:solidFill>
                      <a:prstDash val="solid"/>
                      <a:round/>
                      <a:headEnd len="sm" w="sm" type="none"/>
                      <a:tailEnd len="sm" w="sm" type="none"/>
                    </a:lnT>
                    <a:lnB cap="flat" cmpd="sng" w="7625">
                      <a:solidFill>
                        <a:srgbClr val="0B5B51"/>
                      </a:solidFill>
                      <a:prstDash val="solid"/>
                      <a:round/>
                      <a:headEnd len="sm" w="sm" type="none"/>
                      <a:tailEnd len="sm" w="sm" type="none"/>
                    </a:lnB>
                  </a:tcPr>
                </a:tc>
              </a:tr>
            </a:tbl>
          </a:graphicData>
        </a:graphic>
      </p:graphicFrame>
      <p:sp>
        <p:nvSpPr>
          <p:cNvPr id="269" name="Google Shape;269;p33"/>
          <p:cNvSpPr txBox="1"/>
          <p:nvPr>
            <p:ph type="title"/>
          </p:nvPr>
        </p:nvSpPr>
        <p:spPr>
          <a:xfrm>
            <a:off x="311700" y="137160"/>
            <a:ext cx="8520600" cy="8634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3</a:t>
            </a:r>
            <a:endParaRPr b="0" sz="1400">
              <a:solidFill>
                <a:srgbClr val="666666"/>
              </a:solidFill>
            </a:endParaRPr>
          </a:p>
          <a:p>
            <a:pPr indent="0" lvl="0" marL="0" rtl="0" algn="l">
              <a:spcBef>
                <a:spcPts val="0"/>
              </a:spcBef>
              <a:spcAft>
                <a:spcPts val="0"/>
              </a:spcAft>
              <a:buNone/>
            </a:pPr>
            <a:r>
              <a:rPr lang="en"/>
              <a:t>Take a Closer Look at the Vertex 👀</a:t>
            </a:r>
            <a:endParaRPr>
              <a:solidFill>
                <a:srgbClr val="005047"/>
              </a:solidFill>
            </a:endParaRPr>
          </a:p>
        </p:txBody>
      </p:sp>
      <p:sp>
        <p:nvSpPr>
          <p:cNvPr id="270" name="Google Shape;270;p33"/>
          <p:cNvSpPr txBox="1"/>
          <p:nvPr>
            <p:ph idx="1" type="body"/>
          </p:nvPr>
        </p:nvSpPr>
        <p:spPr>
          <a:xfrm>
            <a:off x="311700" y="960125"/>
            <a:ext cx="8700000" cy="1072800"/>
          </a:xfrm>
          <a:prstGeom prst="rect">
            <a:avLst/>
          </a:prstGeom>
          <a:ln cap="flat" cmpd="sng" w="9525">
            <a:solidFill>
              <a:schemeClr val="lt2"/>
            </a:solidFill>
            <a:prstDash val="solid"/>
            <a:round/>
            <a:headEnd len="sm" w="sm" type="none"/>
            <a:tailEnd len="sm" w="sm" type="none"/>
          </a:ln>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800"/>
              <a:t>Use the completed rows of the table on the previous slide to hypothesize about the coordinates of the vertex of the equation in question 8, and whether the parabola opens up or down.</a:t>
            </a:r>
            <a:endParaRPr sz="1800">
              <a:highlight>
                <a:srgbClr val="D9D9D9"/>
              </a:highlight>
            </a:endParaRPr>
          </a:p>
          <a:p>
            <a:pPr indent="0" lvl="0" marL="0" rtl="0" algn="l">
              <a:lnSpc>
                <a:spcPct val="100000"/>
              </a:lnSpc>
              <a:spcBef>
                <a:spcPts val="0"/>
              </a:spcBef>
              <a:spcAft>
                <a:spcPts val="1000"/>
              </a:spcAft>
              <a:buNone/>
            </a:pPr>
            <a:r>
              <a:t/>
            </a:r>
            <a:endParaRPr sz="1800"/>
          </a:p>
        </p:txBody>
      </p:sp>
      <p:sp>
        <p:nvSpPr>
          <p:cNvPr id="271" name="Google Shape;271;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7.15.3 The Coordinates of the Vertex</a:t>
            </a:r>
            <a:endParaRPr/>
          </a:p>
        </p:txBody>
      </p:sp>
      <p:sp>
        <p:nvSpPr>
          <p:cNvPr descr="Icon links to another slide containing a challenge activity that increases the depth and/or complexity of this activity" id="273" name="Google Shape;273;p33" title="Are you ready for more? icon">
            <a:hlinkClick action="ppaction://hlinksldjump" r:id="rId4"/>
          </p:cNvPr>
          <p:cNvSpPr/>
          <p:nvPr/>
        </p:nvSpPr>
        <p:spPr>
          <a:xfrm>
            <a:off x="4716225" y="3366050"/>
            <a:ext cx="2155800" cy="12849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
        <p:nvSpPr>
          <p:cNvPr id="274" name="Google Shape;274;p33"/>
          <p:cNvSpPr txBox="1"/>
          <p:nvPr/>
        </p:nvSpPr>
        <p:spPr>
          <a:xfrm>
            <a:off x="394100" y="3595675"/>
            <a:ext cx="3966000" cy="795300"/>
          </a:xfrm>
          <a:prstGeom prst="rect">
            <a:avLst/>
          </a:prstGeom>
          <a:solidFill>
            <a:srgbClr val="D9D9D9"/>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Noto Sans"/>
                <a:ea typeface="Noto Sans"/>
                <a:cs typeface="Noto Sans"/>
                <a:sym typeface="Noto Sans"/>
              </a:rPr>
              <a:t>Note:  </a:t>
            </a:r>
            <a:r>
              <a:rPr lang="en" sz="1300">
                <a:solidFill>
                  <a:schemeClr val="dk1"/>
                </a:solidFill>
                <a:latin typeface="Noto Sans"/>
                <a:ea typeface="Noto Sans"/>
                <a:cs typeface="Noto Sans"/>
                <a:sym typeface="Noto Sans"/>
              </a:rPr>
              <a:t>Question 7 has been omitted from the slide deck but can be found </a:t>
            </a:r>
            <a:r>
              <a:rPr lang="en" sz="1300" u="sng">
                <a:solidFill>
                  <a:srgbClr val="2200CC"/>
                </a:solidFill>
                <a:latin typeface="Noto Sans"/>
                <a:ea typeface="Noto Sans"/>
                <a:cs typeface="Noto Sans"/>
                <a:sym typeface="Noto Sans"/>
                <a:hlinkClick r:id="rId5">
                  <a:extLst>
                    <a:ext uri="{A12FA001-AC4F-418D-AE19-62706E023703}">
                      <ahyp:hlinkClr val="tx"/>
                    </a:ext>
                  </a:extLst>
                </a:hlinkClick>
              </a:rPr>
              <a:t>here</a:t>
            </a:r>
            <a:r>
              <a:rPr lang="en" sz="1300">
                <a:solidFill>
                  <a:schemeClr val="dk1"/>
                </a:solidFill>
                <a:latin typeface="Noto Sans"/>
                <a:ea typeface="Noto Sans"/>
                <a:cs typeface="Noto Sans"/>
                <a:sym typeface="Noto Sans"/>
              </a:rPr>
              <a:t> in the online book. </a:t>
            </a:r>
            <a:endParaRPr sz="2400">
              <a:solidFill>
                <a:schemeClr val="dk1"/>
              </a:solidFill>
              <a:latin typeface="Noto Sans"/>
              <a:ea typeface="Noto Sans"/>
              <a:cs typeface="Noto Sans"/>
              <a:sym typeface="Noto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78" name="Shape 278"/>
        <p:cNvGrpSpPr/>
        <p:nvPr/>
      </p:nvGrpSpPr>
      <p:grpSpPr>
        <a:xfrm>
          <a:off x="0" y="0"/>
          <a:ext cx="0" cy="0"/>
          <a:chOff x="0" y="0"/>
          <a:chExt cx="0" cy="0"/>
        </a:xfrm>
      </p:grpSpPr>
      <p:sp>
        <p:nvSpPr>
          <p:cNvPr id="279" name="Google Shape;279;p34"/>
          <p:cNvSpPr txBox="1"/>
          <p:nvPr>
            <p:ph type="title"/>
          </p:nvPr>
        </p:nvSpPr>
        <p:spPr>
          <a:xfrm>
            <a:off x="311700" y="137160"/>
            <a:ext cx="8520600" cy="365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Video</a:t>
            </a:r>
            <a:endParaRPr/>
          </a:p>
        </p:txBody>
      </p:sp>
      <p:sp>
        <p:nvSpPr>
          <p:cNvPr id="280" name="Google Shape;280;p34"/>
          <p:cNvSpPr txBox="1"/>
          <p:nvPr>
            <p:ph idx="1" type="body"/>
          </p:nvPr>
        </p:nvSpPr>
        <p:spPr>
          <a:xfrm>
            <a:off x="311700" y="457200"/>
            <a:ext cx="85206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u="sng">
                <a:solidFill>
                  <a:schemeClr val="hlink"/>
                </a:solidFill>
                <a:hlinkClick r:id="rId4"/>
              </a:rPr>
              <a:t>Learning About the Vertex Form of a Quadratic</a:t>
            </a:r>
            <a:endParaRPr/>
          </a:p>
        </p:txBody>
      </p:sp>
      <p:sp>
        <p:nvSpPr>
          <p:cNvPr id="281" name="Google Shape;281;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82" name="Google Shape;282;p34"/>
          <p:cNvSpPr txBox="1"/>
          <p:nvPr>
            <p:ph idx="2" type="sldNum"/>
          </p:nvPr>
        </p:nvSpPr>
        <p:spPr>
          <a:xfrm>
            <a:off x="311700" y="4650950"/>
            <a:ext cx="7971900" cy="3540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7.15.3 The Coordinates of the Vertex</a:t>
            </a:r>
            <a:endParaRPr/>
          </a:p>
        </p:txBody>
      </p:sp>
      <p:pic>
        <p:nvPicPr>
          <p:cNvPr descr="This Algebra 1 curriculum has been developed by Rice University's OpenStax through the Rice Algebra Initiative for Success and Equity (RAISE). Learn more at https://openstax.org/k12/algebra.&#10;&#10;#Algebra #HighSchool #QuadraticFunctions #Quadratic #Equation #CharacteristicsWorkedExample #Annotations #Graph #Algebraic" id="283" name="Google Shape;283;p34" title="Learning About the Vertex Form of a Quadratic">
            <a:hlinkClick r:id="rId5"/>
          </p:cNvPr>
          <p:cNvPicPr preferRelativeResize="0"/>
          <p:nvPr/>
        </p:nvPicPr>
        <p:blipFill>
          <a:blip r:embed="rId6">
            <a:alphaModFix/>
          </a:blip>
          <a:stretch>
            <a:fillRect/>
          </a:stretch>
        </p:blipFill>
        <p:spPr>
          <a:xfrm>
            <a:off x="1691640" y="1161288"/>
            <a:ext cx="5760720" cy="3200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83"/>
                                        </p:tgtEl>
                                        <p:attrNameLst>
                                          <p:attrName>style.visibility</p:attrName>
                                        </p:attrNameLst>
                                      </p:cBhvr>
                                      <p:to>
                                        <p:strVal val="visible"/>
                                      </p:to>
                                    </p:set>
                                    <p:animEffect filter="fade" transition="in">
                                      <p:cBhvr>
                                        <p:cTn dur="1000"/>
                                        <p:tgtEl>
                                          <p:spTgt spid="28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7" name="Shape 287"/>
        <p:cNvGrpSpPr/>
        <p:nvPr/>
      </p:nvGrpSpPr>
      <p:grpSpPr>
        <a:xfrm>
          <a:off x="0" y="0"/>
          <a:ext cx="0" cy="0"/>
          <a:chOff x="0" y="0"/>
          <a:chExt cx="0" cy="0"/>
        </a:xfrm>
      </p:grpSpPr>
      <p:pic>
        <p:nvPicPr>
          <p:cNvPr descr="Icon indicating the slide contains a support for gifted students by providing a challenge that increases the depth or complexity of the material" id="288" name="Google Shape;288;p35" title="extending your thinking-1.png"/>
          <p:cNvPicPr preferRelativeResize="0"/>
          <p:nvPr/>
        </p:nvPicPr>
        <p:blipFill>
          <a:blip r:embed="rId3">
            <a:alphaModFix/>
          </a:blip>
          <a:stretch>
            <a:fillRect/>
          </a:stretch>
        </p:blipFill>
        <p:spPr>
          <a:xfrm>
            <a:off x="8478301" y="142926"/>
            <a:ext cx="354000" cy="354000"/>
          </a:xfrm>
          <a:prstGeom prst="rect">
            <a:avLst/>
          </a:prstGeom>
          <a:noFill/>
          <a:ln>
            <a:noFill/>
          </a:ln>
        </p:spPr>
      </p:pic>
      <p:sp>
        <p:nvSpPr>
          <p:cNvPr id="289" name="Google Shape;289;p35"/>
          <p:cNvSpPr txBox="1"/>
          <p:nvPr>
            <p:ph type="title"/>
          </p:nvPr>
        </p:nvSpPr>
        <p:spPr>
          <a:xfrm>
            <a:off x="311700" y="137150"/>
            <a:ext cx="8520600" cy="894300"/>
          </a:xfrm>
          <a:prstGeom prst="rect">
            <a:avLst/>
          </a:prstGeom>
        </p:spPr>
        <p:txBody>
          <a:bodyPr anchorCtr="0" anchor="t" bIns="91425" lIns="91425" spcFirstLastPara="1" rIns="91425" wrap="square" tIns="91425">
            <a:sp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A</a:t>
            </a:r>
            <a:endParaRPr b="0" sz="1400">
              <a:solidFill>
                <a:srgbClr val="666666"/>
              </a:solidFill>
            </a:endParaRPr>
          </a:p>
          <a:p>
            <a:pPr indent="0" lvl="0" marL="0" rtl="0" algn="l">
              <a:spcBef>
                <a:spcPts val="0"/>
              </a:spcBef>
              <a:spcAft>
                <a:spcPts val="0"/>
              </a:spcAft>
              <a:buNone/>
            </a:pPr>
            <a:r>
              <a:rPr lang="en" sz="3000"/>
              <a:t>Extending Your Thinking</a:t>
            </a:r>
            <a:endParaRPr/>
          </a:p>
        </p:txBody>
      </p:sp>
      <p:sp>
        <p:nvSpPr>
          <p:cNvPr id="290" name="Google Shape;290;p35"/>
          <p:cNvSpPr txBox="1"/>
          <p:nvPr>
            <p:ph idx="1" type="body"/>
          </p:nvPr>
        </p:nvSpPr>
        <p:spPr>
          <a:xfrm>
            <a:off x="310896" y="1022993"/>
            <a:ext cx="8436000" cy="643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a:t>Examine the graph, then use it to answer questions.</a:t>
            </a:r>
            <a:endParaRPr sz="2400"/>
          </a:p>
          <a:p>
            <a:pPr indent="0" lvl="0" marL="0" rtl="0" algn="l">
              <a:spcBef>
                <a:spcPts val="1200"/>
              </a:spcBef>
              <a:spcAft>
                <a:spcPts val="1200"/>
              </a:spcAft>
              <a:buNone/>
            </a:pPr>
            <a:r>
              <a:t/>
            </a:r>
            <a:endParaRPr/>
          </a:p>
        </p:txBody>
      </p:sp>
      <p:sp>
        <p:nvSpPr>
          <p:cNvPr id="291" name="Google Shape;291;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92" name="Google Shape;292;p3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7.15.3 The Coordinates of the Vertex</a:t>
            </a:r>
            <a:endParaRPr/>
          </a:p>
        </p:txBody>
      </p:sp>
      <p:pic>
        <p:nvPicPr>
          <p:cNvPr descr="Graph of a parabola on a coordinate plane. The x-axis has a scale of 1 extending from negative 5 to 8. The vertical-axis extends from negative 6 to 18 with a scale of 2. Three points on the parabola are labeled: (0, 14), (2, negative 2), and (5, 4)." id="293" name="Google Shape;293;p35"/>
          <p:cNvPicPr preferRelativeResize="0"/>
          <p:nvPr/>
        </p:nvPicPr>
        <p:blipFill>
          <a:blip r:embed="rId4">
            <a:alphaModFix/>
          </a:blip>
          <a:stretch>
            <a:fillRect/>
          </a:stretch>
        </p:blipFill>
        <p:spPr>
          <a:xfrm>
            <a:off x="310896" y="1656944"/>
            <a:ext cx="3553775" cy="2902700"/>
          </a:xfrm>
          <a:prstGeom prst="rect">
            <a:avLst/>
          </a:prstGeom>
          <a:noFill/>
          <a:ln>
            <a:noFill/>
          </a:ln>
        </p:spPr>
      </p:pic>
      <p:sp>
        <p:nvSpPr>
          <p:cNvPr id="294" name="Google Shape;294;p35"/>
          <p:cNvSpPr txBox="1"/>
          <p:nvPr/>
        </p:nvSpPr>
        <p:spPr>
          <a:xfrm>
            <a:off x="4122500" y="1655505"/>
            <a:ext cx="4624500" cy="25614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What is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-coordinate of the vertex?</a:t>
            </a:r>
            <a:endParaRPr sz="2400">
              <a:solidFill>
                <a:schemeClr val="dk1"/>
              </a:solidFill>
              <a:latin typeface="Noto Sans"/>
              <a:ea typeface="Noto Sans"/>
              <a:cs typeface="Noto Sans"/>
              <a:sym typeface="Noto Sans"/>
            </a:endParaRPr>
          </a:p>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What is the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-coordinate of the vertex?</a:t>
            </a:r>
            <a:endParaRPr sz="2400">
              <a:solidFill>
                <a:schemeClr val="dk1"/>
              </a:solidFill>
              <a:latin typeface="Noto Sans"/>
              <a:ea typeface="Noto Sans"/>
              <a:cs typeface="Noto Sans"/>
              <a:sym typeface="Noto Sans"/>
            </a:endParaRPr>
          </a:p>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Which quadratic equation best fits the function in the graph?</a:t>
            </a:r>
            <a:endParaRPr sz="2400">
              <a:solidFill>
                <a:schemeClr val="dk1"/>
              </a:solidFill>
              <a:latin typeface="Noto Sans"/>
              <a:ea typeface="Noto Sans"/>
              <a:cs typeface="Noto Sans"/>
              <a:sym typeface="Noto Sans"/>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298" name="Shape 298"/>
        <p:cNvGrpSpPr/>
        <p:nvPr/>
      </p:nvGrpSpPr>
      <p:grpSpPr>
        <a:xfrm>
          <a:off x="0" y="0"/>
          <a:ext cx="0" cy="0"/>
          <a:chOff x="0" y="0"/>
          <a:chExt cx="0" cy="0"/>
        </a:xfrm>
      </p:grpSpPr>
      <p:pic>
        <p:nvPicPr>
          <p:cNvPr descr="Icon indicating the slide contains a check for understanding question for students " id="299" name="Google Shape;299;p36" title="self-checl-1.png"/>
          <p:cNvPicPr preferRelativeResize="0"/>
          <p:nvPr/>
        </p:nvPicPr>
        <p:blipFill>
          <a:blip r:embed="rId4">
            <a:alphaModFix/>
          </a:blip>
          <a:stretch>
            <a:fillRect/>
          </a:stretch>
        </p:blipFill>
        <p:spPr>
          <a:xfrm>
            <a:off x="8686800" y="137160"/>
            <a:ext cx="274320" cy="274320"/>
          </a:xfrm>
          <a:prstGeom prst="rect">
            <a:avLst/>
          </a:prstGeom>
          <a:noFill/>
          <a:ln>
            <a:noFill/>
          </a:ln>
        </p:spPr>
      </p:pic>
      <p:sp>
        <p:nvSpPr>
          <p:cNvPr id="300" name="Google Shape;300;p36"/>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ctr">
              <a:lnSpc>
                <a:spcPct val="115000"/>
              </a:lnSpc>
              <a:spcBef>
                <a:spcPts val="0"/>
              </a:spcBef>
              <a:spcAft>
                <a:spcPts val="0"/>
              </a:spcAft>
              <a:buClr>
                <a:schemeClr val="dk1"/>
              </a:buClr>
              <a:buSzPts val="1100"/>
              <a:buFont typeface="Arial"/>
              <a:buNone/>
            </a:pPr>
            <a:r>
              <a:rPr b="0" lang="en" sz="1400">
                <a:solidFill>
                  <a:srgbClr val="666666"/>
                </a:solidFill>
              </a:rPr>
              <a:t>Learning Activity B</a:t>
            </a:r>
            <a:endParaRPr b="0" sz="1400">
              <a:solidFill>
                <a:srgbClr val="666666"/>
              </a:solidFill>
            </a:endParaRPr>
          </a:p>
          <a:p>
            <a:pPr indent="0" lvl="0" marL="0" rtl="0" algn="ctr">
              <a:spcBef>
                <a:spcPts val="0"/>
              </a:spcBef>
              <a:spcAft>
                <a:spcPts val="0"/>
              </a:spcAft>
              <a:buNone/>
            </a:pPr>
            <a:r>
              <a:rPr lang="en"/>
              <a:t>Self Check</a:t>
            </a:r>
            <a:endParaRPr>
              <a:solidFill>
                <a:srgbClr val="005047"/>
              </a:solidFill>
            </a:endParaRPr>
          </a:p>
        </p:txBody>
      </p:sp>
      <p:sp>
        <p:nvSpPr>
          <p:cNvPr id="301" name="Google Shape;301;p36"/>
          <p:cNvSpPr txBox="1"/>
          <p:nvPr>
            <p:ph idx="1" type="body"/>
          </p:nvPr>
        </p:nvSpPr>
        <p:spPr>
          <a:xfrm>
            <a:off x="311700" y="959070"/>
            <a:ext cx="85206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Find the vertex for </a:t>
            </a:r>
            <a:r>
              <a:rPr i="1" lang="en">
                <a:latin typeface="Times New Roman"/>
                <a:ea typeface="Times New Roman"/>
                <a:cs typeface="Times New Roman"/>
                <a:sym typeface="Times New Roman"/>
              </a:rPr>
              <a:t>y </a:t>
            </a:r>
            <a:r>
              <a:rPr lang="en"/>
              <a:t>= 3(</a:t>
            </a:r>
            <a:r>
              <a:rPr i="1" lang="en">
                <a:latin typeface="Times New Roman"/>
                <a:ea typeface="Times New Roman"/>
                <a:cs typeface="Times New Roman"/>
                <a:sym typeface="Times New Roman"/>
              </a:rPr>
              <a:t>x </a:t>
            </a:r>
            <a:r>
              <a:rPr lang="en"/>
              <a:t>− 2)</a:t>
            </a:r>
            <a:r>
              <a:rPr baseline="30000" lang="en"/>
              <a:t>2 </a:t>
            </a:r>
            <a:r>
              <a:rPr lang="en"/>
              <a:t>− 5</a:t>
            </a:r>
            <a:r>
              <a:rPr lang="en"/>
              <a:t>.</a:t>
            </a:r>
            <a:endParaRPr/>
          </a:p>
          <a:p>
            <a:pPr indent="-381000" lvl="0" marL="914400" rtl="0" algn="l">
              <a:lnSpc>
                <a:spcPct val="100000"/>
              </a:lnSpc>
              <a:spcBef>
                <a:spcPts val="1200"/>
              </a:spcBef>
              <a:spcAft>
                <a:spcPts val="0"/>
              </a:spcAft>
              <a:buSzPts val="2400"/>
              <a:buFont typeface="Noto Sans"/>
              <a:buAutoNum type="alphaLcPeriod"/>
            </a:pPr>
            <a:r>
              <a:rPr lang="en"/>
              <a:t>(3, −5)</a:t>
            </a:r>
            <a:endParaRPr/>
          </a:p>
          <a:p>
            <a:pPr indent="-381000" lvl="0" marL="914400" rtl="0" algn="l">
              <a:lnSpc>
                <a:spcPct val="100000"/>
              </a:lnSpc>
              <a:spcBef>
                <a:spcPts val="1000"/>
              </a:spcBef>
              <a:spcAft>
                <a:spcPts val="0"/>
              </a:spcAft>
              <a:buSzPts val="2400"/>
              <a:buFont typeface="Noto Sans"/>
              <a:buAutoNum type="alphaLcPeriod"/>
            </a:pPr>
            <a:r>
              <a:rPr lang="en"/>
              <a:t>(2, −5)</a:t>
            </a:r>
            <a:endParaRPr>
              <a:latin typeface="Noto Sans"/>
              <a:ea typeface="Noto Sans"/>
              <a:cs typeface="Noto Sans"/>
              <a:sym typeface="Noto Sans"/>
            </a:endParaRPr>
          </a:p>
          <a:p>
            <a:pPr indent="-381000" lvl="0" marL="914400" rtl="0" algn="l">
              <a:lnSpc>
                <a:spcPct val="100000"/>
              </a:lnSpc>
              <a:spcBef>
                <a:spcPts val="1000"/>
              </a:spcBef>
              <a:spcAft>
                <a:spcPts val="0"/>
              </a:spcAft>
              <a:buSzPts val="2400"/>
              <a:buFont typeface="Noto Sans"/>
              <a:buAutoNum type="alphaLcPeriod"/>
            </a:pPr>
            <a:r>
              <a:rPr lang="en"/>
              <a:t>(−2, −5)</a:t>
            </a:r>
            <a:endParaRPr>
              <a:latin typeface="Noto Sans"/>
              <a:ea typeface="Noto Sans"/>
              <a:cs typeface="Noto Sans"/>
              <a:sym typeface="Noto Sans"/>
            </a:endParaRPr>
          </a:p>
          <a:p>
            <a:pPr indent="-381000" lvl="0" marL="914400" rtl="0" algn="l">
              <a:lnSpc>
                <a:spcPct val="100000"/>
              </a:lnSpc>
              <a:spcBef>
                <a:spcPts val="1000"/>
              </a:spcBef>
              <a:spcAft>
                <a:spcPts val="1000"/>
              </a:spcAft>
              <a:buSzPts val="2400"/>
              <a:buFont typeface="Noto Sans"/>
              <a:buAutoNum type="alphaLcPeriod"/>
            </a:pPr>
            <a:r>
              <a:rPr lang="en"/>
              <a:t>(2, 5)</a:t>
            </a:r>
            <a:endParaRPr>
              <a:latin typeface="Noto Sans"/>
              <a:ea typeface="Noto Sans"/>
              <a:cs typeface="Noto Sans"/>
              <a:sym typeface="Noto Sans"/>
            </a:endParaRPr>
          </a:p>
        </p:txBody>
      </p:sp>
      <p:sp>
        <p:nvSpPr>
          <p:cNvPr id="302" name="Google Shape;302;p3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03" name="Google Shape;303;p36"/>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7.15.3 The Coordinates of the Vertex</a:t>
            </a:r>
            <a:endParaRPr/>
          </a:p>
        </p:txBody>
      </p:sp>
      <p:sp>
        <p:nvSpPr>
          <p:cNvPr descr="An arrow icon reads &quot;Let's review!&quot; and links to a slide that reviews the content that was assessed in the self check question. " id="304" name="Google Shape;304;p36" title="Review icon">
            <a:hlinkClick action="ppaction://hlinkshowjump?jump=nextslide"/>
          </p:cNvPr>
          <p:cNvSpPr/>
          <p:nvPr/>
        </p:nvSpPr>
        <p:spPr>
          <a:xfrm>
            <a:off x="7240475" y="42957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8" name="Shape 308"/>
        <p:cNvGrpSpPr/>
        <p:nvPr/>
      </p:nvGrpSpPr>
      <p:grpSpPr>
        <a:xfrm>
          <a:off x="0" y="0"/>
          <a:ext cx="0" cy="0"/>
          <a:chOff x="0" y="0"/>
          <a:chExt cx="0" cy="0"/>
        </a:xfrm>
      </p:grpSpPr>
      <p:pic>
        <p:nvPicPr>
          <p:cNvPr descr="Icon indicating the slide contains a additional resources for students who struggled with the check for understanding (self check) question" id="309" name="Google Shape;309;p37"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10" name="Google Shape;310;p37"/>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1</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11" name="Google Shape;311;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12" name="Google Shape;312;p3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7.15.3 The Coordinates of the Vertex - Additional Resources</a:t>
            </a:r>
            <a:endParaRPr/>
          </a:p>
        </p:txBody>
      </p:sp>
      <p:pic>
        <p:nvPicPr>
          <p:cNvPr descr="Equation of a parabola in vertex form is labeled with descriptions and color coded. y equals a times the quantity of x minus h squared plus k. A line from the parameter &amp;quot;a&amp;quot; leads to a textbox that describes that it impacts the parabola's vertical reflection if the a is negative, vertical stretch if the a is greater than 1, or vertical compression if the value of a is between 0 and 1. A line from the parameter &amp;quot;h&amp;quot; leads to a textbox that describes how h indicates either a horizontal shift to the right, if h is added, or to the left, if h is subtracted. The final parameter k has a line that leads to a textbox describing how it determines the vertical shift of the function. If the value of k is added, then the parabola is shifted up. If the value of k is subtracted, then the parabola is shifted down." id="313" name="Google Shape;313;p37"/>
          <p:cNvPicPr preferRelativeResize="0"/>
          <p:nvPr/>
        </p:nvPicPr>
        <p:blipFill>
          <a:blip r:embed="rId4">
            <a:alphaModFix/>
          </a:blip>
          <a:stretch>
            <a:fillRect/>
          </a:stretch>
        </p:blipFill>
        <p:spPr>
          <a:xfrm>
            <a:off x="1319925" y="823312"/>
            <a:ext cx="7159999" cy="2064876"/>
          </a:xfrm>
          <a:prstGeom prst="rect">
            <a:avLst/>
          </a:prstGeom>
          <a:noFill/>
          <a:ln>
            <a:noFill/>
          </a:ln>
        </p:spPr>
      </p:pic>
      <p:sp>
        <p:nvSpPr>
          <p:cNvPr id="314" name="Google Shape;314;p37"/>
          <p:cNvSpPr txBox="1"/>
          <p:nvPr/>
        </p:nvSpPr>
        <p:spPr>
          <a:xfrm>
            <a:off x="310896" y="960120"/>
            <a:ext cx="1945800" cy="504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Vertex Form </a:t>
            </a:r>
            <a:endParaRPr sz="2400">
              <a:solidFill>
                <a:schemeClr val="dk1"/>
              </a:solidFill>
              <a:latin typeface="Noto Sans"/>
              <a:ea typeface="Noto Sans"/>
              <a:cs typeface="Noto Sans"/>
              <a:sym typeface="Noto Sans"/>
            </a:endParaRPr>
          </a:p>
        </p:txBody>
      </p:sp>
      <p:sp>
        <p:nvSpPr>
          <p:cNvPr id="315" name="Google Shape;315;p37"/>
          <p:cNvSpPr txBox="1"/>
          <p:nvPr/>
        </p:nvSpPr>
        <p:spPr>
          <a:xfrm>
            <a:off x="466945" y="2905658"/>
            <a:ext cx="8210100" cy="1756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100">
                <a:solidFill>
                  <a:schemeClr val="dk1"/>
                </a:solidFill>
                <a:latin typeface="Noto Sans"/>
                <a:ea typeface="Noto Sans"/>
                <a:cs typeface="Noto Sans"/>
                <a:sym typeface="Noto Sans"/>
              </a:rPr>
              <a:t>Notice that the value of </a:t>
            </a:r>
            <a:r>
              <a:rPr i="1" lang="en" sz="2100">
                <a:solidFill>
                  <a:schemeClr val="dk1"/>
                </a:solidFill>
                <a:latin typeface="Times New Roman"/>
                <a:ea typeface="Times New Roman"/>
                <a:cs typeface="Times New Roman"/>
                <a:sym typeface="Times New Roman"/>
              </a:rPr>
              <a:t>h</a:t>
            </a:r>
            <a:r>
              <a:rPr lang="en" sz="2100">
                <a:solidFill>
                  <a:schemeClr val="dk1"/>
                </a:solidFill>
                <a:latin typeface="Noto Sans"/>
                <a:ea typeface="Noto Sans"/>
                <a:cs typeface="Noto Sans"/>
                <a:sym typeface="Noto Sans"/>
              </a:rPr>
              <a:t> is the opposite of what it is in the parenthesis. This seems odd: when we add </a:t>
            </a:r>
            <a:r>
              <a:rPr i="1" lang="en" sz="2100">
                <a:solidFill>
                  <a:schemeClr val="dk1"/>
                </a:solidFill>
                <a:latin typeface="Times New Roman"/>
                <a:ea typeface="Times New Roman"/>
                <a:cs typeface="Times New Roman"/>
                <a:sym typeface="Times New Roman"/>
              </a:rPr>
              <a:t>k</a:t>
            </a:r>
            <a:r>
              <a:rPr lang="en" sz="2100">
                <a:solidFill>
                  <a:schemeClr val="dk1"/>
                </a:solidFill>
                <a:latin typeface="Noto Sans"/>
                <a:ea typeface="Noto Sans"/>
                <a:cs typeface="Noto Sans"/>
                <a:sym typeface="Noto Sans"/>
              </a:rPr>
              <a:t>, the vertex of the parabola moves up </a:t>
            </a:r>
            <a:r>
              <a:rPr i="1" lang="en" sz="2100">
                <a:solidFill>
                  <a:schemeClr val="dk1"/>
                </a:solidFill>
                <a:latin typeface="Times New Roman"/>
                <a:ea typeface="Times New Roman"/>
                <a:cs typeface="Times New Roman"/>
                <a:sym typeface="Times New Roman"/>
              </a:rPr>
              <a:t>k</a:t>
            </a:r>
            <a:r>
              <a:rPr lang="en" sz="2100">
                <a:solidFill>
                  <a:schemeClr val="dk1"/>
                </a:solidFill>
                <a:latin typeface="Noto Sans"/>
                <a:ea typeface="Noto Sans"/>
                <a:cs typeface="Noto Sans"/>
                <a:sym typeface="Noto Sans"/>
              </a:rPr>
              <a:t> units. But when we subtract </a:t>
            </a:r>
            <a:r>
              <a:rPr i="1" lang="en" sz="2100">
                <a:solidFill>
                  <a:schemeClr val="dk1"/>
                </a:solidFill>
                <a:latin typeface="Times New Roman"/>
                <a:ea typeface="Times New Roman"/>
                <a:cs typeface="Times New Roman"/>
                <a:sym typeface="Times New Roman"/>
              </a:rPr>
              <a:t>h</a:t>
            </a:r>
            <a:r>
              <a:rPr lang="en" sz="2100">
                <a:solidFill>
                  <a:schemeClr val="dk1"/>
                </a:solidFill>
                <a:latin typeface="Noto Sans"/>
                <a:ea typeface="Noto Sans"/>
                <a:cs typeface="Noto Sans"/>
                <a:sym typeface="Noto Sans"/>
              </a:rPr>
              <a:t> within the squared term, the vertex of the parabola moves right </a:t>
            </a:r>
            <a:r>
              <a:rPr i="1" lang="en" sz="2100">
                <a:solidFill>
                  <a:schemeClr val="dk1"/>
                </a:solidFill>
                <a:latin typeface="Times New Roman"/>
                <a:ea typeface="Times New Roman"/>
                <a:cs typeface="Times New Roman"/>
                <a:sym typeface="Times New Roman"/>
              </a:rPr>
              <a:t>h</a:t>
            </a:r>
            <a:r>
              <a:rPr lang="en" sz="2100">
                <a:solidFill>
                  <a:schemeClr val="dk1"/>
                </a:solidFill>
                <a:latin typeface="Noto Sans"/>
                <a:ea typeface="Noto Sans"/>
                <a:cs typeface="Noto Sans"/>
                <a:sym typeface="Noto Sans"/>
              </a:rPr>
              <a:t> units, not left. Let’s explore why this happens on the next slide.</a:t>
            </a:r>
            <a:endParaRPr sz="2100">
              <a:solidFill>
                <a:schemeClr val="dk1"/>
              </a:solidFill>
              <a:latin typeface="Noto Sans"/>
              <a:ea typeface="Noto Sans"/>
              <a:cs typeface="Noto Sans"/>
              <a:sym typeface="Noto Sans"/>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19" name="Shape 319"/>
        <p:cNvGrpSpPr/>
        <p:nvPr/>
      </p:nvGrpSpPr>
      <p:grpSpPr>
        <a:xfrm>
          <a:off x="0" y="0"/>
          <a:ext cx="0" cy="0"/>
          <a:chOff x="0" y="0"/>
          <a:chExt cx="0" cy="0"/>
        </a:xfrm>
      </p:grpSpPr>
      <p:pic>
        <p:nvPicPr>
          <p:cNvPr descr="Icon indicating the slide contains a additional resources for students who struggled with the check for understanding (self check) question" id="320" name="Google Shape;320;p38" title="additional resource-1.png"/>
          <p:cNvPicPr preferRelativeResize="0"/>
          <p:nvPr/>
        </p:nvPicPr>
        <p:blipFill>
          <a:blip r:embed="rId3">
            <a:alphaModFix/>
          </a:blip>
          <a:stretch>
            <a:fillRect/>
          </a:stretch>
        </p:blipFill>
        <p:spPr>
          <a:xfrm>
            <a:off x="8420803" y="126598"/>
            <a:ext cx="353968" cy="354000"/>
          </a:xfrm>
          <a:prstGeom prst="rect">
            <a:avLst/>
          </a:prstGeom>
          <a:noFill/>
          <a:ln>
            <a:noFill/>
          </a:ln>
        </p:spPr>
      </p:pic>
      <p:sp>
        <p:nvSpPr>
          <p:cNvPr id="321" name="Google Shape;321;p38"/>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0" lang="en" sz="1400">
                <a:solidFill>
                  <a:srgbClr val="666666"/>
                </a:solidFill>
              </a:rPr>
              <a:t>Learning Activity B | Part 2</a:t>
            </a:r>
            <a:endParaRPr b="0" sz="1400">
              <a:solidFill>
                <a:srgbClr val="666666"/>
              </a:solidFill>
            </a:endParaRPr>
          </a:p>
          <a:p>
            <a:pPr indent="0" lvl="0" marL="0" rtl="0" algn="l">
              <a:spcBef>
                <a:spcPts val="0"/>
              </a:spcBef>
              <a:spcAft>
                <a:spcPts val="0"/>
              </a:spcAft>
              <a:buNone/>
            </a:pPr>
            <a:r>
              <a:rPr lang="en"/>
              <a:t>Self Check - </a:t>
            </a:r>
            <a:r>
              <a:rPr lang="en"/>
              <a:t>Review</a:t>
            </a:r>
            <a:endParaRPr/>
          </a:p>
        </p:txBody>
      </p:sp>
      <p:sp>
        <p:nvSpPr>
          <p:cNvPr id="322" name="Google Shape;322;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23" name="Google Shape;323;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7.15.3 The Coordinates of the Vertex - Additional Resources</a:t>
            </a:r>
            <a:endParaRPr/>
          </a:p>
        </p:txBody>
      </p:sp>
      <p:sp>
        <p:nvSpPr>
          <p:cNvPr id="324" name="Google Shape;324;p38"/>
          <p:cNvSpPr txBox="1"/>
          <p:nvPr/>
        </p:nvSpPr>
        <p:spPr>
          <a:xfrm>
            <a:off x="338700" y="1098125"/>
            <a:ext cx="8235900" cy="369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400">
                <a:solidFill>
                  <a:schemeClr val="dk1"/>
                </a:solidFill>
                <a:latin typeface="Noto Sans"/>
                <a:ea typeface="Noto Sans"/>
                <a:cs typeface="Noto Sans"/>
                <a:sym typeface="Noto Sans"/>
              </a:rPr>
              <a:t>We know the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-coordinate of the vertex is </a:t>
            </a:r>
            <a:r>
              <a:rPr i="1" lang="en" sz="2400">
                <a:solidFill>
                  <a:schemeClr val="dk1"/>
                </a:solidFill>
                <a:latin typeface="Times New Roman"/>
                <a:ea typeface="Times New Roman"/>
                <a:cs typeface="Times New Roman"/>
                <a:sym typeface="Times New Roman"/>
              </a:rPr>
              <a:t>y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k</a:t>
            </a:r>
            <a:r>
              <a:rPr lang="en" sz="2400">
                <a:solidFill>
                  <a:schemeClr val="dk1"/>
                </a:solidFill>
                <a:latin typeface="Noto Sans"/>
                <a:ea typeface="Noto Sans"/>
                <a:cs typeface="Noto Sans"/>
                <a:sym typeface="Noto Sans"/>
              </a:rPr>
              <a:t>. To find that using this equation, we need to know where</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rPr i="1" lang="en" sz="2400">
                <a:solidFill>
                  <a:schemeClr val="dk1"/>
                </a:solidFill>
                <a:latin typeface="Times New Roman"/>
                <a:ea typeface="Times New Roman"/>
                <a:cs typeface="Times New Roman"/>
                <a:sym typeface="Times New Roman"/>
              </a:rPr>
              <a:t>a</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h</a:t>
            </a:r>
            <a:r>
              <a:rPr lang="en" sz="2400">
                <a:solidFill>
                  <a:schemeClr val="dk1"/>
                </a:solidFill>
                <a:latin typeface="Noto Sans"/>
                <a:ea typeface="Noto Sans"/>
                <a:cs typeface="Noto Sans"/>
                <a:sym typeface="Noto Sans"/>
              </a:rPr>
              <a:t>)</a:t>
            </a:r>
            <a:r>
              <a:rPr baseline="30000" lang="en" sz="2400">
                <a:solidFill>
                  <a:schemeClr val="dk1"/>
                </a:solidFill>
                <a:latin typeface="Noto Sans"/>
                <a:ea typeface="Noto Sans"/>
                <a:cs typeface="Noto Sans"/>
                <a:sym typeface="Noto Sans"/>
              </a:rPr>
              <a:t>2</a:t>
            </a:r>
            <a:r>
              <a:rPr lang="en" sz="2400">
                <a:solidFill>
                  <a:schemeClr val="dk1"/>
                </a:solidFill>
                <a:latin typeface="Noto Sans"/>
                <a:ea typeface="Noto Sans"/>
                <a:cs typeface="Noto Sans"/>
                <a:sym typeface="Noto Sans"/>
              </a:rPr>
              <a:t> is zero, because that will make </a:t>
            </a:r>
            <a:r>
              <a:rPr i="1" lang="en" sz="2400">
                <a:solidFill>
                  <a:schemeClr val="dk1"/>
                </a:solidFill>
                <a:latin typeface="Times New Roman"/>
                <a:ea typeface="Times New Roman"/>
                <a:cs typeface="Times New Roman"/>
                <a:sym typeface="Times New Roman"/>
              </a:rPr>
              <a:t>y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k</a:t>
            </a:r>
            <a:r>
              <a:rPr lang="en" sz="2400">
                <a:solidFill>
                  <a:schemeClr val="dk1"/>
                </a:solidFill>
                <a:latin typeface="Noto Sans"/>
                <a:ea typeface="Noto Sans"/>
                <a:cs typeface="Noto Sans"/>
                <a:sym typeface="Noto Sans"/>
              </a:rPr>
              <a:t>. </a:t>
            </a:r>
            <a:endParaRPr sz="2400">
              <a:solidFill>
                <a:schemeClr val="dk1"/>
              </a:solidFill>
              <a:latin typeface="Noto Sans"/>
              <a:ea typeface="Noto Sans"/>
              <a:cs typeface="Noto Sans"/>
              <a:sym typeface="Noto Sans"/>
            </a:endParaRPr>
          </a:p>
          <a:p>
            <a:pPr indent="0" lvl="0" marL="0" rtl="0" algn="l">
              <a:spcBef>
                <a:spcPts val="1000"/>
              </a:spcBef>
              <a:spcAft>
                <a:spcPts val="0"/>
              </a:spcAft>
              <a:buNone/>
            </a:pPr>
            <a:r>
              <a:rPr lang="en" sz="2400">
                <a:solidFill>
                  <a:schemeClr val="dk1"/>
                </a:solidFill>
                <a:latin typeface="Noto Sans"/>
                <a:ea typeface="Noto Sans"/>
                <a:cs typeface="Noto Sans"/>
                <a:sym typeface="Noto Sans"/>
              </a:rPr>
              <a:t>Set </a:t>
            </a:r>
            <a:r>
              <a:rPr i="1" lang="en" sz="2400">
                <a:solidFill>
                  <a:schemeClr val="dk1"/>
                </a:solidFill>
                <a:latin typeface="Times New Roman"/>
                <a:ea typeface="Times New Roman"/>
                <a:cs typeface="Times New Roman"/>
                <a:sym typeface="Times New Roman"/>
              </a:rPr>
              <a:t>a</a:t>
            </a:r>
            <a:r>
              <a:rPr lang="en" sz="2400">
                <a:solidFill>
                  <a:schemeClr val="dk1"/>
                </a:solidFill>
                <a:latin typeface="Noto Sans"/>
                <a:ea typeface="Noto Sans"/>
                <a:cs typeface="Noto Sans"/>
                <a:sym typeface="Noto Sans"/>
              </a:rPr>
              <a:t>(</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h</a:t>
            </a:r>
            <a:r>
              <a:rPr lang="en" sz="2400">
                <a:solidFill>
                  <a:schemeClr val="dk1"/>
                </a:solidFill>
                <a:latin typeface="Noto Sans"/>
                <a:ea typeface="Noto Sans"/>
                <a:cs typeface="Noto Sans"/>
                <a:sym typeface="Noto Sans"/>
              </a:rPr>
              <a:t>)</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0 . This happens when </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h </a:t>
            </a:r>
            <a:r>
              <a:rPr lang="en" sz="2400">
                <a:solidFill>
                  <a:schemeClr val="dk1"/>
                </a:solidFill>
                <a:latin typeface="Noto Sans"/>
                <a:ea typeface="Noto Sans"/>
                <a:cs typeface="Noto Sans"/>
                <a:sym typeface="Noto Sans"/>
              </a:rPr>
              <a:t>= 0, which is when </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a:t>
            </a:r>
            <a:r>
              <a:rPr i="1" lang="en" sz="2400">
                <a:solidFill>
                  <a:schemeClr val="dk1"/>
                </a:solidFill>
                <a:latin typeface="Times New Roman"/>
                <a:ea typeface="Times New Roman"/>
                <a:cs typeface="Times New Roman"/>
                <a:sym typeface="Times New Roman"/>
              </a:rPr>
              <a:t>h</a:t>
            </a:r>
            <a:r>
              <a:rPr lang="en" sz="2400">
                <a:solidFill>
                  <a:schemeClr val="dk1"/>
                </a:solidFill>
                <a:latin typeface="Noto Sans"/>
                <a:ea typeface="Noto Sans"/>
                <a:cs typeface="Noto Sans"/>
                <a:sym typeface="Noto Sans"/>
              </a:rPr>
              <a:t>. That means </a:t>
            </a:r>
            <a:r>
              <a:rPr i="1" lang="en" sz="2400">
                <a:solidFill>
                  <a:schemeClr val="dk1"/>
                </a:solidFill>
                <a:latin typeface="Times New Roman"/>
                <a:ea typeface="Times New Roman"/>
                <a:cs typeface="Times New Roman"/>
                <a:sym typeface="Times New Roman"/>
              </a:rPr>
              <a:t>h</a:t>
            </a:r>
            <a:r>
              <a:rPr lang="en" sz="2400">
                <a:solidFill>
                  <a:schemeClr val="dk1"/>
                </a:solidFill>
                <a:latin typeface="Noto Sans"/>
                <a:ea typeface="Noto Sans"/>
                <a:cs typeface="Noto Sans"/>
                <a:sym typeface="Noto Sans"/>
              </a:rPr>
              <a:t> is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-coordinate of the vertex.</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t/>
            </a:r>
            <a:endParaRPr sz="2400">
              <a:solidFill>
                <a:schemeClr val="dk1"/>
              </a:solidFill>
              <a:latin typeface="Noto Sans"/>
              <a:ea typeface="Noto Sans"/>
              <a:cs typeface="Noto Sans"/>
              <a:sym typeface="Noto Sans"/>
            </a:endParaRPr>
          </a:p>
          <a:p>
            <a:pPr indent="0" lvl="0" marL="0" rtl="0" algn="l">
              <a:spcBef>
                <a:spcPts val="0"/>
              </a:spcBef>
              <a:spcAft>
                <a:spcPts val="0"/>
              </a:spcAft>
              <a:buNone/>
            </a:pPr>
            <a:r>
              <a:rPr lang="en" sz="2400">
                <a:solidFill>
                  <a:schemeClr val="dk1"/>
                </a:solidFill>
                <a:latin typeface="Noto Sans"/>
                <a:ea typeface="Noto Sans"/>
                <a:cs typeface="Noto Sans"/>
                <a:sym typeface="Noto Sans"/>
              </a:rPr>
              <a:t>Find the vertex of </a:t>
            </a:r>
            <a:r>
              <a:rPr i="1" lang="en" sz="2400">
                <a:solidFill>
                  <a:schemeClr val="dk1"/>
                </a:solidFill>
                <a:latin typeface="Times New Roman"/>
                <a:ea typeface="Times New Roman"/>
                <a:cs typeface="Times New Roman"/>
                <a:sym typeface="Times New Roman"/>
              </a:rPr>
              <a:t>y </a:t>
            </a:r>
            <a:r>
              <a:rPr lang="en" sz="2400">
                <a:solidFill>
                  <a:schemeClr val="dk1"/>
                </a:solidFill>
                <a:latin typeface="Noto Sans"/>
                <a:ea typeface="Noto Sans"/>
                <a:cs typeface="Noto Sans"/>
                <a:sym typeface="Noto Sans"/>
              </a:rPr>
              <a:t>= 3(</a:t>
            </a:r>
            <a:r>
              <a:rPr i="1" lang="en" sz="2400">
                <a:solidFill>
                  <a:schemeClr val="dk1"/>
                </a:solidFill>
                <a:latin typeface="Times New Roman"/>
                <a:ea typeface="Times New Roman"/>
                <a:cs typeface="Times New Roman"/>
                <a:sym typeface="Times New Roman"/>
              </a:rPr>
              <a:t>x </a:t>
            </a:r>
            <a:r>
              <a:rPr lang="en" sz="2400">
                <a:solidFill>
                  <a:schemeClr val="dk1"/>
                </a:solidFill>
                <a:latin typeface="Noto Sans"/>
                <a:ea typeface="Noto Sans"/>
                <a:cs typeface="Noto Sans"/>
                <a:sym typeface="Noto Sans"/>
              </a:rPr>
              <a:t>− 4)</a:t>
            </a:r>
            <a:r>
              <a:rPr baseline="30000" lang="en" sz="2400">
                <a:solidFill>
                  <a:schemeClr val="dk1"/>
                </a:solidFill>
                <a:latin typeface="Noto Sans"/>
                <a:ea typeface="Noto Sans"/>
                <a:cs typeface="Noto Sans"/>
                <a:sym typeface="Noto Sans"/>
              </a:rPr>
              <a:t>2 </a:t>
            </a:r>
            <a:r>
              <a:rPr lang="en" sz="2400">
                <a:solidFill>
                  <a:schemeClr val="dk1"/>
                </a:solidFill>
                <a:latin typeface="Noto Sans"/>
                <a:ea typeface="Noto Sans"/>
                <a:cs typeface="Noto Sans"/>
                <a:sym typeface="Noto Sans"/>
              </a:rPr>
              <a:t>− 2.</a:t>
            </a:r>
            <a:endParaRPr sz="2400">
              <a:solidFill>
                <a:schemeClr val="dk1"/>
              </a:solidFill>
              <a:latin typeface="Noto Sans"/>
              <a:ea typeface="Noto Sans"/>
              <a:cs typeface="Noto Sans"/>
              <a:sym typeface="Noto Sans"/>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9"/>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Fourth Step: Cool Down</a:t>
            </a:r>
            <a:endParaRPr/>
          </a:p>
        </p:txBody>
      </p:sp>
      <p:pic>
        <p:nvPicPr>
          <p:cNvPr descr="Map consisting of six rectangles connected by dotted lines conveying the progression of the Lesson. Each rectangle has an icon with text. Adding to the previous three stops, the fourth rectangle is now highlighted in dark green with a yellow icon and text. The icon is a bar graph made of three progressively smaller rectangles with an arrow on top, following the slope. The text reads Cool Down." id="330" name="Google Shape;330;p39" title="2 learning activity stop 4.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31" name="Google Shape;331;p3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35" name="Shape 335"/>
        <p:cNvGrpSpPr/>
        <p:nvPr/>
      </p:nvGrpSpPr>
      <p:grpSpPr>
        <a:xfrm>
          <a:off x="0" y="0"/>
          <a:ext cx="0" cy="0"/>
          <a:chOff x="0" y="0"/>
          <a:chExt cx="0" cy="0"/>
        </a:xfrm>
      </p:grpSpPr>
      <p:sp>
        <p:nvSpPr>
          <p:cNvPr id="336" name="Google Shape;336;p40"/>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Cool Down</a:t>
            </a:r>
            <a:endParaRPr sz="3000">
              <a:solidFill>
                <a:srgbClr val="005047"/>
              </a:solidFill>
            </a:endParaRPr>
          </a:p>
        </p:txBody>
      </p:sp>
      <p:sp>
        <p:nvSpPr>
          <p:cNvPr id="337" name="Google Shape;337;p40"/>
          <p:cNvSpPr txBox="1"/>
          <p:nvPr>
            <p:ph idx="1" type="body"/>
          </p:nvPr>
        </p:nvSpPr>
        <p:spPr>
          <a:xfrm>
            <a:off x="311700" y="770700"/>
            <a:ext cx="8609700" cy="1093800"/>
          </a:xfrm>
          <a:prstGeom prst="rect">
            <a:avLst/>
          </a:prstGeom>
          <a:solidFill>
            <a:srgbClr val="F5F5F5"/>
          </a:solidFill>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300"/>
              <a:t>Answer the questions about the function </a:t>
            </a:r>
            <a:r>
              <a:rPr i="1" lang="en">
                <a:latin typeface="Times New Roman"/>
                <a:ea typeface="Times New Roman"/>
                <a:cs typeface="Times New Roman"/>
                <a:sym typeface="Times New Roman"/>
              </a:rPr>
              <a:t>f</a:t>
            </a:r>
            <a:r>
              <a:rPr lang="en" sz="2300"/>
              <a:t>, given by</a:t>
            </a:r>
            <a:endParaRPr sz="2300"/>
          </a:p>
          <a:p>
            <a:pPr indent="0" lvl="0" marL="0" rtl="0" algn="l">
              <a:lnSpc>
                <a:spcPct val="100000"/>
              </a:lnSpc>
              <a:spcBef>
                <a:spcPts val="0"/>
              </a:spcBef>
              <a:spcAft>
                <a:spcPts val="0"/>
              </a:spcAft>
              <a:buNone/>
            </a:pPr>
            <a:r>
              <a:rPr lang="en" sz="2300"/>
              <a:t> </a:t>
            </a:r>
            <a:r>
              <a:rPr i="1" lang="en">
                <a:latin typeface="Times New Roman"/>
                <a:ea typeface="Times New Roman"/>
                <a:cs typeface="Times New Roman"/>
                <a:sym typeface="Times New Roman"/>
              </a:rPr>
              <a:t>f</a:t>
            </a:r>
            <a:r>
              <a:rPr lang="en" sz="2300"/>
              <a:t>(</a:t>
            </a:r>
            <a:r>
              <a:rPr i="1" lang="en">
                <a:latin typeface="Times New Roman"/>
                <a:ea typeface="Times New Roman"/>
                <a:cs typeface="Times New Roman"/>
                <a:sym typeface="Times New Roman"/>
              </a:rPr>
              <a:t>x</a:t>
            </a:r>
            <a:r>
              <a:rPr lang="en" sz="2300"/>
              <a:t>) = (</a:t>
            </a:r>
            <a:r>
              <a:rPr i="1" lang="en">
                <a:latin typeface="Times New Roman"/>
                <a:ea typeface="Times New Roman"/>
                <a:cs typeface="Times New Roman"/>
                <a:sym typeface="Times New Roman"/>
              </a:rPr>
              <a:t>x </a:t>
            </a:r>
            <a:r>
              <a:rPr lang="en" sz="2300"/>
              <a:t>+ 3)</a:t>
            </a:r>
            <a:r>
              <a:rPr baseline="30000" lang="en" sz="2300"/>
              <a:t>2 </a:t>
            </a:r>
            <a:r>
              <a:rPr lang="en" sz="2300"/>
              <a:t>− 1</a:t>
            </a:r>
            <a:r>
              <a:rPr lang="en" sz="2000"/>
              <a:t>.</a:t>
            </a:r>
            <a:endParaRPr sz="2000"/>
          </a:p>
          <a:p>
            <a:pPr indent="0" lvl="0" marL="0" rtl="0" algn="l">
              <a:lnSpc>
                <a:spcPct val="100000"/>
              </a:lnSpc>
              <a:spcBef>
                <a:spcPts val="0"/>
              </a:spcBef>
              <a:spcAft>
                <a:spcPts val="0"/>
              </a:spcAft>
              <a:buNone/>
            </a:pPr>
            <a:r>
              <a:t/>
            </a:r>
            <a:endParaRPr sz="2000"/>
          </a:p>
          <a:p>
            <a:pPr indent="0" lvl="0" marL="0" rtl="0" algn="l">
              <a:lnSpc>
                <a:spcPct val="100000"/>
              </a:lnSpc>
              <a:spcBef>
                <a:spcPts val="1200"/>
              </a:spcBef>
              <a:spcAft>
                <a:spcPts val="1200"/>
              </a:spcAft>
              <a:buNone/>
            </a:pPr>
            <a:r>
              <a:t/>
            </a:r>
            <a:endParaRPr sz="2100"/>
          </a:p>
        </p:txBody>
      </p:sp>
      <p:sp>
        <p:nvSpPr>
          <p:cNvPr id="338" name="Google Shape;338;p4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39" name="Google Shape;339;p4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7.15.4 The Graph of a Function in Vertex Form</a:t>
            </a:r>
            <a:endParaRPr/>
          </a:p>
        </p:txBody>
      </p:sp>
      <p:sp>
        <p:nvSpPr>
          <p:cNvPr id="340" name="Google Shape;340;p40"/>
          <p:cNvSpPr txBox="1"/>
          <p:nvPr/>
        </p:nvSpPr>
        <p:spPr>
          <a:xfrm>
            <a:off x="310900" y="1896568"/>
            <a:ext cx="5056500" cy="1835700"/>
          </a:xfrm>
          <a:prstGeom prst="rect">
            <a:avLst/>
          </a:prstGeom>
          <a:noFill/>
          <a:ln>
            <a:noFill/>
          </a:ln>
        </p:spPr>
        <p:txBody>
          <a:bodyPr anchorCtr="0" anchor="t" bIns="91425" lIns="91425" spcFirstLastPara="1" rIns="91425" wrap="square" tIns="91425">
            <a:noAutofit/>
          </a:bodyPr>
          <a:lstStyle/>
          <a:p>
            <a:pPr indent="-381000" lvl="0" marL="457200" rtl="0" algn="l">
              <a:spcBef>
                <a:spcPts val="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What is the </a:t>
            </a:r>
            <a:r>
              <a:rPr i="1" lang="en" sz="2400">
                <a:solidFill>
                  <a:schemeClr val="dk1"/>
                </a:solidFill>
                <a:latin typeface="Times New Roman"/>
                <a:ea typeface="Times New Roman"/>
                <a:cs typeface="Times New Roman"/>
                <a:sym typeface="Times New Roman"/>
              </a:rPr>
              <a:t>x</a:t>
            </a:r>
            <a:r>
              <a:rPr lang="en" sz="2400">
                <a:solidFill>
                  <a:schemeClr val="dk1"/>
                </a:solidFill>
                <a:latin typeface="Noto Sans"/>
                <a:ea typeface="Noto Sans"/>
                <a:cs typeface="Noto Sans"/>
                <a:sym typeface="Noto Sans"/>
              </a:rPr>
              <a:t>-coordinate of the vertex of the graph of </a:t>
            </a:r>
            <a:r>
              <a:rPr i="1" lang="en" sz="2400">
                <a:solidFill>
                  <a:schemeClr val="dk1"/>
                </a:solidFill>
                <a:latin typeface="Times New Roman"/>
                <a:ea typeface="Times New Roman"/>
                <a:cs typeface="Times New Roman"/>
                <a:sym typeface="Times New Roman"/>
              </a:rPr>
              <a:t>f</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What is the </a:t>
            </a:r>
            <a:r>
              <a:rPr i="1" lang="en" sz="2400">
                <a:solidFill>
                  <a:schemeClr val="dk1"/>
                </a:solidFill>
                <a:latin typeface="Times New Roman"/>
                <a:ea typeface="Times New Roman"/>
                <a:cs typeface="Times New Roman"/>
                <a:sym typeface="Times New Roman"/>
              </a:rPr>
              <a:t>y</a:t>
            </a:r>
            <a:r>
              <a:rPr lang="en" sz="2400">
                <a:solidFill>
                  <a:schemeClr val="dk1"/>
                </a:solidFill>
                <a:latin typeface="Noto Sans"/>
                <a:ea typeface="Noto Sans"/>
                <a:cs typeface="Noto Sans"/>
                <a:sym typeface="Noto Sans"/>
              </a:rPr>
              <a:t>-coordinate of the vertex of the graph of </a:t>
            </a:r>
            <a:r>
              <a:rPr i="1" lang="en" sz="2400">
                <a:solidFill>
                  <a:schemeClr val="dk1"/>
                </a:solidFill>
                <a:latin typeface="Times New Roman"/>
                <a:ea typeface="Times New Roman"/>
                <a:cs typeface="Times New Roman"/>
                <a:sym typeface="Times New Roman"/>
              </a:rPr>
              <a:t>f</a:t>
            </a:r>
            <a:r>
              <a:rPr lang="en" sz="2400">
                <a:solidFill>
                  <a:schemeClr val="dk1"/>
                </a:solidFill>
                <a:latin typeface="Noto Sans"/>
                <a:ea typeface="Noto Sans"/>
                <a:cs typeface="Noto Sans"/>
                <a:sym typeface="Noto Sans"/>
              </a:rPr>
              <a:t>?</a:t>
            </a:r>
            <a:endParaRPr sz="2400">
              <a:solidFill>
                <a:schemeClr val="dk1"/>
              </a:solidFill>
              <a:latin typeface="Noto Sans"/>
              <a:ea typeface="Noto Sans"/>
              <a:cs typeface="Noto Sans"/>
              <a:sym typeface="Noto Sans"/>
            </a:endParaRPr>
          </a:p>
          <a:p>
            <a:pPr indent="-381000" lvl="0" marL="457200" rtl="0" algn="l">
              <a:spcBef>
                <a:spcPts val="1000"/>
              </a:spcBef>
              <a:spcAft>
                <a:spcPts val="0"/>
              </a:spcAft>
              <a:buClr>
                <a:schemeClr val="dk1"/>
              </a:buClr>
              <a:buSzPts val="2400"/>
              <a:buFont typeface="Noto Sans"/>
              <a:buAutoNum type="arabicPeriod"/>
            </a:pPr>
            <a:r>
              <a:rPr lang="en" sz="2400">
                <a:solidFill>
                  <a:schemeClr val="dk1"/>
                </a:solidFill>
                <a:latin typeface="Noto Sans"/>
                <a:ea typeface="Noto Sans"/>
                <a:cs typeface="Noto Sans"/>
                <a:sym typeface="Noto Sans"/>
              </a:rPr>
              <a:t>Does the graph open up or down?</a:t>
            </a:r>
            <a:endParaRPr sz="2400">
              <a:solidFill>
                <a:schemeClr val="dk1"/>
              </a:solidFill>
              <a:latin typeface="Noto Sans"/>
              <a:ea typeface="Noto Sans"/>
              <a:cs typeface="Noto Sans"/>
              <a:sym typeface="Noto Sans"/>
            </a:endParaRPr>
          </a:p>
          <a:p>
            <a:pPr indent="0" lvl="0" marL="0" rtl="0" algn="l">
              <a:spcBef>
                <a:spcPts val="1000"/>
              </a:spcBef>
              <a:spcAft>
                <a:spcPts val="0"/>
              </a:spcAft>
              <a:buNone/>
            </a:pPr>
            <a:r>
              <a:t/>
            </a:r>
            <a:endParaRPr sz="2000">
              <a:solidFill>
                <a:schemeClr val="dk1"/>
              </a:solidFill>
              <a:latin typeface="Noto Sans"/>
              <a:ea typeface="Noto Sans"/>
              <a:cs typeface="Noto Sans"/>
              <a:sym typeface="Noto Sans"/>
            </a:endParaRPr>
          </a:p>
        </p:txBody>
      </p:sp>
      <p:pic>
        <p:nvPicPr>
          <p:cNvPr descr="Empty coordinate plane" id="341" name="Google Shape;341;p40" title="ChatGPT Image Nov 12, 2025, 02_28_11 AM.png"/>
          <p:cNvPicPr preferRelativeResize="0"/>
          <p:nvPr/>
        </p:nvPicPr>
        <p:blipFill>
          <a:blip r:embed="rId4">
            <a:alphaModFix/>
          </a:blip>
          <a:stretch>
            <a:fillRect/>
          </a:stretch>
        </p:blipFill>
        <p:spPr>
          <a:xfrm>
            <a:off x="5310475" y="1698425"/>
            <a:ext cx="3174700" cy="317470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5" name="Shape 345"/>
        <p:cNvGrpSpPr/>
        <p:nvPr/>
      </p:nvGrpSpPr>
      <p:grpSpPr>
        <a:xfrm>
          <a:off x="0" y="0"/>
          <a:ext cx="0" cy="0"/>
          <a:chOff x="0" y="0"/>
          <a:chExt cx="0" cy="0"/>
        </a:xfrm>
      </p:grpSpPr>
      <p:sp>
        <p:nvSpPr>
          <p:cNvPr id="346" name="Google Shape;346;p4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47" name="Google Shape;347;p41"/>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Fifth Stop: Practice</a:t>
            </a:r>
            <a:endParaRPr/>
          </a:p>
        </p:txBody>
      </p:sp>
      <p:pic>
        <p:nvPicPr>
          <p:cNvPr descr="Map consisting of six rectangles connected by dotted lines conveying the progression of the Lesson. Each rectangle has an icon with text. Adding to the previous four stops, the fifth rectangle is now highlighted in dark green with a yellow icon and text. The icon is a pencil tip and the text reads &quot;Practice.&quot;" id="348" name="Google Shape;348;p41" title="2 learning activity stop 5.png"/>
          <p:cNvPicPr preferRelativeResize="0"/>
          <p:nvPr/>
        </p:nvPicPr>
        <p:blipFill>
          <a:blip r:embed="rId3">
            <a:alphaModFix/>
          </a:blip>
          <a:stretch>
            <a:fillRect/>
          </a:stretch>
        </p:blipFill>
        <p:spPr>
          <a:xfrm>
            <a:off x="146304" y="1426464"/>
            <a:ext cx="8839204" cy="3163641"/>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52" name="Shape 352"/>
        <p:cNvGrpSpPr/>
        <p:nvPr/>
      </p:nvGrpSpPr>
      <p:grpSpPr>
        <a:xfrm>
          <a:off x="0" y="0"/>
          <a:ext cx="0" cy="0"/>
          <a:chOff x="0" y="0"/>
          <a:chExt cx="0" cy="0"/>
        </a:xfrm>
      </p:grpSpPr>
      <p:sp>
        <p:nvSpPr>
          <p:cNvPr id="353" name="Google Shape;353;p42"/>
          <p:cNvSpPr txBox="1"/>
          <p:nvPr>
            <p:ph type="title"/>
          </p:nvPr>
        </p:nvSpPr>
        <p:spPr>
          <a:xfrm>
            <a:off x="311700" y="137160"/>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354" name="Google Shape;354;p42"/>
          <p:cNvSpPr txBox="1"/>
          <p:nvPr>
            <p:ph idx="1" type="body"/>
          </p:nvPr>
        </p:nvSpPr>
        <p:spPr>
          <a:xfrm>
            <a:off x="311700" y="960120"/>
            <a:ext cx="3999900" cy="36576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pic>
        <p:nvPicPr>
          <p:cNvPr descr=" Student crossing a finish line with a thumbs-up icon, symbolizing effort, motivation, and successfully completing a task or goal." id="355" name="Google Shape;355;p42" title="Practice-6.png"/>
          <p:cNvPicPr preferRelativeResize="0"/>
          <p:nvPr/>
        </p:nvPicPr>
        <p:blipFill rotWithShape="1">
          <a:blip r:embed="rId4">
            <a:alphaModFix/>
          </a:blip>
          <a:srcRect b="0" l="0" r="0" t="0"/>
          <a:stretch/>
        </p:blipFill>
        <p:spPr>
          <a:xfrm>
            <a:off x="5577675" y="1152475"/>
            <a:ext cx="3254626" cy="3254625"/>
          </a:xfrm>
          <a:prstGeom prst="rect">
            <a:avLst/>
          </a:prstGeom>
          <a:noFill/>
          <a:ln>
            <a:noFill/>
          </a:ln>
        </p:spPr>
      </p:pic>
      <p:sp>
        <p:nvSpPr>
          <p:cNvPr id="356" name="Google Shape;356;p4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57" name="Google Shape;357;p4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7.15.5 Practice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1" name="Shape 361"/>
        <p:cNvGrpSpPr/>
        <p:nvPr/>
      </p:nvGrpSpPr>
      <p:grpSpPr>
        <a:xfrm>
          <a:off x="0" y="0"/>
          <a:ext cx="0" cy="0"/>
          <a:chOff x="0" y="0"/>
          <a:chExt cx="0" cy="0"/>
        </a:xfrm>
      </p:grpSpPr>
      <p:sp>
        <p:nvSpPr>
          <p:cNvPr id="362" name="Google Shape;362;p43"/>
          <p:cNvSpPr txBox="1"/>
          <p:nvPr>
            <p:ph type="title"/>
          </p:nvPr>
        </p:nvSpPr>
        <p:spPr>
          <a:xfrm>
            <a:off x="-7000" y="-39550"/>
            <a:ext cx="9150900" cy="1194000"/>
          </a:xfrm>
          <a:prstGeom prst="rect">
            <a:avLst/>
          </a:prstGeom>
        </p:spPr>
        <p:txBody>
          <a:bodyPr anchorCtr="0" anchor="t" bIns="91425" lIns="91425" spcFirstLastPara="1" rIns="91425" wrap="square" tIns="182875">
            <a:noAutofit/>
          </a:bodyPr>
          <a:lstStyle/>
          <a:p>
            <a:pPr indent="0" lvl="0" marL="0" rtl="0" algn="ctr">
              <a:spcBef>
                <a:spcPts val="0"/>
              </a:spcBef>
              <a:spcAft>
                <a:spcPts val="0"/>
              </a:spcAft>
              <a:buNone/>
            </a:pPr>
            <a:r>
              <a:rPr lang="en"/>
              <a:t>Lesson Journey</a:t>
            </a:r>
            <a:endParaRPr/>
          </a:p>
          <a:p>
            <a:pPr indent="0" lvl="0" marL="0" rtl="0" algn="ctr">
              <a:lnSpc>
                <a:spcPct val="115000"/>
              </a:lnSpc>
              <a:spcBef>
                <a:spcPts val="0"/>
              </a:spcBef>
              <a:spcAft>
                <a:spcPts val="1200"/>
              </a:spcAft>
              <a:buNone/>
            </a:pPr>
            <a:r>
              <a:rPr b="0" lang="en" sz="2400">
                <a:latin typeface="Noto Sans"/>
                <a:ea typeface="Noto Sans"/>
                <a:cs typeface="Noto Sans"/>
                <a:sym typeface="Noto Sans"/>
              </a:rPr>
              <a:t>Sixth Stop: Lesson Synthesis</a:t>
            </a:r>
            <a:endParaRPr/>
          </a:p>
        </p:txBody>
      </p:sp>
      <p:pic>
        <p:nvPicPr>
          <p:cNvPr descr="Map consisting of six rectangles connected by dotted lines conveying the progression of the Lesson. Each rectangle has an icon with text. This final rectangle is now highlighted in dark green with a yellow icon and text. The icon consists of four arrows pointing at a circle and the text reads &quot;Lesson Synthesis.&quot;" id="363" name="Google Shape;363;p43" title="2 learning activity stop 6.png"/>
          <p:cNvPicPr preferRelativeResize="0"/>
          <p:nvPr/>
        </p:nvPicPr>
        <p:blipFill>
          <a:blip r:embed="rId3">
            <a:alphaModFix/>
          </a:blip>
          <a:stretch>
            <a:fillRect/>
          </a:stretch>
        </p:blipFill>
        <p:spPr>
          <a:xfrm>
            <a:off x="146304" y="1426464"/>
            <a:ext cx="8839204" cy="3163641"/>
          </a:xfrm>
          <a:prstGeom prst="rect">
            <a:avLst/>
          </a:prstGeom>
          <a:noFill/>
          <a:ln>
            <a:noFill/>
          </a:ln>
        </p:spPr>
      </p:pic>
      <p:sp>
        <p:nvSpPr>
          <p:cNvPr id="364" name="Google Shape;364;p4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368" name="Shape 368"/>
        <p:cNvGrpSpPr/>
        <p:nvPr/>
      </p:nvGrpSpPr>
      <p:grpSpPr>
        <a:xfrm>
          <a:off x="0" y="0"/>
          <a:ext cx="0" cy="0"/>
          <a:chOff x="0" y="0"/>
          <a:chExt cx="0" cy="0"/>
        </a:xfrm>
      </p:grpSpPr>
      <p:sp>
        <p:nvSpPr>
          <p:cNvPr id="369" name="Google Shape;369;p44"/>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370" name="Google Shape;370;p44"/>
          <p:cNvSpPr txBox="1"/>
          <p:nvPr>
            <p:ph idx="1" type="body"/>
          </p:nvPr>
        </p:nvSpPr>
        <p:spPr>
          <a:xfrm>
            <a:off x="311700" y="673825"/>
            <a:ext cx="5243100" cy="659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sz="2100"/>
              <a:t>Answer these </a:t>
            </a:r>
            <a:r>
              <a:rPr lang="en" sz="2100"/>
              <a:t>questions</a:t>
            </a:r>
            <a:r>
              <a:rPr lang="en" sz="2100"/>
              <a:t> to show your understanding of the connections between the three different forms of quadratic expressions.</a:t>
            </a:r>
            <a:endParaRPr sz="2100"/>
          </a:p>
        </p:txBody>
      </p:sp>
      <p:sp>
        <p:nvSpPr>
          <p:cNvPr id="371" name="Google Shape;371;p4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72" name="Google Shape;372;p44"/>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Lesson 7.15 Vertex Form</a:t>
            </a:r>
            <a:endParaRPr/>
          </a:p>
        </p:txBody>
      </p:sp>
      <p:sp>
        <p:nvSpPr>
          <p:cNvPr id="373" name="Google Shape;373;p44"/>
          <p:cNvSpPr txBox="1"/>
          <p:nvPr/>
        </p:nvSpPr>
        <p:spPr>
          <a:xfrm>
            <a:off x="376275" y="2232422"/>
            <a:ext cx="8351400" cy="2426100"/>
          </a:xfrm>
          <a:prstGeom prst="rect">
            <a:avLst/>
          </a:prstGeom>
          <a:noFill/>
          <a:ln>
            <a:noFill/>
          </a:ln>
        </p:spPr>
        <p:txBody>
          <a:bodyPr anchorCtr="0" anchor="t" bIns="91425" lIns="91425" spcFirstLastPara="1" rIns="91425" wrap="square" tIns="91425">
            <a:noAutofit/>
          </a:bodyPr>
          <a:lstStyle/>
          <a:p>
            <a:pPr indent="-355600" lvl="0" marL="457200" rtl="0" algn="l">
              <a:spcBef>
                <a:spcPts val="0"/>
              </a:spcBef>
              <a:spcAft>
                <a:spcPts val="0"/>
              </a:spcAft>
              <a:buClr>
                <a:schemeClr val="dk1"/>
              </a:buClr>
              <a:buSzPts val="2000"/>
              <a:buFont typeface="Noto Sans"/>
              <a:buAutoNum type="arabicPeriod"/>
            </a:pPr>
            <a:r>
              <a:rPr lang="en" sz="2000">
                <a:solidFill>
                  <a:schemeClr val="dk1"/>
                </a:solidFill>
                <a:latin typeface="Noto Sans"/>
                <a:ea typeface="Noto Sans"/>
                <a:cs typeface="Noto Sans"/>
                <a:sym typeface="Noto Sans"/>
              </a:rPr>
              <a:t>The standard form has a constant term: the </a:t>
            </a:r>
            <a:r>
              <a:rPr i="1" lang="en" sz="2000">
                <a:solidFill>
                  <a:schemeClr val="dk1"/>
                </a:solidFill>
                <a:latin typeface="Times New Roman"/>
                <a:ea typeface="Times New Roman"/>
                <a:cs typeface="Times New Roman"/>
                <a:sym typeface="Times New Roman"/>
              </a:rPr>
              <a:t>c</a:t>
            </a:r>
            <a:r>
              <a:rPr lang="en" sz="2000">
                <a:solidFill>
                  <a:schemeClr val="dk1"/>
                </a:solidFill>
                <a:latin typeface="Noto Sans"/>
                <a:ea typeface="Noto Sans"/>
                <a:cs typeface="Noto Sans"/>
                <a:sym typeface="Noto Sans"/>
              </a:rPr>
              <a:t> in </a:t>
            </a:r>
            <a:r>
              <a:rPr i="1" lang="en" sz="2000">
                <a:solidFill>
                  <a:schemeClr val="dk1"/>
                </a:solidFill>
                <a:latin typeface="Times New Roman"/>
                <a:ea typeface="Times New Roman"/>
                <a:cs typeface="Times New Roman"/>
                <a:sym typeface="Times New Roman"/>
              </a:rPr>
              <a:t>ax</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a:t>
            </a:r>
            <a:r>
              <a:rPr i="1" lang="en" sz="2000">
                <a:solidFill>
                  <a:schemeClr val="dk1"/>
                </a:solidFill>
                <a:latin typeface="Times New Roman"/>
                <a:ea typeface="Times New Roman"/>
                <a:cs typeface="Times New Roman"/>
                <a:sym typeface="Times New Roman"/>
              </a:rPr>
              <a:t>bx </a:t>
            </a:r>
            <a:r>
              <a:rPr lang="en" sz="2000">
                <a:solidFill>
                  <a:schemeClr val="dk1"/>
                </a:solidFill>
                <a:latin typeface="Noto Sans"/>
                <a:ea typeface="Noto Sans"/>
                <a:cs typeface="Noto Sans"/>
                <a:sym typeface="Noto Sans"/>
              </a:rPr>
              <a:t>+ </a:t>
            </a:r>
            <a:r>
              <a:rPr i="1" lang="en" sz="2000">
                <a:solidFill>
                  <a:schemeClr val="dk1"/>
                </a:solidFill>
                <a:latin typeface="Times New Roman"/>
                <a:ea typeface="Times New Roman"/>
                <a:cs typeface="Times New Roman"/>
                <a:sym typeface="Times New Roman"/>
              </a:rPr>
              <a:t>c</a:t>
            </a:r>
            <a:r>
              <a:rPr lang="en" sz="2000">
                <a:solidFill>
                  <a:schemeClr val="dk1"/>
                </a:solidFill>
                <a:latin typeface="Noto Sans"/>
                <a:ea typeface="Noto Sans"/>
                <a:cs typeface="Noto Sans"/>
                <a:sym typeface="Noto Sans"/>
              </a:rPr>
              <a:t>. The vertex form also has a constant term: the </a:t>
            </a:r>
            <a:r>
              <a:rPr i="1" lang="en" sz="2000">
                <a:solidFill>
                  <a:schemeClr val="dk1"/>
                </a:solidFill>
                <a:latin typeface="Times New Roman"/>
                <a:ea typeface="Times New Roman"/>
                <a:cs typeface="Times New Roman"/>
                <a:sym typeface="Times New Roman"/>
              </a:rPr>
              <a:t>k</a:t>
            </a:r>
            <a:r>
              <a:rPr lang="en" sz="2000">
                <a:solidFill>
                  <a:schemeClr val="dk1"/>
                </a:solidFill>
                <a:latin typeface="Noto Sans"/>
                <a:ea typeface="Noto Sans"/>
                <a:cs typeface="Noto Sans"/>
                <a:sym typeface="Noto Sans"/>
              </a:rPr>
              <a:t> in </a:t>
            </a:r>
            <a:r>
              <a:rPr i="1" lang="en" sz="2000">
                <a:solidFill>
                  <a:schemeClr val="dk1"/>
                </a:solidFill>
                <a:latin typeface="Times New Roman"/>
                <a:ea typeface="Times New Roman"/>
                <a:cs typeface="Times New Roman"/>
                <a:sym typeface="Times New Roman"/>
              </a:rPr>
              <a:t>a</a:t>
            </a:r>
            <a:r>
              <a:rPr lang="en" sz="2000">
                <a:solidFill>
                  <a:schemeClr val="dk1"/>
                </a:solidFill>
                <a:latin typeface="Noto Sans"/>
                <a:ea typeface="Noto Sans"/>
                <a:cs typeface="Noto Sans"/>
                <a:sym typeface="Noto Sans"/>
              </a:rPr>
              <a:t>(</a:t>
            </a:r>
            <a:r>
              <a:rPr i="1" lang="en" sz="2000">
                <a:solidFill>
                  <a:schemeClr val="dk1"/>
                </a:solidFill>
                <a:latin typeface="Times New Roman"/>
                <a:ea typeface="Times New Roman"/>
                <a:cs typeface="Times New Roman"/>
                <a:sym typeface="Times New Roman"/>
              </a:rPr>
              <a:t>x </a:t>
            </a:r>
            <a:r>
              <a:rPr lang="en" sz="2000">
                <a:solidFill>
                  <a:schemeClr val="dk1"/>
                </a:solidFill>
                <a:latin typeface="Noto Sans"/>
                <a:ea typeface="Noto Sans"/>
                <a:cs typeface="Noto Sans"/>
                <a:sym typeface="Noto Sans"/>
              </a:rPr>
              <a:t>− </a:t>
            </a:r>
            <a:r>
              <a:rPr i="1" lang="en" sz="2000">
                <a:solidFill>
                  <a:schemeClr val="dk1"/>
                </a:solidFill>
                <a:latin typeface="Times New Roman"/>
                <a:ea typeface="Times New Roman"/>
                <a:cs typeface="Times New Roman"/>
                <a:sym typeface="Times New Roman"/>
              </a:rPr>
              <a:t>h</a:t>
            </a:r>
            <a:r>
              <a:rPr lang="en" sz="2000">
                <a:solidFill>
                  <a:schemeClr val="dk1"/>
                </a:solidFill>
                <a:latin typeface="Noto Sans"/>
                <a:ea typeface="Noto Sans"/>
                <a:cs typeface="Noto Sans"/>
                <a:sym typeface="Noto Sans"/>
              </a:rPr>
              <a:t>)</a:t>
            </a:r>
            <a:r>
              <a:rPr baseline="30000" lang="en" sz="2000">
                <a:solidFill>
                  <a:schemeClr val="dk1"/>
                </a:solidFill>
                <a:latin typeface="Noto Sans"/>
                <a:ea typeface="Noto Sans"/>
                <a:cs typeface="Noto Sans"/>
                <a:sym typeface="Noto Sans"/>
              </a:rPr>
              <a:t>2 </a:t>
            </a:r>
            <a:r>
              <a:rPr lang="en" sz="2000">
                <a:solidFill>
                  <a:schemeClr val="dk1"/>
                </a:solidFill>
                <a:latin typeface="Noto Sans"/>
                <a:ea typeface="Noto Sans"/>
                <a:cs typeface="Noto Sans"/>
                <a:sym typeface="Noto Sans"/>
              </a:rPr>
              <a:t>+ </a:t>
            </a:r>
            <a:r>
              <a:rPr i="1" lang="en" sz="2000">
                <a:solidFill>
                  <a:schemeClr val="dk1"/>
                </a:solidFill>
                <a:latin typeface="Times New Roman"/>
                <a:ea typeface="Times New Roman"/>
                <a:cs typeface="Times New Roman"/>
                <a:sym typeface="Times New Roman"/>
              </a:rPr>
              <a:t>k</a:t>
            </a:r>
            <a:r>
              <a:rPr lang="en" sz="2000">
                <a:solidFill>
                  <a:schemeClr val="dk1"/>
                </a:solidFill>
                <a:latin typeface="Noto Sans"/>
                <a:ea typeface="Noto Sans"/>
                <a:cs typeface="Noto Sans"/>
                <a:sym typeface="Noto Sans"/>
              </a:rPr>
              <a:t>. Are the two constant terms visible on the graph in the same way?</a:t>
            </a:r>
            <a:endParaRPr sz="2000">
              <a:solidFill>
                <a:schemeClr val="dk1"/>
              </a:solidFill>
              <a:latin typeface="Noto Sans"/>
              <a:ea typeface="Noto Sans"/>
              <a:cs typeface="Noto Sans"/>
              <a:sym typeface="Noto Sans"/>
            </a:endParaRPr>
          </a:p>
          <a:p>
            <a:pPr indent="-355600" lvl="0" marL="457200" rtl="0" algn="l">
              <a:spcBef>
                <a:spcPts val="1000"/>
              </a:spcBef>
              <a:spcAft>
                <a:spcPts val="1000"/>
              </a:spcAft>
              <a:buClr>
                <a:schemeClr val="dk1"/>
              </a:buClr>
              <a:buSzPts val="2000"/>
              <a:buFont typeface="Noto Sans"/>
              <a:buAutoNum type="arabicPeriod"/>
            </a:pPr>
            <a:r>
              <a:rPr lang="en" sz="2000">
                <a:solidFill>
                  <a:schemeClr val="dk1"/>
                </a:solidFill>
                <a:latin typeface="Noto Sans"/>
                <a:ea typeface="Noto Sans"/>
                <a:cs typeface="Noto Sans"/>
                <a:sym typeface="Noto Sans"/>
              </a:rPr>
              <a:t>In both the vertex and standard form, the squared term </a:t>
            </a:r>
            <a:r>
              <a:rPr i="1" lang="en" sz="2000">
                <a:solidFill>
                  <a:schemeClr val="dk1"/>
                </a:solidFill>
                <a:latin typeface="Times New Roman"/>
                <a:ea typeface="Times New Roman"/>
                <a:cs typeface="Times New Roman"/>
                <a:sym typeface="Times New Roman"/>
              </a:rPr>
              <a:t>x</a:t>
            </a:r>
            <a:r>
              <a:rPr baseline="30000" lang="en" sz="2000">
                <a:solidFill>
                  <a:schemeClr val="dk1"/>
                </a:solidFill>
                <a:latin typeface="Noto Sans"/>
                <a:ea typeface="Noto Sans"/>
                <a:cs typeface="Noto Sans"/>
                <a:sym typeface="Noto Sans"/>
              </a:rPr>
              <a:t>2</a:t>
            </a:r>
            <a:r>
              <a:rPr lang="en" sz="2000">
                <a:solidFill>
                  <a:schemeClr val="dk1"/>
                </a:solidFill>
                <a:latin typeface="Noto Sans"/>
                <a:ea typeface="Noto Sans"/>
                <a:cs typeface="Noto Sans"/>
                <a:sym typeface="Noto Sans"/>
              </a:rPr>
              <a:t> has a coefficient (which could be 1). Does this coefficient affect the graph in similar ways?</a:t>
            </a:r>
            <a:endParaRPr sz="2000">
              <a:solidFill>
                <a:schemeClr val="dk1"/>
              </a:solidFill>
              <a:latin typeface="Noto Sans"/>
              <a:ea typeface="Noto Sans"/>
              <a:cs typeface="Noto Sans"/>
              <a:sym typeface="Noto Sans"/>
            </a:endParaRPr>
          </a:p>
        </p:txBody>
      </p:sp>
      <p:pic>
        <p:nvPicPr>
          <p:cNvPr descr="Graphic of man thinking" id="374" name="Google Shape;374;p44" title="2ChatGPT Image Aug 4, 2025, 05_57_04 PM.png"/>
          <p:cNvPicPr preferRelativeResize="0"/>
          <p:nvPr/>
        </p:nvPicPr>
        <p:blipFill>
          <a:blip r:embed="rId4">
            <a:alphaModFix/>
          </a:blip>
          <a:stretch>
            <a:fillRect/>
          </a:stretch>
        </p:blipFill>
        <p:spPr>
          <a:xfrm>
            <a:off x="5375800" y="165075"/>
            <a:ext cx="2067351" cy="2067351"/>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45"/>
          <p:cNvSpPr txBox="1"/>
          <p:nvPr>
            <p:ph type="title"/>
          </p:nvPr>
        </p:nvSpPr>
        <p:spPr>
          <a:xfrm>
            <a:off x="311700" y="137160"/>
            <a:ext cx="8520600" cy="82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 </a:t>
            </a:r>
            <a:endParaRPr/>
          </a:p>
        </p:txBody>
      </p:sp>
      <p:sp>
        <p:nvSpPr>
          <p:cNvPr id="380" name="Google Shape;380;p45"/>
          <p:cNvSpPr txBox="1"/>
          <p:nvPr>
            <p:ph idx="1" type="body"/>
          </p:nvPr>
        </p:nvSpPr>
        <p:spPr>
          <a:xfrm>
            <a:off x="311700" y="959071"/>
            <a:ext cx="8520600" cy="5604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en"/>
              <a:t>How much do you agree with the following statements?</a:t>
            </a:r>
            <a:endParaRPr/>
          </a:p>
        </p:txBody>
      </p:sp>
      <p:graphicFrame>
        <p:nvGraphicFramePr>
          <p:cNvPr descr="Table that organizes responses about the lesson's learning goals with the first row serving as the table header. The header for the first column lists the learning goals. The remaining columns are where students indicate their level of understanding. In order, the headers label the columns as &quot;I can&quot; for cells in column 2, &quot;Almost&quot; for cells in column 3, and &quot;Not yet&quot; for cells in column 4. " id="381" name="Google Shape;381;p45" title="Student Self Assessment table"/>
          <p:cNvGraphicFramePr/>
          <p:nvPr/>
        </p:nvGraphicFramePr>
        <p:xfrm>
          <a:off x="403153" y="1764100"/>
          <a:ext cx="3000000" cy="3000000"/>
        </p:xfrm>
        <a:graphic>
          <a:graphicData uri="http://schemas.openxmlformats.org/drawingml/2006/table">
            <a:tbl>
              <a:tblPr>
                <a:noFill/>
                <a:tableStyleId>{79AA3D5B-3FE0-443F-8D0D-F08920FA25A4}</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Learning Goals</a:t>
                      </a:r>
                      <a:endParaRPr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Recognize the "vertex form" of a quadratic equation.</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chemeClr val="dk1"/>
                          </a:solidFill>
                          <a:latin typeface="Noto Sans"/>
                          <a:ea typeface="Noto Sans"/>
                          <a:cs typeface="Noto Sans"/>
                          <a:sym typeface="Noto Sans"/>
                        </a:rPr>
                        <a:t>Relate the numbers in the vertex form of a quadratic equation to its graph.</a:t>
                      </a:r>
                      <a:endParaRPr sz="1800">
                        <a:solidFill>
                          <a:schemeClr val="dk1"/>
                        </a:solidFill>
                        <a:latin typeface="Noto Sans"/>
                        <a:ea typeface="Noto Sans"/>
                        <a:cs typeface="Noto Sans"/>
                        <a:sym typeface="Noto Sans"/>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ctr">
                        <a:lnSpc>
                          <a:spcPct val="200000"/>
                        </a:lnSpc>
                        <a:spcBef>
                          <a:spcPts val="1000"/>
                        </a:spcBef>
                        <a:spcAft>
                          <a:spcPts val="0"/>
                        </a:spcAft>
                        <a:buNone/>
                      </a:pPr>
                      <a:r>
                        <a:rPr lang="en">
                          <a:solidFill>
                            <a:schemeClr val="dk1"/>
                          </a:solidFill>
                        </a:rPr>
                        <a:t>⃞</a:t>
                      </a:r>
                      <a:endParaRPr>
                        <a:solidFill>
                          <a:schemeClr val="dk1"/>
                        </a:solidFill>
                      </a:endParaRPr>
                    </a:p>
                  </a:txBody>
                  <a:tcPr marT="228600"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
        <p:nvSpPr>
          <p:cNvPr id="382" name="Google Shape;382;p4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latin typeface="Noto Sans"/>
              <a:ea typeface="Noto Sans"/>
              <a:cs typeface="Noto Sans"/>
              <a:sym typeface="Noto Sans"/>
            </a:endParaRPr>
          </a:p>
        </p:txBody>
      </p:sp>
      <p:sp>
        <p:nvSpPr>
          <p:cNvPr id="383" name="Google Shape;383;p45"/>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Lesson 7.15 Vertex Form</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