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CA16FE3-EA85-4557-9A5D-871DA1742D9D}">
  <a:tblStyle styleId="{ACA16FE3-EA85-4557-9A5D-871DA1742D9D}"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194743/raise-unit-2-spn-vocabulary-flash-cards/?i=5eauv9&amp;x=1jqt" TargetMode="External"/><Relationship Id="rId4" Type="http://schemas.openxmlformats.org/officeDocument/2006/relationships/hyperlink" Target="https://quizlet.com/881145916/raise-unit-2-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_NQJdG92iA;&amp;rel=0" TargetMode="External"/><Relationship Id="rId3" Type="http://schemas.openxmlformats.org/officeDocument/2006/relationships/hyperlink" Target="https://k12.openstax.org/contents/raise/resources/80f4dd91802bcea6079a5492078522eef037a110" TargetMode="External"/><Relationship Id="rId4" Type="http://schemas.openxmlformats.org/officeDocument/2006/relationships/hyperlink" Target="https://k12.openstax.org/contents/raise/resources/1ca792ce8cef6493b2e84e742f407b3f051607c1"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revisit the meaning of the solutions to an inequality in one variable and recall that the solution set is a range of values. They also investigate different ways to find the solution set to an inequality—by reasoning about the quantities and relationships in context; by guessing some values, substituting them into the inequality, and checking them to see if they make the inequality true; and by first solving a related equation in one variable. Along the way, students reason abstractly and quantitatively.</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Devices that can run Desmos (recommended) or other graphing technology, or graph paper are needed.</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A5(B) solve linear inequalities in one variable, including those for which the application of the distributive property is necessary and for which variables are included on both sides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Familiarize students with the vocabulary words they will see throughout the lesson. Encourage students to look for these words and notice their use and meanings.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Encourage students to use key vocabulary words in “math talk” and their written and oral explanations.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Utilize a word wall. Sample cards are located here: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2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2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 tape, video, DVD, and CD 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72c53efa5e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72c53efa5e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warm up activates what students know about the solutions to an inequality and ways to find the solutions. For the first time, students refer to the solutions as the solution set of the inequality. Throughout their work with one-variable inequalities, students will use the terms “solutions” and “solution set” interchangeably. By now, students are likely to have internalized that a solution to an equation in one variable is a value that makes the equation true. The work here makes it explicit that we can extend this understanding of solutions to inequalities in one variable.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Display a number line for all to see that looks like that on the screen.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are some samples. 9.2, 8, 4.5, –7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are some samples. 0.5, 0, –1, –6</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to share some solutions to the first inequality and explain what it means for a value to be a solution to y ≤ 9.2. Be sure to mention some negative numbers that are solutions. If necessary, show the solution set on a number line. Then, focus the discussion on the second inequality.</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each student to mark the one solution they have for 7(3 − x) &gt; 14 on the class number line (from the launch). (Students could draw a point or put a dot sticker, if available, on the number line.)</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Discuss with students: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did you know that the value you chose is a solution?”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substituted for x in the inequality, the value makes a true statement.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 you notice about all the points that are on the line?”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They are all to the left side of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“On the number line, we can see that the solutions are values that are less than 1. All these values form the solution set to the inequality. Is there a way to write the solution set concisely, without using the number line and without writing out all the numbers less than 1?”</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 can write x&lt;1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“Does the solution set have anything to do with the solution to the equation 7(3−x)=14?”</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solution to the equation is x =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does the solution set to the inequality 7(3−x)&gt;14 involve numbers less than 1?”</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inequality can be taken to say “7 times 3−x is greater than 14.” For the inequality to be true, 3−x must be greater than 2. For 3−x to be greater than 2, x must be less than 1.</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72c53efa5e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72c53efa5e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will work to match inequalities with their graphs. Encourage students to read each inequality aloud and identify some numbers are less than or greater than the number in the inequality.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Put students into pairs.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 x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 x &lt;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x &gt;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 x ≤ 2</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a class, facilitate a discussion about the direction of the shaded arrow and the closed vs. open circle.</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The symbol ≥ is represented by a closed circle. The answer is b.</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Check yourself: There is a closed circle on −4. The number line to the right of −4 is highlighted.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Let’s try again a different way: The number line to the right should be highlighted instead of the left. The answer is b.</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The symbol ≥ is represented by a closed circle. The number line to the right should be highlighted instead of the left. The answer is b.</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This activity challenges you to complete a very difficult task!</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more you know about the situation, the closer you are to being able to solve this problem mathematically instead of guessing and checking to see if you are correct.</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Access the online Teacher Guide to see the work for this question.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Access the online Teacher Guide to see the work for this question.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72c53efa5e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72c53efa5e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5 Co-Craft Questions: Reading, Writing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help students consider the context of this problem and to increase awareness of the language of mathematical comparisons. Ask students to keep their books or devices closed and display only the image and the task statement, without revealing the questions that follow. Give students 1 – 2 minutes to write their own mathematical questions about the situation, and then invite them to share their questions with a partner. Listen for and amplify any questions involving comparing costs. Once students compare their questions, reveal the remainder of the task.</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Maximize Meta-awareness, Support Sense-making</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2"/>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3"/>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4"/>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Represent the same information through different modalities by using a table. If students are unsure where to begin, suggest that they use a table to help organize the information provided. Guide students in making decisions about what inputs to include in their table. Be sure that they include 17 and some values directly above and below to support their analysis.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Conceptual processing; Visual-spatial processing</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encourages students to interpret an inequality and its solution set in terms of a situation. A context can help students intuit why the solutions to an inequality from a ray on the number line. The activity also prompts students to think about the solutions to an inequality in terms of a related equation. Here, the situation involves choosing between two options. An equation can be written to represent the two options being equal. The solution to that equation can be seen as a tipping point, on either side of which one option would be better.</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Read the first part of the task statement with the class and make sure students understand the given information. Arrange students in groups of 2. For the first set of questions, ask one partner to find the cost of going to Orchard A and the other partner to find the cost of going to Orchard B, and then compare the costs. Before students move on to the second set of questions, pause to hear which option works best for 8, 12, and 30 students.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Orchard B</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Orchard B</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Orchard A</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More 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n represents the number of students on the field trip.</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9(n + 3) is the cost of going to Orchard A, and 10(n + 1) is the cost of going to Orchard B. The equation represents the two options costing the same amount.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The solution represents the number of students on the field trip at which it would be cheaper to visit Orchard 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n &gt; 17; Access the online Teacher Guide to see the work for this question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students struggle to interpret the meaning of the equation 9(n+3)=10(n+1) and of the inequality 9(n+3)&lt;10(n+1), ask them to think about what each side of the equal sign or the inequality symbol represents.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Be sure students understand the inequality in context and that there are different ways to solve it.</a:t>
            </a:r>
            <a:endParaRPr>
              <a:solidFill>
                <a:schemeClr val="dk1"/>
              </a:solidFill>
            </a:endParaRPr>
          </a:p>
          <a:p>
            <a:pPr indent="-298450" lvl="0" marL="457200" rtl="0" algn="l">
              <a:lnSpc>
                <a:spcPct val="100000"/>
              </a:lnSpc>
              <a:spcBef>
                <a:spcPts val="1200"/>
              </a:spcBef>
              <a:spcAft>
                <a:spcPts val="0"/>
              </a:spcAft>
              <a:buClr>
                <a:schemeClr val="dk1"/>
              </a:buClr>
              <a:buSzPts val="1100"/>
              <a:buChar char="●"/>
            </a:pPr>
            <a:r>
              <a:rPr lang="en">
                <a:solidFill>
                  <a:schemeClr val="dk1"/>
                </a:solidFill>
              </a:rPr>
              <a:t>Have selected students share their solution strategies in order (from guessing and checking to more structured reasoning). Point out solving a related equation if it doesn’t come up.</a:t>
            </a:r>
            <a:endParaRPr>
              <a:solidFill>
                <a:schemeClr val="dk1"/>
              </a:solidFill>
            </a:endParaRPr>
          </a:p>
          <a:p>
            <a:pPr indent="-298450" lvl="0" marL="457200" rtl="0" algn="l">
              <a:lnSpc>
                <a:spcPct val="100000"/>
              </a:lnSpc>
              <a:spcBef>
                <a:spcPts val="1200"/>
              </a:spcBef>
              <a:spcAft>
                <a:spcPts val="0"/>
              </a:spcAft>
              <a:buClr>
                <a:schemeClr val="dk1"/>
              </a:buClr>
              <a:buSzPts val="1100"/>
              <a:buChar char="●"/>
            </a:pPr>
            <a:r>
              <a:rPr lang="en">
                <a:solidFill>
                  <a:schemeClr val="dk1"/>
                </a:solidFill>
              </a:rPr>
              <a:t>Explain that solving 9(n+3)=10(n+1)9(n+3)=10(n+1)9(n+3)=10(n+1) gives a boundary value for nnn. Test numbers above and below this boundary to see when 9(n+3)&lt;10(n+1)9(n+3)&lt;10(n+1)9(n+3)&lt;10(n+1) is true.</a:t>
            </a:r>
            <a:br>
              <a:rPr lang="en">
                <a:solidFill>
                  <a:schemeClr val="dk1"/>
                </a:solidFill>
              </a:rPr>
            </a:br>
            <a:endParaRPr>
              <a:solidFill>
                <a:schemeClr val="dk1"/>
              </a:solidFill>
            </a:endParaRPr>
          </a:p>
          <a:p>
            <a:pPr indent="-298450" lvl="0" marL="457200" rtl="0" algn="l">
              <a:lnSpc>
                <a:spcPct val="100000"/>
              </a:lnSpc>
              <a:spcBef>
                <a:spcPts val="1200"/>
              </a:spcBef>
              <a:spcAft>
                <a:spcPts val="0"/>
              </a:spcAft>
              <a:buClr>
                <a:schemeClr val="dk1"/>
              </a:buClr>
              <a:buSzPts val="1100"/>
              <a:buChar char="●"/>
            </a:pPr>
            <a:r>
              <a:rPr lang="en">
                <a:solidFill>
                  <a:schemeClr val="dk1"/>
                </a:solidFill>
              </a:rPr>
              <a:t>If students mention flipping the inequality when multiplying/dividing by a negative, ask them to explain why it works. Emphasize using reasoning we understand, rather than just rules, to avoid mistakes.</a:t>
            </a:r>
            <a:endParaRPr>
              <a:solidFill>
                <a:schemeClr val="dk1"/>
              </a:solidFill>
            </a:endParaRPr>
          </a:p>
          <a:p>
            <a:pPr indent="0" lvl="0" marL="0" rtl="0" algn="l">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17e - 40 &lt; 21e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in a different way: Should the fee be added or subtracted?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17e + 40 &lt; 21e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Check yourself: The water park is represented by 17e+40 and the amusement park by 21e. In this inequality, the water park is less than the total cost of the amusement park.</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17e &lt; 21e + 40</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Let’s try again in a different way: The $40 fee applies to the water park, not the amusement park.</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17e + 40 &gt; 21e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in a different way: This represents the total cost of the water park being greater than the total cost of the amusement park.</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sz="1300">
                <a:solidFill>
                  <a:srgbClr val="1D2125"/>
                </a:solidFill>
                <a:latin typeface="Calibri"/>
                <a:ea typeface="Calibri"/>
                <a:cs typeface="Calibri"/>
                <a:sym typeface="Calibri"/>
              </a:rPr>
              <a:t>Many real-life situations require us to use inequalities. Translating the details of these situations into inequalities is the first step in understanding them. Let’s look at how we can translate these situations into mathematical sentences.</a:t>
            </a:r>
            <a:endParaRPr sz="1300">
              <a:solidFill>
                <a:srgbClr val="1D2125"/>
              </a:solidFill>
              <a:latin typeface="Calibri"/>
              <a:ea typeface="Calibri"/>
              <a:cs typeface="Calibri"/>
              <a:sym typeface="Calibri"/>
            </a:endParaRPr>
          </a:p>
          <a:p>
            <a:pPr indent="-311150" lvl="0" marL="457200" rtl="0" algn="l">
              <a:lnSpc>
                <a:spcPct val="115000"/>
              </a:lnSpc>
              <a:spcBef>
                <a:spcPts val="120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Choose a variable to represent the quantity of tablet computers:</a:t>
            </a:r>
            <a:endParaRPr sz="1300">
              <a:solidFill>
                <a:srgbClr val="1D2125"/>
              </a:solidFill>
              <a:latin typeface="Calibri"/>
              <a:ea typeface="Calibri"/>
              <a:cs typeface="Calibri"/>
              <a:sym typeface="Calibri"/>
            </a:endParaRPr>
          </a:p>
          <a:p>
            <a:pPr indent="-311150" lvl="1" marL="914400" rtl="0" algn="l">
              <a:lnSpc>
                <a:spcPct val="115000"/>
              </a:lnSpc>
              <a:spcBef>
                <a:spcPts val="0"/>
              </a:spcBef>
              <a:spcAft>
                <a:spcPts val="0"/>
              </a:spcAft>
              <a:buClr>
                <a:srgbClr val="1D2125"/>
              </a:buClr>
              <a:buSzPts val="1300"/>
              <a:buFont typeface="Calibri"/>
              <a:buAutoNum type="alphaLcPeriod"/>
            </a:pPr>
            <a:r>
              <a:rPr lang="en" sz="1300">
                <a:solidFill>
                  <a:srgbClr val="1D2125"/>
                </a:solidFill>
                <a:latin typeface="Calibri"/>
                <a:ea typeface="Calibri"/>
                <a:cs typeface="Calibri"/>
                <a:sym typeface="Calibri"/>
              </a:rPr>
              <a:t>Let 𝑛= the number of tablets.</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Translate: Write a sentence that gives the information provided.</a:t>
            </a:r>
            <a:endParaRPr sz="1300">
              <a:solidFill>
                <a:srgbClr val="1D2125"/>
              </a:solidFill>
              <a:latin typeface="Calibri"/>
              <a:ea typeface="Calibri"/>
              <a:cs typeface="Calibri"/>
              <a:sym typeface="Calibri"/>
            </a:endParaRPr>
          </a:p>
          <a:p>
            <a:pPr indent="-311150" lvl="1" marL="914400" rtl="0" algn="l">
              <a:lnSpc>
                <a:spcPct val="115000"/>
              </a:lnSpc>
              <a:spcBef>
                <a:spcPts val="0"/>
              </a:spcBef>
              <a:spcAft>
                <a:spcPts val="0"/>
              </a:spcAft>
              <a:buClr>
                <a:srgbClr val="1D2125"/>
              </a:buClr>
              <a:buSzPts val="1300"/>
              <a:buFont typeface="Calibri"/>
              <a:buAutoNum type="alphaLcPeriod"/>
            </a:pPr>
            <a:r>
              <a:rPr lang="en" sz="1300">
                <a:solidFill>
                  <a:srgbClr val="1D2125"/>
                </a:solidFill>
                <a:latin typeface="Calibri"/>
                <a:ea typeface="Calibri"/>
                <a:cs typeface="Calibri"/>
                <a:sym typeface="Calibri"/>
              </a:rPr>
              <a:t>$254.12 times the number of tablets is no more than $4,000.</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Translate into an inequality:</a:t>
            </a:r>
            <a:endParaRPr sz="1300">
              <a:solidFill>
                <a:srgbClr val="1D2125"/>
              </a:solidFill>
              <a:latin typeface="Calibri"/>
              <a:ea typeface="Calibri"/>
              <a:cs typeface="Calibri"/>
              <a:sym typeface="Calibri"/>
            </a:endParaRPr>
          </a:p>
          <a:p>
            <a:pPr indent="-311150" lvl="1" marL="914400" rtl="0" algn="l">
              <a:lnSpc>
                <a:spcPct val="115000"/>
              </a:lnSpc>
              <a:spcBef>
                <a:spcPts val="0"/>
              </a:spcBef>
              <a:spcAft>
                <a:spcPts val="0"/>
              </a:spcAft>
              <a:buClr>
                <a:srgbClr val="1D2125"/>
              </a:buClr>
              <a:buSzPts val="1300"/>
              <a:buFont typeface="Calibri"/>
              <a:buAutoNum type="alphaLcPeriod"/>
            </a:pPr>
            <a:r>
              <a:rPr lang="en" sz="1300">
                <a:solidFill>
                  <a:srgbClr val="1D2125"/>
                </a:solidFill>
                <a:latin typeface="Calibri"/>
                <a:ea typeface="Calibri"/>
                <a:cs typeface="Calibri"/>
                <a:sym typeface="Calibri"/>
              </a:rPr>
              <a:t>254.12𝑛≤4000</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Imani’s situation is represented by the inequality 254.12𝑛≤4000.</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rgbClr val="1D2125"/>
                </a:solidFill>
                <a:latin typeface="Calibri"/>
                <a:ea typeface="Calibri"/>
                <a:cs typeface="Calibri"/>
                <a:sym typeface="Calibri"/>
              </a:rPr>
              <a:t>Additional Example</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Taleisha’s phone plan costs her $28.80 a month plus $0.20 per text message. Her monthly bill can be no more than $50.</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Choose a variable to represent the quantity of text messages:</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Let </a:t>
            </a:r>
            <a:r>
              <a:rPr i="1" lang="en" sz="1300">
                <a:solidFill>
                  <a:srgbClr val="1D2125"/>
                </a:solidFill>
                <a:latin typeface="Calibri"/>
                <a:ea typeface="Calibri"/>
                <a:cs typeface="Calibri"/>
                <a:sym typeface="Calibri"/>
              </a:rPr>
              <a:t>t</a:t>
            </a:r>
            <a:r>
              <a:rPr lang="en" sz="1300">
                <a:solidFill>
                  <a:srgbClr val="1D2125"/>
                </a:solidFill>
                <a:latin typeface="Calibri"/>
                <a:ea typeface="Calibri"/>
                <a:cs typeface="Calibri"/>
                <a:sym typeface="Calibri"/>
              </a:rPr>
              <a:t> = the number of text messages.</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Translate: Write a sentence that gives the information provided.</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$28.80 plus $0.20 times the number of text messages is less than or equal to $50.</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Translate into an inequality:</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28.80 + 0.20</a:t>
            </a:r>
            <a:r>
              <a:rPr i="1" lang="en" sz="1300">
                <a:solidFill>
                  <a:srgbClr val="1D2125"/>
                </a:solidFill>
                <a:latin typeface="Calibri"/>
                <a:ea typeface="Calibri"/>
                <a:cs typeface="Calibri"/>
                <a:sym typeface="Calibri"/>
              </a:rPr>
              <a:t>t</a:t>
            </a:r>
            <a:r>
              <a:rPr lang="en" sz="1300">
                <a:solidFill>
                  <a:srgbClr val="1D2125"/>
                </a:solidFill>
                <a:latin typeface="Calibri"/>
                <a:ea typeface="Calibri"/>
                <a:cs typeface="Calibri"/>
                <a:sym typeface="Calibri"/>
              </a:rPr>
              <a:t> ≤ 50</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Taleisha’s situation is represented by the inequality 28.80 + 0.20</a:t>
            </a:r>
            <a:r>
              <a:rPr i="1" lang="en" sz="1300">
                <a:solidFill>
                  <a:srgbClr val="1D2125"/>
                </a:solidFill>
                <a:latin typeface="Calibri"/>
                <a:ea typeface="Calibri"/>
                <a:cs typeface="Calibri"/>
                <a:sym typeface="Calibri"/>
              </a:rPr>
              <a:t>t </a:t>
            </a:r>
            <a:r>
              <a:rPr lang="en" sz="1300">
                <a:solidFill>
                  <a:srgbClr val="1D2125"/>
                </a:solidFill>
                <a:latin typeface="Calibri"/>
                <a:ea typeface="Calibri"/>
                <a:cs typeface="Calibri"/>
                <a:sym typeface="Calibri"/>
              </a:rPr>
              <a:t>≤ 50.</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72c53efa5e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72c53efa5e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72c53efa5e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1" name="Google Shape;321;g372c53efa5e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purpose of this activity is to further develop the idea that we can solve an inequality by first solving a related equation. Previously, students reasoned about the solutions to an inequality in context. Here, they transition to solving an inequality without a context. This activity offers another opportunity to point out the trouble with isolating the variable directly on the inequality statement, or with assuming that the solution set can be expressed using the same symbol as in the original inequality.</a:t>
            </a:r>
            <a:br>
              <a:rPr lang="en"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N/A</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Access the online Teacher Guide to see the work for this question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Values less than 2 are solutions.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Values greater than 2 are solutions.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150">
                <a:solidFill>
                  <a:schemeClr val="dk1"/>
                </a:solidFill>
                <a:latin typeface="Roboto"/>
                <a:ea typeface="Roboto"/>
                <a:cs typeface="Roboto"/>
                <a:sym typeface="Roboto"/>
              </a:rPr>
              <a:t>Yes, 2 is a solution.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Access the online Teacher Guide to see the graph for this question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Display a blank number line for all to see. Ask students to share some values on the number line that are and are not solutions. Use different colors or different symbols to mark on the number line the solutions and non-solutions.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Emphasize that if we solve an inequality by using a related equation, it is important to make sure that the solution to the equation is correct because that solution gives us a boundary from which we could check the solutions to the inequality. If the boundary value is off, we may not be able to correctly find the solution set to the inequality.</a:t>
            </a:r>
            <a:endParaRPr sz="1300">
              <a:solidFill>
                <a:schemeClr val="dk1"/>
              </a:solidFill>
              <a:latin typeface="Calibri"/>
              <a:ea typeface="Calibri"/>
              <a:cs typeface="Calibri"/>
              <a:sym typeface="Calibri"/>
            </a:endParaRPr>
          </a:p>
          <a:p>
            <a:pPr indent="0" lvl="0" marL="0" rtl="0" algn="l">
              <a:spcBef>
                <a:spcPts val="0"/>
              </a:spcBef>
              <a:spcAft>
                <a:spcPts val="80"/>
              </a:spcAft>
              <a:buNone/>
            </a:pPr>
            <a:r>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372c53efa5e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1" name="Google Shape;331;g372c53efa5e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N/A</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Engagement: Internalize Self Regulation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Chunk this task into more manageable parts to differentiate the degree of difficulty or complexity. Hand out numbers to test using sticky notes. Assign each student only a single value to test for, being sure to assign half the class values greater than 2, and the other half values less than 2. Label two areas on a display with “Solution” and “Not a Solution.” Once students have calculated whether their number is a solution, invite them to place their sticky note under the appropriate grouping. Invite students to complete the remaining questions using the display of collected data.</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Conceptual processing; Visual-spatial processing</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From the given values, only 1 is a solution of the inequality.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 ≤ x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−3 or x ≥ 3</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72c53efa5e_0_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72c53efa5e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What does the open circle mean? The value −11 is also a solution. The answer has a closed circle on the point −11 with the number line to the left shaded.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The value −10 is not a solution. The answer has a closed circle on the point −11 with the number line to the left shaded.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Check yourself: The solution is z≤−11.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Noto Sans"/>
              <a:buChar char="○"/>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Let’s try again a different way: Check your operations when solving the related equation for z. The answer has a closed circle on the point −11 with the number line to the left shaded.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372c53efa5e_0_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372c53efa5e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We can use related equations to help find solutions to inequalities.</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rgbClr val="1D2125"/>
                </a:solidFill>
                <a:latin typeface="Calibri"/>
                <a:ea typeface="Calibri"/>
                <a:cs typeface="Calibri"/>
                <a:sym typeface="Calibri"/>
              </a:rPr>
              <a:t>Answer: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Step 1 - Verify if the solution to the related equation satisfies the original inequality.</a:t>
            </a:r>
            <a:endParaRPr sz="1300">
              <a:solidFill>
                <a:srgbClr val="1D2125"/>
              </a:solidFill>
              <a:latin typeface="Calibri"/>
              <a:ea typeface="Calibri"/>
              <a:cs typeface="Calibri"/>
              <a:sym typeface="Calibri"/>
            </a:endParaRPr>
          </a:p>
          <a:p>
            <a:pPr indent="-311150" lvl="0" marL="457200" rtl="0" algn="l">
              <a:lnSpc>
                <a:spcPct val="115000"/>
              </a:lnSpc>
              <a:spcBef>
                <a:spcPts val="12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Does 𝑥=4 satisfy the inequality?</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2(4)−3&lt;?5</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5&lt;?5</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No, 4 is not a solution since it the 5≮5.</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Step 2 - Verify if a value greater than the solution to the related equation satisfies the original inequality.</a:t>
            </a:r>
            <a:endParaRPr sz="1300">
              <a:solidFill>
                <a:srgbClr val="1D2125"/>
              </a:solidFill>
              <a:latin typeface="Calibri"/>
              <a:ea typeface="Calibri"/>
              <a:cs typeface="Calibri"/>
              <a:sym typeface="Calibri"/>
            </a:endParaRPr>
          </a:p>
          <a:p>
            <a:pPr indent="-311150" lvl="0" marL="457200" rtl="0" algn="l">
              <a:lnSpc>
                <a:spcPct val="115000"/>
              </a:lnSpc>
              <a:spcBef>
                <a:spcPts val="12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Let’s try a number bigger than 4. For example, try the value of 𝑥=8.</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2(8)−3&lt;?5</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13&lt;?5</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So, 8 does not satisfy the inequality since 13≮5. That means 𝑥is not a value greater than 4.</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Step 3 - Verify if a value less than the solution to the related equation satisfies the original inequality.</a:t>
            </a:r>
            <a:endParaRPr sz="1300">
              <a:solidFill>
                <a:srgbClr val="1D2125"/>
              </a:solidFill>
              <a:latin typeface="Calibri"/>
              <a:ea typeface="Calibri"/>
              <a:cs typeface="Calibri"/>
              <a:sym typeface="Calibri"/>
            </a:endParaRPr>
          </a:p>
          <a:p>
            <a:pPr indent="-311150" lvl="0" marL="457200" rtl="0" algn="l">
              <a:lnSpc>
                <a:spcPct val="115000"/>
              </a:lnSpc>
              <a:spcBef>
                <a:spcPts val="12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Let’s try a number smaller than 4, such as 𝑥=0.</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2(0)−3&lt;?5</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−3&lt;?5</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rgbClr val="1D2125"/>
                </a:solidFill>
                <a:latin typeface="Calibri"/>
                <a:ea typeface="Calibri"/>
                <a:cs typeface="Calibri"/>
                <a:sym typeface="Calibri"/>
              </a:rPr>
              <a:t>Thus, 0 satisfies the inequality since −3&lt;5. Since 0 is a number less than 4, this means the solution set is 𝑥&lt;4.</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72c53efa5e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72c53efa5e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Your answers may vary, but here are some samples. Graph C.</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 tested 2, 3, and 4 for the values of x, and 3 and 4 make the inequality true.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 solved a related equation and then tested a couple of values on either side of the solution.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cool-down, so there is no need to slow down or add additional work to the next lessons. Instead, use the results of this cool-down to provide guidance for what to look for and emphasize over the next several lessons to support students in advancing their current understanding. A later activity offers another opportunity to discuss determining if a solution set is greater than or less than a boundary value.</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372c53efa5e_0_1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1" name="Google Shape;421;g372c53efa5e_0_1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72c53efa5e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372c53efa5e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Prompt: </a:t>
            </a:r>
            <a:r>
              <a:rPr lang="en" sz="1300">
                <a:solidFill>
                  <a:schemeClr val="dk1"/>
                </a:solidFill>
                <a:latin typeface="Calibri"/>
                <a:ea typeface="Calibri"/>
                <a:cs typeface="Calibri"/>
                <a:sym typeface="Calibri"/>
              </a:rPr>
              <a:t>Ask students to explain in their own words and in writing. If time permits, ask students to share their response with a partner, and then invite a student or two to share with the class a particularly clear explanation their partner has written.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Answers may vary.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5" name="Google Shape;505;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3.png"/><Relationship Id="rId5" Type="http://schemas.openxmlformats.org/officeDocument/2006/relationships/image" Target="../media/image2.png"/><Relationship Id="rId6" Type="http://schemas.openxmlformats.org/officeDocument/2006/relationships/image" Target="../media/image14.png"/><Relationship Id="rId7" Type="http://schemas.openxmlformats.org/officeDocument/2006/relationships/image" Target="../media/image4.png"/><Relationship Id="rId8"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6.png"/><Relationship Id="rId6" Type="http://schemas.openxmlformats.org/officeDocument/2006/relationships/image" Target="../media/image15.png"/><Relationship Id="rId7" Type="http://schemas.openxmlformats.org/officeDocument/2006/relationships/image" Target="../media/image1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7.png"/><Relationship Id="rId5" Type="http://schemas.openxmlformats.org/officeDocument/2006/relationships/image" Target="../media/image6.png"/><Relationship Id="rId6" Type="http://schemas.openxmlformats.org/officeDocument/2006/relationships/image" Target="../media/image15.png"/><Relationship Id="rId7" Type="http://schemas.openxmlformats.org/officeDocument/2006/relationships/image" Target="../media/image17.png"/><Relationship Id="rId8"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9.jpg"/><Relationship Id="rId4" Type="http://schemas.openxmlformats.org/officeDocument/2006/relationships/image" Target="../media/image27.jpg"/><Relationship Id="rId5" Type="http://schemas.openxmlformats.org/officeDocument/2006/relationships/image" Target="../media/image18.jpg"/><Relationship Id="rId6" Type="http://schemas.openxmlformats.org/officeDocument/2006/relationships/image" Target="../media/image16.jpg"/><Relationship Id="rId7" Type="http://schemas.openxmlformats.org/officeDocument/2006/relationships/image" Target="../media/image3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6.png"/><Relationship Id="rId4" Type="http://schemas.openxmlformats.org/officeDocument/2006/relationships/image" Target="../media/image4.png"/><Relationship Id="rId5" Type="http://schemas.openxmlformats.org/officeDocument/2006/relationships/image" Target="../media/image23.jpg"/><Relationship Id="rId6" Type="http://schemas.openxmlformats.org/officeDocument/2006/relationships/image" Target="../media/image19.jpg"/><Relationship Id="rId7" Type="http://schemas.openxmlformats.org/officeDocument/2006/relationships/image" Target="../media/image36.jpg"/><Relationship Id="rId8" Type="http://schemas.openxmlformats.org/officeDocument/2006/relationships/image" Target="../media/image3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15.png"/><Relationship Id="rId6" Type="http://schemas.openxmlformats.org/officeDocument/2006/relationships/image" Target="../media/image17.png"/><Relationship Id="rId7" Type="http://schemas.openxmlformats.org/officeDocument/2006/relationships/image" Target="../media/image8.png"/><Relationship Id="rId8"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6.png"/><Relationship Id="rId4" Type="http://schemas.openxmlformats.org/officeDocument/2006/relationships/image" Target="../media/image3.png"/><Relationship Id="rId5"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9.jpg"/><Relationship Id="rId4" Type="http://schemas.openxmlformats.org/officeDocument/2006/relationships/image" Target="../media/image3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jpg"/><Relationship Id="rId4" Type="http://schemas.openxmlformats.org/officeDocument/2006/relationships/image" Target="../media/image5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9.jpg"/><Relationship Id="rId4" Type="http://schemas.openxmlformats.org/officeDocument/2006/relationships/hyperlink" Target="https://www.youtube.com/watch?v=fPESpQKL5rM" TargetMode="External"/><Relationship Id="rId5" Type="http://schemas.openxmlformats.org/officeDocument/2006/relationships/hyperlink" Target="https://www.youtube.com/watch?v=fPESpQKL5rM" TargetMode="External"/><Relationship Id="rId6" Type="http://schemas.openxmlformats.org/officeDocument/2006/relationships/image" Target="../media/image3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6.png"/><Relationship Id="rId4" Type="http://schemas.openxmlformats.org/officeDocument/2006/relationships/image" Target="../media/image4.png"/><Relationship Id="rId5" Type="http://schemas.openxmlformats.org/officeDocument/2006/relationships/image" Target="../media/image4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2.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15.png"/><Relationship Id="rId6" Type="http://schemas.openxmlformats.org/officeDocument/2006/relationships/image" Target="../media/image17.png"/><Relationship Id="rId7"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9.jpg"/><Relationship Id="rId4" Type="http://schemas.openxmlformats.org/officeDocument/2006/relationships/image" Target="../media/image20.png"/><Relationship Id="rId5" Type="http://schemas.openxmlformats.org/officeDocument/2006/relationships/slide" Target="/ppt/slides/slide2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6.png"/><Relationship Id="rId4" Type="http://schemas.openxmlformats.org/officeDocument/2006/relationships/image" Target="../media/image3.png"/><Relationship Id="rId5"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6.png"/><Relationship Id="rId4" Type="http://schemas.openxmlformats.org/officeDocument/2006/relationships/image" Target="../media/image14.png"/><Relationship Id="rId5" Type="http://schemas.openxmlformats.org/officeDocument/2006/relationships/image" Target="../media/image5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6.png"/><Relationship Id="rId4" Type="http://schemas.openxmlformats.org/officeDocument/2006/relationships/image" Target="../media/image4.png"/><Relationship Id="rId5" Type="http://schemas.openxmlformats.org/officeDocument/2006/relationships/image" Target="../media/image38.jpg"/><Relationship Id="rId6" Type="http://schemas.openxmlformats.org/officeDocument/2006/relationships/image" Target="../media/image53.jpg"/><Relationship Id="rId7" Type="http://schemas.openxmlformats.org/officeDocument/2006/relationships/image" Target="../media/image45.jpg"/><Relationship Id="rId8" Type="http://schemas.openxmlformats.org/officeDocument/2006/relationships/image" Target="../media/image4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6.png"/><Relationship Id="rId4" Type="http://schemas.openxmlformats.org/officeDocument/2006/relationships/image" Target="../media/image15.png"/><Relationship Id="rId5" Type="http://schemas.openxmlformats.org/officeDocument/2006/relationships/image" Target="../media/image17.png"/><Relationship Id="rId6" Type="http://schemas.openxmlformats.org/officeDocument/2006/relationships/image" Target="../media/image13.png"/><Relationship Id="rId7" Type="http://schemas.openxmlformats.org/officeDocument/2006/relationships/image" Target="../media/image3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9.jpg"/><Relationship Id="rId4" Type="http://schemas.openxmlformats.org/officeDocument/2006/relationships/image" Target="../media/image44.png"/><Relationship Id="rId5" Type="http://schemas.openxmlformats.org/officeDocument/2006/relationships/image" Target="../media/image43.png"/><Relationship Id="rId6" Type="http://schemas.openxmlformats.org/officeDocument/2006/relationships/image" Target="../media/image41.png"/><Relationship Id="rId7" Type="http://schemas.openxmlformats.org/officeDocument/2006/relationships/image" Target="../media/image5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6.png"/><Relationship Id="rId4" Type="http://schemas.openxmlformats.org/officeDocument/2006/relationships/image" Target="../media/image15.png"/><Relationship Id="rId5" Type="http://schemas.openxmlformats.org/officeDocument/2006/relationships/image" Target="../media/image13.png"/><Relationship Id="rId6" Type="http://schemas.openxmlformats.org/officeDocument/2006/relationships/image" Target="../media/image35.png"/><Relationship Id="rId7" Type="http://schemas.openxmlformats.org/officeDocument/2006/relationships/image" Target="../media/image4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9.jpg"/><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6.png"/><Relationship Id="rId4" Type="http://schemas.openxmlformats.org/officeDocument/2006/relationships/image" Target="../media/image13.png"/><Relationship Id="rId5" Type="http://schemas.openxmlformats.org/officeDocument/2006/relationships/image" Target="../media/image35.png"/><Relationship Id="rId6" Type="http://schemas.openxmlformats.org/officeDocument/2006/relationships/image" Target="../media/image47.png"/><Relationship Id="rId7" Type="http://schemas.openxmlformats.org/officeDocument/2006/relationships/image" Target="../media/image4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9.jpg"/><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2 Linear Inequalities and Systems</a:t>
            </a:r>
            <a:endParaRPr sz="3000">
              <a:solidFill>
                <a:srgbClr val="FDBD3E"/>
              </a:solidFill>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2</a:t>
            </a:r>
            <a:r>
              <a:rPr lang="en" sz="1800">
                <a:solidFill>
                  <a:srgbClr val="424242"/>
                </a:solidFill>
                <a:latin typeface="Calibri"/>
                <a:ea typeface="Calibri"/>
                <a:cs typeface="Calibri"/>
                <a:sym typeface="Calibri"/>
              </a:rPr>
              <a:t>.</a:t>
            </a:r>
            <a:r>
              <a:rPr lang="en" sz="1800"/>
              <a:t>9 Solutions to Inequalities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2.9 Solutions to Inequalities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{ACA16FE3-EA85-4557-9A5D-871DA1742D9D}</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Graph the solution </a:t>
            </a:r>
            <a:r>
              <a:rPr lang="en">
                <a:solidFill>
                  <a:srgbClr val="F3F3F3"/>
                </a:solidFill>
              </a:rPr>
              <a:t>to an inequality in one variable.</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Solve </a:t>
            </a:r>
            <a:r>
              <a:rPr lang="en">
                <a:solidFill>
                  <a:srgbClr val="F3F3F3"/>
                </a:solidFill>
              </a:rPr>
              <a:t>one-variable inequalities.</a:t>
            </a:r>
            <a:endParaRPr>
              <a:solidFill>
                <a:srgbClr val="F3F3F3"/>
              </a:solidFill>
            </a:endParaRPr>
          </a:p>
          <a:p>
            <a:pPr indent="-342900" lvl="0" marL="457200" rtl="0" algn="l">
              <a:lnSpc>
                <a:spcPct val="100000"/>
              </a:lnSpc>
              <a:spcBef>
                <a:spcPts val="1000"/>
              </a:spcBef>
              <a:spcAft>
                <a:spcPts val="1000"/>
              </a:spcAft>
              <a:buClr>
                <a:srgbClr val="F3F3F3"/>
              </a:buClr>
              <a:buSzPts val="1800"/>
              <a:buFont typeface="Helvetica Neue"/>
              <a:buChar char="●"/>
            </a:pPr>
            <a:r>
              <a:rPr b="1" lang="en">
                <a:solidFill>
                  <a:srgbClr val="F3F3F3"/>
                </a:solidFill>
              </a:rPr>
              <a:t>Interpret the solutions </a:t>
            </a:r>
            <a:r>
              <a:rPr lang="en">
                <a:solidFill>
                  <a:srgbClr val="F3F3F3"/>
                </a:solidFill>
              </a:rPr>
              <a:t>to one-variable inequalities in terms of the situation.</a:t>
            </a:r>
            <a:endParaRPr>
              <a:solidFill>
                <a:srgbClr val="F3F3F3"/>
              </a:solidFill>
            </a:endParaRPr>
          </a:p>
        </p:txBody>
      </p:sp>
      <p:sp>
        <p:nvSpPr>
          <p:cNvPr id="68" name="Google Shape;68;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69" name="Google Shape;69;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2.9 Solutions to</a:t>
            </a:r>
            <a:r>
              <a:rPr lang="en">
                <a:solidFill>
                  <a:srgbClr val="EFEFEF"/>
                </a:solidFill>
              </a:rPr>
              <a:t> Inequalities</a:t>
            </a:r>
            <a:endParaRPr>
              <a:solidFill>
                <a:srgbClr val="EFEFEF"/>
              </a:solidFill>
            </a:endParaRPr>
          </a:p>
        </p:txBody>
      </p:sp>
      <p:pic>
        <p:nvPicPr>
          <p:cNvPr id="70" name="Google Shape;70;p10" title="Goals-7.png"/>
          <p:cNvPicPr preferRelativeResize="0"/>
          <p:nvPr/>
        </p:nvPicPr>
        <p:blipFill>
          <a:blip r:embed="rId3">
            <a:alphaModFix/>
          </a:blip>
          <a:stretch>
            <a:fillRect/>
          </a:stretch>
        </p:blipFill>
        <p:spPr>
          <a:xfrm>
            <a:off x="5260413" y="785800"/>
            <a:ext cx="3571875" cy="35718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Inequality</a:t>
            </a:r>
            <a:endParaRPr/>
          </a:p>
          <a:p>
            <a:pPr indent="-330200" lvl="1" marL="914400" rtl="0" algn="l">
              <a:spcBef>
                <a:spcPts val="0"/>
              </a:spcBef>
              <a:spcAft>
                <a:spcPts val="0"/>
              </a:spcAft>
              <a:buSzPts val="1600"/>
              <a:buChar char="○"/>
            </a:pPr>
            <a:r>
              <a:rPr lang="en"/>
              <a:t>A mathematical sentence that contains &lt;, &gt;, ≥, ≤, or ≠ in order to compare two quantities.</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2.9 Solutions to Inequalities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Solution Set</a:t>
            </a:r>
            <a:endParaRPr/>
          </a:p>
          <a:p>
            <a:pPr indent="-330200" lvl="1" marL="914400" rtl="0" algn="l">
              <a:spcBef>
                <a:spcPts val="0"/>
              </a:spcBef>
              <a:spcAft>
                <a:spcPts val="0"/>
              </a:spcAft>
              <a:buSzPts val="1600"/>
              <a:buChar char="○"/>
            </a:pPr>
            <a:r>
              <a:rPr lang="en"/>
              <a:t>The set of all solutions to an equation or inequality.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3" name="Shape 83"/>
        <p:cNvGrpSpPr/>
        <p:nvPr/>
      </p:nvGrpSpPr>
      <p:grpSpPr>
        <a:xfrm>
          <a:off x="0" y="0"/>
          <a:ext cx="0" cy="0"/>
          <a:chOff x="0" y="0"/>
          <a:chExt cx="0" cy="0"/>
        </a:xfrm>
      </p:grpSpPr>
      <p:sp>
        <p:nvSpPr>
          <p:cNvPr id="84" name="Google Shape;84;p1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5" name="Google Shape;85;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6" name="Google Shape;86;p1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1" name="Google Shape;91;p1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2" name="Google Shape;92;p12"/>
          <p:cNvCxnSpPr>
            <a:stCxn id="86" idx="2"/>
            <a:endCxn id="88" idx="1"/>
          </p:cNvCxnSpPr>
          <p:nvPr/>
        </p:nvCxnSpPr>
        <p:spPr>
          <a:xfrm flipH="1" rot="-5400000">
            <a:off x="748362" y="3059650"/>
            <a:ext cx="999600" cy="2469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8" idx="3"/>
            <a:endCxn id="87"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9" idx="3"/>
            <a:endCxn id="84"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84" idx="3"/>
            <a:endCxn id="9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98" name="Google Shape;98;p1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00" name="Google Shape;100;p1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02" name="Google Shape;102;p1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06" name="Google Shape;106;p1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09" name="Google Shape;109;p12"/>
          <p:cNvCxnSpPr>
            <a:stCxn id="90" idx="3"/>
            <a:endCxn id="9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10" name="Google Shape;110;p12"/>
          <p:cNvCxnSpPr>
            <a:stCxn id="87" idx="3"/>
            <a:endCxn id="89"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11" name="Google Shape;111;p1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12" name="Google Shape;112;p1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6" name="Shape 116"/>
        <p:cNvGrpSpPr/>
        <p:nvPr/>
      </p:nvGrpSpPr>
      <p:grpSpPr>
        <a:xfrm>
          <a:off x="0" y="0"/>
          <a:ext cx="0" cy="0"/>
          <a:chOff x="0" y="0"/>
          <a:chExt cx="0" cy="0"/>
        </a:xfrm>
      </p:grpSpPr>
      <p:sp>
        <p:nvSpPr>
          <p:cNvPr id="117" name="Google Shape;117;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Potato Launch 🥔</a:t>
            </a:r>
            <a:endParaRPr>
              <a:solidFill>
                <a:srgbClr val="005047"/>
              </a:solidFill>
            </a:endParaRPr>
          </a:p>
        </p:txBody>
      </p:sp>
      <p:sp>
        <p:nvSpPr>
          <p:cNvPr id="118" name="Google Shape;118;p13"/>
          <p:cNvSpPr txBox="1"/>
          <p:nvPr>
            <p:ph idx="1" type="body"/>
          </p:nvPr>
        </p:nvSpPr>
        <p:spPr>
          <a:xfrm>
            <a:off x="311700" y="1152475"/>
            <a:ext cx="7971900" cy="3424200"/>
          </a:xfrm>
          <a:prstGeom prst="rect">
            <a:avLst/>
          </a:prstGeom>
        </p:spPr>
        <p:txBody>
          <a:bodyPr anchorCtr="0" anchor="t" bIns="91425" lIns="91425" spcFirstLastPara="1" rIns="91425" wrap="square" tIns="91425">
            <a:normAutofit/>
          </a:bodyPr>
          <a:lstStyle/>
          <a:p>
            <a:pPr indent="-342900" lvl="0" marL="457200" rtl="0" algn="l">
              <a:lnSpc>
                <a:spcPct val="100000"/>
              </a:lnSpc>
              <a:spcBef>
                <a:spcPts val="0"/>
              </a:spcBef>
              <a:spcAft>
                <a:spcPts val="0"/>
              </a:spcAft>
              <a:buSzPts val="1800"/>
              <a:buAutoNum type="arabicPeriod"/>
            </a:pPr>
            <a:r>
              <a:rPr lang="en"/>
              <a:t>Write some solutions to the inequality </a:t>
            </a:r>
            <a:r>
              <a:rPr i="1" lang="en">
                <a:latin typeface="Times New Roman"/>
                <a:ea typeface="Times New Roman"/>
                <a:cs typeface="Times New Roman"/>
                <a:sym typeface="Times New Roman"/>
              </a:rPr>
              <a:t>y</a:t>
            </a:r>
            <a:r>
              <a:rPr lang="en"/>
              <a:t> ≤ 9.2. Be prepared to explain what makes a value a solution to this inequality.</a:t>
            </a:r>
            <a:endParaRPr/>
          </a:p>
          <a:p>
            <a:pPr indent="0" lvl="0" marL="0" rtl="0" algn="l">
              <a:lnSpc>
                <a:spcPct val="100000"/>
              </a:lnSpc>
              <a:spcBef>
                <a:spcPts val="0"/>
              </a:spcBef>
              <a:spcAft>
                <a:spcPts val="0"/>
              </a:spcAft>
              <a:buNone/>
            </a:pPr>
            <a:r>
              <a:t/>
            </a:r>
            <a:endParaRPr/>
          </a:p>
          <a:p>
            <a:pPr indent="-342900" lvl="0" marL="457200" rtl="0" algn="l">
              <a:lnSpc>
                <a:spcPct val="100000"/>
              </a:lnSpc>
              <a:spcBef>
                <a:spcPts val="0"/>
              </a:spcBef>
              <a:spcAft>
                <a:spcPts val="0"/>
              </a:spcAft>
              <a:buSzPts val="1800"/>
              <a:buAutoNum type="arabicPeriod"/>
            </a:pPr>
            <a:r>
              <a:rPr lang="en"/>
              <a:t>Write one solution to the inequality 7(3 − </a:t>
            </a:r>
            <a:r>
              <a:rPr i="1" lang="en">
                <a:latin typeface="Times New Roman"/>
                <a:ea typeface="Times New Roman"/>
                <a:cs typeface="Times New Roman"/>
                <a:sym typeface="Times New Roman"/>
              </a:rPr>
              <a:t>x</a:t>
            </a:r>
            <a:r>
              <a:rPr lang="en"/>
              <a:t>) &gt; 14. Be prepared to explain your reasoning.</a:t>
            </a:r>
            <a:endParaRPr/>
          </a:p>
          <a:p>
            <a:pPr indent="0" lvl="0" marL="0" rtl="0" algn="l">
              <a:lnSpc>
                <a:spcPct val="100000"/>
              </a:lnSpc>
              <a:spcBef>
                <a:spcPts val="0"/>
              </a:spcBef>
              <a:spcAft>
                <a:spcPts val="0"/>
              </a:spcAft>
              <a:buNone/>
            </a:pPr>
            <a:r>
              <a:t/>
            </a:r>
            <a:endParaRPr/>
          </a:p>
        </p:txBody>
      </p:sp>
      <p:sp>
        <p:nvSpPr>
          <p:cNvPr id="119" name="Google Shape;119;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0" name="Google Shape;120;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2.9.1 Writing Solutions to Inequalities</a:t>
            </a:r>
            <a:endParaRPr/>
          </a:p>
        </p:txBody>
      </p:sp>
      <p:pic>
        <p:nvPicPr>
          <p:cNvPr id="121" name="Google Shape;121;p13" title="number_line_-10_to_10.png"/>
          <p:cNvPicPr preferRelativeResize="0"/>
          <p:nvPr/>
        </p:nvPicPr>
        <p:blipFill rotWithShape="1">
          <a:blip r:embed="rId4">
            <a:alphaModFix/>
          </a:blip>
          <a:srcRect b="15959" l="0" r="0" t="21356"/>
          <a:stretch/>
        </p:blipFill>
        <p:spPr>
          <a:xfrm>
            <a:off x="1022825" y="2981850"/>
            <a:ext cx="6549652" cy="8980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25" name="Shape 125"/>
        <p:cNvGrpSpPr/>
        <p:nvPr/>
      </p:nvGrpSpPr>
      <p:grpSpPr>
        <a:xfrm>
          <a:off x="0" y="0"/>
          <a:ext cx="0" cy="0"/>
          <a:chOff x="0" y="0"/>
          <a:chExt cx="0" cy="0"/>
        </a:xfrm>
      </p:grpSpPr>
      <p:sp>
        <p:nvSpPr>
          <p:cNvPr id="126" name="Google Shape;126;p14"/>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28" name="Google Shape;128;p14"/>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9" name="Google Shape;129;p14"/>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0" name="Google Shape;130;p14"/>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1" name="Google Shape;131;p14"/>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2" name="Google Shape;132;p14"/>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3" name="Google Shape;133;p14"/>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4" name="Google Shape;134;p14"/>
          <p:cNvCxnSpPr>
            <a:stCxn id="128" idx="2"/>
            <a:endCxn id="130"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135" name="Google Shape;135;p14"/>
          <p:cNvCxnSpPr>
            <a:stCxn id="130" idx="3"/>
            <a:endCxn id="129"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136" name="Google Shape;136;p14"/>
          <p:cNvCxnSpPr>
            <a:stCxn id="131" idx="3"/>
            <a:endCxn id="126"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137" name="Google Shape;137;p14"/>
          <p:cNvCxnSpPr>
            <a:stCxn id="126" idx="3"/>
            <a:endCxn id="132"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138" name="Google Shape;138;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39" name="Google Shape;139;p14"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40" name="Google Shape;140;p14"/>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41" name="Google Shape;141;p14"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42" name="Google Shape;142;p14"/>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3" name="Google Shape;143;p14"/>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4" name="Google Shape;144;p14"/>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5" name="Google Shape;145;p14"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46" name="Google Shape;146;p14"/>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7" name="Google Shape;147;p14"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48" name="Google Shape;148;p14"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49" name="Google Shape;149;p14"/>
          <p:cNvCxnSpPr>
            <a:stCxn id="132" idx="3"/>
            <a:endCxn id="133"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50" name="Google Shape;150;p14"/>
          <p:cNvCxnSpPr>
            <a:stCxn id="129" idx="3"/>
            <a:endCxn id="131"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51" name="Google Shape;151;p14"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52" name="Google Shape;152;p14"/>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153" name="Google Shape;153;p14"/>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154" name="Google Shape;154;p14"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8" name="Shape 158"/>
        <p:cNvGrpSpPr/>
        <p:nvPr/>
      </p:nvGrpSpPr>
      <p:grpSpPr>
        <a:xfrm>
          <a:off x="0" y="0"/>
          <a:ext cx="0" cy="0"/>
          <a:chOff x="0" y="0"/>
          <a:chExt cx="0" cy="0"/>
        </a:xfrm>
      </p:grpSpPr>
      <p:sp>
        <p:nvSpPr>
          <p:cNvPr id="159" name="Google Shape;159;p1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Number Lines 🔢</a:t>
            </a:r>
            <a:endParaRPr>
              <a:solidFill>
                <a:srgbClr val="005047"/>
              </a:solidFill>
            </a:endParaRPr>
          </a:p>
        </p:txBody>
      </p:sp>
      <p:sp>
        <p:nvSpPr>
          <p:cNvPr id="160" name="Google Shape;160;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20000"/>
          </a:bodyPr>
          <a:lstStyle/>
          <a:p>
            <a:pPr indent="0" lvl="0" marL="0" rtl="0" algn="l">
              <a:lnSpc>
                <a:spcPct val="90000"/>
              </a:lnSpc>
              <a:spcBef>
                <a:spcPts val="0"/>
              </a:spcBef>
              <a:spcAft>
                <a:spcPts val="0"/>
              </a:spcAft>
              <a:buNone/>
            </a:pPr>
            <a:r>
              <a:rPr lang="en"/>
              <a:t>Work with a partner to match each of the following inequalities to its correct number line.</a:t>
            </a:r>
            <a:endParaRPr/>
          </a:p>
          <a:p>
            <a:pPr indent="0" lvl="0" marL="0" rtl="0" algn="l">
              <a:lnSpc>
                <a:spcPct val="90000"/>
              </a:lnSpc>
              <a:spcBef>
                <a:spcPts val="1000"/>
              </a:spcBef>
              <a:spcAft>
                <a:spcPts val="0"/>
              </a:spcAft>
              <a:buNone/>
            </a:pPr>
            <a:r>
              <a:t/>
            </a:r>
            <a:endParaRPr/>
          </a:p>
          <a:p>
            <a:pPr indent="-325755" lvl="0" marL="457200" rtl="0" algn="l">
              <a:lnSpc>
                <a:spcPct val="90000"/>
              </a:lnSpc>
              <a:spcBef>
                <a:spcPts val="1000"/>
              </a:spcBef>
              <a:spcAft>
                <a:spcPts val="0"/>
              </a:spcAft>
              <a:buSzPct val="100000"/>
              <a:buAutoNum type="arabicPeriod"/>
            </a:pPr>
            <a:r>
              <a:t/>
            </a:r>
            <a:endParaRPr/>
          </a:p>
          <a:p>
            <a:pPr indent="0" lvl="0" marL="0" rtl="0" algn="l">
              <a:lnSpc>
                <a:spcPct val="90000"/>
              </a:lnSpc>
              <a:spcBef>
                <a:spcPts val="1000"/>
              </a:spcBef>
              <a:spcAft>
                <a:spcPts val="0"/>
              </a:spcAft>
              <a:buNone/>
            </a:pPr>
            <a:r>
              <a:t/>
            </a:r>
            <a:endParaRPr/>
          </a:p>
          <a:p>
            <a:pPr indent="-325755" lvl="0" marL="457200" rtl="0" algn="l">
              <a:lnSpc>
                <a:spcPct val="90000"/>
              </a:lnSpc>
              <a:spcBef>
                <a:spcPts val="1000"/>
              </a:spcBef>
              <a:spcAft>
                <a:spcPts val="0"/>
              </a:spcAft>
              <a:buSzPct val="100000"/>
              <a:buAutoNum type="arabicPeriod"/>
            </a:pPr>
            <a:r>
              <a:t/>
            </a:r>
            <a:endParaRPr/>
          </a:p>
          <a:p>
            <a:pPr indent="0" lvl="0" marL="457200" rtl="0" algn="l">
              <a:lnSpc>
                <a:spcPct val="90000"/>
              </a:lnSpc>
              <a:spcBef>
                <a:spcPts val="1000"/>
              </a:spcBef>
              <a:spcAft>
                <a:spcPts val="0"/>
              </a:spcAft>
              <a:buNone/>
            </a:pPr>
            <a:r>
              <a:t/>
            </a:r>
            <a:endParaRPr/>
          </a:p>
          <a:p>
            <a:pPr indent="-325755" lvl="0" marL="457200" rtl="0" algn="l">
              <a:lnSpc>
                <a:spcPct val="90000"/>
              </a:lnSpc>
              <a:spcBef>
                <a:spcPts val="1000"/>
              </a:spcBef>
              <a:spcAft>
                <a:spcPts val="0"/>
              </a:spcAft>
              <a:buSzPct val="100000"/>
              <a:buAutoNum type="arabicPeriod"/>
            </a:pPr>
            <a:r>
              <a:rPr lang="en"/>
              <a:t> </a:t>
            </a:r>
            <a:endParaRPr/>
          </a:p>
          <a:p>
            <a:pPr indent="0" lvl="0" marL="457200" rtl="0" algn="l">
              <a:lnSpc>
                <a:spcPct val="90000"/>
              </a:lnSpc>
              <a:spcBef>
                <a:spcPts val="1000"/>
              </a:spcBef>
              <a:spcAft>
                <a:spcPts val="0"/>
              </a:spcAft>
              <a:buNone/>
            </a:pPr>
            <a:r>
              <a:t/>
            </a:r>
            <a:endParaRPr/>
          </a:p>
          <a:p>
            <a:pPr indent="-325755" lvl="0" marL="457200" rtl="0" algn="l">
              <a:lnSpc>
                <a:spcPct val="90000"/>
              </a:lnSpc>
              <a:spcBef>
                <a:spcPts val="1000"/>
              </a:spcBef>
              <a:spcAft>
                <a:spcPts val="0"/>
              </a:spcAft>
              <a:buSzPct val="100000"/>
              <a:buAutoNum type="arabicPeriod"/>
            </a:pPr>
            <a:r>
              <a:rPr lang="en"/>
              <a:t>   </a:t>
            </a:r>
            <a:endParaRPr/>
          </a:p>
          <a:p>
            <a:pPr indent="0" lvl="0" marL="0" rtl="0" algn="l">
              <a:lnSpc>
                <a:spcPct val="90000"/>
              </a:lnSpc>
              <a:spcBef>
                <a:spcPts val="1000"/>
              </a:spcBef>
              <a:spcAft>
                <a:spcPts val="0"/>
              </a:spcAft>
              <a:buNone/>
            </a:pPr>
            <a:r>
              <a:t/>
            </a:r>
            <a:endParaRPr/>
          </a:p>
          <a:p>
            <a:pPr indent="0" lvl="0" marL="0" rtl="0" algn="l">
              <a:lnSpc>
                <a:spcPct val="90000"/>
              </a:lnSpc>
              <a:spcBef>
                <a:spcPts val="1200"/>
              </a:spcBef>
              <a:spcAft>
                <a:spcPts val="1200"/>
              </a:spcAft>
              <a:buNone/>
            </a:pPr>
            <a:r>
              <a:t/>
            </a:r>
            <a:endParaRPr/>
          </a:p>
        </p:txBody>
      </p:sp>
      <p:sp>
        <p:nvSpPr>
          <p:cNvPr id="161" name="Google Shape;161;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2" name="Google Shape;162;p15"/>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2.9.2 Graphing Inequalities</a:t>
            </a:r>
            <a:endParaRPr/>
          </a:p>
        </p:txBody>
      </p:sp>
      <p:pic>
        <p:nvPicPr>
          <p:cNvPr id="163" name="Google Shape;163;p15" title="54abcd7f180a4a231f0c56939b9b80cb59e7937c.jpg"/>
          <p:cNvPicPr preferRelativeResize="0"/>
          <p:nvPr/>
        </p:nvPicPr>
        <p:blipFill>
          <a:blip r:embed="rId4">
            <a:alphaModFix/>
          </a:blip>
          <a:stretch>
            <a:fillRect/>
          </a:stretch>
        </p:blipFill>
        <p:spPr>
          <a:xfrm>
            <a:off x="881750" y="1866213"/>
            <a:ext cx="4781550" cy="581025"/>
          </a:xfrm>
          <a:prstGeom prst="rect">
            <a:avLst/>
          </a:prstGeom>
          <a:noFill/>
          <a:ln>
            <a:noFill/>
          </a:ln>
        </p:spPr>
      </p:pic>
      <p:pic>
        <p:nvPicPr>
          <p:cNvPr id="164" name="Google Shape;164;p15" title="2f4fe0101da319082dafcc0d4270b658c7896b6c.jpg"/>
          <p:cNvPicPr preferRelativeResize="0"/>
          <p:nvPr/>
        </p:nvPicPr>
        <p:blipFill>
          <a:blip r:embed="rId5">
            <a:alphaModFix/>
          </a:blip>
          <a:stretch>
            <a:fillRect/>
          </a:stretch>
        </p:blipFill>
        <p:spPr>
          <a:xfrm>
            <a:off x="881750" y="2447238"/>
            <a:ext cx="4781550" cy="581025"/>
          </a:xfrm>
          <a:prstGeom prst="rect">
            <a:avLst/>
          </a:prstGeom>
          <a:noFill/>
          <a:ln>
            <a:noFill/>
          </a:ln>
        </p:spPr>
      </p:pic>
      <p:pic>
        <p:nvPicPr>
          <p:cNvPr id="165" name="Google Shape;165;p15" title="eb89a6cc2c34dfae83f6532ba5c78296deda7a46.jpg"/>
          <p:cNvPicPr preferRelativeResize="0"/>
          <p:nvPr/>
        </p:nvPicPr>
        <p:blipFill>
          <a:blip r:embed="rId6">
            <a:alphaModFix/>
          </a:blip>
          <a:stretch>
            <a:fillRect/>
          </a:stretch>
        </p:blipFill>
        <p:spPr>
          <a:xfrm>
            <a:off x="872200" y="3028263"/>
            <a:ext cx="4781550" cy="581025"/>
          </a:xfrm>
          <a:prstGeom prst="rect">
            <a:avLst/>
          </a:prstGeom>
          <a:noFill/>
          <a:ln>
            <a:noFill/>
          </a:ln>
        </p:spPr>
      </p:pic>
      <p:pic>
        <p:nvPicPr>
          <p:cNvPr id="166" name="Google Shape;166;p15" title="e0a6a95355863d5297d304b9ef6e7e16b7b75709.jpg"/>
          <p:cNvPicPr preferRelativeResize="0"/>
          <p:nvPr/>
        </p:nvPicPr>
        <p:blipFill>
          <a:blip r:embed="rId7">
            <a:alphaModFix/>
          </a:blip>
          <a:stretch>
            <a:fillRect/>
          </a:stretch>
        </p:blipFill>
        <p:spPr>
          <a:xfrm>
            <a:off x="834125" y="3601138"/>
            <a:ext cx="4781550" cy="581025"/>
          </a:xfrm>
          <a:prstGeom prst="rect">
            <a:avLst/>
          </a:prstGeom>
          <a:noFill/>
          <a:ln>
            <a:noFill/>
          </a:ln>
        </p:spPr>
      </p:pic>
      <p:sp>
        <p:nvSpPr>
          <p:cNvPr id="167" name="Google Shape;167;p15"/>
          <p:cNvSpPr txBox="1"/>
          <p:nvPr/>
        </p:nvSpPr>
        <p:spPr>
          <a:xfrm>
            <a:off x="6144775" y="1835714"/>
            <a:ext cx="2079900" cy="20478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1000"/>
              </a:spcBef>
              <a:spcAft>
                <a:spcPts val="0"/>
              </a:spcAft>
              <a:buClr>
                <a:schemeClr val="dk1"/>
              </a:buClr>
              <a:buSzPts val="1800"/>
              <a:buFont typeface="Calibri"/>
              <a:buAutoNum type="alphaUcPeriod"/>
            </a:pPr>
            <a:r>
              <a:rPr i="1" lang="en" sz="1800">
                <a:solidFill>
                  <a:schemeClr val="dk1"/>
                </a:solidFill>
                <a:latin typeface="Times New Roman"/>
                <a:ea typeface="Times New Roman"/>
                <a:cs typeface="Times New Roman"/>
                <a:sym typeface="Times New Roman"/>
              </a:rPr>
              <a:t>x</a:t>
            </a:r>
            <a:r>
              <a:rPr lang="en" sz="1800">
                <a:solidFill>
                  <a:schemeClr val="dk1"/>
                </a:solidFill>
                <a:latin typeface="Calibri"/>
                <a:ea typeface="Calibri"/>
                <a:cs typeface="Calibri"/>
                <a:sym typeface="Calibri"/>
              </a:rPr>
              <a:t> &gt; 2</a:t>
            </a:r>
            <a:endParaRPr sz="1800">
              <a:solidFill>
                <a:schemeClr val="dk1"/>
              </a:solidFill>
              <a:latin typeface="Calibri"/>
              <a:ea typeface="Calibri"/>
              <a:cs typeface="Calibri"/>
              <a:sym typeface="Calibri"/>
            </a:endParaRPr>
          </a:p>
          <a:p>
            <a:pPr indent="-342900" lvl="0" marL="457200" rtl="0" algn="l">
              <a:lnSpc>
                <a:spcPct val="115000"/>
              </a:lnSpc>
              <a:spcBef>
                <a:spcPts val="1000"/>
              </a:spcBef>
              <a:spcAft>
                <a:spcPts val="0"/>
              </a:spcAft>
              <a:buClr>
                <a:schemeClr val="dk1"/>
              </a:buClr>
              <a:buSzPts val="1800"/>
              <a:buFont typeface="Calibri"/>
              <a:buAutoNum type="alphaUcPeriod"/>
            </a:pPr>
            <a:r>
              <a:rPr i="1" lang="en" sz="1800">
                <a:solidFill>
                  <a:schemeClr val="dk1"/>
                </a:solidFill>
                <a:latin typeface="Times New Roman"/>
                <a:ea typeface="Times New Roman"/>
                <a:cs typeface="Times New Roman"/>
                <a:sym typeface="Times New Roman"/>
              </a:rPr>
              <a:t>x</a:t>
            </a:r>
            <a:r>
              <a:rPr lang="en" sz="1800">
                <a:solidFill>
                  <a:schemeClr val="dk1"/>
                </a:solidFill>
                <a:latin typeface="Calibri"/>
                <a:ea typeface="Calibri"/>
                <a:cs typeface="Calibri"/>
                <a:sym typeface="Calibri"/>
              </a:rPr>
              <a:t> ≤  2</a:t>
            </a:r>
            <a:endParaRPr sz="1800">
              <a:solidFill>
                <a:schemeClr val="dk1"/>
              </a:solidFill>
              <a:latin typeface="Calibri"/>
              <a:ea typeface="Calibri"/>
              <a:cs typeface="Calibri"/>
              <a:sym typeface="Calibri"/>
            </a:endParaRPr>
          </a:p>
          <a:p>
            <a:pPr indent="-342900" lvl="0" marL="457200" rtl="0" algn="l">
              <a:lnSpc>
                <a:spcPct val="115000"/>
              </a:lnSpc>
              <a:spcBef>
                <a:spcPts val="1000"/>
              </a:spcBef>
              <a:spcAft>
                <a:spcPts val="0"/>
              </a:spcAft>
              <a:buClr>
                <a:schemeClr val="dk1"/>
              </a:buClr>
              <a:buSzPts val="1800"/>
              <a:buFont typeface="Calibri"/>
              <a:buAutoNum type="alphaUcPeriod"/>
            </a:pPr>
            <a:r>
              <a:rPr i="1" lang="en" sz="1800">
                <a:solidFill>
                  <a:schemeClr val="dk1"/>
                </a:solidFill>
                <a:latin typeface="Times New Roman"/>
                <a:ea typeface="Times New Roman"/>
                <a:cs typeface="Times New Roman"/>
                <a:sym typeface="Times New Roman"/>
              </a:rPr>
              <a:t>x</a:t>
            </a:r>
            <a:r>
              <a:rPr lang="en" sz="1800">
                <a:solidFill>
                  <a:schemeClr val="dk1"/>
                </a:solidFill>
                <a:latin typeface="Calibri"/>
                <a:ea typeface="Calibri"/>
                <a:cs typeface="Calibri"/>
                <a:sym typeface="Calibri"/>
              </a:rPr>
              <a:t> ≥ 2</a:t>
            </a:r>
            <a:endParaRPr sz="1800">
              <a:solidFill>
                <a:schemeClr val="dk1"/>
              </a:solidFill>
              <a:latin typeface="Calibri"/>
              <a:ea typeface="Calibri"/>
              <a:cs typeface="Calibri"/>
              <a:sym typeface="Calibri"/>
            </a:endParaRPr>
          </a:p>
          <a:p>
            <a:pPr indent="-342900" lvl="0" marL="457200" rtl="0" algn="l">
              <a:lnSpc>
                <a:spcPct val="115000"/>
              </a:lnSpc>
              <a:spcBef>
                <a:spcPts val="1000"/>
              </a:spcBef>
              <a:spcAft>
                <a:spcPts val="0"/>
              </a:spcAft>
              <a:buClr>
                <a:schemeClr val="dk1"/>
              </a:buClr>
              <a:buSzPts val="1800"/>
              <a:buFont typeface="Calibri"/>
              <a:buAutoNum type="alphaUcPeriod"/>
            </a:pPr>
            <a:r>
              <a:rPr i="1" lang="en" sz="1800">
                <a:solidFill>
                  <a:schemeClr val="dk1"/>
                </a:solidFill>
                <a:latin typeface="Times New Roman"/>
                <a:ea typeface="Times New Roman"/>
                <a:cs typeface="Times New Roman"/>
                <a:sym typeface="Times New Roman"/>
              </a:rPr>
              <a:t>x</a:t>
            </a:r>
            <a:r>
              <a:rPr lang="en" sz="1800">
                <a:solidFill>
                  <a:schemeClr val="dk1"/>
                </a:solidFill>
                <a:latin typeface="Calibri"/>
                <a:ea typeface="Calibri"/>
                <a:cs typeface="Calibri"/>
                <a:sym typeface="Calibri"/>
              </a:rPr>
              <a:t> &lt; 2</a:t>
            </a:r>
            <a:endParaRPr sz="1800">
              <a:solidFill>
                <a:schemeClr val="dk1"/>
              </a:solidFill>
              <a:latin typeface="Calibri"/>
              <a:ea typeface="Calibri"/>
              <a:cs typeface="Calibri"/>
              <a:sym typeface="Calibri"/>
            </a:endParaRPr>
          </a:p>
          <a:p>
            <a:pPr indent="0" lvl="0" marL="0" rtl="0" algn="l">
              <a:spcBef>
                <a:spcPts val="1000"/>
              </a:spcBef>
              <a:spcAft>
                <a:spcPts val="0"/>
              </a:spcAft>
              <a:buNone/>
            </a:pPr>
            <a:r>
              <a:t/>
            </a:r>
            <a:endParaRPr sz="1800">
              <a:solidFill>
                <a:srgbClr val="424242"/>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1" name="Shape 171"/>
        <p:cNvGrpSpPr/>
        <p:nvPr/>
      </p:nvGrpSpPr>
      <p:grpSpPr>
        <a:xfrm>
          <a:off x="0" y="0"/>
          <a:ext cx="0" cy="0"/>
          <a:chOff x="0" y="0"/>
          <a:chExt cx="0" cy="0"/>
        </a:xfrm>
      </p:grpSpPr>
      <p:sp>
        <p:nvSpPr>
          <p:cNvPr id="172" name="Google Shape;172;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73" name="Google Shape;173;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4" name="Google Shape;174;p1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2.9.2 Graphing Inequalities</a:t>
            </a:r>
            <a:endParaRPr sz="1000"/>
          </a:p>
        </p:txBody>
      </p:sp>
      <p:pic>
        <p:nvPicPr>
          <p:cNvPr id="175" name="Google Shape;175;p16"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176" name="Google Shape;176;p16">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177" name="Google Shape;177;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85000" lnSpcReduction="20000"/>
          </a:bodyPr>
          <a:lstStyle/>
          <a:p>
            <a:pPr indent="0" lvl="0" marL="0" rtl="0" algn="l">
              <a:lnSpc>
                <a:spcPct val="90000"/>
              </a:lnSpc>
              <a:spcBef>
                <a:spcPts val="0"/>
              </a:spcBef>
              <a:spcAft>
                <a:spcPts val="0"/>
              </a:spcAft>
              <a:buNone/>
            </a:pPr>
            <a:r>
              <a:rPr lang="en"/>
              <a:t>Which number line is represented by the inequality </a:t>
            </a:r>
            <a:r>
              <a:rPr i="1" lang="en">
                <a:latin typeface="Times New Roman"/>
                <a:ea typeface="Times New Roman"/>
                <a:cs typeface="Times New Roman"/>
                <a:sym typeface="Times New Roman"/>
              </a:rPr>
              <a:t>x</a:t>
            </a:r>
            <a:r>
              <a:rPr lang="en"/>
              <a:t> ≥ − 4</a:t>
            </a:r>
            <a:r>
              <a:rPr lang="en"/>
              <a:t>?</a:t>
            </a:r>
            <a:endParaRPr/>
          </a:p>
          <a:p>
            <a:pPr indent="0" lvl="0" marL="0" rtl="0" algn="l">
              <a:lnSpc>
                <a:spcPct val="90000"/>
              </a:lnSpc>
              <a:spcBef>
                <a:spcPts val="1000"/>
              </a:spcBef>
              <a:spcAft>
                <a:spcPts val="0"/>
              </a:spcAft>
              <a:buNone/>
            </a:pPr>
            <a:r>
              <a:t/>
            </a:r>
            <a:endParaRPr/>
          </a:p>
          <a:p>
            <a:pPr indent="-325755" lvl="0" marL="457200" rtl="0" algn="l">
              <a:lnSpc>
                <a:spcPct val="90000"/>
              </a:lnSpc>
              <a:spcBef>
                <a:spcPts val="1000"/>
              </a:spcBef>
              <a:spcAft>
                <a:spcPts val="0"/>
              </a:spcAft>
              <a:buSzPct val="100000"/>
              <a:buAutoNum type="alphaLcPeriod"/>
            </a:pPr>
            <a:r>
              <a:t/>
            </a:r>
            <a:endParaRPr/>
          </a:p>
          <a:p>
            <a:pPr indent="0" lvl="0" marL="0" rtl="0" algn="l">
              <a:lnSpc>
                <a:spcPct val="90000"/>
              </a:lnSpc>
              <a:spcBef>
                <a:spcPts val="1000"/>
              </a:spcBef>
              <a:spcAft>
                <a:spcPts val="0"/>
              </a:spcAft>
              <a:buNone/>
            </a:pPr>
            <a:r>
              <a:t/>
            </a:r>
            <a:endParaRPr/>
          </a:p>
          <a:p>
            <a:pPr indent="-325755" lvl="0" marL="457200" rtl="0" algn="l">
              <a:lnSpc>
                <a:spcPct val="90000"/>
              </a:lnSpc>
              <a:spcBef>
                <a:spcPts val="1000"/>
              </a:spcBef>
              <a:spcAft>
                <a:spcPts val="0"/>
              </a:spcAft>
              <a:buSzPct val="100000"/>
              <a:buAutoNum type="alphaLcPeriod"/>
            </a:pPr>
            <a:r>
              <a:t/>
            </a:r>
            <a:endParaRPr/>
          </a:p>
          <a:p>
            <a:pPr indent="0" lvl="0" marL="457200" rtl="0" algn="l">
              <a:lnSpc>
                <a:spcPct val="90000"/>
              </a:lnSpc>
              <a:spcBef>
                <a:spcPts val="1000"/>
              </a:spcBef>
              <a:spcAft>
                <a:spcPts val="0"/>
              </a:spcAft>
              <a:buNone/>
            </a:pPr>
            <a:r>
              <a:t/>
            </a:r>
            <a:endParaRPr/>
          </a:p>
          <a:p>
            <a:pPr indent="-325755" lvl="0" marL="457200" rtl="0" algn="l">
              <a:lnSpc>
                <a:spcPct val="90000"/>
              </a:lnSpc>
              <a:spcBef>
                <a:spcPts val="1000"/>
              </a:spcBef>
              <a:spcAft>
                <a:spcPts val="0"/>
              </a:spcAft>
              <a:buSzPct val="100000"/>
              <a:buAutoNum type="alphaLcPeriod"/>
            </a:pPr>
            <a:r>
              <a:rPr lang="en"/>
              <a:t> </a:t>
            </a:r>
            <a:endParaRPr/>
          </a:p>
          <a:p>
            <a:pPr indent="0" lvl="0" marL="457200" rtl="0" algn="l">
              <a:lnSpc>
                <a:spcPct val="90000"/>
              </a:lnSpc>
              <a:spcBef>
                <a:spcPts val="1000"/>
              </a:spcBef>
              <a:spcAft>
                <a:spcPts val="0"/>
              </a:spcAft>
              <a:buNone/>
            </a:pPr>
            <a:r>
              <a:t/>
            </a:r>
            <a:endParaRPr/>
          </a:p>
          <a:p>
            <a:pPr indent="-325755" lvl="0" marL="457200" rtl="0" algn="l">
              <a:lnSpc>
                <a:spcPct val="90000"/>
              </a:lnSpc>
              <a:spcBef>
                <a:spcPts val="1000"/>
              </a:spcBef>
              <a:spcAft>
                <a:spcPts val="0"/>
              </a:spcAft>
              <a:buSzPct val="100000"/>
              <a:buAutoNum type="alphaLcPeriod"/>
            </a:pPr>
            <a:r>
              <a:rPr lang="en"/>
              <a:t>   </a:t>
            </a:r>
            <a:endParaRPr/>
          </a:p>
          <a:p>
            <a:pPr indent="0" lvl="0" marL="0" rtl="0" algn="l">
              <a:lnSpc>
                <a:spcPct val="90000"/>
              </a:lnSpc>
              <a:spcBef>
                <a:spcPts val="1000"/>
              </a:spcBef>
              <a:spcAft>
                <a:spcPts val="0"/>
              </a:spcAft>
              <a:buNone/>
            </a:pPr>
            <a:r>
              <a:t/>
            </a:r>
            <a:endParaRPr/>
          </a:p>
          <a:p>
            <a:pPr indent="0" lvl="0" marL="0" rtl="0" algn="l">
              <a:lnSpc>
                <a:spcPct val="90000"/>
              </a:lnSpc>
              <a:spcBef>
                <a:spcPts val="1200"/>
              </a:spcBef>
              <a:spcAft>
                <a:spcPts val="1200"/>
              </a:spcAft>
              <a:buNone/>
            </a:pPr>
            <a:r>
              <a:t/>
            </a:r>
            <a:endParaRPr/>
          </a:p>
        </p:txBody>
      </p:sp>
      <p:pic>
        <p:nvPicPr>
          <p:cNvPr id="178" name="Google Shape;178;p16" title="6427b9f2ed4f8fbd52eaedf1352400ea81982bd3.jpg"/>
          <p:cNvPicPr preferRelativeResize="0"/>
          <p:nvPr/>
        </p:nvPicPr>
        <p:blipFill>
          <a:blip r:embed="rId5">
            <a:alphaModFix/>
          </a:blip>
          <a:stretch>
            <a:fillRect/>
          </a:stretch>
        </p:blipFill>
        <p:spPr>
          <a:xfrm>
            <a:off x="840925" y="1784588"/>
            <a:ext cx="4781550" cy="581025"/>
          </a:xfrm>
          <a:prstGeom prst="rect">
            <a:avLst/>
          </a:prstGeom>
          <a:noFill/>
          <a:ln>
            <a:noFill/>
          </a:ln>
        </p:spPr>
      </p:pic>
      <p:pic>
        <p:nvPicPr>
          <p:cNvPr id="179" name="Google Shape;179;p16" title="f49cc596b988d76b1047cc15bac9e54e4543f52a.jpg"/>
          <p:cNvPicPr preferRelativeResize="0"/>
          <p:nvPr/>
        </p:nvPicPr>
        <p:blipFill>
          <a:blip r:embed="rId6">
            <a:alphaModFix/>
          </a:blip>
          <a:stretch>
            <a:fillRect/>
          </a:stretch>
        </p:blipFill>
        <p:spPr>
          <a:xfrm>
            <a:off x="840925" y="2281225"/>
            <a:ext cx="4781550" cy="581025"/>
          </a:xfrm>
          <a:prstGeom prst="rect">
            <a:avLst/>
          </a:prstGeom>
          <a:noFill/>
          <a:ln>
            <a:noFill/>
          </a:ln>
        </p:spPr>
      </p:pic>
      <p:pic>
        <p:nvPicPr>
          <p:cNvPr id="180" name="Google Shape;180;p16" title="d8f69d6ab14383cbe8da94de769948f80e16a807.jpg"/>
          <p:cNvPicPr preferRelativeResize="0"/>
          <p:nvPr/>
        </p:nvPicPr>
        <p:blipFill>
          <a:blip r:embed="rId7">
            <a:alphaModFix/>
          </a:blip>
          <a:stretch>
            <a:fillRect/>
          </a:stretch>
        </p:blipFill>
        <p:spPr>
          <a:xfrm>
            <a:off x="840925" y="2905638"/>
            <a:ext cx="4781550" cy="581025"/>
          </a:xfrm>
          <a:prstGeom prst="rect">
            <a:avLst/>
          </a:prstGeom>
          <a:noFill/>
          <a:ln>
            <a:noFill/>
          </a:ln>
        </p:spPr>
      </p:pic>
      <p:pic>
        <p:nvPicPr>
          <p:cNvPr id="181" name="Google Shape;181;p16" title="795f4d64f9c13b481c4537a92e3038f4ac3be9bc.jpg"/>
          <p:cNvPicPr preferRelativeResize="0"/>
          <p:nvPr/>
        </p:nvPicPr>
        <p:blipFill>
          <a:blip r:embed="rId8">
            <a:alphaModFix/>
          </a:blip>
          <a:stretch>
            <a:fillRect/>
          </a:stretch>
        </p:blipFill>
        <p:spPr>
          <a:xfrm>
            <a:off x="840925" y="3466075"/>
            <a:ext cx="4781550" cy="5810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85" name="Shape 185"/>
        <p:cNvGrpSpPr/>
        <p:nvPr/>
      </p:nvGrpSpPr>
      <p:grpSpPr>
        <a:xfrm>
          <a:off x="0" y="0"/>
          <a:ext cx="0" cy="0"/>
          <a:chOff x="0" y="0"/>
          <a:chExt cx="0" cy="0"/>
        </a:xfrm>
      </p:grpSpPr>
      <p:sp>
        <p:nvSpPr>
          <p:cNvPr id="186" name="Google Shape;186;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187" name="Google Shape;187;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8" name="Google Shape;188;p17"/>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2.9.2 Graphing Inequalities</a:t>
            </a:r>
            <a:r>
              <a:rPr lang="en" sz="1000"/>
              <a:t> - Additional Resources</a:t>
            </a:r>
            <a:endParaRPr/>
          </a:p>
        </p:txBody>
      </p:sp>
      <p:pic>
        <p:nvPicPr>
          <p:cNvPr id="189" name="Google Shape;189;p1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190" name="Google Shape;190;p17"/>
          <p:cNvSpPr txBox="1"/>
          <p:nvPr>
            <p:ph idx="1" type="body"/>
          </p:nvPr>
        </p:nvSpPr>
        <p:spPr>
          <a:xfrm>
            <a:off x="4691550" y="1126138"/>
            <a:ext cx="4369200" cy="34164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t>For questions 3 and 4 use the following inequality:</a:t>
            </a:r>
            <a:endParaRPr/>
          </a:p>
          <a:p>
            <a:pPr indent="0" lvl="0" marL="0" rtl="0" algn="l">
              <a:lnSpc>
                <a:spcPct val="90000"/>
              </a:lnSpc>
              <a:spcBef>
                <a:spcPts val="1000"/>
              </a:spcBef>
              <a:spcAft>
                <a:spcPts val="0"/>
              </a:spcAft>
              <a:buNone/>
            </a:pPr>
            <a:r>
              <a:rPr i="1" lang="en">
                <a:latin typeface="Times New Roman"/>
                <a:ea typeface="Times New Roman"/>
                <a:cs typeface="Times New Roman"/>
                <a:sym typeface="Times New Roman"/>
              </a:rPr>
              <a:t>x</a:t>
            </a:r>
            <a:r>
              <a:rPr lang="en"/>
              <a:t> ≤ 5</a:t>
            </a:r>
            <a:endParaRPr/>
          </a:p>
          <a:p>
            <a:pPr indent="-342900" lvl="0" marL="457200" rtl="0" algn="l">
              <a:lnSpc>
                <a:spcPct val="90000"/>
              </a:lnSpc>
              <a:spcBef>
                <a:spcPts val="1000"/>
              </a:spcBef>
              <a:spcAft>
                <a:spcPts val="0"/>
              </a:spcAft>
              <a:buSzPts val="1800"/>
              <a:buAutoNum type="arabicPeriod" startAt="3"/>
            </a:pPr>
            <a:r>
              <a:rPr lang="en"/>
              <a:t> Write the inequality on a number line.</a:t>
            </a:r>
            <a:endParaRPr/>
          </a:p>
          <a:p>
            <a:pPr indent="0" lvl="0" marL="0" rtl="0" algn="l">
              <a:lnSpc>
                <a:spcPct val="90000"/>
              </a:lnSpc>
              <a:spcBef>
                <a:spcPts val="1000"/>
              </a:spcBef>
              <a:spcAft>
                <a:spcPts val="0"/>
              </a:spcAft>
              <a:buNone/>
            </a:pPr>
            <a:r>
              <a:t/>
            </a:r>
            <a:endParaRPr/>
          </a:p>
          <a:p>
            <a:pPr indent="0" lvl="0" marL="457200" rtl="0" algn="l">
              <a:lnSpc>
                <a:spcPct val="90000"/>
              </a:lnSpc>
              <a:spcBef>
                <a:spcPts val="1000"/>
              </a:spcBef>
              <a:spcAft>
                <a:spcPts val="0"/>
              </a:spcAft>
              <a:buNone/>
            </a:pPr>
            <a:r>
              <a:t/>
            </a:r>
            <a:endParaRPr/>
          </a:p>
          <a:p>
            <a:pPr indent="-342900" lvl="0" marL="457200" rtl="0" algn="l">
              <a:lnSpc>
                <a:spcPct val="90000"/>
              </a:lnSpc>
              <a:spcBef>
                <a:spcPts val="1000"/>
              </a:spcBef>
              <a:spcAft>
                <a:spcPts val="0"/>
              </a:spcAft>
              <a:buSzPts val="1800"/>
              <a:buAutoNum type="arabicPeriod" startAt="3"/>
            </a:pPr>
            <a:r>
              <a:rPr lang="en"/>
              <a:t>Write the inequality in interval notation.</a:t>
            </a:r>
            <a:endParaRPr/>
          </a:p>
          <a:p>
            <a:pPr indent="0" lvl="0" marL="0" rtl="0" algn="l">
              <a:lnSpc>
                <a:spcPct val="90000"/>
              </a:lnSpc>
              <a:spcBef>
                <a:spcPts val="1000"/>
              </a:spcBef>
              <a:spcAft>
                <a:spcPts val="1000"/>
              </a:spcAft>
              <a:buNone/>
            </a:pPr>
            <a:r>
              <a:t/>
            </a:r>
            <a:endParaRPr/>
          </a:p>
        </p:txBody>
      </p:sp>
      <p:sp>
        <p:nvSpPr>
          <p:cNvPr id="191" name="Google Shape;191;p17"/>
          <p:cNvSpPr txBox="1"/>
          <p:nvPr>
            <p:ph idx="1" type="body"/>
          </p:nvPr>
        </p:nvSpPr>
        <p:spPr>
          <a:xfrm>
            <a:off x="311700" y="1152475"/>
            <a:ext cx="4369200" cy="34164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t>For questions 1 - 2 use the following inequality: </a:t>
            </a:r>
            <a:endParaRPr/>
          </a:p>
          <a:p>
            <a:pPr indent="0" lvl="0" marL="0" rtl="0" algn="l">
              <a:lnSpc>
                <a:spcPct val="90000"/>
              </a:lnSpc>
              <a:spcBef>
                <a:spcPts val="1000"/>
              </a:spcBef>
              <a:spcAft>
                <a:spcPts val="0"/>
              </a:spcAft>
              <a:buNone/>
            </a:pPr>
            <a:r>
              <a:rPr i="1" lang="en">
                <a:latin typeface="Times New Roman"/>
                <a:ea typeface="Times New Roman"/>
                <a:cs typeface="Times New Roman"/>
                <a:sym typeface="Times New Roman"/>
              </a:rPr>
              <a:t>x</a:t>
            </a:r>
            <a:r>
              <a:rPr lang="en"/>
              <a:t> &gt; -3</a:t>
            </a:r>
            <a:endParaRPr/>
          </a:p>
          <a:p>
            <a:pPr indent="-342900" lvl="0" marL="457200" rtl="0" algn="l">
              <a:lnSpc>
                <a:spcPct val="90000"/>
              </a:lnSpc>
              <a:spcBef>
                <a:spcPts val="1000"/>
              </a:spcBef>
              <a:spcAft>
                <a:spcPts val="0"/>
              </a:spcAft>
              <a:buSzPts val="1800"/>
              <a:buAutoNum type="arabicPeriod"/>
            </a:pPr>
            <a:r>
              <a:rPr lang="en"/>
              <a:t>Write the inequality on a number line.</a:t>
            </a:r>
            <a:endParaRPr/>
          </a:p>
          <a:p>
            <a:pPr indent="0" lvl="0" marL="0" rtl="0" algn="l">
              <a:lnSpc>
                <a:spcPct val="90000"/>
              </a:lnSpc>
              <a:spcBef>
                <a:spcPts val="1000"/>
              </a:spcBef>
              <a:spcAft>
                <a:spcPts val="0"/>
              </a:spcAft>
              <a:buNone/>
            </a:pPr>
            <a:r>
              <a:t/>
            </a:r>
            <a:endParaRPr/>
          </a:p>
          <a:p>
            <a:pPr indent="0" lvl="0" marL="0" rtl="0" algn="l">
              <a:lnSpc>
                <a:spcPct val="90000"/>
              </a:lnSpc>
              <a:spcBef>
                <a:spcPts val="1000"/>
              </a:spcBef>
              <a:spcAft>
                <a:spcPts val="0"/>
              </a:spcAft>
              <a:buNone/>
            </a:pPr>
            <a:r>
              <a:t/>
            </a:r>
            <a:endParaRPr/>
          </a:p>
          <a:p>
            <a:pPr indent="-342900" lvl="0" marL="457200" rtl="0" algn="l">
              <a:lnSpc>
                <a:spcPct val="90000"/>
              </a:lnSpc>
              <a:spcBef>
                <a:spcPts val="1000"/>
              </a:spcBef>
              <a:spcAft>
                <a:spcPts val="0"/>
              </a:spcAft>
              <a:buSzPts val="1800"/>
              <a:buAutoNum type="arabicPeriod"/>
            </a:pPr>
            <a:r>
              <a:rPr lang="en"/>
              <a:t>Write the inequality in interval notation.</a:t>
            </a:r>
            <a:endParaRPr/>
          </a:p>
          <a:p>
            <a:pPr indent="0" lvl="0" marL="0" rtl="0" algn="l">
              <a:lnSpc>
                <a:spcPct val="90000"/>
              </a:lnSpc>
              <a:spcBef>
                <a:spcPts val="1000"/>
              </a:spcBef>
              <a:spcAft>
                <a:spcPts val="100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95" name="Shape 195"/>
        <p:cNvGrpSpPr/>
        <p:nvPr/>
      </p:nvGrpSpPr>
      <p:grpSpPr>
        <a:xfrm>
          <a:off x="0" y="0"/>
          <a:ext cx="0" cy="0"/>
          <a:chOff x="0" y="0"/>
          <a:chExt cx="0" cy="0"/>
        </a:xfrm>
      </p:grpSpPr>
      <p:sp>
        <p:nvSpPr>
          <p:cNvPr id="196" name="Google Shape;196;p18"/>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7" name="Google Shape;197;p1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98" name="Google Shape;198;p18"/>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99" name="Google Shape;199;p18"/>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0" name="Google Shape;200;p18"/>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1" name="Google Shape;201;p18"/>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2" name="Google Shape;202;p18"/>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3" name="Google Shape;203;p18"/>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04" name="Google Shape;204;p18"/>
          <p:cNvCxnSpPr>
            <a:stCxn id="198" idx="2"/>
            <a:endCxn id="200"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205" name="Google Shape;205;p18"/>
          <p:cNvCxnSpPr>
            <a:stCxn id="200" idx="3"/>
            <a:endCxn id="199"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206" name="Google Shape;206;p18"/>
          <p:cNvCxnSpPr>
            <a:stCxn id="201" idx="3"/>
            <a:endCxn id="196"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207" name="Google Shape;207;p18"/>
          <p:cNvCxnSpPr>
            <a:stCxn id="196" idx="3"/>
            <a:endCxn id="202"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208" name="Google Shape;208;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09" name="Google Shape;209;p18"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210" name="Google Shape;210;p18"/>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11" name="Google Shape;211;p18"/>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12" name="Google Shape;212;p18"/>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13" name="Google Shape;213;p18"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214" name="Google Shape;214;p18"/>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15" name="Google Shape;215;p18"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216" name="Google Shape;216;p18"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217" name="Google Shape;217;p18"/>
          <p:cNvCxnSpPr>
            <a:stCxn id="202" idx="3"/>
            <a:endCxn id="203"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218" name="Google Shape;218;p18"/>
          <p:cNvCxnSpPr>
            <a:stCxn id="199" idx="3"/>
            <a:endCxn id="201"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219" name="Google Shape;219;p18" title="hugeicons_task-done-01.png"/>
          <p:cNvPicPr preferRelativeResize="0"/>
          <p:nvPr/>
        </p:nvPicPr>
        <p:blipFill>
          <a:blip r:embed="rId7">
            <a:alphaModFix/>
          </a:blip>
          <a:stretch>
            <a:fillRect/>
          </a:stretch>
        </p:blipFill>
        <p:spPr>
          <a:xfrm>
            <a:off x="4457695" y="3227832"/>
            <a:ext cx="228600" cy="228600"/>
          </a:xfrm>
          <a:prstGeom prst="rect">
            <a:avLst/>
          </a:prstGeom>
          <a:noFill/>
          <a:ln>
            <a:noFill/>
          </a:ln>
        </p:spPr>
      </p:pic>
      <p:sp>
        <p:nvSpPr>
          <p:cNvPr id="220" name="Google Shape;220;p18"/>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221" name="Google Shape;221;p18"/>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222" name="Google Shape;222;p18"/>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23" name="Google Shape;223;p18" title="hugeicons_task-done-01.png"/>
          <p:cNvPicPr preferRelativeResize="0"/>
          <p:nvPr/>
        </p:nvPicPr>
        <p:blipFill>
          <a:blip r:embed="rId8">
            <a:alphaModFix/>
          </a:blip>
          <a:stretch>
            <a:fillRect/>
          </a:stretch>
        </p:blipFill>
        <p:spPr>
          <a:xfrm>
            <a:off x="3328416" y="1554480"/>
            <a:ext cx="228600" cy="228600"/>
          </a:xfrm>
          <a:prstGeom prst="rect">
            <a:avLst/>
          </a:prstGeom>
          <a:noFill/>
          <a:ln>
            <a:noFill/>
          </a:ln>
        </p:spPr>
      </p:pic>
      <p:pic>
        <p:nvPicPr>
          <p:cNvPr id="224" name="Google Shape;224;p18"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28" name="Shape 228"/>
        <p:cNvGrpSpPr/>
        <p:nvPr/>
      </p:nvGrpSpPr>
      <p:grpSpPr>
        <a:xfrm>
          <a:off x="0" y="0"/>
          <a:ext cx="0" cy="0"/>
          <a:chOff x="0" y="0"/>
          <a:chExt cx="0" cy="0"/>
        </a:xfrm>
      </p:grpSpPr>
      <p:sp>
        <p:nvSpPr>
          <p:cNvPr id="229" name="Google Shape;229;p1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a:t>
            </a:r>
            <a:r>
              <a:rPr lang="en" sz="2600"/>
              <a:t> - </a:t>
            </a:r>
            <a:r>
              <a:rPr lang="en"/>
              <a:t>Apple Orchard 🍎</a:t>
            </a:r>
            <a:endParaRPr sz="2600">
              <a:solidFill>
                <a:srgbClr val="005047"/>
              </a:solidFill>
            </a:endParaRPr>
          </a:p>
        </p:txBody>
      </p:sp>
      <p:sp>
        <p:nvSpPr>
          <p:cNvPr id="230" name="Google Shape;230;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1" name="Google Shape;231;p19"/>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2.9.3 Understanding the Meaning of an Inequality</a:t>
            </a:r>
            <a:endParaRPr/>
          </a:p>
        </p:txBody>
      </p:sp>
      <p:pic>
        <p:nvPicPr>
          <p:cNvPr id="232" name="Google Shape;232;p19"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33" name="Google Shape;233;p19"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34" name="Google Shape;234;p19"/>
          <p:cNvSpPr/>
          <p:nvPr/>
        </p:nvSpPr>
        <p:spPr>
          <a:xfrm>
            <a:off x="4779300" y="979875"/>
            <a:ext cx="4181700" cy="20175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Look only at the picture and task statement.</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Write your own math questions (1–2 minutes).</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Share with a partner, focusing on cost comparisons.</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Then see the rest of the task.</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Co-Craft Questions</a:t>
            </a:r>
            <a:endParaRPr sz="1000">
              <a:latin typeface="Calibri"/>
              <a:ea typeface="Calibri"/>
              <a:cs typeface="Calibri"/>
              <a:sym typeface="Calibri"/>
            </a:endParaRPr>
          </a:p>
        </p:txBody>
      </p:sp>
      <p:sp>
        <p:nvSpPr>
          <p:cNvPr id="235" name="Google Shape;235;p19"/>
          <p:cNvSpPr/>
          <p:nvPr/>
        </p:nvSpPr>
        <p:spPr>
          <a:xfrm>
            <a:off x="4779300" y="3077001"/>
            <a:ext cx="3907500" cy="15297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Use a table to organize the information.</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Choose input values near 17 to include.</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Use the table to support your thinking.</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236" name="Google Shape;236;p19"/>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 directly on top of the activity or give the instructions aloud.</a:t>
            </a:r>
            <a:r>
              <a:rPr i="1" lang="en"/>
              <a:t> </a:t>
            </a:r>
            <a:endParaRPr i="1"/>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0" name="Shape 240"/>
        <p:cNvGrpSpPr/>
        <p:nvPr/>
      </p:nvGrpSpPr>
      <p:grpSpPr>
        <a:xfrm>
          <a:off x="0" y="0"/>
          <a:ext cx="0" cy="0"/>
          <a:chOff x="0" y="0"/>
          <a:chExt cx="0" cy="0"/>
        </a:xfrm>
      </p:grpSpPr>
      <p:sp>
        <p:nvSpPr>
          <p:cNvPr id="241" name="Google Shape;241;p2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Apple </a:t>
            </a:r>
            <a:r>
              <a:rPr lang="en"/>
              <a:t>Orchard 🍎</a:t>
            </a:r>
            <a:endParaRPr>
              <a:solidFill>
                <a:srgbClr val="005047"/>
              </a:solidFill>
            </a:endParaRPr>
          </a:p>
        </p:txBody>
      </p:sp>
      <p:sp>
        <p:nvSpPr>
          <p:cNvPr id="242" name="Google Shape;242;p20"/>
          <p:cNvSpPr txBox="1"/>
          <p:nvPr>
            <p:ph idx="1" type="body"/>
          </p:nvPr>
        </p:nvSpPr>
        <p:spPr>
          <a:xfrm>
            <a:off x="264750" y="984425"/>
            <a:ext cx="8614500" cy="13491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SzPts val="852"/>
              <a:buNone/>
            </a:pPr>
            <a:r>
              <a:rPr lang="en" sz="1617"/>
              <a:t>A teacher is choosing between two options for a class field trip to an orchard. At each orchard, the same price applies to both chaperones and students.</a:t>
            </a:r>
            <a:endParaRPr sz="1617"/>
          </a:p>
          <a:p>
            <a:pPr indent="-331311" lvl="0" marL="457200" rtl="0" algn="l">
              <a:lnSpc>
                <a:spcPct val="80000"/>
              </a:lnSpc>
              <a:spcBef>
                <a:spcPts val="1200"/>
              </a:spcBef>
              <a:spcAft>
                <a:spcPts val="0"/>
              </a:spcAft>
              <a:buSzPts val="1617"/>
              <a:buChar char="●"/>
            </a:pPr>
            <a:r>
              <a:rPr lang="en" sz="1617"/>
              <a:t>At Orchard A, admission costs $9 per person, and 3 chaperones are required.</a:t>
            </a:r>
            <a:endParaRPr sz="1617"/>
          </a:p>
          <a:p>
            <a:pPr indent="-331311" lvl="0" marL="457200" rtl="0" algn="l">
              <a:lnSpc>
                <a:spcPct val="80000"/>
              </a:lnSpc>
              <a:spcBef>
                <a:spcPts val="0"/>
              </a:spcBef>
              <a:spcAft>
                <a:spcPts val="0"/>
              </a:spcAft>
              <a:buSzPts val="1617"/>
              <a:buChar char="●"/>
            </a:pPr>
            <a:r>
              <a:rPr lang="en" sz="1617"/>
              <a:t>At Orchard B, the cost is $10 per person, but only 1 chaperone is required.</a:t>
            </a:r>
            <a:endParaRPr sz="1617"/>
          </a:p>
        </p:txBody>
      </p:sp>
      <p:sp>
        <p:nvSpPr>
          <p:cNvPr id="243" name="Google Shape;243;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4" name="Google Shape;244;p20"/>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2.9.3 Understanding the Meaning of an Inequality</a:t>
            </a:r>
            <a:endParaRPr/>
          </a:p>
        </p:txBody>
      </p:sp>
      <p:pic>
        <p:nvPicPr>
          <p:cNvPr id="245" name="Google Shape;245;p20" title="32fca147f954f8245a5eb3ffa647f50ac4b841c5.jpg"/>
          <p:cNvPicPr preferRelativeResize="0"/>
          <p:nvPr/>
        </p:nvPicPr>
        <p:blipFill rotWithShape="1">
          <a:blip r:embed="rId4">
            <a:alphaModFix/>
          </a:blip>
          <a:srcRect b="2963" l="0" r="0" t="2963"/>
          <a:stretch/>
        </p:blipFill>
        <p:spPr>
          <a:xfrm>
            <a:off x="5778953" y="2359555"/>
            <a:ext cx="3100296" cy="1861738"/>
          </a:xfrm>
          <a:prstGeom prst="rect">
            <a:avLst/>
          </a:prstGeom>
          <a:noFill/>
          <a:ln>
            <a:noFill/>
          </a:ln>
        </p:spPr>
      </p:pic>
      <p:sp>
        <p:nvSpPr>
          <p:cNvPr id="246" name="Google Shape;246;p20"/>
          <p:cNvSpPr txBox="1"/>
          <p:nvPr>
            <p:ph idx="1" type="body"/>
          </p:nvPr>
        </p:nvSpPr>
        <p:spPr>
          <a:xfrm>
            <a:off x="264750" y="2245493"/>
            <a:ext cx="4610100" cy="1975800"/>
          </a:xfrm>
          <a:prstGeom prst="rect">
            <a:avLst/>
          </a:prstGeom>
        </p:spPr>
        <p:txBody>
          <a:bodyPr anchorCtr="0" anchor="t" bIns="91425" lIns="91425" spcFirstLastPara="1" rIns="91425" wrap="square" tIns="91425">
            <a:normAutofit/>
          </a:bodyPr>
          <a:lstStyle/>
          <a:p>
            <a:pPr indent="-336550" lvl="0" marL="457200" rtl="0" algn="l">
              <a:lnSpc>
                <a:spcPct val="100000"/>
              </a:lnSpc>
              <a:spcBef>
                <a:spcPts val="0"/>
              </a:spcBef>
              <a:spcAft>
                <a:spcPts val="0"/>
              </a:spcAft>
              <a:buSzPts val="1700"/>
              <a:buAutoNum type="arabicPeriod"/>
            </a:pPr>
            <a:r>
              <a:rPr lang="en" sz="1700"/>
              <a:t>Which orchard would be cheaper to visit if the class has 8 students?</a:t>
            </a:r>
            <a:endParaRPr sz="1700"/>
          </a:p>
          <a:p>
            <a:pPr indent="-336550" lvl="0" marL="457200" rtl="0" algn="l">
              <a:lnSpc>
                <a:spcPct val="100000"/>
              </a:lnSpc>
              <a:spcBef>
                <a:spcPts val="0"/>
              </a:spcBef>
              <a:spcAft>
                <a:spcPts val="0"/>
              </a:spcAft>
              <a:buSzPts val="1700"/>
              <a:buAutoNum type="arabicPeriod"/>
            </a:pPr>
            <a:r>
              <a:rPr lang="en" sz="1700"/>
              <a:t>Which orchard would be cheaper to visit if the class has 12 students?</a:t>
            </a:r>
            <a:endParaRPr sz="1700"/>
          </a:p>
          <a:p>
            <a:pPr indent="-336550" lvl="0" marL="457200" rtl="0" algn="l">
              <a:lnSpc>
                <a:spcPct val="100000"/>
              </a:lnSpc>
              <a:spcBef>
                <a:spcPts val="0"/>
              </a:spcBef>
              <a:spcAft>
                <a:spcPts val="0"/>
              </a:spcAft>
              <a:buSzPts val="1700"/>
              <a:buAutoNum type="arabicPeriod"/>
            </a:pPr>
            <a:r>
              <a:rPr lang="en" sz="1700"/>
              <a:t>Which orchard would be cheaper to visit if the class has 30 students?</a:t>
            </a:r>
            <a:endParaRPr sz="17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0" name="Shape 250"/>
        <p:cNvGrpSpPr/>
        <p:nvPr/>
      </p:nvGrpSpPr>
      <p:grpSpPr>
        <a:xfrm>
          <a:off x="0" y="0"/>
          <a:ext cx="0" cy="0"/>
          <a:chOff x="0" y="0"/>
          <a:chExt cx="0" cy="0"/>
        </a:xfrm>
      </p:grpSpPr>
      <p:sp>
        <p:nvSpPr>
          <p:cNvPr id="251" name="Google Shape;251;p2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Apple Orchard 🍎</a:t>
            </a:r>
            <a:endParaRPr>
              <a:solidFill>
                <a:srgbClr val="005047"/>
              </a:solidFill>
            </a:endParaRPr>
          </a:p>
        </p:txBody>
      </p:sp>
      <p:sp>
        <p:nvSpPr>
          <p:cNvPr id="252" name="Google Shape;252;p21"/>
          <p:cNvSpPr txBox="1"/>
          <p:nvPr>
            <p:ph idx="1" type="body"/>
          </p:nvPr>
        </p:nvSpPr>
        <p:spPr>
          <a:xfrm>
            <a:off x="311700" y="1152475"/>
            <a:ext cx="8377200" cy="975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Use the following information to answer questions 4 – 7.</a:t>
            </a:r>
            <a:endParaRPr sz="1600"/>
          </a:p>
          <a:p>
            <a:pPr indent="0" lvl="0" marL="0" rtl="0" algn="l">
              <a:lnSpc>
                <a:spcPct val="100000"/>
              </a:lnSpc>
              <a:spcBef>
                <a:spcPts val="500"/>
              </a:spcBef>
              <a:spcAft>
                <a:spcPts val="0"/>
              </a:spcAft>
              <a:buNone/>
            </a:pPr>
            <a:r>
              <a:rPr lang="en" sz="1600"/>
              <a:t>To help her compare the cost of her two options, the teacher first writes the equation 9(</a:t>
            </a:r>
            <a:r>
              <a:rPr i="1" lang="en" sz="1600">
                <a:latin typeface="Times New Roman"/>
                <a:ea typeface="Times New Roman"/>
                <a:cs typeface="Times New Roman"/>
                <a:sym typeface="Times New Roman"/>
              </a:rPr>
              <a:t>n</a:t>
            </a:r>
            <a:r>
              <a:rPr lang="en" sz="1600"/>
              <a:t> + 3) = 10(</a:t>
            </a:r>
            <a:r>
              <a:rPr i="1" lang="en" sz="1600">
                <a:latin typeface="Times New Roman"/>
                <a:ea typeface="Times New Roman"/>
                <a:cs typeface="Times New Roman"/>
                <a:sym typeface="Times New Roman"/>
              </a:rPr>
              <a:t>n</a:t>
            </a:r>
            <a:r>
              <a:rPr lang="en" sz="1600"/>
              <a:t> + 1), and then she writes the inequality 9(</a:t>
            </a:r>
            <a:r>
              <a:rPr i="1" lang="en" sz="1600">
                <a:latin typeface="Times New Roman"/>
                <a:ea typeface="Times New Roman"/>
                <a:cs typeface="Times New Roman"/>
                <a:sym typeface="Times New Roman"/>
              </a:rPr>
              <a:t>n</a:t>
            </a:r>
            <a:r>
              <a:rPr lang="en" sz="1600"/>
              <a:t> + 3) &lt; 10(</a:t>
            </a:r>
            <a:r>
              <a:rPr i="1" lang="en" sz="1600">
                <a:latin typeface="Times New Roman"/>
                <a:ea typeface="Times New Roman"/>
                <a:cs typeface="Times New Roman"/>
                <a:sym typeface="Times New Roman"/>
              </a:rPr>
              <a:t>n</a:t>
            </a:r>
            <a:r>
              <a:rPr lang="en" sz="1600"/>
              <a:t> + 1).</a:t>
            </a:r>
            <a:endParaRPr sz="1600"/>
          </a:p>
          <a:p>
            <a:pPr indent="0" lvl="0" marL="0" rtl="0" algn="l">
              <a:lnSpc>
                <a:spcPct val="100000"/>
              </a:lnSpc>
              <a:spcBef>
                <a:spcPts val="500"/>
              </a:spcBef>
              <a:spcAft>
                <a:spcPts val="500"/>
              </a:spcAft>
              <a:buNone/>
            </a:pPr>
            <a:r>
              <a:t/>
            </a:r>
            <a:endParaRPr/>
          </a:p>
        </p:txBody>
      </p:sp>
      <p:sp>
        <p:nvSpPr>
          <p:cNvPr id="253" name="Google Shape;253;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4" name="Google Shape;254;p21"/>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2.9.3 Understanding the Meaning of an Inequality</a:t>
            </a:r>
            <a:endParaRPr/>
          </a:p>
        </p:txBody>
      </p:sp>
      <p:sp>
        <p:nvSpPr>
          <p:cNvPr id="255" name="Google Shape;255;p21"/>
          <p:cNvSpPr txBox="1"/>
          <p:nvPr/>
        </p:nvSpPr>
        <p:spPr>
          <a:xfrm>
            <a:off x="311700" y="2127775"/>
            <a:ext cx="5949600" cy="20436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rgbClr val="424242"/>
              </a:buClr>
              <a:buSzPts val="1600"/>
              <a:buFont typeface="Calibri"/>
              <a:buAutoNum type="arabicPeriod" startAt="4"/>
            </a:pPr>
            <a:r>
              <a:rPr lang="en" sz="1600">
                <a:solidFill>
                  <a:srgbClr val="424242"/>
                </a:solidFill>
                <a:latin typeface="Calibri"/>
                <a:ea typeface="Calibri"/>
                <a:cs typeface="Calibri"/>
                <a:sym typeface="Calibri"/>
              </a:rPr>
              <a:t>What does </a:t>
            </a:r>
            <a:r>
              <a:rPr i="1" lang="en" sz="1600">
                <a:solidFill>
                  <a:srgbClr val="424242"/>
                </a:solidFill>
                <a:latin typeface="Calibri"/>
                <a:ea typeface="Calibri"/>
                <a:cs typeface="Calibri"/>
                <a:sym typeface="Calibri"/>
              </a:rPr>
              <a:t>n</a:t>
            </a:r>
            <a:r>
              <a:rPr lang="en" sz="1600">
                <a:solidFill>
                  <a:srgbClr val="424242"/>
                </a:solidFill>
                <a:latin typeface="Calibri"/>
                <a:ea typeface="Calibri"/>
                <a:cs typeface="Calibri"/>
                <a:sym typeface="Calibri"/>
              </a:rPr>
              <a:t> represent in each statement?</a:t>
            </a:r>
            <a:endParaRPr sz="1600">
              <a:solidFill>
                <a:srgbClr val="424242"/>
              </a:solidFill>
              <a:latin typeface="Calibri"/>
              <a:ea typeface="Calibri"/>
              <a:cs typeface="Calibri"/>
              <a:sym typeface="Calibri"/>
            </a:endParaRPr>
          </a:p>
          <a:p>
            <a:pPr indent="-330200" lvl="0" marL="457200" rtl="0" algn="l">
              <a:spcBef>
                <a:spcPts val="500"/>
              </a:spcBef>
              <a:spcAft>
                <a:spcPts val="0"/>
              </a:spcAft>
              <a:buClr>
                <a:srgbClr val="424242"/>
              </a:buClr>
              <a:buSzPts val="1600"/>
              <a:buFont typeface="Calibri"/>
              <a:buAutoNum type="arabicPeriod" startAt="4"/>
            </a:pPr>
            <a:r>
              <a:rPr lang="en" sz="1600">
                <a:solidFill>
                  <a:srgbClr val="424242"/>
                </a:solidFill>
                <a:latin typeface="Calibri"/>
                <a:ea typeface="Calibri"/>
                <a:cs typeface="Calibri"/>
                <a:sym typeface="Calibri"/>
              </a:rPr>
              <a:t>In this situation, what does the equation 9(</a:t>
            </a:r>
            <a:r>
              <a:rPr i="1" lang="en" sz="1600">
                <a:solidFill>
                  <a:srgbClr val="424242"/>
                </a:solidFill>
                <a:latin typeface="Times New Roman"/>
                <a:ea typeface="Times New Roman"/>
                <a:cs typeface="Times New Roman"/>
                <a:sym typeface="Times New Roman"/>
              </a:rPr>
              <a:t>n</a:t>
            </a:r>
            <a:r>
              <a:rPr lang="en" sz="1600">
                <a:solidFill>
                  <a:srgbClr val="424242"/>
                </a:solidFill>
                <a:latin typeface="Calibri"/>
                <a:ea typeface="Calibri"/>
                <a:cs typeface="Calibri"/>
                <a:sym typeface="Calibri"/>
              </a:rPr>
              <a:t> + 3) = 10(</a:t>
            </a:r>
            <a:r>
              <a:rPr i="1" lang="en" sz="1600">
                <a:solidFill>
                  <a:srgbClr val="424242"/>
                </a:solidFill>
                <a:latin typeface="Times New Roman"/>
                <a:ea typeface="Times New Roman"/>
                <a:cs typeface="Times New Roman"/>
                <a:sym typeface="Times New Roman"/>
              </a:rPr>
              <a:t>n</a:t>
            </a:r>
            <a:r>
              <a:rPr lang="en" sz="1600">
                <a:solidFill>
                  <a:srgbClr val="424242"/>
                </a:solidFill>
                <a:latin typeface="Calibri"/>
                <a:ea typeface="Calibri"/>
                <a:cs typeface="Calibri"/>
                <a:sym typeface="Calibri"/>
              </a:rPr>
              <a:t> + 1) mean?</a:t>
            </a:r>
            <a:endParaRPr sz="1600">
              <a:solidFill>
                <a:srgbClr val="424242"/>
              </a:solidFill>
              <a:latin typeface="Calibri"/>
              <a:ea typeface="Calibri"/>
              <a:cs typeface="Calibri"/>
              <a:sym typeface="Calibri"/>
            </a:endParaRPr>
          </a:p>
          <a:p>
            <a:pPr indent="-330200" lvl="0" marL="457200" rtl="0" algn="l">
              <a:spcBef>
                <a:spcPts val="1000"/>
              </a:spcBef>
              <a:spcAft>
                <a:spcPts val="0"/>
              </a:spcAft>
              <a:buClr>
                <a:srgbClr val="424242"/>
              </a:buClr>
              <a:buSzPts val="1600"/>
              <a:buFont typeface="Calibri"/>
              <a:buAutoNum type="arabicPeriod" startAt="4"/>
            </a:pPr>
            <a:r>
              <a:rPr lang="en" sz="1600">
                <a:solidFill>
                  <a:srgbClr val="424242"/>
                </a:solidFill>
                <a:latin typeface="Calibri"/>
                <a:ea typeface="Calibri"/>
                <a:cs typeface="Calibri"/>
                <a:sym typeface="Calibri"/>
              </a:rPr>
              <a:t>What does the solution to the inequality 9(</a:t>
            </a:r>
            <a:r>
              <a:rPr i="1" lang="en" sz="1600">
                <a:solidFill>
                  <a:srgbClr val="424242"/>
                </a:solidFill>
                <a:latin typeface="Times New Roman"/>
                <a:ea typeface="Times New Roman"/>
                <a:cs typeface="Times New Roman"/>
                <a:sym typeface="Times New Roman"/>
              </a:rPr>
              <a:t>n</a:t>
            </a:r>
            <a:r>
              <a:rPr lang="en" sz="1600">
                <a:solidFill>
                  <a:srgbClr val="424242"/>
                </a:solidFill>
                <a:latin typeface="Calibri"/>
                <a:ea typeface="Calibri"/>
                <a:cs typeface="Calibri"/>
                <a:sym typeface="Calibri"/>
              </a:rPr>
              <a:t> + 3) &lt; 10(</a:t>
            </a:r>
            <a:r>
              <a:rPr i="1" lang="en" sz="1600">
                <a:solidFill>
                  <a:srgbClr val="424242"/>
                </a:solidFill>
                <a:latin typeface="Times New Roman"/>
                <a:ea typeface="Times New Roman"/>
                <a:cs typeface="Times New Roman"/>
                <a:sym typeface="Times New Roman"/>
              </a:rPr>
              <a:t>n</a:t>
            </a:r>
            <a:r>
              <a:rPr lang="en" sz="1600">
                <a:solidFill>
                  <a:srgbClr val="424242"/>
                </a:solidFill>
                <a:latin typeface="Calibri"/>
                <a:ea typeface="Calibri"/>
                <a:cs typeface="Calibri"/>
                <a:sym typeface="Calibri"/>
              </a:rPr>
              <a:t> + 1) tell us?</a:t>
            </a:r>
            <a:endParaRPr sz="1600">
              <a:solidFill>
                <a:srgbClr val="424242"/>
              </a:solidFill>
              <a:latin typeface="Calibri"/>
              <a:ea typeface="Calibri"/>
              <a:cs typeface="Calibri"/>
              <a:sym typeface="Calibri"/>
            </a:endParaRPr>
          </a:p>
          <a:p>
            <a:pPr indent="-330200" lvl="0" marL="457200" rtl="0" algn="l">
              <a:spcBef>
                <a:spcPts val="500"/>
              </a:spcBef>
              <a:spcAft>
                <a:spcPts val="500"/>
              </a:spcAft>
              <a:buClr>
                <a:srgbClr val="424242"/>
              </a:buClr>
              <a:buSzPts val="1600"/>
              <a:buFont typeface="Calibri"/>
              <a:buAutoNum type="arabicPeriod" startAt="4"/>
            </a:pPr>
            <a:r>
              <a:rPr lang="en" sz="1600">
                <a:solidFill>
                  <a:srgbClr val="424242"/>
                </a:solidFill>
                <a:latin typeface="Calibri"/>
                <a:ea typeface="Calibri"/>
                <a:cs typeface="Calibri"/>
                <a:sym typeface="Calibri"/>
              </a:rPr>
              <a:t>The teacher needs a visual aid to show the school budgeting committee. Graph the solution set to the inequality on the number line. Be prepared to show or explain your reasoning.</a:t>
            </a:r>
            <a:endParaRPr sz="1600">
              <a:solidFill>
                <a:srgbClr val="424242"/>
              </a:solidFill>
              <a:latin typeface="Calibri"/>
              <a:ea typeface="Calibri"/>
              <a:cs typeface="Calibri"/>
              <a:sym typeface="Calibri"/>
            </a:endParaRPr>
          </a:p>
        </p:txBody>
      </p:sp>
      <p:pic>
        <p:nvPicPr>
          <p:cNvPr id="256" name="Google Shape;256;p21" title="ChatGPT Image Aug 20, 2025, 09_09_44 PM.png"/>
          <p:cNvPicPr preferRelativeResize="0"/>
          <p:nvPr/>
        </p:nvPicPr>
        <p:blipFill>
          <a:blip r:embed="rId4">
            <a:alphaModFix/>
          </a:blip>
          <a:stretch>
            <a:fillRect/>
          </a:stretch>
        </p:blipFill>
        <p:spPr>
          <a:xfrm>
            <a:off x="6261300" y="2040388"/>
            <a:ext cx="2218368" cy="221836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0" name="Shape 260"/>
        <p:cNvGrpSpPr/>
        <p:nvPr/>
      </p:nvGrpSpPr>
      <p:grpSpPr>
        <a:xfrm>
          <a:off x="0" y="0"/>
          <a:ext cx="0" cy="0"/>
          <a:chOff x="0" y="0"/>
          <a:chExt cx="0" cy="0"/>
        </a:xfrm>
      </p:grpSpPr>
      <p:sp>
        <p:nvSpPr>
          <p:cNvPr id="261" name="Google Shape;261;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62" name="Google Shape;262;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4"/>
              </a:rPr>
              <a:t>Video: Understanding the Meaning of an Inequality</a:t>
            </a:r>
            <a:endParaRPr b="1"/>
          </a:p>
        </p:txBody>
      </p:sp>
      <p:pic>
        <p:nvPicPr>
          <p:cNvPr id="263" name="Google Shape;263;p22" title="fPESpQKL5rM-SD.jpg">
            <a:hlinkClick r:id="rId5"/>
          </p:cNvPr>
          <p:cNvPicPr preferRelativeResize="0"/>
          <p:nvPr/>
        </p:nvPicPr>
        <p:blipFill rotWithShape="1">
          <a:blip r:embed="rId6">
            <a:alphaModFix/>
          </a:blip>
          <a:srcRect b="12697" l="0" r="0" t="12697"/>
          <a:stretch/>
        </p:blipFill>
        <p:spPr>
          <a:xfrm>
            <a:off x="1695488" y="482875"/>
            <a:ext cx="5753024" cy="32189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7" name="Shape 267"/>
        <p:cNvGrpSpPr/>
        <p:nvPr/>
      </p:nvGrpSpPr>
      <p:grpSpPr>
        <a:xfrm>
          <a:off x="0" y="0"/>
          <a:ext cx="0" cy="0"/>
          <a:chOff x="0" y="0"/>
          <a:chExt cx="0" cy="0"/>
        </a:xfrm>
      </p:grpSpPr>
      <p:sp>
        <p:nvSpPr>
          <p:cNvPr id="268" name="Google Shape;268;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69" name="Google Shape;269;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 water park charges $17 per entry plus a $40 fee for raft rentals. An amusement park charges $21 per entry.</a:t>
            </a:r>
            <a:endParaRPr/>
          </a:p>
          <a:p>
            <a:pPr indent="0" lvl="0" marL="0" rtl="0" algn="l">
              <a:lnSpc>
                <a:spcPct val="100000"/>
              </a:lnSpc>
              <a:spcBef>
                <a:spcPts val="1200"/>
              </a:spcBef>
              <a:spcAft>
                <a:spcPts val="0"/>
              </a:spcAft>
              <a:buNone/>
            </a:pPr>
            <a:r>
              <a:rPr lang="en"/>
              <a:t>For the number of entries, </a:t>
            </a:r>
            <a:r>
              <a:rPr i="1" lang="en"/>
              <a:t>e</a:t>
            </a:r>
            <a:r>
              <a:rPr lang="en"/>
              <a:t>, which inequality represents the total cost of the water park being less than the total cost of the amusement park?</a:t>
            </a:r>
            <a:endParaRPr/>
          </a:p>
          <a:p>
            <a:pPr indent="-342900" lvl="0" marL="914400" rtl="0" algn="l">
              <a:lnSpc>
                <a:spcPct val="100000"/>
              </a:lnSpc>
              <a:spcBef>
                <a:spcPts val="1200"/>
              </a:spcBef>
              <a:spcAft>
                <a:spcPts val="0"/>
              </a:spcAft>
              <a:buSzPts val="1800"/>
              <a:buFont typeface="Noto Sans"/>
              <a:buAutoNum type="alphaLcPeriod"/>
            </a:pPr>
            <a:r>
              <a:rPr lang="en"/>
              <a:t>17</a:t>
            </a:r>
            <a:r>
              <a:rPr i="1" lang="en">
                <a:latin typeface="Times New Roman"/>
                <a:ea typeface="Times New Roman"/>
                <a:cs typeface="Times New Roman"/>
                <a:sym typeface="Times New Roman"/>
              </a:rPr>
              <a:t>e</a:t>
            </a:r>
            <a:r>
              <a:rPr lang="en"/>
              <a:t> - 40 &lt; 21</a:t>
            </a:r>
            <a:r>
              <a:rPr i="1" lang="en">
                <a:latin typeface="Times New Roman"/>
                <a:ea typeface="Times New Roman"/>
                <a:cs typeface="Times New Roman"/>
                <a:sym typeface="Times New Roman"/>
              </a:rPr>
              <a:t>e</a:t>
            </a:r>
            <a:endParaRPr baseline="30000" i="1" sz="2000">
              <a:latin typeface="Noto Sans"/>
              <a:ea typeface="Noto Sans"/>
              <a:cs typeface="Noto Sans"/>
              <a:sym typeface="Noto Sans"/>
            </a:endParaRPr>
          </a:p>
          <a:p>
            <a:pPr indent="-342900" lvl="0" marL="914400" rtl="0" algn="l">
              <a:lnSpc>
                <a:spcPct val="100000"/>
              </a:lnSpc>
              <a:spcBef>
                <a:spcPts val="1000"/>
              </a:spcBef>
              <a:spcAft>
                <a:spcPts val="0"/>
              </a:spcAft>
              <a:buSzPts val="1800"/>
              <a:buFont typeface="Noto Sans"/>
              <a:buAutoNum type="alphaLcPeriod"/>
            </a:pPr>
            <a:r>
              <a:rPr lang="en"/>
              <a:t>17</a:t>
            </a:r>
            <a:r>
              <a:rPr i="1" lang="en">
                <a:latin typeface="Times New Roman"/>
                <a:ea typeface="Times New Roman"/>
                <a:cs typeface="Times New Roman"/>
                <a:sym typeface="Times New Roman"/>
              </a:rPr>
              <a:t>e</a:t>
            </a:r>
            <a:r>
              <a:rPr lang="en"/>
              <a:t> + 40 &lt; 21</a:t>
            </a:r>
            <a:r>
              <a:rPr i="1" lang="en">
                <a:latin typeface="Times New Roman"/>
                <a:ea typeface="Times New Roman"/>
                <a:cs typeface="Times New Roman"/>
                <a:sym typeface="Times New Roman"/>
              </a:rPr>
              <a:t>e</a:t>
            </a:r>
            <a:endParaRPr i="1" sz="2000">
              <a:latin typeface="Noto Sans"/>
              <a:ea typeface="Noto Sans"/>
              <a:cs typeface="Noto Sans"/>
              <a:sym typeface="Noto Sans"/>
            </a:endParaRPr>
          </a:p>
          <a:p>
            <a:pPr indent="-342900" lvl="0" marL="914400" rtl="0" algn="l">
              <a:lnSpc>
                <a:spcPct val="100000"/>
              </a:lnSpc>
              <a:spcBef>
                <a:spcPts val="1000"/>
              </a:spcBef>
              <a:spcAft>
                <a:spcPts val="0"/>
              </a:spcAft>
              <a:buSzPts val="1800"/>
              <a:buFont typeface="Noto Sans"/>
              <a:buAutoNum type="alphaLcPeriod"/>
            </a:pPr>
            <a:r>
              <a:rPr lang="en"/>
              <a:t>17</a:t>
            </a:r>
            <a:r>
              <a:rPr i="1" lang="en">
                <a:latin typeface="Times New Roman"/>
                <a:ea typeface="Times New Roman"/>
                <a:cs typeface="Times New Roman"/>
                <a:sym typeface="Times New Roman"/>
              </a:rPr>
              <a:t>e</a:t>
            </a:r>
            <a:r>
              <a:rPr lang="en"/>
              <a:t> &lt; 21</a:t>
            </a:r>
            <a:r>
              <a:rPr i="1" lang="en">
                <a:latin typeface="Times New Roman"/>
                <a:ea typeface="Times New Roman"/>
                <a:cs typeface="Times New Roman"/>
                <a:sym typeface="Times New Roman"/>
              </a:rPr>
              <a:t>e</a:t>
            </a:r>
            <a:r>
              <a:rPr lang="en"/>
              <a:t> + 40</a:t>
            </a:r>
            <a:endParaRPr sz="1800">
              <a:latin typeface="Noto Sans"/>
              <a:ea typeface="Noto Sans"/>
              <a:cs typeface="Noto Sans"/>
              <a:sym typeface="Noto Sans"/>
            </a:endParaRPr>
          </a:p>
          <a:p>
            <a:pPr indent="-342900" lvl="0" marL="914400" rtl="0" algn="l">
              <a:lnSpc>
                <a:spcPct val="100000"/>
              </a:lnSpc>
              <a:spcBef>
                <a:spcPts val="1000"/>
              </a:spcBef>
              <a:spcAft>
                <a:spcPts val="1000"/>
              </a:spcAft>
              <a:buSzPts val="1800"/>
              <a:buFont typeface="Noto Sans"/>
              <a:buAutoNum type="alphaLcPeriod"/>
            </a:pPr>
            <a:r>
              <a:rPr lang="en"/>
              <a:t>17</a:t>
            </a:r>
            <a:r>
              <a:rPr i="1" lang="en">
                <a:latin typeface="Times New Roman"/>
                <a:ea typeface="Times New Roman"/>
                <a:cs typeface="Times New Roman"/>
                <a:sym typeface="Times New Roman"/>
              </a:rPr>
              <a:t>e</a:t>
            </a:r>
            <a:r>
              <a:rPr lang="en"/>
              <a:t> + 40 &gt; 21</a:t>
            </a:r>
            <a:r>
              <a:rPr i="1" lang="en">
                <a:latin typeface="Times New Roman"/>
                <a:ea typeface="Times New Roman"/>
                <a:cs typeface="Times New Roman"/>
                <a:sym typeface="Times New Roman"/>
              </a:rPr>
              <a:t>e</a:t>
            </a:r>
            <a:endParaRPr i="1" sz="2000">
              <a:latin typeface="Noto Sans"/>
              <a:ea typeface="Noto Sans"/>
              <a:cs typeface="Noto Sans"/>
              <a:sym typeface="Noto Sans"/>
            </a:endParaRPr>
          </a:p>
        </p:txBody>
      </p:sp>
      <p:sp>
        <p:nvSpPr>
          <p:cNvPr id="270" name="Google Shape;270;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1" name="Google Shape;271;p23"/>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2.9.3 Understanding the Meaning of an Inequality</a:t>
            </a:r>
            <a:endParaRPr/>
          </a:p>
        </p:txBody>
      </p:sp>
      <p:pic>
        <p:nvPicPr>
          <p:cNvPr id="272" name="Google Shape;272;p23"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73" name="Google Shape;273;p23">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274" name="Google Shape;274;p23" title="ChatGPT Image Aug 20, 2025, 09_03_48 PM.png"/>
          <p:cNvPicPr preferRelativeResize="0"/>
          <p:nvPr/>
        </p:nvPicPr>
        <p:blipFill>
          <a:blip r:embed="rId5">
            <a:alphaModFix/>
          </a:blip>
          <a:stretch>
            <a:fillRect/>
          </a:stretch>
        </p:blipFill>
        <p:spPr>
          <a:xfrm>
            <a:off x="3540425" y="2616750"/>
            <a:ext cx="1791524" cy="1791524"/>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8" name="Shape 278"/>
        <p:cNvGrpSpPr/>
        <p:nvPr/>
      </p:nvGrpSpPr>
      <p:grpSpPr>
        <a:xfrm>
          <a:off x="0" y="0"/>
          <a:ext cx="0" cy="0"/>
          <a:chOff x="0" y="0"/>
          <a:chExt cx="0" cy="0"/>
        </a:xfrm>
      </p:grpSpPr>
      <p:sp>
        <p:nvSpPr>
          <p:cNvPr id="279" name="Google Shape;279;p2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Self Check - </a:t>
            </a:r>
            <a:r>
              <a:rPr lang="en"/>
              <a:t>Review</a:t>
            </a:r>
            <a:endParaRPr/>
          </a:p>
        </p:txBody>
      </p:sp>
      <p:sp>
        <p:nvSpPr>
          <p:cNvPr id="280" name="Google Shape;280;p24"/>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spcBef>
                <a:spcPts val="1200"/>
              </a:spcBef>
              <a:spcAft>
                <a:spcPts val="0"/>
              </a:spcAft>
              <a:buNone/>
            </a:pPr>
            <a:r>
              <a:rPr lang="en">
                <a:solidFill>
                  <a:srgbClr val="1D2125"/>
                </a:solidFill>
              </a:rPr>
              <a:t>Imani won a mini-grant of $4,000 to buy tablet computers for her classroom. The tablets she would like to buy cost $254.12 each, including tax and delivery. She can only spend up to the amount of the mini-grant.</a:t>
            </a:r>
            <a:endParaRPr>
              <a:solidFill>
                <a:srgbClr val="1D2125"/>
              </a:solidFill>
            </a:endParaRPr>
          </a:p>
          <a:p>
            <a:pPr indent="0" lvl="0" marL="0" rtl="0" algn="l">
              <a:spcBef>
                <a:spcPts val="1200"/>
              </a:spcBef>
              <a:spcAft>
                <a:spcPts val="1200"/>
              </a:spcAft>
              <a:buNone/>
            </a:pPr>
            <a:r>
              <a:rPr lang="en">
                <a:solidFill>
                  <a:srgbClr val="1D2125"/>
                </a:solidFill>
              </a:rPr>
              <a:t>Translate this situation into an inequality, then translate the inequality into a mathematical sentence.</a:t>
            </a:r>
            <a:endParaRPr>
              <a:solidFill>
                <a:srgbClr val="1D2125"/>
              </a:solidFill>
            </a:endParaRPr>
          </a:p>
        </p:txBody>
      </p:sp>
      <p:pic>
        <p:nvPicPr>
          <p:cNvPr id="281" name="Google Shape;281;p24"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82" name="Google Shape;282;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2.9.3 Understanding the Meaning of an Inequality</a:t>
            </a:r>
            <a:r>
              <a:rPr lang="en"/>
              <a:t> - Additional Resources</a:t>
            </a:r>
            <a:endParaRPr/>
          </a:p>
        </p:txBody>
      </p:sp>
      <p:sp>
        <p:nvSpPr>
          <p:cNvPr id="283" name="Google Shape;283;p24"/>
          <p:cNvSpPr txBox="1"/>
          <p:nvPr>
            <p:ph idx="2" type="body"/>
          </p:nvPr>
        </p:nvSpPr>
        <p:spPr>
          <a:xfrm>
            <a:off x="4832400" y="2287377"/>
            <a:ext cx="3999900" cy="2017200"/>
          </a:xfrm>
          <a:prstGeom prst="rect">
            <a:avLst/>
          </a:prstGeom>
          <a:solidFill>
            <a:srgbClr val="F5F5F5"/>
          </a:solidFill>
        </p:spPr>
        <p:txBody>
          <a:bodyPr anchorCtr="0" anchor="t" bIns="91425" lIns="91425" spcFirstLastPara="1" rIns="91425" wrap="square" tIns="91425">
            <a:noAutofit/>
          </a:bodyPr>
          <a:lstStyle/>
          <a:p>
            <a:pPr indent="0" lvl="0" marL="0" rtl="0" algn="l">
              <a:spcBef>
                <a:spcPts val="0"/>
              </a:spcBef>
              <a:spcAft>
                <a:spcPts val="0"/>
              </a:spcAft>
              <a:buNone/>
            </a:pPr>
            <a:r>
              <a:rPr b="1" lang="en"/>
              <a:t>Step 1</a:t>
            </a:r>
            <a:r>
              <a:rPr lang="en"/>
              <a:t> - Choose a variable to represent the quantity of tablet computers.</a:t>
            </a:r>
            <a:endParaRPr/>
          </a:p>
          <a:p>
            <a:pPr indent="0" lvl="0" marL="0" rtl="0" algn="l">
              <a:spcBef>
                <a:spcPts val="1200"/>
              </a:spcBef>
              <a:spcAft>
                <a:spcPts val="0"/>
              </a:spcAft>
              <a:buNone/>
            </a:pPr>
            <a:r>
              <a:rPr b="1" lang="en"/>
              <a:t>Step 2 - </a:t>
            </a:r>
            <a:r>
              <a:rPr lang="en"/>
              <a:t>Translate: Write a sentence that gives the information provided.</a:t>
            </a:r>
            <a:endParaRPr/>
          </a:p>
          <a:p>
            <a:pPr indent="0" lvl="0" marL="0" rtl="0" algn="l">
              <a:spcBef>
                <a:spcPts val="1200"/>
              </a:spcBef>
              <a:spcAft>
                <a:spcPts val="1200"/>
              </a:spcAft>
              <a:buNone/>
            </a:pPr>
            <a:r>
              <a:rPr b="1" lang="en"/>
              <a:t>Step 3 -</a:t>
            </a:r>
            <a:r>
              <a:rPr lang="en"/>
              <a:t> Translate into an inequality.</a:t>
            </a:r>
            <a:endParaRPr/>
          </a:p>
        </p:txBody>
      </p:sp>
      <p:sp>
        <p:nvSpPr>
          <p:cNvPr id="284" name="Google Shape;284;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pic>
        <p:nvPicPr>
          <p:cNvPr id="285" name="Google Shape;285;p24" title="ChatGPT_Image_Aug_20__2025__09_19_02_PM-removebg-preview.png"/>
          <p:cNvPicPr preferRelativeResize="0"/>
          <p:nvPr/>
        </p:nvPicPr>
        <p:blipFill>
          <a:blip r:embed="rId4">
            <a:alphaModFix/>
          </a:blip>
          <a:stretch>
            <a:fillRect/>
          </a:stretch>
        </p:blipFill>
        <p:spPr>
          <a:xfrm>
            <a:off x="5403138" y="412300"/>
            <a:ext cx="2858426" cy="19056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89" name="Shape 289"/>
        <p:cNvGrpSpPr/>
        <p:nvPr/>
      </p:nvGrpSpPr>
      <p:grpSpPr>
        <a:xfrm>
          <a:off x="0" y="0"/>
          <a:ext cx="0" cy="0"/>
          <a:chOff x="0" y="0"/>
          <a:chExt cx="0" cy="0"/>
        </a:xfrm>
      </p:grpSpPr>
      <p:sp>
        <p:nvSpPr>
          <p:cNvPr id="290" name="Google Shape;290;p25"/>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1" name="Google Shape;291;p25"/>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92" name="Google Shape;292;p25"/>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3" name="Google Shape;293;p25"/>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4" name="Google Shape;294;p25"/>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5" name="Google Shape;295;p25"/>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6" name="Google Shape;296;p25"/>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7" name="Google Shape;297;p25"/>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98" name="Google Shape;298;p25"/>
          <p:cNvCxnSpPr>
            <a:stCxn id="292" idx="2"/>
            <a:endCxn id="294"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299" name="Google Shape;299;p25"/>
          <p:cNvCxnSpPr>
            <a:stCxn id="294" idx="3"/>
            <a:endCxn id="293"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300" name="Google Shape;300;p25"/>
          <p:cNvCxnSpPr>
            <a:stCxn id="295" idx="3"/>
            <a:endCxn id="290"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301" name="Google Shape;301;p25"/>
          <p:cNvCxnSpPr>
            <a:stCxn id="290" idx="3"/>
            <a:endCxn id="296"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302" name="Google Shape;302;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03" name="Google Shape;303;p25"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304" name="Google Shape;304;p25"/>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305" name="Google Shape;305;p25"/>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06" name="Google Shape;306;p25"/>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07" name="Google Shape;307;p25"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308" name="Google Shape;308;p25"/>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09" name="Google Shape;309;p25"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310" name="Google Shape;310;p25"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311" name="Google Shape;311;p25"/>
          <p:cNvCxnSpPr>
            <a:stCxn id="296" idx="3"/>
            <a:endCxn id="297"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312" name="Google Shape;312;p25"/>
          <p:cNvCxnSpPr>
            <a:stCxn id="293" idx="3"/>
            <a:endCxn id="295"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313" name="Google Shape;313;p25"/>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314" name="Google Shape;314;p25"/>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15" name="Google Shape;315;p25"/>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16" name="Google Shape;316;p25" title="hugeicons_task-done-01.png"/>
          <p:cNvPicPr preferRelativeResize="0"/>
          <p:nvPr/>
        </p:nvPicPr>
        <p:blipFill>
          <a:blip r:embed="rId7">
            <a:alphaModFix/>
          </a:blip>
          <a:stretch>
            <a:fillRect/>
          </a:stretch>
        </p:blipFill>
        <p:spPr>
          <a:xfrm>
            <a:off x="3328416" y="1554480"/>
            <a:ext cx="228600" cy="228600"/>
          </a:xfrm>
          <a:prstGeom prst="rect">
            <a:avLst/>
          </a:prstGeom>
          <a:noFill/>
          <a:ln>
            <a:noFill/>
          </a:ln>
        </p:spPr>
      </p:pic>
      <p:pic>
        <p:nvPicPr>
          <p:cNvPr id="317" name="Google Shape;317;p25" title="hugeicons_task-done-01.png"/>
          <p:cNvPicPr preferRelativeResize="0"/>
          <p:nvPr/>
        </p:nvPicPr>
        <p:blipFill>
          <a:blip r:embed="rId7">
            <a:alphaModFix/>
          </a:blip>
          <a:stretch>
            <a:fillRect/>
          </a:stretch>
        </p:blipFill>
        <p:spPr>
          <a:xfrm>
            <a:off x="2167128" y="3227832"/>
            <a:ext cx="228600" cy="228600"/>
          </a:xfrm>
          <a:prstGeom prst="rect">
            <a:avLst/>
          </a:prstGeom>
          <a:noFill/>
          <a:ln>
            <a:noFill/>
          </a:ln>
        </p:spPr>
      </p:pic>
      <p:pic>
        <p:nvPicPr>
          <p:cNvPr id="318" name="Google Shape;318;p25" title="hugeicons_task-done-01.png"/>
          <p:cNvPicPr preferRelativeResize="0"/>
          <p:nvPr/>
        </p:nvPicPr>
        <p:blipFill>
          <a:blip r:embed="rId7">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2" name="Shape 322"/>
        <p:cNvGrpSpPr/>
        <p:nvPr/>
      </p:nvGrpSpPr>
      <p:grpSpPr>
        <a:xfrm>
          <a:off x="0" y="0"/>
          <a:ext cx="0" cy="0"/>
          <a:chOff x="0" y="0"/>
          <a:chExt cx="0" cy="0"/>
        </a:xfrm>
      </p:grpSpPr>
      <p:sp>
        <p:nvSpPr>
          <p:cNvPr id="323" name="Google Shape;323;p2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One Side at a Time</a:t>
            </a:r>
            <a:r>
              <a:rPr lang="en">
                <a:solidFill>
                  <a:srgbClr val="005047"/>
                </a:solidFill>
              </a:rPr>
              <a:t> </a:t>
            </a:r>
            <a:endParaRPr>
              <a:solidFill>
                <a:srgbClr val="005047"/>
              </a:solidFill>
            </a:endParaRPr>
          </a:p>
        </p:txBody>
      </p:sp>
      <p:sp>
        <p:nvSpPr>
          <p:cNvPr id="324" name="Google Shape;324;p26"/>
          <p:cNvSpPr txBox="1"/>
          <p:nvPr>
            <p:ph idx="1" type="body"/>
          </p:nvPr>
        </p:nvSpPr>
        <p:spPr>
          <a:xfrm>
            <a:off x="264750" y="984425"/>
            <a:ext cx="8614500" cy="35808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SzPts val="852"/>
              <a:buNone/>
            </a:pPr>
            <a:r>
              <a:rPr lang="en" sz="1617"/>
              <a:t>Use this equation for questions 1 - 2: </a:t>
            </a:r>
            <a:endParaRPr sz="1617"/>
          </a:p>
          <a:p>
            <a:pPr indent="0" lvl="0" marL="0" rtl="0" algn="l">
              <a:lnSpc>
                <a:spcPct val="80000"/>
              </a:lnSpc>
              <a:spcBef>
                <a:spcPts val="1200"/>
              </a:spcBef>
              <a:spcAft>
                <a:spcPts val="0"/>
              </a:spcAft>
              <a:buNone/>
            </a:pPr>
            <a:r>
              <a:rPr lang="en" sz="1617"/>
              <a:t>- ⅕[4(</a:t>
            </a:r>
            <a:r>
              <a:rPr i="1" lang="en" sz="1600">
                <a:latin typeface="Times New Roman"/>
                <a:ea typeface="Times New Roman"/>
                <a:cs typeface="Times New Roman"/>
                <a:sym typeface="Times New Roman"/>
              </a:rPr>
              <a:t>x</a:t>
            </a:r>
            <a:r>
              <a:rPr lang="en" sz="1617"/>
              <a:t> + 3)]</a:t>
            </a:r>
            <a:endParaRPr sz="1617"/>
          </a:p>
          <a:p>
            <a:pPr indent="-331311" lvl="0" marL="457200" rtl="0" algn="l">
              <a:lnSpc>
                <a:spcPct val="80000"/>
              </a:lnSpc>
              <a:spcBef>
                <a:spcPts val="1200"/>
              </a:spcBef>
              <a:spcAft>
                <a:spcPts val="0"/>
              </a:spcAft>
              <a:buSzPts val="1617"/>
              <a:buAutoNum type="arabicPeriod"/>
            </a:pPr>
            <a:r>
              <a:rPr lang="en" sz="1617"/>
              <a:t>Solve this equation. What is the value of </a:t>
            </a:r>
            <a:r>
              <a:rPr i="1" lang="en" sz="1600">
                <a:latin typeface="Times New Roman"/>
                <a:ea typeface="Times New Roman"/>
                <a:cs typeface="Times New Roman"/>
                <a:sym typeface="Times New Roman"/>
              </a:rPr>
              <a:t>x</a:t>
            </a:r>
            <a:r>
              <a:rPr lang="en" sz="1617"/>
              <a:t>?</a:t>
            </a:r>
            <a:endParaRPr sz="1617"/>
          </a:p>
          <a:p>
            <a:pPr indent="-331311" lvl="0" marL="457200" rtl="0" algn="l">
              <a:lnSpc>
                <a:spcPct val="80000"/>
              </a:lnSpc>
              <a:spcBef>
                <a:spcPts val="0"/>
              </a:spcBef>
              <a:spcAft>
                <a:spcPts val="0"/>
              </a:spcAft>
              <a:buSzPts val="1617"/>
              <a:buAutoNum type="arabicPeriod"/>
            </a:pPr>
            <a:r>
              <a:rPr lang="en" sz="1617"/>
              <a:t>Check your solution.</a:t>
            </a:r>
            <a:endParaRPr sz="1617"/>
          </a:p>
          <a:p>
            <a:pPr indent="0" lvl="0" marL="0" rtl="0" algn="l">
              <a:lnSpc>
                <a:spcPct val="80000"/>
              </a:lnSpc>
              <a:spcBef>
                <a:spcPts val="1200"/>
              </a:spcBef>
              <a:spcAft>
                <a:spcPts val="0"/>
              </a:spcAft>
              <a:buNone/>
            </a:pPr>
            <a:r>
              <a:rPr lang="en" sz="1617"/>
              <a:t>Use the following information to answer questions 3–6. Consider the inequality:</a:t>
            </a:r>
            <a:endParaRPr sz="1617"/>
          </a:p>
          <a:p>
            <a:pPr indent="0" lvl="0" marL="0" rtl="0" algn="l">
              <a:lnSpc>
                <a:spcPct val="80000"/>
              </a:lnSpc>
              <a:spcBef>
                <a:spcPts val="1200"/>
              </a:spcBef>
              <a:spcAft>
                <a:spcPts val="0"/>
              </a:spcAft>
              <a:buNone/>
            </a:pPr>
            <a:r>
              <a:rPr lang="en" sz="1617"/>
              <a:t>-⅕ [4(</a:t>
            </a:r>
            <a:r>
              <a:rPr i="1" lang="en" sz="1600">
                <a:latin typeface="Times New Roman"/>
                <a:ea typeface="Times New Roman"/>
                <a:cs typeface="Times New Roman"/>
                <a:sym typeface="Times New Roman"/>
              </a:rPr>
              <a:t>x</a:t>
            </a:r>
            <a:r>
              <a:rPr lang="en" sz="1617"/>
              <a:t> + 3)] ≤ 4</a:t>
            </a:r>
            <a:r>
              <a:rPr i="1" lang="en" sz="1600">
                <a:latin typeface="Times New Roman"/>
                <a:ea typeface="Times New Roman"/>
                <a:cs typeface="Times New Roman"/>
                <a:sym typeface="Times New Roman"/>
              </a:rPr>
              <a:t>x</a:t>
            </a:r>
            <a:r>
              <a:rPr lang="en" sz="1617"/>
              <a:t> − 12</a:t>
            </a:r>
            <a:endParaRPr sz="1617"/>
          </a:p>
          <a:p>
            <a:pPr indent="-331311" lvl="0" marL="457200" rtl="0" algn="l">
              <a:lnSpc>
                <a:spcPct val="80000"/>
              </a:lnSpc>
              <a:spcBef>
                <a:spcPts val="1200"/>
              </a:spcBef>
              <a:spcAft>
                <a:spcPts val="0"/>
              </a:spcAft>
              <a:buSzPts val="1617"/>
              <a:buAutoNum type="arabicPeriod"/>
            </a:pPr>
            <a:r>
              <a:rPr lang="en" sz="1617"/>
              <a:t>Choose a couple of values less than 2 for </a:t>
            </a:r>
            <a:r>
              <a:rPr i="1" lang="en" sz="1600">
                <a:latin typeface="Times New Roman"/>
                <a:ea typeface="Times New Roman"/>
                <a:cs typeface="Times New Roman"/>
                <a:sym typeface="Times New Roman"/>
              </a:rPr>
              <a:t>x</a:t>
            </a:r>
            <a:r>
              <a:rPr lang="en" sz="1617"/>
              <a:t>. Are they solutions to the inequality?</a:t>
            </a:r>
            <a:endParaRPr sz="1617"/>
          </a:p>
          <a:p>
            <a:pPr indent="-331311" lvl="0" marL="457200" rtl="0" algn="l">
              <a:lnSpc>
                <a:spcPct val="80000"/>
              </a:lnSpc>
              <a:spcBef>
                <a:spcPts val="0"/>
              </a:spcBef>
              <a:spcAft>
                <a:spcPts val="0"/>
              </a:spcAft>
              <a:buSzPts val="1617"/>
              <a:buAutoNum type="arabicPeriod"/>
            </a:pPr>
            <a:r>
              <a:rPr lang="en" sz="1617"/>
              <a:t>Choose a couple of values greater than 2 for </a:t>
            </a:r>
            <a:r>
              <a:rPr i="1" lang="en" sz="1600">
                <a:latin typeface="Times New Roman"/>
                <a:ea typeface="Times New Roman"/>
                <a:cs typeface="Times New Roman"/>
                <a:sym typeface="Times New Roman"/>
              </a:rPr>
              <a:t>x</a:t>
            </a:r>
            <a:r>
              <a:rPr lang="en" sz="1617"/>
              <a:t>. Are they solutions to the inequality?</a:t>
            </a:r>
            <a:endParaRPr sz="1617"/>
          </a:p>
          <a:p>
            <a:pPr indent="-331311" lvl="0" marL="457200" rtl="0" algn="l">
              <a:lnSpc>
                <a:spcPct val="80000"/>
              </a:lnSpc>
              <a:spcBef>
                <a:spcPts val="0"/>
              </a:spcBef>
              <a:spcAft>
                <a:spcPts val="0"/>
              </a:spcAft>
              <a:buSzPts val="1617"/>
              <a:buAutoNum type="arabicPeriod"/>
            </a:pPr>
            <a:r>
              <a:rPr lang="en" sz="1617"/>
              <a:t>Choose 2 for </a:t>
            </a:r>
            <a:r>
              <a:rPr i="1" lang="en" sz="1600">
                <a:latin typeface="Times New Roman"/>
                <a:ea typeface="Times New Roman"/>
                <a:cs typeface="Times New Roman"/>
                <a:sym typeface="Times New Roman"/>
              </a:rPr>
              <a:t>x</a:t>
            </a:r>
            <a:r>
              <a:rPr lang="en" sz="1617"/>
              <a:t>. Is it a solution?</a:t>
            </a:r>
            <a:endParaRPr sz="1617"/>
          </a:p>
          <a:p>
            <a:pPr indent="-331311" lvl="0" marL="457200" rtl="0" algn="l">
              <a:lnSpc>
                <a:spcPct val="80000"/>
              </a:lnSpc>
              <a:spcBef>
                <a:spcPts val="0"/>
              </a:spcBef>
              <a:spcAft>
                <a:spcPts val="0"/>
              </a:spcAft>
              <a:buSzPts val="1617"/>
              <a:buAutoNum type="arabicPeriod"/>
            </a:pPr>
            <a:r>
              <a:rPr lang="en" sz="1617"/>
              <a:t>Graph the solution to the inequality on the number line.</a:t>
            </a:r>
            <a:endParaRPr sz="1617"/>
          </a:p>
        </p:txBody>
      </p:sp>
      <p:sp>
        <p:nvSpPr>
          <p:cNvPr id="325" name="Google Shape;325;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6" name="Google Shape;326;p26"/>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2.9.5 Comparing Equality and Inequality</a:t>
            </a:r>
            <a:endParaRPr/>
          </a:p>
        </p:txBody>
      </p:sp>
      <p:pic>
        <p:nvPicPr>
          <p:cNvPr id="327" name="Google Shape;327;p26" title="number_line_-10_to_10.png"/>
          <p:cNvPicPr preferRelativeResize="0"/>
          <p:nvPr/>
        </p:nvPicPr>
        <p:blipFill rotWithShape="1">
          <a:blip r:embed="rId4">
            <a:alphaModFix/>
          </a:blip>
          <a:srcRect b="21719" l="0" r="0" t="35314"/>
          <a:stretch/>
        </p:blipFill>
        <p:spPr>
          <a:xfrm>
            <a:off x="1022825" y="3952875"/>
            <a:ext cx="6549652" cy="615600"/>
          </a:xfrm>
          <a:prstGeom prst="rect">
            <a:avLst/>
          </a:prstGeom>
          <a:noFill/>
          <a:ln>
            <a:noFill/>
          </a:ln>
        </p:spPr>
      </p:pic>
      <p:sp>
        <p:nvSpPr>
          <p:cNvPr id="328" name="Google Shape;328;p26">
            <a:hlinkClick action="ppaction://hlinksldjump" r:id="rId5"/>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32" name="Shape 332"/>
        <p:cNvGrpSpPr/>
        <p:nvPr/>
      </p:nvGrpSpPr>
      <p:grpSpPr>
        <a:xfrm>
          <a:off x="0" y="0"/>
          <a:ext cx="0" cy="0"/>
          <a:chOff x="0" y="0"/>
          <a:chExt cx="0" cy="0"/>
        </a:xfrm>
      </p:grpSpPr>
      <p:sp>
        <p:nvSpPr>
          <p:cNvPr id="333" name="Google Shape;333;p2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a:t>One Side at a Time </a:t>
            </a:r>
            <a:r>
              <a:rPr lang="en" sz="2600"/>
              <a:t> </a:t>
            </a:r>
            <a:endParaRPr sz="2600">
              <a:solidFill>
                <a:srgbClr val="005047"/>
              </a:solidFill>
            </a:endParaRPr>
          </a:p>
        </p:txBody>
      </p:sp>
      <p:sp>
        <p:nvSpPr>
          <p:cNvPr id="334" name="Google Shape;334;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5" name="Google Shape;335;p2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2.9.5 Comparing Equality and Inequality</a:t>
            </a:r>
            <a:endParaRPr/>
          </a:p>
        </p:txBody>
      </p:sp>
      <p:pic>
        <p:nvPicPr>
          <p:cNvPr id="336" name="Google Shape;336;p27"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337" name="Google Shape;337;p27"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338" name="Google Shape;338;p27"/>
          <p:cNvSpPr/>
          <p:nvPr/>
        </p:nvSpPr>
        <p:spPr>
          <a:xfrm>
            <a:off x="4779300" y="1160325"/>
            <a:ext cx="3907500" cy="1836900"/>
          </a:xfrm>
          <a:prstGeom prst="wedgeRoundRectCallout">
            <a:avLst>
              <a:gd fmla="val -59471" name="adj1"/>
              <a:gd fmla="val -18796" name="adj2"/>
              <a:gd fmla="val 0" name="adj3"/>
            </a:avLst>
          </a:prstGeom>
          <a:solidFill>
            <a:srgbClr val="F4CCCC"/>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Test the number on your sticky note (greater than 2 or less than 2).</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Place it under “Solution” or “Not a Solution.”</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Use the class display to finish the questions.</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Engagement</a:t>
            </a:r>
            <a:endParaRPr sz="1000">
              <a:latin typeface="Calibri"/>
              <a:ea typeface="Calibri"/>
              <a:cs typeface="Calibri"/>
              <a:sym typeface="Calibri"/>
            </a:endParaRPr>
          </a:p>
        </p:txBody>
      </p:sp>
      <p:sp>
        <p:nvSpPr>
          <p:cNvPr id="339" name="Google Shape;339;p2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 directly on top of the activity or give the instructions aloud. </a:t>
            </a:r>
            <a:endParaRPr i="1"/>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43" name="Shape 343"/>
        <p:cNvGrpSpPr/>
        <p:nvPr/>
      </p:nvGrpSpPr>
      <p:grpSpPr>
        <a:xfrm>
          <a:off x="0" y="0"/>
          <a:ext cx="0" cy="0"/>
          <a:chOff x="0" y="0"/>
          <a:chExt cx="0" cy="0"/>
        </a:xfrm>
      </p:grpSpPr>
      <p:sp>
        <p:nvSpPr>
          <p:cNvPr id="344" name="Google Shape;344;p28"/>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345" name="Google Shape;345;p28"/>
          <p:cNvSpPr txBox="1"/>
          <p:nvPr>
            <p:ph idx="1" type="body"/>
          </p:nvPr>
        </p:nvSpPr>
        <p:spPr>
          <a:xfrm>
            <a:off x="4816625" y="1231707"/>
            <a:ext cx="3870300" cy="30078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rgbClr val="424242"/>
              </a:buClr>
              <a:buSzPts val="1800"/>
              <a:buAutoNum type="arabicPeriod"/>
            </a:pPr>
            <a:r>
              <a:rPr lang="en"/>
              <a:t>Which of the following values solve the inequality: 1, 3 or -3?</a:t>
            </a:r>
            <a:endParaRPr/>
          </a:p>
          <a:p>
            <a:pPr indent="-342900" lvl="0" marL="457200" rtl="0" algn="l">
              <a:lnSpc>
                <a:spcPct val="100000"/>
              </a:lnSpc>
              <a:spcBef>
                <a:spcPts val="1000"/>
              </a:spcBef>
              <a:spcAft>
                <a:spcPts val="0"/>
              </a:spcAft>
              <a:buSzPts val="1800"/>
              <a:buAutoNum type="arabicPeriod"/>
            </a:pPr>
            <a:r>
              <a:rPr lang="en"/>
              <a:t>Describe all solutions to this inequality. (If you like, you can graph the solutions on a number line.)</a:t>
            </a:r>
            <a:endParaRPr/>
          </a:p>
          <a:p>
            <a:pPr indent="-342900" lvl="0" marL="457200" rtl="0" algn="l">
              <a:lnSpc>
                <a:spcPct val="100000"/>
              </a:lnSpc>
              <a:spcBef>
                <a:spcPts val="1000"/>
              </a:spcBef>
              <a:spcAft>
                <a:spcPts val="0"/>
              </a:spcAft>
              <a:buSzPts val="1800"/>
              <a:buAutoNum type="arabicPeriod"/>
            </a:pPr>
            <a:r>
              <a:rPr lang="en"/>
              <a:t>Describe all solutions to the inequality </a:t>
            </a:r>
            <a:r>
              <a:rPr i="1" lang="en">
                <a:latin typeface="Times New Roman"/>
                <a:ea typeface="Times New Roman"/>
                <a:cs typeface="Times New Roman"/>
                <a:sym typeface="Times New Roman"/>
              </a:rPr>
              <a:t>x²</a:t>
            </a:r>
            <a:r>
              <a:rPr lang="en"/>
              <a:t> </a:t>
            </a:r>
            <a:r>
              <a:rPr lang="en"/>
              <a:t>≥ 9. Test several numbers to make sure your answer is correct.</a:t>
            </a:r>
            <a:endParaRPr/>
          </a:p>
        </p:txBody>
      </p:sp>
      <p:sp>
        <p:nvSpPr>
          <p:cNvPr id="346" name="Google Shape;346;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7" name="Google Shape;347;p2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2.9.5 Comparing Equality and Inequality</a:t>
            </a:r>
            <a:endParaRPr/>
          </a:p>
        </p:txBody>
      </p:sp>
      <p:pic>
        <p:nvPicPr>
          <p:cNvPr id="348" name="Google Shape;348;p28"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pic>
        <p:nvPicPr>
          <p:cNvPr id="349" name="Google Shape;349;p28" title="ChatGPT Image Aug 20, 2025, 08_54_17 PM.png"/>
          <p:cNvPicPr preferRelativeResize="0"/>
          <p:nvPr/>
        </p:nvPicPr>
        <p:blipFill>
          <a:blip r:embed="rId5">
            <a:alphaModFix/>
          </a:blip>
          <a:stretch>
            <a:fillRect/>
          </a:stretch>
        </p:blipFill>
        <p:spPr>
          <a:xfrm>
            <a:off x="769300" y="1014550"/>
            <a:ext cx="3264407" cy="326440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3" name="Shape 353"/>
        <p:cNvGrpSpPr/>
        <p:nvPr/>
      </p:nvGrpSpPr>
      <p:grpSpPr>
        <a:xfrm>
          <a:off x="0" y="0"/>
          <a:ext cx="0" cy="0"/>
          <a:chOff x="0" y="0"/>
          <a:chExt cx="0" cy="0"/>
        </a:xfrm>
      </p:grpSpPr>
      <p:sp>
        <p:nvSpPr>
          <p:cNvPr id="354" name="Google Shape;354;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55" name="Google Shape;355;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Which number line represents the solution to the inequality? 12(–2</a:t>
            </a:r>
            <a:r>
              <a:rPr i="1" lang="en" sz="1600">
                <a:latin typeface="Times New Roman"/>
                <a:ea typeface="Times New Roman"/>
                <a:cs typeface="Times New Roman"/>
                <a:sym typeface="Times New Roman"/>
              </a:rPr>
              <a:t>z</a:t>
            </a:r>
            <a:r>
              <a:rPr lang="en" sz="1600"/>
              <a:t> + 2) ≥ 12</a:t>
            </a:r>
            <a:endParaRPr sz="1600"/>
          </a:p>
          <a:p>
            <a:pPr indent="-330200" lvl="0" marL="914400" rtl="0" algn="l">
              <a:lnSpc>
                <a:spcPct val="100000"/>
              </a:lnSpc>
              <a:spcBef>
                <a:spcPts val="1200"/>
              </a:spcBef>
              <a:spcAft>
                <a:spcPts val="0"/>
              </a:spcAft>
              <a:buSzPts val="1600"/>
              <a:buFont typeface="Noto Sans"/>
              <a:buAutoNum type="alphaLcPeriod"/>
            </a:pPr>
            <a:r>
              <a:t/>
            </a:r>
            <a:endParaRPr sz="1600"/>
          </a:p>
          <a:p>
            <a:pPr indent="0" lvl="0" marL="0" rtl="0" algn="l">
              <a:lnSpc>
                <a:spcPct val="100000"/>
              </a:lnSpc>
              <a:spcBef>
                <a:spcPts val="1000"/>
              </a:spcBef>
              <a:spcAft>
                <a:spcPts val="0"/>
              </a:spcAft>
              <a:buNone/>
            </a:pPr>
            <a:r>
              <a:t/>
            </a:r>
            <a:endParaRPr sz="1600"/>
          </a:p>
          <a:p>
            <a:pPr indent="-330200" lvl="0" marL="914400" rtl="0" algn="l">
              <a:lnSpc>
                <a:spcPct val="100000"/>
              </a:lnSpc>
              <a:spcBef>
                <a:spcPts val="1000"/>
              </a:spcBef>
              <a:spcAft>
                <a:spcPts val="0"/>
              </a:spcAft>
              <a:buSzPts val="1600"/>
              <a:buFont typeface="Noto Sans"/>
              <a:buAutoNum type="alphaLcPeriod"/>
            </a:pPr>
            <a:r>
              <a:t/>
            </a:r>
            <a:endParaRPr sz="1600"/>
          </a:p>
          <a:p>
            <a:pPr indent="0" lvl="0" marL="0" rtl="0" algn="l">
              <a:lnSpc>
                <a:spcPct val="100000"/>
              </a:lnSpc>
              <a:spcBef>
                <a:spcPts val="1000"/>
              </a:spcBef>
              <a:spcAft>
                <a:spcPts val="0"/>
              </a:spcAft>
              <a:buNone/>
            </a:pPr>
            <a:r>
              <a:t/>
            </a:r>
            <a:endParaRPr sz="1600"/>
          </a:p>
          <a:p>
            <a:pPr indent="-330200" lvl="0" marL="914400" rtl="0" algn="l">
              <a:lnSpc>
                <a:spcPct val="100000"/>
              </a:lnSpc>
              <a:spcBef>
                <a:spcPts val="1000"/>
              </a:spcBef>
              <a:spcAft>
                <a:spcPts val="0"/>
              </a:spcAft>
              <a:buSzPts val="1600"/>
              <a:buFont typeface="Noto Sans"/>
              <a:buAutoNum type="alphaLcPeriod"/>
            </a:pPr>
            <a:r>
              <a:t/>
            </a:r>
            <a:endParaRPr sz="1600"/>
          </a:p>
          <a:p>
            <a:pPr indent="0" lvl="0" marL="0" rtl="0" algn="l">
              <a:lnSpc>
                <a:spcPct val="100000"/>
              </a:lnSpc>
              <a:spcBef>
                <a:spcPts val="1000"/>
              </a:spcBef>
              <a:spcAft>
                <a:spcPts val="0"/>
              </a:spcAft>
              <a:buNone/>
            </a:pPr>
            <a:r>
              <a:t/>
            </a:r>
            <a:endParaRPr sz="1600"/>
          </a:p>
          <a:p>
            <a:pPr indent="-330200" lvl="0" marL="914400" rtl="0" algn="l">
              <a:lnSpc>
                <a:spcPct val="100000"/>
              </a:lnSpc>
              <a:spcBef>
                <a:spcPts val="1000"/>
              </a:spcBef>
              <a:spcAft>
                <a:spcPts val="1000"/>
              </a:spcAft>
              <a:buSzPts val="1600"/>
              <a:buFont typeface="Noto Sans"/>
              <a:buAutoNum type="alphaLcPeriod"/>
            </a:pPr>
            <a:r>
              <a:t/>
            </a:r>
            <a:endParaRPr sz="1600">
              <a:latin typeface="Noto Sans"/>
              <a:ea typeface="Noto Sans"/>
              <a:cs typeface="Noto Sans"/>
              <a:sym typeface="Noto Sans"/>
            </a:endParaRPr>
          </a:p>
        </p:txBody>
      </p:sp>
      <p:sp>
        <p:nvSpPr>
          <p:cNvPr id="356" name="Google Shape;356;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7" name="Google Shape;357;p2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2.9.5 Comparing Equality and Inequality</a:t>
            </a:r>
            <a:endParaRPr/>
          </a:p>
        </p:txBody>
      </p:sp>
      <p:pic>
        <p:nvPicPr>
          <p:cNvPr id="358" name="Google Shape;358;p29"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59" name="Google Shape;359;p29">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360" name="Google Shape;360;p29" title="de90d40e1b933bd67e09af0b13757b739a71f5b9.jpg"/>
          <p:cNvPicPr preferRelativeResize="0"/>
          <p:nvPr/>
        </p:nvPicPr>
        <p:blipFill>
          <a:blip r:embed="rId5">
            <a:alphaModFix/>
          </a:blip>
          <a:stretch>
            <a:fillRect/>
          </a:stretch>
        </p:blipFill>
        <p:spPr>
          <a:xfrm>
            <a:off x="1304913" y="1682538"/>
            <a:ext cx="4791075" cy="581025"/>
          </a:xfrm>
          <a:prstGeom prst="rect">
            <a:avLst/>
          </a:prstGeom>
          <a:noFill/>
          <a:ln>
            <a:noFill/>
          </a:ln>
        </p:spPr>
      </p:pic>
      <p:pic>
        <p:nvPicPr>
          <p:cNvPr id="361" name="Google Shape;361;p29" title="b2f6523ee508af4da43d841bd7bd6b67615ed0b0.jpg"/>
          <p:cNvPicPr preferRelativeResize="0"/>
          <p:nvPr/>
        </p:nvPicPr>
        <p:blipFill>
          <a:blip r:embed="rId6">
            <a:alphaModFix/>
          </a:blip>
          <a:stretch>
            <a:fillRect/>
          </a:stretch>
        </p:blipFill>
        <p:spPr>
          <a:xfrm>
            <a:off x="1304913" y="2281225"/>
            <a:ext cx="4791075" cy="581025"/>
          </a:xfrm>
          <a:prstGeom prst="rect">
            <a:avLst/>
          </a:prstGeom>
          <a:noFill/>
          <a:ln>
            <a:noFill/>
          </a:ln>
        </p:spPr>
      </p:pic>
      <p:pic>
        <p:nvPicPr>
          <p:cNvPr id="362" name="Google Shape;362;p29" title="a581aeda39404f6e07f2e88e11e4cf5d99b11c3c.jpg"/>
          <p:cNvPicPr preferRelativeResize="0"/>
          <p:nvPr/>
        </p:nvPicPr>
        <p:blipFill>
          <a:blip r:embed="rId7">
            <a:alphaModFix/>
          </a:blip>
          <a:stretch>
            <a:fillRect/>
          </a:stretch>
        </p:blipFill>
        <p:spPr>
          <a:xfrm>
            <a:off x="1309688" y="3090538"/>
            <a:ext cx="4781550" cy="581025"/>
          </a:xfrm>
          <a:prstGeom prst="rect">
            <a:avLst/>
          </a:prstGeom>
          <a:noFill/>
          <a:ln>
            <a:noFill/>
          </a:ln>
        </p:spPr>
      </p:pic>
      <p:pic>
        <p:nvPicPr>
          <p:cNvPr id="363" name="Google Shape;363;p29" title="7aa526d14f717146d976f1af4c708046a1d9cb09.jpg"/>
          <p:cNvPicPr preferRelativeResize="0"/>
          <p:nvPr/>
        </p:nvPicPr>
        <p:blipFill>
          <a:blip r:embed="rId8">
            <a:alphaModFix/>
          </a:blip>
          <a:stretch>
            <a:fillRect/>
          </a:stretch>
        </p:blipFill>
        <p:spPr>
          <a:xfrm>
            <a:off x="1309688" y="3832638"/>
            <a:ext cx="4781550" cy="5810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67" name="Shape 367"/>
        <p:cNvGrpSpPr/>
        <p:nvPr/>
      </p:nvGrpSpPr>
      <p:grpSpPr>
        <a:xfrm>
          <a:off x="0" y="0"/>
          <a:ext cx="0" cy="0"/>
          <a:chOff x="0" y="0"/>
          <a:chExt cx="0" cy="0"/>
        </a:xfrm>
      </p:grpSpPr>
      <p:sp>
        <p:nvSpPr>
          <p:cNvPr id="368" name="Google Shape;368;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Self Check - </a:t>
            </a:r>
            <a:r>
              <a:rPr lang="en"/>
              <a:t>Review</a:t>
            </a:r>
            <a:endParaRPr/>
          </a:p>
        </p:txBody>
      </p:sp>
      <p:sp>
        <p:nvSpPr>
          <p:cNvPr id="369" name="Google Shape;369;p30"/>
          <p:cNvSpPr txBox="1"/>
          <p:nvPr>
            <p:ph idx="1" type="body"/>
          </p:nvPr>
        </p:nvSpPr>
        <p:spPr>
          <a:xfrm>
            <a:off x="311700" y="1152475"/>
            <a:ext cx="3999900" cy="34164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solidFill>
                  <a:srgbClr val="1D2125"/>
                </a:solidFill>
              </a:rPr>
              <a:t>Here’s an inequality with one variable on one side of the equation. </a:t>
            </a:r>
            <a:endParaRPr>
              <a:solidFill>
                <a:srgbClr val="1D2125"/>
              </a:solidFill>
            </a:endParaRPr>
          </a:p>
          <a:p>
            <a:pPr indent="0" lvl="0" marL="0" rtl="0" algn="l">
              <a:spcBef>
                <a:spcPts val="1200"/>
              </a:spcBef>
              <a:spcAft>
                <a:spcPts val="0"/>
              </a:spcAft>
              <a:buNone/>
            </a:pPr>
            <a:r>
              <a:rPr lang="en">
                <a:solidFill>
                  <a:srgbClr val="1D2125"/>
                </a:solidFill>
              </a:rPr>
              <a:t>2</a:t>
            </a:r>
            <a:r>
              <a:rPr i="1" lang="en">
                <a:solidFill>
                  <a:srgbClr val="1D2125"/>
                </a:solidFill>
                <a:latin typeface="Times New Roman"/>
                <a:ea typeface="Times New Roman"/>
                <a:cs typeface="Times New Roman"/>
                <a:sym typeface="Times New Roman"/>
              </a:rPr>
              <a:t>x</a:t>
            </a:r>
            <a:r>
              <a:rPr lang="en">
                <a:solidFill>
                  <a:srgbClr val="1D2125"/>
                </a:solidFill>
              </a:rPr>
              <a:t> - 3 &lt; 5</a:t>
            </a:r>
            <a:endParaRPr>
              <a:solidFill>
                <a:srgbClr val="1D2125"/>
              </a:solidFill>
            </a:endParaRPr>
          </a:p>
          <a:p>
            <a:pPr indent="0" lvl="0" marL="0" rtl="0" algn="l">
              <a:spcBef>
                <a:spcPts val="1200"/>
              </a:spcBef>
              <a:spcAft>
                <a:spcPts val="0"/>
              </a:spcAft>
              <a:buNone/>
            </a:pPr>
            <a:r>
              <a:rPr lang="en">
                <a:solidFill>
                  <a:srgbClr val="1D2125"/>
                </a:solidFill>
              </a:rPr>
              <a:t>We can solve its related equation. </a:t>
            </a:r>
            <a:endParaRPr>
              <a:solidFill>
                <a:srgbClr val="1D2125"/>
              </a:solidFill>
            </a:endParaRPr>
          </a:p>
          <a:p>
            <a:pPr indent="0" lvl="0" marL="0" rtl="0" algn="l">
              <a:spcBef>
                <a:spcPts val="1200"/>
              </a:spcBef>
              <a:spcAft>
                <a:spcPts val="0"/>
              </a:spcAft>
              <a:buNone/>
            </a:pPr>
            <a:r>
              <a:rPr lang="en">
                <a:solidFill>
                  <a:srgbClr val="1D2125"/>
                </a:solidFill>
              </a:rPr>
              <a:t>2</a:t>
            </a:r>
            <a:r>
              <a:rPr i="1" lang="en">
                <a:solidFill>
                  <a:srgbClr val="1D2125"/>
                </a:solidFill>
                <a:latin typeface="Times New Roman"/>
                <a:ea typeface="Times New Roman"/>
                <a:cs typeface="Times New Roman"/>
                <a:sym typeface="Times New Roman"/>
              </a:rPr>
              <a:t>x</a:t>
            </a:r>
            <a:r>
              <a:rPr lang="en">
                <a:solidFill>
                  <a:srgbClr val="1D2125"/>
                </a:solidFill>
              </a:rPr>
              <a:t> - 3 = 5</a:t>
            </a:r>
            <a:br>
              <a:rPr lang="en">
                <a:solidFill>
                  <a:srgbClr val="1D2125"/>
                </a:solidFill>
              </a:rPr>
            </a:br>
            <a:r>
              <a:rPr lang="en">
                <a:solidFill>
                  <a:srgbClr val="1D2125"/>
                </a:solidFill>
              </a:rPr>
              <a:t>2</a:t>
            </a:r>
            <a:r>
              <a:rPr i="1" lang="en">
                <a:solidFill>
                  <a:srgbClr val="1D2125"/>
                </a:solidFill>
                <a:latin typeface="Times New Roman"/>
                <a:ea typeface="Times New Roman"/>
                <a:cs typeface="Times New Roman"/>
                <a:sym typeface="Times New Roman"/>
              </a:rPr>
              <a:t>x</a:t>
            </a:r>
            <a:r>
              <a:rPr lang="en">
                <a:solidFill>
                  <a:srgbClr val="1D2125"/>
                </a:solidFill>
              </a:rPr>
              <a:t> = 8</a:t>
            </a:r>
            <a:br>
              <a:rPr lang="en">
                <a:solidFill>
                  <a:srgbClr val="1D2125"/>
                </a:solidFill>
              </a:rPr>
            </a:br>
            <a:r>
              <a:rPr i="1" lang="en">
                <a:solidFill>
                  <a:srgbClr val="1D2125"/>
                </a:solidFill>
                <a:latin typeface="Times New Roman"/>
                <a:ea typeface="Times New Roman"/>
                <a:cs typeface="Times New Roman"/>
                <a:sym typeface="Times New Roman"/>
              </a:rPr>
              <a:t>x</a:t>
            </a:r>
            <a:r>
              <a:rPr lang="en">
                <a:solidFill>
                  <a:srgbClr val="1D2125"/>
                </a:solidFill>
              </a:rPr>
              <a:t> = 4</a:t>
            </a:r>
            <a:endParaRPr>
              <a:solidFill>
                <a:srgbClr val="1D2125"/>
              </a:solidFill>
            </a:endParaRPr>
          </a:p>
          <a:p>
            <a:pPr indent="0" lvl="0" marL="0" rtl="0" algn="l">
              <a:spcBef>
                <a:spcPts val="1200"/>
              </a:spcBef>
              <a:spcAft>
                <a:spcPts val="1200"/>
              </a:spcAft>
              <a:buNone/>
            </a:pPr>
            <a:r>
              <a:rPr lang="en">
                <a:solidFill>
                  <a:srgbClr val="1D2125"/>
                </a:solidFill>
              </a:rPr>
              <a:t>Now, let’s verify which solutions verify the original inequality.</a:t>
            </a:r>
            <a:endParaRPr>
              <a:solidFill>
                <a:srgbClr val="1D2125"/>
              </a:solidFill>
            </a:endParaRPr>
          </a:p>
        </p:txBody>
      </p:sp>
      <p:pic>
        <p:nvPicPr>
          <p:cNvPr id="370" name="Google Shape;370;p30"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71" name="Google Shape;371;p30"/>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2.9.5 Comparing Equality and Inequality - Additional Resources</a:t>
            </a:r>
            <a:endParaRPr/>
          </a:p>
        </p:txBody>
      </p:sp>
      <p:sp>
        <p:nvSpPr>
          <p:cNvPr id="372" name="Google Shape;372;p30"/>
          <p:cNvSpPr txBox="1"/>
          <p:nvPr>
            <p:ph idx="2" type="body"/>
          </p:nvPr>
        </p:nvSpPr>
        <p:spPr>
          <a:xfrm>
            <a:off x="4832400" y="1152475"/>
            <a:ext cx="3999900" cy="2915400"/>
          </a:xfrm>
          <a:prstGeom prst="rect">
            <a:avLst/>
          </a:prstGeom>
          <a:solidFill>
            <a:srgbClr val="F5F5F5"/>
          </a:solidFill>
        </p:spPr>
        <p:txBody>
          <a:bodyPr anchorCtr="0" anchor="t" bIns="91425" lIns="91425" spcFirstLastPara="1" rIns="91425" wrap="square" tIns="91425">
            <a:noAutofit/>
          </a:bodyPr>
          <a:lstStyle/>
          <a:p>
            <a:pPr indent="0" lvl="0" marL="0" rtl="0" algn="l">
              <a:spcBef>
                <a:spcPts val="1200"/>
              </a:spcBef>
              <a:spcAft>
                <a:spcPts val="0"/>
              </a:spcAft>
              <a:buClr>
                <a:schemeClr val="dk1"/>
              </a:buClr>
              <a:buSzPts val="1100"/>
              <a:buFont typeface="Arial"/>
              <a:buNone/>
            </a:pPr>
            <a:r>
              <a:rPr b="1" lang="en" sz="1600">
                <a:solidFill>
                  <a:schemeClr val="dk1"/>
                </a:solidFill>
              </a:rPr>
              <a:t>Step 1 - </a:t>
            </a:r>
            <a:r>
              <a:rPr lang="en" sz="1600">
                <a:solidFill>
                  <a:schemeClr val="dk1"/>
                </a:solidFill>
              </a:rPr>
              <a:t>Verify if the solution itself to the related equation satisfies the original inequality.</a:t>
            </a:r>
            <a:endParaRPr sz="1600">
              <a:solidFill>
                <a:schemeClr val="dk1"/>
              </a:solidFill>
            </a:endParaRPr>
          </a:p>
          <a:p>
            <a:pPr indent="0" lvl="0" marL="0" rtl="0" algn="l">
              <a:spcBef>
                <a:spcPts val="1200"/>
              </a:spcBef>
              <a:spcAft>
                <a:spcPts val="0"/>
              </a:spcAft>
              <a:buNone/>
            </a:pPr>
            <a:r>
              <a:rPr b="1" lang="en" sz="1600">
                <a:solidFill>
                  <a:schemeClr val="dk1"/>
                </a:solidFill>
              </a:rPr>
              <a:t>Step 2 - </a:t>
            </a:r>
            <a:r>
              <a:rPr lang="en" sz="1600">
                <a:solidFill>
                  <a:schemeClr val="dk1"/>
                </a:solidFill>
              </a:rPr>
              <a:t>Verify if a value </a:t>
            </a:r>
            <a:r>
              <a:rPr b="1" lang="en" sz="1600">
                <a:solidFill>
                  <a:schemeClr val="dk1"/>
                </a:solidFill>
              </a:rPr>
              <a:t>greater than</a:t>
            </a:r>
            <a:r>
              <a:rPr lang="en" sz="1600">
                <a:solidFill>
                  <a:schemeClr val="dk1"/>
                </a:solidFill>
              </a:rPr>
              <a:t> the solution to the related equation satisfies the original inequality.</a:t>
            </a:r>
            <a:endParaRPr sz="1600">
              <a:solidFill>
                <a:schemeClr val="dk1"/>
              </a:solidFill>
            </a:endParaRPr>
          </a:p>
          <a:p>
            <a:pPr indent="0" lvl="0" marL="0" rtl="0" algn="l">
              <a:spcBef>
                <a:spcPts val="1200"/>
              </a:spcBef>
              <a:spcAft>
                <a:spcPts val="1200"/>
              </a:spcAft>
              <a:buNone/>
            </a:pPr>
            <a:r>
              <a:rPr b="1" lang="en" sz="1600">
                <a:solidFill>
                  <a:schemeClr val="dk1"/>
                </a:solidFill>
              </a:rPr>
              <a:t>Step 3 -</a:t>
            </a:r>
            <a:r>
              <a:rPr lang="en" sz="1600">
                <a:solidFill>
                  <a:schemeClr val="dk1"/>
                </a:solidFill>
              </a:rPr>
              <a:t> Verify if a value </a:t>
            </a:r>
            <a:r>
              <a:rPr b="1" lang="en" sz="1600">
                <a:solidFill>
                  <a:schemeClr val="dk1"/>
                </a:solidFill>
              </a:rPr>
              <a:t>less</a:t>
            </a:r>
            <a:r>
              <a:rPr lang="en" sz="1600">
                <a:solidFill>
                  <a:schemeClr val="dk1"/>
                </a:solidFill>
              </a:rPr>
              <a:t> </a:t>
            </a:r>
            <a:r>
              <a:rPr b="1" lang="en" sz="1600">
                <a:solidFill>
                  <a:schemeClr val="dk1"/>
                </a:solidFill>
              </a:rPr>
              <a:t>than</a:t>
            </a:r>
            <a:r>
              <a:rPr lang="en" sz="1600">
                <a:solidFill>
                  <a:schemeClr val="dk1"/>
                </a:solidFill>
              </a:rPr>
              <a:t> the solution to the related equation satisfies the original inequality.</a:t>
            </a:r>
            <a:endParaRPr sz="1600">
              <a:solidFill>
                <a:schemeClr val="dk1"/>
              </a:solidFill>
            </a:endParaRPr>
          </a:p>
        </p:txBody>
      </p:sp>
      <p:sp>
        <p:nvSpPr>
          <p:cNvPr id="373" name="Google Shape;373;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77" name="Shape 377"/>
        <p:cNvGrpSpPr/>
        <p:nvPr/>
      </p:nvGrpSpPr>
      <p:grpSpPr>
        <a:xfrm>
          <a:off x="0" y="0"/>
          <a:ext cx="0" cy="0"/>
          <a:chOff x="0" y="0"/>
          <a:chExt cx="0" cy="0"/>
        </a:xfrm>
      </p:grpSpPr>
      <p:sp>
        <p:nvSpPr>
          <p:cNvPr id="378" name="Google Shape;378;p31"/>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9" name="Google Shape;379;p3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80" name="Google Shape;380;p31"/>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1" name="Google Shape;381;p31"/>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2" name="Google Shape;382;p31"/>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3" name="Google Shape;383;p31"/>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4" name="Google Shape;384;p31"/>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5" name="Google Shape;385;p31"/>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86" name="Google Shape;386;p31"/>
          <p:cNvCxnSpPr>
            <a:stCxn id="380" idx="2"/>
            <a:endCxn id="382"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387" name="Google Shape;387;p31"/>
          <p:cNvCxnSpPr>
            <a:stCxn id="382" idx="3"/>
            <a:endCxn id="381"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388" name="Google Shape;388;p31"/>
          <p:cNvCxnSpPr>
            <a:stCxn id="383" idx="3"/>
            <a:endCxn id="378"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389" name="Google Shape;389;p31"/>
          <p:cNvCxnSpPr>
            <a:stCxn id="378" idx="3"/>
            <a:endCxn id="384"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390" name="Google Shape;390;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1" name="Google Shape;391;p31"/>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92" name="Google Shape;392;p31"/>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93" name="Google Shape;393;p31"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394" name="Google Shape;394;p31"/>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95" name="Google Shape;395;p31"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pic>
        <p:nvPicPr>
          <p:cNvPr id="396" name="Google Shape;396;p31" title="hugeicons_pencil.png"/>
          <p:cNvPicPr preferRelativeResize="0"/>
          <p:nvPr/>
        </p:nvPicPr>
        <p:blipFill>
          <a:blip r:embed="rId5">
            <a:alphaModFix/>
          </a:blip>
          <a:stretch>
            <a:fillRect/>
          </a:stretch>
        </p:blipFill>
        <p:spPr>
          <a:xfrm>
            <a:off x="6743697" y="3227832"/>
            <a:ext cx="228600" cy="228600"/>
          </a:xfrm>
          <a:prstGeom prst="rect">
            <a:avLst/>
          </a:prstGeom>
          <a:noFill/>
          <a:ln>
            <a:noFill/>
          </a:ln>
        </p:spPr>
      </p:pic>
      <p:cxnSp>
        <p:nvCxnSpPr>
          <p:cNvPr id="397" name="Google Shape;397;p31"/>
          <p:cNvCxnSpPr>
            <a:stCxn id="384" idx="3"/>
            <a:endCxn id="385"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398" name="Google Shape;398;p31"/>
          <p:cNvCxnSpPr>
            <a:stCxn id="381" idx="3"/>
            <a:endCxn id="383"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399" name="Google Shape;399;p31"/>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00" name="Google Shape;400;p31"/>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1" name="Google Shape;401;p31"/>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02" name="Google Shape;402;p31"/>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03" name="Google Shape;403;p31" title="hugeicons_task-done-01.png"/>
          <p:cNvPicPr preferRelativeResize="0"/>
          <p:nvPr/>
        </p:nvPicPr>
        <p:blipFill>
          <a:blip r:embed="rId6">
            <a:alphaModFix/>
          </a:blip>
          <a:stretch>
            <a:fillRect/>
          </a:stretch>
        </p:blipFill>
        <p:spPr>
          <a:xfrm>
            <a:off x="3328416" y="1554480"/>
            <a:ext cx="228600" cy="228600"/>
          </a:xfrm>
          <a:prstGeom prst="rect">
            <a:avLst/>
          </a:prstGeom>
          <a:noFill/>
          <a:ln>
            <a:noFill/>
          </a:ln>
        </p:spPr>
      </p:pic>
      <p:pic>
        <p:nvPicPr>
          <p:cNvPr id="404" name="Google Shape;404;p31" title="hugeicons_chart-down.png"/>
          <p:cNvPicPr preferRelativeResize="0"/>
          <p:nvPr/>
        </p:nvPicPr>
        <p:blipFill>
          <a:blip r:embed="rId7">
            <a:alphaModFix/>
          </a:blip>
          <a:stretch>
            <a:fillRect/>
          </a:stretch>
        </p:blipFill>
        <p:spPr>
          <a:xfrm>
            <a:off x="5623560" y="1554480"/>
            <a:ext cx="228600" cy="228600"/>
          </a:xfrm>
          <a:prstGeom prst="rect">
            <a:avLst/>
          </a:prstGeom>
          <a:noFill/>
          <a:ln>
            <a:noFill/>
          </a:ln>
        </p:spPr>
      </p:pic>
      <p:pic>
        <p:nvPicPr>
          <p:cNvPr id="405" name="Google Shape;405;p31" title="hugeicons_task-done-01.png"/>
          <p:cNvPicPr preferRelativeResize="0"/>
          <p:nvPr/>
        </p:nvPicPr>
        <p:blipFill>
          <a:blip r:embed="rId6">
            <a:alphaModFix/>
          </a:blip>
          <a:stretch>
            <a:fillRect/>
          </a:stretch>
        </p:blipFill>
        <p:spPr>
          <a:xfrm>
            <a:off x="2167128" y="3227832"/>
            <a:ext cx="228600" cy="228600"/>
          </a:xfrm>
          <a:prstGeom prst="rect">
            <a:avLst/>
          </a:prstGeom>
          <a:noFill/>
          <a:ln>
            <a:noFill/>
          </a:ln>
        </p:spPr>
      </p:pic>
      <p:pic>
        <p:nvPicPr>
          <p:cNvPr id="406" name="Google Shape;406;p31" title="hugeicons_task-done-01.png"/>
          <p:cNvPicPr preferRelativeResize="0"/>
          <p:nvPr/>
        </p:nvPicPr>
        <p:blipFill>
          <a:blip r:embed="rId6">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0" name="Shape 410"/>
        <p:cNvGrpSpPr/>
        <p:nvPr/>
      </p:nvGrpSpPr>
      <p:grpSpPr>
        <a:xfrm>
          <a:off x="0" y="0"/>
          <a:ext cx="0" cy="0"/>
          <a:chOff x="0" y="0"/>
          <a:chExt cx="0" cy="0"/>
        </a:xfrm>
      </p:grpSpPr>
      <p:sp>
        <p:nvSpPr>
          <p:cNvPr id="411" name="Google Shape;411;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412" name="Google Shape;412;p32"/>
          <p:cNvSpPr txBox="1"/>
          <p:nvPr>
            <p:ph idx="1" type="body"/>
          </p:nvPr>
        </p:nvSpPr>
        <p:spPr>
          <a:xfrm>
            <a:off x="311700" y="1060625"/>
            <a:ext cx="8116800" cy="3508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Which graph correctly shows the solution to the inequality ⅑(7</a:t>
            </a:r>
            <a:r>
              <a:rPr i="1" lang="en" sz="1600">
                <a:latin typeface="Times New Roman"/>
                <a:ea typeface="Times New Roman"/>
                <a:cs typeface="Times New Roman"/>
                <a:sym typeface="Times New Roman"/>
              </a:rPr>
              <a:t>x</a:t>
            </a:r>
            <a:r>
              <a:rPr lang="en" sz="1600"/>
              <a:t> - 3) ≥ 8 − 2</a:t>
            </a:r>
            <a:r>
              <a:rPr i="1" lang="en" sz="1600">
                <a:latin typeface="Times New Roman"/>
                <a:ea typeface="Times New Roman"/>
                <a:cs typeface="Times New Roman"/>
                <a:sym typeface="Times New Roman"/>
              </a:rPr>
              <a:t>x</a:t>
            </a:r>
            <a:r>
              <a:rPr lang="en" sz="1600"/>
              <a:t>? Show or explain your reasoning.</a:t>
            </a:r>
            <a:endParaRPr sz="1600"/>
          </a:p>
          <a:p>
            <a:pPr indent="-330200" lvl="0" marL="457200" rtl="0" algn="l">
              <a:lnSpc>
                <a:spcPct val="100000"/>
              </a:lnSpc>
              <a:spcBef>
                <a:spcPts val="1200"/>
              </a:spcBef>
              <a:spcAft>
                <a:spcPts val="0"/>
              </a:spcAft>
              <a:buSzPts val="1600"/>
              <a:buAutoNum type="alphaUcPeriod"/>
            </a:pPr>
            <a:r>
              <a:rPr lang="en" sz="1600"/>
              <a:t>  </a:t>
            </a:r>
            <a:endParaRPr sz="1600"/>
          </a:p>
          <a:p>
            <a:pPr indent="0" lvl="0" marL="0" rtl="0" algn="l">
              <a:lnSpc>
                <a:spcPct val="100000"/>
              </a:lnSpc>
              <a:spcBef>
                <a:spcPts val="1200"/>
              </a:spcBef>
              <a:spcAft>
                <a:spcPts val="0"/>
              </a:spcAft>
              <a:buNone/>
            </a:pPr>
            <a:r>
              <a:t/>
            </a:r>
            <a:endParaRPr sz="1600"/>
          </a:p>
          <a:p>
            <a:pPr indent="-330200" lvl="0" marL="457200" rtl="0" algn="l">
              <a:lnSpc>
                <a:spcPct val="100000"/>
              </a:lnSpc>
              <a:spcBef>
                <a:spcPts val="1200"/>
              </a:spcBef>
              <a:spcAft>
                <a:spcPts val="0"/>
              </a:spcAft>
              <a:buSzPts val="1600"/>
              <a:buAutoNum type="alphaUcPeriod"/>
            </a:pPr>
            <a:r>
              <a:rPr lang="en" sz="1600"/>
              <a:t>  </a:t>
            </a:r>
            <a:endParaRPr sz="1600"/>
          </a:p>
          <a:p>
            <a:pPr indent="0" lvl="0" marL="0" rtl="0" algn="l">
              <a:lnSpc>
                <a:spcPct val="100000"/>
              </a:lnSpc>
              <a:spcBef>
                <a:spcPts val="1200"/>
              </a:spcBef>
              <a:spcAft>
                <a:spcPts val="0"/>
              </a:spcAft>
              <a:buNone/>
            </a:pPr>
            <a:r>
              <a:t/>
            </a:r>
            <a:endParaRPr sz="1600"/>
          </a:p>
          <a:p>
            <a:pPr indent="-330200" lvl="0" marL="457200" rtl="0" algn="l">
              <a:lnSpc>
                <a:spcPct val="100000"/>
              </a:lnSpc>
              <a:spcBef>
                <a:spcPts val="1200"/>
              </a:spcBef>
              <a:spcAft>
                <a:spcPts val="0"/>
              </a:spcAft>
              <a:buSzPts val="1600"/>
              <a:buAutoNum type="alphaUcPeriod"/>
            </a:pPr>
            <a:r>
              <a:t/>
            </a:r>
            <a:endParaRPr sz="1600"/>
          </a:p>
          <a:p>
            <a:pPr indent="0" lvl="0" marL="0" rtl="0" algn="l">
              <a:lnSpc>
                <a:spcPct val="100000"/>
              </a:lnSpc>
              <a:spcBef>
                <a:spcPts val="1200"/>
              </a:spcBef>
              <a:spcAft>
                <a:spcPts val="0"/>
              </a:spcAft>
              <a:buNone/>
            </a:pPr>
            <a:r>
              <a:rPr lang="en" sz="1600"/>
              <a:t>  </a:t>
            </a:r>
            <a:endParaRPr sz="1600"/>
          </a:p>
          <a:p>
            <a:pPr indent="-330200" lvl="0" marL="457200" rtl="0" algn="l">
              <a:lnSpc>
                <a:spcPct val="100000"/>
              </a:lnSpc>
              <a:spcBef>
                <a:spcPts val="1200"/>
              </a:spcBef>
              <a:spcAft>
                <a:spcPts val="0"/>
              </a:spcAft>
              <a:buSzPts val="1600"/>
              <a:buAutoNum type="alphaUcPeriod"/>
            </a:pPr>
            <a:r>
              <a:rPr lang="en" sz="1600"/>
              <a:t>  </a:t>
            </a:r>
            <a:endParaRPr sz="1600"/>
          </a:p>
        </p:txBody>
      </p:sp>
      <p:sp>
        <p:nvSpPr>
          <p:cNvPr id="413" name="Google Shape;413;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4" name="Google Shape;414;p32"/>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2.9.7 Identifying Inequality Solutions on a Graph</a:t>
            </a:r>
            <a:endParaRPr/>
          </a:p>
        </p:txBody>
      </p:sp>
      <p:pic>
        <p:nvPicPr>
          <p:cNvPr id="415" name="Google Shape;415;p32"/>
          <p:cNvPicPr preferRelativeResize="0"/>
          <p:nvPr/>
        </p:nvPicPr>
        <p:blipFill>
          <a:blip r:embed="rId4">
            <a:alphaModFix/>
          </a:blip>
          <a:stretch>
            <a:fillRect/>
          </a:stretch>
        </p:blipFill>
        <p:spPr>
          <a:xfrm>
            <a:off x="738875" y="1887325"/>
            <a:ext cx="7046650" cy="439500"/>
          </a:xfrm>
          <a:prstGeom prst="rect">
            <a:avLst/>
          </a:prstGeom>
          <a:noFill/>
          <a:ln>
            <a:noFill/>
          </a:ln>
        </p:spPr>
      </p:pic>
      <p:pic>
        <p:nvPicPr>
          <p:cNvPr id="416" name="Google Shape;416;p32"/>
          <p:cNvPicPr preferRelativeResize="0"/>
          <p:nvPr/>
        </p:nvPicPr>
        <p:blipFill>
          <a:blip r:embed="rId5">
            <a:alphaModFix/>
          </a:blip>
          <a:stretch>
            <a:fillRect/>
          </a:stretch>
        </p:blipFill>
        <p:spPr>
          <a:xfrm>
            <a:off x="738875" y="2636488"/>
            <a:ext cx="7046650" cy="438588"/>
          </a:xfrm>
          <a:prstGeom prst="rect">
            <a:avLst/>
          </a:prstGeom>
          <a:noFill/>
          <a:ln>
            <a:noFill/>
          </a:ln>
        </p:spPr>
      </p:pic>
      <p:pic>
        <p:nvPicPr>
          <p:cNvPr id="417" name="Google Shape;417;p32"/>
          <p:cNvPicPr preferRelativeResize="0"/>
          <p:nvPr/>
        </p:nvPicPr>
        <p:blipFill>
          <a:blip r:embed="rId6">
            <a:alphaModFix/>
          </a:blip>
          <a:stretch>
            <a:fillRect/>
          </a:stretch>
        </p:blipFill>
        <p:spPr>
          <a:xfrm>
            <a:off x="774325" y="3421538"/>
            <a:ext cx="7046652" cy="439500"/>
          </a:xfrm>
          <a:prstGeom prst="rect">
            <a:avLst/>
          </a:prstGeom>
          <a:noFill/>
          <a:ln>
            <a:noFill/>
          </a:ln>
        </p:spPr>
      </p:pic>
      <p:pic>
        <p:nvPicPr>
          <p:cNvPr id="418" name="Google Shape;418;p32"/>
          <p:cNvPicPr preferRelativeResize="0"/>
          <p:nvPr/>
        </p:nvPicPr>
        <p:blipFill>
          <a:blip r:embed="rId7">
            <a:alphaModFix/>
          </a:blip>
          <a:stretch>
            <a:fillRect/>
          </a:stretch>
        </p:blipFill>
        <p:spPr>
          <a:xfrm>
            <a:off x="767000" y="4205525"/>
            <a:ext cx="7061305" cy="4395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22" name="Shape 422"/>
        <p:cNvGrpSpPr/>
        <p:nvPr/>
      </p:nvGrpSpPr>
      <p:grpSpPr>
        <a:xfrm>
          <a:off x="0" y="0"/>
          <a:ext cx="0" cy="0"/>
          <a:chOff x="0" y="0"/>
          <a:chExt cx="0" cy="0"/>
        </a:xfrm>
      </p:grpSpPr>
      <p:sp>
        <p:nvSpPr>
          <p:cNvPr id="423" name="Google Shape;423;p33"/>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4" name="Google Shape;424;p33"/>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25" name="Google Shape;425;p33"/>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6" name="Google Shape;426;p33"/>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7" name="Google Shape;427;p33"/>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8" name="Google Shape;428;p33"/>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9" name="Google Shape;429;p33"/>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0" name="Google Shape;430;p33"/>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31" name="Google Shape;431;p33"/>
          <p:cNvCxnSpPr>
            <a:stCxn id="425" idx="2"/>
            <a:endCxn id="427"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32" name="Google Shape;432;p33"/>
          <p:cNvCxnSpPr>
            <a:stCxn id="427" idx="3"/>
            <a:endCxn id="426"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33" name="Google Shape;433;p33"/>
          <p:cNvCxnSpPr>
            <a:stCxn id="428" idx="3"/>
            <a:endCxn id="423"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34" name="Google Shape;434;p33"/>
          <p:cNvCxnSpPr>
            <a:stCxn id="423" idx="3"/>
            <a:endCxn id="429"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435" name="Google Shape;435;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36" name="Google Shape;436;p33"/>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37" name="Google Shape;437;p33"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38" name="Google Shape;438;p33"/>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39" name="Google Shape;439;p33"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cxnSp>
        <p:nvCxnSpPr>
          <p:cNvPr id="440" name="Google Shape;440;p33"/>
          <p:cNvCxnSpPr>
            <a:stCxn id="429" idx="3"/>
            <a:endCxn id="430"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41" name="Google Shape;441;p33"/>
          <p:cNvCxnSpPr>
            <a:stCxn id="426" idx="3"/>
            <a:endCxn id="428"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42" name="Google Shape;442;p33"/>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43" name="Google Shape;443;p33"/>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44" name="Google Shape;444;p33"/>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45" name="Google Shape;445;p33"/>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446" name="Google Shape;446;p33"/>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47" name="Google Shape;447;p33" title="hugeicons_task-done-01.png"/>
          <p:cNvPicPr preferRelativeResize="0"/>
          <p:nvPr/>
        </p:nvPicPr>
        <p:blipFill>
          <a:blip r:embed="rId5">
            <a:alphaModFix/>
          </a:blip>
          <a:stretch>
            <a:fillRect/>
          </a:stretch>
        </p:blipFill>
        <p:spPr>
          <a:xfrm>
            <a:off x="3328416" y="1554480"/>
            <a:ext cx="228600" cy="228600"/>
          </a:xfrm>
          <a:prstGeom prst="rect">
            <a:avLst/>
          </a:prstGeom>
          <a:noFill/>
          <a:ln>
            <a:noFill/>
          </a:ln>
        </p:spPr>
      </p:pic>
      <p:pic>
        <p:nvPicPr>
          <p:cNvPr id="448" name="Google Shape;448;p33" title="hugeicons_chart-down.png"/>
          <p:cNvPicPr preferRelativeResize="0"/>
          <p:nvPr/>
        </p:nvPicPr>
        <p:blipFill>
          <a:blip r:embed="rId6">
            <a:alphaModFix/>
          </a:blip>
          <a:stretch>
            <a:fillRect/>
          </a:stretch>
        </p:blipFill>
        <p:spPr>
          <a:xfrm>
            <a:off x="5623560" y="1554480"/>
            <a:ext cx="228600" cy="228600"/>
          </a:xfrm>
          <a:prstGeom prst="rect">
            <a:avLst/>
          </a:prstGeom>
          <a:noFill/>
          <a:ln>
            <a:noFill/>
          </a:ln>
        </p:spPr>
      </p:pic>
      <p:pic>
        <p:nvPicPr>
          <p:cNvPr id="449" name="Google Shape;449;p33" title="hugeicons_pencil.png"/>
          <p:cNvPicPr preferRelativeResize="0"/>
          <p:nvPr/>
        </p:nvPicPr>
        <p:blipFill>
          <a:blip r:embed="rId7">
            <a:alphaModFix/>
          </a:blip>
          <a:stretch>
            <a:fillRect/>
          </a:stretch>
        </p:blipFill>
        <p:spPr>
          <a:xfrm>
            <a:off x="6739128" y="3227832"/>
            <a:ext cx="228600" cy="228600"/>
          </a:xfrm>
          <a:prstGeom prst="rect">
            <a:avLst/>
          </a:prstGeom>
          <a:noFill/>
          <a:ln>
            <a:noFill/>
          </a:ln>
        </p:spPr>
      </p:pic>
      <p:pic>
        <p:nvPicPr>
          <p:cNvPr id="450" name="Google Shape;450;p33" title="hugeicons_task-done-01.png"/>
          <p:cNvPicPr preferRelativeResize="0"/>
          <p:nvPr/>
        </p:nvPicPr>
        <p:blipFill>
          <a:blip r:embed="rId5">
            <a:alphaModFix/>
          </a:blip>
          <a:stretch>
            <a:fillRect/>
          </a:stretch>
        </p:blipFill>
        <p:spPr>
          <a:xfrm>
            <a:off x="2167128" y="3227832"/>
            <a:ext cx="228600" cy="228600"/>
          </a:xfrm>
          <a:prstGeom prst="rect">
            <a:avLst/>
          </a:prstGeom>
          <a:noFill/>
          <a:ln>
            <a:noFill/>
          </a:ln>
        </p:spPr>
      </p:pic>
      <p:pic>
        <p:nvPicPr>
          <p:cNvPr id="451" name="Google Shape;451;p33" title="hugeicons_task-done-01.png"/>
          <p:cNvPicPr preferRelativeResize="0"/>
          <p:nvPr/>
        </p:nvPicPr>
        <p:blipFill>
          <a:blip r:embed="rId5">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5" name="Shape 455"/>
        <p:cNvGrpSpPr/>
        <p:nvPr/>
      </p:nvGrpSpPr>
      <p:grpSpPr>
        <a:xfrm>
          <a:off x="0" y="0"/>
          <a:ext cx="0" cy="0"/>
          <a:chOff x="0" y="0"/>
          <a:chExt cx="0" cy="0"/>
        </a:xfrm>
      </p:grpSpPr>
      <p:sp>
        <p:nvSpPr>
          <p:cNvPr id="456" name="Google Shape;456;p3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457" name="Google Shape;457;p34"/>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58" name="Google Shape;458;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59" name="Google Shape;459;p3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2.9.8 </a:t>
            </a:r>
            <a:r>
              <a:rPr lang="en"/>
              <a:t>Practice</a:t>
            </a:r>
            <a:endParaRPr/>
          </a:p>
        </p:txBody>
      </p:sp>
      <p:pic>
        <p:nvPicPr>
          <p:cNvPr id="460" name="Google Shape;460;p34" title="Practice-2.png"/>
          <p:cNvPicPr preferRelativeResize="0"/>
          <p:nvPr/>
        </p:nvPicPr>
        <p:blipFill>
          <a:blip r:embed="rId4">
            <a:alphaModFix/>
          </a:blip>
          <a:stretch>
            <a:fillRect/>
          </a:stretch>
        </p:blipFill>
        <p:spPr>
          <a:xfrm>
            <a:off x="5260413" y="785800"/>
            <a:ext cx="3571875" cy="35718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64" name="Shape 464"/>
        <p:cNvGrpSpPr/>
        <p:nvPr/>
      </p:nvGrpSpPr>
      <p:grpSpPr>
        <a:xfrm>
          <a:off x="0" y="0"/>
          <a:ext cx="0" cy="0"/>
          <a:chOff x="0" y="0"/>
          <a:chExt cx="0" cy="0"/>
        </a:xfrm>
      </p:grpSpPr>
      <p:sp>
        <p:nvSpPr>
          <p:cNvPr id="465" name="Google Shape;465;p35"/>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6" name="Google Shape;466;p35"/>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67" name="Google Shape;467;p35"/>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8" name="Google Shape;468;p35"/>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9" name="Google Shape;469;p35"/>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0" name="Google Shape;470;p35"/>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1" name="Google Shape;471;p35"/>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72" name="Google Shape;472;p35"/>
          <p:cNvSpPr/>
          <p:nvPr/>
        </p:nvSpPr>
        <p:spPr>
          <a:xfrm>
            <a:off x="7123176" y="13504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73" name="Google Shape;473;p35"/>
          <p:cNvCxnSpPr>
            <a:stCxn id="467" idx="2"/>
            <a:endCxn id="469"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74" name="Google Shape;474;p35"/>
          <p:cNvCxnSpPr>
            <a:stCxn id="469" idx="3"/>
            <a:endCxn id="468"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75" name="Google Shape;475;p35"/>
          <p:cNvCxnSpPr>
            <a:stCxn id="470" idx="3"/>
            <a:endCxn id="465"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76" name="Google Shape;476;p35"/>
          <p:cNvCxnSpPr>
            <a:stCxn id="465" idx="3"/>
            <a:endCxn id="471"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477" name="Google Shape;477;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78" name="Google Shape;478;p35"/>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79" name="Google Shape;479;p35"/>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80" name="Google Shape;480;p35"/>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81" name="Google Shape;481;p35"/>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482" name="Google Shape;482;p35"/>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sz="1800">
              <a:solidFill>
                <a:srgbClr val="FDBD3E"/>
              </a:solidFill>
              <a:latin typeface="Calibri"/>
              <a:ea typeface="Calibri"/>
              <a:cs typeface="Calibri"/>
              <a:sym typeface="Calibri"/>
            </a:endParaRPr>
          </a:p>
        </p:txBody>
      </p:sp>
      <p:pic>
        <p:nvPicPr>
          <p:cNvPr id="483" name="Google Shape;483;p35"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84" name="Google Shape;484;p35"/>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cxnSp>
        <p:nvCxnSpPr>
          <p:cNvPr id="485" name="Google Shape;485;p35"/>
          <p:cNvCxnSpPr>
            <a:stCxn id="471" idx="3"/>
            <a:endCxn id="472" idx="2"/>
          </p:cNvCxnSpPr>
          <p:nvPr/>
        </p:nvCxnSpPr>
        <p:spPr>
          <a:xfrm flipH="1" rot="10800000">
            <a:off x="7772400" y="2676420"/>
            <a:ext cx="265200" cy="1004100"/>
          </a:xfrm>
          <a:prstGeom prst="bentConnector2">
            <a:avLst/>
          </a:prstGeom>
          <a:noFill/>
          <a:ln cap="flat" cmpd="sng" w="19050">
            <a:solidFill>
              <a:srgbClr val="005047"/>
            </a:solidFill>
            <a:prstDash val="dash"/>
            <a:round/>
            <a:headEnd len="med" w="med" type="none"/>
            <a:tailEnd len="med" w="med" type="none"/>
          </a:ln>
        </p:spPr>
      </p:cxnSp>
      <p:cxnSp>
        <p:nvCxnSpPr>
          <p:cNvPr id="486" name="Google Shape;486;p35"/>
          <p:cNvCxnSpPr>
            <a:stCxn id="468" idx="3"/>
            <a:endCxn id="470"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87" name="Google Shape;487;p35"/>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88" name="Google Shape;488;p35" title="hugeicons_task-done-01.png"/>
          <p:cNvPicPr preferRelativeResize="0"/>
          <p:nvPr/>
        </p:nvPicPr>
        <p:blipFill>
          <a:blip r:embed="rId4">
            <a:alphaModFix/>
          </a:blip>
          <a:stretch>
            <a:fillRect/>
          </a:stretch>
        </p:blipFill>
        <p:spPr>
          <a:xfrm>
            <a:off x="3328416" y="1554480"/>
            <a:ext cx="228600" cy="228600"/>
          </a:xfrm>
          <a:prstGeom prst="rect">
            <a:avLst/>
          </a:prstGeom>
          <a:noFill/>
          <a:ln>
            <a:noFill/>
          </a:ln>
        </p:spPr>
      </p:pic>
      <p:pic>
        <p:nvPicPr>
          <p:cNvPr id="489" name="Google Shape;489;p35" title="hugeicons_chart-down.png"/>
          <p:cNvPicPr preferRelativeResize="0"/>
          <p:nvPr/>
        </p:nvPicPr>
        <p:blipFill>
          <a:blip r:embed="rId5">
            <a:alphaModFix/>
          </a:blip>
          <a:stretch>
            <a:fillRect/>
          </a:stretch>
        </p:blipFill>
        <p:spPr>
          <a:xfrm>
            <a:off x="5623560" y="1554480"/>
            <a:ext cx="228600" cy="228600"/>
          </a:xfrm>
          <a:prstGeom prst="rect">
            <a:avLst/>
          </a:prstGeom>
          <a:noFill/>
          <a:ln>
            <a:noFill/>
          </a:ln>
        </p:spPr>
      </p:pic>
      <p:pic>
        <p:nvPicPr>
          <p:cNvPr id="490" name="Google Shape;490;p35" title="hugeicons_pencil.png"/>
          <p:cNvPicPr preferRelativeResize="0"/>
          <p:nvPr/>
        </p:nvPicPr>
        <p:blipFill>
          <a:blip r:embed="rId6">
            <a:alphaModFix/>
          </a:blip>
          <a:stretch>
            <a:fillRect/>
          </a:stretch>
        </p:blipFill>
        <p:spPr>
          <a:xfrm>
            <a:off x="6739128" y="3227832"/>
            <a:ext cx="228600" cy="228600"/>
          </a:xfrm>
          <a:prstGeom prst="rect">
            <a:avLst/>
          </a:prstGeom>
          <a:noFill/>
          <a:ln>
            <a:noFill/>
          </a:ln>
        </p:spPr>
      </p:pic>
      <p:pic>
        <p:nvPicPr>
          <p:cNvPr id="491" name="Google Shape;491;p35" title="hugeicons_centralized.png"/>
          <p:cNvPicPr preferRelativeResize="0"/>
          <p:nvPr/>
        </p:nvPicPr>
        <p:blipFill>
          <a:blip r:embed="rId7">
            <a:alphaModFix/>
          </a:blip>
          <a:stretch>
            <a:fillRect/>
          </a:stretch>
        </p:blipFill>
        <p:spPr>
          <a:xfrm>
            <a:off x="7927848" y="1554480"/>
            <a:ext cx="228600" cy="228600"/>
          </a:xfrm>
          <a:prstGeom prst="rect">
            <a:avLst/>
          </a:prstGeom>
          <a:noFill/>
          <a:ln>
            <a:noFill/>
          </a:ln>
        </p:spPr>
      </p:pic>
      <p:pic>
        <p:nvPicPr>
          <p:cNvPr id="492" name="Google Shape;492;p35" title="hugeicons_task-done-01.png"/>
          <p:cNvPicPr preferRelativeResize="0"/>
          <p:nvPr/>
        </p:nvPicPr>
        <p:blipFill>
          <a:blip r:embed="rId4">
            <a:alphaModFix/>
          </a:blip>
          <a:stretch>
            <a:fillRect/>
          </a:stretch>
        </p:blipFill>
        <p:spPr>
          <a:xfrm>
            <a:off x="2167128" y="3227832"/>
            <a:ext cx="228600" cy="228600"/>
          </a:xfrm>
          <a:prstGeom prst="rect">
            <a:avLst/>
          </a:prstGeom>
          <a:noFill/>
          <a:ln>
            <a:noFill/>
          </a:ln>
        </p:spPr>
      </p:pic>
      <p:pic>
        <p:nvPicPr>
          <p:cNvPr id="493" name="Google Shape;493;p35" title="hugeicons_task-done-01.png"/>
          <p:cNvPicPr preferRelativeResize="0"/>
          <p:nvPr/>
        </p:nvPicPr>
        <p:blipFill>
          <a:blip r:embed="rId4">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7" name="Shape 497"/>
        <p:cNvGrpSpPr/>
        <p:nvPr/>
      </p:nvGrpSpPr>
      <p:grpSpPr>
        <a:xfrm>
          <a:off x="0" y="0"/>
          <a:ext cx="0" cy="0"/>
          <a:chOff x="0" y="0"/>
          <a:chExt cx="0" cy="0"/>
        </a:xfrm>
      </p:grpSpPr>
      <p:sp>
        <p:nvSpPr>
          <p:cNvPr id="498" name="Google Shape;498;p3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99" name="Google Shape;499;p36"/>
          <p:cNvSpPr txBox="1"/>
          <p:nvPr>
            <p:ph idx="1" type="body"/>
          </p:nvPr>
        </p:nvSpPr>
        <p:spPr>
          <a:xfrm>
            <a:off x="1172100" y="1916675"/>
            <a:ext cx="2435700" cy="784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2500"/>
              <a:t>Explain in your own words and in writing.</a:t>
            </a:r>
            <a:endParaRPr sz="2500"/>
          </a:p>
        </p:txBody>
      </p:sp>
      <p:sp>
        <p:nvSpPr>
          <p:cNvPr id="500" name="Google Shape;500;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01" name="Google Shape;501;p36"/>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2.9 Solutions to Inequalities</a:t>
            </a:r>
            <a:endParaRPr/>
          </a:p>
        </p:txBody>
      </p:sp>
      <p:pic>
        <p:nvPicPr>
          <p:cNvPr id="502" name="Google Shape;502;p36" title="ChatGPT Image Aug 20, 2025, 08_41_41 PM.png"/>
          <p:cNvPicPr preferRelativeResize="0"/>
          <p:nvPr/>
        </p:nvPicPr>
        <p:blipFill>
          <a:blip r:embed="rId4">
            <a:alphaModFix/>
          </a:blip>
          <a:stretch>
            <a:fillRect/>
          </a:stretch>
        </p:blipFill>
        <p:spPr>
          <a:xfrm>
            <a:off x="4057925" y="1082550"/>
            <a:ext cx="3646200" cy="36462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508" name="Google Shape;508;p37"/>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09" name="Google Shape;509;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10" name="Google Shape;510;p3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2.9 Solutions to Inequalities</a:t>
            </a:r>
            <a:endParaRPr/>
          </a:p>
        </p:txBody>
      </p:sp>
      <p:graphicFrame>
        <p:nvGraphicFramePr>
          <p:cNvPr id="511" name="Google Shape;511;p37"/>
          <p:cNvGraphicFramePr/>
          <p:nvPr/>
        </p:nvGraphicFramePr>
        <p:xfrm>
          <a:off x="311700" y="1764100"/>
          <a:ext cx="3000000" cy="3000000"/>
        </p:xfrm>
        <a:graphic>
          <a:graphicData uri="http://schemas.openxmlformats.org/drawingml/2006/table">
            <a:tbl>
              <a:tblPr>
                <a:noFill/>
                <a:tableStyleId>{ACA16FE3-EA85-4557-9A5D-871DA1742D9D}</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Graph the solution to an inequality in one variable.</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Solve one-variable inequalities.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Interpret the solutions to one-variable inequalities in terms of the situation.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