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144C80B-9426-4281-828F-A3B6629AFBA9}">
  <a:tblStyle styleId="{A144C80B-9426-4281-828F-A3B6629AFBA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a28fb66acfb13f46b08e2dc7008b506f869dc41d"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79158409/raise-unit-1-spn-vocabulary-flash-cards/?i=5eauv9&amp;x=1jqt" TargetMode="External"/><Relationship Id="rId4" Type="http://schemas.openxmlformats.org/officeDocument/2006/relationships/hyperlink" Target="https://quizlet.com/879586040/raise-unit-1-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1.xml"/><Relationship Id="rId3" Type="http://schemas.openxmlformats.org/officeDocument/2006/relationships/hyperlink" Target="https://teacher.desmos.com/activitybuilder/custom/64a712cbf03563b68f6514e2" TargetMode="External"/><Relationship Id="rId4" Type="http://schemas.openxmlformats.org/officeDocument/2006/relationships/hyperlink" Target="https://k12.openstax.org/contents/raise/resources/f9db5804b16d26add737e65014f65c6f80ce2ed3"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lesson reviews how to find slope using the slope formula and prepares students to write equations of lines. They’ll start by finding slope from two points, then use that to write equations in different forms. Students will write equations when given: (1) The slope and y-intercept, (2) The slope and a point, and (3) Two points.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They’ll practice substituting into formulas and solving. Graphs can help students see how slope and y-intercept affect the line. Encourage students to show their work and check their answers by sharing with a partner or using a graphing tool like Desmos.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Slips to print out </a:t>
            </a:r>
            <a:r>
              <a:rPr lang="en" u="sng">
                <a:solidFill>
                  <a:schemeClr val="hlink"/>
                </a:solidFill>
                <a:latin typeface="Noto Sans"/>
                <a:ea typeface="Noto Sans"/>
                <a:cs typeface="Noto Sans"/>
                <a:sym typeface="Noto Sans"/>
                <a:hlinkClick r:id="rId2"/>
              </a:rPr>
              <a:t>Unit 1_Lesson 12.5_Slips_resource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Graphing calculator or Desmos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A2(B) </a:t>
            </a:r>
            <a:r>
              <a:rPr lang="en" u="sng">
                <a:solidFill>
                  <a:schemeClr val="dk1"/>
                </a:solidFill>
                <a:latin typeface="Noto Sans"/>
                <a:ea typeface="Noto Sans"/>
                <a:cs typeface="Noto Sans"/>
                <a:sym typeface="Noto Sans"/>
              </a:rPr>
              <a:t>write linear equations in two variables in various forms, including </a:t>
            </a:r>
            <a:r>
              <a:rPr i="1" lang="en" u="sng">
                <a:solidFill>
                  <a:schemeClr val="dk1"/>
                </a:solidFill>
                <a:latin typeface="Noto Sans"/>
                <a:ea typeface="Noto Sans"/>
                <a:cs typeface="Noto Sans"/>
                <a:sym typeface="Noto Sans"/>
              </a:rPr>
              <a:t>y</a:t>
            </a:r>
            <a:r>
              <a:rPr lang="en" u="sng">
                <a:solidFill>
                  <a:schemeClr val="dk1"/>
                </a:solidFill>
                <a:latin typeface="Noto Sans"/>
                <a:ea typeface="Noto Sans"/>
                <a:cs typeface="Noto Sans"/>
                <a:sym typeface="Noto Sans"/>
              </a:rPr>
              <a:t> = </a:t>
            </a:r>
            <a:r>
              <a:rPr i="1" lang="en" u="sng">
                <a:solidFill>
                  <a:schemeClr val="dk1"/>
                </a:solidFill>
                <a:latin typeface="Noto Sans"/>
                <a:ea typeface="Noto Sans"/>
                <a:cs typeface="Noto Sans"/>
                <a:sym typeface="Noto Sans"/>
              </a:rPr>
              <a:t>mx</a:t>
            </a:r>
            <a:r>
              <a:rPr lang="en" u="sng">
                <a:solidFill>
                  <a:schemeClr val="dk1"/>
                </a:solidFill>
                <a:latin typeface="Noto Sans"/>
                <a:ea typeface="Noto Sans"/>
                <a:cs typeface="Noto Sans"/>
                <a:sym typeface="Noto Sans"/>
              </a:rPr>
              <a:t> + </a:t>
            </a:r>
            <a:r>
              <a:rPr i="1" lang="en" u="sng">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Ax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C</a:t>
            </a:r>
            <a:r>
              <a:rPr lang="en">
                <a:solidFill>
                  <a:schemeClr val="dk1"/>
                </a:solidFill>
                <a:latin typeface="Noto Sans"/>
                <a:ea typeface="Noto Sans"/>
                <a:cs typeface="Noto Sans"/>
                <a:sym typeface="Noto Sans"/>
              </a:rPr>
              <a:t>, </a:t>
            </a:r>
            <a:r>
              <a:rPr lang="en" u="sng">
                <a:solidFill>
                  <a:schemeClr val="dk1"/>
                </a:solidFill>
                <a:latin typeface="Noto Sans"/>
                <a:ea typeface="Noto Sans"/>
                <a:cs typeface="Noto Sans"/>
                <a:sym typeface="Noto Sans"/>
              </a:rPr>
              <a:t>and </a:t>
            </a:r>
            <a:r>
              <a:rPr i="1" lang="en" u="sng">
                <a:solidFill>
                  <a:schemeClr val="dk1"/>
                </a:solidFill>
                <a:latin typeface="Noto Sans"/>
                <a:ea typeface="Noto Sans"/>
                <a:cs typeface="Noto Sans"/>
                <a:sym typeface="Noto Sans"/>
              </a:rPr>
              <a:t>y</a:t>
            </a:r>
            <a:r>
              <a:rPr lang="en" u="sng">
                <a:solidFill>
                  <a:schemeClr val="dk1"/>
                </a:solidFill>
                <a:latin typeface="Noto Sans"/>
                <a:ea typeface="Noto Sans"/>
                <a:cs typeface="Noto Sans"/>
                <a:sym typeface="Noto Sans"/>
              </a:rPr>
              <a:t> − </a:t>
            </a:r>
            <a:r>
              <a:rPr i="1" lang="en" u="sng">
                <a:solidFill>
                  <a:schemeClr val="dk1"/>
                </a:solidFill>
                <a:latin typeface="Noto Sans"/>
                <a:ea typeface="Noto Sans"/>
                <a:cs typeface="Noto Sans"/>
                <a:sym typeface="Noto Sans"/>
              </a:rPr>
              <a:t>y</a:t>
            </a:r>
            <a:r>
              <a:rPr baseline="-25000" lang="en" u="sng">
                <a:solidFill>
                  <a:schemeClr val="dk1"/>
                </a:solidFill>
                <a:latin typeface="Noto Sans"/>
                <a:ea typeface="Noto Sans"/>
                <a:cs typeface="Noto Sans"/>
                <a:sym typeface="Noto Sans"/>
              </a:rPr>
              <a:t>1</a:t>
            </a:r>
            <a:r>
              <a:rPr lang="en" u="sng">
                <a:solidFill>
                  <a:schemeClr val="dk1"/>
                </a:solidFill>
                <a:latin typeface="Noto Sans"/>
                <a:ea typeface="Noto Sans"/>
                <a:cs typeface="Noto Sans"/>
                <a:sym typeface="Noto Sans"/>
              </a:rPr>
              <a:t>= </a:t>
            </a:r>
            <a:r>
              <a:rPr i="1" lang="en" u="sng">
                <a:solidFill>
                  <a:schemeClr val="dk1"/>
                </a:solidFill>
                <a:latin typeface="Noto Sans"/>
                <a:ea typeface="Noto Sans"/>
                <a:cs typeface="Noto Sans"/>
                <a:sym typeface="Noto Sans"/>
              </a:rPr>
              <a:t>m</a:t>
            </a:r>
            <a:r>
              <a:rPr lang="en" u="sng">
                <a:solidFill>
                  <a:schemeClr val="dk1"/>
                </a:solidFill>
                <a:latin typeface="Noto Sans"/>
                <a:ea typeface="Noto Sans"/>
                <a:cs typeface="Noto Sans"/>
                <a:sym typeface="Noto Sans"/>
              </a:rPr>
              <a:t>(</a:t>
            </a:r>
            <a:r>
              <a:rPr i="1" lang="en" u="sng">
                <a:solidFill>
                  <a:schemeClr val="dk1"/>
                </a:solidFill>
                <a:latin typeface="Noto Sans"/>
                <a:ea typeface="Noto Sans"/>
                <a:cs typeface="Noto Sans"/>
                <a:sym typeface="Noto Sans"/>
              </a:rPr>
              <a:t>x</a:t>
            </a:r>
            <a:r>
              <a:rPr lang="en" u="sng">
                <a:solidFill>
                  <a:schemeClr val="dk1"/>
                </a:solidFill>
                <a:latin typeface="Noto Sans"/>
                <a:ea typeface="Noto Sans"/>
                <a:cs typeface="Noto Sans"/>
                <a:sym typeface="Noto Sans"/>
              </a:rPr>
              <a:t> − </a:t>
            </a:r>
            <a:r>
              <a:rPr i="1" lang="en" u="sng">
                <a:solidFill>
                  <a:schemeClr val="dk1"/>
                </a:solidFill>
                <a:latin typeface="Noto Sans"/>
                <a:ea typeface="Noto Sans"/>
                <a:cs typeface="Noto Sans"/>
                <a:sym typeface="Noto Sans"/>
              </a:rPr>
              <a:t>x</a:t>
            </a:r>
            <a:r>
              <a:rPr baseline="-25000" lang="en" u="sng">
                <a:solidFill>
                  <a:schemeClr val="dk1"/>
                </a:solidFill>
                <a:latin typeface="Noto Sans"/>
                <a:ea typeface="Noto Sans"/>
                <a:cs typeface="Noto Sans"/>
                <a:sym typeface="Noto Sans"/>
              </a:rPr>
              <a:t>1</a:t>
            </a:r>
            <a:r>
              <a:rPr lang="en" u="sng">
                <a:solidFill>
                  <a:schemeClr val="dk1"/>
                </a:solidFill>
                <a:latin typeface="Noto Sans"/>
                <a:ea typeface="Noto Sans"/>
                <a:cs typeface="Noto Sans"/>
                <a:sym typeface="Noto Sans"/>
              </a:rPr>
              <a:t>), given one point and the slope and given two points</a:t>
            </a:r>
            <a:endParaRPr u="sng">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Vocabulary </a:t>
            </a:r>
            <a:endParaRPr b="1">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To support student understanding of key vocabulary:</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Introduce and review the vocabulary words students will see in this lesson.</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Encourage students to notice how these words are used and to include them in their math discussions and explanations—both written and oral.</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rgbClr val="1D2125"/>
              </a:buClr>
              <a:buSzPts val="1100"/>
              <a:buFont typeface="Noto Sans"/>
              <a:buChar char="●"/>
            </a:pPr>
            <a:r>
              <a:rPr lang="en">
                <a:solidFill>
                  <a:schemeClr val="dk1"/>
                </a:solidFill>
                <a:latin typeface="Noto Sans"/>
                <a:ea typeface="Noto Sans"/>
                <a:cs typeface="Noto Sans"/>
                <a:sym typeface="Noto Sans"/>
              </a:rPr>
              <a:t>Use a word wall to reinforce vocabulary. </a:t>
            </a:r>
            <a:r>
              <a:rPr lang="en" u="sng">
                <a:solidFill>
                  <a:schemeClr val="hlink"/>
                </a:solidFill>
                <a:latin typeface="Noto Sans"/>
                <a:ea typeface="Noto Sans"/>
                <a:cs typeface="Noto Sans"/>
                <a:sym typeface="Noto Sans"/>
                <a:hlinkClick r:id="rId2"/>
              </a:rPr>
              <a:t>Sample word wall cards are available here.</a:t>
            </a:r>
            <a:endParaRPr>
              <a:solidFill>
                <a:srgbClr val="1D2125"/>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For newcomers or students with beginning English proficiency, use these Quizlet sets to support vocabulary learning:</a:t>
            </a:r>
            <a:endParaRPr>
              <a:solidFill>
                <a:schemeClr val="dk1"/>
              </a:solidFill>
              <a:latin typeface="Noto Sans"/>
              <a:ea typeface="Noto Sans"/>
              <a:cs typeface="Noto Sans"/>
              <a:sym typeface="Noto Sans"/>
            </a:endParaRPr>
          </a:p>
          <a:p>
            <a:pPr indent="-298450" lvl="1" marL="914400" rtl="0" algn="l">
              <a:lnSpc>
                <a:spcPct val="120000"/>
              </a:lnSpc>
              <a:spcBef>
                <a:spcPts val="0"/>
              </a:spcBef>
              <a:spcAft>
                <a:spcPts val="0"/>
              </a:spcAft>
              <a:buClr>
                <a:srgbClr val="1D2125"/>
              </a:buClr>
              <a:buSzPts val="1100"/>
              <a:buFont typeface="Noto Sans"/>
              <a:buChar char="○"/>
            </a:pPr>
            <a:r>
              <a:rPr lang="en" u="sng">
                <a:solidFill>
                  <a:schemeClr val="hlink"/>
                </a:solidFill>
                <a:latin typeface="Noto Sans"/>
                <a:ea typeface="Noto Sans"/>
                <a:cs typeface="Noto Sans"/>
                <a:sym typeface="Noto Sans"/>
                <a:hlinkClick r:id="rId3"/>
              </a:rPr>
              <a:t>Unit 1 Spanish Vocabulary</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 use first to build understanding</a:t>
            </a:r>
            <a:endParaRPr>
              <a:solidFill>
                <a:schemeClr val="dk1"/>
              </a:solidFill>
              <a:latin typeface="Noto Sans"/>
              <a:ea typeface="Noto Sans"/>
              <a:cs typeface="Noto Sans"/>
              <a:sym typeface="Noto Sans"/>
            </a:endParaRPr>
          </a:p>
          <a:p>
            <a:pPr indent="-298450" lvl="1" marL="914400" rtl="0" algn="l">
              <a:lnSpc>
                <a:spcPct val="120000"/>
              </a:lnSpc>
              <a:spcBef>
                <a:spcPts val="0"/>
              </a:spcBef>
              <a:spcAft>
                <a:spcPts val="0"/>
              </a:spcAft>
              <a:buClr>
                <a:srgbClr val="1D2125"/>
              </a:buClr>
              <a:buSzPts val="1100"/>
              <a:buFont typeface="Noto Sans"/>
              <a:buChar char="○"/>
            </a:pPr>
            <a:r>
              <a:rPr lang="en" u="sng">
                <a:solidFill>
                  <a:schemeClr val="hlink"/>
                </a:solidFill>
                <a:latin typeface="Noto Sans"/>
                <a:ea typeface="Noto Sans"/>
                <a:cs typeface="Noto Sans"/>
                <a:sym typeface="Noto Sans"/>
                <a:hlinkClick r:id="rId4"/>
              </a:rPr>
              <a:t>Unit 1 Vocabulary (English)</a:t>
            </a:r>
            <a:r>
              <a:rPr lang="en">
                <a:solidFill>
                  <a:srgbClr val="1D2125"/>
                </a:solidFill>
                <a:latin typeface="Noto Sans"/>
                <a:ea typeface="Noto Sans"/>
                <a:cs typeface="Noto Sans"/>
                <a:sym typeface="Noto Sans"/>
              </a:rPr>
              <a:t> </a:t>
            </a:r>
            <a:r>
              <a:rPr lang="en">
                <a:solidFill>
                  <a:schemeClr val="dk1"/>
                </a:solidFill>
                <a:latin typeface="Noto Sans"/>
                <a:ea typeface="Noto Sans"/>
                <a:cs typeface="Noto Sans"/>
                <a:sym typeface="Noto Sans"/>
              </a:rPr>
              <a:t>– use after anchoring in Spanish</a:t>
            </a:r>
            <a:endParaRPr>
              <a:solidFill>
                <a:schemeClr val="dk1"/>
              </a:solidFill>
              <a:latin typeface="Noto Sans"/>
              <a:ea typeface="Noto Sans"/>
              <a:cs typeface="Noto Sans"/>
              <a:sym typeface="Noto Sans"/>
            </a:endParaRPr>
          </a:p>
          <a:p>
            <a:pPr indent="0" lvl="0" marL="0" rtl="0" algn="l">
              <a:lnSpc>
                <a:spcPct val="120000"/>
              </a:lnSpc>
              <a:spcBef>
                <a:spcPts val="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2(F) listen to and derive meaning from a variety of media such as audio tape, video, DVD, and CD ROM to build and reinforce concept and language attainment</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2(I) demonstrate listening comprehension of increasingly complex spoken English by following directions, retelling or summarizing spoken messages, responding to questions and requests, collaborating with peers, and taking notes commensurate with content and grade-level needs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3(E) share information in cooperative learning interactions</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ELPS 3(I) adapt spoken language appropriately for formal and informal purposes</a:t>
            </a:r>
            <a:endParaRPr>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None/>
            </a:pPr>
            <a:r>
              <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731e121ff4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731e121ff4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Warm Up (5 minutes)</a:t>
            </a:r>
            <a:endParaRPr>
              <a:solidFill>
                <a:srgbClr val="9900FF"/>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The purpose of this warm up is to help students recall finding the slope of a line. Remind students that slope is the ratio of the change in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and the change in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Substituting is an important skill in writing equations.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00000"/>
              </a:lnSpc>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lang="en">
                <a:solidFill>
                  <a:schemeClr val="dk1"/>
                </a:solidFill>
                <a:latin typeface="Noto Sans"/>
                <a:ea typeface="Noto Sans"/>
                <a:cs typeface="Noto Sans"/>
                <a:sym typeface="Noto Sans"/>
              </a:rPr>
              <a:t>Arrange students in groups of 2. Encourage students to write out each step and to use parentheses, especially when working with negative numbers.</a:t>
            </a:r>
            <a:endParaRPr>
              <a:solidFill>
                <a:schemeClr val="dk1"/>
              </a:solidFill>
              <a:latin typeface="Noto Sans"/>
              <a:ea typeface="Noto Sans"/>
              <a:cs typeface="Noto Sans"/>
              <a:sym typeface="Noto Sans"/>
            </a:endParaRPr>
          </a:p>
          <a:p>
            <a:pPr indent="0" lvl="0" marL="0" rtl="0" algn="l">
              <a:lnSpc>
                <a:spcPct val="100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Answer</a:t>
            </a:r>
            <a:r>
              <a:rPr b="1" lang="en">
                <a:solidFill>
                  <a:schemeClr val="dk1"/>
                </a:solidFill>
                <a:latin typeface="Noto Sans"/>
                <a:ea typeface="Noto Sans"/>
                <a:cs typeface="Noto Sans"/>
                <a:sym typeface="Noto Sans"/>
              </a:rPr>
              <a:t>s</a:t>
            </a:r>
            <a:endParaRPr>
              <a:solidFill>
                <a:schemeClr val="dk1"/>
              </a:solidFill>
              <a:latin typeface="Noto Sans"/>
              <a:ea typeface="Noto Sans"/>
              <a:cs typeface="Noto Sans"/>
              <a:sym typeface="Noto Sans"/>
            </a:endParaRPr>
          </a:p>
          <a:p>
            <a:pPr indent="-298450" lvl="0" marL="457200" rtl="0" algn="l">
              <a:spcBef>
                <a:spcPts val="80"/>
              </a:spcBef>
              <a:spcAft>
                <a:spcPts val="0"/>
              </a:spcAft>
              <a:buClr>
                <a:schemeClr val="dk1"/>
              </a:buClr>
              <a:buSzPts val="1100"/>
              <a:buFont typeface="Noto Sans"/>
              <a:buAutoNum type="arabicPeriod"/>
            </a:pPr>
            <a:r>
              <a:rPr b="1" i="1" lang="en">
                <a:solidFill>
                  <a:schemeClr val="dk1"/>
                </a:solidFill>
                <a:latin typeface="Noto Sans"/>
                <a:ea typeface="Noto Sans"/>
                <a:cs typeface="Noto Sans"/>
                <a:sym typeface="Noto Sans"/>
              </a:rPr>
              <a:t>m</a:t>
            </a:r>
            <a:r>
              <a:rPr b="1" lang="en">
                <a:solidFill>
                  <a:schemeClr val="dk1"/>
                </a:solidFill>
                <a:latin typeface="Noto Sans"/>
                <a:ea typeface="Noto Sans"/>
                <a:cs typeface="Noto Sans"/>
                <a:sym typeface="Noto Sans"/>
              </a:rPr>
              <a:t> = 3</a:t>
            </a:r>
            <a:endParaRPr b="1">
              <a:solidFill>
                <a:schemeClr val="dk1"/>
              </a:solidFill>
              <a:latin typeface="Noto Sans"/>
              <a:ea typeface="Noto Sans"/>
              <a:cs typeface="Noto Sans"/>
              <a:sym typeface="Noto Sans"/>
            </a:endParaRPr>
          </a:p>
          <a:p>
            <a:pPr indent="0" lvl="0" marL="457200" rtl="0" algn="l">
              <a:spcBef>
                <a:spcPts val="80"/>
              </a:spcBef>
              <a:spcAft>
                <a:spcPts val="0"/>
              </a:spcAft>
              <a:buNone/>
            </a:pPr>
            <a:r>
              <a:rPr lang="en">
                <a:solidFill>
                  <a:schemeClr val="dk1"/>
                </a:solidFill>
                <a:latin typeface="Noto Sans"/>
                <a:ea typeface="Noto Sans"/>
                <a:cs typeface="Noto Sans"/>
                <a:sym typeface="Noto Sans"/>
              </a:rPr>
              <a:t>First, name (1, −2) as point 1(</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and (3, 4) as point 2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457200" rtl="0" algn="l">
              <a:spcBef>
                <a:spcPts val="80"/>
              </a:spcBef>
              <a:spcAft>
                <a:spcPts val="0"/>
              </a:spcAft>
              <a:buNone/>
            </a:pPr>
            <a:r>
              <a:rPr lang="en">
                <a:solidFill>
                  <a:schemeClr val="dk1"/>
                </a:solidFill>
                <a:latin typeface="Noto Sans"/>
                <a:ea typeface="Noto Sans"/>
                <a:cs typeface="Noto Sans"/>
                <a:sym typeface="Noto Sans"/>
              </a:rPr>
              <a:t>Use the slope formula.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Substitute the values: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4,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−2,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3,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1. </a:t>
            </a:r>
            <a:endParaRPr>
              <a:solidFill>
                <a:schemeClr val="dk1"/>
              </a:solidFill>
              <a:latin typeface="Noto Sans"/>
              <a:ea typeface="Noto Sans"/>
              <a:cs typeface="Noto Sans"/>
              <a:sym typeface="Noto Sans"/>
            </a:endParaRPr>
          </a:p>
          <a:p>
            <a:pPr indent="0" lvl="0" marL="457200" rtl="0" algn="l">
              <a:spcBef>
                <a:spcPts val="80"/>
              </a:spcBef>
              <a:spcAft>
                <a:spcPts val="0"/>
              </a:spcAft>
              <a:buNone/>
            </a:pP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(4 − (−2)/(3 − 1)</a:t>
            </a:r>
            <a:endParaRPr>
              <a:solidFill>
                <a:schemeClr val="dk1"/>
              </a:solidFill>
              <a:latin typeface="Noto Sans"/>
              <a:ea typeface="Noto Sans"/>
              <a:cs typeface="Noto Sans"/>
              <a:sym typeface="Noto Sans"/>
            </a:endParaRPr>
          </a:p>
          <a:p>
            <a:pPr indent="0" lvl="0" marL="457200" rtl="0" algn="l">
              <a:spcBef>
                <a:spcPts val="80"/>
              </a:spcBef>
              <a:spcAft>
                <a:spcPts val="0"/>
              </a:spcAft>
              <a:buNone/>
            </a:pPr>
            <a:r>
              <a:rPr lang="en">
                <a:solidFill>
                  <a:schemeClr val="dk1"/>
                </a:solidFill>
                <a:latin typeface="Noto Sans"/>
                <a:ea typeface="Noto Sans"/>
                <a:cs typeface="Noto Sans"/>
                <a:sym typeface="Noto Sans"/>
              </a:rPr>
              <a:t>Simplify. </a:t>
            </a:r>
            <a:r>
              <a:rPr i="1" lang="en">
                <a:solidFill>
                  <a:schemeClr val="dk1"/>
                </a:solidFill>
                <a:latin typeface="Noto Sans"/>
                <a:ea typeface="Noto Sans"/>
                <a:cs typeface="Noto Sans"/>
                <a:sym typeface="Noto Sans"/>
              </a:rPr>
              <a:t>m </a:t>
            </a:r>
            <a:r>
              <a:rPr lang="en">
                <a:solidFill>
                  <a:schemeClr val="dk1"/>
                </a:solidFill>
                <a:latin typeface="Noto Sans"/>
                <a:ea typeface="Noto Sans"/>
                <a:cs typeface="Noto Sans"/>
                <a:sym typeface="Noto Sans"/>
              </a:rPr>
              <a:t>= 6/2;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298450" lvl="0" marL="457200" rtl="0" algn="l">
              <a:spcBef>
                <a:spcPts val="80"/>
              </a:spcBef>
              <a:spcAft>
                <a:spcPts val="0"/>
              </a:spcAft>
              <a:buClr>
                <a:schemeClr val="dk1"/>
              </a:buClr>
              <a:buSzPts val="1100"/>
              <a:buFont typeface="Noto Sans"/>
              <a:buAutoNum type="arabicPeriod" startAt="2"/>
            </a:pPr>
            <a:r>
              <a:rPr b="1" i="1" lang="en">
                <a:solidFill>
                  <a:schemeClr val="dk1"/>
                </a:solidFill>
                <a:latin typeface="Noto Sans"/>
                <a:ea typeface="Noto Sans"/>
                <a:cs typeface="Noto Sans"/>
                <a:sym typeface="Noto Sans"/>
              </a:rPr>
              <a:t>m</a:t>
            </a:r>
            <a:r>
              <a:rPr b="1" lang="en">
                <a:solidFill>
                  <a:schemeClr val="dk1"/>
                </a:solidFill>
                <a:latin typeface="Noto Sans"/>
                <a:ea typeface="Noto Sans"/>
                <a:cs typeface="Noto Sans"/>
                <a:sym typeface="Noto Sans"/>
              </a:rPr>
              <a:t> = −(7/5)</a:t>
            </a:r>
            <a:endParaRPr b="1">
              <a:solidFill>
                <a:schemeClr val="dk1"/>
              </a:solidFill>
              <a:latin typeface="Noto Sans"/>
              <a:ea typeface="Noto Sans"/>
              <a:cs typeface="Noto Sans"/>
              <a:sym typeface="Noto Sans"/>
            </a:endParaRPr>
          </a:p>
          <a:p>
            <a:pPr indent="0" lvl="0" marL="457200" rtl="0" algn="l">
              <a:spcBef>
                <a:spcPts val="80"/>
              </a:spcBef>
              <a:spcAft>
                <a:spcPts val="0"/>
              </a:spcAft>
              <a:buNone/>
            </a:pPr>
            <a:r>
              <a:rPr lang="en">
                <a:solidFill>
                  <a:schemeClr val="dk1"/>
                </a:solidFill>
                <a:latin typeface="Noto Sans"/>
                <a:ea typeface="Noto Sans"/>
                <a:cs typeface="Noto Sans"/>
                <a:sym typeface="Noto Sans"/>
              </a:rPr>
              <a:t>First, name (−2, −3) as point 1(</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and (−7, 4) as point 2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457200" rtl="0" algn="l">
              <a:spcBef>
                <a:spcPts val="80"/>
              </a:spcBef>
              <a:spcAft>
                <a:spcPts val="0"/>
              </a:spcAft>
              <a:buNone/>
            </a:pPr>
            <a:r>
              <a:rPr lang="en">
                <a:solidFill>
                  <a:schemeClr val="dk1"/>
                </a:solidFill>
                <a:latin typeface="Noto Sans"/>
                <a:ea typeface="Noto Sans"/>
                <a:cs typeface="Noto Sans"/>
                <a:sym typeface="Noto Sans"/>
              </a:rPr>
              <a:t>Use the slope formula.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Substitute the values: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4,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−3,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−7,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−2. </a:t>
            </a:r>
            <a:endParaRPr>
              <a:solidFill>
                <a:schemeClr val="dk1"/>
              </a:solidFill>
              <a:latin typeface="Noto Sans"/>
              <a:ea typeface="Noto Sans"/>
              <a:cs typeface="Noto Sans"/>
              <a:sym typeface="Noto Sans"/>
            </a:endParaRPr>
          </a:p>
          <a:p>
            <a:pPr indent="0" lvl="0" marL="457200" rtl="0" algn="l">
              <a:spcBef>
                <a:spcPts val="80"/>
              </a:spcBef>
              <a:spcAft>
                <a:spcPts val="0"/>
              </a:spcAft>
              <a:buNone/>
            </a:pP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(4 − (−3)/(−7 − (−2))</a:t>
            </a:r>
            <a:endParaRPr>
              <a:solidFill>
                <a:schemeClr val="dk1"/>
              </a:solidFill>
              <a:latin typeface="Noto Sans"/>
              <a:ea typeface="Noto Sans"/>
              <a:cs typeface="Noto Sans"/>
              <a:sym typeface="Noto Sans"/>
            </a:endParaRPr>
          </a:p>
          <a:p>
            <a:pPr indent="0" lvl="0" marL="457200" rtl="0" algn="l">
              <a:spcBef>
                <a:spcPts val="80"/>
              </a:spcBef>
              <a:spcAft>
                <a:spcPts val="0"/>
              </a:spcAft>
              <a:buNone/>
            </a:pPr>
            <a:r>
              <a:rPr lang="en">
                <a:solidFill>
                  <a:schemeClr val="dk1"/>
                </a:solidFill>
                <a:latin typeface="Noto Sans"/>
                <a:ea typeface="Noto Sans"/>
                <a:cs typeface="Noto Sans"/>
                <a:sym typeface="Noto Sans"/>
              </a:rPr>
              <a:t>Simplify. </a:t>
            </a:r>
            <a:r>
              <a:rPr i="1" lang="en">
                <a:solidFill>
                  <a:schemeClr val="dk1"/>
                </a:solidFill>
                <a:latin typeface="Noto Sans"/>
                <a:ea typeface="Noto Sans"/>
                <a:cs typeface="Noto Sans"/>
                <a:sym typeface="Noto Sans"/>
              </a:rPr>
              <a:t>m </a:t>
            </a:r>
            <a:r>
              <a:rPr lang="en">
                <a:solidFill>
                  <a:schemeClr val="dk1"/>
                </a:solidFill>
                <a:latin typeface="Noto Sans"/>
                <a:ea typeface="Noto Sans"/>
                <a:cs typeface="Noto Sans"/>
                <a:sym typeface="Noto Sans"/>
              </a:rPr>
              <a:t>= 7/−5;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−(7/5)</a:t>
            </a:r>
            <a:endParaRPr>
              <a:solidFill>
                <a:schemeClr val="dk1"/>
              </a:solidFill>
              <a:latin typeface="Noto Sans"/>
              <a:ea typeface="Noto Sans"/>
              <a:cs typeface="Noto Sans"/>
              <a:sym typeface="Noto Sans"/>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Anticipated Misconceptions</a:t>
            </a:r>
            <a:endParaRPr b="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lang="en">
                <a:solidFill>
                  <a:schemeClr val="dk1"/>
                </a:solidFill>
                <a:latin typeface="Noto Sans"/>
                <a:ea typeface="Noto Sans"/>
                <a:cs typeface="Noto Sans"/>
                <a:sym typeface="Noto Sans"/>
              </a:rPr>
              <a:t>Some students may be confused by the subscripts. Point out that the notation helps make sure that you are matching the correct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-value with the corresponding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-value. Demonstrate that you can name either point as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by having students find the slope by naming (−7, 4) as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and (−2, −3) as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Synthesis </a:t>
            </a:r>
            <a:endParaRPr b="1">
              <a:solidFill>
                <a:schemeClr val="dk1"/>
              </a:solidFill>
              <a:latin typeface="Noto Sans"/>
              <a:ea typeface="Noto Sans"/>
              <a:cs typeface="Noto Sans"/>
              <a:sym typeface="Noto Sans"/>
            </a:endParaRPr>
          </a:p>
          <a:p>
            <a:pPr indent="0" lvl="0" marL="0" rtl="0" algn="l">
              <a:spcBef>
                <a:spcPts val="80"/>
              </a:spcBef>
              <a:spcAft>
                <a:spcPts val="0"/>
              </a:spcAft>
              <a:buNone/>
            </a:pPr>
            <a:r>
              <a:rPr lang="en">
                <a:solidFill>
                  <a:schemeClr val="dk1"/>
                </a:solidFill>
                <a:latin typeface="Noto Sans"/>
                <a:ea typeface="Noto Sans"/>
                <a:cs typeface="Noto Sans"/>
                <a:sym typeface="Noto Sans"/>
              </a:rPr>
              <a:t>Ask students to share their methods for finding the slope. Discuss with students, </a:t>
            </a:r>
            <a:r>
              <a:rPr b="1" lang="en">
                <a:solidFill>
                  <a:schemeClr val="dk1"/>
                </a:solidFill>
                <a:latin typeface="Noto Sans"/>
                <a:ea typeface="Noto Sans"/>
                <a:cs typeface="Noto Sans"/>
                <a:sym typeface="Noto Sans"/>
              </a:rPr>
              <a:t>ASK:</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“How do you decide which point to use for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and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(Your answer may vary, but here is a sample. I substituted the first coordinate pair as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“Does it matter which point you choose for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and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(No.)</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“How can you make sure you use the correct corresponding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for each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(Your answer may vary, but here is a sample: Always start with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in the second point, so start with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in the second point).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i="1">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731e121ff4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731e121ff4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All Learners -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activity offers an extension for students:</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For students looking for an extra challenge, be sure to review the </a:t>
            </a:r>
            <a:r>
              <a:rPr lang="en" u="sng">
                <a:solidFill>
                  <a:schemeClr val="hlink"/>
                </a:solidFill>
                <a:latin typeface="Noto Sans"/>
                <a:ea typeface="Noto Sans"/>
                <a:cs typeface="Noto Sans"/>
                <a:sym typeface="Noto Sans"/>
                <a:hlinkClick action="ppaction://hlinksldjump" r:id="rId2"/>
              </a:rPr>
              <a:t>Extending Your Thinking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(10 minutes)</a:t>
            </a:r>
            <a:endParaRPr>
              <a:solidFill>
                <a:srgbClr val="9900FF"/>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We can determine the slope and intercept of a line if the equation is written in slope-intercept form,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where m is the slope and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is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Now we will do the reverse—we will start with the slope and y-intercept and use them to write the equation of the line.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Students found the slope of a line using the formula. Use a graph to demonstrate that the slope of the line is the ratio of rise over run, change in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over change in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a:t>
            </a:r>
            <a:r>
              <a:rPr b="1" lang="en">
                <a:solidFill>
                  <a:schemeClr val="dk1"/>
                </a:solidFill>
                <a:latin typeface="Noto Sans"/>
                <a:ea typeface="Noto Sans"/>
                <a:cs typeface="Noto Sans"/>
                <a:sym typeface="Noto Sans"/>
              </a:rPr>
              <a:t>ASK:</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How can you identify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from a graph? (It is the point where the line crosses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-axis.)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is the value of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where the line crosses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-axis? (0)</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Decide if students should complete the activity on their own notebook paper or using Desmos. As students work on the questions, allow them to use a graphing calculator or Desmos to check their answers. This helps students develop a connection between the equation of a line and the features of its graph.</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*If using Desmos - </a:t>
            </a:r>
            <a:r>
              <a:rPr lang="en" u="sng">
                <a:solidFill>
                  <a:schemeClr val="hlink"/>
                </a:solidFill>
                <a:latin typeface="Noto Sans"/>
                <a:ea typeface="Noto Sans"/>
                <a:cs typeface="Noto Sans"/>
                <a:sym typeface="Noto Sans"/>
                <a:hlinkClick r:id="rId3"/>
              </a:rPr>
              <a:t>Desmos Activity: OpenStax Alg1 – 1.12.2 Writing an Equation Given the Slope and y-intercept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Use the Teacher Dashboard to monitor </a:t>
            </a:r>
            <a:r>
              <a:rPr b="1" lang="en">
                <a:solidFill>
                  <a:schemeClr val="dk1"/>
                </a:solidFill>
                <a:latin typeface="Noto Sans"/>
                <a:ea typeface="Noto Sans"/>
                <a:cs typeface="Noto Sans"/>
                <a:sym typeface="Noto Sans"/>
              </a:rPr>
              <a:t>screens 1–3</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Screen 4:</a:t>
            </a:r>
            <a:r>
              <a:rPr lang="en">
                <a:solidFill>
                  <a:schemeClr val="dk1"/>
                </a:solidFill>
                <a:latin typeface="Noto Sans"/>
                <a:ea typeface="Noto Sans"/>
                <a:cs typeface="Noto Sans"/>
                <a:sym typeface="Noto Sans"/>
              </a:rPr>
              <a:t> Students match equations to slopes and y-intercepts.</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Screen 5: </a:t>
            </a:r>
            <a:r>
              <a:rPr lang="en">
                <a:solidFill>
                  <a:schemeClr val="dk1"/>
                </a:solidFill>
                <a:latin typeface="Noto Sans"/>
                <a:ea typeface="Noto Sans"/>
                <a:cs typeface="Noto Sans"/>
                <a:sym typeface="Noto Sans"/>
              </a:rPr>
              <a:t>Students write an equation, then optionally share and compare with the class.</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Screen 6:</a:t>
            </a:r>
            <a:r>
              <a:rPr lang="en">
                <a:solidFill>
                  <a:schemeClr val="dk1"/>
                </a:solidFill>
                <a:latin typeface="Noto Sans"/>
                <a:ea typeface="Noto Sans"/>
                <a:cs typeface="Noto Sans"/>
                <a:sym typeface="Noto Sans"/>
              </a:rPr>
              <a:t> Students write an equation and explain their thinking. Hold short class discussions after Screens 5 and 6 to help students connect equations and graphs.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Tip: Desmos activities are interactive and guide students step by step. Use the dashboard to monitor responses and spark whole-class discussion. You can also have students work in pairs.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*Access the </a:t>
            </a:r>
            <a:r>
              <a:rPr lang="en" u="sng">
                <a:solidFill>
                  <a:schemeClr val="hlink"/>
                </a:solidFill>
                <a:latin typeface="Noto Sans"/>
                <a:ea typeface="Noto Sans"/>
                <a:cs typeface="Noto Sans"/>
                <a:sym typeface="Noto Sans"/>
                <a:hlinkClick r:id="rId4"/>
              </a:rPr>
              <a:t>Desmos guide PDF</a:t>
            </a:r>
            <a:r>
              <a:rPr lang="en">
                <a:solidFill>
                  <a:schemeClr val="dk1"/>
                </a:solidFill>
                <a:latin typeface="Noto Sans"/>
                <a:ea typeface="Noto Sans"/>
                <a:cs typeface="Noto Sans"/>
                <a:sym typeface="Noto Sans"/>
              </a:rPr>
              <a:t> to learn more about accessing and customizing activities.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i="1" lang="en">
                <a:solidFill>
                  <a:schemeClr val="dk1"/>
                </a:solidFill>
                <a:latin typeface="Noto Sans"/>
                <a:ea typeface="Noto Sans"/>
                <a:cs typeface="Noto Sans"/>
                <a:sym typeface="Noto Sans"/>
              </a:rPr>
              <a:t>Activity answers and synthesis on the next slide. </a:t>
            </a:r>
            <a:endParaRPr b="1">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2;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5</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m </a:t>
            </a:r>
            <a:r>
              <a:rPr lang="en">
                <a:solidFill>
                  <a:schemeClr val="dk1"/>
                </a:solidFill>
                <a:latin typeface="Noto Sans"/>
                <a:ea typeface="Noto Sans"/>
                <a:cs typeface="Noto Sans"/>
                <a:sym typeface="Noto Sans"/>
              </a:rPr>
              <a:t>= −3;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m </a:t>
            </a:r>
            <a:r>
              <a:rPr lang="en">
                <a:solidFill>
                  <a:schemeClr val="dk1"/>
                </a:solidFill>
                <a:latin typeface="Noto Sans"/>
                <a:ea typeface="Noto Sans"/>
                <a:cs typeface="Noto Sans"/>
                <a:sym typeface="Noto Sans"/>
              </a:rPr>
              <a:t>= −15;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−1</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C. slope: −2,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3</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D. slope: 3,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−2</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B. slope: 2,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−3</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A. slope: −12,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−3</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The slope-intercept form is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where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is the slope and b is the y-intercept. Students may think all four letters are variables; remind them that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and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are numbers that get substituted into the equation. Clarify that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is where the graph crosses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-axis, which always happens when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0. For example, if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is 2, it really means the y-intercept is (0, 2), and the equation would be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To build understanding, have students: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Write equations with the same slope and different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-intercepts (e.g.,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Then, write equations with different slopes and the same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(e.g.,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+ 5;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+ 5;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+ 5)</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helps them see how slope and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each affect the graph.</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Example 1</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−1</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2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−3</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Example 2</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 = rise/run; </a:t>
            </a:r>
            <a:r>
              <a:rPr lang="en">
                <a:solidFill>
                  <a:schemeClr val="dk1"/>
                </a:solidFill>
                <a:latin typeface="Noto Sans"/>
                <a:ea typeface="Noto Sans"/>
                <a:cs typeface="Noto Sans"/>
                <a:sym typeface="Noto Sans"/>
              </a:rPr>
              <a:t>From (0, −4) to (3, −2), the slope is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2/3.</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2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−3</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lnSpc>
                <a:spcPct val="115000"/>
              </a:lnSpc>
              <a:spcBef>
                <a:spcPts val="1200"/>
              </a:spcBef>
              <a:spcAft>
                <a:spcPts val="1200"/>
              </a:spcAft>
              <a:buClr>
                <a:schemeClr val="dk1"/>
              </a:buClr>
              <a:buSzPts val="1100"/>
              <a:buFont typeface="Arial"/>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and Feedback</a:t>
            </a:r>
            <a:endParaRPr b="1">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The slope-intercept form of the equation of a line is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mx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Be careful with the signs during substitution. The answer is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lang="en">
                <a:solidFill>
                  <a:schemeClr val="dk1"/>
                </a:solidFill>
                <a:latin typeface="Noto Sans"/>
                <a:ea typeface="Noto Sans"/>
                <a:cs typeface="Noto Sans"/>
                <a:sym typeface="Noto Sans"/>
              </a:rPr>
              <a:t>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−8</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 </a:t>
            </a:r>
            <a:r>
              <a:rPr lang="en">
                <a:solidFill>
                  <a:schemeClr val="dk1"/>
                </a:solidFill>
                <a:latin typeface="Noto Sans"/>
                <a:ea typeface="Noto Sans"/>
                <a:cs typeface="Noto Sans"/>
                <a:sym typeface="Noto Sans"/>
              </a:rPr>
              <a:t>Make sure to use the correct form. This is standard form, not slope-intercept form. The answer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That’s correct!</a:t>
            </a:r>
            <a:r>
              <a:rPr lang="en">
                <a:solidFill>
                  <a:schemeClr val="dk1"/>
                </a:solidFill>
                <a:latin typeface="Noto Sans"/>
                <a:ea typeface="Noto Sans"/>
                <a:cs typeface="Noto Sans"/>
                <a:sym typeface="Noto Sans"/>
              </a:rPr>
              <a:t> The slope-intercept form is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mx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The slope is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−3/4, and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is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−2, so this is the correct equation.</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The slope-intercept form for the equation of a line is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mx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Be careful with the signs during substitution. The answer is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0" lvl="0" marL="45720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Here is how to write the equation of the line in slope-intercept form:</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 Find the slope by counting the rise and run.</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rise/run</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From (0,1) to (5,4), the slope is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3/5.</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2</a:t>
            </a:r>
            <a:r>
              <a:rPr lang="en">
                <a:solidFill>
                  <a:schemeClr val="dk1"/>
                </a:solidFill>
                <a:latin typeface="Noto Sans"/>
                <a:ea typeface="Noto Sans"/>
                <a:cs typeface="Noto Sans"/>
                <a:sym typeface="Noto Sans"/>
              </a:rPr>
              <a:t> - Find the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-intercept (0, 1)</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 = 1</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Substitute the values into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b</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3/5</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731e121ff4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731e121ff4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36a45100556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 name="Google Shape;267;g36a45100556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All Learners -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activity offers an extension for students:</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For students looking for an extra challenge, be sure to review the </a:t>
            </a:r>
            <a:r>
              <a:rPr lang="en" u="sng">
                <a:solidFill>
                  <a:schemeClr val="hlink"/>
                </a:solidFill>
                <a:latin typeface="Noto Sans"/>
                <a:ea typeface="Noto Sans"/>
                <a:cs typeface="Noto Sans"/>
                <a:sym typeface="Noto Sans"/>
                <a:hlinkClick action="ppaction://hlinksldjump" r:id="rId2"/>
              </a:rPr>
              <a:t>Extending Your Thinking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(18 minutes)</a:t>
            </a:r>
            <a:endParaRPr>
              <a:solidFill>
                <a:srgbClr val="9900FF"/>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wrote the equation of a line in slope-intercept form given the slope and the y-intercept. In this lesson, students will find the equation of a line given the slope and a point that is not the y-intercept. Point-slope form is new to students. Deriving the formula from the formula for slope can help students see that there is a connection to the slope, which they already know how to find. Allow students to use a graphing calculator or Desmos where appropriate to check their answers. Point out to students that most graphing calculators require the equations to be in slope-intercept form to graph them.</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Launch</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Have students work in pairs. When deriving the formula, watch that students do not distribute m to the x-variables. While students are working, check to see that they are substituting the correct values into the equation. Remind students they can graph a line given a point and the slope by plotting the given point and using the rise over run to find another point. Remind them the rise is the change in y and the run is the change in x. For example, a slope of 3 can be written as 31: the rise is 3, and the run is 1.</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ᐧ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2</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endParaRPr baseline="-25000">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i="1" lang="en">
                <a:solidFill>
                  <a:schemeClr val="dk1"/>
                </a:solidFill>
                <a:latin typeface="Noto Sans"/>
                <a:ea typeface="Noto Sans"/>
                <a:cs typeface="Noto Sans"/>
                <a:sym typeface="Noto Sans"/>
              </a:rPr>
              <a:t>Activity </a:t>
            </a:r>
            <a:r>
              <a:rPr b="1" i="1" lang="en">
                <a:solidFill>
                  <a:schemeClr val="dk1"/>
                </a:solidFill>
                <a:latin typeface="Noto Sans"/>
                <a:ea typeface="Noto Sans"/>
                <a:cs typeface="Noto Sans"/>
                <a:sym typeface="Noto Sans"/>
              </a:rPr>
              <a:t>a</a:t>
            </a:r>
            <a:r>
              <a:rPr b="1" i="1" lang="en">
                <a:solidFill>
                  <a:schemeClr val="dk1"/>
                </a:solidFill>
                <a:latin typeface="Noto Sans"/>
                <a:ea typeface="Noto Sans"/>
                <a:cs typeface="Noto Sans"/>
                <a:sym typeface="Noto Sans"/>
              </a:rPr>
              <a:t>nswers</a:t>
            </a:r>
            <a:r>
              <a:rPr b="1" i="1" lang="en">
                <a:solidFill>
                  <a:schemeClr val="dk1"/>
                </a:solidFill>
                <a:latin typeface="Noto Sans"/>
                <a:ea typeface="Noto Sans"/>
                <a:cs typeface="Noto Sans"/>
                <a:sym typeface="Noto Sans"/>
              </a:rPr>
              <a:t> and synthesis on the next slide. </a:t>
            </a:r>
            <a:endParaRPr b="1" i="1">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6a45100556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36a45100556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graph should show the </a:t>
            </a:r>
            <a:r>
              <a:rPr lang="en">
                <a:solidFill>
                  <a:schemeClr val="dk1"/>
                </a:solidFill>
                <a:latin typeface="Noto Sans"/>
                <a:ea typeface="Noto Sans"/>
                <a:cs typeface="Noto Sans"/>
                <a:sym typeface="Noto Sans"/>
              </a:rPr>
              <a:t>equation</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 and go through the points (0, –2) and (3, 4).</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 </a:t>
            </a:r>
            <a:r>
              <a:rPr lang="en">
                <a:solidFill>
                  <a:schemeClr val="dk1"/>
                </a:solidFill>
                <a:latin typeface="Noto Sans"/>
                <a:ea typeface="Noto Sans"/>
                <a:cs typeface="Noto Sans"/>
                <a:sym typeface="Noto Sans"/>
              </a:rPr>
              <a:t>= 3,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 </a:t>
            </a:r>
            <a:r>
              <a:rPr lang="en">
                <a:solidFill>
                  <a:schemeClr val="dk1"/>
                </a:solidFill>
                <a:latin typeface="Noto Sans"/>
                <a:ea typeface="Noto Sans"/>
                <a:cs typeface="Noto Sans"/>
                <a:sym typeface="Noto Sans"/>
              </a:rPr>
              <a:t>= 4, </a:t>
            </a:r>
            <a:r>
              <a:rPr i="1" lang="en">
                <a:solidFill>
                  <a:schemeClr val="dk1"/>
                </a:solidFill>
                <a:latin typeface="Noto Sans"/>
                <a:ea typeface="Noto Sans"/>
                <a:cs typeface="Noto Sans"/>
                <a:sym typeface="Noto Sans"/>
              </a:rPr>
              <a:t>m </a:t>
            </a:r>
            <a:r>
              <a:rPr lang="en">
                <a:solidFill>
                  <a:schemeClr val="dk1"/>
                </a:solidFill>
                <a:latin typeface="Noto Sans"/>
                <a:ea typeface="Noto Sans"/>
                <a:cs typeface="Noto Sans"/>
                <a:sym typeface="Noto Sans"/>
              </a:rPr>
              <a:t>= 2</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− 4 = 2(</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− 3)</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2</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Students may get a little confused because x and y appear twice in the formula. Point out that the x and y with the subscript indicate the x and y values that are given to you. The x and y with the subscript are replaced by the known values in the given point. Point out to students that writing the equation in the slope-intercept form allows them to graph the equation using a graphing calculator.</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rgbClr val="9900FF"/>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6a45100556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6a45100556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Answers</a:t>
            </a:r>
            <a:endParaRPr b="1">
              <a:solidFill>
                <a:schemeClr val="dk1"/>
              </a:solidFill>
              <a:latin typeface="Noto Sans"/>
              <a:ea typeface="Noto Sans"/>
              <a:cs typeface="Noto Sans"/>
              <a:sym typeface="Noto Sans"/>
            </a:endParaRPr>
          </a:p>
          <a:p>
            <a:pPr indent="0" lvl="0" marL="0" rtl="0" algn="l">
              <a:lnSpc>
                <a:spcPct val="115000"/>
              </a:lnSpc>
              <a:spcBef>
                <a:spcPts val="1200"/>
              </a:spcBef>
              <a:spcAft>
                <a:spcPts val="0"/>
              </a:spcAft>
              <a:buNone/>
            </a:pPr>
            <a:r>
              <a:rPr b="1" lang="en">
                <a:solidFill>
                  <a:schemeClr val="dk1"/>
                </a:solidFill>
                <a:latin typeface="Noto Sans"/>
                <a:ea typeface="Noto Sans"/>
                <a:cs typeface="Noto Sans"/>
                <a:sym typeface="Noto Sans"/>
              </a:rPr>
              <a:t>Step 1 </a:t>
            </a:r>
            <a:r>
              <a:rPr lang="en">
                <a:solidFill>
                  <a:schemeClr val="dk1"/>
                </a:solidFill>
                <a:latin typeface="Noto Sans"/>
                <a:ea typeface="Noto Sans"/>
                <a:cs typeface="Noto Sans"/>
                <a:sym typeface="Noto Sans"/>
              </a:rPr>
              <a:t>- Identify the slope. The slope is given.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1/3</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2 </a:t>
            </a:r>
            <a:r>
              <a:rPr lang="en">
                <a:solidFill>
                  <a:schemeClr val="dk1"/>
                </a:solidFill>
                <a:latin typeface="Noto Sans"/>
                <a:ea typeface="Noto Sans"/>
                <a:cs typeface="Noto Sans"/>
                <a:sym typeface="Noto Sans"/>
              </a:rPr>
              <a:t>- Identify the point. The point is given.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(6,−4)</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Substitute the values into the point-slope form, </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Simplify. </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None/>
            </a:pP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None/>
            </a:pP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(−4) = </a:t>
            </a:r>
            <a:r>
              <a:rPr i="1" lang="en">
                <a:solidFill>
                  <a:schemeClr val="dk1"/>
                </a:solidFill>
                <a:latin typeface="Noto Sans"/>
                <a:ea typeface="Noto Sans"/>
                <a:cs typeface="Noto Sans"/>
                <a:sym typeface="Noto Sans"/>
              </a:rPr>
              <a:t>1/3</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− 6)</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+ 4 = 1/3</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+ 2</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4</a:t>
            </a:r>
            <a:r>
              <a:rPr lang="en">
                <a:solidFill>
                  <a:schemeClr val="dk1"/>
                </a:solidFill>
                <a:latin typeface="Noto Sans"/>
                <a:ea typeface="Noto Sans"/>
                <a:cs typeface="Noto Sans"/>
                <a:sym typeface="Noto Sans"/>
              </a:rPr>
              <a:t> - Write the equation in slope-i</a:t>
            </a:r>
            <a:r>
              <a:rPr lang="en">
                <a:solidFill>
                  <a:schemeClr val="dk1"/>
                </a:solidFill>
                <a:latin typeface="Noto Sans"/>
                <a:ea typeface="Noto Sans"/>
                <a:cs typeface="Noto Sans"/>
                <a:sym typeface="Noto Sans"/>
              </a:rPr>
              <a:t>ntercept form.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1/3</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− 2</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Step 5 </a:t>
            </a:r>
            <a:r>
              <a:rPr lang="en">
                <a:solidFill>
                  <a:schemeClr val="dk1"/>
                </a:solidFill>
                <a:latin typeface="Noto Sans"/>
                <a:ea typeface="Noto Sans"/>
                <a:cs typeface="Noto Sans"/>
                <a:sym typeface="Noto Sans"/>
              </a:rPr>
              <a:t>- Convert slope-intercept form to standard form. </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1/3</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− 2</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3</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3⅓</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(3)2</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3</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− 6</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+ 3</a:t>
            </a:r>
            <a:r>
              <a:rPr i="1" lang="en">
                <a:solidFill>
                  <a:schemeClr val="dk1"/>
                </a:solidFill>
                <a:latin typeface="Noto Sans"/>
                <a:ea typeface="Noto Sans"/>
                <a:cs typeface="Noto Sans"/>
                <a:sym typeface="Noto Sans"/>
              </a:rPr>
              <a:t>y </a:t>
            </a:r>
            <a:r>
              <a:rPr lang="en">
                <a:solidFill>
                  <a:schemeClr val="dk1"/>
                </a:solidFill>
                <a:latin typeface="Noto Sans"/>
                <a:ea typeface="Noto Sans"/>
                <a:cs typeface="Noto Sans"/>
                <a:sym typeface="Noto Sans"/>
              </a:rPr>
              <a:t>= −6</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(−1)(−</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−6)</a:t>
            </a:r>
            <a:endParaRPr>
              <a:solidFill>
                <a:schemeClr val="dk1"/>
              </a:solidFill>
              <a:latin typeface="Noto Sans"/>
              <a:ea typeface="Noto Sans"/>
              <a:cs typeface="Noto Sans"/>
              <a:sym typeface="Noto Sans"/>
            </a:endParaRPr>
          </a:p>
          <a:p>
            <a:pPr indent="457200" lvl="0" marL="0" rtl="0" algn="l">
              <a:lnSpc>
                <a:spcPct val="115000"/>
              </a:lnSpc>
              <a:spcBef>
                <a:spcPts val="0"/>
              </a:spcBef>
              <a:spcAft>
                <a:spcPts val="0"/>
              </a:spcAft>
              <a:buNone/>
            </a:pP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6</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6a45100556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6a45100556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Answers and Feedback</a:t>
            </a:r>
            <a:endParaRPr b="1">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That’s correct! </a:t>
            </a:r>
            <a:r>
              <a:rPr lang="en">
                <a:solidFill>
                  <a:schemeClr val="dk1"/>
                </a:solidFill>
                <a:latin typeface="Noto Sans"/>
                <a:ea typeface="Noto Sans"/>
                <a:cs typeface="Noto Sans"/>
                <a:sym typeface="Noto Sans"/>
              </a:rPr>
              <a:t>Substitute −3/4 for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4 for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and −7 for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in the point-slope form: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Simplify the equation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(−7) = −3/4(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 to get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+ 7 = −3/4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− 5/4</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 </a:t>
            </a:r>
            <a:r>
              <a:rPr lang="en">
                <a:solidFill>
                  <a:schemeClr val="dk1"/>
                </a:solidFill>
                <a:latin typeface="Noto Sans"/>
                <a:ea typeface="Noto Sans"/>
                <a:cs typeface="Noto Sans"/>
                <a:sym typeface="Noto Sans"/>
              </a:rPr>
              <a:t>Remember the x-coordinate is the first coordinate and the y-coordinate is the second coordinate. Substitute −3/4 for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4 for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and −7 for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in the point-slope form: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a:t>
            </a:r>
            <a:r>
              <a:rPr lang="en">
                <a:solidFill>
                  <a:schemeClr val="dk1"/>
                </a:solidFill>
                <a:latin typeface="Noto Sans"/>
                <a:ea typeface="Noto Sans"/>
                <a:cs typeface="Noto Sans"/>
                <a:sym typeface="Noto Sans"/>
              </a:rPr>
              <a:t>. Simplify the equation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(−7) = −3/4(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 to get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+ 7 = −3/4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r>
              <a:rPr lang="en">
                <a:solidFill>
                  <a:schemeClr val="dk1"/>
                </a:solidFill>
                <a:latin typeface="Noto Sans"/>
                <a:ea typeface="Noto Sans"/>
                <a:cs typeface="Noto Sans"/>
                <a:sym typeface="Noto Sans"/>
              </a:rPr>
              <a:t>. The answer is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− 11</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Substitute −3/4 for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4 for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and −7 for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in the point-slope form: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a:t>
            </a:r>
            <a:r>
              <a:rPr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Simplify the equation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(−7) = −3/4(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a:t>
            </a:r>
            <a:r>
              <a:rPr lang="en">
                <a:solidFill>
                  <a:schemeClr val="dk1"/>
                </a:solidFill>
                <a:latin typeface="Noto Sans"/>
                <a:ea typeface="Noto Sans"/>
                <a:cs typeface="Noto Sans"/>
                <a:sym typeface="Noto Sans"/>
              </a:rPr>
              <a:t>. Be careful when using the distributive property to multiply −3/4 by </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and by 4. The equation simplifies to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+ 7 = −3/4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 The answer is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a:t>
            </a:r>
            <a:endParaRPr>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AutoNum type="alphaUcPeriod"/>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+ 10</a:t>
            </a:r>
            <a:endParaRPr>
              <a:solidFill>
                <a:schemeClr val="dk1"/>
              </a:solidFill>
              <a:latin typeface="Noto Sans"/>
              <a:ea typeface="Noto Sans"/>
              <a:cs typeface="Noto Sans"/>
              <a:sym typeface="Noto Sans"/>
            </a:endParaRPr>
          </a:p>
          <a:p>
            <a:pPr indent="-298450" lvl="1" marL="914400" rtl="0" algn="l">
              <a:lnSpc>
                <a:spcPct val="115000"/>
              </a:lnSpc>
              <a:spcBef>
                <a:spcPts val="0"/>
              </a:spcBef>
              <a:spcAft>
                <a:spcPts val="0"/>
              </a:spcAft>
              <a:buClr>
                <a:schemeClr val="dk1"/>
              </a:buClr>
              <a:buSzPts val="1100"/>
              <a:buFont typeface="Noto Sans"/>
              <a:buChar char="○"/>
            </a:pPr>
            <a:r>
              <a:rPr b="1" lang="en">
                <a:solidFill>
                  <a:schemeClr val="dk1"/>
                </a:solidFill>
                <a:latin typeface="Noto Sans"/>
                <a:ea typeface="Noto Sans"/>
                <a:cs typeface="Noto Sans"/>
                <a:sym typeface="Noto Sans"/>
              </a:rPr>
              <a:t>Incorrect.</a:t>
            </a:r>
            <a:r>
              <a:rPr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Substitute −3/4 for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4 for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and −7 for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in the point-slope form: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a:t>
            </a:r>
            <a:r>
              <a:rPr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Simplify the equation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(−7) = −3/4(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a:t>
            </a:r>
            <a:r>
              <a:rPr lang="en">
                <a:solidFill>
                  <a:schemeClr val="dk1"/>
                </a:solidFill>
                <a:latin typeface="Noto Sans"/>
                <a:ea typeface="Noto Sans"/>
                <a:cs typeface="Noto Sans"/>
                <a:sym typeface="Noto Sans"/>
              </a:rPr>
              <a:t>. Watch the signs when simplifying. The equation simplifies to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+ 7 = −3/4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 The answer is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−3/4</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373581f050c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373581f050c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Answer:</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Here is how to write the equation of a line with a point and slope using a general strategy.</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1</a:t>
            </a:r>
            <a:r>
              <a:rPr lang="en">
                <a:solidFill>
                  <a:schemeClr val="dk1"/>
                </a:solidFill>
                <a:latin typeface="Noto Sans"/>
                <a:ea typeface="Noto Sans"/>
                <a:cs typeface="Noto Sans"/>
                <a:sym typeface="Noto Sans"/>
              </a:rPr>
              <a:t> - Identify the slope.</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−2/5</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2</a:t>
            </a:r>
            <a:r>
              <a:rPr lang="en">
                <a:solidFill>
                  <a:schemeClr val="dk1"/>
                </a:solidFill>
                <a:latin typeface="Noto Sans"/>
                <a:ea typeface="Noto Sans"/>
                <a:cs typeface="Noto Sans"/>
                <a:sym typeface="Noto Sans"/>
              </a:rPr>
              <a:t> - Identify the point.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(10, −5)</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3</a:t>
            </a:r>
            <a:r>
              <a:rPr lang="en">
                <a:solidFill>
                  <a:schemeClr val="dk1"/>
                </a:solidFill>
                <a:latin typeface="Noto Sans"/>
                <a:ea typeface="Noto Sans"/>
                <a:cs typeface="Noto Sans"/>
                <a:sym typeface="Noto Sans"/>
              </a:rPr>
              <a:t> - Substitute the values into the point-slope form,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Simplify.</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(−5) = </a:t>
            </a:r>
            <a:r>
              <a:rPr lang="en">
                <a:solidFill>
                  <a:schemeClr val="dk1"/>
                </a:solidFill>
                <a:latin typeface="Noto Sans"/>
                <a:ea typeface="Noto Sans"/>
                <a:cs typeface="Noto Sans"/>
                <a:sym typeface="Noto Sans"/>
              </a:rPr>
              <a:t>−2/5(</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− 10)</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+ 5 = </a:t>
            </a:r>
            <a:r>
              <a:rPr lang="en">
                <a:solidFill>
                  <a:schemeClr val="dk1"/>
                </a:solidFill>
                <a:latin typeface="Noto Sans"/>
                <a:ea typeface="Noto Sans"/>
                <a:cs typeface="Noto Sans"/>
                <a:sym typeface="Noto Sans"/>
              </a:rPr>
              <a:t>−2/5</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+ 4</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Step 4</a:t>
            </a:r>
            <a:r>
              <a:rPr lang="en">
                <a:solidFill>
                  <a:schemeClr val="dk1"/>
                </a:solidFill>
                <a:latin typeface="Noto Sans"/>
                <a:ea typeface="Noto Sans"/>
                <a:cs typeface="Noto Sans"/>
                <a:sym typeface="Noto Sans"/>
              </a:rPr>
              <a:t> - Write the equation in slope-intercept form.</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−2/5</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− 1</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731e121ff4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731e121ff4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731e121ff4_0_2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3731e121ff4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All Learners -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activity offers an extension for students:</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For students looking for an extra challenge, be sure to review the </a:t>
            </a:r>
            <a:r>
              <a:rPr lang="en" u="sng">
                <a:solidFill>
                  <a:schemeClr val="hlink"/>
                </a:solidFill>
                <a:latin typeface="Noto Sans"/>
                <a:ea typeface="Noto Sans"/>
                <a:cs typeface="Noto Sans"/>
                <a:sym typeface="Noto Sans"/>
                <a:hlinkClick action="ppaction://hlinksldjump" r:id="rId2"/>
              </a:rPr>
              <a:t>Extending Your Thinking slide</a:t>
            </a:r>
            <a:r>
              <a:rPr lang="en">
                <a:solidFill>
                  <a:srgbClr val="1D2125"/>
                </a:solidFill>
                <a:latin typeface="Noto Sans"/>
                <a:ea typeface="Noto Sans"/>
                <a:cs typeface="Noto Sans"/>
                <a:sym typeface="Noto Sans"/>
              </a:rPr>
              <a:t>!</a:t>
            </a:r>
            <a:endParaRPr>
              <a:solidFill>
                <a:srgbClr val="1D2125"/>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Earlier in the lesson, students wrote equations in slope-intercept form and point-slope form. This activity will give students an opportunity to work on manipulating the different forms of linear equations to create equivalent equations. They will manipulate equations to write them in slope-intercept, point-slope, and standard forms.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Divide students in pairs to work. This activity will give students an opportunity to work on manipulating the different forms of linear equations to create equivalent equations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answers and synthesis on the next slide.</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731e121ff4_0_2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3731e121ff4_0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y = mx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b</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y</a:t>
            </a:r>
            <a:r>
              <a:rPr baseline="-25000" i="1"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m(x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x</a:t>
            </a:r>
            <a:r>
              <a:rPr baseline="-25000" i="1" lang="en" sz="1300">
                <a:solidFill>
                  <a:schemeClr val="dk1"/>
                </a:solidFill>
                <a:latin typeface="Calibri"/>
                <a:ea typeface="Calibri"/>
                <a:cs typeface="Calibri"/>
                <a:sym typeface="Calibri"/>
              </a:rPr>
              <a:t>1</a:t>
            </a:r>
            <a:r>
              <a:rPr i="1"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Ax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By</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C</a:t>
            </a:r>
            <a:endParaRPr i="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3</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4/6</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 or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2/3</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After students have time to discuss 1 - 3 with a partner, bring the class together to share the three forms and write them on the board. Ask for volunteers to explain what each variable stands for in the forms.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Allow students to work independently on 4 - 6, then come together as partners to check each other’s work and discuss how they wrote the equations in the different forms. Encourage students to discuss any mistakes they made. Ask for volunteers to share to the class what they will watch out for next time (such as changing signs, properly using inverse operations, balancing equations, and making sure standard form does not lead with a negative).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time allows, encourage students to each make up an equation in one form and ask their partners to write their equation in a different form. Students can then switch partners and exchange another equation with another partner and repeat. This can continue as time allows.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731e121ff4_0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3731e121ff4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The label on Audrey's yogurt said that one serving provided 12 grams of protein, which is 24% of the recommended daily amount. What is the total recommended daily amount of protein?</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1 serving = 12 grams of protein; 1 serving is 24% of recommended daily amount; Let </a:t>
            </a:r>
            <a:r>
              <a:rPr i="1" lang="en" sz="1300">
                <a:solidFill>
                  <a:srgbClr val="1D2125"/>
                </a:solidFill>
                <a:latin typeface="Calibri"/>
                <a:ea typeface="Calibri"/>
                <a:cs typeface="Calibri"/>
                <a:sym typeface="Calibri"/>
              </a:rPr>
              <a:t>a</a:t>
            </a:r>
            <a:r>
              <a:rPr lang="en" sz="1300">
                <a:solidFill>
                  <a:srgbClr val="1D2125"/>
                </a:solidFill>
                <a:latin typeface="Calibri"/>
                <a:ea typeface="Calibri"/>
                <a:cs typeface="Calibri"/>
                <a:sym typeface="Calibri"/>
              </a:rPr>
              <a:t> = total amount of protein (in grams).</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12 grams is 24% of the total amount</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12 = 0.24</a:t>
            </a:r>
            <a:r>
              <a:rPr i="1" lang="en" sz="1300">
                <a:solidFill>
                  <a:srgbClr val="1D2125"/>
                </a:solidFill>
                <a:latin typeface="Calibri"/>
                <a:ea typeface="Calibri"/>
                <a:cs typeface="Calibri"/>
                <a:sym typeface="Calibri"/>
              </a:rPr>
              <a:t>a</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731e121ff4_0_2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3731e121ff4_0_2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4</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Bring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term over with the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term. The answer is:</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4</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−5</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−4</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leading term can not be negative. Divide each term on both sides by −1. The answer is:</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4</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−5</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4</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−5</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Subtract 4</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from both sides then divide by –1 so that you are not leading with a negative. The equation is in the form </a:t>
            </a:r>
            <a:r>
              <a:rPr i="1" lang="en" sz="1300">
                <a:solidFill>
                  <a:schemeClr val="dk1"/>
                </a:solidFill>
                <a:latin typeface="Calibri"/>
                <a:ea typeface="Calibri"/>
                <a:cs typeface="Calibri"/>
                <a:sym typeface="Calibri"/>
              </a:rPr>
              <a:t>Ax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By</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− 4</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5</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After subtracting 4</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from both sides, write the equation in </a:t>
            </a:r>
            <a:r>
              <a:rPr i="1" lang="en" sz="1300">
                <a:solidFill>
                  <a:schemeClr val="dk1"/>
                </a:solidFill>
                <a:latin typeface="Calibri"/>
                <a:ea typeface="Calibri"/>
                <a:cs typeface="Calibri"/>
                <a:sym typeface="Calibri"/>
              </a:rPr>
              <a:t>Ax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By</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form and make sure to divide by a </a:t>
            </a:r>
            <a:r>
              <a:rPr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1 so as not to lead by a negative. The answer is: </a:t>
            </a:r>
            <a:r>
              <a:rPr lang="en" sz="1300">
                <a:solidFill>
                  <a:schemeClr val="dk1"/>
                </a:solidFill>
                <a:latin typeface="Calibri"/>
                <a:ea typeface="Calibri"/>
                <a:cs typeface="Calibri"/>
                <a:sym typeface="Calibri"/>
              </a:rPr>
              <a:t>4</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−5</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73581f050c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373581f050c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a:t>
            </a:r>
            <a:r>
              <a:rPr b="1" lang="en">
                <a:solidFill>
                  <a:schemeClr val="dk1"/>
                </a:solidFill>
                <a:latin typeface="Noto Sans"/>
                <a:ea typeface="Noto Sans"/>
                <a:cs typeface="Noto Sans"/>
                <a:sym typeface="Noto Sans"/>
              </a:rPr>
              <a:t>nswer</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Compare your answer: </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/8 + 3</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+ 8</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lang="en">
                <a:solidFill>
                  <a:schemeClr val="dk1"/>
                </a:solidFill>
                <a:latin typeface="Noto Sans"/>
                <a:ea typeface="Noto Sans"/>
                <a:cs typeface="Noto Sans"/>
                <a:sym typeface="Noto Sans"/>
              </a:rPr>
              <a:t>24 − 3</a:t>
            </a:r>
            <a:r>
              <a:rPr i="1" lang="en">
                <a:solidFill>
                  <a:schemeClr val="dk1"/>
                </a:solidFill>
                <a:latin typeface="Noto Sans"/>
                <a:ea typeface="Noto Sans"/>
                <a:cs typeface="Noto Sans"/>
                <a:sym typeface="Noto Sans"/>
              </a:rPr>
              <a:t>x</a:t>
            </a:r>
            <a:endParaRPr i="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8</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lang="en">
                <a:solidFill>
                  <a:schemeClr val="dk1"/>
                </a:solidFill>
                <a:latin typeface="Noto Sans"/>
                <a:ea typeface="Noto Sans"/>
                <a:cs typeface="Noto Sans"/>
                <a:sym typeface="Noto Sans"/>
              </a:rPr>
              <a:t>24 − 3</a:t>
            </a:r>
            <a:r>
              <a:rPr i="1" lang="en">
                <a:solidFill>
                  <a:schemeClr val="dk1"/>
                </a:solidFill>
                <a:latin typeface="Noto Sans"/>
                <a:ea typeface="Noto Sans"/>
                <a:cs typeface="Noto Sans"/>
                <a:sym typeface="Noto Sans"/>
              </a:rPr>
              <a:t>x</a:t>
            </a:r>
            <a:endParaRPr i="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8</a:t>
            </a: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/8 = </a:t>
            </a:r>
            <a:r>
              <a:rPr lang="en">
                <a:solidFill>
                  <a:schemeClr val="dk1"/>
                </a:solidFill>
                <a:latin typeface="Noto Sans"/>
                <a:ea typeface="Noto Sans"/>
                <a:cs typeface="Noto Sans"/>
                <a:sym typeface="Noto Sans"/>
              </a:rPr>
              <a:t>24/8 − 3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/8</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/8 + 3</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731e121ff4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731e121ff4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Cool Down (5 minutes)</a:t>
            </a:r>
            <a:endParaRPr b="1">
              <a:solidFill>
                <a:schemeClr val="dk1"/>
              </a:solidFill>
              <a:latin typeface="Noto Sans"/>
              <a:ea typeface="Noto Sans"/>
              <a:cs typeface="Noto Sans"/>
              <a:sym typeface="Noto Sans"/>
            </a:endParaRPr>
          </a:p>
          <a:p>
            <a:pPr indent="0" lvl="0" marL="0" rtl="0" algn="l">
              <a:lnSpc>
                <a:spcPct val="120000"/>
              </a:lnSpc>
              <a:spcBef>
                <a:spcPts val="40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activity, students examine the point-slope form of a line. </a:t>
            </a:r>
            <a:endParaRPr>
              <a:solidFill>
                <a:schemeClr val="dk1"/>
              </a:solidFill>
              <a:latin typeface="Noto Sans"/>
              <a:ea typeface="Noto Sans"/>
              <a:cs typeface="Noto Sans"/>
              <a:sym typeface="Noto Sans"/>
            </a:endParaRPr>
          </a:p>
          <a:p>
            <a:pPr indent="-298450" lvl="0" marL="457200" rtl="0" algn="l">
              <a:lnSpc>
                <a:spcPct val="120000"/>
              </a:lnSpc>
              <a:spcBef>
                <a:spcPts val="40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Students work in groups of 2. Each group is given 8 slips of paper. Two of the slips have a pair of points listed. Each partner takes one of the Points slips. </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rest of the slips have equations, written in point-slope form. </a:t>
            </a:r>
            <a:endParaRPr>
              <a:solidFill>
                <a:schemeClr val="dk1"/>
              </a:solidFill>
              <a:latin typeface="Noto Sans"/>
              <a:ea typeface="Noto Sans"/>
              <a:cs typeface="Noto Sans"/>
              <a:sym typeface="Noto Sans"/>
            </a:endParaRPr>
          </a:p>
          <a:p>
            <a:pPr indent="-298450" lvl="0" marL="457200" rtl="0" algn="l">
              <a:lnSpc>
                <a:spcPct val="120000"/>
              </a:lnSpc>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 goal for students is to find which of the equations represent an equation of a line that goes through the points on their slip. There are 2 equations that do not match either of the given points.</a:t>
            </a:r>
            <a:endParaRPr>
              <a:solidFill>
                <a:schemeClr val="dk1"/>
              </a:solidFill>
              <a:latin typeface="Noto Sans"/>
              <a:ea typeface="Noto Sans"/>
              <a:cs typeface="Noto Sans"/>
              <a:sym typeface="Noto Sans"/>
            </a:endParaRPr>
          </a:p>
          <a:p>
            <a:pPr indent="0" lvl="0" marL="0" rtl="0" algn="l">
              <a:lnSpc>
                <a:spcPct val="120000"/>
              </a:lnSpc>
              <a:spcBef>
                <a:spcPts val="400"/>
              </a:spcBef>
              <a:spcAft>
                <a:spcPts val="0"/>
              </a:spcAft>
              <a:buClr>
                <a:schemeClr val="dk1"/>
              </a:buClr>
              <a:buSzPts val="1100"/>
              <a:buFont typeface="Arial"/>
              <a:buNone/>
            </a:pPr>
            <a:r>
              <a:rPr lang="en">
                <a:solidFill>
                  <a:schemeClr val="dk1"/>
                </a:solidFill>
                <a:latin typeface="Noto Sans"/>
                <a:ea typeface="Noto Sans"/>
                <a:cs typeface="Noto Sans"/>
                <a:sym typeface="Noto Sans"/>
              </a:rPr>
              <a:t>Make a copy of the Points/Equation Activity slips paper, one for each group. Cut out each sheet into 8 slips. Distribute the set of 8 slips to each group. Students start by each partner choosing one of the two Points slips in the set. They can set the Equation slips aside for the second part of the activity. You may want to start with a brief review of the forms of equations and when to use them.</a:t>
            </a:r>
            <a:endParaRPr>
              <a:solidFill>
                <a:schemeClr val="dk1"/>
              </a:solidFill>
              <a:latin typeface="Noto Sans"/>
              <a:ea typeface="Noto Sans"/>
              <a:cs typeface="Noto Sans"/>
              <a:sym typeface="Noto Sans"/>
            </a:endParaRPr>
          </a:p>
          <a:p>
            <a:pPr indent="0" lvl="0" marL="0" rtl="0" algn="l">
              <a:lnSpc>
                <a:spcPct val="120000"/>
              </a:lnSpc>
              <a:spcBef>
                <a:spcPts val="400"/>
              </a:spcBef>
              <a:spcAft>
                <a:spcPts val="0"/>
              </a:spcAft>
              <a:buClr>
                <a:schemeClr val="dk1"/>
              </a:buClr>
              <a:buSzPts val="1100"/>
              <a:buFont typeface="Arial"/>
              <a:buNone/>
            </a:pPr>
            <a:r>
              <a:rPr lang="en">
                <a:solidFill>
                  <a:schemeClr val="dk1"/>
                </a:solidFill>
                <a:latin typeface="Noto Sans"/>
                <a:ea typeface="Noto Sans"/>
                <a:cs typeface="Noto Sans"/>
                <a:sym typeface="Noto Sans"/>
              </a:rPr>
              <a:t>At the end of the activity, </a:t>
            </a:r>
            <a:r>
              <a:rPr b="1" lang="en">
                <a:solidFill>
                  <a:schemeClr val="dk1"/>
                </a:solidFill>
                <a:latin typeface="Noto Sans"/>
                <a:ea typeface="Noto Sans"/>
                <a:cs typeface="Noto Sans"/>
                <a:sym typeface="Noto Sans"/>
              </a:rPr>
              <a:t>ASK:</a:t>
            </a:r>
            <a:r>
              <a:rPr lang="en">
                <a:solidFill>
                  <a:schemeClr val="dk1"/>
                </a:solidFill>
                <a:latin typeface="Noto Sans"/>
                <a:ea typeface="Noto Sans"/>
                <a:cs typeface="Noto Sans"/>
                <a:sym typeface="Noto Sans"/>
              </a:rPr>
              <a:t> Is identifying the slope enough to match your set of points to an equation? (No, the slope is not enough to identify the equation, because lines with the same slope can go through different points.)</a:t>
            </a:r>
            <a:endParaRPr>
              <a:solidFill>
                <a:schemeClr val="dk1"/>
              </a:solidFill>
              <a:latin typeface="Noto Sans"/>
              <a:ea typeface="Noto Sans"/>
              <a:cs typeface="Noto Sans"/>
              <a:sym typeface="Noto Sans"/>
            </a:endParaRPr>
          </a:p>
          <a:p>
            <a:pPr indent="0" lvl="0" marL="0" rtl="0" algn="l">
              <a:spcBef>
                <a:spcPts val="40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Answers</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Your answer may vary, but here is a sample.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Use the point-slope form to find the line y − y1 = m(x − x1) given the two points on your slip.</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rPr lang="en">
                <a:solidFill>
                  <a:schemeClr val="dk1"/>
                </a:solidFill>
                <a:latin typeface="Noto Sans"/>
                <a:ea typeface="Noto Sans"/>
                <a:cs typeface="Noto Sans"/>
                <a:sym typeface="Noto Sans"/>
              </a:rPr>
              <a:t>Points (3,4) and (6,2)</a:t>
            </a:r>
            <a:endParaRPr>
              <a:solidFill>
                <a:schemeClr val="dk1"/>
              </a:solidFill>
              <a:latin typeface="Noto Sans"/>
              <a:ea typeface="Noto Sans"/>
              <a:cs typeface="Noto Sans"/>
              <a:sym typeface="Noto Sans"/>
            </a:endParaRPr>
          </a:p>
          <a:p>
            <a:pPr indent="457200" lvl="0" marL="0" rtl="0" algn="l">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y</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 </a:t>
            </a:r>
            <a:r>
              <a:rPr lang="en">
                <a:solidFill>
                  <a:schemeClr val="dk1"/>
                </a:solidFill>
                <a:latin typeface="Noto Sans"/>
                <a:ea typeface="Noto Sans"/>
                <a:cs typeface="Noto Sans"/>
                <a:sym typeface="Noto Sans"/>
              </a:rPr>
              <a:t>− </a:t>
            </a:r>
            <a:r>
              <a:rPr i="1" lang="en">
                <a:solidFill>
                  <a:schemeClr val="dk1"/>
                </a:solidFill>
                <a:latin typeface="Noto Sans"/>
                <a:ea typeface="Noto Sans"/>
                <a:cs typeface="Noto Sans"/>
                <a:sym typeface="Noto Sans"/>
              </a:rPr>
              <a:t>x</a:t>
            </a:r>
            <a:r>
              <a:rPr baseline="-25000" lang="en">
                <a:solidFill>
                  <a:schemeClr val="dk1"/>
                </a:solidFill>
                <a:latin typeface="Noto Sans"/>
                <a:ea typeface="Noto Sans"/>
                <a:cs typeface="Noto Sans"/>
                <a:sym typeface="Noto Sans"/>
              </a:rPr>
              <a:t>1</a:t>
            </a:r>
            <a:r>
              <a:rPr lang="en">
                <a:solidFill>
                  <a:schemeClr val="dk1"/>
                </a:solidFill>
                <a:latin typeface="Noto Sans"/>
                <a:ea typeface="Noto Sans"/>
                <a:cs typeface="Noto Sans"/>
                <a:sym typeface="Noto Sans"/>
              </a:rPr>
              <a:t>)</a:t>
            </a:r>
            <a:endParaRPr>
              <a:solidFill>
                <a:schemeClr val="dk1"/>
              </a:solidFill>
              <a:latin typeface="Noto Sans"/>
              <a:ea typeface="Noto Sans"/>
              <a:cs typeface="Noto Sans"/>
              <a:sym typeface="Noto Sans"/>
            </a:endParaRPr>
          </a:p>
          <a:p>
            <a:pPr indent="457200" lvl="0" marL="0" rtl="0" algn="l">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457200" lvl="0" marL="0" rtl="0" algn="l">
              <a:spcBef>
                <a:spcPts val="0"/>
              </a:spcBef>
              <a:spcAft>
                <a:spcPts val="0"/>
              </a:spcAft>
              <a:buNone/>
            </a:pPr>
            <a:r>
              <a:rPr lang="en">
                <a:solidFill>
                  <a:schemeClr val="dk1"/>
                </a:solidFill>
                <a:latin typeface="Noto Sans"/>
                <a:ea typeface="Noto Sans"/>
                <a:cs typeface="Noto Sans"/>
                <a:sym typeface="Noto Sans"/>
              </a:rPr>
              <a:t>(6) − 4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((2) − 3)</a:t>
            </a:r>
            <a:endParaRPr>
              <a:solidFill>
                <a:schemeClr val="dk1"/>
              </a:solidFill>
              <a:latin typeface="Noto Sans"/>
              <a:ea typeface="Noto Sans"/>
              <a:cs typeface="Noto Sans"/>
              <a:sym typeface="Noto Sans"/>
            </a:endParaRPr>
          </a:p>
          <a:p>
            <a:pPr indent="457200" lvl="0" marL="0" rtl="0" algn="l">
              <a:spcBef>
                <a:spcPts val="0"/>
              </a:spcBef>
              <a:spcAft>
                <a:spcPts val="0"/>
              </a:spcAft>
              <a:buNone/>
            </a:pPr>
            <a:r>
              <a:rPr lang="en">
                <a:solidFill>
                  <a:schemeClr val="dk1"/>
                </a:solidFill>
                <a:latin typeface="Noto Sans"/>
                <a:ea typeface="Noto Sans"/>
                <a:cs typeface="Noto Sans"/>
                <a:sym typeface="Noto Sans"/>
              </a:rPr>
              <a:t>2 = </a:t>
            </a: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(−1)</a:t>
            </a:r>
            <a:endParaRPr>
              <a:solidFill>
                <a:schemeClr val="dk1"/>
              </a:solidFill>
              <a:latin typeface="Noto Sans"/>
              <a:ea typeface="Noto Sans"/>
              <a:cs typeface="Noto Sans"/>
              <a:sym typeface="Noto Sans"/>
            </a:endParaRPr>
          </a:p>
          <a:p>
            <a:pPr indent="457200" lvl="0" marL="0" rtl="0" algn="l">
              <a:spcBef>
                <a:spcPts val="0"/>
              </a:spcBef>
              <a:spcAft>
                <a:spcPts val="0"/>
              </a:spcAft>
              <a:buNone/>
            </a:pPr>
            <a:r>
              <a:rPr lang="en">
                <a:solidFill>
                  <a:schemeClr val="dk1"/>
                </a:solidFill>
                <a:latin typeface="Noto Sans"/>
                <a:ea typeface="Noto Sans"/>
                <a:cs typeface="Noto Sans"/>
                <a:sym typeface="Noto Sans"/>
              </a:rPr>
              <a:t>2 = –</a:t>
            </a:r>
            <a:r>
              <a:rPr i="1" lang="en">
                <a:solidFill>
                  <a:schemeClr val="dk1"/>
                </a:solidFill>
                <a:latin typeface="Noto Sans"/>
                <a:ea typeface="Noto Sans"/>
                <a:cs typeface="Noto Sans"/>
                <a:sym typeface="Noto Sans"/>
              </a:rPr>
              <a:t>m</a:t>
            </a:r>
            <a:endParaRPr i="1">
              <a:solidFill>
                <a:schemeClr val="dk1"/>
              </a:solidFill>
              <a:latin typeface="Noto Sans"/>
              <a:ea typeface="Noto Sans"/>
              <a:cs typeface="Noto Sans"/>
              <a:sym typeface="Noto Sans"/>
            </a:endParaRPr>
          </a:p>
          <a:p>
            <a:pPr indent="457200" lvl="0" marL="0" rtl="0" algn="l">
              <a:spcBef>
                <a:spcPts val="0"/>
              </a:spcBef>
              <a:spcAft>
                <a:spcPts val="0"/>
              </a:spcAft>
              <a:buNone/>
            </a:pPr>
            <a:r>
              <a:rPr i="1" lang="en">
                <a:solidFill>
                  <a:schemeClr val="dk1"/>
                </a:solidFill>
                <a:latin typeface="Noto Sans"/>
                <a:ea typeface="Noto Sans"/>
                <a:cs typeface="Noto Sans"/>
                <a:sym typeface="Noto Sans"/>
              </a:rPr>
              <a:t>m</a:t>
            </a:r>
            <a:r>
              <a:rPr lang="en">
                <a:solidFill>
                  <a:schemeClr val="dk1"/>
                </a:solidFill>
                <a:latin typeface="Noto Sans"/>
                <a:ea typeface="Noto Sans"/>
                <a:cs typeface="Noto Sans"/>
                <a:sym typeface="Noto Sans"/>
              </a:rPr>
              <a:t> = </a:t>
            </a:r>
            <a:r>
              <a:rPr lang="en">
                <a:solidFill>
                  <a:schemeClr val="dk1"/>
                </a:solidFill>
                <a:latin typeface="Noto Sans"/>
                <a:ea typeface="Noto Sans"/>
                <a:cs typeface="Noto Sans"/>
                <a:sym typeface="Noto Sans"/>
              </a:rPr>
              <a:t>−2</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startAt="2"/>
            </a:pPr>
            <a:r>
              <a:rPr lang="en">
                <a:solidFill>
                  <a:schemeClr val="dk1"/>
                </a:solidFill>
                <a:latin typeface="Noto Sans"/>
                <a:ea typeface="Noto Sans"/>
                <a:cs typeface="Noto Sans"/>
                <a:sym typeface="Noto Sans"/>
              </a:rPr>
              <a:t>Compare your answers.</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rPr lang="en">
                <a:solidFill>
                  <a:schemeClr val="dk1"/>
                </a:solidFill>
                <a:latin typeface="Noto Sans"/>
                <a:ea typeface="Noto Sans"/>
                <a:cs typeface="Noto Sans"/>
                <a:sym typeface="Noto Sans"/>
              </a:rPr>
              <a:t>Points: (3, 4) and (6, 2)</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− 2 = −2/3(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− 6)</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rPr i="1" lang="en">
                <a:solidFill>
                  <a:schemeClr val="dk1"/>
                </a:solidFill>
                <a:latin typeface="Noto Sans"/>
                <a:ea typeface="Noto Sans"/>
                <a:cs typeface="Noto Sans"/>
                <a:sym typeface="Noto Sans"/>
              </a:rPr>
              <a:t>y</a:t>
            </a:r>
            <a:r>
              <a:rPr lang="en">
                <a:solidFill>
                  <a:schemeClr val="dk1"/>
                </a:solidFill>
                <a:latin typeface="Noto Sans"/>
                <a:ea typeface="Noto Sans"/>
                <a:cs typeface="Noto Sans"/>
                <a:sym typeface="Noto Sans"/>
              </a:rPr>
              <a:t> − 4 = −2/3(</a:t>
            </a:r>
            <a:r>
              <a:rPr i="1" lang="en">
                <a:solidFill>
                  <a:schemeClr val="dk1"/>
                </a:solidFill>
                <a:latin typeface="Noto Sans"/>
                <a:ea typeface="Noto Sans"/>
                <a:cs typeface="Noto Sans"/>
                <a:sym typeface="Noto Sans"/>
              </a:rPr>
              <a:t>x</a:t>
            </a:r>
            <a:r>
              <a:rPr lang="en">
                <a:solidFill>
                  <a:schemeClr val="dk1"/>
                </a:solidFill>
                <a:latin typeface="Noto Sans"/>
                <a:ea typeface="Noto Sans"/>
                <a:cs typeface="Noto Sans"/>
                <a:sym typeface="Noto Sans"/>
              </a:rPr>
              <a:t> − 3)</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3731e121ff4_0_3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3731e121ff4_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Noto Sans"/>
                <a:ea typeface="Noto Sans"/>
                <a:cs typeface="Noto Sans"/>
                <a:sym typeface="Noto Sans"/>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3731e121ff4_0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3731e121ff4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0" name="Google Shape;510;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Prompt: </a:t>
            </a:r>
            <a:r>
              <a:rPr lang="en">
                <a:solidFill>
                  <a:schemeClr val="dk1"/>
                </a:solidFill>
                <a:latin typeface="Noto Sans"/>
                <a:ea typeface="Noto Sans"/>
                <a:cs typeface="Noto Sans"/>
                <a:sym typeface="Noto Sans"/>
              </a:rPr>
              <a:t>After completing the Lesson Synthesis, wrap up the class by directing students to the Lesson Summary in their student textbook. In this section, students review the day’s learning targets, read summaries about the key takeaways from each activity, and then respond to a reflection question regarding their confidence with the material.</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For more on the benefits of using this type of metacognitive reflection, see the Research in Practice section of the course</a:t>
            </a:r>
            <a:r>
              <a:rPr b="1" lang="en">
                <a:solidFill>
                  <a:schemeClr val="dk1"/>
                </a:solidFill>
                <a:latin typeface="Noto Sans"/>
                <a:ea typeface="Noto Sans"/>
                <a:cs typeface="Noto Sans"/>
                <a:sym typeface="Noto Sans"/>
              </a:rPr>
              <a:t>.</a:t>
            </a:r>
            <a:endParaRPr b="1">
              <a:solidFill>
                <a:schemeClr val="dk1"/>
              </a:solidFill>
              <a:latin typeface="Noto Sans"/>
              <a:ea typeface="Noto Sans"/>
              <a:cs typeface="Noto Sans"/>
              <a:sym typeface="Noto San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3000"/>
              <a:buFont typeface="Roboto Slab"/>
              <a:buNone/>
              <a:defRPr b="1" sz="3000">
                <a:solidFill>
                  <a:srgbClr val="005047"/>
                </a:solidFill>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19" name="Google Shape;19;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0" name="Google Shape;20;p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3000"/>
              <a:buFont typeface="Roboto Slab"/>
              <a:buNone/>
              <a:defRPr b="1" sz="3000">
                <a:solidFill>
                  <a:srgbClr val="005047"/>
                </a:solidFill>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Font typeface="Noto Sans"/>
              <a:buChar char="●"/>
              <a:defRPr>
                <a:solidFill>
                  <a:srgbClr val="424242"/>
                </a:solidFill>
                <a:latin typeface="Noto Sans"/>
                <a:ea typeface="Noto Sans"/>
                <a:cs typeface="Noto Sans"/>
                <a:sym typeface="Noto Sans"/>
              </a:defRPr>
            </a:lvl1pPr>
            <a:lvl2pPr indent="-330200" lvl="1" marL="914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2pPr>
            <a:lvl3pPr indent="-330200" lvl="2" marL="1371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3pPr>
            <a:lvl4pPr indent="-330200" lvl="3" marL="1828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4pPr>
            <a:lvl5pPr indent="-330200" lvl="4" marL="22860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5pPr>
            <a:lvl6pPr indent="-330200" lvl="5" marL="27432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6pPr>
            <a:lvl7pPr indent="-330200" lvl="6" marL="32004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7pPr>
            <a:lvl8pPr indent="-330200" lvl="7" marL="36576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8pPr>
            <a:lvl9pPr indent="-330200" lvl="8" marL="4114800">
              <a:spcBef>
                <a:spcPts val="0"/>
              </a:spcBef>
              <a:spcAft>
                <a:spcPts val="0"/>
              </a:spcAft>
              <a:buClr>
                <a:srgbClr val="424242"/>
              </a:buClr>
              <a:buSzPts val="1600"/>
              <a:buFont typeface="Noto Sans"/>
              <a:buChar char="■"/>
              <a:defRPr sz="1600">
                <a:solidFill>
                  <a:srgbClr val="424242"/>
                </a:solidFill>
                <a:latin typeface="Noto Sans"/>
                <a:ea typeface="Noto Sans"/>
                <a:cs typeface="Noto Sans"/>
                <a:sym typeface="Noto Sans"/>
              </a:defRPr>
            </a:lvl9pPr>
          </a:lstStyle>
          <a:p/>
        </p:txBody>
      </p:sp>
      <p:sp>
        <p:nvSpPr>
          <p:cNvPr id="25" name="Google Shape;25;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000"/>
              <a:buFont typeface="Roboto Slab"/>
              <a:buNone/>
              <a:defRPr b="1" sz="3000">
                <a:latin typeface="Roboto Slab"/>
                <a:ea typeface="Roboto Slab"/>
                <a:cs typeface="Roboto Slab"/>
                <a:sym typeface="Roboto Sla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6" name="Google Shape;36;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572000" y="-125"/>
            <a:ext cx="4572000" cy="5143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0" name="Google Shape;40;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8" name="Google Shape;48;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Roboto Slab"/>
              <a:buNone/>
              <a:defRPr b="1"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Noto Sans"/>
              <a:buChar char="●"/>
              <a:defRPr sz="1800">
                <a:solidFill>
                  <a:srgbClr val="424242"/>
                </a:solidFill>
                <a:latin typeface="Noto Sans"/>
                <a:ea typeface="Noto Sans"/>
                <a:cs typeface="Noto Sans"/>
                <a:sym typeface="Noto Sans"/>
              </a:defRPr>
            </a:lvl1pPr>
            <a:lvl2pPr indent="-317500" lvl="1" marL="9144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2pPr>
            <a:lvl3pPr indent="-317500" lvl="2" marL="13716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3pPr>
            <a:lvl4pPr indent="-317500" lvl="3" marL="18288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4pPr>
            <a:lvl5pPr indent="-317500" lvl="4" marL="22860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5pPr>
            <a:lvl6pPr indent="-317500" lvl="5" marL="27432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6pPr>
            <a:lvl7pPr indent="-317500" lvl="6" marL="32004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7pPr>
            <a:lvl8pPr indent="-317500" lvl="7" marL="36576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8pPr>
            <a:lvl9pPr indent="-317500" lvl="8" marL="4114800">
              <a:lnSpc>
                <a:spcPct val="115000"/>
              </a:lnSpc>
              <a:spcBef>
                <a:spcPts val="0"/>
              </a:spcBef>
              <a:spcAft>
                <a:spcPts val="0"/>
              </a:spcAft>
              <a:buClr>
                <a:srgbClr val="424242"/>
              </a:buClr>
              <a:buSzPts val="1400"/>
              <a:buFont typeface="Noto Sans"/>
              <a:buChar char="■"/>
              <a:defRPr>
                <a:solidFill>
                  <a:srgbClr val="424242"/>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Noto Sans"/>
                <a:ea typeface="Noto Sans"/>
                <a:cs typeface="Noto Sans"/>
                <a:sym typeface="Noto Sans"/>
              </a:defRPr>
            </a:lvl1pPr>
            <a:lvl2pPr lvl="1" algn="r">
              <a:buNone/>
              <a:defRPr sz="1100">
                <a:solidFill>
                  <a:schemeClr val="dk2"/>
                </a:solidFill>
                <a:latin typeface="Noto Sans"/>
                <a:ea typeface="Noto Sans"/>
                <a:cs typeface="Noto Sans"/>
                <a:sym typeface="Noto Sans"/>
              </a:defRPr>
            </a:lvl2pPr>
            <a:lvl3pPr lvl="2" algn="r">
              <a:buNone/>
              <a:defRPr sz="1100">
                <a:solidFill>
                  <a:schemeClr val="dk2"/>
                </a:solidFill>
                <a:latin typeface="Noto Sans"/>
                <a:ea typeface="Noto Sans"/>
                <a:cs typeface="Noto Sans"/>
                <a:sym typeface="Noto Sans"/>
              </a:defRPr>
            </a:lvl3pPr>
            <a:lvl4pPr lvl="3" algn="r">
              <a:buNone/>
              <a:defRPr sz="1100">
                <a:solidFill>
                  <a:schemeClr val="dk2"/>
                </a:solidFill>
                <a:latin typeface="Noto Sans"/>
                <a:ea typeface="Noto Sans"/>
                <a:cs typeface="Noto Sans"/>
                <a:sym typeface="Noto Sans"/>
              </a:defRPr>
            </a:lvl4pPr>
            <a:lvl5pPr lvl="4" algn="r">
              <a:buNone/>
              <a:defRPr sz="1100">
                <a:solidFill>
                  <a:schemeClr val="dk2"/>
                </a:solidFill>
                <a:latin typeface="Noto Sans"/>
                <a:ea typeface="Noto Sans"/>
                <a:cs typeface="Noto Sans"/>
                <a:sym typeface="Noto Sans"/>
              </a:defRPr>
            </a:lvl5pPr>
            <a:lvl6pPr lvl="5" algn="r">
              <a:buNone/>
              <a:defRPr sz="1100">
                <a:solidFill>
                  <a:schemeClr val="dk2"/>
                </a:solidFill>
                <a:latin typeface="Noto Sans"/>
                <a:ea typeface="Noto Sans"/>
                <a:cs typeface="Noto Sans"/>
                <a:sym typeface="Noto Sans"/>
              </a:defRPr>
            </a:lvl6pPr>
            <a:lvl7pPr lvl="6" algn="r">
              <a:buNone/>
              <a:defRPr sz="1100">
                <a:solidFill>
                  <a:schemeClr val="dk2"/>
                </a:solidFill>
                <a:latin typeface="Noto Sans"/>
                <a:ea typeface="Noto Sans"/>
                <a:cs typeface="Noto Sans"/>
                <a:sym typeface="Noto Sans"/>
              </a:defRPr>
            </a:lvl7pPr>
            <a:lvl8pPr lvl="7" algn="r">
              <a:buNone/>
              <a:defRPr sz="1100">
                <a:solidFill>
                  <a:schemeClr val="dk2"/>
                </a:solidFill>
                <a:latin typeface="Noto Sans"/>
                <a:ea typeface="Noto Sans"/>
                <a:cs typeface="Noto Sans"/>
                <a:sym typeface="Noto Sans"/>
              </a:defRPr>
            </a:lvl8pPr>
            <a:lvl9pPr lvl="8" algn="r">
              <a:buNone/>
              <a:defRPr sz="1100">
                <a:solidFill>
                  <a:schemeClr val="dk2"/>
                </a:solidFill>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3.png"/><Relationship Id="rId7" Type="http://schemas.openxmlformats.org/officeDocument/2006/relationships/image" Target="../media/image5.png"/><Relationship Id="rId8"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6.png"/><Relationship Id="rId5" Type="http://schemas.openxmlformats.org/officeDocument/2006/relationships/image" Target="../media/image8.png"/><Relationship Id="rId6" Type="http://schemas.openxmlformats.org/officeDocument/2006/relationships/image" Target="../media/image16.png"/><Relationship Id="rId7"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2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6.png"/><Relationship Id="rId5" Type="http://schemas.openxmlformats.org/officeDocument/2006/relationships/image" Target="../media/image8.png"/><Relationship Id="rId6" Type="http://schemas.openxmlformats.org/officeDocument/2006/relationships/image" Target="../media/image16.png"/><Relationship Id="rId7" Type="http://schemas.openxmlformats.org/officeDocument/2006/relationships/image" Target="../media/image10.png"/><Relationship Id="rId8"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image" Target="../media/image3.png"/><Relationship Id="rId5"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8.png"/><Relationship Id="rId5" Type="http://schemas.openxmlformats.org/officeDocument/2006/relationships/image" Target="../media/image16.png"/><Relationship Id="rId6" Type="http://schemas.openxmlformats.org/officeDocument/2006/relationships/image" Target="../media/image10.png"/><Relationship Id="rId7" Type="http://schemas.openxmlformats.org/officeDocument/2006/relationships/image" Target="../media/image9.png"/><Relationship Id="rId8"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7.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7.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8.png"/><Relationship Id="rId5" Type="http://schemas.openxmlformats.org/officeDocument/2006/relationships/image" Target="../media/image16.png"/><Relationship Id="rId6" Type="http://schemas.openxmlformats.org/officeDocument/2006/relationships/image" Target="../media/image10.png"/><Relationship Id="rId7"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9.jpg"/><Relationship Id="rId4" Type="http://schemas.openxmlformats.org/officeDocument/2006/relationships/image" Target="../media/image2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7.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7.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8.png"/><Relationship Id="rId4" Type="http://schemas.openxmlformats.org/officeDocument/2006/relationships/image" Target="../media/image16.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14.pn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image" Target="../media/image8.png"/><Relationship Id="rId4" Type="http://schemas.openxmlformats.org/officeDocument/2006/relationships/image" Target="../media/image16.png"/><Relationship Id="rId5" Type="http://schemas.openxmlformats.org/officeDocument/2006/relationships/image" Target="../media/image11.png"/><Relationship Id="rId6" Type="http://schemas.openxmlformats.org/officeDocument/2006/relationships/image" Target="../media/image20.png"/><Relationship Id="rId7"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14.png"/><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20.png"/><Relationship Id="rId6" Type="http://schemas.openxmlformats.org/officeDocument/2006/relationships/image" Target="../media/image27.png"/><Relationship Id="rId7" Type="http://schemas.openxmlformats.org/officeDocument/2006/relationships/image" Target="../media/image2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14.png"/><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1 Linear Equations</a:t>
            </a:r>
            <a:endParaRPr sz="1800">
              <a:solidFill>
                <a:srgbClr val="FDBD3E"/>
              </a:solidFill>
              <a:latin typeface="Noto Sans"/>
              <a:ea typeface="Noto Sans"/>
              <a:cs typeface="Noto Sans"/>
              <a:sym typeface="Noto Sans"/>
            </a:endParaRPr>
          </a:p>
        </p:txBody>
      </p:sp>
      <p:pic>
        <p:nvPicPr>
          <p:cNvPr id="57" name="Google Shape;57;p13"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58" name="Google Shape;58;p13"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59" name="Google Shape;59;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800"/>
              <a:t>Lesson 1.12: Writing the Equation of a Line</a:t>
            </a:r>
            <a:endParaRPr>
              <a:solidFill>
                <a:srgbClr val="42424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3" name="Shape 63"/>
        <p:cNvGrpSpPr/>
        <p:nvPr/>
      </p:nvGrpSpPr>
      <p:grpSpPr>
        <a:xfrm>
          <a:off x="0" y="0"/>
          <a:ext cx="0" cy="0"/>
          <a:chOff x="0" y="0"/>
          <a:chExt cx="0" cy="0"/>
        </a:xfrm>
      </p:grpSpPr>
      <p:sp>
        <p:nvSpPr>
          <p:cNvPr id="64" name="Google Shape;64;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How to use these slides</a:t>
            </a:r>
            <a:endParaRPr>
              <a:latin typeface="Verdana"/>
              <a:ea typeface="Verdana"/>
              <a:cs typeface="Verdana"/>
              <a:sym typeface="Verdana"/>
            </a:endParaRPr>
          </a:p>
        </p:txBody>
      </p:sp>
      <p:sp>
        <p:nvSpPr>
          <p:cNvPr id="65" name="Google Shape;65;p14"/>
          <p:cNvSpPr txBox="1"/>
          <p:nvPr>
            <p:ph idx="1" type="body"/>
          </p:nvPr>
        </p:nvSpPr>
        <p:spPr>
          <a:xfrm>
            <a:off x="311700" y="1152475"/>
            <a:ext cx="8520600" cy="3498600"/>
          </a:xfrm>
          <a:prstGeom prst="rect">
            <a:avLst/>
          </a:prstGeom>
        </p:spPr>
        <p:txBody>
          <a:bodyPr anchorCtr="0" anchor="t" bIns="0" lIns="91425" spcFirstLastPara="1" rIns="91425" wrap="square" tIns="91425">
            <a:norm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66" name="Google Shape;66;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67" name="Google Shape;67;p1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1.12 Writing the Equation of a Line</a:t>
            </a:r>
            <a:endParaRPr/>
          </a:p>
        </p:txBody>
      </p:sp>
      <p:sp>
        <p:nvSpPr>
          <p:cNvPr id="68" name="Google Shape;68;p14"/>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rPr>
              <a:t>OpenStax CC BY NC SA</a:t>
            </a:r>
            <a:endParaRPr sz="900">
              <a:solidFill>
                <a:srgbClr val="666666"/>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2" name="Shape 72"/>
        <p:cNvGrpSpPr/>
        <p:nvPr/>
      </p:nvGrpSpPr>
      <p:grpSpPr>
        <a:xfrm>
          <a:off x="0" y="0"/>
          <a:ext cx="0" cy="0"/>
          <a:chOff x="0" y="0"/>
          <a:chExt cx="0" cy="0"/>
        </a:xfrm>
      </p:grpSpPr>
      <p:sp>
        <p:nvSpPr>
          <p:cNvPr id="73" name="Google Shape;73;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Reference </a:t>
            </a:r>
            <a:r>
              <a:rPr lang="en">
                <a:latin typeface="Verdana"/>
                <a:ea typeface="Verdana"/>
                <a:cs typeface="Verdana"/>
                <a:sym typeface="Verdana"/>
              </a:rPr>
              <a:t>Key</a:t>
            </a:r>
            <a:endParaRPr>
              <a:latin typeface="Verdana"/>
              <a:ea typeface="Verdana"/>
              <a:cs typeface="Verdana"/>
              <a:sym typeface="Verdana"/>
            </a:endParaRPr>
          </a:p>
        </p:txBody>
      </p:sp>
      <p:sp>
        <p:nvSpPr>
          <p:cNvPr id="74" name="Google Shape;74;p15"/>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75" name="Google Shape;75;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6" name="Google Shape;76;p1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1.12 Writing the Equation of a Line</a:t>
            </a:r>
            <a:endParaRPr/>
          </a:p>
        </p:txBody>
      </p:sp>
      <p:graphicFrame>
        <p:nvGraphicFramePr>
          <p:cNvPr id="77" name="Google Shape;77;p15"/>
          <p:cNvGraphicFramePr/>
          <p:nvPr/>
        </p:nvGraphicFramePr>
        <p:xfrm>
          <a:off x="416500" y="1479425"/>
          <a:ext cx="3000000" cy="3000000"/>
        </p:xfrm>
        <a:graphic>
          <a:graphicData uri="http://schemas.openxmlformats.org/drawingml/2006/table">
            <a:tbl>
              <a:tblPr>
                <a:noFill/>
                <a:tableStyleId>{A144C80B-9426-4281-828F-A3B6629AFBA9}</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Support for Students with Disability</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Learning Strategies slide, provides additional support to students for understanding the activity. </a:t>
                      </a:r>
                      <a:endParaRPr sz="1300">
                        <a:solidFill>
                          <a:srgbClr val="424242"/>
                        </a:solidFill>
                        <a:latin typeface="Noto Sans"/>
                        <a:ea typeface="Noto Sans"/>
                        <a:cs typeface="Noto Sans"/>
                        <a:sym typeface="Noto Sans"/>
                      </a:endParaRPr>
                    </a:p>
                    <a:p>
                      <a:pPr indent="0" lvl="0" marL="0" rtl="0" algn="l">
                        <a:spcBef>
                          <a:spcPts val="0"/>
                        </a:spcBef>
                        <a:spcAft>
                          <a:spcPts val="0"/>
                        </a:spcAft>
                        <a:buNone/>
                      </a:pPr>
                      <a:r>
                        <a:t/>
                      </a:r>
                      <a:endParaRPr sz="1300">
                        <a:solidFill>
                          <a:srgbClr val="424242"/>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sz="1300">
                          <a:solidFill>
                            <a:srgbClr val="424242"/>
                          </a:solidFill>
                          <a:latin typeface="Noto Sans"/>
                          <a:ea typeface="Noto Sans"/>
                          <a:cs typeface="Noto Sans"/>
                          <a:sym typeface="Noto Sans"/>
                        </a:rPr>
                        <a:t>Learning Strategies slide, provides additional support to students for understanding the activity. </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Noto Sans"/>
                          <a:ea typeface="Noto Sans"/>
                          <a:cs typeface="Noto Sans"/>
                          <a:sym typeface="Noto Sans"/>
                        </a:rPr>
                        <a:t>Support for English Language Learners</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Extending Your Thinking</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Extending Your Thinking slide, provides an extra challenge for students.</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Not 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 slide, checkpoint to assess student understanding after the learning activity.</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Review</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Hidden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Noto Sans"/>
                          <a:ea typeface="Noto Sans"/>
                          <a:cs typeface="Noto Sans"/>
                          <a:sym typeface="Noto Sans"/>
                        </a:rPr>
                        <a:t>Self Check- Review slide, designed to help review topics from the self check question.</a:t>
                      </a:r>
                      <a:endParaRPr sz="1300">
                        <a:solidFill>
                          <a:srgbClr val="424242"/>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78" name="Google Shape;78;p15"/>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79" name="Google Shape;79;p15"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80" name="Google Shape;80;p15"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81" name="Google Shape;81;p15"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82" name="Google Shape;82;p15"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83" name="Google Shape;83;p15"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84" name="Google Shape;84;p15"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85" name="Google Shape;85;p15"/>
          <p:cNvSpPr/>
          <p:nvPr/>
        </p:nvSpPr>
        <p:spPr>
          <a:xfrm>
            <a:off x="2984325" y="4474800"/>
            <a:ext cx="30705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100">
                <a:solidFill>
                  <a:schemeClr val="dk1"/>
                </a:solidFill>
                <a:latin typeface="Noto Sans"/>
                <a:ea typeface="Noto Sans"/>
                <a:cs typeface="Noto Sans"/>
                <a:sym typeface="Noto Sans"/>
              </a:rPr>
              <a:t>On the next slides, c</a:t>
            </a:r>
            <a:r>
              <a:rPr lang="en" sz="1100">
                <a:solidFill>
                  <a:schemeClr val="dk1"/>
                </a:solidFill>
                <a:latin typeface="Noto Sans"/>
                <a:ea typeface="Noto Sans"/>
                <a:cs typeface="Noto Sans"/>
                <a:sym typeface="Noto Sans"/>
              </a:rPr>
              <a:t>heck the </a:t>
            </a:r>
            <a:r>
              <a:rPr b="1" lang="en" sz="1100">
                <a:solidFill>
                  <a:schemeClr val="dk1"/>
                </a:solidFill>
                <a:latin typeface="Noto Sans"/>
                <a:ea typeface="Noto Sans"/>
                <a:cs typeface="Noto Sans"/>
                <a:sym typeface="Noto Sans"/>
              </a:rPr>
              <a:t>speaker notes </a:t>
            </a:r>
            <a:r>
              <a:rPr lang="en" sz="1100">
                <a:solidFill>
                  <a:schemeClr val="dk1"/>
                </a:solidFill>
                <a:latin typeface="Noto Sans"/>
                <a:ea typeface="Noto Sans"/>
                <a:cs typeface="Noto Sans"/>
                <a:sym typeface="Noto Sans"/>
              </a:rPr>
              <a:t>for teacher instructions and support.</a:t>
            </a:r>
            <a:endParaRPr sz="1200">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89" name="Shape 89"/>
        <p:cNvGrpSpPr/>
        <p:nvPr/>
      </p:nvGrpSpPr>
      <p:grpSpPr>
        <a:xfrm>
          <a:off x="0" y="0"/>
          <a:ext cx="0" cy="0"/>
          <a:chOff x="0" y="0"/>
          <a:chExt cx="0" cy="0"/>
        </a:xfrm>
      </p:grpSpPr>
      <p:sp>
        <p:nvSpPr>
          <p:cNvPr id="90" name="Google Shape;90;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latin typeface="Verdana"/>
                <a:ea typeface="Verdana"/>
                <a:cs typeface="Verdana"/>
                <a:sym typeface="Verdana"/>
              </a:rPr>
              <a:t>Learning Goals</a:t>
            </a:r>
            <a:endParaRPr sz="3000">
              <a:solidFill>
                <a:srgbClr val="FDBD3E"/>
              </a:solidFill>
              <a:latin typeface="Verdana"/>
              <a:ea typeface="Verdana"/>
              <a:cs typeface="Verdana"/>
              <a:sym typeface="Verdana"/>
            </a:endParaRPr>
          </a:p>
        </p:txBody>
      </p:sp>
      <p:sp>
        <p:nvSpPr>
          <p:cNvPr id="91" name="Google Shape;91;p16"/>
          <p:cNvSpPr txBox="1"/>
          <p:nvPr>
            <p:ph idx="1" type="body"/>
          </p:nvPr>
        </p:nvSpPr>
        <p:spPr>
          <a:xfrm>
            <a:off x="311700" y="1152475"/>
            <a:ext cx="4992600" cy="3498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latin typeface="Noto Sans"/>
                <a:ea typeface="Noto Sans"/>
                <a:cs typeface="Noto Sans"/>
                <a:sym typeface="Noto Sans"/>
              </a:rPr>
              <a:t>By the end of this lesson you will be able to -</a:t>
            </a:r>
            <a:endParaRPr b="1">
              <a:solidFill>
                <a:srgbClr val="F3F3F3"/>
              </a:solidFill>
              <a:latin typeface="Noto Sans"/>
              <a:ea typeface="Noto Sans"/>
              <a:cs typeface="Noto Sans"/>
              <a:sym typeface="Noto Sans"/>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Write </a:t>
            </a:r>
            <a:r>
              <a:rPr lang="en">
                <a:solidFill>
                  <a:srgbClr val="F3F3F3"/>
                </a:solidFill>
              </a:rPr>
              <a:t>an </a:t>
            </a:r>
            <a:r>
              <a:rPr b="1" lang="en">
                <a:solidFill>
                  <a:srgbClr val="F3F3F3"/>
                </a:solidFill>
              </a:rPr>
              <a:t>equation of the line </a:t>
            </a:r>
            <a:r>
              <a:rPr lang="en">
                <a:solidFill>
                  <a:srgbClr val="F3F3F3"/>
                </a:solidFill>
              </a:rPr>
              <a:t>given</a:t>
            </a:r>
            <a:r>
              <a:rPr b="1" lang="en">
                <a:solidFill>
                  <a:srgbClr val="F3F3F3"/>
                </a:solidFill>
              </a:rPr>
              <a:t> </a:t>
            </a:r>
            <a:r>
              <a:rPr lang="en">
                <a:solidFill>
                  <a:srgbClr val="F3F3F3"/>
                </a:solidFill>
              </a:rPr>
              <a:t>the </a:t>
            </a:r>
            <a:r>
              <a:rPr b="1" lang="en">
                <a:solidFill>
                  <a:srgbClr val="F3F3F3"/>
                </a:solidFill>
              </a:rPr>
              <a:t>slope </a:t>
            </a:r>
            <a:r>
              <a:rPr lang="en">
                <a:solidFill>
                  <a:srgbClr val="F3F3F3"/>
                </a:solidFill>
              </a:rPr>
              <a:t>and </a:t>
            </a:r>
            <a:r>
              <a:rPr b="1" i="1" lang="en">
                <a:solidFill>
                  <a:srgbClr val="F3F3F3"/>
                </a:solidFill>
              </a:rPr>
              <a:t>y</a:t>
            </a:r>
            <a:r>
              <a:rPr b="1" lang="en">
                <a:solidFill>
                  <a:srgbClr val="F3F3F3"/>
                </a:solidFill>
              </a:rPr>
              <a:t>-intercept.</a:t>
            </a:r>
            <a:endParaRPr b="1">
              <a:solidFill>
                <a:srgbClr val="F3F3F3"/>
              </a:solidFill>
            </a:endParaRPr>
          </a:p>
          <a:p>
            <a:pPr indent="-342900" lvl="0" marL="457200" rtl="0" algn="l">
              <a:lnSpc>
                <a:spcPct val="100000"/>
              </a:lnSpc>
              <a:spcBef>
                <a:spcPts val="1000"/>
              </a:spcBef>
              <a:spcAft>
                <a:spcPts val="0"/>
              </a:spcAft>
              <a:buClr>
                <a:srgbClr val="F3F3F3"/>
              </a:buClr>
              <a:buSzPts val="1800"/>
              <a:buChar char="●"/>
            </a:pPr>
            <a:r>
              <a:rPr b="1" lang="en">
                <a:solidFill>
                  <a:srgbClr val="F3F3F3"/>
                </a:solidFill>
              </a:rPr>
              <a:t>Write </a:t>
            </a:r>
            <a:r>
              <a:rPr lang="en">
                <a:solidFill>
                  <a:srgbClr val="F3F3F3"/>
                </a:solidFill>
              </a:rPr>
              <a:t>an </a:t>
            </a:r>
            <a:r>
              <a:rPr b="1" lang="en">
                <a:solidFill>
                  <a:srgbClr val="F3F3F3"/>
                </a:solidFill>
              </a:rPr>
              <a:t>equation of the line</a:t>
            </a:r>
            <a:r>
              <a:rPr lang="en">
                <a:solidFill>
                  <a:srgbClr val="F3F3F3"/>
                </a:solidFill>
              </a:rPr>
              <a:t> given the </a:t>
            </a:r>
            <a:r>
              <a:rPr b="1" lang="en">
                <a:solidFill>
                  <a:srgbClr val="F3F3F3"/>
                </a:solidFill>
              </a:rPr>
              <a:t>slope </a:t>
            </a:r>
            <a:r>
              <a:rPr lang="en">
                <a:solidFill>
                  <a:srgbClr val="F3F3F3"/>
                </a:solidFill>
              </a:rPr>
              <a:t>and </a:t>
            </a:r>
            <a:r>
              <a:rPr b="1" lang="en">
                <a:solidFill>
                  <a:srgbClr val="F3F3F3"/>
                </a:solidFill>
              </a:rPr>
              <a:t>a point.</a:t>
            </a:r>
            <a:endParaRPr>
              <a:solidFill>
                <a:srgbClr val="F3F3F3"/>
              </a:solidFill>
            </a:endParaRPr>
          </a:p>
          <a:p>
            <a:pPr indent="-342900" lvl="0" marL="457200" rtl="0" algn="l">
              <a:lnSpc>
                <a:spcPct val="100000"/>
              </a:lnSpc>
              <a:spcBef>
                <a:spcPts val="1000"/>
              </a:spcBef>
              <a:spcAft>
                <a:spcPts val="1000"/>
              </a:spcAft>
              <a:buClr>
                <a:srgbClr val="F3F3F3"/>
              </a:buClr>
              <a:buSzPts val="1800"/>
              <a:buChar char="●"/>
            </a:pPr>
            <a:r>
              <a:rPr b="1" lang="en">
                <a:solidFill>
                  <a:srgbClr val="F3F3F3"/>
                </a:solidFill>
              </a:rPr>
              <a:t>Write </a:t>
            </a:r>
            <a:r>
              <a:rPr lang="en">
                <a:solidFill>
                  <a:srgbClr val="F3F3F3"/>
                </a:solidFill>
              </a:rPr>
              <a:t>an </a:t>
            </a:r>
            <a:r>
              <a:rPr b="1" lang="en">
                <a:solidFill>
                  <a:srgbClr val="F3F3F3"/>
                </a:solidFill>
              </a:rPr>
              <a:t>equation of the line</a:t>
            </a:r>
            <a:r>
              <a:rPr lang="en">
                <a:solidFill>
                  <a:srgbClr val="F3F3F3"/>
                </a:solidFill>
              </a:rPr>
              <a:t> given </a:t>
            </a:r>
            <a:r>
              <a:rPr b="1" lang="en">
                <a:solidFill>
                  <a:srgbClr val="F3F3F3"/>
                </a:solidFill>
              </a:rPr>
              <a:t>two points.</a:t>
            </a:r>
            <a:endParaRPr b="1">
              <a:solidFill>
                <a:srgbClr val="F3F3F3"/>
              </a:solidFill>
            </a:endParaRPr>
          </a:p>
        </p:txBody>
      </p:sp>
      <p:pic>
        <p:nvPicPr>
          <p:cNvPr id="92" name="Google Shape;92;p16" title="lesson journey-opt 2.png"/>
          <p:cNvPicPr preferRelativeResize="0"/>
          <p:nvPr/>
        </p:nvPicPr>
        <p:blipFill>
          <a:blip r:embed="rId3">
            <a:alphaModFix/>
          </a:blip>
          <a:stretch>
            <a:fillRect/>
          </a:stretch>
        </p:blipFill>
        <p:spPr>
          <a:xfrm>
            <a:off x="5385050" y="1152463"/>
            <a:ext cx="3447249" cy="2298175"/>
          </a:xfrm>
          <a:prstGeom prst="rect">
            <a:avLst/>
          </a:prstGeom>
          <a:noFill/>
          <a:ln>
            <a:noFill/>
          </a:ln>
        </p:spPr>
      </p:pic>
      <p:sp>
        <p:nvSpPr>
          <p:cNvPr id="93" name="Google Shape;93;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94" name="Google Shape;94;p1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Lesson 1.12 Writing the Equation of a Line</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7"/>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Vocabulary</a:t>
            </a:r>
            <a:endParaRPr>
              <a:latin typeface="Verdana"/>
              <a:ea typeface="Verdana"/>
              <a:cs typeface="Verdana"/>
              <a:sym typeface="Verdana"/>
            </a:endParaRPr>
          </a:p>
        </p:txBody>
      </p:sp>
      <p:sp>
        <p:nvSpPr>
          <p:cNvPr id="100" name="Google Shape;100;p17"/>
          <p:cNvSpPr txBox="1"/>
          <p:nvPr>
            <p:ph idx="1" type="body"/>
          </p:nvPr>
        </p:nvSpPr>
        <p:spPr>
          <a:xfrm>
            <a:off x="311700" y="1006950"/>
            <a:ext cx="5010900" cy="356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30200" lvl="0" marL="457200" rtl="0" algn="l">
              <a:spcBef>
                <a:spcPts val="1200"/>
              </a:spcBef>
              <a:spcAft>
                <a:spcPts val="0"/>
              </a:spcAft>
              <a:buSzPts val="1600"/>
              <a:buChar char="●"/>
            </a:pPr>
            <a:r>
              <a:rPr lang="en" sz="1600"/>
              <a:t>Slope</a:t>
            </a:r>
            <a:endParaRPr sz="1600"/>
          </a:p>
          <a:p>
            <a:pPr indent="-317500" lvl="1" marL="914400" rtl="0" algn="l">
              <a:spcBef>
                <a:spcPts val="0"/>
              </a:spcBef>
              <a:spcAft>
                <a:spcPts val="0"/>
              </a:spcAft>
              <a:buSzPts val="1400"/>
              <a:buChar char="○"/>
            </a:pPr>
            <a:r>
              <a:rPr lang="en" sz="1400"/>
              <a:t>The change in two </a:t>
            </a:r>
            <a:r>
              <a:rPr lang="en" sz="1400"/>
              <a:t>dependent</a:t>
            </a:r>
            <a:r>
              <a:rPr lang="en" sz="1400"/>
              <a:t> values </a:t>
            </a:r>
            <a:r>
              <a:rPr lang="en" sz="1400"/>
              <a:t>of a linear function </a:t>
            </a:r>
            <a:r>
              <a:rPr lang="en" sz="1400"/>
              <a:t>divided by the change </a:t>
            </a:r>
            <a:r>
              <a:rPr lang="en" sz="1400"/>
              <a:t>in the </a:t>
            </a:r>
            <a:r>
              <a:rPr lang="en" sz="1400"/>
              <a:t>corresponding two </a:t>
            </a:r>
            <a:r>
              <a:rPr lang="en" sz="1400"/>
              <a:t>independent </a:t>
            </a:r>
            <a:r>
              <a:rPr lang="en" sz="1400"/>
              <a:t>values (rise over run).</a:t>
            </a:r>
            <a:endParaRPr sz="1400"/>
          </a:p>
          <a:p>
            <a:pPr indent="-330200" lvl="0" marL="457200" rtl="0" algn="l">
              <a:spcBef>
                <a:spcPts val="0"/>
              </a:spcBef>
              <a:spcAft>
                <a:spcPts val="0"/>
              </a:spcAft>
              <a:buSzPts val="1600"/>
              <a:buChar char="●"/>
            </a:pPr>
            <a:r>
              <a:rPr i="1" lang="en" sz="1600"/>
              <a:t>y</a:t>
            </a:r>
            <a:r>
              <a:rPr lang="en" sz="1600"/>
              <a:t>-intercept</a:t>
            </a:r>
            <a:endParaRPr sz="1600"/>
          </a:p>
          <a:p>
            <a:pPr indent="-317500" lvl="1" marL="914400" rtl="0" algn="l">
              <a:spcBef>
                <a:spcPts val="0"/>
              </a:spcBef>
              <a:spcAft>
                <a:spcPts val="0"/>
              </a:spcAft>
              <a:buSzPts val="1400"/>
              <a:buChar char="○"/>
            </a:pPr>
            <a:r>
              <a:rPr lang="en" sz="1400"/>
              <a:t>The point of the graph the 𝑥-value is 0. This is where the graph of the function crosses the 𝑦 axis. (0, 𝑦)</a:t>
            </a:r>
            <a:endParaRPr sz="1400"/>
          </a:p>
          <a:p>
            <a:pPr indent="-317500" lvl="0" marL="457200" rtl="0" algn="l">
              <a:spcBef>
                <a:spcPts val="0"/>
              </a:spcBef>
              <a:spcAft>
                <a:spcPts val="0"/>
              </a:spcAft>
              <a:buSzPts val="1400"/>
              <a:buChar char="●"/>
            </a:pPr>
            <a:r>
              <a:rPr lang="en" sz="1600"/>
              <a:t>Slope-intercept form </a:t>
            </a:r>
            <a:r>
              <a:rPr lang="en" sz="1400"/>
              <a:t>(of a linear equation)</a:t>
            </a:r>
            <a:endParaRPr sz="1400"/>
          </a:p>
          <a:p>
            <a:pPr indent="-317500" lvl="1" marL="914400" rtl="0" algn="l">
              <a:spcBef>
                <a:spcPts val="0"/>
              </a:spcBef>
              <a:spcAft>
                <a:spcPts val="0"/>
              </a:spcAft>
              <a:buSzPts val="1400"/>
              <a:buChar char="○"/>
            </a:pPr>
            <a:r>
              <a:rPr lang="en" sz="1400"/>
              <a:t>𝑦 = 𝑚𝑥 + 𝑏 where 𝑚 is the slope of the line and 𝑏 is the 𝑦-intercept.</a:t>
            </a:r>
            <a:endParaRPr sz="1400"/>
          </a:p>
          <a:p>
            <a:pPr indent="0" lvl="0" marL="0" rtl="0" algn="l">
              <a:spcBef>
                <a:spcPts val="1200"/>
              </a:spcBef>
              <a:spcAft>
                <a:spcPts val="1200"/>
              </a:spcAft>
              <a:buNone/>
            </a:pPr>
            <a:r>
              <a:t/>
            </a:r>
            <a:endParaRPr b="1"/>
          </a:p>
        </p:txBody>
      </p:sp>
      <p:sp>
        <p:nvSpPr>
          <p:cNvPr id="101" name="Google Shape;101;p17"/>
          <p:cNvSpPr txBox="1"/>
          <p:nvPr>
            <p:ph idx="3" type="sldNum"/>
          </p:nvPr>
        </p:nvSpPr>
        <p:spPr>
          <a:xfrm>
            <a:off x="500800" y="462982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1.12 Writing the Equation of a Line</a:t>
            </a:r>
            <a:endParaRPr/>
          </a:p>
        </p:txBody>
      </p:sp>
      <p:sp>
        <p:nvSpPr>
          <p:cNvPr id="102" name="Google Shape;102;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03" name="Google Shape;103;p17"/>
          <p:cNvSpPr txBox="1"/>
          <p:nvPr>
            <p:ph idx="2" type="body"/>
          </p:nvPr>
        </p:nvSpPr>
        <p:spPr>
          <a:xfrm>
            <a:off x="5322600" y="1152475"/>
            <a:ext cx="3593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30200" lvl="0" marL="457200" rtl="0" algn="l">
              <a:spcBef>
                <a:spcPts val="1200"/>
              </a:spcBef>
              <a:spcAft>
                <a:spcPts val="0"/>
              </a:spcAft>
              <a:buSzPts val="1600"/>
              <a:buChar char="●"/>
            </a:pPr>
            <a:r>
              <a:rPr lang="en" sz="1600"/>
              <a:t>Point-slope form </a:t>
            </a:r>
            <a:r>
              <a:rPr lang="en" sz="1400"/>
              <a:t>(of a linear equation)</a:t>
            </a:r>
            <a:endParaRPr sz="1400"/>
          </a:p>
          <a:p>
            <a:pPr indent="-317500" lvl="1" marL="914400" rtl="0" algn="l">
              <a:spcBef>
                <a:spcPts val="0"/>
              </a:spcBef>
              <a:spcAft>
                <a:spcPts val="0"/>
              </a:spcAft>
              <a:buSzPts val="1400"/>
              <a:buChar char="○"/>
            </a:pPr>
            <a:r>
              <a:rPr lang="en" sz="1400"/>
              <a:t>The equation of a line with slope 𝑚 and containing the point (𝑥</a:t>
            </a:r>
            <a:r>
              <a:rPr baseline="-25000" lang="en" sz="1400"/>
              <a:t>1</a:t>
            </a:r>
            <a:r>
              <a:rPr lang="en" sz="1400"/>
              <a:t>, 𝑦</a:t>
            </a:r>
            <a:r>
              <a:rPr baseline="-25000" lang="en" sz="1400"/>
              <a:t>1</a:t>
            </a:r>
            <a:r>
              <a:rPr lang="en" sz="1400"/>
              <a:t>) when in the form: (𝑦 − 𝑦</a:t>
            </a:r>
            <a:r>
              <a:rPr baseline="-25000" lang="en" sz="1400"/>
              <a:t>1</a:t>
            </a:r>
            <a:r>
              <a:rPr lang="en" sz="1400"/>
              <a:t>) = 𝑚(𝑥 − 𝑥</a:t>
            </a:r>
            <a:r>
              <a:rPr baseline="-25000" lang="en" sz="1400"/>
              <a:t>1</a:t>
            </a:r>
            <a:r>
              <a:rPr lang="en" sz="1400"/>
              <a:t>).</a:t>
            </a:r>
            <a:endParaRPr sz="1400"/>
          </a:p>
          <a:p>
            <a:pPr indent="0" lvl="0" marL="0" rtl="0" algn="l">
              <a:spcBef>
                <a:spcPts val="1200"/>
              </a:spcBef>
              <a:spcAft>
                <a:spcPts val="1200"/>
              </a:spcAft>
              <a:buNone/>
            </a:pPr>
            <a:r>
              <a:t/>
            </a:r>
            <a:endParaRPr b="1" sz="1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07" name="Shape 107"/>
        <p:cNvGrpSpPr/>
        <p:nvPr/>
      </p:nvGrpSpPr>
      <p:grpSpPr>
        <a:xfrm>
          <a:off x="0" y="0"/>
          <a:ext cx="0" cy="0"/>
          <a:chOff x="0" y="0"/>
          <a:chExt cx="0" cy="0"/>
        </a:xfrm>
      </p:grpSpPr>
      <p:sp>
        <p:nvSpPr>
          <p:cNvPr id="108" name="Google Shape;108;p18"/>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09" name="Google Shape;109;p1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latin typeface="Verdana"/>
                <a:ea typeface="Verdana"/>
                <a:cs typeface="Verdana"/>
                <a:sym typeface="Verdana"/>
              </a:rPr>
              <a:t>Lesson </a:t>
            </a:r>
            <a:r>
              <a:rPr lang="en">
                <a:solidFill>
                  <a:srgbClr val="FDBD3E"/>
                </a:solidFill>
                <a:latin typeface="Verdana"/>
                <a:ea typeface="Verdana"/>
                <a:cs typeface="Verdana"/>
                <a:sym typeface="Verdana"/>
              </a:rPr>
              <a:t>Journey</a:t>
            </a:r>
            <a:endParaRPr>
              <a:solidFill>
                <a:srgbClr val="FDBD3E"/>
              </a:solidFill>
              <a:latin typeface="Verdana"/>
              <a:ea typeface="Verdana"/>
              <a:cs typeface="Verdana"/>
              <a:sym typeface="Verdana"/>
            </a:endParaRPr>
          </a:p>
        </p:txBody>
      </p:sp>
      <p:sp>
        <p:nvSpPr>
          <p:cNvPr id="110" name="Google Shape;110;p18"/>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1" name="Google Shape;111;p18"/>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2" name="Google Shape;112;p18"/>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3" name="Google Shape;113;p18"/>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4" name="Google Shape;114;p18"/>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15" name="Google Shape;115;p18"/>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16" name="Google Shape;116;p18"/>
          <p:cNvCxnSpPr>
            <a:stCxn id="110" idx="2"/>
            <a:endCxn id="112" idx="1"/>
          </p:cNvCxnSpPr>
          <p:nvPr/>
        </p:nvCxnSpPr>
        <p:spPr>
          <a:xfrm flipH="1" rot="-5400000">
            <a:off x="748362" y="3059650"/>
            <a:ext cx="999600" cy="246900"/>
          </a:xfrm>
          <a:prstGeom prst="bentConnector2">
            <a:avLst/>
          </a:prstGeom>
          <a:noFill/>
          <a:ln cap="flat" cmpd="sng" w="19050">
            <a:solidFill>
              <a:srgbClr val="CCCCCC"/>
            </a:solidFill>
            <a:prstDash val="dash"/>
            <a:round/>
            <a:headEnd len="med" w="med" type="none"/>
            <a:tailEnd len="med" w="med" type="none"/>
          </a:ln>
        </p:spPr>
      </p:cxnSp>
      <p:cxnSp>
        <p:nvCxnSpPr>
          <p:cNvPr id="117" name="Google Shape;117;p18"/>
          <p:cNvCxnSpPr>
            <a:stCxn id="112" idx="3"/>
            <a:endCxn id="111"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118" name="Google Shape;118;p18"/>
          <p:cNvCxnSpPr>
            <a:stCxn id="113" idx="3"/>
            <a:endCxn id="108"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119" name="Google Shape;119;p18"/>
          <p:cNvCxnSpPr>
            <a:stCxn id="108" idx="3"/>
            <a:endCxn id="114"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120" name="Google Shape;120;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21" name="Google Shape;121;p18"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122" name="Google Shape;122;p18"/>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123" name="Google Shape;123;p18"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24" name="Google Shape;124;p18"/>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25" name="Google Shape;125;p18"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26" name="Google Shape;126;p18"/>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27" name="Google Shape;127;p18"/>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28" name="Google Shape;128;p18"/>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29" name="Google Shape;129;p18"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30" name="Google Shape;130;p18"/>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31" name="Google Shape;131;p18"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32" name="Google Shape;132;p18"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33" name="Google Shape;133;p18"/>
          <p:cNvCxnSpPr>
            <a:stCxn id="114" idx="3"/>
            <a:endCxn id="115"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34" name="Google Shape;134;p18"/>
          <p:cNvCxnSpPr>
            <a:stCxn id="111" idx="3"/>
            <a:endCxn id="113"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35" name="Google Shape;135;p18"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36" name="Google Shape;136;p18"/>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0" name="Shape 140"/>
        <p:cNvGrpSpPr/>
        <p:nvPr/>
      </p:nvGrpSpPr>
      <p:grpSpPr>
        <a:xfrm>
          <a:off x="0" y="0"/>
          <a:ext cx="0" cy="0"/>
          <a:chOff x="0" y="0"/>
          <a:chExt cx="0" cy="0"/>
        </a:xfrm>
      </p:grpSpPr>
      <p:sp>
        <p:nvSpPr>
          <p:cNvPr id="141" name="Google Shape;141;p19"/>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Warm Up - Finding m</a:t>
            </a:r>
            <a:endParaRPr>
              <a:latin typeface="Verdana"/>
              <a:ea typeface="Verdana"/>
              <a:cs typeface="Verdana"/>
              <a:sym typeface="Verdana"/>
            </a:endParaRPr>
          </a:p>
        </p:txBody>
      </p:sp>
      <p:sp>
        <p:nvSpPr>
          <p:cNvPr id="142" name="Google Shape;142;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3" name="Google Shape;143;p1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1.12.1 Using the Slope Formula</a:t>
            </a:r>
            <a:endParaRPr/>
          </a:p>
        </p:txBody>
      </p:sp>
      <p:sp>
        <p:nvSpPr>
          <p:cNvPr id="144" name="Google Shape;144;p19"/>
          <p:cNvSpPr txBox="1"/>
          <p:nvPr/>
        </p:nvSpPr>
        <p:spPr>
          <a:xfrm>
            <a:off x="543225" y="1071750"/>
            <a:ext cx="7971900" cy="344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latin typeface="Calibri"/>
                <a:ea typeface="Calibri"/>
                <a:cs typeface="Calibri"/>
                <a:sym typeface="Calibri"/>
              </a:rPr>
              <a:t>Use the slope formula, m = (</a:t>
            </a:r>
            <a:r>
              <a:rPr i="1" lang="en" sz="1600">
                <a:latin typeface="Calibri"/>
                <a:ea typeface="Calibri"/>
                <a:cs typeface="Calibri"/>
                <a:sym typeface="Calibri"/>
              </a:rPr>
              <a:t>y</a:t>
            </a:r>
            <a:r>
              <a:rPr baseline="-25000" lang="en" sz="1600">
                <a:latin typeface="Calibri"/>
                <a:ea typeface="Calibri"/>
                <a:cs typeface="Calibri"/>
                <a:sym typeface="Calibri"/>
              </a:rPr>
              <a:t>2</a:t>
            </a:r>
            <a:r>
              <a:rPr lang="en" sz="1600">
                <a:latin typeface="Calibri"/>
                <a:ea typeface="Calibri"/>
                <a:cs typeface="Calibri"/>
                <a:sym typeface="Calibri"/>
              </a:rPr>
              <a:t> − </a:t>
            </a:r>
            <a:r>
              <a:rPr i="1" lang="en" sz="1600">
                <a:latin typeface="Calibri"/>
                <a:ea typeface="Calibri"/>
                <a:cs typeface="Calibri"/>
                <a:sym typeface="Calibri"/>
              </a:rPr>
              <a:t>y</a:t>
            </a:r>
            <a:r>
              <a:rPr baseline="-25000" lang="en" sz="1600">
                <a:latin typeface="Calibri"/>
                <a:ea typeface="Calibri"/>
                <a:cs typeface="Calibri"/>
                <a:sym typeface="Calibri"/>
              </a:rPr>
              <a:t>1</a:t>
            </a:r>
            <a:r>
              <a:rPr lang="en" sz="1600">
                <a:latin typeface="Calibri"/>
                <a:ea typeface="Calibri"/>
                <a:cs typeface="Calibri"/>
                <a:sym typeface="Calibri"/>
              </a:rPr>
              <a:t>)/(</a:t>
            </a:r>
            <a:r>
              <a:rPr i="1" lang="en" sz="1600">
                <a:latin typeface="Calibri"/>
                <a:ea typeface="Calibri"/>
                <a:cs typeface="Calibri"/>
                <a:sym typeface="Calibri"/>
              </a:rPr>
              <a:t>x</a:t>
            </a:r>
            <a:r>
              <a:rPr baseline="-25000" lang="en" sz="1600">
                <a:latin typeface="Calibri"/>
                <a:ea typeface="Calibri"/>
                <a:cs typeface="Calibri"/>
                <a:sym typeface="Calibri"/>
              </a:rPr>
              <a:t>2</a:t>
            </a:r>
            <a:r>
              <a:rPr lang="en" sz="1600">
                <a:latin typeface="Calibri"/>
                <a:ea typeface="Calibri"/>
                <a:cs typeface="Calibri"/>
                <a:sym typeface="Calibri"/>
              </a:rPr>
              <a:t> − </a:t>
            </a:r>
            <a:r>
              <a:rPr i="1" lang="en" sz="1600">
                <a:latin typeface="Calibri"/>
                <a:ea typeface="Calibri"/>
                <a:cs typeface="Calibri"/>
                <a:sym typeface="Calibri"/>
              </a:rPr>
              <a:t>x</a:t>
            </a:r>
            <a:r>
              <a:rPr baseline="-25000" lang="en" sz="1600">
                <a:latin typeface="Calibri"/>
                <a:ea typeface="Calibri"/>
                <a:cs typeface="Calibri"/>
                <a:sym typeface="Calibri"/>
              </a:rPr>
              <a:t>1</a:t>
            </a:r>
            <a:r>
              <a:rPr lang="en" sz="1600">
                <a:latin typeface="Calibri"/>
                <a:ea typeface="Calibri"/>
                <a:cs typeface="Calibri"/>
                <a:sym typeface="Calibri"/>
              </a:rPr>
              <a:t>), to find the slope of the line through the given points.</a:t>
            </a:r>
            <a:endParaRPr sz="1600">
              <a:latin typeface="Calibri"/>
              <a:ea typeface="Calibri"/>
              <a:cs typeface="Calibri"/>
              <a:sym typeface="Calibri"/>
            </a:endParaRPr>
          </a:p>
          <a:p>
            <a:pPr indent="0" lvl="0" marL="0" rtl="0" algn="l">
              <a:spcBef>
                <a:spcPts val="0"/>
              </a:spcBef>
              <a:spcAft>
                <a:spcPts val="0"/>
              </a:spcAft>
              <a:buNone/>
            </a:pPr>
            <a:r>
              <a:t/>
            </a:r>
            <a:endParaRPr sz="1600">
              <a:latin typeface="Calibri"/>
              <a:ea typeface="Calibri"/>
              <a:cs typeface="Calibri"/>
              <a:sym typeface="Calibri"/>
            </a:endParaRPr>
          </a:p>
          <a:p>
            <a:pPr indent="-330200" lvl="0" marL="457200" rtl="0" algn="l">
              <a:spcBef>
                <a:spcPts val="0"/>
              </a:spcBef>
              <a:spcAft>
                <a:spcPts val="0"/>
              </a:spcAft>
              <a:buSzPts val="1600"/>
              <a:buFont typeface="Calibri"/>
              <a:buAutoNum type="arabicPeriod"/>
            </a:pPr>
            <a:r>
              <a:rPr lang="en" sz="1600">
                <a:latin typeface="Calibri"/>
                <a:ea typeface="Calibri"/>
                <a:cs typeface="Calibri"/>
                <a:sym typeface="Calibri"/>
              </a:rPr>
              <a:t>(1, −2) and (3, 4)</a:t>
            </a:r>
            <a:endParaRPr sz="1600">
              <a:latin typeface="Calibri"/>
              <a:ea typeface="Calibri"/>
              <a:cs typeface="Calibri"/>
              <a:sym typeface="Calibri"/>
            </a:endParaRPr>
          </a:p>
          <a:p>
            <a:pPr indent="-330200" lvl="0" marL="457200" rtl="0" algn="l">
              <a:spcBef>
                <a:spcPts val="1000"/>
              </a:spcBef>
              <a:spcAft>
                <a:spcPts val="0"/>
              </a:spcAft>
              <a:buSzPts val="1600"/>
              <a:buFont typeface="Calibri"/>
              <a:buAutoNum type="arabicPeriod"/>
            </a:pPr>
            <a:r>
              <a:rPr lang="en" sz="1600">
                <a:latin typeface="Calibri"/>
                <a:ea typeface="Calibri"/>
                <a:cs typeface="Calibri"/>
                <a:sym typeface="Calibri"/>
              </a:rPr>
              <a:t>(−2,−3) and (−7, 4)</a:t>
            </a:r>
            <a:endParaRPr sz="1600">
              <a:latin typeface="Calibri"/>
              <a:ea typeface="Calibri"/>
              <a:cs typeface="Calibri"/>
              <a:sym typeface="Calibri"/>
            </a:endParaRPr>
          </a:p>
          <a:p>
            <a:pPr indent="0" lvl="0" marL="0" rtl="0" algn="l">
              <a:spcBef>
                <a:spcPts val="1000"/>
              </a:spcBef>
              <a:spcAft>
                <a:spcPts val="0"/>
              </a:spcAft>
              <a:buNone/>
            </a:pPr>
            <a:r>
              <a:t/>
            </a:r>
            <a:endParaRPr sz="1600">
              <a:latin typeface="Calibri"/>
              <a:ea typeface="Calibri"/>
              <a:cs typeface="Calibri"/>
              <a:sym typeface="Calibri"/>
            </a:endParaRPr>
          </a:p>
        </p:txBody>
      </p:sp>
      <p:pic>
        <p:nvPicPr>
          <p:cNvPr descr="Rate of Change (Provided by Getty Images)" id="145" name="Google Shape;145;p19"/>
          <p:cNvPicPr preferRelativeResize="0"/>
          <p:nvPr/>
        </p:nvPicPr>
        <p:blipFill>
          <a:blip r:embed="rId4">
            <a:alphaModFix/>
          </a:blip>
          <a:stretch>
            <a:fillRect/>
          </a:stretch>
        </p:blipFill>
        <p:spPr>
          <a:xfrm>
            <a:off x="4435625" y="1601925"/>
            <a:ext cx="3112223" cy="311222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49" name="Shape 149"/>
        <p:cNvGrpSpPr/>
        <p:nvPr/>
      </p:nvGrpSpPr>
      <p:grpSpPr>
        <a:xfrm>
          <a:off x="0" y="0"/>
          <a:ext cx="0" cy="0"/>
          <a:chOff x="0" y="0"/>
          <a:chExt cx="0" cy="0"/>
        </a:xfrm>
      </p:grpSpPr>
      <p:sp>
        <p:nvSpPr>
          <p:cNvPr id="150" name="Google Shape;150;p20"/>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1" name="Google Shape;151;p2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152" name="Google Shape;152;p20"/>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3" name="Google Shape;153;p20"/>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4" name="Google Shape;154;p20"/>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5" name="Google Shape;155;p20"/>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6" name="Google Shape;156;p20"/>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57" name="Google Shape;157;p20"/>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58" name="Google Shape;158;p20"/>
          <p:cNvCxnSpPr>
            <a:stCxn id="152" idx="2"/>
            <a:endCxn id="154"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159" name="Google Shape;159;p20"/>
          <p:cNvCxnSpPr>
            <a:stCxn id="154" idx="3"/>
            <a:endCxn id="153"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160" name="Google Shape;160;p20"/>
          <p:cNvCxnSpPr>
            <a:stCxn id="155" idx="3"/>
            <a:endCxn id="150"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161" name="Google Shape;161;p20"/>
          <p:cNvCxnSpPr>
            <a:stCxn id="150" idx="3"/>
            <a:endCxn id="156"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162" name="Google Shape;162;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63" name="Google Shape;163;p20"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64" name="Google Shape;164;p20"/>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65" name="Google Shape;165;p20"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66" name="Google Shape;166;p20"/>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67" name="Google Shape;167;p20"/>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68" name="Google Shape;168;p20"/>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69" name="Google Shape;169;p20"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70" name="Google Shape;170;p20"/>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71" name="Google Shape;171;p20"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72" name="Google Shape;172;p20"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73" name="Google Shape;173;p20"/>
          <p:cNvCxnSpPr>
            <a:stCxn id="156" idx="3"/>
            <a:endCxn id="157"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74" name="Google Shape;174;p20"/>
          <p:cNvCxnSpPr>
            <a:stCxn id="153" idx="3"/>
            <a:endCxn id="155"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75" name="Google Shape;175;p20"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76" name="Google Shape;176;p20"/>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177" name="Google Shape;177;p20"/>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178" name="Google Shape;178;p20"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 name="Shape 182"/>
        <p:cNvGrpSpPr/>
        <p:nvPr/>
      </p:nvGrpSpPr>
      <p:grpSpPr>
        <a:xfrm>
          <a:off x="0" y="0"/>
          <a:ext cx="0" cy="0"/>
          <a:chOff x="0" y="0"/>
          <a:chExt cx="0" cy="0"/>
        </a:xfrm>
      </p:grpSpPr>
      <p:sp>
        <p:nvSpPr>
          <p:cNvPr id="183" name="Google Shape;183;p2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sz="2800">
                <a:latin typeface="Verdana"/>
                <a:ea typeface="Verdana"/>
                <a:cs typeface="Verdana"/>
                <a:sym typeface="Verdana"/>
              </a:rPr>
              <a:t>Learning Activity - Slope-Intercept Form</a:t>
            </a:r>
            <a:endParaRPr sz="2800">
              <a:latin typeface="Verdana"/>
              <a:ea typeface="Verdana"/>
              <a:cs typeface="Verdana"/>
              <a:sym typeface="Verdana"/>
            </a:endParaRPr>
          </a:p>
        </p:txBody>
      </p:sp>
      <p:sp>
        <p:nvSpPr>
          <p:cNvPr id="184" name="Google Shape;184;p21"/>
          <p:cNvSpPr txBox="1"/>
          <p:nvPr>
            <p:ph idx="1" type="body"/>
          </p:nvPr>
        </p:nvSpPr>
        <p:spPr>
          <a:xfrm>
            <a:off x="311700" y="1076275"/>
            <a:ext cx="8520600" cy="36723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a:t>Recall that the slope-intercept form of the equation of a line is </a:t>
            </a:r>
            <a:r>
              <a:rPr i="1" lang="en"/>
              <a:t>y</a:t>
            </a:r>
            <a:r>
              <a:rPr lang="en"/>
              <a:t> = </a:t>
            </a:r>
            <a:r>
              <a:rPr i="1" lang="en"/>
              <a:t>mx</a:t>
            </a:r>
            <a:r>
              <a:rPr lang="en"/>
              <a:t> + </a:t>
            </a:r>
            <a:r>
              <a:rPr i="1" lang="en"/>
              <a:t>b</a:t>
            </a:r>
            <a:r>
              <a:rPr lang="en"/>
              <a:t>, where m is the slope and </a:t>
            </a:r>
            <a:r>
              <a:rPr i="1" lang="en"/>
              <a:t>b</a:t>
            </a:r>
            <a:r>
              <a:rPr lang="en"/>
              <a:t> is the </a:t>
            </a:r>
            <a:r>
              <a:rPr i="1" lang="en"/>
              <a:t>y</a:t>
            </a:r>
            <a:r>
              <a:rPr lang="en"/>
              <a:t>-intercept. The </a:t>
            </a:r>
            <a:r>
              <a:rPr i="1" lang="en"/>
              <a:t>y</a:t>
            </a:r>
            <a:r>
              <a:rPr lang="en"/>
              <a:t>-intercept is the point where the graph crosses the </a:t>
            </a:r>
            <a:r>
              <a:rPr i="1" lang="en"/>
              <a:t>y</a:t>
            </a:r>
            <a:r>
              <a:rPr lang="en"/>
              <a:t>-axis. For </a:t>
            </a:r>
            <a:r>
              <a:rPr i="1" lang="en"/>
              <a:t>y</a:t>
            </a:r>
            <a:r>
              <a:rPr lang="en"/>
              <a:t>-intercept </a:t>
            </a:r>
            <a:r>
              <a:rPr i="1" lang="en"/>
              <a:t>b</a:t>
            </a:r>
            <a:r>
              <a:rPr lang="en"/>
              <a:t>, the coordinates of the point are (0, </a:t>
            </a:r>
            <a:r>
              <a:rPr i="1" lang="en"/>
              <a:t>b</a:t>
            </a:r>
            <a:r>
              <a:rPr lang="en"/>
              <a:t>). In the following activity, you will complete a series of questions regarding this information.</a:t>
            </a:r>
            <a:endParaRPr/>
          </a:p>
          <a:p>
            <a:pPr indent="0" lvl="0" marL="0" rtl="0" algn="l">
              <a:lnSpc>
                <a:spcPct val="90000"/>
              </a:lnSpc>
              <a:spcBef>
                <a:spcPts val="1200"/>
              </a:spcBef>
              <a:spcAft>
                <a:spcPts val="0"/>
              </a:spcAft>
              <a:buNone/>
            </a:pPr>
            <a:r>
              <a:rPr lang="en"/>
              <a:t>For questions 1 – 3, determine the slope, </a:t>
            </a:r>
            <a:r>
              <a:rPr i="1" lang="en"/>
              <a:t>m</a:t>
            </a:r>
            <a:r>
              <a:rPr lang="en"/>
              <a:t>, and the </a:t>
            </a:r>
            <a:r>
              <a:rPr i="1" lang="en"/>
              <a:t>y</a:t>
            </a:r>
            <a:r>
              <a:rPr lang="en"/>
              <a:t>-intercept, </a:t>
            </a:r>
            <a:r>
              <a:rPr i="1" lang="en"/>
              <a:t>b</a:t>
            </a:r>
            <a:r>
              <a:rPr lang="en"/>
              <a:t>.</a:t>
            </a:r>
            <a:endParaRPr/>
          </a:p>
          <a:p>
            <a:pPr indent="-342900" lvl="0" marL="457200" rtl="0" algn="l">
              <a:lnSpc>
                <a:spcPct val="90000"/>
              </a:lnSpc>
              <a:spcBef>
                <a:spcPts val="1200"/>
              </a:spcBef>
              <a:spcAft>
                <a:spcPts val="0"/>
              </a:spcAft>
              <a:buSzPts val="1800"/>
              <a:buAutoNum type="arabicPeriod"/>
            </a:pPr>
            <a:r>
              <a:rPr i="1" lang="en"/>
              <a:t>y</a:t>
            </a:r>
            <a:r>
              <a:rPr lang="en"/>
              <a:t> = 2</a:t>
            </a:r>
            <a:r>
              <a:rPr i="1" lang="en"/>
              <a:t>x</a:t>
            </a:r>
            <a:r>
              <a:rPr lang="en"/>
              <a:t> + 5</a:t>
            </a:r>
            <a:endParaRPr/>
          </a:p>
          <a:p>
            <a:pPr indent="-342900" lvl="0" marL="457200" rtl="0" algn="l">
              <a:lnSpc>
                <a:spcPct val="90000"/>
              </a:lnSpc>
              <a:spcBef>
                <a:spcPts val="1000"/>
              </a:spcBef>
              <a:spcAft>
                <a:spcPts val="0"/>
              </a:spcAft>
              <a:buSzPts val="1800"/>
              <a:buAutoNum type="arabicPeriod"/>
            </a:pPr>
            <a:r>
              <a:rPr i="1" lang="en"/>
              <a:t>y</a:t>
            </a:r>
            <a:r>
              <a:rPr lang="en"/>
              <a:t> = −3</a:t>
            </a:r>
            <a:r>
              <a:rPr i="1" lang="en"/>
              <a:t>x</a:t>
            </a:r>
            <a:r>
              <a:rPr lang="en"/>
              <a:t> + 2</a:t>
            </a:r>
            <a:endParaRPr/>
          </a:p>
          <a:p>
            <a:pPr indent="-342900" lvl="0" marL="457200" rtl="0" algn="l">
              <a:lnSpc>
                <a:spcPct val="90000"/>
              </a:lnSpc>
              <a:spcBef>
                <a:spcPts val="1000"/>
              </a:spcBef>
              <a:spcAft>
                <a:spcPts val="1000"/>
              </a:spcAft>
              <a:buSzPts val="1800"/>
              <a:buAutoNum type="arabicPeriod"/>
            </a:pPr>
            <a:r>
              <a:rPr i="1" lang="en"/>
              <a:t>y</a:t>
            </a:r>
            <a:r>
              <a:rPr lang="en"/>
              <a:t> = −15</a:t>
            </a:r>
            <a:r>
              <a:rPr i="1" lang="en"/>
              <a:t>x</a:t>
            </a:r>
            <a:r>
              <a:rPr lang="en"/>
              <a:t> − 1</a:t>
            </a:r>
            <a:endParaRPr/>
          </a:p>
        </p:txBody>
      </p:sp>
      <p:sp>
        <p:nvSpPr>
          <p:cNvPr id="185" name="Google Shape;185;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6" name="Google Shape;186;p21"/>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1.12.2 Writing an Equation Given the Slope and y-Intercept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0" name="Shape 190"/>
        <p:cNvGrpSpPr/>
        <p:nvPr/>
      </p:nvGrpSpPr>
      <p:grpSpPr>
        <a:xfrm>
          <a:off x="0" y="0"/>
          <a:ext cx="0" cy="0"/>
          <a:chOff x="0" y="0"/>
          <a:chExt cx="0" cy="0"/>
        </a:xfrm>
      </p:grpSpPr>
      <p:sp>
        <p:nvSpPr>
          <p:cNvPr id="191" name="Google Shape;191;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2800">
                <a:latin typeface="Verdana"/>
                <a:ea typeface="Verdana"/>
                <a:cs typeface="Verdana"/>
                <a:sym typeface="Verdana"/>
              </a:rPr>
              <a:t>Learning Activity </a:t>
            </a:r>
            <a:r>
              <a:rPr lang="en" sz="2800">
                <a:latin typeface="Verdana"/>
                <a:ea typeface="Verdana"/>
                <a:cs typeface="Verdana"/>
                <a:sym typeface="Verdana"/>
              </a:rPr>
              <a:t>- Slope-Intercept Form</a:t>
            </a:r>
            <a:endParaRPr sz="2800">
              <a:latin typeface="Verdana"/>
              <a:ea typeface="Verdana"/>
              <a:cs typeface="Verdana"/>
              <a:sym typeface="Verdana"/>
            </a:endParaRPr>
          </a:p>
        </p:txBody>
      </p:sp>
      <p:sp>
        <p:nvSpPr>
          <p:cNvPr id="192" name="Google Shape;192;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3" name="Google Shape;193;p22">
            <a:hlinkClick action="ppaction://hlinksldjump" r:id="rId4"/>
          </p:cNvPr>
          <p:cNvSpPr/>
          <p:nvPr/>
        </p:nvSpPr>
        <p:spPr>
          <a:xfrm>
            <a:off x="7370850" y="3692175"/>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Are you ready for more?</a:t>
            </a:r>
            <a:endParaRPr>
              <a:latin typeface="Noto Sans"/>
              <a:ea typeface="Noto Sans"/>
              <a:cs typeface="Noto Sans"/>
              <a:sym typeface="Noto Sans"/>
            </a:endParaRPr>
          </a:p>
        </p:txBody>
      </p:sp>
      <p:sp>
        <p:nvSpPr>
          <p:cNvPr id="194" name="Google Shape;194;p22"/>
          <p:cNvSpPr txBox="1"/>
          <p:nvPr>
            <p:ph idx="1" type="body"/>
          </p:nvPr>
        </p:nvSpPr>
        <p:spPr>
          <a:xfrm>
            <a:off x="311700" y="1126138"/>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questions 4 – 7, match the correct slope and y-intercept to the given equations (A, B, C, or D)</a:t>
            </a:r>
            <a:endParaRPr/>
          </a:p>
          <a:p>
            <a:pPr indent="-342900" lvl="0" marL="457200" marR="3243883" rtl="0" algn="l">
              <a:spcBef>
                <a:spcPts val="1200"/>
              </a:spcBef>
              <a:spcAft>
                <a:spcPts val="0"/>
              </a:spcAft>
              <a:buSzPts val="1800"/>
              <a:buAutoNum type="arabicPeriod" startAt="4"/>
            </a:pPr>
            <a:r>
              <a:rPr lang="en"/>
              <a:t>What is the correct slope and </a:t>
            </a:r>
            <a:r>
              <a:rPr i="1" lang="en"/>
              <a:t>y</a:t>
            </a:r>
            <a:r>
              <a:rPr lang="en"/>
              <a:t>-intercept of </a:t>
            </a:r>
            <a:r>
              <a:rPr i="1" lang="en"/>
              <a:t>y </a:t>
            </a:r>
            <a:r>
              <a:rPr lang="en"/>
              <a:t>= −2</a:t>
            </a:r>
            <a:r>
              <a:rPr i="1" lang="en"/>
              <a:t>x</a:t>
            </a:r>
            <a:r>
              <a:rPr lang="en"/>
              <a:t> + 3</a:t>
            </a:r>
            <a:r>
              <a:rPr lang="en"/>
              <a:t>?</a:t>
            </a:r>
            <a:endParaRPr/>
          </a:p>
          <a:p>
            <a:pPr indent="-342900" lvl="0" marL="457200" marR="3243883" rtl="0" algn="l">
              <a:spcBef>
                <a:spcPts val="0"/>
              </a:spcBef>
              <a:spcAft>
                <a:spcPts val="0"/>
              </a:spcAft>
              <a:buSzPts val="1800"/>
              <a:buAutoNum type="arabicPeriod" startAt="4"/>
            </a:pPr>
            <a:r>
              <a:rPr lang="en"/>
              <a:t>What is the correct slope and </a:t>
            </a:r>
            <a:r>
              <a:rPr i="1" lang="en"/>
              <a:t>y</a:t>
            </a:r>
            <a:r>
              <a:rPr lang="en"/>
              <a:t>-intercept of </a:t>
            </a:r>
            <a:r>
              <a:rPr i="1" lang="en"/>
              <a:t>y </a:t>
            </a:r>
            <a:r>
              <a:rPr lang="en"/>
              <a:t>= 3</a:t>
            </a:r>
            <a:r>
              <a:rPr i="1" lang="en"/>
              <a:t>x </a:t>
            </a:r>
            <a:r>
              <a:rPr lang="en"/>
              <a:t>− 2</a:t>
            </a:r>
            <a:r>
              <a:rPr lang="en"/>
              <a:t>?</a:t>
            </a:r>
            <a:endParaRPr/>
          </a:p>
          <a:p>
            <a:pPr indent="-342900" lvl="0" marL="457200" marR="3243883" rtl="0" algn="l">
              <a:spcBef>
                <a:spcPts val="0"/>
              </a:spcBef>
              <a:spcAft>
                <a:spcPts val="0"/>
              </a:spcAft>
              <a:buSzPts val="1800"/>
              <a:buAutoNum type="arabicPeriod" startAt="4"/>
            </a:pPr>
            <a:r>
              <a:rPr lang="en"/>
              <a:t>What is the correct slope and </a:t>
            </a:r>
            <a:r>
              <a:rPr i="1" lang="en"/>
              <a:t>y</a:t>
            </a:r>
            <a:r>
              <a:rPr lang="en"/>
              <a:t>-intercept of </a:t>
            </a:r>
            <a:r>
              <a:rPr i="1" lang="en"/>
              <a:t>y</a:t>
            </a:r>
            <a:r>
              <a:rPr lang="en"/>
              <a:t> =2</a:t>
            </a:r>
            <a:r>
              <a:rPr i="1" lang="en"/>
              <a:t>x </a:t>
            </a:r>
            <a:r>
              <a:rPr lang="en"/>
              <a:t>− 3</a:t>
            </a:r>
            <a:r>
              <a:rPr lang="en"/>
              <a:t>?</a:t>
            </a:r>
            <a:endParaRPr/>
          </a:p>
          <a:p>
            <a:pPr indent="-342900" lvl="0" marL="457200" marR="3243883" rtl="0" algn="l">
              <a:spcBef>
                <a:spcPts val="0"/>
              </a:spcBef>
              <a:spcAft>
                <a:spcPts val="0"/>
              </a:spcAft>
              <a:buSzPts val="1800"/>
              <a:buAutoNum type="arabicPeriod" startAt="4"/>
            </a:pPr>
            <a:r>
              <a:rPr lang="en"/>
              <a:t>What is the correct slope and </a:t>
            </a:r>
            <a:r>
              <a:rPr i="1" lang="en"/>
              <a:t>y</a:t>
            </a:r>
            <a:r>
              <a:rPr lang="en"/>
              <a:t>-intercept of </a:t>
            </a:r>
            <a:r>
              <a:rPr i="1" lang="en"/>
              <a:t>y</a:t>
            </a:r>
            <a:r>
              <a:rPr lang="en"/>
              <a:t> = −12</a:t>
            </a:r>
            <a:r>
              <a:rPr i="1" lang="en"/>
              <a:t>x </a:t>
            </a:r>
            <a:r>
              <a:rPr lang="en"/>
              <a:t>− 3</a:t>
            </a:r>
            <a:r>
              <a:rPr lang="en"/>
              <a:t>?</a:t>
            </a:r>
            <a:endParaRPr/>
          </a:p>
        </p:txBody>
      </p:sp>
      <p:sp>
        <p:nvSpPr>
          <p:cNvPr id="195" name="Google Shape;195;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1.12.2 Writing an Equation Given the Slope and y-Intercept</a:t>
            </a:r>
            <a:endParaRPr/>
          </a:p>
        </p:txBody>
      </p:sp>
      <p:sp>
        <p:nvSpPr>
          <p:cNvPr id="196" name="Google Shape;196;p22"/>
          <p:cNvSpPr txBox="1"/>
          <p:nvPr/>
        </p:nvSpPr>
        <p:spPr>
          <a:xfrm>
            <a:off x="5610675" y="2038288"/>
            <a:ext cx="3129600" cy="15921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rgbClr val="424242"/>
              </a:buClr>
              <a:buSzPts val="1600"/>
              <a:buFont typeface="Noto Sans"/>
              <a:buAutoNum type="alphaUcPeriod"/>
            </a:pPr>
            <a:r>
              <a:rPr lang="en" sz="1600">
                <a:solidFill>
                  <a:srgbClr val="424242"/>
                </a:solidFill>
                <a:latin typeface="Noto Sans"/>
                <a:ea typeface="Noto Sans"/>
                <a:cs typeface="Noto Sans"/>
                <a:sym typeface="Noto Sans"/>
              </a:rPr>
              <a:t>Slope: −12, </a:t>
            </a:r>
            <a:r>
              <a:rPr i="1" lang="en" sz="1600">
                <a:solidFill>
                  <a:srgbClr val="424242"/>
                </a:solidFill>
                <a:latin typeface="Noto Sans"/>
                <a:ea typeface="Noto Sans"/>
                <a:cs typeface="Noto Sans"/>
                <a:sym typeface="Noto Sans"/>
              </a:rPr>
              <a:t>y</a:t>
            </a:r>
            <a:r>
              <a:rPr lang="en" sz="1600">
                <a:solidFill>
                  <a:srgbClr val="424242"/>
                </a:solidFill>
                <a:latin typeface="Noto Sans"/>
                <a:ea typeface="Noto Sans"/>
                <a:cs typeface="Noto Sans"/>
                <a:sym typeface="Noto Sans"/>
              </a:rPr>
              <a:t>-intercept: −3</a:t>
            </a:r>
            <a:endParaRPr sz="1600">
              <a:solidFill>
                <a:srgbClr val="424242"/>
              </a:solidFill>
              <a:latin typeface="Noto Sans"/>
              <a:ea typeface="Noto Sans"/>
              <a:cs typeface="Noto Sans"/>
              <a:sym typeface="Noto Sans"/>
            </a:endParaRPr>
          </a:p>
          <a:p>
            <a:pPr indent="-330200" lvl="0" marL="457200" rtl="0" algn="l">
              <a:spcBef>
                <a:spcPts val="1000"/>
              </a:spcBef>
              <a:spcAft>
                <a:spcPts val="0"/>
              </a:spcAft>
              <a:buClr>
                <a:srgbClr val="424242"/>
              </a:buClr>
              <a:buSzPts val="1600"/>
              <a:buFont typeface="Noto Sans"/>
              <a:buAutoNum type="alphaUcPeriod"/>
            </a:pPr>
            <a:r>
              <a:rPr lang="en" sz="1600">
                <a:solidFill>
                  <a:srgbClr val="424242"/>
                </a:solidFill>
                <a:latin typeface="Noto Sans"/>
                <a:ea typeface="Noto Sans"/>
                <a:cs typeface="Noto Sans"/>
                <a:sym typeface="Noto Sans"/>
              </a:rPr>
              <a:t>Slope: 2, </a:t>
            </a:r>
            <a:r>
              <a:rPr i="1" lang="en" sz="1600">
                <a:solidFill>
                  <a:srgbClr val="424242"/>
                </a:solidFill>
                <a:latin typeface="Noto Sans"/>
                <a:ea typeface="Noto Sans"/>
                <a:cs typeface="Noto Sans"/>
                <a:sym typeface="Noto Sans"/>
              </a:rPr>
              <a:t>y</a:t>
            </a:r>
            <a:r>
              <a:rPr lang="en" sz="1600">
                <a:solidFill>
                  <a:srgbClr val="424242"/>
                </a:solidFill>
                <a:latin typeface="Noto Sans"/>
                <a:ea typeface="Noto Sans"/>
                <a:cs typeface="Noto Sans"/>
                <a:sym typeface="Noto Sans"/>
              </a:rPr>
              <a:t>-intercept: −3</a:t>
            </a:r>
            <a:endParaRPr sz="1600">
              <a:solidFill>
                <a:srgbClr val="424242"/>
              </a:solidFill>
              <a:latin typeface="Noto Sans"/>
              <a:ea typeface="Noto Sans"/>
              <a:cs typeface="Noto Sans"/>
              <a:sym typeface="Noto Sans"/>
            </a:endParaRPr>
          </a:p>
          <a:p>
            <a:pPr indent="-330200" lvl="0" marL="457200" rtl="0" algn="l">
              <a:spcBef>
                <a:spcPts val="1000"/>
              </a:spcBef>
              <a:spcAft>
                <a:spcPts val="0"/>
              </a:spcAft>
              <a:buClr>
                <a:srgbClr val="424242"/>
              </a:buClr>
              <a:buSzPts val="1600"/>
              <a:buFont typeface="Noto Sans"/>
              <a:buAutoNum type="alphaUcPeriod"/>
            </a:pPr>
            <a:r>
              <a:rPr lang="en" sz="1600">
                <a:solidFill>
                  <a:srgbClr val="424242"/>
                </a:solidFill>
                <a:latin typeface="Noto Sans"/>
                <a:ea typeface="Noto Sans"/>
                <a:cs typeface="Noto Sans"/>
                <a:sym typeface="Noto Sans"/>
              </a:rPr>
              <a:t>Slope: −2, </a:t>
            </a:r>
            <a:r>
              <a:rPr i="1" lang="en" sz="1600">
                <a:solidFill>
                  <a:srgbClr val="424242"/>
                </a:solidFill>
                <a:latin typeface="Noto Sans"/>
                <a:ea typeface="Noto Sans"/>
                <a:cs typeface="Noto Sans"/>
                <a:sym typeface="Noto Sans"/>
              </a:rPr>
              <a:t>y</a:t>
            </a:r>
            <a:r>
              <a:rPr lang="en" sz="1600">
                <a:solidFill>
                  <a:srgbClr val="424242"/>
                </a:solidFill>
                <a:latin typeface="Noto Sans"/>
                <a:ea typeface="Noto Sans"/>
                <a:cs typeface="Noto Sans"/>
                <a:sym typeface="Noto Sans"/>
              </a:rPr>
              <a:t>-intercept: 3</a:t>
            </a:r>
            <a:endParaRPr sz="1600">
              <a:solidFill>
                <a:srgbClr val="424242"/>
              </a:solidFill>
              <a:latin typeface="Noto Sans"/>
              <a:ea typeface="Noto Sans"/>
              <a:cs typeface="Noto Sans"/>
              <a:sym typeface="Noto Sans"/>
            </a:endParaRPr>
          </a:p>
          <a:p>
            <a:pPr indent="-330200" lvl="0" marL="457200" rtl="0" algn="l">
              <a:spcBef>
                <a:spcPts val="1000"/>
              </a:spcBef>
              <a:spcAft>
                <a:spcPts val="0"/>
              </a:spcAft>
              <a:buClr>
                <a:srgbClr val="424242"/>
              </a:buClr>
              <a:buSzPts val="1600"/>
              <a:buFont typeface="Noto Sans"/>
              <a:buAutoNum type="alphaUcPeriod"/>
            </a:pPr>
            <a:r>
              <a:rPr lang="en" sz="1600">
                <a:solidFill>
                  <a:srgbClr val="424242"/>
                </a:solidFill>
                <a:latin typeface="Noto Sans"/>
                <a:ea typeface="Noto Sans"/>
                <a:cs typeface="Noto Sans"/>
                <a:sym typeface="Noto Sans"/>
              </a:rPr>
              <a:t>Slope: 3, </a:t>
            </a:r>
            <a:r>
              <a:rPr i="1" lang="en" sz="1600">
                <a:solidFill>
                  <a:srgbClr val="424242"/>
                </a:solidFill>
                <a:latin typeface="Noto Sans"/>
                <a:ea typeface="Noto Sans"/>
                <a:cs typeface="Noto Sans"/>
                <a:sym typeface="Noto Sans"/>
              </a:rPr>
              <a:t>y</a:t>
            </a:r>
            <a:r>
              <a:rPr lang="en" sz="1600">
                <a:solidFill>
                  <a:srgbClr val="424242"/>
                </a:solidFill>
                <a:latin typeface="Noto Sans"/>
                <a:ea typeface="Noto Sans"/>
                <a:cs typeface="Noto Sans"/>
                <a:sym typeface="Noto Sans"/>
              </a:rPr>
              <a:t>-intercept: −2</a:t>
            </a:r>
            <a:endParaRPr sz="1600">
              <a:solidFill>
                <a:srgbClr val="424242"/>
              </a:solidFill>
              <a:latin typeface="Noto Sans"/>
              <a:ea typeface="Noto Sans"/>
              <a:cs typeface="Noto Sans"/>
              <a:sym typeface="Noto Sans"/>
            </a:endParaRPr>
          </a:p>
          <a:p>
            <a:pPr indent="0" lvl="0" marL="0" rtl="0" algn="l">
              <a:spcBef>
                <a:spcPts val="1000"/>
              </a:spcBef>
              <a:spcAft>
                <a:spcPts val="0"/>
              </a:spcAft>
              <a:buNone/>
            </a:pPr>
            <a:r>
              <a:t/>
            </a:r>
            <a:endParaRPr sz="1800">
              <a:solidFill>
                <a:srgbClr val="424242"/>
              </a:solidFill>
              <a:latin typeface="Noto Sans"/>
              <a:ea typeface="Noto Sans"/>
              <a:cs typeface="Noto Sans"/>
              <a:sym typeface="Noto Sans"/>
            </a:endParaRPr>
          </a:p>
        </p:txBody>
      </p:sp>
      <p:sp>
        <p:nvSpPr>
          <p:cNvPr id="197" name="Google Shape;197;p22"/>
          <p:cNvSpPr/>
          <p:nvPr/>
        </p:nvSpPr>
        <p:spPr>
          <a:xfrm>
            <a:off x="354075" y="1896200"/>
            <a:ext cx="5256600" cy="26730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8" name="Google Shape;198;p22"/>
          <p:cNvSpPr/>
          <p:nvPr/>
        </p:nvSpPr>
        <p:spPr>
          <a:xfrm>
            <a:off x="5719875" y="1896200"/>
            <a:ext cx="2936400" cy="1734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02" name="Shape 202"/>
        <p:cNvGrpSpPr/>
        <p:nvPr/>
      </p:nvGrpSpPr>
      <p:grpSpPr>
        <a:xfrm>
          <a:off x="0" y="0"/>
          <a:ext cx="0" cy="0"/>
          <a:chOff x="0" y="0"/>
          <a:chExt cx="0" cy="0"/>
        </a:xfrm>
      </p:grpSpPr>
      <p:sp>
        <p:nvSpPr>
          <p:cNvPr id="203" name="Google Shape;203;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Extending Your Thinking</a:t>
            </a:r>
            <a:endParaRPr>
              <a:latin typeface="Verdana"/>
              <a:ea typeface="Verdana"/>
              <a:cs typeface="Verdana"/>
              <a:sym typeface="Verdana"/>
            </a:endParaRPr>
          </a:p>
        </p:txBody>
      </p:sp>
      <p:sp>
        <p:nvSpPr>
          <p:cNvPr id="204" name="Google Shape;204;p23"/>
          <p:cNvSpPr txBox="1"/>
          <p:nvPr>
            <p:ph idx="1" type="body"/>
          </p:nvPr>
        </p:nvSpPr>
        <p:spPr>
          <a:xfrm>
            <a:off x="311700" y="1017725"/>
            <a:ext cx="8520600" cy="363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rgbClr val="1D2125"/>
                </a:solidFill>
                <a:highlight>
                  <a:srgbClr val="FFFFFF"/>
                </a:highlight>
              </a:rPr>
              <a:t>We can find the slope and y-intercept from an equation in the form </a:t>
            </a:r>
            <a:r>
              <a:rPr i="1" lang="en" sz="1700">
                <a:solidFill>
                  <a:srgbClr val="1D2125"/>
                </a:solidFill>
                <a:highlight>
                  <a:srgbClr val="FFFFFF"/>
                </a:highlight>
              </a:rPr>
              <a:t>y</a:t>
            </a:r>
            <a:r>
              <a:rPr lang="en" sz="1700">
                <a:solidFill>
                  <a:srgbClr val="1D2125"/>
                </a:solidFill>
                <a:highlight>
                  <a:srgbClr val="FFFFFF"/>
                </a:highlight>
              </a:rPr>
              <a:t> = </a:t>
            </a:r>
            <a:r>
              <a:rPr i="1" lang="en" sz="1700">
                <a:solidFill>
                  <a:srgbClr val="1D2125"/>
                </a:solidFill>
                <a:highlight>
                  <a:srgbClr val="FFFFFF"/>
                </a:highlight>
              </a:rPr>
              <a:t>mx</a:t>
            </a:r>
            <a:r>
              <a:rPr lang="en" sz="1700">
                <a:solidFill>
                  <a:srgbClr val="1D2125"/>
                </a:solidFill>
                <a:highlight>
                  <a:srgbClr val="FFFFFF"/>
                </a:highlight>
              </a:rPr>
              <a:t> + </a:t>
            </a:r>
            <a:r>
              <a:rPr i="1" lang="en" sz="1700">
                <a:solidFill>
                  <a:srgbClr val="1D2125"/>
                </a:solidFill>
                <a:highlight>
                  <a:srgbClr val="FFFFFF"/>
                </a:highlight>
              </a:rPr>
              <a:t>b</a:t>
            </a:r>
            <a:r>
              <a:rPr lang="en" sz="1700">
                <a:solidFill>
                  <a:srgbClr val="1D2125"/>
                </a:solidFill>
                <a:highlight>
                  <a:srgbClr val="FFFFFF"/>
                </a:highlight>
              </a:rPr>
              <a:t>. Now we’ll do the reverse: use the slope and y-intercept to write the equation.</a:t>
            </a:r>
            <a:endParaRPr sz="1700"/>
          </a:p>
          <a:p>
            <a:pPr indent="0" lvl="0" marL="0" rtl="0" algn="l">
              <a:spcBef>
                <a:spcPts val="800"/>
              </a:spcBef>
              <a:spcAft>
                <a:spcPts val="0"/>
              </a:spcAft>
              <a:buNone/>
            </a:pPr>
            <a:r>
              <a:t/>
            </a:r>
            <a:endParaRPr sz="1600"/>
          </a:p>
          <a:p>
            <a:pPr indent="0" lvl="0" marL="0" rtl="0" algn="l">
              <a:spcBef>
                <a:spcPts val="800"/>
              </a:spcBef>
              <a:spcAft>
                <a:spcPts val="800"/>
              </a:spcAft>
              <a:buNone/>
            </a:pPr>
            <a:r>
              <a:t/>
            </a:r>
            <a:endParaRPr sz="1600"/>
          </a:p>
        </p:txBody>
      </p:sp>
      <p:sp>
        <p:nvSpPr>
          <p:cNvPr id="205" name="Google Shape;205;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6" name="Google Shape;206;p23"/>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1.12.2 Writing an Equation Given the Slope and y-Intercept</a:t>
            </a:r>
            <a:endParaRPr/>
          </a:p>
        </p:txBody>
      </p:sp>
      <p:pic>
        <p:nvPicPr>
          <p:cNvPr id="207" name="Google Shape;207;p23"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08" name="Google Shape;208;p23"/>
          <p:cNvSpPr txBox="1"/>
          <p:nvPr/>
        </p:nvSpPr>
        <p:spPr>
          <a:xfrm>
            <a:off x="409975" y="1731600"/>
            <a:ext cx="3578100" cy="2348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rgbClr val="424242"/>
                </a:solidFill>
                <a:latin typeface="Noto Sans"/>
                <a:ea typeface="Noto Sans"/>
                <a:cs typeface="Noto Sans"/>
                <a:sym typeface="Noto Sans"/>
              </a:rPr>
              <a:t>Example 1</a:t>
            </a:r>
            <a:endParaRPr b="1" sz="1700">
              <a:solidFill>
                <a:srgbClr val="424242"/>
              </a:solidFill>
              <a:latin typeface="Noto Sans"/>
              <a:ea typeface="Noto Sans"/>
              <a:cs typeface="Noto Sans"/>
              <a:sym typeface="Noto Sans"/>
            </a:endParaRPr>
          </a:p>
          <a:p>
            <a:pPr indent="0" lvl="0" marL="0" rtl="0" algn="l">
              <a:spcBef>
                <a:spcPts val="0"/>
              </a:spcBef>
              <a:spcAft>
                <a:spcPts val="0"/>
              </a:spcAft>
              <a:buNone/>
            </a:pPr>
            <a:r>
              <a:rPr lang="en" sz="1700">
                <a:solidFill>
                  <a:srgbClr val="424242"/>
                </a:solidFill>
                <a:latin typeface="Noto Sans"/>
                <a:ea typeface="Noto Sans"/>
                <a:cs typeface="Noto Sans"/>
                <a:sym typeface="Noto Sans"/>
              </a:rPr>
              <a:t>Find the equation of a line with slope −1 and </a:t>
            </a:r>
            <a:r>
              <a:rPr i="1" lang="en" sz="1700">
                <a:solidFill>
                  <a:srgbClr val="424242"/>
                </a:solidFill>
                <a:latin typeface="Noto Sans"/>
                <a:ea typeface="Noto Sans"/>
                <a:cs typeface="Noto Sans"/>
                <a:sym typeface="Noto Sans"/>
              </a:rPr>
              <a:t>y</a:t>
            </a:r>
            <a:r>
              <a:rPr lang="en" sz="1700">
                <a:solidFill>
                  <a:srgbClr val="424242"/>
                </a:solidFill>
                <a:latin typeface="Noto Sans"/>
                <a:ea typeface="Noto Sans"/>
                <a:cs typeface="Noto Sans"/>
                <a:sym typeface="Noto Sans"/>
              </a:rPr>
              <a:t>-intercept (0,−3).</a:t>
            </a:r>
            <a:endParaRPr sz="1700">
              <a:solidFill>
                <a:srgbClr val="424242"/>
              </a:solidFill>
              <a:latin typeface="Noto Sans"/>
              <a:ea typeface="Noto Sans"/>
              <a:cs typeface="Noto Sans"/>
              <a:sym typeface="Noto Sans"/>
            </a:endParaRPr>
          </a:p>
          <a:p>
            <a:pPr indent="0" lvl="0" marL="0" rtl="0" algn="l">
              <a:spcBef>
                <a:spcPts val="1000"/>
              </a:spcBef>
              <a:spcAft>
                <a:spcPts val="0"/>
              </a:spcAft>
              <a:buNone/>
            </a:pPr>
            <a:r>
              <a:rPr b="1" lang="en" sz="1700">
                <a:solidFill>
                  <a:srgbClr val="424242"/>
                </a:solidFill>
                <a:latin typeface="Noto Sans"/>
                <a:ea typeface="Noto Sans"/>
                <a:cs typeface="Noto Sans"/>
                <a:sym typeface="Noto Sans"/>
              </a:rPr>
              <a:t>Step 1</a:t>
            </a:r>
            <a:r>
              <a:rPr lang="en" sz="1700">
                <a:solidFill>
                  <a:srgbClr val="424242"/>
                </a:solidFill>
                <a:latin typeface="Noto Sans"/>
                <a:ea typeface="Noto Sans"/>
                <a:cs typeface="Noto Sans"/>
                <a:sym typeface="Noto Sans"/>
              </a:rPr>
              <a:t> - Name the slope.</a:t>
            </a:r>
            <a:endParaRPr sz="1700">
              <a:solidFill>
                <a:srgbClr val="424242"/>
              </a:solidFill>
              <a:latin typeface="Noto Sans"/>
              <a:ea typeface="Noto Sans"/>
              <a:cs typeface="Noto Sans"/>
              <a:sym typeface="Noto Sans"/>
            </a:endParaRPr>
          </a:p>
          <a:p>
            <a:pPr indent="0" lvl="0" marL="0" rtl="0" algn="l">
              <a:spcBef>
                <a:spcPts val="1000"/>
              </a:spcBef>
              <a:spcAft>
                <a:spcPts val="0"/>
              </a:spcAft>
              <a:buNone/>
            </a:pPr>
            <a:r>
              <a:rPr b="1" lang="en" sz="1700">
                <a:solidFill>
                  <a:srgbClr val="424242"/>
                </a:solidFill>
                <a:latin typeface="Noto Sans"/>
                <a:ea typeface="Noto Sans"/>
                <a:cs typeface="Noto Sans"/>
                <a:sym typeface="Noto Sans"/>
              </a:rPr>
              <a:t>Step 2</a:t>
            </a:r>
            <a:r>
              <a:rPr lang="en" sz="1700">
                <a:solidFill>
                  <a:srgbClr val="424242"/>
                </a:solidFill>
                <a:latin typeface="Noto Sans"/>
                <a:ea typeface="Noto Sans"/>
                <a:cs typeface="Noto Sans"/>
                <a:sym typeface="Noto Sans"/>
              </a:rPr>
              <a:t> - Name the </a:t>
            </a:r>
            <a:r>
              <a:rPr i="1" lang="en" sz="1700">
                <a:solidFill>
                  <a:srgbClr val="424242"/>
                </a:solidFill>
                <a:latin typeface="Noto Sans"/>
                <a:ea typeface="Noto Sans"/>
                <a:cs typeface="Noto Sans"/>
                <a:sym typeface="Noto Sans"/>
              </a:rPr>
              <a:t>y</a:t>
            </a:r>
            <a:r>
              <a:rPr lang="en" sz="1700">
                <a:solidFill>
                  <a:srgbClr val="424242"/>
                </a:solidFill>
                <a:latin typeface="Noto Sans"/>
                <a:ea typeface="Noto Sans"/>
                <a:cs typeface="Noto Sans"/>
                <a:sym typeface="Noto Sans"/>
              </a:rPr>
              <a:t>-intercept.</a:t>
            </a:r>
            <a:endParaRPr sz="1700">
              <a:solidFill>
                <a:srgbClr val="424242"/>
              </a:solidFill>
              <a:latin typeface="Noto Sans"/>
              <a:ea typeface="Noto Sans"/>
              <a:cs typeface="Noto Sans"/>
              <a:sym typeface="Noto Sans"/>
            </a:endParaRPr>
          </a:p>
          <a:p>
            <a:pPr indent="0" lvl="0" marL="0" rtl="0" algn="l">
              <a:spcBef>
                <a:spcPts val="1000"/>
              </a:spcBef>
              <a:spcAft>
                <a:spcPts val="0"/>
              </a:spcAft>
              <a:buNone/>
            </a:pPr>
            <a:r>
              <a:rPr b="1" lang="en" sz="1700">
                <a:solidFill>
                  <a:srgbClr val="424242"/>
                </a:solidFill>
                <a:latin typeface="Noto Sans"/>
                <a:ea typeface="Noto Sans"/>
                <a:cs typeface="Noto Sans"/>
                <a:sym typeface="Noto Sans"/>
              </a:rPr>
              <a:t>Step 3</a:t>
            </a:r>
            <a:r>
              <a:rPr lang="en" sz="1700">
                <a:solidFill>
                  <a:srgbClr val="424242"/>
                </a:solidFill>
                <a:latin typeface="Noto Sans"/>
                <a:ea typeface="Noto Sans"/>
                <a:cs typeface="Noto Sans"/>
                <a:sym typeface="Noto Sans"/>
              </a:rPr>
              <a:t> - Substitute the values into </a:t>
            </a:r>
            <a:r>
              <a:rPr i="1" lang="en" sz="1700">
                <a:solidFill>
                  <a:srgbClr val="1D2125"/>
                </a:solidFill>
                <a:highlight>
                  <a:srgbClr val="FFFFFF"/>
                </a:highlight>
                <a:latin typeface="Noto Sans"/>
                <a:ea typeface="Noto Sans"/>
                <a:cs typeface="Noto Sans"/>
                <a:sym typeface="Noto Sans"/>
              </a:rPr>
              <a:t>y</a:t>
            </a:r>
            <a:r>
              <a:rPr lang="en" sz="1700">
                <a:solidFill>
                  <a:srgbClr val="1D2125"/>
                </a:solidFill>
                <a:highlight>
                  <a:srgbClr val="FFFFFF"/>
                </a:highlight>
                <a:latin typeface="Noto Sans"/>
                <a:ea typeface="Noto Sans"/>
                <a:cs typeface="Noto Sans"/>
                <a:sym typeface="Noto Sans"/>
              </a:rPr>
              <a:t> = </a:t>
            </a:r>
            <a:r>
              <a:rPr i="1" lang="en" sz="1700">
                <a:solidFill>
                  <a:srgbClr val="1D2125"/>
                </a:solidFill>
                <a:highlight>
                  <a:srgbClr val="FFFFFF"/>
                </a:highlight>
                <a:latin typeface="Noto Sans"/>
                <a:ea typeface="Noto Sans"/>
                <a:cs typeface="Noto Sans"/>
                <a:sym typeface="Noto Sans"/>
              </a:rPr>
              <a:t>mx</a:t>
            </a:r>
            <a:r>
              <a:rPr lang="en" sz="1700">
                <a:solidFill>
                  <a:srgbClr val="1D2125"/>
                </a:solidFill>
                <a:highlight>
                  <a:srgbClr val="FFFFFF"/>
                </a:highlight>
                <a:latin typeface="Noto Sans"/>
                <a:ea typeface="Noto Sans"/>
                <a:cs typeface="Noto Sans"/>
                <a:sym typeface="Noto Sans"/>
              </a:rPr>
              <a:t> + </a:t>
            </a:r>
            <a:r>
              <a:rPr i="1" lang="en" sz="1700">
                <a:solidFill>
                  <a:srgbClr val="1D2125"/>
                </a:solidFill>
                <a:highlight>
                  <a:srgbClr val="FFFFFF"/>
                </a:highlight>
                <a:latin typeface="Noto Sans"/>
                <a:ea typeface="Noto Sans"/>
                <a:cs typeface="Noto Sans"/>
                <a:sym typeface="Noto Sans"/>
              </a:rPr>
              <a:t>b</a:t>
            </a:r>
            <a:r>
              <a:rPr lang="en" sz="1700">
                <a:solidFill>
                  <a:srgbClr val="424242"/>
                </a:solidFill>
                <a:latin typeface="Noto Sans"/>
                <a:ea typeface="Noto Sans"/>
                <a:cs typeface="Noto Sans"/>
                <a:sym typeface="Noto Sans"/>
              </a:rPr>
              <a:t>.</a:t>
            </a:r>
            <a:endParaRPr sz="1700">
              <a:solidFill>
                <a:srgbClr val="424242"/>
              </a:solidFill>
              <a:latin typeface="Noto Sans"/>
              <a:ea typeface="Noto Sans"/>
              <a:cs typeface="Noto Sans"/>
              <a:sym typeface="Noto Sans"/>
            </a:endParaRPr>
          </a:p>
          <a:p>
            <a:pPr indent="0" lvl="0" marL="0" rtl="0" algn="l">
              <a:spcBef>
                <a:spcPts val="0"/>
              </a:spcBef>
              <a:spcAft>
                <a:spcPts val="0"/>
              </a:spcAft>
              <a:buNone/>
            </a:pPr>
            <a:r>
              <a:t/>
            </a:r>
            <a:endParaRPr sz="1800">
              <a:solidFill>
                <a:srgbClr val="424242"/>
              </a:solidFill>
              <a:latin typeface="Noto Sans"/>
              <a:ea typeface="Noto Sans"/>
              <a:cs typeface="Noto Sans"/>
              <a:sym typeface="Noto Sans"/>
            </a:endParaRPr>
          </a:p>
          <a:p>
            <a:pPr indent="0" lvl="0" marL="0" rtl="0" algn="l">
              <a:spcBef>
                <a:spcPts val="0"/>
              </a:spcBef>
              <a:spcAft>
                <a:spcPts val="0"/>
              </a:spcAft>
              <a:buNone/>
            </a:pPr>
            <a:r>
              <a:t/>
            </a:r>
            <a:endParaRPr sz="1800">
              <a:solidFill>
                <a:srgbClr val="424242"/>
              </a:solidFill>
              <a:latin typeface="Noto Sans"/>
              <a:ea typeface="Noto Sans"/>
              <a:cs typeface="Noto Sans"/>
              <a:sym typeface="Noto Sans"/>
            </a:endParaRPr>
          </a:p>
        </p:txBody>
      </p:sp>
      <p:sp>
        <p:nvSpPr>
          <p:cNvPr id="209" name="Google Shape;209;p23"/>
          <p:cNvSpPr txBox="1"/>
          <p:nvPr/>
        </p:nvSpPr>
        <p:spPr>
          <a:xfrm>
            <a:off x="3988075" y="1731600"/>
            <a:ext cx="4754700" cy="291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rgbClr val="424242"/>
                </a:solidFill>
                <a:latin typeface="Noto Sans"/>
                <a:ea typeface="Noto Sans"/>
                <a:cs typeface="Noto Sans"/>
                <a:sym typeface="Noto Sans"/>
              </a:rPr>
              <a:t>Example 2</a:t>
            </a:r>
            <a:endParaRPr b="1" sz="1700">
              <a:solidFill>
                <a:srgbClr val="424242"/>
              </a:solidFill>
              <a:latin typeface="Noto Sans"/>
              <a:ea typeface="Noto Sans"/>
              <a:cs typeface="Noto Sans"/>
              <a:sym typeface="Noto Sans"/>
            </a:endParaRPr>
          </a:p>
          <a:p>
            <a:pPr indent="0" lvl="0" marL="0" rtl="0" algn="l">
              <a:spcBef>
                <a:spcPts val="0"/>
              </a:spcBef>
              <a:spcAft>
                <a:spcPts val="0"/>
              </a:spcAft>
              <a:buNone/>
            </a:pPr>
            <a:r>
              <a:rPr lang="en" sz="1700">
                <a:solidFill>
                  <a:srgbClr val="424242"/>
                </a:solidFill>
                <a:latin typeface="Noto Sans"/>
                <a:ea typeface="Noto Sans"/>
                <a:cs typeface="Noto Sans"/>
                <a:sym typeface="Noto Sans"/>
              </a:rPr>
              <a:t>Find the equation of the line shown in the graph.</a:t>
            </a:r>
            <a:endParaRPr sz="1700">
              <a:solidFill>
                <a:srgbClr val="424242"/>
              </a:solidFill>
              <a:latin typeface="Noto Sans"/>
              <a:ea typeface="Noto Sans"/>
              <a:cs typeface="Noto Sans"/>
              <a:sym typeface="Noto Sans"/>
            </a:endParaRPr>
          </a:p>
          <a:p>
            <a:pPr indent="0" lvl="0" marL="0" rtl="0" algn="l">
              <a:spcBef>
                <a:spcPts val="0"/>
              </a:spcBef>
              <a:spcAft>
                <a:spcPts val="0"/>
              </a:spcAft>
              <a:buNone/>
            </a:pPr>
            <a:r>
              <a:t/>
            </a:r>
            <a:endParaRPr sz="1700">
              <a:solidFill>
                <a:srgbClr val="424242"/>
              </a:solidFill>
              <a:latin typeface="Noto Sans"/>
              <a:ea typeface="Noto Sans"/>
              <a:cs typeface="Noto Sans"/>
              <a:sym typeface="Noto Sans"/>
            </a:endParaRPr>
          </a:p>
          <a:p>
            <a:pPr indent="0" lvl="0" marL="0" rtl="0" algn="l">
              <a:spcBef>
                <a:spcPts val="0"/>
              </a:spcBef>
              <a:spcAft>
                <a:spcPts val="0"/>
              </a:spcAft>
              <a:buNone/>
            </a:pPr>
            <a:r>
              <a:t/>
            </a:r>
            <a:endParaRPr b="1" sz="1700">
              <a:solidFill>
                <a:srgbClr val="424242"/>
              </a:solidFill>
              <a:latin typeface="Noto Sans"/>
              <a:ea typeface="Noto Sans"/>
              <a:cs typeface="Noto Sans"/>
              <a:sym typeface="Noto Sans"/>
            </a:endParaRPr>
          </a:p>
          <a:p>
            <a:pPr indent="0" lvl="0" marL="0" rtl="0" algn="l">
              <a:spcBef>
                <a:spcPts val="0"/>
              </a:spcBef>
              <a:spcAft>
                <a:spcPts val="0"/>
              </a:spcAft>
              <a:buNone/>
            </a:pPr>
            <a:r>
              <a:t/>
            </a:r>
            <a:endParaRPr sz="1700">
              <a:solidFill>
                <a:srgbClr val="424242"/>
              </a:solidFill>
              <a:latin typeface="Noto Sans"/>
              <a:ea typeface="Noto Sans"/>
              <a:cs typeface="Noto Sans"/>
              <a:sym typeface="Noto Sans"/>
            </a:endParaRPr>
          </a:p>
          <a:p>
            <a:pPr indent="0" lvl="0" marL="0" rtl="0" algn="l">
              <a:spcBef>
                <a:spcPts val="0"/>
              </a:spcBef>
              <a:spcAft>
                <a:spcPts val="0"/>
              </a:spcAft>
              <a:buNone/>
            </a:pPr>
            <a:r>
              <a:t/>
            </a:r>
            <a:endParaRPr sz="1700">
              <a:solidFill>
                <a:srgbClr val="424242"/>
              </a:solidFill>
              <a:latin typeface="Noto Sans"/>
              <a:ea typeface="Noto Sans"/>
              <a:cs typeface="Noto Sans"/>
              <a:sym typeface="Noto Sans"/>
            </a:endParaRPr>
          </a:p>
          <a:p>
            <a:pPr indent="0" lvl="0" marL="0" rtl="0" algn="l">
              <a:spcBef>
                <a:spcPts val="0"/>
              </a:spcBef>
              <a:spcAft>
                <a:spcPts val="0"/>
              </a:spcAft>
              <a:buNone/>
            </a:pPr>
            <a:r>
              <a:rPr b="1" lang="en" sz="1700">
                <a:solidFill>
                  <a:srgbClr val="424242"/>
                </a:solidFill>
                <a:latin typeface="Noto Sans"/>
                <a:ea typeface="Noto Sans"/>
                <a:cs typeface="Noto Sans"/>
                <a:sym typeface="Noto Sans"/>
              </a:rPr>
              <a:t>Step 1</a:t>
            </a:r>
            <a:r>
              <a:rPr lang="en" sz="1700">
                <a:solidFill>
                  <a:srgbClr val="424242"/>
                </a:solidFill>
                <a:latin typeface="Noto Sans"/>
                <a:ea typeface="Noto Sans"/>
                <a:cs typeface="Noto Sans"/>
                <a:sym typeface="Noto Sans"/>
              </a:rPr>
              <a:t> - Find the slope by counting the rise and run.</a:t>
            </a:r>
            <a:endParaRPr sz="1700">
              <a:solidFill>
                <a:srgbClr val="424242"/>
              </a:solidFill>
              <a:latin typeface="Noto Sans"/>
              <a:ea typeface="Noto Sans"/>
              <a:cs typeface="Noto Sans"/>
              <a:sym typeface="Noto Sans"/>
            </a:endParaRPr>
          </a:p>
          <a:p>
            <a:pPr indent="0" lvl="0" marL="0" rtl="0" algn="l">
              <a:spcBef>
                <a:spcPts val="0"/>
              </a:spcBef>
              <a:spcAft>
                <a:spcPts val="0"/>
              </a:spcAft>
              <a:buNone/>
            </a:pPr>
            <a:r>
              <a:rPr b="1" lang="en" sz="1700">
                <a:solidFill>
                  <a:srgbClr val="424242"/>
                </a:solidFill>
                <a:latin typeface="Noto Sans"/>
                <a:ea typeface="Noto Sans"/>
                <a:cs typeface="Noto Sans"/>
                <a:sym typeface="Noto Sans"/>
              </a:rPr>
              <a:t>Step 2</a:t>
            </a:r>
            <a:r>
              <a:rPr lang="en" sz="1700">
                <a:solidFill>
                  <a:srgbClr val="424242"/>
                </a:solidFill>
                <a:latin typeface="Noto Sans"/>
                <a:ea typeface="Noto Sans"/>
                <a:cs typeface="Noto Sans"/>
                <a:sym typeface="Noto Sans"/>
              </a:rPr>
              <a:t> - Find the </a:t>
            </a:r>
            <a:r>
              <a:rPr i="1" lang="en" sz="1700">
                <a:solidFill>
                  <a:srgbClr val="424242"/>
                </a:solidFill>
                <a:latin typeface="Noto Sans"/>
                <a:ea typeface="Noto Sans"/>
                <a:cs typeface="Noto Sans"/>
                <a:sym typeface="Noto Sans"/>
              </a:rPr>
              <a:t>y</a:t>
            </a:r>
            <a:r>
              <a:rPr lang="en" sz="1700">
                <a:solidFill>
                  <a:srgbClr val="424242"/>
                </a:solidFill>
                <a:latin typeface="Noto Sans"/>
                <a:ea typeface="Noto Sans"/>
                <a:cs typeface="Noto Sans"/>
                <a:sym typeface="Noto Sans"/>
              </a:rPr>
              <a:t>-intercept</a:t>
            </a:r>
            <a:endParaRPr sz="1700">
              <a:solidFill>
                <a:srgbClr val="424242"/>
              </a:solidFill>
              <a:latin typeface="Noto Sans"/>
              <a:ea typeface="Noto Sans"/>
              <a:cs typeface="Noto Sans"/>
              <a:sym typeface="Noto Sans"/>
            </a:endParaRPr>
          </a:p>
          <a:p>
            <a:pPr indent="0" lvl="0" marL="0" rtl="0" algn="l">
              <a:spcBef>
                <a:spcPts val="0"/>
              </a:spcBef>
              <a:spcAft>
                <a:spcPts val="0"/>
              </a:spcAft>
              <a:buNone/>
            </a:pPr>
            <a:r>
              <a:rPr b="1" lang="en" sz="1700">
                <a:solidFill>
                  <a:srgbClr val="424242"/>
                </a:solidFill>
                <a:latin typeface="Noto Sans"/>
                <a:ea typeface="Noto Sans"/>
                <a:cs typeface="Noto Sans"/>
                <a:sym typeface="Noto Sans"/>
              </a:rPr>
              <a:t>Step 3</a:t>
            </a:r>
            <a:r>
              <a:rPr lang="en" sz="1700">
                <a:solidFill>
                  <a:srgbClr val="424242"/>
                </a:solidFill>
                <a:latin typeface="Noto Sans"/>
                <a:ea typeface="Noto Sans"/>
                <a:cs typeface="Noto Sans"/>
                <a:sym typeface="Noto Sans"/>
              </a:rPr>
              <a:t> - Substitute the values into </a:t>
            </a:r>
            <a:r>
              <a:rPr i="1" lang="en" sz="1700">
                <a:solidFill>
                  <a:srgbClr val="1D2125"/>
                </a:solidFill>
                <a:highlight>
                  <a:srgbClr val="FFFFFF"/>
                </a:highlight>
                <a:latin typeface="Noto Sans"/>
                <a:ea typeface="Noto Sans"/>
                <a:cs typeface="Noto Sans"/>
                <a:sym typeface="Noto Sans"/>
              </a:rPr>
              <a:t>y</a:t>
            </a:r>
            <a:r>
              <a:rPr lang="en" sz="1700">
                <a:solidFill>
                  <a:srgbClr val="1D2125"/>
                </a:solidFill>
                <a:highlight>
                  <a:srgbClr val="FFFFFF"/>
                </a:highlight>
                <a:latin typeface="Noto Sans"/>
                <a:ea typeface="Noto Sans"/>
                <a:cs typeface="Noto Sans"/>
                <a:sym typeface="Noto Sans"/>
              </a:rPr>
              <a:t> = </a:t>
            </a:r>
            <a:r>
              <a:rPr i="1" lang="en" sz="1700">
                <a:solidFill>
                  <a:srgbClr val="1D2125"/>
                </a:solidFill>
                <a:highlight>
                  <a:srgbClr val="FFFFFF"/>
                </a:highlight>
                <a:latin typeface="Noto Sans"/>
                <a:ea typeface="Noto Sans"/>
                <a:cs typeface="Noto Sans"/>
                <a:sym typeface="Noto Sans"/>
              </a:rPr>
              <a:t>mx</a:t>
            </a:r>
            <a:r>
              <a:rPr lang="en" sz="1700">
                <a:solidFill>
                  <a:srgbClr val="1D2125"/>
                </a:solidFill>
                <a:highlight>
                  <a:srgbClr val="FFFFFF"/>
                </a:highlight>
                <a:latin typeface="Noto Sans"/>
                <a:ea typeface="Noto Sans"/>
                <a:cs typeface="Noto Sans"/>
                <a:sym typeface="Noto Sans"/>
              </a:rPr>
              <a:t> + </a:t>
            </a:r>
            <a:r>
              <a:rPr i="1" lang="en" sz="1700">
                <a:solidFill>
                  <a:srgbClr val="1D2125"/>
                </a:solidFill>
                <a:highlight>
                  <a:srgbClr val="FFFFFF"/>
                </a:highlight>
                <a:latin typeface="Noto Sans"/>
                <a:ea typeface="Noto Sans"/>
                <a:cs typeface="Noto Sans"/>
                <a:sym typeface="Noto Sans"/>
              </a:rPr>
              <a:t>b</a:t>
            </a:r>
            <a:r>
              <a:rPr lang="en" sz="1700">
                <a:solidFill>
                  <a:srgbClr val="424242"/>
                </a:solidFill>
                <a:latin typeface="Noto Sans"/>
                <a:ea typeface="Noto Sans"/>
                <a:cs typeface="Noto Sans"/>
                <a:sym typeface="Noto Sans"/>
              </a:rPr>
              <a:t>.</a:t>
            </a:r>
            <a:endParaRPr sz="1700">
              <a:solidFill>
                <a:srgbClr val="424242"/>
              </a:solidFill>
              <a:latin typeface="Noto Sans"/>
              <a:ea typeface="Noto Sans"/>
              <a:cs typeface="Noto Sans"/>
              <a:sym typeface="Noto Sans"/>
            </a:endParaRPr>
          </a:p>
        </p:txBody>
      </p:sp>
      <p:pic>
        <p:nvPicPr>
          <p:cNvPr id="210" name="Google Shape;210;p23"/>
          <p:cNvPicPr preferRelativeResize="0"/>
          <p:nvPr/>
        </p:nvPicPr>
        <p:blipFill>
          <a:blip r:embed="rId4">
            <a:alphaModFix/>
          </a:blip>
          <a:stretch>
            <a:fillRect/>
          </a:stretch>
        </p:blipFill>
        <p:spPr>
          <a:xfrm>
            <a:off x="5365050" y="2322450"/>
            <a:ext cx="2000750" cy="13239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4" name="Shape 214"/>
        <p:cNvGrpSpPr/>
        <p:nvPr/>
      </p:nvGrpSpPr>
      <p:grpSpPr>
        <a:xfrm>
          <a:off x="0" y="0"/>
          <a:ext cx="0" cy="0"/>
          <a:chOff x="0" y="0"/>
          <a:chExt cx="0" cy="0"/>
        </a:xfrm>
      </p:grpSpPr>
      <p:sp>
        <p:nvSpPr>
          <p:cNvPr id="215" name="Google Shape;215;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latin typeface="Verdana"/>
                <a:ea typeface="Verdana"/>
                <a:cs typeface="Verdana"/>
                <a:sym typeface="Verdana"/>
              </a:rPr>
              <a:t>Self Check</a:t>
            </a:r>
            <a:endParaRPr>
              <a:latin typeface="Verdana"/>
              <a:ea typeface="Verdana"/>
              <a:cs typeface="Verdana"/>
              <a:sym typeface="Verdana"/>
            </a:endParaRPr>
          </a:p>
        </p:txBody>
      </p:sp>
      <p:sp>
        <p:nvSpPr>
          <p:cNvPr id="216" name="Google Shape;216;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Write the equation of a line in slope-intercept form with the slope of −3/4 and a </a:t>
            </a:r>
            <a:r>
              <a:rPr i="1" lang="en"/>
              <a:t>y</a:t>
            </a:r>
            <a:r>
              <a:rPr lang="en"/>
              <a:t>-intercept of −2</a:t>
            </a:r>
            <a:r>
              <a:rPr lang="en"/>
              <a:t>.</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1200"/>
              </a:spcAft>
              <a:buNone/>
            </a:pPr>
            <a:r>
              <a:t/>
            </a:r>
            <a:endParaRPr sz="1800">
              <a:solidFill>
                <a:srgbClr val="424242"/>
              </a:solidFill>
              <a:latin typeface="Noto Sans"/>
              <a:ea typeface="Noto Sans"/>
              <a:cs typeface="Noto Sans"/>
              <a:sym typeface="Noto Sans"/>
            </a:endParaRPr>
          </a:p>
        </p:txBody>
      </p:sp>
      <p:sp>
        <p:nvSpPr>
          <p:cNvPr id="217" name="Google Shape;217;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8" name="Google Shape;218;p24"/>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1.12.2 Writing an Equation Given the Slope and y-Intercept</a:t>
            </a:r>
            <a:endParaRPr/>
          </a:p>
        </p:txBody>
      </p:sp>
      <p:pic>
        <p:nvPicPr>
          <p:cNvPr id="219" name="Google Shape;219;p24"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20" name="Google Shape;220;p24">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Let’s review!</a:t>
            </a:r>
            <a:endParaRPr>
              <a:latin typeface="Noto Sans"/>
              <a:ea typeface="Noto Sans"/>
              <a:cs typeface="Noto Sans"/>
              <a:sym typeface="Noto Sans"/>
            </a:endParaRPr>
          </a:p>
        </p:txBody>
      </p:sp>
      <p:graphicFrame>
        <p:nvGraphicFramePr>
          <p:cNvPr id="221" name="Google Shape;221;p24"/>
          <p:cNvGraphicFramePr/>
          <p:nvPr/>
        </p:nvGraphicFramePr>
        <p:xfrm>
          <a:off x="952500" y="3003625"/>
          <a:ext cx="3000000" cy="3000000"/>
        </p:xfrm>
        <a:graphic>
          <a:graphicData uri="http://schemas.openxmlformats.org/drawingml/2006/table">
            <a:tbl>
              <a:tblPr>
                <a:noFill/>
                <a:tableStyleId>{A144C80B-9426-4281-828F-A3B6629AFBA9}</a:tableStyleId>
              </a:tblPr>
              <a:tblGrid>
                <a:gridCol w="3619500"/>
                <a:gridCol w="3619500"/>
              </a:tblGrid>
              <a:tr h="381000">
                <a:tc>
                  <a:txBody>
                    <a:bodyPr/>
                    <a:lstStyle/>
                    <a:p>
                      <a:pPr indent="-342900" lvl="0" marL="457200" rtl="0" algn="l">
                        <a:spcBef>
                          <a:spcPts val="0"/>
                        </a:spcBef>
                        <a:spcAft>
                          <a:spcPts val="0"/>
                        </a:spcAft>
                        <a:buSzPts val="1800"/>
                        <a:buFont typeface="Noto Sans"/>
                        <a:buAutoNum type="alphaUcPeriod"/>
                      </a:pPr>
                      <a:r>
                        <a:rPr i="1" lang="en" sz="1800">
                          <a:latin typeface="Noto Sans"/>
                          <a:ea typeface="Noto Sans"/>
                          <a:cs typeface="Noto Sans"/>
                          <a:sym typeface="Noto Sans"/>
                        </a:rPr>
                        <a:t>y</a:t>
                      </a:r>
                      <a:r>
                        <a:rPr lang="en" sz="1800">
                          <a:latin typeface="Noto Sans"/>
                          <a:ea typeface="Noto Sans"/>
                          <a:cs typeface="Noto Sans"/>
                          <a:sym typeface="Noto Sans"/>
                        </a:rPr>
                        <a:t> = −3/4</a:t>
                      </a:r>
                      <a:r>
                        <a:rPr i="1" lang="en" sz="1800">
                          <a:latin typeface="Noto Sans"/>
                          <a:ea typeface="Noto Sans"/>
                          <a:cs typeface="Noto Sans"/>
                          <a:sym typeface="Noto Sans"/>
                        </a:rPr>
                        <a:t>x</a:t>
                      </a:r>
                      <a:r>
                        <a:rPr lang="en" sz="1800">
                          <a:latin typeface="Noto Sans"/>
                          <a:ea typeface="Noto Sans"/>
                          <a:cs typeface="Noto Sans"/>
                          <a:sym typeface="Noto Sans"/>
                        </a:rPr>
                        <a:t> + 2</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3"/>
                      </a:pPr>
                      <a:r>
                        <a:rPr i="1" lang="en" sz="1800">
                          <a:latin typeface="Noto Sans"/>
                          <a:ea typeface="Noto Sans"/>
                          <a:cs typeface="Noto Sans"/>
                          <a:sym typeface="Noto Sans"/>
                        </a:rPr>
                        <a:t>y</a:t>
                      </a:r>
                      <a:r>
                        <a:rPr lang="en" sz="1800">
                          <a:latin typeface="Noto Sans"/>
                          <a:ea typeface="Noto Sans"/>
                          <a:cs typeface="Noto Sans"/>
                          <a:sym typeface="Noto Sans"/>
                        </a:rPr>
                        <a:t> = −3/4</a:t>
                      </a:r>
                      <a:r>
                        <a:rPr i="1" lang="en" sz="1800">
                          <a:latin typeface="Noto Sans"/>
                          <a:ea typeface="Noto Sans"/>
                          <a:cs typeface="Noto Sans"/>
                          <a:sym typeface="Noto Sans"/>
                        </a:rPr>
                        <a:t>x</a:t>
                      </a:r>
                      <a:r>
                        <a:rPr lang="en" sz="1800">
                          <a:latin typeface="Noto Sans"/>
                          <a:ea typeface="Noto Sans"/>
                          <a:cs typeface="Noto Sans"/>
                          <a:sym typeface="Noto Sans"/>
                        </a:rPr>
                        <a:t> − 2</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342900" lvl="0" marL="457200" rtl="0" algn="l">
                        <a:spcBef>
                          <a:spcPts val="0"/>
                        </a:spcBef>
                        <a:spcAft>
                          <a:spcPts val="0"/>
                        </a:spcAft>
                        <a:buSzPts val="1800"/>
                        <a:buFont typeface="Noto Sans"/>
                        <a:buAutoNum type="alphaUcPeriod" startAt="2"/>
                      </a:pPr>
                      <a:r>
                        <a:rPr lang="en" sz="1800">
                          <a:latin typeface="Noto Sans"/>
                          <a:ea typeface="Noto Sans"/>
                          <a:cs typeface="Noto Sans"/>
                          <a:sym typeface="Noto Sans"/>
                        </a:rPr>
                        <a:t>3</a:t>
                      </a:r>
                      <a:r>
                        <a:rPr i="1" lang="en" sz="1800">
                          <a:latin typeface="Noto Sans"/>
                          <a:ea typeface="Noto Sans"/>
                          <a:cs typeface="Noto Sans"/>
                          <a:sym typeface="Noto Sans"/>
                        </a:rPr>
                        <a:t>x</a:t>
                      </a:r>
                      <a:r>
                        <a:rPr lang="en" sz="1800">
                          <a:latin typeface="Noto Sans"/>
                          <a:ea typeface="Noto Sans"/>
                          <a:cs typeface="Noto Sans"/>
                          <a:sym typeface="Noto Sans"/>
                        </a:rPr>
                        <a:t> + 4</a:t>
                      </a:r>
                      <a:r>
                        <a:rPr i="1" lang="en" sz="1800">
                          <a:latin typeface="Noto Sans"/>
                          <a:ea typeface="Noto Sans"/>
                          <a:cs typeface="Noto Sans"/>
                          <a:sym typeface="Noto Sans"/>
                        </a:rPr>
                        <a:t>y</a:t>
                      </a:r>
                      <a:r>
                        <a:rPr lang="en" sz="1800">
                          <a:latin typeface="Noto Sans"/>
                          <a:ea typeface="Noto Sans"/>
                          <a:cs typeface="Noto Sans"/>
                          <a:sym typeface="Noto Sans"/>
                        </a:rPr>
                        <a:t> = −8</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4"/>
                      </a:pPr>
                      <a:r>
                        <a:rPr i="1" lang="en" sz="1800">
                          <a:latin typeface="Noto Sans"/>
                          <a:ea typeface="Noto Sans"/>
                          <a:cs typeface="Noto Sans"/>
                          <a:sym typeface="Noto Sans"/>
                        </a:rPr>
                        <a:t>y</a:t>
                      </a:r>
                      <a:r>
                        <a:rPr lang="en" sz="1800">
                          <a:latin typeface="Noto Sans"/>
                          <a:ea typeface="Noto Sans"/>
                          <a:cs typeface="Noto Sans"/>
                          <a:sym typeface="Noto Sans"/>
                        </a:rPr>
                        <a:t> = 3/4</a:t>
                      </a:r>
                      <a:r>
                        <a:rPr i="1" lang="en" sz="1800">
                          <a:latin typeface="Noto Sans"/>
                          <a:ea typeface="Noto Sans"/>
                          <a:cs typeface="Noto Sans"/>
                          <a:sym typeface="Noto Sans"/>
                        </a:rPr>
                        <a:t>x</a:t>
                      </a:r>
                      <a:r>
                        <a:rPr lang="en" sz="1800">
                          <a:latin typeface="Noto Sans"/>
                          <a:ea typeface="Noto Sans"/>
                          <a:cs typeface="Noto Sans"/>
                          <a:sym typeface="Noto Sans"/>
                        </a:rPr>
                        <a:t> − 2</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25" name="Shape 225"/>
        <p:cNvGrpSpPr/>
        <p:nvPr/>
      </p:nvGrpSpPr>
      <p:grpSpPr>
        <a:xfrm>
          <a:off x="0" y="0"/>
          <a:ext cx="0" cy="0"/>
          <a:chOff x="0" y="0"/>
          <a:chExt cx="0" cy="0"/>
        </a:xfrm>
      </p:grpSpPr>
      <p:sp>
        <p:nvSpPr>
          <p:cNvPr id="226" name="Google Shape;226;p25"/>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Check - Review</a:t>
            </a:r>
            <a:endParaRPr>
              <a:latin typeface="Verdana"/>
              <a:ea typeface="Verdana"/>
              <a:cs typeface="Verdana"/>
              <a:sym typeface="Verdana"/>
            </a:endParaRPr>
          </a:p>
          <a:p>
            <a:pPr indent="0" lvl="0" marL="0" marR="0" rtl="0" algn="l">
              <a:lnSpc>
                <a:spcPct val="100000"/>
              </a:lnSpc>
              <a:spcBef>
                <a:spcPts val="0"/>
              </a:spcBef>
              <a:spcAft>
                <a:spcPts val="0"/>
              </a:spcAft>
              <a:buNone/>
            </a:pPr>
            <a:r>
              <a:t/>
            </a:r>
            <a:endParaRPr>
              <a:latin typeface="Verdana"/>
              <a:ea typeface="Verdana"/>
              <a:cs typeface="Verdana"/>
              <a:sym typeface="Verdana"/>
            </a:endParaRPr>
          </a:p>
        </p:txBody>
      </p:sp>
      <p:sp>
        <p:nvSpPr>
          <p:cNvPr id="227" name="Google Shape;227;p25"/>
          <p:cNvSpPr txBox="1"/>
          <p:nvPr>
            <p:ph idx="1" type="body"/>
          </p:nvPr>
        </p:nvSpPr>
        <p:spPr>
          <a:xfrm>
            <a:off x="311700" y="1160325"/>
            <a:ext cx="8375100" cy="3490500"/>
          </a:xfrm>
          <a:prstGeom prst="rect">
            <a:avLst/>
          </a:prstGeom>
        </p:spPr>
        <p:txBody>
          <a:bodyPr anchorCtr="0" anchor="t" bIns="91425" lIns="91425" spcFirstLastPara="1" rIns="91425" wrap="square" tIns="91425">
            <a:noAutofit/>
          </a:bodyPr>
          <a:lstStyle/>
          <a:p>
            <a:pPr indent="0" lvl="0" marL="0" marR="3963540" rtl="0" algn="l">
              <a:lnSpc>
                <a:spcPct val="100000"/>
              </a:lnSpc>
              <a:spcBef>
                <a:spcPts val="0"/>
              </a:spcBef>
              <a:spcAft>
                <a:spcPts val="0"/>
              </a:spcAft>
              <a:buNone/>
            </a:pPr>
            <a:r>
              <a:rPr lang="en"/>
              <a:t>Write the equation of the line graphed in slope-intercept form.</a:t>
            </a:r>
            <a:endParaRPr/>
          </a:p>
          <a:p>
            <a:pPr indent="0" lvl="0" marL="0" marR="4363590" rtl="0" algn="l">
              <a:lnSpc>
                <a:spcPct val="100000"/>
              </a:lnSpc>
              <a:spcBef>
                <a:spcPts val="1200"/>
              </a:spcBef>
              <a:spcAft>
                <a:spcPts val="1200"/>
              </a:spcAft>
              <a:buNone/>
            </a:pPr>
            <a:r>
              <a:t/>
            </a:r>
            <a:endParaRPr/>
          </a:p>
        </p:txBody>
      </p:sp>
      <p:sp>
        <p:nvSpPr>
          <p:cNvPr id="228" name="Google Shape;228;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9" name="Google Shape;229;p25"/>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1.12.2 Writing an Equation Given the Slope and y-Intercept </a:t>
            </a:r>
            <a:r>
              <a:rPr lang="en" sz="1000"/>
              <a:t>- Additional Resources</a:t>
            </a:r>
            <a:endParaRPr/>
          </a:p>
        </p:txBody>
      </p:sp>
      <p:pic>
        <p:nvPicPr>
          <p:cNvPr id="230" name="Google Shape;230;p25"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pic>
        <p:nvPicPr>
          <p:cNvPr id="231" name="Google Shape;231;p25"/>
          <p:cNvPicPr preferRelativeResize="0"/>
          <p:nvPr/>
        </p:nvPicPr>
        <p:blipFill>
          <a:blip r:embed="rId5">
            <a:alphaModFix/>
          </a:blip>
          <a:stretch>
            <a:fillRect/>
          </a:stretch>
        </p:blipFill>
        <p:spPr>
          <a:xfrm>
            <a:off x="4816875" y="954700"/>
            <a:ext cx="3722025" cy="378327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35" name="Shape 235"/>
        <p:cNvGrpSpPr/>
        <p:nvPr/>
      </p:nvGrpSpPr>
      <p:grpSpPr>
        <a:xfrm>
          <a:off x="0" y="0"/>
          <a:ext cx="0" cy="0"/>
          <a:chOff x="0" y="0"/>
          <a:chExt cx="0" cy="0"/>
        </a:xfrm>
      </p:grpSpPr>
      <p:sp>
        <p:nvSpPr>
          <p:cNvPr id="236" name="Google Shape;236;p26"/>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7" name="Google Shape;237;p2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238" name="Google Shape;238;p26"/>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9" name="Google Shape;239;p26"/>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0" name="Google Shape;240;p26"/>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1" name="Google Shape;241;p26"/>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2" name="Google Shape;242;p26"/>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3" name="Google Shape;243;p26"/>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44" name="Google Shape;244;p26"/>
          <p:cNvCxnSpPr>
            <a:stCxn id="238" idx="2"/>
            <a:endCxn id="240"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245" name="Google Shape;245;p26"/>
          <p:cNvCxnSpPr>
            <a:stCxn id="240" idx="3"/>
            <a:endCxn id="239"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246" name="Google Shape;246;p26"/>
          <p:cNvCxnSpPr>
            <a:stCxn id="241" idx="3"/>
            <a:endCxn id="236"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247" name="Google Shape;247;p26"/>
          <p:cNvCxnSpPr>
            <a:stCxn id="236" idx="3"/>
            <a:endCxn id="242"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248" name="Google Shape;248;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49" name="Google Shape;249;p26"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250" name="Google Shape;250;p26"/>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51" name="Google Shape;251;p26"/>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52" name="Google Shape;252;p26"/>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53" name="Google Shape;253;p26"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254" name="Google Shape;254;p26"/>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55" name="Google Shape;255;p26"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256" name="Google Shape;256;p26"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257" name="Google Shape;257;p26"/>
          <p:cNvCxnSpPr>
            <a:stCxn id="242" idx="3"/>
            <a:endCxn id="243"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258" name="Google Shape;258;p26"/>
          <p:cNvCxnSpPr>
            <a:stCxn id="239" idx="3"/>
            <a:endCxn id="241"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259" name="Google Shape;259;p26" title="hugeicons_task-done-01.png"/>
          <p:cNvPicPr preferRelativeResize="0"/>
          <p:nvPr/>
        </p:nvPicPr>
        <p:blipFill>
          <a:blip r:embed="rId7">
            <a:alphaModFix/>
          </a:blip>
          <a:stretch>
            <a:fillRect/>
          </a:stretch>
        </p:blipFill>
        <p:spPr>
          <a:xfrm>
            <a:off x="4457695" y="3227832"/>
            <a:ext cx="228600" cy="228600"/>
          </a:xfrm>
          <a:prstGeom prst="rect">
            <a:avLst/>
          </a:prstGeom>
          <a:noFill/>
          <a:ln>
            <a:noFill/>
          </a:ln>
        </p:spPr>
      </p:pic>
      <p:sp>
        <p:nvSpPr>
          <p:cNvPr id="260" name="Google Shape;260;p26"/>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261" name="Google Shape;261;p26"/>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262" name="Google Shape;262;p26"/>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63" name="Google Shape;263;p26" title="hugeicons_task-done-01.png"/>
          <p:cNvPicPr preferRelativeResize="0"/>
          <p:nvPr/>
        </p:nvPicPr>
        <p:blipFill>
          <a:blip r:embed="rId8">
            <a:alphaModFix/>
          </a:blip>
          <a:stretch>
            <a:fillRect/>
          </a:stretch>
        </p:blipFill>
        <p:spPr>
          <a:xfrm>
            <a:off x="3328416" y="1554480"/>
            <a:ext cx="228600" cy="228600"/>
          </a:xfrm>
          <a:prstGeom prst="rect">
            <a:avLst/>
          </a:prstGeom>
          <a:noFill/>
          <a:ln>
            <a:noFill/>
          </a:ln>
        </p:spPr>
      </p:pic>
      <p:pic>
        <p:nvPicPr>
          <p:cNvPr id="264" name="Google Shape;264;p26"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8" name="Shape 268"/>
        <p:cNvGrpSpPr/>
        <p:nvPr/>
      </p:nvGrpSpPr>
      <p:grpSpPr>
        <a:xfrm>
          <a:off x="0" y="0"/>
          <a:ext cx="0" cy="0"/>
          <a:chOff x="0" y="0"/>
          <a:chExt cx="0" cy="0"/>
        </a:xfrm>
      </p:grpSpPr>
      <p:sp>
        <p:nvSpPr>
          <p:cNvPr id="269" name="Google Shape;269;p27"/>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Activity - Point-Slope Form</a:t>
            </a:r>
            <a:endParaRPr>
              <a:latin typeface="Verdana"/>
              <a:ea typeface="Verdana"/>
              <a:cs typeface="Verdana"/>
              <a:sym typeface="Verdana"/>
            </a:endParaRPr>
          </a:p>
        </p:txBody>
      </p:sp>
      <p:sp>
        <p:nvSpPr>
          <p:cNvPr id="270" name="Google Shape;270;p27"/>
          <p:cNvSpPr txBox="1"/>
          <p:nvPr>
            <p:ph idx="1" type="body"/>
          </p:nvPr>
        </p:nvSpPr>
        <p:spPr>
          <a:xfrm>
            <a:off x="311700" y="1076275"/>
            <a:ext cx="8520600" cy="36723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a:t>What if the point you are given isn’t a </a:t>
            </a:r>
            <a:r>
              <a:rPr i="1" lang="en"/>
              <a:t>y</a:t>
            </a:r>
            <a:r>
              <a:rPr lang="en"/>
              <a:t>-intercept? </a:t>
            </a:r>
            <a:r>
              <a:rPr b="1" lang="en"/>
              <a:t>Point-slope </a:t>
            </a:r>
            <a:r>
              <a:rPr lang="en"/>
              <a:t>is a great form to use when you are given the </a:t>
            </a:r>
            <a:r>
              <a:rPr i="1" lang="en"/>
              <a:t>slope</a:t>
            </a:r>
            <a:r>
              <a:rPr lang="en"/>
              <a:t> and </a:t>
            </a:r>
            <a:r>
              <a:rPr i="1" lang="en"/>
              <a:t>any point</a:t>
            </a:r>
            <a:r>
              <a:rPr lang="en"/>
              <a:t>. First, work to derive the point-slope formula by completing the following steps:</a:t>
            </a:r>
            <a:endParaRPr/>
          </a:p>
          <a:p>
            <a:pPr indent="0" lvl="0" marL="0" rtl="0" algn="l">
              <a:lnSpc>
                <a:spcPct val="90000"/>
              </a:lnSpc>
              <a:spcBef>
                <a:spcPts val="1200"/>
              </a:spcBef>
              <a:spcAft>
                <a:spcPts val="0"/>
              </a:spcAft>
              <a:buNone/>
            </a:pPr>
            <a:r>
              <a:t/>
            </a:r>
            <a:endParaRPr/>
          </a:p>
          <a:p>
            <a:pPr indent="0" lvl="0" marL="0" rtl="0" algn="l">
              <a:lnSpc>
                <a:spcPct val="90000"/>
              </a:lnSpc>
              <a:spcBef>
                <a:spcPts val="1200"/>
              </a:spcBef>
              <a:spcAft>
                <a:spcPts val="0"/>
              </a:spcAft>
              <a:buNone/>
            </a:pPr>
            <a:r>
              <a:rPr lang="en"/>
              <a:t>Start with the slope formula as: </a:t>
            </a:r>
            <a:r>
              <a:rPr i="1" lang="en"/>
              <a:t>m</a:t>
            </a:r>
            <a:r>
              <a:rPr lang="en"/>
              <a:t> = (</a:t>
            </a:r>
            <a:r>
              <a:rPr i="1" lang="en"/>
              <a:t>y</a:t>
            </a:r>
            <a:r>
              <a:rPr lang="en"/>
              <a:t> – </a:t>
            </a:r>
            <a:r>
              <a:rPr i="1" lang="en"/>
              <a:t>y</a:t>
            </a:r>
            <a:r>
              <a:rPr baseline="-25000" lang="en"/>
              <a:t>1</a:t>
            </a:r>
            <a:r>
              <a:rPr lang="en"/>
              <a:t>)/(</a:t>
            </a:r>
            <a:r>
              <a:rPr i="1" lang="en"/>
              <a:t>x</a:t>
            </a:r>
            <a:r>
              <a:rPr lang="en"/>
              <a:t> – </a:t>
            </a:r>
            <a:r>
              <a:rPr i="1" lang="en"/>
              <a:t>x</a:t>
            </a:r>
            <a:r>
              <a:rPr baseline="-25000" lang="en"/>
              <a:t>1</a:t>
            </a:r>
            <a:r>
              <a:rPr lang="en"/>
              <a:t>)</a:t>
            </a:r>
            <a:endParaRPr/>
          </a:p>
          <a:p>
            <a:pPr indent="0" lvl="0" marL="0" rtl="0" algn="l">
              <a:lnSpc>
                <a:spcPct val="90000"/>
              </a:lnSpc>
              <a:spcBef>
                <a:spcPts val="1200"/>
              </a:spcBef>
              <a:spcAft>
                <a:spcPts val="0"/>
              </a:spcAft>
              <a:buNone/>
            </a:pPr>
            <a:r>
              <a:rPr b="1" lang="en"/>
              <a:t>Step 1</a:t>
            </a:r>
            <a:r>
              <a:rPr lang="en"/>
              <a:t> - Multiply both sides of the equation by </a:t>
            </a:r>
            <a:r>
              <a:rPr i="1" lang="en"/>
              <a:t>x</a:t>
            </a:r>
            <a:r>
              <a:rPr lang="en"/>
              <a:t> – </a:t>
            </a:r>
            <a:r>
              <a:rPr i="1" lang="en"/>
              <a:t>x</a:t>
            </a:r>
            <a:r>
              <a:rPr baseline="-25000" lang="en"/>
              <a:t>1</a:t>
            </a:r>
            <a:r>
              <a:rPr lang="en"/>
              <a:t>.</a:t>
            </a:r>
            <a:endParaRPr/>
          </a:p>
          <a:p>
            <a:pPr indent="0" lvl="0" marL="0" rtl="0" algn="l">
              <a:lnSpc>
                <a:spcPct val="90000"/>
              </a:lnSpc>
              <a:spcBef>
                <a:spcPts val="1200"/>
              </a:spcBef>
              <a:spcAft>
                <a:spcPts val="0"/>
              </a:spcAft>
              <a:buNone/>
            </a:pPr>
            <a:r>
              <a:rPr b="1" lang="en"/>
              <a:t>Step 2</a:t>
            </a:r>
            <a:r>
              <a:rPr lang="en"/>
              <a:t> - Simplify.</a:t>
            </a:r>
            <a:endParaRPr/>
          </a:p>
          <a:p>
            <a:pPr indent="0" lvl="0" marL="0" rtl="0" algn="l">
              <a:lnSpc>
                <a:spcPct val="90000"/>
              </a:lnSpc>
              <a:spcBef>
                <a:spcPts val="1200"/>
              </a:spcBef>
              <a:spcAft>
                <a:spcPts val="0"/>
              </a:spcAft>
              <a:buNone/>
            </a:pPr>
            <a:r>
              <a:rPr b="1" lang="en"/>
              <a:t>Step 3</a:t>
            </a:r>
            <a:r>
              <a:rPr lang="en"/>
              <a:t> - Rewrite the equation with the </a:t>
            </a:r>
            <a:r>
              <a:rPr i="1" lang="en"/>
              <a:t>y</a:t>
            </a:r>
            <a:r>
              <a:rPr lang="en"/>
              <a:t> terms on the left.</a:t>
            </a:r>
            <a:endParaRPr/>
          </a:p>
          <a:p>
            <a:pPr indent="0" lvl="0" marL="0" rtl="0" algn="l">
              <a:lnSpc>
                <a:spcPct val="90000"/>
              </a:lnSpc>
              <a:spcBef>
                <a:spcPts val="1200"/>
              </a:spcBef>
              <a:spcAft>
                <a:spcPts val="1200"/>
              </a:spcAft>
              <a:buNone/>
            </a:pPr>
            <a:r>
              <a:t/>
            </a:r>
            <a:endParaRPr sz="1700">
              <a:latin typeface="Calibri"/>
              <a:ea typeface="Calibri"/>
              <a:cs typeface="Calibri"/>
              <a:sym typeface="Calibri"/>
            </a:endParaRPr>
          </a:p>
        </p:txBody>
      </p:sp>
      <p:sp>
        <p:nvSpPr>
          <p:cNvPr id="271" name="Google Shape;271;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2" name="Google Shape;272;p27"/>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1.12.3 Writing an Equation Given the Slope and a Point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6" name="Shape 276"/>
        <p:cNvGrpSpPr/>
        <p:nvPr/>
      </p:nvGrpSpPr>
      <p:grpSpPr>
        <a:xfrm>
          <a:off x="0" y="0"/>
          <a:ext cx="0" cy="0"/>
          <a:chOff x="0" y="0"/>
          <a:chExt cx="0" cy="0"/>
        </a:xfrm>
      </p:grpSpPr>
      <p:sp>
        <p:nvSpPr>
          <p:cNvPr id="277" name="Google Shape;277;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Learning Activity - Point-Slope Form</a:t>
            </a:r>
            <a:endParaRPr>
              <a:latin typeface="Verdana"/>
              <a:ea typeface="Verdana"/>
              <a:cs typeface="Verdana"/>
              <a:sym typeface="Verdana"/>
            </a:endParaRPr>
          </a:p>
        </p:txBody>
      </p:sp>
      <p:sp>
        <p:nvSpPr>
          <p:cNvPr id="278" name="Google Shape;278;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9" name="Google Shape;279;p28">
            <a:hlinkClick action="ppaction://hlinkshowjump?jump=nextslide"/>
          </p:cNvPr>
          <p:cNvSpPr/>
          <p:nvPr/>
        </p:nvSpPr>
        <p:spPr>
          <a:xfrm>
            <a:off x="7524600" y="372015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Are you ready for more?</a:t>
            </a:r>
            <a:endParaRPr>
              <a:latin typeface="Noto Sans"/>
              <a:ea typeface="Noto Sans"/>
              <a:cs typeface="Noto Sans"/>
              <a:sym typeface="Noto Sans"/>
            </a:endParaRPr>
          </a:p>
        </p:txBody>
      </p:sp>
      <p:sp>
        <p:nvSpPr>
          <p:cNvPr id="280" name="Google Shape;280;p28"/>
          <p:cNvSpPr txBox="1"/>
          <p:nvPr>
            <p:ph idx="1" type="body"/>
          </p:nvPr>
        </p:nvSpPr>
        <p:spPr>
          <a:xfrm>
            <a:off x="311700" y="1017725"/>
            <a:ext cx="8520600" cy="355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With a partner, find the equation of the line in point-slope form that goes through the point (3, 4) and has a slope of 2 by answering the following questions. </a:t>
            </a:r>
            <a:endParaRPr sz="1700"/>
          </a:p>
          <a:p>
            <a:pPr indent="-336550" lvl="0" marL="457200" rtl="0" algn="l">
              <a:spcBef>
                <a:spcPts val="1200"/>
              </a:spcBef>
              <a:spcAft>
                <a:spcPts val="0"/>
              </a:spcAft>
              <a:buSzPts val="1700"/>
              <a:buAutoNum type="arabicPeriod"/>
            </a:pPr>
            <a:r>
              <a:rPr lang="en" sz="1700"/>
              <a:t>Use the point and slope to graph the line on a coordinate plane.</a:t>
            </a:r>
            <a:endParaRPr sz="1700"/>
          </a:p>
          <a:p>
            <a:pPr indent="-336550" lvl="0" marL="457200" rtl="0" algn="l">
              <a:spcBef>
                <a:spcPts val="0"/>
              </a:spcBef>
              <a:spcAft>
                <a:spcPts val="0"/>
              </a:spcAft>
              <a:buSzPts val="1700"/>
              <a:buAutoNum type="arabicPeriod"/>
            </a:pPr>
            <a:r>
              <a:rPr lang="en" sz="1700"/>
              <a:t>Write the equation for point-slope form. Name the point (</a:t>
            </a:r>
            <a:r>
              <a:rPr i="1" lang="en" sz="1700"/>
              <a:t>x</a:t>
            </a:r>
            <a:r>
              <a:rPr baseline="-25000" lang="en" sz="1700"/>
              <a:t>1</a:t>
            </a:r>
            <a:r>
              <a:rPr lang="en" sz="1700"/>
              <a:t>, </a:t>
            </a:r>
            <a:r>
              <a:rPr i="1" lang="en" sz="1700"/>
              <a:t>y</a:t>
            </a:r>
            <a:r>
              <a:rPr baseline="-25000" lang="en" sz="1700"/>
              <a:t>1</a:t>
            </a:r>
            <a:r>
              <a:rPr lang="en" sz="1700"/>
              <a:t>) and the slope, </a:t>
            </a:r>
            <a:r>
              <a:rPr i="1" lang="en" sz="1700"/>
              <a:t>m</a:t>
            </a:r>
            <a:r>
              <a:rPr lang="en" sz="1700"/>
              <a:t>.</a:t>
            </a:r>
            <a:endParaRPr sz="1700"/>
          </a:p>
          <a:p>
            <a:pPr indent="-336550" lvl="0" marL="457200" rtl="0" algn="l">
              <a:spcBef>
                <a:spcPts val="0"/>
              </a:spcBef>
              <a:spcAft>
                <a:spcPts val="0"/>
              </a:spcAft>
              <a:buSzPts val="1700"/>
              <a:buAutoNum type="arabicPeriod"/>
            </a:pPr>
            <a:r>
              <a:rPr lang="en" sz="1700"/>
              <a:t>Substitute the point and slope into the point-slope form.</a:t>
            </a:r>
            <a:endParaRPr sz="1700"/>
          </a:p>
          <a:p>
            <a:pPr indent="-336550" lvl="0" marL="457200" rtl="0" algn="l">
              <a:spcBef>
                <a:spcPts val="0"/>
              </a:spcBef>
              <a:spcAft>
                <a:spcPts val="0"/>
              </a:spcAft>
              <a:buSzPts val="1700"/>
              <a:buAutoNum type="arabicPeriod"/>
            </a:pPr>
            <a:r>
              <a:rPr lang="en" sz="1700"/>
              <a:t>With your partner, each solve for </a:t>
            </a:r>
            <a:r>
              <a:rPr i="1" lang="en" sz="1700"/>
              <a:t>y</a:t>
            </a:r>
            <a:r>
              <a:rPr lang="en" sz="1700"/>
              <a:t> to write the equation in slope-intercept form. Compare your answers for any possible errors. Graph the line on a coordinate plane using a graphing calculator or Desmos to check your answer.</a:t>
            </a:r>
            <a:endParaRPr sz="1700"/>
          </a:p>
          <a:p>
            <a:pPr indent="-336550" lvl="0" marL="457200" rtl="0" algn="l">
              <a:spcBef>
                <a:spcPts val="0"/>
              </a:spcBef>
              <a:spcAft>
                <a:spcPts val="0"/>
              </a:spcAft>
              <a:buSzPts val="1700"/>
              <a:buAutoNum type="arabicPeriod"/>
            </a:pPr>
            <a:r>
              <a:rPr lang="en" sz="1700"/>
              <a:t>Convert slope-intercept form to standard form.</a:t>
            </a:r>
            <a:endParaRPr sz="1700"/>
          </a:p>
          <a:p>
            <a:pPr indent="0" lvl="0" marL="0" rtl="0" algn="l">
              <a:spcBef>
                <a:spcPts val="1200"/>
              </a:spcBef>
              <a:spcAft>
                <a:spcPts val="1200"/>
              </a:spcAft>
              <a:buNone/>
            </a:pPr>
            <a:r>
              <a:t/>
            </a:r>
            <a:endParaRPr/>
          </a:p>
        </p:txBody>
      </p:sp>
      <p:sp>
        <p:nvSpPr>
          <p:cNvPr id="281" name="Google Shape;281;p2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1.12.3 Writing an Equation Given the Slope and a Point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85" name="Shape 285"/>
        <p:cNvGrpSpPr/>
        <p:nvPr/>
      </p:nvGrpSpPr>
      <p:grpSpPr>
        <a:xfrm>
          <a:off x="0" y="0"/>
          <a:ext cx="0" cy="0"/>
          <a:chOff x="0" y="0"/>
          <a:chExt cx="0" cy="0"/>
        </a:xfrm>
      </p:grpSpPr>
      <p:sp>
        <p:nvSpPr>
          <p:cNvPr id="286" name="Google Shape;286;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Extending Your Thinking</a:t>
            </a:r>
            <a:endParaRPr>
              <a:latin typeface="Verdana"/>
              <a:ea typeface="Verdana"/>
              <a:cs typeface="Verdana"/>
              <a:sym typeface="Verdana"/>
            </a:endParaRPr>
          </a:p>
        </p:txBody>
      </p:sp>
      <p:sp>
        <p:nvSpPr>
          <p:cNvPr id="287" name="Google Shape;287;p29"/>
          <p:cNvSpPr txBox="1"/>
          <p:nvPr>
            <p:ph idx="1" type="body"/>
          </p:nvPr>
        </p:nvSpPr>
        <p:spPr>
          <a:xfrm>
            <a:off x="311700" y="1050450"/>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Use </a:t>
            </a:r>
            <a:r>
              <a:rPr b="1" lang="en" sz="1600"/>
              <a:t>slope-intercept form</a:t>
            </a:r>
            <a:r>
              <a:rPr lang="en" sz="1600"/>
              <a:t> when you know the </a:t>
            </a:r>
            <a:r>
              <a:rPr i="1" lang="en" sz="1600"/>
              <a:t>slope</a:t>
            </a:r>
            <a:r>
              <a:rPr lang="en" sz="1600"/>
              <a:t> and </a:t>
            </a:r>
            <a:r>
              <a:rPr i="1" lang="en" sz="1600"/>
              <a:t>y-intercept</a:t>
            </a:r>
            <a:r>
              <a:rPr lang="en" sz="1600"/>
              <a:t> of a line. If you're given the </a:t>
            </a:r>
            <a:r>
              <a:rPr i="1" lang="en" sz="1600"/>
              <a:t>slope</a:t>
            </a:r>
            <a:r>
              <a:rPr lang="en" sz="1600"/>
              <a:t> and </a:t>
            </a:r>
            <a:r>
              <a:rPr i="1" lang="en" sz="1600"/>
              <a:t>a point</a:t>
            </a:r>
            <a:r>
              <a:rPr lang="en" sz="1600"/>
              <a:t> that's not the y-intercept, use </a:t>
            </a:r>
            <a:r>
              <a:rPr b="1" lang="en" sz="1600"/>
              <a:t>point-slope form</a:t>
            </a:r>
            <a:r>
              <a:rPr lang="en" sz="1600"/>
              <a:t> instead.</a:t>
            </a:r>
            <a:endParaRPr sz="1600"/>
          </a:p>
          <a:p>
            <a:pPr indent="0" lvl="0" marL="0" rtl="0" algn="ctr">
              <a:spcBef>
                <a:spcPts val="800"/>
              </a:spcBef>
              <a:spcAft>
                <a:spcPts val="0"/>
              </a:spcAft>
              <a:buNone/>
            </a:pPr>
            <a:r>
              <a:rPr i="1" lang="en" sz="1500"/>
              <a:t>y</a:t>
            </a:r>
            <a:r>
              <a:rPr lang="en" sz="1500"/>
              <a:t> − </a:t>
            </a:r>
            <a:r>
              <a:rPr i="1" lang="en" sz="1500"/>
              <a:t>y</a:t>
            </a:r>
            <a:r>
              <a:rPr lang="en" sz="1500"/>
              <a:t>₁ = </a:t>
            </a:r>
            <a:r>
              <a:rPr i="1" lang="en" sz="1500"/>
              <a:t>m</a:t>
            </a:r>
            <a:r>
              <a:rPr lang="en" sz="1500"/>
              <a:t>(</a:t>
            </a:r>
            <a:r>
              <a:rPr i="1" lang="en" sz="1500"/>
              <a:t>x</a:t>
            </a:r>
            <a:r>
              <a:rPr lang="en" sz="1500"/>
              <a:t> − </a:t>
            </a:r>
            <a:r>
              <a:rPr i="1" lang="en" sz="1500"/>
              <a:t>x</a:t>
            </a:r>
            <a:r>
              <a:rPr lang="en" sz="1500"/>
              <a:t>₁)</a:t>
            </a:r>
            <a:endParaRPr sz="1500"/>
          </a:p>
          <a:p>
            <a:pPr indent="0" lvl="0" marL="0" rtl="0" algn="l">
              <a:spcBef>
                <a:spcPts val="800"/>
              </a:spcBef>
              <a:spcAft>
                <a:spcPts val="0"/>
              </a:spcAft>
              <a:buNone/>
            </a:pPr>
            <a:r>
              <a:rPr lang="en" sz="1600"/>
              <a:t>This form helps you write the equation of a line when you know the </a:t>
            </a:r>
            <a:r>
              <a:rPr i="1" lang="en" sz="1600"/>
              <a:t>slope (m)</a:t>
            </a:r>
            <a:r>
              <a:rPr lang="en" sz="1600"/>
              <a:t> and a </a:t>
            </a:r>
            <a:r>
              <a:rPr i="1" lang="en" sz="1600"/>
              <a:t>point (x₁, y₁) </a:t>
            </a:r>
            <a:r>
              <a:rPr lang="en" sz="1600"/>
              <a:t>on the line.</a:t>
            </a:r>
            <a:endParaRPr sz="1600"/>
          </a:p>
          <a:p>
            <a:pPr indent="0" lvl="0" marL="0" rtl="0" algn="l">
              <a:spcBef>
                <a:spcPts val="800"/>
              </a:spcBef>
              <a:spcAft>
                <a:spcPts val="0"/>
              </a:spcAft>
              <a:buNone/>
            </a:pPr>
            <a:r>
              <a:rPr b="1" lang="en" sz="1600"/>
              <a:t>Example: </a:t>
            </a:r>
            <a:r>
              <a:rPr lang="en" sz="1600"/>
              <a:t>Write the equation of a line with slope </a:t>
            </a:r>
            <a:r>
              <a:rPr i="1" lang="en" sz="1600"/>
              <a:t>m</a:t>
            </a:r>
            <a:r>
              <a:rPr lang="en" sz="1600"/>
              <a:t> = −1/3 that contains point (6, −4). Write the equation in slope-intercept form and standard form.</a:t>
            </a:r>
            <a:endParaRPr sz="1600"/>
          </a:p>
          <a:p>
            <a:pPr indent="0" lvl="0" marL="0" rtl="0" algn="l">
              <a:spcBef>
                <a:spcPts val="800"/>
              </a:spcBef>
              <a:spcAft>
                <a:spcPts val="0"/>
              </a:spcAft>
              <a:buNone/>
            </a:pPr>
            <a:r>
              <a:t/>
            </a:r>
            <a:endParaRPr sz="1600"/>
          </a:p>
          <a:p>
            <a:pPr indent="0" lvl="0" marL="0" rtl="0" algn="l">
              <a:spcBef>
                <a:spcPts val="800"/>
              </a:spcBef>
              <a:spcAft>
                <a:spcPts val="800"/>
              </a:spcAft>
              <a:buNone/>
            </a:pPr>
            <a:r>
              <a:t/>
            </a:r>
            <a:endParaRPr sz="1600"/>
          </a:p>
        </p:txBody>
      </p:sp>
      <p:sp>
        <p:nvSpPr>
          <p:cNvPr id="288" name="Google Shape;288;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9" name="Google Shape;289;p2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1.12.3 Writing an Equation Given the Slope and a Point</a:t>
            </a:r>
            <a:endParaRPr/>
          </a:p>
        </p:txBody>
      </p:sp>
      <p:pic>
        <p:nvPicPr>
          <p:cNvPr id="290" name="Google Shape;290;p29"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graphicFrame>
        <p:nvGraphicFramePr>
          <p:cNvPr id="291" name="Google Shape;291;p29"/>
          <p:cNvGraphicFramePr/>
          <p:nvPr/>
        </p:nvGraphicFramePr>
        <p:xfrm>
          <a:off x="311700" y="3403575"/>
          <a:ext cx="3000000" cy="3000000"/>
        </p:xfrm>
        <a:graphic>
          <a:graphicData uri="http://schemas.openxmlformats.org/drawingml/2006/table">
            <a:tbl>
              <a:tblPr>
                <a:noFill/>
                <a:tableStyleId>{A144C80B-9426-4281-828F-A3B6629AFBA9}</a:tableStyleId>
              </a:tblPr>
              <a:tblGrid>
                <a:gridCol w="2397150"/>
                <a:gridCol w="2322175"/>
                <a:gridCol w="3930100"/>
              </a:tblGrid>
              <a:tr h="293500">
                <a:tc>
                  <a:txBody>
                    <a:bodyPr/>
                    <a:lstStyle/>
                    <a:p>
                      <a:pPr indent="0" lvl="0" marL="0" rtl="0" algn="l">
                        <a:spcBef>
                          <a:spcPts val="0"/>
                        </a:spcBef>
                        <a:spcAft>
                          <a:spcPts val="0"/>
                        </a:spcAft>
                        <a:buNone/>
                      </a:pPr>
                      <a:r>
                        <a:rPr b="1" lang="en"/>
                        <a:t>Step 1</a:t>
                      </a:r>
                      <a:r>
                        <a:rPr lang="en"/>
                        <a:t> - Identify the slope.</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a:t>Step 2</a:t>
                      </a:r>
                      <a:r>
                        <a:rPr lang="en"/>
                        <a:t> - Identify the point.</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b="1" lang="en"/>
                        <a:t>Step 3</a:t>
                      </a:r>
                      <a:r>
                        <a:rPr lang="en"/>
                        <a:t> - Substitute the values into the point-slope form, </a:t>
                      </a:r>
                      <a:r>
                        <a:rPr i="1" lang="en"/>
                        <a:t>y </a:t>
                      </a:r>
                      <a:r>
                        <a:rPr lang="en"/>
                        <a:t>− </a:t>
                      </a:r>
                      <a:r>
                        <a:rPr i="1" lang="en"/>
                        <a:t>y</a:t>
                      </a:r>
                      <a:r>
                        <a:rPr baseline="-25000" lang="en"/>
                        <a:t>1 </a:t>
                      </a:r>
                      <a:r>
                        <a:rPr lang="en"/>
                        <a:t>= </a:t>
                      </a:r>
                      <a:r>
                        <a:rPr i="1" lang="en"/>
                        <a:t>m</a:t>
                      </a:r>
                      <a:r>
                        <a:rPr lang="en"/>
                        <a:t>(</a:t>
                      </a:r>
                      <a:r>
                        <a:rPr i="1" lang="en"/>
                        <a:t>x </a:t>
                      </a:r>
                      <a:r>
                        <a:rPr lang="en"/>
                        <a:t>− </a:t>
                      </a:r>
                      <a:r>
                        <a:rPr i="1" lang="en"/>
                        <a:t>x</a:t>
                      </a:r>
                      <a:r>
                        <a:rPr baseline="-25000" lang="en"/>
                        <a:t>1</a:t>
                      </a:r>
                      <a:r>
                        <a:rPr lang="en"/>
                        <a:t>). Simplify.</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807200">
                <a:tc gridSpan="2">
                  <a:txBody>
                    <a:bodyPr/>
                    <a:lstStyle/>
                    <a:p>
                      <a:pPr indent="0" lvl="0" marL="0" rtl="0" algn="l">
                        <a:spcBef>
                          <a:spcPts val="0"/>
                        </a:spcBef>
                        <a:spcAft>
                          <a:spcPts val="0"/>
                        </a:spcAft>
                        <a:buNone/>
                      </a:pPr>
                      <a:r>
                        <a:rPr b="1" lang="en"/>
                        <a:t>Step 4</a:t>
                      </a:r>
                      <a:r>
                        <a:rPr lang="en"/>
                        <a:t> - Write the equation in slope-intercept form.</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hMerge="1"/>
                <a:tc>
                  <a:txBody>
                    <a:bodyPr/>
                    <a:lstStyle/>
                    <a:p>
                      <a:pPr indent="0" lvl="0" marL="0" rtl="0" algn="l">
                        <a:spcBef>
                          <a:spcPts val="0"/>
                        </a:spcBef>
                        <a:spcAft>
                          <a:spcPts val="0"/>
                        </a:spcAft>
                        <a:buNone/>
                      </a:pPr>
                      <a:r>
                        <a:rPr b="1" lang="en"/>
                        <a:t>Step 5</a:t>
                      </a:r>
                      <a:r>
                        <a:rPr lang="en"/>
                        <a:t> - Convert slope-intercept form to standard form.</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5" name="Shape 295"/>
        <p:cNvGrpSpPr/>
        <p:nvPr/>
      </p:nvGrpSpPr>
      <p:grpSpPr>
        <a:xfrm>
          <a:off x="0" y="0"/>
          <a:ext cx="0" cy="0"/>
          <a:chOff x="0" y="0"/>
          <a:chExt cx="0" cy="0"/>
        </a:xfrm>
      </p:grpSpPr>
      <p:sp>
        <p:nvSpPr>
          <p:cNvPr id="296" name="Google Shape;296;p3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latin typeface="Verdana"/>
                <a:ea typeface="Verdana"/>
                <a:cs typeface="Verdana"/>
                <a:sym typeface="Verdana"/>
              </a:rPr>
              <a:t>Self Check</a:t>
            </a:r>
            <a:endParaRPr>
              <a:latin typeface="Verdana"/>
              <a:ea typeface="Verdana"/>
              <a:cs typeface="Verdana"/>
              <a:sym typeface="Verdana"/>
            </a:endParaRPr>
          </a:p>
        </p:txBody>
      </p:sp>
      <p:sp>
        <p:nvSpPr>
          <p:cNvPr id="297" name="Google Shape;297;p3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equation represents the slope-intercept form of the equation of a line with slope </a:t>
            </a:r>
            <a:r>
              <a:rPr i="1" lang="en"/>
              <a:t>m</a:t>
            </a:r>
            <a:r>
              <a:rPr lang="en"/>
              <a:t> = −3/4 that contains the point (4, −7)</a:t>
            </a:r>
            <a:r>
              <a:rPr lang="en"/>
              <a:t>?</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1200"/>
              </a:spcAft>
              <a:buNone/>
            </a:pPr>
            <a:r>
              <a:t/>
            </a:r>
            <a:endParaRPr sz="1800">
              <a:solidFill>
                <a:srgbClr val="424242"/>
              </a:solidFill>
              <a:latin typeface="Noto Sans"/>
              <a:ea typeface="Noto Sans"/>
              <a:cs typeface="Noto Sans"/>
              <a:sym typeface="Noto Sans"/>
            </a:endParaRPr>
          </a:p>
        </p:txBody>
      </p:sp>
      <p:sp>
        <p:nvSpPr>
          <p:cNvPr id="298" name="Google Shape;298;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9" name="Google Shape;299;p3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1.12.3 Writing an Equation Given the Slope and a Point</a:t>
            </a:r>
            <a:endParaRPr/>
          </a:p>
        </p:txBody>
      </p:sp>
      <p:pic>
        <p:nvPicPr>
          <p:cNvPr id="300" name="Google Shape;300;p30"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01" name="Google Shape;301;p30">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Let’s review!</a:t>
            </a:r>
            <a:endParaRPr>
              <a:latin typeface="Noto Sans"/>
              <a:ea typeface="Noto Sans"/>
              <a:cs typeface="Noto Sans"/>
              <a:sym typeface="Noto Sans"/>
            </a:endParaRPr>
          </a:p>
        </p:txBody>
      </p:sp>
      <p:graphicFrame>
        <p:nvGraphicFramePr>
          <p:cNvPr id="302" name="Google Shape;302;p30"/>
          <p:cNvGraphicFramePr/>
          <p:nvPr/>
        </p:nvGraphicFramePr>
        <p:xfrm>
          <a:off x="952500" y="2528400"/>
          <a:ext cx="3000000" cy="3000000"/>
        </p:xfrm>
        <a:graphic>
          <a:graphicData uri="http://schemas.openxmlformats.org/drawingml/2006/table">
            <a:tbl>
              <a:tblPr>
                <a:noFill/>
                <a:tableStyleId>{A144C80B-9426-4281-828F-A3B6629AFBA9}</a:tableStyleId>
              </a:tblPr>
              <a:tblGrid>
                <a:gridCol w="3619500"/>
                <a:gridCol w="3619500"/>
              </a:tblGrid>
              <a:tr h="381000">
                <a:tc>
                  <a:txBody>
                    <a:bodyPr/>
                    <a:lstStyle/>
                    <a:p>
                      <a:pPr indent="-342900" lvl="0" marL="457200" rtl="0" algn="l">
                        <a:spcBef>
                          <a:spcPts val="0"/>
                        </a:spcBef>
                        <a:spcAft>
                          <a:spcPts val="0"/>
                        </a:spcAft>
                        <a:buSzPts val="1800"/>
                        <a:buFont typeface="Noto Sans"/>
                        <a:buAutoNum type="alphaUcPeriod"/>
                      </a:pPr>
                      <a:r>
                        <a:rPr i="1" lang="en" sz="1800">
                          <a:latin typeface="Noto Sans"/>
                          <a:ea typeface="Noto Sans"/>
                          <a:cs typeface="Noto Sans"/>
                          <a:sym typeface="Noto Sans"/>
                        </a:rPr>
                        <a:t>y</a:t>
                      </a:r>
                      <a:r>
                        <a:rPr lang="en" sz="1800">
                          <a:latin typeface="Noto Sans"/>
                          <a:ea typeface="Noto Sans"/>
                          <a:cs typeface="Noto Sans"/>
                          <a:sym typeface="Noto Sans"/>
                        </a:rPr>
                        <a:t> = −3/4</a:t>
                      </a:r>
                      <a:r>
                        <a:rPr i="1" lang="en" sz="1800">
                          <a:latin typeface="Noto Sans"/>
                          <a:ea typeface="Noto Sans"/>
                          <a:cs typeface="Noto Sans"/>
                          <a:sym typeface="Noto Sans"/>
                        </a:rPr>
                        <a:t>x</a:t>
                      </a:r>
                      <a:r>
                        <a:rPr lang="en" sz="1800">
                          <a:latin typeface="Noto Sans"/>
                          <a:ea typeface="Noto Sans"/>
                          <a:cs typeface="Noto Sans"/>
                          <a:sym typeface="Noto Sans"/>
                        </a:rPr>
                        <a:t> − 4</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3"/>
                      </a:pPr>
                      <a:r>
                        <a:rPr i="1" lang="en" sz="1800">
                          <a:solidFill>
                            <a:schemeClr val="dk1"/>
                          </a:solidFill>
                          <a:latin typeface="Noto Sans"/>
                          <a:ea typeface="Noto Sans"/>
                          <a:cs typeface="Noto Sans"/>
                          <a:sym typeface="Noto Sans"/>
                        </a:rPr>
                        <a:t>y</a:t>
                      </a:r>
                      <a:r>
                        <a:rPr lang="en" sz="1800">
                          <a:solidFill>
                            <a:schemeClr val="dk1"/>
                          </a:solidFill>
                          <a:latin typeface="Noto Sans"/>
                          <a:ea typeface="Noto Sans"/>
                          <a:cs typeface="Noto Sans"/>
                          <a:sym typeface="Noto Sans"/>
                        </a:rPr>
                        <a:t> = </a:t>
                      </a:r>
                      <a:r>
                        <a:rPr lang="en" sz="1800">
                          <a:latin typeface="Noto Sans"/>
                          <a:ea typeface="Noto Sans"/>
                          <a:cs typeface="Noto Sans"/>
                          <a:sym typeface="Noto Sans"/>
                        </a:rPr>
                        <a:t>−3/4</a:t>
                      </a:r>
                      <a:r>
                        <a:rPr i="1" lang="en" sz="1800">
                          <a:latin typeface="Noto Sans"/>
                          <a:ea typeface="Noto Sans"/>
                          <a:cs typeface="Noto Sans"/>
                          <a:sym typeface="Noto Sans"/>
                        </a:rPr>
                        <a:t>x </a:t>
                      </a:r>
                      <a:r>
                        <a:rPr lang="en" sz="1800">
                          <a:latin typeface="Noto Sans"/>
                          <a:ea typeface="Noto Sans"/>
                          <a:cs typeface="Noto Sans"/>
                          <a:sym typeface="Noto Sans"/>
                        </a:rPr>
                        <a:t>− 11</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381000">
                <a:tc>
                  <a:txBody>
                    <a:bodyPr/>
                    <a:lstStyle/>
                    <a:p>
                      <a:pPr indent="-342900" lvl="0" marL="457200" rtl="0" algn="l">
                        <a:spcBef>
                          <a:spcPts val="0"/>
                        </a:spcBef>
                        <a:spcAft>
                          <a:spcPts val="0"/>
                        </a:spcAft>
                        <a:buSzPts val="1800"/>
                        <a:buFont typeface="Noto Sans"/>
                        <a:buAutoNum type="alphaUcPeriod" startAt="2"/>
                      </a:pPr>
                      <a:r>
                        <a:rPr i="1" lang="en" sz="1800">
                          <a:solidFill>
                            <a:schemeClr val="dk1"/>
                          </a:solidFill>
                          <a:latin typeface="Noto Sans"/>
                          <a:ea typeface="Noto Sans"/>
                          <a:cs typeface="Noto Sans"/>
                          <a:sym typeface="Noto Sans"/>
                        </a:rPr>
                        <a:t>y</a:t>
                      </a:r>
                      <a:r>
                        <a:rPr lang="en" sz="1800">
                          <a:solidFill>
                            <a:schemeClr val="dk1"/>
                          </a:solidFill>
                          <a:latin typeface="Noto Sans"/>
                          <a:ea typeface="Noto Sans"/>
                          <a:cs typeface="Noto Sans"/>
                          <a:sym typeface="Noto Sans"/>
                        </a:rPr>
                        <a:t> = </a:t>
                      </a:r>
                      <a:r>
                        <a:rPr lang="en" sz="1800">
                          <a:latin typeface="Noto Sans"/>
                          <a:ea typeface="Noto Sans"/>
                          <a:cs typeface="Noto Sans"/>
                          <a:sym typeface="Noto Sans"/>
                        </a:rPr>
                        <a:t>−3/4</a:t>
                      </a:r>
                      <a:r>
                        <a:rPr i="1" lang="en" sz="1800">
                          <a:latin typeface="Noto Sans"/>
                          <a:ea typeface="Noto Sans"/>
                          <a:cs typeface="Noto Sans"/>
                          <a:sym typeface="Noto Sans"/>
                        </a:rPr>
                        <a:t>x</a:t>
                      </a:r>
                      <a:r>
                        <a:rPr lang="en" sz="1800">
                          <a:latin typeface="Noto Sans"/>
                          <a:ea typeface="Noto Sans"/>
                          <a:cs typeface="Noto Sans"/>
                          <a:sym typeface="Noto Sans"/>
                        </a:rPr>
                        <a:t> − 5/4</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42900" lvl="0" marL="457200" rtl="0" algn="l">
                        <a:spcBef>
                          <a:spcPts val="0"/>
                        </a:spcBef>
                        <a:spcAft>
                          <a:spcPts val="0"/>
                        </a:spcAft>
                        <a:buSzPts val="1800"/>
                        <a:buFont typeface="Noto Sans"/>
                        <a:buAutoNum type="alphaUcPeriod" startAt="4"/>
                      </a:pPr>
                      <a:r>
                        <a:rPr i="1" lang="en" sz="1800">
                          <a:solidFill>
                            <a:schemeClr val="dk1"/>
                          </a:solidFill>
                          <a:latin typeface="Noto Sans"/>
                          <a:ea typeface="Noto Sans"/>
                          <a:cs typeface="Noto Sans"/>
                          <a:sym typeface="Noto Sans"/>
                        </a:rPr>
                        <a:t>y</a:t>
                      </a:r>
                      <a:r>
                        <a:rPr lang="en" sz="1800">
                          <a:solidFill>
                            <a:schemeClr val="dk1"/>
                          </a:solidFill>
                          <a:latin typeface="Noto Sans"/>
                          <a:ea typeface="Noto Sans"/>
                          <a:cs typeface="Noto Sans"/>
                          <a:sym typeface="Noto Sans"/>
                        </a:rPr>
                        <a:t> = </a:t>
                      </a:r>
                      <a:r>
                        <a:rPr lang="en" sz="1800">
                          <a:latin typeface="Noto Sans"/>
                          <a:ea typeface="Noto Sans"/>
                          <a:cs typeface="Noto Sans"/>
                          <a:sym typeface="Noto Sans"/>
                        </a:rPr>
                        <a:t>−3/4</a:t>
                      </a:r>
                      <a:r>
                        <a:rPr i="1" lang="en" sz="1800">
                          <a:latin typeface="Noto Sans"/>
                          <a:ea typeface="Noto Sans"/>
                          <a:cs typeface="Noto Sans"/>
                          <a:sym typeface="Noto Sans"/>
                        </a:rPr>
                        <a:t>x</a:t>
                      </a:r>
                      <a:r>
                        <a:rPr lang="en" sz="1800">
                          <a:latin typeface="Noto Sans"/>
                          <a:ea typeface="Noto Sans"/>
                          <a:cs typeface="Noto Sans"/>
                          <a:sym typeface="Noto Sans"/>
                        </a:rPr>
                        <a:t> + 10</a:t>
                      </a:r>
                      <a:endParaRPr sz="1800">
                        <a:latin typeface="Noto Sans"/>
                        <a:ea typeface="Noto Sans"/>
                        <a:cs typeface="Noto Sans"/>
                        <a:sym typeface="Noto Sans"/>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06" name="Shape 306"/>
        <p:cNvGrpSpPr/>
        <p:nvPr/>
      </p:nvGrpSpPr>
      <p:grpSpPr>
        <a:xfrm>
          <a:off x="0" y="0"/>
          <a:ext cx="0" cy="0"/>
          <a:chOff x="0" y="0"/>
          <a:chExt cx="0" cy="0"/>
        </a:xfrm>
      </p:grpSpPr>
      <p:sp>
        <p:nvSpPr>
          <p:cNvPr id="307" name="Google Shape;307;p31"/>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Check - Review</a:t>
            </a:r>
            <a:endParaRPr>
              <a:latin typeface="Verdana"/>
              <a:ea typeface="Verdana"/>
              <a:cs typeface="Verdana"/>
              <a:sym typeface="Verdana"/>
            </a:endParaRPr>
          </a:p>
        </p:txBody>
      </p:sp>
      <p:sp>
        <p:nvSpPr>
          <p:cNvPr id="308" name="Google Shape;308;p31"/>
          <p:cNvSpPr txBox="1"/>
          <p:nvPr>
            <p:ph idx="1" type="body"/>
          </p:nvPr>
        </p:nvSpPr>
        <p:spPr>
          <a:xfrm>
            <a:off x="311700" y="1160325"/>
            <a:ext cx="8375100" cy="1652700"/>
          </a:xfrm>
          <a:prstGeom prst="rect">
            <a:avLst/>
          </a:prstGeom>
        </p:spPr>
        <p:txBody>
          <a:bodyPr anchorCtr="0" anchor="t" bIns="91425" lIns="91425" spcFirstLastPara="1" rIns="91425" wrap="square" tIns="91425">
            <a:noAutofit/>
          </a:bodyPr>
          <a:lstStyle/>
          <a:p>
            <a:pPr indent="0" lvl="0" marL="0" marR="591690" rtl="0" algn="l">
              <a:lnSpc>
                <a:spcPct val="100000"/>
              </a:lnSpc>
              <a:spcBef>
                <a:spcPts val="0"/>
              </a:spcBef>
              <a:spcAft>
                <a:spcPts val="1200"/>
              </a:spcAft>
              <a:buNone/>
            </a:pPr>
            <a:r>
              <a:rPr lang="en"/>
              <a:t>Write the equation of a line with slope </a:t>
            </a:r>
            <a:r>
              <a:rPr i="1" lang="en"/>
              <a:t>m</a:t>
            </a:r>
            <a:r>
              <a:rPr lang="en"/>
              <a:t> = −2/5 that contains the point (10, −5). Write the equation in slope-intercept form.</a:t>
            </a:r>
            <a:endParaRPr/>
          </a:p>
        </p:txBody>
      </p:sp>
      <p:sp>
        <p:nvSpPr>
          <p:cNvPr id="309" name="Google Shape;309;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0" name="Google Shape;310;p3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1.12.3 Writing an Equation Given the Slope and a Point - Additional Resources</a:t>
            </a:r>
            <a:endParaRPr/>
          </a:p>
        </p:txBody>
      </p:sp>
      <p:pic>
        <p:nvPicPr>
          <p:cNvPr id="311" name="Google Shape;311;p31"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15" name="Shape 315"/>
        <p:cNvGrpSpPr/>
        <p:nvPr/>
      </p:nvGrpSpPr>
      <p:grpSpPr>
        <a:xfrm>
          <a:off x="0" y="0"/>
          <a:ext cx="0" cy="0"/>
          <a:chOff x="0" y="0"/>
          <a:chExt cx="0" cy="0"/>
        </a:xfrm>
      </p:grpSpPr>
      <p:sp>
        <p:nvSpPr>
          <p:cNvPr id="316" name="Google Shape;316;p3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7" name="Google Shape;317;p3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318" name="Google Shape;318;p3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9" name="Google Shape;319;p32"/>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0" name="Google Shape;320;p32"/>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1" name="Google Shape;321;p32"/>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2" name="Google Shape;322;p3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3" name="Google Shape;323;p3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24" name="Google Shape;324;p32"/>
          <p:cNvCxnSpPr>
            <a:stCxn id="318" idx="2"/>
            <a:endCxn id="320"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325" name="Google Shape;325;p32"/>
          <p:cNvCxnSpPr>
            <a:stCxn id="320" idx="3"/>
            <a:endCxn id="319"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326" name="Google Shape;326;p32"/>
          <p:cNvCxnSpPr>
            <a:stCxn id="321" idx="3"/>
            <a:endCxn id="316"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327" name="Google Shape;327;p32"/>
          <p:cNvCxnSpPr>
            <a:stCxn id="316" idx="3"/>
            <a:endCxn id="322"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328" name="Google Shape;328;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29" name="Google Shape;329;p32"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330" name="Google Shape;330;p3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331" name="Google Shape;331;p3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32" name="Google Shape;332;p3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33" name="Google Shape;333;p32"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334" name="Google Shape;334;p3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35" name="Google Shape;335;p32"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336" name="Google Shape;336;p32"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337" name="Google Shape;337;p32"/>
          <p:cNvCxnSpPr>
            <a:stCxn id="322" idx="3"/>
            <a:endCxn id="323"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338" name="Google Shape;338;p32"/>
          <p:cNvCxnSpPr>
            <a:stCxn id="319" idx="3"/>
            <a:endCxn id="321"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339" name="Google Shape;339;p3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340" name="Google Shape;340;p3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41" name="Google Shape;341;p3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342" name="Google Shape;342;p32" title="hugeicons_task-done-01.png"/>
          <p:cNvPicPr preferRelativeResize="0"/>
          <p:nvPr/>
        </p:nvPicPr>
        <p:blipFill>
          <a:blip r:embed="rId7">
            <a:alphaModFix/>
          </a:blip>
          <a:stretch>
            <a:fillRect/>
          </a:stretch>
        </p:blipFill>
        <p:spPr>
          <a:xfrm>
            <a:off x="3328416" y="1554480"/>
            <a:ext cx="228600" cy="228600"/>
          </a:xfrm>
          <a:prstGeom prst="rect">
            <a:avLst/>
          </a:prstGeom>
          <a:noFill/>
          <a:ln>
            <a:noFill/>
          </a:ln>
        </p:spPr>
      </p:pic>
      <p:pic>
        <p:nvPicPr>
          <p:cNvPr id="343" name="Google Shape;343;p32" title="hugeicons_task-done-01.png"/>
          <p:cNvPicPr preferRelativeResize="0"/>
          <p:nvPr/>
        </p:nvPicPr>
        <p:blipFill>
          <a:blip r:embed="rId7">
            <a:alphaModFix/>
          </a:blip>
          <a:stretch>
            <a:fillRect/>
          </a:stretch>
        </p:blipFill>
        <p:spPr>
          <a:xfrm>
            <a:off x="2167128" y="3227832"/>
            <a:ext cx="228600" cy="228600"/>
          </a:xfrm>
          <a:prstGeom prst="rect">
            <a:avLst/>
          </a:prstGeom>
          <a:noFill/>
          <a:ln>
            <a:noFill/>
          </a:ln>
        </p:spPr>
      </p:pic>
      <p:pic>
        <p:nvPicPr>
          <p:cNvPr id="344" name="Google Shape;344;p32" title="hugeicons_task-done-01.png"/>
          <p:cNvPicPr preferRelativeResize="0"/>
          <p:nvPr/>
        </p:nvPicPr>
        <p:blipFill>
          <a:blip r:embed="rId7">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8" name="Shape 348"/>
        <p:cNvGrpSpPr/>
        <p:nvPr/>
      </p:nvGrpSpPr>
      <p:grpSpPr>
        <a:xfrm>
          <a:off x="0" y="0"/>
          <a:ext cx="0" cy="0"/>
          <a:chOff x="0" y="0"/>
          <a:chExt cx="0" cy="0"/>
        </a:xfrm>
      </p:grpSpPr>
      <p:sp>
        <p:nvSpPr>
          <p:cNvPr id="349" name="Google Shape;349;p3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t>
            </a:r>
            <a:r>
              <a:rPr lang="en">
                <a:latin typeface="Verdana"/>
                <a:ea typeface="Verdana"/>
                <a:cs typeface="Verdana"/>
                <a:sym typeface="Verdana"/>
              </a:rPr>
              <a:t>arning Activity - 3 Different Forms </a:t>
            </a:r>
            <a:endParaRPr>
              <a:latin typeface="Verdana"/>
              <a:ea typeface="Verdana"/>
              <a:cs typeface="Verdana"/>
              <a:sym typeface="Verdana"/>
            </a:endParaRPr>
          </a:p>
        </p:txBody>
      </p:sp>
      <p:sp>
        <p:nvSpPr>
          <p:cNvPr id="350" name="Google Shape;350;p33"/>
          <p:cNvSpPr txBox="1"/>
          <p:nvPr>
            <p:ph idx="1" type="body"/>
          </p:nvPr>
        </p:nvSpPr>
        <p:spPr>
          <a:xfrm>
            <a:off x="311700" y="1152475"/>
            <a:ext cx="8139900" cy="34200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Work with a partner to answer 1 - 3.</a:t>
            </a:r>
            <a:endParaRPr/>
          </a:p>
          <a:p>
            <a:pPr indent="-342900" lvl="0" marL="457200" marR="589295" rtl="0" algn="l">
              <a:lnSpc>
                <a:spcPct val="150000"/>
              </a:lnSpc>
              <a:spcBef>
                <a:spcPts val="1200"/>
              </a:spcBef>
              <a:spcAft>
                <a:spcPts val="0"/>
              </a:spcAft>
              <a:buSzPts val="1800"/>
              <a:buAutoNum type="arabicPeriod"/>
            </a:pPr>
            <a:r>
              <a:rPr lang="en"/>
              <a:t>What is the slope-intercept form of a linear equation?</a:t>
            </a:r>
            <a:endParaRPr/>
          </a:p>
          <a:p>
            <a:pPr indent="-342900" lvl="0" marL="457200" marR="2475245" rtl="0" algn="l">
              <a:lnSpc>
                <a:spcPct val="150000"/>
              </a:lnSpc>
              <a:spcBef>
                <a:spcPts val="0"/>
              </a:spcBef>
              <a:spcAft>
                <a:spcPts val="0"/>
              </a:spcAft>
              <a:buSzPts val="1800"/>
              <a:buAutoNum type="arabicPeriod"/>
            </a:pPr>
            <a:r>
              <a:rPr lang="en"/>
              <a:t>What is the point-slope form of a linear equation?</a:t>
            </a:r>
            <a:endParaRPr/>
          </a:p>
          <a:p>
            <a:pPr indent="-342900" lvl="0" marL="457200" marR="2475245" rtl="0" algn="l">
              <a:lnSpc>
                <a:spcPct val="150000"/>
              </a:lnSpc>
              <a:spcBef>
                <a:spcPts val="0"/>
              </a:spcBef>
              <a:spcAft>
                <a:spcPts val="0"/>
              </a:spcAft>
              <a:buSzPts val="1800"/>
              <a:buAutoNum type="arabicPeriod"/>
            </a:pPr>
            <a:r>
              <a:rPr lang="en"/>
              <a:t>What is the standard form of a linear equation?</a:t>
            </a:r>
            <a:endParaRPr/>
          </a:p>
          <a:p>
            <a:pPr indent="0" lvl="0" marL="0" marR="3218195" rtl="0" algn="l">
              <a:lnSpc>
                <a:spcPct val="150000"/>
              </a:lnSpc>
              <a:spcBef>
                <a:spcPts val="1200"/>
              </a:spcBef>
              <a:spcAft>
                <a:spcPts val="1200"/>
              </a:spcAft>
              <a:buNone/>
            </a:pPr>
            <a:r>
              <a:t/>
            </a:r>
            <a:endParaRPr/>
          </a:p>
        </p:txBody>
      </p:sp>
      <p:sp>
        <p:nvSpPr>
          <p:cNvPr id="351" name="Google Shape;351;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2" name="Google Shape;352;p3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1.12.4 Writing Equations in Different Forms</a:t>
            </a:r>
            <a:endParaRPr/>
          </a:p>
        </p:txBody>
      </p:sp>
      <p:pic>
        <p:nvPicPr>
          <p:cNvPr descr="linear function (Provided by Getty Images)" id="353" name="Google Shape;353;p33"/>
          <p:cNvPicPr preferRelativeResize="0"/>
          <p:nvPr/>
        </p:nvPicPr>
        <p:blipFill>
          <a:blip r:embed="rId4">
            <a:alphaModFix/>
          </a:blip>
          <a:stretch>
            <a:fillRect/>
          </a:stretch>
        </p:blipFill>
        <p:spPr>
          <a:xfrm>
            <a:off x="5949450" y="2441413"/>
            <a:ext cx="2502149" cy="20024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7" name="Shape 357"/>
        <p:cNvGrpSpPr/>
        <p:nvPr/>
      </p:nvGrpSpPr>
      <p:grpSpPr>
        <a:xfrm>
          <a:off x="0" y="0"/>
          <a:ext cx="0" cy="0"/>
          <a:chOff x="0" y="0"/>
          <a:chExt cx="0" cy="0"/>
        </a:xfrm>
      </p:grpSpPr>
      <p:sp>
        <p:nvSpPr>
          <p:cNvPr id="358" name="Google Shape;358;p34"/>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a:t>
            </a:r>
            <a:r>
              <a:rPr lang="en">
                <a:latin typeface="Verdana"/>
                <a:ea typeface="Verdana"/>
                <a:cs typeface="Verdana"/>
                <a:sym typeface="Verdana"/>
              </a:rPr>
              <a:t>arning Activity - 3 Different Forms</a:t>
            </a:r>
            <a:endParaRPr>
              <a:latin typeface="Verdana"/>
              <a:ea typeface="Verdana"/>
              <a:cs typeface="Verdana"/>
              <a:sym typeface="Verdana"/>
            </a:endParaRPr>
          </a:p>
        </p:txBody>
      </p:sp>
      <p:sp>
        <p:nvSpPr>
          <p:cNvPr id="359" name="Google Shape;359;p34"/>
          <p:cNvSpPr txBox="1"/>
          <p:nvPr>
            <p:ph idx="1" type="body"/>
          </p:nvPr>
        </p:nvSpPr>
        <p:spPr>
          <a:xfrm>
            <a:off x="311700" y="1152475"/>
            <a:ext cx="8332800" cy="34200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Linear equations can be written in the different forms to create linear equations. Use the linear equation forms from 1 - 3 to help you complete the rest of the activity. </a:t>
            </a:r>
            <a:endParaRPr/>
          </a:p>
          <a:p>
            <a:pPr indent="0" lvl="0" marL="0" rtl="0" algn="l">
              <a:lnSpc>
                <a:spcPct val="100000"/>
              </a:lnSpc>
              <a:spcBef>
                <a:spcPts val="500"/>
              </a:spcBef>
              <a:spcAft>
                <a:spcPts val="0"/>
              </a:spcAft>
              <a:buNone/>
            </a:pPr>
            <a:r>
              <a:rPr lang="en" sz="1700"/>
              <a:t>*Remember to show all of your work on your paper and to use inverse operations to move terms to different sides of the equation.</a:t>
            </a:r>
            <a:endParaRPr sz="1700"/>
          </a:p>
          <a:p>
            <a:pPr indent="0" lvl="0" marL="0" rtl="0" algn="l">
              <a:lnSpc>
                <a:spcPct val="100000"/>
              </a:lnSpc>
              <a:spcBef>
                <a:spcPts val="1000"/>
              </a:spcBef>
              <a:spcAft>
                <a:spcPts val="0"/>
              </a:spcAft>
              <a:buNone/>
            </a:pPr>
            <a:r>
              <a:rPr lang="en"/>
              <a:t>For 4 - 5, use the equation y−4=3(x+1).</a:t>
            </a:r>
            <a:endParaRPr/>
          </a:p>
          <a:p>
            <a:pPr indent="-342900" lvl="0" marL="457200" rtl="0" algn="l">
              <a:lnSpc>
                <a:spcPct val="100000"/>
              </a:lnSpc>
              <a:spcBef>
                <a:spcPts val="1000"/>
              </a:spcBef>
              <a:spcAft>
                <a:spcPts val="0"/>
              </a:spcAft>
              <a:buSzPts val="1800"/>
              <a:buAutoNum type="arabicPeriod" startAt="4"/>
            </a:pPr>
            <a:r>
              <a:rPr lang="en"/>
              <a:t>Write the equation in slope-intercept form.</a:t>
            </a:r>
            <a:endParaRPr/>
          </a:p>
          <a:p>
            <a:pPr indent="-342900" lvl="0" marL="457200" rtl="0" algn="l">
              <a:lnSpc>
                <a:spcPct val="100000"/>
              </a:lnSpc>
              <a:spcBef>
                <a:spcPts val="1000"/>
              </a:spcBef>
              <a:spcAft>
                <a:spcPts val="0"/>
              </a:spcAft>
              <a:buSzPts val="1800"/>
              <a:buAutoNum type="arabicPeriod" startAt="4"/>
            </a:pPr>
            <a:r>
              <a:rPr lang="en"/>
              <a:t>Write the equation in standard form.</a:t>
            </a:r>
            <a:endParaRPr/>
          </a:p>
          <a:p>
            <a:pPr indent="-342900" lvl="0" marL="457200" rtl="0" algn="l">
              <a:lnSpc>
                <a:spcPct val="100000"/>
              </a:lnSpc>
              <a:spcBef>
                <a:spcPts val="1000"/>
              </a:spcBef>
              <a:spcAft>
                <a:spcPts val="1000"/>
              </a:spcAft>
              <a:buSzPts val="1800"/>
              <a:buAutoNum type="arabicPeriod" startAt="4"/>
            </a:pPr>
            <a:r>
              <a:rPr lang="en"/>
              <a:t>Write 4x−6y=12 in slope-intercept form.</a:t>
            </a:r>
            <a:endParaRPr/>
          </a:p>
        </p:txBody>
      </p:sp>
      <p:sp>
        <p:nvSpPr>
          <p:cNvPr id="360" name="Google Shape;360;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1" name="Google Shape;361;p3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1.12.4 Writing Equations in Different Forms</a:t>
            </a:r>
            <a:endParaRPr/>
          </a:p>
        </p:txBody>
      </p:sp>
      <p:sp>
        <p:nvSpPr>
          <p:cNvPr id="362" name="Google Shape;362;p34">
            <a:hlinkClick action="ppaction://hlinkshowjump?jump=nextslide"/>
          </p:cNvPr>
          <p:cNvSpPr/>
          <p:nvPr/>
        </p:nvSpPr>
        <p:spPr>
          <a:xfrm>
            <a:off x="7524600" y="372015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Noto Sans"/>
                <a:ea typeface="Noto Sans"/>
                <a:cs typeface="Noto Sans"/>
                <a:sym typeface="Noto Sans"/>
              </a:rPr>
              <a:t>Are you ready for more?</a:t>
            </a:r>
            <a:endParaRPr>
              <a:latin typeface="Noto Sans"/>
              <a:ea typeface="Noto Sans"/>
              <a:cs typeface="Noto Sans"/>
              <a:sym typeface="Noto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66" name="Shape 366"/>
        <p:cNvGrpSpPr/>
        <p:nvPr/>
      </p:nvGrpSpPr>
      <p:grpSpPr>
        <a:xfrm>
          <a:off x="0" y="0"/>
          <a:ext cx="0" cy="0"/>
          <a:chOff x="0" y="0"/>
          <a:chExt cx="0" cy="0"/>
        </a:xfrm>
      </p:grpSpPr>
      <p:sp>
        <p:nvSpPr>
          <p:cNvPr id="367" name="Google Shape;367;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Extending Your Thinking</a:t>
            </a:r>
            <a:endParaRPr>
              <a:latin typeface="Verdana"/>
              <a:ea typeface="Verdana"/>
              <a:cs typeface="Verdana"/>
              <a:sym typeface="Verdana"/>
            </a:endParaRPr>
          </a:p>
        </p:txBody>
      </p:sp>
      <p:sp>
        <p:nvSpPr>
          <p:cNvPr id="368" name="Google Shape;368;p35"/>
          <p:cNvSpPr txBox="1"/>
          <p:nvPr>
            <p:ph idx="1" type="body"/>
          </p:nvPr>
        </p:nvSpPr>
        <p:spPr>
          <a:xfrm>
            <a:off x="311700" y="1152475"/>
            <a:ext cx="7971900" cy="3498600"/>
          </a:xfrm>
          <a:prstGeom prst="rect">
            <a:avLst/>
          </a:prstGeom>
        </p:spPr>
        <p:txBody>
          <a:bodyPr anchorCtr="0" anchor="t" bIns="91425" lIns="91425" spcFirstLastPara="1" rIns="91425" wrap="square" tIns="91425">
            <a:normAutofit lnSpcReduction="20000"/>
          </a:bodyPr>
          <a:lstStyle/>
          <a:p>
            <a:pPr indent="0" lvl="0" marL="0" rtl="0" algn="l">
              <a:lnSpc>
                <a:spcPct val="105000"/>
              </a:lnSpc>
              <a:spcBef>
                <a:spcPts val="0"/>
              </a:spcBef>
              <a:spcAft>
                <a:spcPts val="0"/>
              </a:spcAft>
              <a:buNone/>
            </a:pPr>
            <a:r>
              <a:rPr lang="en">
                <a:solidFill>
                  <a:srgbClr val="1D2125"/>
                </a:solidFill>
              </a:rPr>
              <a:t>The steps for writing percent equations are the same—just convert the percent to a decimal first.</a:t>
            </a:r>
            <a:endParaRPr>
              <a:solidFill>
                <a:srgbClr val="1D2125"/>
              </a:solidFill>
            </a:endParaRPr>
          </a:p>
          <a:p>
            <a:pPr indent="0" lvl="0" marL="0" rtl="0" algn="l">
              <a:lnSpc>
                <a:spcPct val="105000"/>
              </a:lnSpc>
              <a:spcBef>
                <a:spcPts val="300"/>
              </a:spcBef>
              <a:spcAft>
                <a:spcPts val="0"/>
              </a:spcAft>
              <a:buNone/>
            </a:pPr>
            <a:r>
              <a:t/>
            </a:r>
            <a:endParaRPr sz="700">
              <a:solidFill>
                <a:srgbClr val="1D2125"/>
              </a:solidFill>
            </a:endParaRPr>
          </a:p>
          <a:p>
            <a:pPr indent="0" lvl="0" marL="0" rtl="0" algn="l">
              <a:lnSpc>
                <a:spcPct val="105000"/>
              </a:lnSpc>
              <a:spcBef>
                <a:spcPts val="300"/>
              </a:spcBef>
              <a:spcAft>
                <a:spcPts val="0"/>
              </a:spcAft>
              <a:buNone/>
            </a:pPr>
            <a:r>
              <a:rPr lang="en">
                <a:solidFill>
                  <a:srgbClr val="1D2125"/>
                </a:solidFill>
              </a:rPr>
              <a:t>The label on Audrey’s yogurt said that one serving provided 12 grams of protein, which is 24% of the recommended daily amount. What is the total recommended daily amount of protein?</a:t>
            </a:r>
            <a:endParaRPr>
              <a:solidFill>
                <a:srgbClr val="1D2125"/>
              </a:solidFill>
            </a:endParaRPr>
          </a:p>
          <a:p>
            <a:pPr indent="0" lvl="0" marL="0" rtl="0" algn="l">
              <a:lnSpc>
                <a:spcPct val="105000"/>
              </a:lnSpc>
              <a:spcBef>
                <a:spcPts val="300"/>
              </a:spcBef>
              <a:spcAft>
                <a:spcPts val="0"/>
              </a:spcAft>
              <a:buNone/>
            </a:pPr>
            <a:r>
              <a:t/>
            </a:r>
            <a:endParaRPr>
              <a:solidFill>
                <a:srgbClr val="1D2125"/>
              </a:solidFill>
            </a:endParaRPr>
          </a:p>
          <a:p>
            <a:pPr indent="0" lvl="0" marL="0" rtl="0" algn="l">
              <a:lnSpc>
                <a:spcPct val="105000"/>
              </a:lnSpc>
              <a:spcBef>
                <a:spcPts val="300"/>
              </a:spcBef>
              <a:spcAft>
                <a:spcPts val="0"/>
              </a:spcAft>
              <a:buClr>
                <a:schemeClr val="dk1"/>
              </a:buClr>
              <a:buSzPts val="1100"/>
              <a:buFont typeface="Arial"/>
              <a:buNone/>
            </a:pPr>
            <a:r>
              <a:rPr b="1" lang="en">
                <a:solidFill>
                  <a:srgbClr val="1D2125"/>
                </a:solidFill>
              </a:rPr>
              <a:t>Step 1 </a:t>
            </a:r>
            <a:r>
              <a:rPr lang="en">
                <a:solidFill>
                  <a:srgbClr val="1D2125"/>
                </a:solidFill>
              </a:rPr>
              <a:t>– </a:t>
            </a:r>
            <a:r>
              <a:rPr b="1" lang="en">
                <a:solidFill>
                  <a:srgbClr val="1D2125"/>
                </a:solidFill>
              </a:rPr>
              <a:t>Read</a:t>
            </a:r>
            <a:r>
              <a:rPr lang="en">
                <a:solidFill>
                  <a:srgbClr val="1D2125"/>
                </a:solidFill>
              </a:rPr>
              <a:t> the problem.			</a:t>
            </a:r>
            <a:endParaRPr>
              <a:solidFill>
                <a:srgbClr val="1D2125"/>
              </a:solidFill>
            </a:endParaRPr>
          </a:p>
          <a:p>
            <a:pPr indent="0" lvl="0" marL="0" rtl="0" algn="l">
              <a:lnSpc>
                <a:spcPct val="105000"/>
              </a:lnSpc>
              <a:spcBef>
                <a:spcPts val="300"/>
              </a:spcBef>
              <a:spcAft>
                <a:spcPts val="0"/>
              </a:spcAft>
              <a:buNone/>
            </a:pPr>
            <a:r>
              <a:rPr b="1" lang="en">
                <a:solidFill>
                  <a:srgbClr val="1D2125"/>
                </a:solidFill>
              </a:rPr>
              <a:t>Step 2 </a:t>
            </a:r>
            <a:r>
              <a:rPr lang="en">
                <a:solidFill>
                  <a:srgbClr val="1D2125"/>
                </a:solidFill>
              </a:rPr>
              <a:t>– </a:t>
            </a:r>
            <a:r>
              <a:rPr b="1" lang="en">
                <a:solidFill>
                  <a:srgbClr val="1D2125"/>
                </a:solidFill>
              </a:rPr>
              <a:t>Identify </a:t>
            </a:r>
            <a:r>
              <a:rPr lang="en">
                <a:solidFill>
                  <a:srgbClr val="1D2125"/>
                </a:solidFill>
              </a:rPr>
              <a:t>the variables and known values (sketch a picture if needed).</a:t>
            </a:r>
            <a:endParaRPr>
              <a:solidFill>
                <a:srgbClr val="1D2125"/>
              </a:solidFill>
            </a:endParaRPr>
          </a:p>
          <a:p>
            <a:pPr indent="0" lvl="0" marL="0" rtl="0" algn="l">
              <a:lnSpc>
                <a:spcPct val="105000"/>
              </a:lnSpc>
              <a:spcBef>
                <a:spcPts val="300"/>
              </a:spcBef>
              <a:spcAft>
                <a:spcPts val="0"/>
              </a:spcAft>
              <a:buNone/>
            </a:pPr>
            <a:r>
              <a:rPr b="1" lang="en">
                <a:solidFill>
                  <a:srgbClr val="1D2125"/>
                </a:solidFill>
              </a:rPr>
              <a:t>Step 3 </a:t>
            </a:r>
            <a:r>
              <a:rPr lang="en">
                <a:solidFill>
                  <a:srgbClr val="1D2125"/>
                </a:solidFill>
              </a:rPr>
              <a:t>– </a:t>
            </a:r>
            <a:r>
              <a:rPr b="1" lang="en">
                <a:solidFill>
                  <a:srgbClr val="1D2125"/>
                </a:solidFill>
              </a:rPr>
              <a:t>Write </a:t>
            </a:r>
            <a:r>
              <a:rPr lang="en">
                <a:solidFill>
                  <a:srgbClr val="1D2125"/>
                </a:solidFill>
              </a:rPr>
              <a:t>a sentence using the relationship among the values.</a:t>
            </a:r>
            <a:endParaRPr>
              <a:solidFill>
                <a:srgbClr val="1D2125"/>
              </a:solidFill>
            </a:endParaRPr>
          </a:p>
          <a:p>
            <a:pPr indent="0" lvl="0" marL="0" rtl="0" algn="l">
              <a:lnSpc>
                <a:spcPct val="105000"/>
              </a:lnSpc>
              <a:spcBef>
                <a:spcPts val="300"/>
              </a:spcBef>
              <a:spcAft>
                <a:spcPts val="0"/>
              </a:spcAft>
              <a:buNone/>
            </a:pPr>
            <a:r>
              <a:rPr b="1" lang="en">
                <a:solidFill>
                  <a:srgbClr val="1D2125"/>
                </a:solidFill>
              </a:rPr>
              <a:t>Step 4 </a:t>
            </a:r>
            <a:r>
              <a:rPr lang="en">
                <a:solidFill>
                  <a:srgbClr val="1D2125"/>
                </a:solidFill>
              </a:rPr>
              <a:t>– </a:t>
            </a:r>
            <a:r>
              <a:rPr b="1" lang="en">
                <a:solidFill>
                  <a:srgbClr val="1D2125"/>
                </a:solidFill>
              </a:rPr>
              <a:t>Translate </a:t>
            </a:r>
            <a:r>
              <a:rPr lang="en">
                <a:solidFill>
                  <a:srgbClr val="1D2125"/>
                </a:solidFill>
              </a:rPr>
              <a:t>the sentence into an equation.</a:t>
            </a:r>
            <a:endParaRPr>
              <a:solidFill>
                <a:srgbClr val="1D2125"/>
              </a:solidFill>
            </a:endParaRPr>
          </a:p>
          <a:p>
            <a:pPr indent="0" lvl="0" marL="0" rtl="0" algn="l">
              <a:lnSpc>
                <a:spcPct val="105000"/>
              </a:lnSpc>
              <a:spcBef>
                <a:spcPts val="300"/>
              </a:spcBef>
              <a:spcAft>
                <a:spcPts val="300"/>
              </a:spcAft>
              <a:buClr>
                <a:schemeClr val="dk1"/>
              </a:buClr>
              <a:buSzPts val="1100"/>
              <a:buFont typeface="Arial"/>
              <a:buNone/>
            </a:pPr>
            <a:r>
              <a:t/>
            </a:r>
            <a:endParaRPr>
              <a:solidFill>
                <a:srgbClr val="1D2125"/>
              </a:solidFill>
            </a:endParaRPr>
          </a:p>
        </p:txBody>
      </p:sp>
      <p:pic>
        <p:nvPicPr>
          <p:cNvPr id="369" name="Google Shape;369;p35"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70" name="Google Shape;370;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1" name="Google Shape;371;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1.12.4 Writing Equations in Different Forms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5" name="Shape 375"/>
        <p:cNvGrpSpPr/>
        <p:nvPr/>
      </p:nvGrpSpPr>
      <p:grpSpPr>
        <a:xfrm>
          <a:off x="0" y="0"/>
          <a:ext cx="0" cy="0"/>
          <a:chOff x="0" y="0"/>
          <a:chExt cx="0" cy="0"/>
        </a:xfrm>
      </p:grpSpPr>
      <p:sp>
        <p:nvSpPr>
          <p:cNvPr id="376" name="Google Shape;376;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marR="0" rtl="0" algn="ctr">
              <a:lnSpc>
                <a:spcPct val="100000"/>
              </a:lnSpc>
              <a:spcBef>
                <a:spcPts val="0"/>
              </a:spcBef>
              <a:spcAft>
                <a:spcPts val="0"/>
              </a:spcAft>
              <a:buNone/>
            </a:pPr>
            <a:r>
              <a:rPr lang="en">
                <a:latin typeface="Verdana"/>
                <a:ea typeface="Verdana"/>
                <a:cs typeface="Verdana"/>
                <a:sym typeface="Verdana"/>
              </a:rPr>
              <a:t>Self Check</a:t>
            </a:r>
            <a:endParaRPr>
              <a:latin typeface="Verdana"/>
              <a:ea typeface="Verdana"/>
              <a:cs typeface="Verdana"/>
              <a:sym typeface="Verdana"/>
            </a:endParaRPr>
          </a:p>
        </p:txBody>
      </p:sp>
      <p:sp>
        <p:nvSpPr>
          <p:cNvPr id="377" name="Google Shape;377;p3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of the following is equivalent to </a:t>
            </a:r>
            <a:r>
              <a:rPr i="1" lang="en"/>
              <a:t>y</a:t>
            </a:r>
            <a:r>
              <a:rPr lang="en"/>
              <a:t> = 4</a:t>
            </a:r>
            <a:r>
              <a:rPr i="1" lang="en"/>
              <a:t>x</a:t>
            </a:r>
            <a:r>
              <a:rPr lang="en"/>
              <a:t> + 5 in standard form?</a:t>
            </a:r>
            <a:endParaRPr/>
          </a:p>
          <a:p>
            <a:pPr indent="-342900" lvl="0" marL="914400" rtl="0" algn="l">
              <a:lnSpc>
                <a:spcPct val="100000"/>
              </a:lnSpc>
              <a:spcBef>
                <a:spcPts val="1000"/>
              </a:spcBef>
              <a:spcAft>
                <a:spcPts val="0"/>
              </a:spcAft>
              <a:buSzPts val="1800"/>
              <a:buFont typeface="Noto Sans"/>
              <a:buAutoNum type="alphaUcPeriod"/>
            </a:pPr>
            <a:r>
              <a:rPr i="1" lang="en"/>
              <a:t>x </a:t>
            </a:r>
            <a:r>
              <a:rPr lang="en"/>
              <a:t>= 4</a:t>
            </a:r>
            <a:r>
              <a:rPr i="1" lang="en"/>
              <a:t>y </a:t>
            </a:r>
            <a:r>
              <a:rPr lang="en"/>
              <a:t>+ 5</a:t>
            </a:r>
            <a:endParaRPr/>
          </a:p>
          <a:p>
            <a:pPr indent="-342900" lvl="0" marL="914400" rtl="0" algn="l">
              <a:lnSpc>
                <a:spcPct val="100000"/>
              </a:lnSpc>
              <a:spcBef>
                <a:spcPts val="1000"/>
              </a:spcBef>
              <a:spcAft>
                <a:spcPts val="0"/>
              </a:spcAft>
              <a:buSzPts val="1800"/>
              <a:buFont typeface="Noto Sans"/>
              <a:buAutoNum type="alphaUcPeriod"/>
            </a:pPr>
            <a:r>
              <a:rPr lang="en"/>
              <a:t>−4</a:t>
            </a:r>
            <a:r>
              <a:rPr i="1" lang="en"/>
              <a:t>x </a:t>
            </a:r>
            <a:r>
              <a:rPr lang="en"/>
              <a:t>+ </a:t>
            </a:r>
            <a:r>
              <a:rPr i="1" lang="en"/>
              <a:t>y </a:t>
            </a:r>
            <a:r>
              <a:rPr lang="en"/>
              <a:t>= 5</a:t>
            </a:r>
            <a:endParaRPr/>
          </a:p>
          <a:p>
            <a:pPr indent="-342900" lvl="0" marL="914400" rtl="0" algn="l">
              <a:lnSpc>
                <a:spcPct val="100000"/>
              </a:lnSpc>
              <a:spcBef>
                <a:spcPts val="1000"/>
              </a:spcBef>
              <a:spcAft>
                <a:spcPts val="0"/>
              </a:spcAft>
              <a:buSzPts val="1800"/>
              <a:buFont typeface="Noto Sans"/>
              <a:buAutoNum type="alphaUcPeriod"/>
            </a:pPr>
            <a:r>
              <a:rPr lang="en"/>
              <a:t>4</a:t>
            </a:r>
            <a:r>
              <a:rPr i="1" lang="en"/>
              <a:t>x</a:t>
            </a:r>
            <a:r>
              <a:rPr lang="en"/>
              <a:t> − </a:t>
            </a:r>
            <a:r>
              <a:rPr i="1" lang="en"/>
              <a:t>y</a:t>
            </a:r>
            <a:r>
              <a:rPr lang="en"/>
              <a:t> = −5</a:t>
            </a:r>
            <a:endParaRPr/>
          </a:p>
          <a:p>
            <a:pPr indent="-342900" lvl="0" marL="914400" rtl="0" algn="l">
              <a:lnSpc>
                <a:spcPct val="100000"/>
              </a:lnSpc>
              <a:spcBef>
                <a:spcPts val="1000"/>
              </a:spcBef>
              <a:spcAft>
                <a:spcPts val="0"/>
              </a:spcAft>
              <a:buSzPts val="1800"/>
              <a:buFont typeface="Noto Sans"/>
              <a:buAutoNum type="alphaUcPeriod"/>
            </a:pPr>
            <a:r>
              <a:rPr i="1" lang="en"/>
              <a:t>y </a:t>
            </a:r>
            <a:r>
              <a:rPr lang="en"/>
              <a:t>− 4</a:t>
            </a:r>
            <a:r>
              <a:rPr i="1" lang="en"/>
              <a:t>x </a:t>
            </a:r>
            <a:r>
              <a:rPr lang="en"/>
              <a:t>= 5</a:t>
            </a:r>
            <a:endParaRPr/>
          </a:p>
          <a:p>
            <a:pPr indent="0" lvl="0" marL="0" rtl="0" algn="l">
              <a:lnSpc>
                <a:spcPct val="100000"/>
              </a:lnSpc>
              <a:spcBef>
                <a:spcPts val="1000"/>
              </a:spcBef>
              <a:spcAft>
                <a:spcPts val="1000"/>
              </a:spcAft>
              <a:buNone/>
            </a:pPr>
            <a:r>
              <a:t/>
            </a:r>
            <a:endParaRPr/>
          </a:p>
        </p:txBody>
      </p:sp>
      <p:sp>
        <p:nvSpPr>
          <p:cNvPr id="378" name="Google Shape;378;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9" name="Google Shape;379;p3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1.12.4 Writing Equations in Different Forms</a:t>
            </a:r>
            <a:endParaRPr/>
          </a:p>
        </p:txBody>
      </p:sp>
      <p:pic>
        <p:nvPicPr>
          <p:cNvPr id="380" name="Google Shape;380;p36"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81" name="Google Shape;381;p36">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85" name="Shape 385"/>
        <p:cNvGrpSpPr/>
        <p:nvPr/>
      </p:nvGrpSpPr>
      <p:grpSpPr>
        <a:xfrm>
          <a:off x="0" y="0"/>
          <a:ext cx="0" cy="0"/>
          <a:chOff x="0" y="0"/>
          <a:chExt cx="0" cy="0"/>
        </a:xfrm>
      </p:grpSpPr>
      <p:sp>
        <p:nvSpPr>
          <p:cNvPr id="386" name="Google Shape;386;p37"/>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marR="0" rtl="0" algn="l">
              <a:lnSpc>
                <a:spcPct val="100000"/>
              </a:lnSpc>
              <a:spcBef>
                <a:spcPts val="0"/>
              </a:spcBef>
              <a:spcAft>
                <a:spcPts val="0"/>
              </a:spcAft>
              <a:buNone/>
            </a:pPr>
            <a:r>
              <a:rPr lang="en">
                <a:latin typeface="Verdana"/>
                <a:ea typeface="Verdana"/>
                <a:cs typeface="Verdana"/>
                <a:sym typeface="Verdana"/>
              </a:rPr>
              <a:t>Self Check - </a:t>
            </a:r>
            <a:r>
              <a:rPr lang="en">
                <a:latin typeface="Verdana"/>
                <a:ea typeface="Verdana"/>
                <a:cs typeface="Verdana"/>
                <a:sym typeface="Verdana"/>
              </a:rPr>
              <a:t>Review</a:t>
            </a:r>
            <a:endParaRPr>
              <a:latin typeface="Verdana"/>
              <a:ea typeface="Verdana"/>
              <a:cs typeface="Verdana"/>
              <a:sym typeface="Verdana"/>
            </a:endParaRPr>
          </a:p>
        </p:txBody>
      </p:sp>
      <p:sp>
        <p:nvSpPr>
          <p:cNvPr id="387" name="Google Shape;387;p37"/>
          <p:cNvSpPr txBox="1"/>
          <p:nvPr>
            <p:ph idx="1" type="body"/>
          </p:nvPr>
        </p:nvSpPr>
        <p:spPr>
          <a:xfrm>
            <a:off x="311700" y="1160325"/>
            <a:ext cx="8375100" cy="747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Write the equation 3</a:t>
            </a:r>
            <a:r>
              <a:rPr i="1" lang="en"/>
              <a:t>x</a:t>
            </a:r>
            <a:r>
              <a:rPr lang="en"/>
              <a:t> + 8</a:t>
            </a:r>
            <a:r>
              <a:rPr i="1" lang="en"/>
              <a:t>y</a:t>
            </a:r>
            <a:r>
              <a:rPr lang="en"/>
              <a:t> = 24 in slope-intercept form.</a:t>
            </a:r>
            <a:endParaRPr/>
          </a:p>
        </p:txBody>
      </p:sp>
      <p:sp>
        <p:nvSpPr>
          <p:cNvPr id="388" name="Google Shape;388;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9" name="Google Shape;389;p3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1.12.4 Writing Equations in Different Forms - Additional Resources</a:t>
            </a:r>
            <a:endParaRPr/>
          </a:p>
        </p:txBody>
      </p:sp>
      <p:pic>
        <p:nvPicPr>
          <p:cNvPr id="390" name="Google Shape;390;p37"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94" name="Shape 394"/>
        <p:cNvGrpSpPr/>
        <p:nvPr/>
      </p:nvGrpSpPr>
      <p:grpSpPr>
        <a:xfrm>
          <a:off x="0" y="0"/>
          <a:ext cx="0" cy="0"/>
          <a:chOff x="0" y="0"/>
          <a:chExt cx="0" cy="0"/>
        </a:xfrm>
      </p:grpSpPr>
      <p:sp>
        <p:nvSpPr>
          <p:cNvPr id="395" name="Google Shape;395;p38"/>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6" name="Google Shape;396;p3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397" name="Google Shape;397;p38"/>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8" name="Google Shape;398;p38"/>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9" name="Google Shape;399;p38"/>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0" name="Google Shape;400;p38"/>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1" name="Google Shape;401;p38"/>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2" name="Google Shape;402;p38"/>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03" name="Google Shape;403;p38"/>
          <p:cNvCxnSpPr>
            <a:stCxn id="397" idx="2"/>
            <a:endCxn id="399"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04" name="Google Shape;404;p38"/>
          <p:cNvCxnSpPr>
            <a:stCxn id="399" idx="3"/>
            <a:endCxn id="398"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05" name="Google Shape;405;p38"/>
          <p:cNvCxnSpPr>
            <a:stCxn id="400" idx="3"/>
            <a:endCxn id="395"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06" name="Google Shape;406;p38"/>
          <p:cNvCxnSpPr>
            <a:stCxn id="395" idx="3"/>
            <a:endCxn id="401"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407" name="Google Shape;407;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08" name="Google Shape;408;p38"/>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409" name="Google Shape;409;p38"/>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10" name="Google Shape;410;p38"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11" name="Google Shape;411;p38"/>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12" name="Google Shape;412;p38"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pic>
        <p:nvPicPr>
          <p:cNvPr id="413" name="Google Shape;413;p38" title="hugeicons_pencil.png"/>
          <p:cNvPicPr preferRelativeResize="0"/>
          <p:nvPr/>
        </p:nvPicPr>
        <p:blipFill>
          <a:blip r:embed="rId5">
            <a:alphaModFix/>
          </a:blip>
          <a:stretch>
            <a:fillRect/>
          </a:stretch>
        </p:blipFill>
        <p:spPr>
          <a:xfrm>
            <a:off x="6743697" y="3227832"/>
            <a:ext cx="228600" cy="228600"/>
          </a:xfrm>
          <a:prstGeom prst="rect">
            <a:avLst/>
          </a:prstGeom>
          <a:noFill/>
          <a:ln>
            <a:noFill/>
          </a:ln>
        </p:spPr>
      </p:pic>
      <p:cxnSp>
        <p:nvCxnSpPr>
          <p:cNvPr id="414" name="Google Shape;414;p38"/>
          <p:cNvCxnSpPr>
            <a:stCxn id="401" idx="3"/>
            <a:endCxn id="402"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15" name="Google Shape;415;p38"/>
          <p:cNvCxnSpPr>
            <a:stCxn id="398" idx="3"/>
            <a:endCxn id="400"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16" name="Google Shape;416;p38"/>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17" name="Google Shape;417;p38"/>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18" name="Google Shape;418;p38"/>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19" name="Google Shape;419;p38"/>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20" name="Google Shape;420;p38" title="hugeicons_task-done-01.png"/>
          <p:cNvPicPr preferRelativeResize="0"/>
          <p:nvPr/>
        </p:nvPicPr>
        <p:blipFill>
          <a:blip r:embed="rId6">
            <a:alphaModFix/>
          </a:blip>
          <a:stretch>
            <a:fillRect/>
          </a:stretch>
        </p:blipFill>
        <p:spPr>
          <a:xfrm>
            <a:off x="3328416" y="1554480"/>
            <a:ext cx="228600" cy="228600"/>
          </a:xfrm>
          <a:prstGeom prst="rect">
            <a:avLst/>
          </a:prstGeom>
          <a:noFill/>
          <a:ln>
            <a:noFill/>
          </a:ln>
        </p:spPr>
      </p:pic>
      <p:pic>
        <p:nvPicPr>
          <p:cNvPr id="421" name="Google Shape;421;p38" title="hugeicons_chart-down.png"/>
          <p:cNvPicPr preferRelativeResize="0"/>
          <p:nvPr/>
        </p:nvPicPr>
        <p:blipFill>
          <a:blip r:embed="rId7">
            <a:alphaModFix/>
          </a:blip>
          <a:stretch>
            <a:fillRect/>
          </a:stretch>
        </p:blipFill>
        <p:spPr>
          <a:xfrm>
            <a:off x="5623560" y="1554480"/>
            <a:ext cx="228600" cy="228600"/>
          </a:xfrm>
          <a:prstGeom prst="rect">
            <a:avLst/>
          </a:prstGeom>
          <a:noFill/>
          <a:ln>
            <a:noFill/>
          </a:ln>
        </p:spPr>
      </p:pic>
      <p:pic>
        <p:nvPicPr>
          <p:cNvPr id="422" name="Google Shape;422;p38" title="hugeicons_task-done-01.png"/>
          <p:cNvPicPr preferRelativeResize="0"/>
          <p:nvPr/>
        </p:nvPicPr>
        <p:blipFill>
          <a:blip r:embed="rId6">
            <a:alphaModFix/>
          </a:blip>
          <a:stretch>
            <a:fillRect/>
          </a:stretch>
        </p:blipFill>
        <p:spPr>
          <a:xfrm>
            <a:off x="2167128" y="3227832"/>
            <a:ext cx="228600" cy="228600"/>
          </a:xfrm>
          <a:prstGeom prst="rect">
            <a:avLst/>
          </a:prstGeom>
          <a:noFill/>
          <a:ln>
            <a:noFill/>
          </a:ln>
        </p:spPr>
      </p:pic>
      <p:pic>
        <p:nvPicPr>
          <p:cNvPr id="423" name="Google Shape;423;p38" title="hugeicons_task-done-01.png"/>
          <p:cNvPicPr preferRelativeResize="0"/>
          <p:nvPr/>
        </p:nvPicPr>
        <p:blipFill>
          <a:blip r:embed="rId6">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7" name="Shape 427"/>
        <p:cNvGrpSpPr/>
        <p:nvPr/>
      </p:nvGrpSpPr>
      <p:grpSpPr>
        <a:xfrm>
          <a:off x="0" y="0"/>
          <a:ext cx="0" cy="0"/>
          <a:chOff x="0" y="0"/>
          <a:chExt cx="0" cy="0"/>
        </a:xfrm>
      </p:grpSpPr>
      <p:sp>
        <p:nvSpPr>
          <p:cNvPr id="428" name="Google Shape;428;p39"/>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Cool Down</a:t>
            </a:r>
            <a:endParaRPr>
              <a:latin typeface="Verdana"/>
              <a:ea typeface="Verdana"/>
              <a:cs typeface="Verdana"/>
              <a:sym typeface="Verdana"/>
            </a:endParaRPr>
          </a:p>
        </p:txBody>
      </p:sp>
      <p:sp>
        <p:nvSpPr>
          <p:cNvPr id="429" name="Google Shape;429;p39"/>
          <p:cNvSpPr txBox="1"/>
          <p:nvPr>
            <p:ph idx="1" type="body"/>
          </p:nvPr>
        </p:nvSpPr>
        <p:spPr>
          <a:xfrm>
            <a:off x="311700" y="983075"/>
            <a:ext cx="81168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solidFill>
                  <a:schemeClr val="dk1"/>
                </a:solidFill>
              </a:rPr>
              <a:t>You have seen that you can use either the </a:t>
            </a:r>
            <a:r>
              <a:rPr b="1" lang="en">
                <a:solidFill>
                  <a:schemeClr val="dk1"/>
                </a:solidFill>
              </a:rPr>
              <a:t>slope-intercept form</a:t>
            </a:r>
            <a:r>
              <a:rPr lang="en">
                <a:solidFill>
                  <a:schemeClr val="dk1"/>
                </a:solidFill>
              </a:rPr>
              <a:t> or the </a:t>
            </a:r>
            <a:r>
              <a:rPr b="1" lang="en">
                <a:solidFill>
                  <a:schemeClr val="dk1"/>
                </a:solidFill>
              </a:rPr>
              <a:t>point-slope form</a:t>
            </a:r>
            <a:r>
              <a:rPr lang="en">
                <a:solidFill>
                  <a:schemeClr val="dk1"/>
                </a:solidFill>
              </a:rPr>
              <a:t> to find an equation of a line. Which form you use will depend on the information you are given. As you complete the activity, use the table as a reference.</a:t>
            </a:r>
            <a:endParaRPr>
              <a:solidFill>
                <a:schemeClr val="dk1"/>
              </a:solidFill>
            </a:endParaRPr>
          </a:p>
        </p:txBody>
      </p:sp>
      <p:sp>
        <p:nvSpPr>
          <p:cNvPr id="430" name="Google Shape;430;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1" name="Google Shape;431;p3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1.12.5 Choosing a Method to Write an Equation</a:t>
            </a:r>
            <a:endParaRPr/>
          </a:p>
        </p:txBody>
      </p:sp>
      <p:pic>
        <p:nvPicPr>
          <p:cNvPr id="432" name="Google Shape;432;p39"/>
          <p:cNvPicPr preferRelativeResize="0"/>
          <p:nvPr/>
        </p:nvPicPr>
        <p:blipFill>
          <a:blip r:embed="rId4">
            <a:alphaModFix/>
          </a:blip>
          <a:stretch>
            <a:fillRect/>
          </a:stretch>
        </p:blipFill>
        <p:spPr>
          <a:xfrm>
            <a:off x="452425" y="2155400"/>
            <a:ext cx="8239125" cy="24955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36" name="Shape 436"/>
        <p:cNvGrpSpPr/>
        <p:nvPr/>
      </p:nvGrpSpPr>
      <p:grpSpPr>
        <a:xfrm>
          <a:off x="0" y="0"/>
          <a:ext cx="0" cy="0"/>
          <a:chOff x="0" y="0"/>
          <a:chExt cx="0" cy="0"/>
        </a:xfrm>
      </p:grpSpPr>
      <p:sp>
        <p:nvSpPr>
          <p:cNvPr id="437" name="Google Shape;437;p40"/>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8" name="Google Shape;438;p4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439" name="Google Shape;439;p40"/>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0" name="Google Shape;440;p40"/>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1" name="Google Shape;441;p40"/>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2" name="Google Shape;442;p40"/>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3" name="Google Shape;443;p40"/>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4" name="Google Shape;444;p40"/>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45" name="Google Shape;445;p40"/>
          <p:cNvCxnSpPr>
            <a:stCxn id="439" idx="2"/>
            <a:endCxn id="441"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46" name="Google Shape;446;p40"/>
          <p:cNvCxnSpPr>
            <a:stCxn id="441" idx="3"/>
            <a:endCxn id="440"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47" name="Google Shape;447;p40"/>
          <p:cNvCxnSpPr>
            <a:stCxn id="442" idx="3"/>
            <a:endCxn id="437"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48" name="Google Shape;448;p40"/>
          <p:cNvCxnSpPr>
            <a:stCxn id="437" idx="3"/>
            <a:endCxn id="443"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449" name="Google Shape;449;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50" name="Google Shape;450;p40"/>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51" name="Google Shape;451;p40"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52" name="Google Shape;452;p40"/>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53" name="Google Shape;453;p40"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cxnSp>
        <p:nvCxnSpPr>
          <p:cNvPr id="454" name="Google Shape;454;p40"/>
          <p:cNvCxnSpPr>
            <a:stCxn id="443" idx="3"/>
            <a:endCxn id="444"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55" name="Google Shape;455;p40"/>
          <p:cNvCxnSpPr>
            <a:stCxn id="440" idx="3"/>
            <a:endCxn id="442"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56" name="Google Shape;456;p40"/>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57" name="Google Shape;457;p40"/>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58" name="Google Shape;458;p40"/>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59" name="Google Shape;459;p40"/>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460" name="Google Shape;460;p40"/>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61" name="Google Shape;461;p40" title="hugeicons_task-done-01.png"/>
          <p:cNvPicPr preferRelativeResize="0"/>
          <p:nvPr/>
        </p:nvPicPr>
        <p:blipFill>
          <a:blip r:embed="rId5">
            <a:alphaModFix/>
          </a:blip>
          <a:stretch>
            <a:fillRect/>
          </a:stretch>
        </p:blipFill>
        <p:spPr>
          <a:xfrm>
            <a:off x="3328416" y="1554480"/>
            <a:ext cx="228600" cy="228600"/>
          </a:xfrm>
          <a:prstGeom prst="rect">
            <a:avLst/>
          </a:prstGeom>
          <a:noFill/>
          <a:ln>
            <a:noFill/>
          </a:ln>
        </p:spPr>
      </p:pic>
      <p:pic>
        <p:nvPicPr>
          <p:cNvPr id="462" name="Google Shape;462;p40" title="hugeicons_chart-down.png"/>
          <p:cNvPicPr preferRelativeResize="0"/>
          <p:nvPr/>
        </p:nvPicPr>
        <p:blipFill>
          <a:blip r:embed="rId6">
            <a:alphaModFix/>
          </a:blip>
          <a:stretch>
            <a:fillRect/>
          </a:stretch>
        </p:blipFill>
        <p:spPr>
          <a:xfrm>
            <a:off x="5623560" y="1554480"/>
            <a:ext cx="228600" cy="228600"/>
          </a:xfrm>
          <a:prstGeom prst="rect">
            <a:avLst/>
          </a:prstGeom>
          <a:noFill/>
          <a:ln>
            <a:noFill/>
          </a:ln>
        </p:spPr>
      </p:pic>
      <p:pic>
        <p:nvPicPr>
          <p:cNvPr id="463" name="Google Shape;463;p40" title="hugeicons_pencil.png"/>
          <p:cNvPicPr preferRelativeResize="0"/>
          <p:nvPr/>
        </p:nvPicPr>
        <p:blipFill>
          <a:blip r:embed="rId7">
            <a:alphaModFix/>
          </a:blip>
          <a:stretch>
            <a:fillRect/>
          </a:stretch>
        </p:blipFill>
        <p:spPr>
          <a:xfrm>
            <a:off x="6739128" y="3227832"/>
            <a:ext cx="228600" cy="228600"/>
          </a:xfrm>
          <a:prstGeom prst="rect">
            <a:avLst/>
          </a:prstGeom>
          <a:noFill/>
          <a:ln>
            <a:noFill/>
          </a:ln>
        </p:spPr>
      </p:pic>
      <p:pic>
        <p:nvPicPr>
          <p:cNvPr id="464" name="Google Shape;464;p40" title="hugeicons_task-done-01.png"/>
          <p:cNvPicPr preferRelativeResize="0"/>
          <p:nvPr/>
        </p:nvPicPr>
        <p:blipFill>
          <a:blip r:embed="rId5">
            <a:alphaModFix/>
          </a:blip>
          <a:stretch>
            <a:fillRect/>
          </a:stretch>
        </p:blipFill>
        <p:spPr>
          <a:xfrm>
            <a:off x="2167128" y="3227832"/>
            <a:ext cx="228600" cy="228600"/>
          </a:xfrm>
          <a:prstGeom prst="rect">
            <a:avLst/>
          </a:prstGeom>
          <a:noFill/>
          <a:ln>
            <a:noFill/>
          </a:ln>
        </p:spPr>
      </p:pic>
      <p:pic>
        <p:nvPicPr>
          <p:cNvPr id="465" name="Google Shape;465;p40" title="hugeicons_task-done-01.png"/>
          <p:cNvPicPr preferRelativeResize="0"/>
          <p:nvPr/>
        </p:nvPicPr>
        <p:blipFill>
          <a:blip r:embed="rId5">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9" name="Shape 469"/>
        <p:cNvGrpSpPr/>
        <p:nvPr/>
      </p:nvGrpSpPr>
      <p:grpSpPr>
        <a:xfrm>
          <a:off x="0" y="0"/>
          <a:ext cx="0" cy="0"/>
          <a:chOff x="0" y="0"/>
          <a:chExt cx="0" cy="0"/>
        </a:xfrm>
      </p:grpSpPr>
      <p:sp>
        <p:nvSpPr>
          <p:cNvPr id="470" name="Google Shape;470;p41"/>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Practice</a:t>
            </a:r>
            <a:endParaRPr>
              <a:latin typeface="Verdana"/>
              <a:ea typeface="Verdana"/>
              <a:cs typeface="Verdana"/>
              <a:sym typeface="Verdana"/>
            </a:endParaRPr>
          </a:p>
        </p:txBody>
      </p:sp>
      <p:sp>
        <p:nvSpPr>
          <p:cNvPr id="471" name="Google Shape;471;p41"/>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472" name="Google Shape;472;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73" name="Google Shape;473;p4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1.12.6 Practice</a:t>
            </a:r>
            <a:endParaRPr/>
          </a:p>
        </p:txBody>
      </p:sp>
      <p:pic>
        <p:nvPicPr>
          <p:cNvPr id="474" name="Google Shape;474;p41" title="Learning-pana 3.png"/>
          <p:cNvPicPr preferRelativeResize="0"/>
          <p:nvPr/>
        </p:nvPicPr>
        <p:blipFill>
          <a:blip r:embed="rId4">
            <a:alphaModFix/>
          </a:blip>
          <a:stretch>
            <a:fillRect/>
          </a:stretch>
        </p:blipFill>
        <p:spPr>
          <a:xfrm>
            <a:off x="5577675" y="1152475"/>
            <a:ext cx="3254625" cy="32546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78" name="Shape 478"/>
        <p:cNvGrpSpPr/>
        <p:nvPr/>
      </p:nvGrpSpPr>
      <p:grpSpPr>
        <a:xfrm>
          <a:off x="0" y="0"/>
          <a:ext cx="0" cy="0"/>
          <a:chOff x="0" y="0"/>
          <a:chExt cx="0" cy="0"/>
        </a:xfrm>
      </p:grpSpPr>
      <p:sp>
        <p:nvSpPr>
          <p:cNvPr id="479" name="Google Shape;479;p42"/>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0" name="Google Shape;480;p4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marR="0" rtl="0" algn="ctr">
              <a:lnSpc>
                <a:spcPct val="100000"/>
              </a:lnSpc>
              <a:spcBef>
                <a:spcPts val="0"/>
              </a:spcBef>
              <a:spcAft>
                <a:spcPts val="0"/>
              </a:spcAft>
              <a:buNone/>
            </a:pPr>
            <a:r>
              <a:rPr lang="en">
                <a:solidFill>
                  <a:srgbClr val="FDBD3E"/>
                </a:solidFill>
                <a:latin typeface="Verdana"/>
                <a:ea typeface="Verdana"/>
                <a:cs typeface="Verdana"/>
                <a:sym typeface="Verdana"/>
              </a:rPr>
              <a:t>Lesson Journey</a:t>
            </a:r>
            <a:endParaRPr>
              <a:solidFill>
                <a:srgbClr val="FDBD3E"/>
              </a:solidFill>
              <a:latin typeface="Verdana"/>
              <a:ea typeface="Verdana"/>
              <a:cs typeface="Verdana"/>
              <a:sym typeface="Verdana"/>
            </a:endParaRPr>
          </a:p>
        </p:txBody>
      </p:sp>
      <p:sp>
        <p:nvSpPr>
          <p:cNvPr id="481" name="Google Shape;481;p4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2" name="Google Shape;482;p42"/>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3" name="Google Shape;483;p42"/>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4" name="Google Shape;484;p42"/>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5" name="Google Shape;485;p42"/>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6" name="Google Shape;486;p42"/>
          <p:cNvSpPr/>
          <p:nvPr/>
        </p:nvSpPr>
        <p:spPr>
          <a:xfrm>
            <a:off x="7123176" y="13504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87" name="Google Shape;487;p42"/>
          <p:cNvCxnSpPr>
            <a:stCxn id="481" idx="2"/>
            <a:endCxn id="483"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88" name="Google Shape;488;p42"/>
          <p:cNvCxnSpPr>
            <a:stCxn id="483" idx="3"/>
            <a:endCxn id="482"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89" name="Google Shape;489;p42"/>
          <p:cNvCxnSpPr>
            <a:stCxn id="484" idx="3"/>
            <a:endCxn id="479"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90" name="Google Shape;490;p42"/>
          <p:cNvCxnSpPr>
            <a:stCxn id="479" idx="3"/>
            <a:endCxn id="485"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491" name="Google Shape;491;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92" name="Google Shape;492;p4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93" name="Google Shape;493;p4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94" name="Google Shape;494;p4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95" name="Google Shape;495;p4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496" name="Google Shape;496;p4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sz="1800">
              <a:solidFill>
                <a:srgbClr val="FDBD3E"/>
              </a:solidFill>
              <a:latin typeface="Calibri"/>
              <a:ea typeface="Calibri"/>
              <a:cs typeface="Calibri"/>
              <a:sym typeface="Calibri"/>
            </a:endParaRPr>
          </a:p>
        </p:txBody>
      </p:sp>
      <p:pic>
        <p:nvPicPr>
          <p:cNvPr id="497" name="Google Shape;497;p42"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98" name="Google Shape;498;p4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cxnSp>
        <p:nvCxnSpPr>
          <p:cNvPr id="499" name="Google Shape;499;p42"/>
          <p:cNvCxnSpPr>
            <a:stCxn id="485" idx="3"/>
            <a:endCxn id="486" idx="2"/>
          </p:cNvCxnSpPr>
          <p:nvPr/>
        </p:nvCxnSpPr>
        <p:spPr>
          <a:xfrm flipH="1" rot="10800000">
            <a:off x="7772400" y="2676420"/>
            <a:ext cx="265200" cy="1004100"/>
          </a:xfrm>
          <a:prstGeom prst="bentConnector2">
            <a:avLst/>
          </a:prstGeom>
          <a:noFill/>
          <a:ln cap="flat" cmpd="sng" w="19050">
            <a:solidFill>
              <a:srgbClr val="005047"/>
            </a:solidFill>
            <a:prstDash val="dash"/>
            <a:round/>
            <a:headEnd len="med" w="med" type="none"/>
            <a:tailEnd len="med" w="med" type="none"/>
          </a:ln>
        </p:spPr>
      </p:cxnSp>
      <p:cxnSp>
        <p:nvCxnSpPr>
          <p:cNvPr id="500" name="Google Shape;500;p42"/>
          <p:cNvCxnSpPr>
            <a:stCxn id="482" idx="3"/>
            <a:endCxn id="484"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501" name="Google Shape;501;p4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02" name="Google Shape;502;p42" title="hugeicons_task-done-01.png"/>
          <p:cNvPicPr preferRelativeResize="0"/>
          <p:nvPr/>
        </p:nvPicPr>
        <p:blipFill>
          <a:blip r:embed="rId4">
            <a:alphaModFix/>
          </a:blip>
          <a:stretch>
            <a:fillRect/>
          </a:stretch>
        </p:blipFill>
        <p:spPr>
          <a:xfrm>
            <a:off x="3328416" y="1554480"/>
            <a:ext cx="228600" cy="228600"/>
          </a:xfrm>
          <a:prstGeom prst="rect">
            <a:avLst/>
          </a:prstGeom>
          <a:noFill/>
          <a:ln>
            <a:noFill/>
          </a:ln>
        </p:spPr>
      </p:pic>
      <p:pic>
        <p:nvPicPr>
          <p:cNvPr id="503" name="Google Shape;503;p42" title="hugeicons_chart-down.png"/>
          <p:cNvPicPr preferRelativeResize="0"/>
          <p:nvPr/>
        </p:nvPicPr>
        <p:blipFill>
          <a:blip r:embed="rId5">
            <a:alphaModFix/>
          </a:blip>
          <a:stretch>
            <a:fillRect/>
          </a:stretch>
        </p:blipFill>
        <p:spPr>
          <a:xfrm>
            <a:off x="5623560" y="1554480"/>
            <a:ext cx="228600" cy="228600"/>
          </a:xfrm>
          <a:prstGeom prst="rect">
            <a:avLst/>
          </a:prstGeom>
          <a:noFill/>
          <a:ln>
            <a:noFill/>
          </a:ln>
        </p:spPr>
      </p:pic>
      <p:pic>
        <p:nvPicPr>
          <p:cNvPr id="504" name="Google Shape;504;p42" title="hugeicons_pencil.png"/>
          <p:cNvPicPr preferRelativeResize="0"/>
          <p:nvPr/>
        </p:nvPicPr>
        <p:blipFill>
          <a:blip r:embed="rId6">
            <a:alphaModFix/>
          </a:blip>
          <a:stretch>
            <a:fillRect/>
          </a:stretch>
        </p:blipFill>
        <p:spPr>
          <a:xfrm>
            <a:off x="6739128" y="3227832"/>
            <a:ext cx="228600" cy="228600"/>
          </a:xfrm>
          <a:prstGeom prst="rect">
            <a:avLst/>
          </a:prstGeom>
          <a:noFill/>
          <a:ln>
            <a:noFill/>
          </a:ln>
        </p:spPr>
      </p:pic>
      <p:pic>
        <p:nvPicPr>
          <p:cNvPr id="505" name="Google Shape;505;p42" title="hugeicons_centralized.png"/>
          <p:cNvPicPr preferRelativeResize="0"/>
          <p:nvPr/>
        </p:nvPicPr>
        <p:blipFill>
          <a:blip r:embed="rId7">
            <a:alphaModFix/>
          </a:blip>
          <a:stretch>
            <a:fillRect/>
          </a:stretch>
        </p:blipFill>
        <p:spPr>
          <a:xfrm>
            <a:off x="7927848" y="1554480"/>
            <a:ext cx="228600" cy="228600"/>
          </a:xfrm>
          <a:prstGeom prst="rect">
            <a:avLst/>
          </a:prstGeom>
          <a:noFill/>
          <a:ln>
            <a:noFill/>
          </a:ln>
        </p:spPr>
      </p:pic>
      <p:pic>
        <p:nvPicPr>
          <p:cNvPr id="506" name="Google Shape;506;p42" title="hugeicons_task-done-01.png"/>
          <p:cNvPicPr preferRelativeResize="0"/>
          <p:nvPr/>
        </p:nvPicPr>
        <p:blipFill>
          <a:blip r:embed="rId4">
            <a:alphaModFix/>
          </a:blip>
          <a:stretch>
            <a:fillRect/>
          </a:stretch>
        </p:blipFill>
        <p:spPr>
          <a:xfrm>
            <a:off x="2167128" y="3227832"/>
            <a:ext cx="228600" cy="228600"/>
          </a:xfrm>
          <a:prstGeom prst="rect">
            <a:avLst/>
          </a:prstGeom>
          <a:noFill/>
          <a:ln>
            <a:noFill/>
          </a:ln>
        </p:spPr>
      </p:pic>
      <p:pic>
        <p:nvPicPr>
          <p:cNvPr id="507" name="Google Shape;507;p42" title="hugeicons_task-done-01.png"/>
          <p:cNvPicPr preferRelativeResize="0"/>
          <p:nvPr/>
        </p:nvPicPr>
        <p:blipFill>
          <a:blip r:embed="rId4">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11" name="Shape 511"/>
        <p:cNvGrpSpPr/>
        <p:nvPr/>
      </p:nvGrpSpPr>
      <p:grpSpPr>
        <a:xfrm>
          <a:off x="0" y="0"/>
          <a:ext cx="0" cy="0"/>
          <a:chOff x="0" y="0"/>
          <a:chExt cx="0" cy="0"/>
        </a:xfrm>
      </p:grpSpPr>
      <p:sp>
        <p:nvSpPr>
          <p:cNvPr id="512" name="Google Shape;512;p4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lang="en">
                <a:latin typeface="Verdana"/>
                <a:ea typeface="Verdana"/>
                <a:cs typeface="Verdana"/>
                <a:sym typeface="Verdana"/>
              </a:rPr>
              <a:t>Lesson Synthesis</a:t>
            </a:r>
            <a:endParaRPr>
              <a:latin typeface="Verdana"/>
              <a:ea typeface="Verdana"/>
              <a:cs typeface="Verdana"/>
              <a:sym typeface="Verdana"/>
            </a:endParaRPr>
          </a:p>
        </p:txBody>
      </p:sp>
      <p:sp>
        <p:nvSpPr>
          <p:cNvPr id="513" name="Google Shape;513;p43"/>
          <p:cNvSpPr txBox="1"/>
          <p:nvPr>
            <p:ph idx="1" type="body"/>
          </p:nvPr>
        </p:nvSpPr>
        <p:spPr>
          <a:xfrm>
            <a:off x="311700" y="1152475"/>
            <a:ext cx="8478600" cy="3447300"/>
          </a:xfrm>
          <a:prstGeom prst="rect">
            <a:avLst/>
          </a:prstGeom>
        </p:spPr>
        <p:txBody>
          <a:bodyPr anchorCtr="0" anchor="t" bIns="91425" lIns="91425" spcFirstLastPara="1" rIns="5132350" wrap="square" tIns="91425">
            <a:normAutofit/>
          </a:bodyPr>
          <a:lstStyle/>
          <a:p>
            <a:pPr indent="0" lvl="0" marL="0" rtl="0" algn="l">
              <a:lnSpc>
                <a:spcPct val="100000"/>
              </a:lnSpc>
              <a:spcBef>
                <a:spcPts val="0"/>
              </a:spcBef>
              <a:spcAft>
                <a:spcPts val="0"/>
              </a:spcAft>
              <a:buNone/>
            </a:pPr>
            <a:r>
              <a:rPr lang="en">
                <a:solidFill>
                  <a:schemeClr val="dk1"/>
                </a:solidFill>
              </a:rPr>
              <a:t>The focus of the lesson is methods for writing equations of a line. The method you use is based on the information you are given.</a:t>
            </a:r>
            <a:endParaRPr>
              <a:solidFill>
                <a:schemeClr val="dk1"/>
              </a:solidFill>
            </a:endParaRPr>
          </a:p>
          <a:p>
            <a:pPr indent="0" lvl="0" marL="0" rtl="0" algn="l">
              <a:lnSpc>
                <a:spcPct val="100000"/>
              </a:lnSpc>
              <a:spcBef>
                <a:spcPts val="1200"/>
              </a:spcBef>
              <a:spcAft>
                <a:spcPts val="1200"/>
              </a:spcAft>
              <a:buNone/>
            </a:pPr>
            <a:r>
              <a:rPr lang="en">
                <a:solidFill>
                  <a:schemeClr val="dk1"/>
                </a:solidFill>
              </a:rPr>
              <a:t>The table can be used as a reference to write the equation of a line, based on the information given.</a:t>
            </a:r>
            <a:endParaRPr>
              <a:solidFill>
                <a:schemeClr val="dk1"/>
              </a:solidFill>
            </a:endParaRPr>
          </a:p>
        </p:txBody>
      </p:sp>
      <p:sp>
        <p:nvSpPr>
          <p:cNvPr id="514" name="Google Shape;514;p4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15" name="Google Shape;515;p4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1.12 Writing the Equation of a Line</a:t>
            </a:r>
            <a:endParaRPr/>
          </a:p>
        </p:txBody>
      </p:sp>
      <p:pic>
        <p:nvPicPr>
          <p:cNvPr id="516" name="Google Shape;516;p43"/>
          <p:cNvPicPr preferRelativeResize="0"/>
          <p:nvPr/>
        </p:nvPicPr>
        <p:blipFill>
          <a:blip r:embed="rId4">
            <a:alphaModFix/>
          </a:blip>
          <a:stretch>
            <a:fillRect/>
          </a:stretch>
        </p:blipFill>
        <p:spPr>
          <a:xfrm>
            <a:off x="3658114" y="1005588"/>
            <a:ext cx="4875775" cy="374108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4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Verdana"/>
                <a:ea typeface="Verdana"/>
                <a:cs typeface="Verdana"/>
                <a:sym typeface="Verdana"/>
              </a:rPr>
              <a:t>Self Assessment</a:t>
            </a:r>
            <a:endParaRPr>
              <a:latin typeface="Verdana"/>
              <a:ea typeface="Verdana"/>
              <a:cs typeface="Verdana"/>
              <a:sym typeface="Verdana"/>
            </a:endParaRPr>
          </a:p>
        </p:txBody>
      </p:sp>
      <p:sp>
        <p:nvSpPr>
          <p:cNvPr id="522" name="Google Shape;522;p44"/>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523" name="Google Shape;523;p4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24" name="Google Shape;524;p4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1.12 Writing the Equation of a Line</a:t>
            </a:r>
            <a:endParaRPr/>
          </a:p>
        </p:txBody>
      </p:sp>
      <p:graphicFrame>
        <p:nvGraphicFramePr>
          <p:cNvPr id="525" name="Google Shape;525;p44"/>
          <p:cNvGraphicFramePr/>
          <p:nvPr/>
        </p:nvGraphicFramePr>
        <p:xfrm>
          <a:off x="311700" y="1764100"/>
          <a:ext cx="3000000" cy="3000000"/>
        </p:xfrm>
        <a:graphic>
          <a:graphicData uri="http://schemas.openxmlformats.org/drawingml/2006/table">
            <a:tbl>
              <a:tblPr>
                <a:noFill/>
                <a:tableStyleId>{A144C80B-9426-4281-828F-A3B6629AFBA9}</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Write an equation of the line given the slope and 𝑦-intercept.</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Write an equation of the line given the slope and a point.</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Noto Sans"/>
                          <a:ea typeface="Noto Sans"/>
                          <a:cs typeface="Noto Sans"/>
                          <a:sym typeface="Noto Sans"/>
                        </a:rPr>
                        <a:t>Write an equation of the line given two points.</a:t>
                      </a:r>
                      <a:endParaRPr sz="1800">
                        <a:solidFill>
                          <a:srgbClr val="424242"/>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