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BE42AED-638B-43F7-BBE5-DF42324ECFD4}">
  <a:tblStyle styleId="{5BE42AED-638B-43F7-BBE5-DF42324ECFD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539/raise-unit-3-spn-vocabulary-flash-cards/?i=5yacnu&amp;x=1jqt" TargetMode="External"/><Relationship Id="rId4" Type="http://schemas.openxmlformats.org/officeDocument/2006/relationships/hyperlink" Target="https://quizlet.com/881205226/raise-unit-3-vocabulary-flash-cards/?i=5yacnu&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b04fa4672cc00f330ef6cbc934a321316783525a" TargetMode="External"/><Relationship Id="rId3" Type="http://schemas.openxmlformats.org/officeDocument/2006/relationships/hyperlink" Target="https://classroom.amplify.com/activity/64bc5b8051cc4462607049f1?utm_campaign=share&amp;utm_content=activity"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hyperlink" Target="https://docs.google.com/spreadsheets/d/1FRrKbQwO_r2lZUM56Qyyhwt1SwFazrE-z4HjIUHydVQ/edit?usp=sharing" TargetMode="External"/><Relationship Id="rId4" Type="http://schemas.openxmlformats.org/officeDocument/2006/relationships/hyperlink" Target="https://www.desmos.com/calculator/hlriyz79wi" TargetMode="External"/><Relationship Id="rId5" Type="http://schemas.openxmlformats.org/officeDocument/2006/relationships/hyperlink" Target="https://docs.google.com/spreadsheets/d/1Ey84JNVkib9s_3yUEcBakxs5fW3hfm8Gz10cdjSJoSE/edit?usp=sharing" TargetMode="External"/><Relationship Id="rId6" Type="http://schemas.openxmlformats.org/officeDocument/2006/relationships/hyperlink" Target="https://www.desmos.com/calculator/fbdx59vpey" TargetMode="External"/><Relationship Id="rId7" Type="http://schemas.openxmlformats.org/officeDocument/2006/relationships/hyperlink" Target="https://openstax.org/books/algebra-1/pages/3-5-2-finding-and-using-correlation-coefficient-to-interpret-the-strength-of-linear-relationships"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3-5-2-finding-and-using-correlation-coefficient-to-interpret-the-strength-of-linear-relationships"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spreadsheets/d/1BLkCSVxiahnmR0sKykZQ9pltvazhh4-XSpFDPvEtrfM/edit?usp=sharing" TargetMode="External"/><Relationship Id="rId3" Type="http://schemas.openxmlformats.org/officeDocument/2006/relationships/hyperlink" Target="https://www.desmos.com/calculator/pmfvwambtk" TargetMode="External"/><Relationship Id="rId4" Type="http://schemas.openxmlformats.org/officeDocument/2006/relationships/hyperlink" Target="https://openstax.org/books/algebra-1/pages/3-5-3-using-correlation-coefficient-to-describe-relationships-between-two-variables" TargetMode="External"/><Relationship Id="rId5" Type="http://schemas.openxmlformats.org/officeDocument/2006/relationships/hyperlink" Target="https://docs.google.com/spreadsheets/d/1BLkCSVxiahnmR0sKykZQ9pltvazhh4-XSpFDPvEtrfM/edit?usp=sharing" TargetMode="External"/><Relationship Id="rId6" Type="http://schemas.openxmlformats.org/officeDocument/2006/relationships/hyperlink" Target="https://www.desmos.com/calculator/zhtfjt5zgb" TargetMode="External"/><Relationship Id="rId7" Type="http://schemas.openxmlformats.org/officeDocument/2006/relationships/hyperlink" Target="https://www.desmos.com/calculator/76hmtjxs35"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pixy.org/4768930/" TargetMode="External"/><Relationship Id="rId3" Type="http://schemas.openxmlformats.org/officeDocument/2006/relationships/hyperlink" Target="https://pixy.org/licence.php" TargetMode="External"/><Relationship Id="rId4" Type="http://schemas.openxmlformats.org/officeDocument/2006/relationships/hyperlink" Target="https://creativecommons.org/publicdomain/zero/1.0/deed.en"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will compute (using technology) and interpret the correlation coefficient for a bivariate, numerical data set. The work of this lesson connects to previous work because students learned how to read and interpret the correlation coefficient.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When students use the value of the correlation coefficient to describe the relationship between two variables, they are looking for and making use of structure.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When students examine relationships to think about correlations, they also consider additional variables that might have an influence on any trends they see.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Deciding which variables need to be included is a part of the process of modeling with mathematics.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Students should have access to graphing technology that can compute the least-squares regression line and correlation coefficient from a set of bivariate data. Acquire devices that can run Desmos (recommended) or other graphing technology. It is ideal if each student has their own device.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A1(C) select tools, including real objects, manipulatives, paper and pencil, and technology as appropriate, and techniques, including mental math, estimation, and number sense as appropriate, to solve problems.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A4(A) calculate, using technology, the correlation coefficient between two quantitative variables and interpret this quantity as a measure of the strength of the linear association.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A4(C) write, with and without technology, linear functions that provide a reasonable fit to data to estimate solutions and make predictions for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3 Spanish Vocabulary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3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363e116a9b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363e116a9b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match bivariate data with its context.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should think about whether they might expect a strong correlation or not as well as whether the relationship has a positive or negative correlation.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Monitor for students who discuss linear relationships or variability in the data.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Arrange students in groups of 2–4. Students are expected to match the variables to the scatter plot they think best fit. Students should be prepared to explain their reasoning.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This activity helps students consider not only the relationship between variables, but the strength of the relationship and how this is represented graphically.</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There are three options for how this activity can be completed: </a:t>
            </a:r>
            <a:r>
              <a:rPr lang="en" sz="1300" u="sng">
                <a:solidFill>
                  <a:schemeClr val="hlink"/>
                </a:solidFill>
                <a:latin typeface="Calibri"/>
                <a:ea typeface="Calibri"/>
                <a:cs typeface="Calibri"/>
                <a:sym typeface="Calibri"/>
                <a:hlinkClick r:id="rId2"/>
              </a:rPr>
              <a:t>Card sort</a:t>
            </a:r>
            <a:r>
              <a:rPr lang="en" sz="1300">
                <a:solidFill>
                  <a:schemeClr val="dk1"/>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Desmos activity</a:t>
            </a:r>
            <a:r>
              <a:rPr lang="en" sz="1300">
                <a:solidFill>
                  <a:schemeClr val="dk1"/>
                </a:solidFill>
                <a:latin typeface="Calibri"/>
                <a:ea typeface="Calibri"/>
                <a:cs typeface="Calibri"/>
                <a:sym typeface="Calibri"/>
              </a:rPr>
              <a:t>, or answering the questions from the textbook.</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i="1" lang="en" sz="1300">
                <a:solidFill>
                  <a:schemeClr val="dk1"/>
                </a:solidFill>
                <a:latin typeface="Calibri"/>
                <a:ea typeface="Calibri"/>
                <a:cs typeface="Calibri"/>
                <a:sym typeface="Calibri"/>
              </a:rPr>
              <a:t>Continue to scroll down through the notes for activity answers, misconceptions, and synthesis questions.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variable: Daily low temperature in Celsius for Denver, CO; 𝑦 - variable: Boxes of cereal in stock at a grocery in Miami, FL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variable: Average number of free throws shot in a season; 𝑦 - variable: Basketball team score per game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variable: Measured student height in feet; 𝑦 - variable: Measured student height in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variable: Average number of minutes spent in a waiting room; 𝑦 - variable: Hospital satisfaction rating</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Students may struggle with matching the pairs of variables with a scatter plot. </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think about how related the variables are and how the 𝑦 variable might change as the 𝑥 variable increases.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Suggestion to have students create a table of values that might represent the scenario &amp; variables in order to help them match the variables with the scatter plots. (They could graph their generated tables to help them with the visualization).</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The goal of this discussion is for students to discuss how the characteristics of the scatter plots allowed them to determine the context. For each context, select groups to share their match and reasoning. Select groups who used linear models and variability in their small-group discussions.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Here are some questions for discussion.</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the concept of linear relationships help you make a match?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the height in inches and the height in feet, I knew that the data would be very linear. I chose scatter plot 3 because it was the only one that appeared linear. I did wonder why scatter plot 3 was not perfectly linear. Maybe it had to do with rounding or measurement error.</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use the concept of linearity to help you make a match?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First, I expected the temperature and cereal context relationship to be totally random rather than linear at all, so that fit with scatter plot 1. Second, I knew that the heights variables matched with scatter plot 3 because I knew it should be almost perfectly linear. For a given height in feet, there is only one height in inches.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matches were the most difficult? What helped you figure them out?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was hardest to find the matches for scatter plots 2 and 4 because they were pretty scattered. I noticed that the data in scatter plot 4 displayed a negative relationship, so I looked for a context that would have a negative relationship. It makes sense that customer satisfaction decreases as wait time increases.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63e116a9b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 name="Google Shape;123;g363e116a9b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Conversing,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amplify mathematical uses of language to describe the strength of linear models. After students share a response, invite them to repeat their reasoning using mathematical language relevant to the lesson, such as strong, weak, positive, or negative. For example, if students forget to use the desired language, ask, “Would you say that the relationship is strong or weak?” or “Would you say it is positive or negative?” For students who benefit from greater language support, ask, “Can you say that again, using the phrase ‘strong, positive relationship’?” Consider inviting the remaining students to repeat these phrases to provide additional opportunities for all students to produce this language.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use technology to find a correlation coefficient and use it to interpret the strength of the linear relationship in context. In addition, students interpret the coefficients of the equation of the line of best fit and use the equation to make predictions.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i="1" lang="en" sz="1300">
                <a:solidFill>
                  <a:schemeClr val="dk1"/>
                </a:solidFill>
                <a:latin typeface="Calibri"/>
                <a:ea typeface="Calibri"/>
                <a:cs typeface="Calibri"/>
                <a:sym typeface="Calibri"/>
              </a:rPr>
              <a:t>Continue scrolling down for how to launch the activity, how to display the data, and answers to the questions. </a:t>
            </a:r>
            <a:endParaRPr b="1"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Show students how to find a correlation coefficient using technology.  If you will be using technology other than Desmos, you may need to prepare alternate instructions. The Teacher Guide in the online textbook contains the data for scatter plot 1 from the warm up if it is needed for this demonstration. The data can also be accessed from this </a:t>
            </a:r>
            <a:r>
              <a:rPr lang="en" sz="1300" u="sng">
                <a:solidFill>
                  <a:schemeClr val="hlink"/>
                </a:solidFill>
                <a:latin typeface="Calibri"/>
                <a:ea typeface="Calibri"/>
                <a:cs typeface="Calibri"/>
                <a:sym typeface="Calibri"/>
                <a:hlinkClick r:id="rId3"/>
              </a:rPr>
              <a:t>Google Sheet</a:t>
            </a:r>
            <a:r>
              <a:rPr lang="en" sz="1300">
                <a:solidFill>
                  <a:schemeClr val="dk1"/>
                </a:solidFill>
                <a:latin typeface="Calibri"/>
                <a:ea typeface="Calibri"/>
                <a:cs typeface="Calibri"/>
                <a:sym typeface="Calibri"/>
              </a:rPr>
              <a:t> or this </a:t>
            </a:r>
            <a:r>
              <a:rPr lang="en" sz="1300" u="sng">
                <a:solidFill>
                  <a:schemeClr val="hlink"/>
                </a:solidFill>
                <a:latin typeface="Calibri"/>
                <a:ea typeface="Calibri"/>
                <a:cs typeface="Calibri"/>
                <a:sym typeface="Calibri"/>
                <a:hlinkClick r:id="rId4"/>
              </a:rPr>
              <a:t>Desmos graph</a:t>
            </a:r>
            <a:r>
              <a:rPr lang="en" sz="1300">
                <a:solidFill>
                  <a:schemeClr val="dk1"/>
                </a:solidFill>
                <a:latin typeface="Calibri"/>
                <a:ea typeface="Calibri"/>
                <a:cs typeface="Calibri"/>
                <a:sym typeface="Calibri"/>
              </a:rPr>
              <a:t> for display or to share a copy with students.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For the activity data (Priya’s driving distance and time), use this </a:t>
            </a:r>
            <a:r>
              <a:rPr lang="en" sz="1300" u="sng">
                <a:solidFill>
                  <a:schemeClr val="hlink"/>
                </a:solidFill>
                <a:latin typeface="Calibri"/>
                <a:ea typeface="Calibri"/>
                <a:cs typeface="Calibri"/>
                <a:sym typeface="Calibri"/>
                <a:hlinkClick r:id="rId5"/>
              </a:rPr>
              <a:t>Google sheet</a:t>
            </a:r>
            <a:r>
              <a:rPr lang="en" sz="1300">
                <a:solidFill>
                  <a:schemeClr val="dk1"/>
                </a:solidFill>
                <a:latin typeface="Calibri"/>
                <a:ea typeface="Calibri"/>
                <a:cs typeface="Calibri"/>
                <a:sym typeface="Calibri"/>
              </a:rPr>
              <a:t> and display or share a copy with students. Recall that students can copy and paste data from a spreadsheet into Desmos. A </a:t>
            </a:r>
            <a:r>
              <a:rPr lang="en" sz="1300" u="sng">
                <a:solidFill>
                  <a:schemeClr val="hlink"/>
                </a:solidFill>
                <a:latin typeface="Calibri"/>
                <a:ea typeface="Calibri"/>
                <a:cs typeface="Calibri"/>
                <a:sym typeface="Calibri"/>
                <a:hlinkClick r:id="rId6"/>
              </a:rPr>
              <a:t>Desmos graph</a:t>
            </a:r>
            <a:r>
              <a:rPr lang="en" sz="1300">
                <a:solidFill>
                  <a:schemeClr val="dk1"/>
                </a:solidFill>
                <a:latin typeface="Calibri"/>
                <a:ea typeface="Calibri"/>
                <a:cs typeface="Calibri"/>
                <a:sym typeface="Calibri"/>
              </a:rPr>
              <a:t> of this data can also be shared with students. The </a:t>
            </a:r>
            <a:r>
              <a:rPr lang="en" sz="1300" u="sng">
                <a:solidFill>
                  <a:schemeClr val="hlink"/>
                </a:solidFill>
                <a:latin typeface="Calibri"/>
                <a:ea typeface="Calibri"/>
                <a:cs typeface="Calibri"/>
                <a:sym typeface="Calibri"/>
                <a:hlinkClick r:id="rId7"/>
              </a:rPr>
              <a:t>online textbook</a:t>
            </a:r>
            <a:r>
              <a:rPr lang="en" sz="1300">
                <a:solidFill>
                  <a:schemeClr val="dk1"/>
                </a:solidFill>
                <a:latin typeface="Calibri"/>
                <a:ea typeface="Calibri"/>
                <a:cs typeface="Calibri"/>
                <a:sym typeface="Calibri"/>
              </a:rPr>
              <a:t> also contains this data for students to access in the activity.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 - </a:t>
            </a:r>
            <a:r>
              <a:rPr lang="en" sz="1300">
                <a:solidFill>
                  <a:schemeClr val="dk1"/>
                </a:solidFill>
                <a:latin typeface="Calibri"/>
                <a:ea typeface="Calibri"/>
                <a:cs typeface="Calibri"/>
                <a:sym typeface="Calibri"/>
              </a:rPr>
              <a:t>Answers may vary, but here are some samples.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Traffic, stop signs, stop lights, refueling, whether the driver is in a hurry, driving on surface streets or interstate.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Distance is the most consistent influence since it is always part of the reason a trip will take the time it does. The other factors, like stop lights, are only a factor sometimes since you may hit all green lights one day and all red lights the next day.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Graph is given on the next slide.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The slope represents the number of minutes it takes to drive one additional mile using the linear model. Assuming the linear relationship continues, the 𝑦-intercept represents the number of minutes it takes to drive zero miles; this may account for things like time getting ready or warming up the car before driving.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𝑟 = 0.99. Since 𝑟 is near 1, there is strong positive linear relationship between distance (𝑥) and travel time (𝑦).</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It would take Priya about 88 minutes. I used the equation 𝑦 = 0.93𝑥 + 4.15 and figured out that 𝑦 was 87.85 minutes by substituting 90 miles for 𝑥.</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may misunderstand how to interpret negative correlation coefficients. Ask students how the sign of the correlation coefficient is related to the linear model for the situation. Students may benefit from drawing an example scatter plot representing the situation.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purpose of this discussion is for students to understand that the correlation coefficient quantifies the strength of a linear relationship. Introduce the terms </a:t>
            </a:r>
            <a:r>
              <a:rPr b="1" lang="en" sz="1300">
                <a:solidFill>
                  <a:schemeClr val="dk1"/>
                </a:solidFill>
                <a:latin typeface="Calibri"/>
                <a:ea typeface="Calibri"/>
                <a:cs typeface="Calibri"/>
                <a:sym typeface="Calibri"/>
              </a:rPr>
              <a:t>positive</a:t>
            </a:r>
            <a:r>
              <a:rPr lang="en" sz="1300">
                <a:solidFill>
                  <a:schemeClr val="dk1"/>
                </a:solidFill>
                <a:latin typeface="Calibri"/>
                <a:ea typeface="Calibri"/>
                <a:cs typeface="Calibri"/>
                <a:sym typeface="Calibri"/>
              </a:rPr>
              <a:t> and </a:t>
            </a:r>
            <a:r>
              <a:rPr b="1" lang="en" sz="1300">
                <a:solidFill>
                  <a:schemeClr val="dk1"/>
                </a:solidFill>
                <a:latin typeface="Calibri"/>
                <a:ea typeface="Calibri"/>
                <a:cs typeface="Calibri"/>
                <a:sym typeface="Calibri"/>
              </a:rPr>
              <a:t>negative relationship</a:t>
            </a:r>
            <a:r>
              <a:rPr lang="en" sz="1300">
                <a:solidFill>
                  <a:schemeClr val="dk1"/>
                </a:solidFill>
                <a:latin typeface="Calibri"/>
                <a:ea typeface="Calibri"/>
                <a:cs typeface="Calibri"/>
                <a:sym typeface="Calibri"/>
              </a:rPr>
              <a:t>. Give some guidelines as to when to call a relationship strong. For example: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|𝑟| ≥ 0.8, there is a strong, linear relationship;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|𝑟| ≤ 0.5, the relationship is weak; and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0.5 &lt; |𝑟| &lt; 0.8, the relationship is moderately strong.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Although these are good guidelines, they should not be treated as a rule. Context is also important when determining whether to call a relationship strong or weak. In general, 𝑟 is related to how much of an improvement a linear model is over just using the mean as an estimate for the data.</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Here are some questions for discussion: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would you describe the relationship between distance and time for Priya’s trips? Be prepared to show your reasoning.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a strong positive relationship. It is strong because 𝑟=0.99, and it is positive because time, 𝑦, tends to increase as distance, 𝑥, increases.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Refer students to scatter plot 4 from the warm up: How would you describe the relationship between wait time and customer satisfaction? The correlation coefficient is 𝑟=−0.52.</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is a negative relationship. It is a moderately strong relationship since the linear model is an improvement over merely using the mean for the data, but it is not a great improvement.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is an example of data with a strong, negative relationship?</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example of a strong negative relationship could be the relationship between the time it takes you to run a mile and your speed. As your speed increases, the time decreases.</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3" name="Google Shape;18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slope of the points in the table is positive, so the correlation coefficient should be positive. 𝑟-values close to 1 or –1 show strong relationships.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a:solidFill>
                  <a:schemeClr val="dk1"/>
                </a:solidFill>
                <a:latin typeface="Noto Sans"/>
                <a:ea typeface="Noto Sans"/>
                <a:cs typeface="Noto Sans"/>
                <a:sym typeface="Noto Sans"/>
              </a:rPr>
              <a:t>𝑟-values close to 1 indicate a strong relationship.</a:t>
            </a:r>
            <a:endParaRPr>
              <a:solidFill>
                <a:schemeClr val="dk1"/>
              </a:solidFill>
              <a:latin typeface="Noto Sans"/>
              <a:ea typeface="Noto Sans"/>
              <a:cs typeface="Noto Sans"/>
              <a:sym typeface="Noto Sans"/>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That’s correct! Using graphing technology, ensure that you enter the data correctly. The slope of the points in the table is positive and the points are close to the line, so the correlation coefficient should be a positive number close to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a:solidFill>
                  <a:schemeClr val="dk1"/>
                </a:solidFill>
                <a:latin typeface="Noto Sans"/>
                <a:ea typeface="Noto Sans"/>
                <a:cs typeface="Noto Sans"/>
                <a:sym typeface="Noto Sans"/>
              </a:rPr>
              <a:t>The slope of the points in the table is positive, so the correlation coefficient should be positive.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Based on the correlation coefficient, there is a moderate positive linear relationship between shoe length and height.</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The correlation coefficient indicates a moderate, positive linear relationship between fat content and calories.</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NOTE:</a:t>
            </a:r>
            <a:r>
              <a:rPr lang="en" sz="1300">
                <a:solidFill>
                  <a:srgbClr val="1D2125"/>
                </a:solidFill>
                <a:latin typeface="Calibri"/>
                <a:ea typeface="Calibri"/>
                <a:cs typeface="Calibri"/>
                <a:sym typeface="Calibri"/>
              </a:rPr>
              <a:t> If students need more practice entering the data into tables and running the regressions, access the data tables for the two described relationships from the </a:t>
            </a:r>
            <a:r>
              <a:rPr lang="en" sz="1300" u="sng">
                <a:solidFill>
                  <a:schemeClr val="hlink"/>
                </a:solidFill>
                <a:latin typeface="Calibri"/>
                <a:ea typeface="Calibri"/>
                <a:cs typeface="Calibri"/>
                <a:sym typeface="Calibri"/>
                <a:hlinkClick r:id="rId2"/>
              </a:rPr>
              <a:t>online textbook</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63e116a9b9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363e116a9b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5bcbb05a9e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35bcbb05a9e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or provide students with a physical copy of the example of the type of response from the launch. Encourage students to highlight or annotate to anchor understanding. Check for understanding by inviting students to rephrase in their own words. Keep the display of the example visible throughout the activity.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5bcbb05a9e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5bcbb05a9e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chemeClr val="dk1"/>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mathematical purpose of this activity is to use the correlation coefficient to describe the relationship between two variables. Students examine a pair of variables and a correlation coefficient to describe the relationship between the variables as strong or weak and as positive or negative.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Give students an example of the type of response expected by telling students: “The cost of a package of light bulbs and the number of light bulbs in the package has a correlation coefficient value near 1. This means that these variables have a very strong, positive relationship. In other words, the price of the package is very closely related to the number of light bulbs in the package (strong relationship), and when one of the variables goes up, the other variable tends to go up, too (positive relationship).”</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Continue scrolling for activity answers and the synthesis questions. </a:t>
            </a:r>
            <a:r>
              <a:rPr b="1" lang="en" sz="1300">
                <a:solidFill>
                  <a:schemeClr val="dk1"/>
                </a:solidFill>
                <a:latin typeface="Calibri"/>
                <a:ea typeface="Calibri"/>
                <a:cs typeface="Calibri"/>
                <a:sym typeface="Calibri"/>
              </a:rPr>
              <a:t>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a </a:t>
            </a:r>
            <a:r>
              <a:rPr b="1" lang="en" sz="1300">
                <a:solidFill>
                  <a:schemeClr val="dk1"/>
                </a:solidFill>
                <a:latin typeface="Calibri"/>
                <a:ea typeface="Calibri"/>
                <a:cs typeface="Calibri"/>
                <a:sym typeface="Calibri"/>
              </a:rPr>
              <a:t>strong, positive</a:t>
            </a:r>
            <a:r>
              <a:rPr lang="en" sz="1300">
                <a:solidFill>
                  <a:schemeClr val="dk1"/>
                </a:solidFill>
                <a:latin typeface="Calibri"/>
                <a:ea typeface="Calibri"/>
                <a:cs typeface="Calibri"/>
                <a:sym typeface="Calibri"/>
              </a:rPr>
              <a:t> linear relationship. An increase in the number of kilometers walked tends to go along with an increase in the number of steps taken per day.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a </a:t>
            </a:r>
            <a:r>
              <a:rPr b="1" lang="en" sz="1300">
                <a:solidFill>
                  <a:schemeClr val="dk1"/>
                </a:solidFill>
                <a:latin typeface="Calibri"/>
                <a:ea typeface="Calibri"/>
                <a:cs typeface="Calibri"/>
                <a:sym typeface="Calibri"/>
              </a:rPr>
              <a:t>strong, positive </a:t>
            </a:r>
            <a:r>
              <a:rPr lang="en" sz="1300">
                <a:solidFill>
                  <a:schemeClr val="dk1"/>
                </a:solidFill>
                <a:latin typeface="Calibri"/>
                <a:ea typeface="Calibri"/>
                <a:cs typeface="Calibri"/>
                <a:sym typeface="Calibri"/>
              </a:rPr>
              <a:t>linear relationship. An increase in temperature tends to go along with an increase in the distance a rubber band can stretch.</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a </a:t>
            </a:r>
            <a:r>
              <a:rPr b="1" lang="en" sz="1300">
                <a:solidFill>
                  <a:schemeClr val="dk1"/>
                </a:solidFill>
                <a:latin typeface="Calibri"/>
                <a:ea typeface="Calibri"/>
                <a:cs typeface="Calibri"/>
                <a:sym typeface="Calibri"/>
              </a:rPr>
              <a:t>strong, negative</a:t>
            </a:r>
            <a:r>
              <a:rPr lang="en" sz="1300">
                <a:solidFill>
                  <a:schemeClr val="dk1"/>
                </a:solidFill>
                <a:latin typeface="Calibri"/>
                <a:ea typeface="Calibri"/>
                <a:cs typeface="Calibri"/>
                <a:sym typeface="Calibri"/>
              </a:rPr>
              <a:t> relationship. An increase in the weight of a car tends to go along with a decrease in the distance it can travel on a full tank of gas.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a </a:t>
            </a:r>
            <a:r>
              <a:rPr b="1" lang="en" sz="1300">
                <a:solidFill>
                  <a:schemeClr val="dk1"/>
                </a:solidFill>
                <a:latin typeface="Calibri"/>
                <a:ea typeface="Calibri"/>
                <a:cs typeface="Calibri"/>
                <a:sym typeface="Calibri"/>
              </a:rPr>
              <a:t>moderate positive</a:t>
            </a:r>
            <a:r>
              <a:rPr lang="en" sz="1300">
                <a:solidFill>
                  <a:schemeClr val="dk1"/>
                </a:solidFill>
                <a:latin typeface="Calibri"/>
                <a:ea typeface="Calibri"/>
                <a:cs typeface="Calibri"/>
                <a:sym typeface="Calibri"/>
              </a:rPr>
              <a:t> linear relationship. An increase in the fat intake per citizen of a country tends to go along with an increase in the average cancer rate of a country, but it is not a strong relationship.</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a </a:t>
            </a:r>
            <a:r>
              <a:rPr b="1" lang="en" sz="1300">
                <a:solidFill>
                  <a:schemeClr val="dk1"/>
                </a:solidFill>
                <a:latin typeface="Calibri"/>
                <a:ea typeface="Calibri"/>
                <a:cs typeface="Calibri"/>
                <a:sym typeface="Calibri"/>
              </a:rPr>
              <a:t>weak, positive </a:t>
            </a:r>
            <a:r>
              <a:rPr lang="en" sz="1300">
                <a:solidFill>
                  <a:schemeClr val="dk1"/>
                </a:solidFill>
                <a:latin typeface="Calibri"/>
                <a:ea typeface="Calibri"/>
                <a:cs typeface="Calibri"/>
                <a:sym typeface="Calibri"/>
              </a:rPr>
              <a:t>linear relationship. An increase in the number of words written on the essay question tends to go along with an increase on the score for a science exam, but the relationship is weak.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a </a:t>
            </a:r>
            <a:r>
              <a:rPr b="1" lang="en" sz="1300">
                <a:solidFill>
                  <a:schemeClr val="dk1"/>
                </a:solidFill>
                <a:latin typeface="Calibri"/>
                <a:ea typeface="Calibri"/>
                <a:cs typeface="Calibri"/>
                <a:sym typeface="Calibri"/>
              </a:rPr>
              <a:t>weak, negative</a:t>
            </a:r>
            <a:r>
              <a:rPr lang="en" sz="1300">
                <a:solidFill>
                  <a:schemeClr val="dk1"/>
                </a:solidFill>
                <a:latin typeface="Calibri"/>
                <a:ea typeface="Calibri"/>
                <a:cs typeface="Calibri"/>
                <a:sym typeface="Calibri"/>
              </a:rPr>
              <a:t> relationship. An increase in the average time spent listening to music per day tends to go along with a decrease in the average time spent watching TV per day, although the relationship is weak.</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The purpose of this discussion is for students to interpret the data based on the relationship between the two variables that they determined using the correlation coefficient. Ask students the following questions: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these correlations make sense based on what you understand about these variables?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mostly. Walking more, for example, usually means you take more steps.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Based on the information here, does a greater fat intake cause cancer?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Not necessarily. There seems to be a link, but there are many other factors about countries with greater fat intake that might play a part.) Causal relationships are the focus of the next lesson, so it is okay for students to struggle with this question now.</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 it mean for the relationship between the score on a science exam and the number of words written to be weak and positive?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means that, in general, the exam score tended to increase as the number of words written increased, but the relationship between these two variables was weak. This makes sense because if you wrote very few words, you probably would not get a good score, but writing lots of words does not necessarily guarantee you a good score.</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NOTE: </a:t>
            </a:r>
            <a:r>
              <a:rPr lang="en" sz="1300">
                <a:solidFill>
                  <a:srgbClr val="1D2125"/>
                </a:solidFill>
                <a:latin typeface="Calibri"/>
                <a:ea typeface="Calibri"/>
                <a:cs typeface="Calibri"/>
                <a:sym typeface="Calibri"/>
              </a:rPr>
              <a:t>The initial data can be accessed in tab 1 of this </a:t>
            </a:r>
            <a:r>
              <a:rPr lang="en" sz="1300" u="sng">
                <a:solidFill>
                  <a:schemeClr val="hlink"/>
                </a:solidFill>
                <a:latin typeface="Calibri"/>
                <a:ea typeface="Calibri"/>
                <a:cs typeface="Calibri"/>
                <a:sym typeface="Calibri"/>
                <a:hlinkClick r:id="rId2"/>
              </a:rPr>
              <a:t>Google sheet</a:t>
            </a:r>
            <a:r>
              <a:rPr lang="en" sz="1300">
                <a:solidFill>
                  <a:srgbClr val="1D2125"/>
                </a:solidFill>
                <a:latin typeface="Calibri"/>
                <a:ea typeface="Calibri"/>
                <a:cs typeface="Calibri"/>
                <a:sym typeface="Calibri"/>
              </a:rPr>
              <a:t> and displayed or a copy can be shared with students. Recall that students can copy and paste data from a spreadsheet into Desmos. A </a:t>
            </a:r>
            <a:r>
              <a:rPr lang="en" sz="1300" u="sng">
                <a:solidFill>
                  <a:schemeClr val="hlink"/>
                </a:solidFill>
                <a:latin typeface="Calibri"/>
                <a:ea typeface="Calibri"/>
                <a:cs typeface="Calibri"/>
                <a:sym typeface="Calibri"/>
                <a:hlinkClick r:id="rId3"/>
              </a:rPr>
              <a:t>Desmos graph</a:t>
            </a:r>
            <a:r>
              <a:rPr lang="en" sz="1300">
                <a:solidFill>
                  <a:srgbClr val="1D2125"/>
                </a:solidFill>
                <a:latin typeface="Calibri"/>
                <a:ea typeface="Calibri"/>
                <a:cs typeface="Calibri"/>
                <a:sym typeface="Calibri"/>
              </a:rPr>
              <a:t> of the initial data can also be shared with students. The data can also be accessed in the Extending Your Thinking section for </a:t>
            </a:r>
            <a:r>
              <a:rPr lang="en" sz="1300" u="sng">
                <a:solidFill>
                  <a:schemeClr val="hlink"/>
                </a:solidFill>
                <a:latin typeface="Calibri"/>
                <a:ea typeface="Calibri"/>
                <a:cs typeface="Calibri"/>
                <a:sym typeface="Calibri"/>
                <a:hlinkClick r:id="rId4"/>
              </a:rPr>
              <a:t>this lesson in the online textbook</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The corrected data discussed in question 1 is located in tab 2 of the </a:t>
            </a:r>
            <a:r>
              <a:rPr lang="en" sz="1300" u="sng">
                <a:solidFill>
                  <a:schemeClr val="hlink"/>
                </a:solidFill>
                <a:latin typeface="Calibri"/>
                <a:ea typeface="Calibri"/>
                <a:cs typeface="Calibri"/>
                <a:sym typeface="Calibri"/>
                <a:hlinkClick r:id="rId5"/>
              </a:rPr>
              <a:t>same Google sheet</a:t>
            </a:r>
            <a:r>
              <a:rPr lang="en" sz="1300">
                <a:solidFill>
                  <a:srgbClr val="1D2125"/>
                </a:solidFill>
                <a:latin typeface="Calibri"/>
                <a:ea typeface="Calibri"/>
                <a:cs typeface="Calibri"/>
                <a:sym typeface="Calibri"/>
              </a:rPr>
              <a:t> or in this </a:t>
            </a:r>
            <a:r>
              <a:rPr lang="en" sz="1300" u="sng">
                <a:solidFill>
                  <a:schemeClr val="hlink"/>
                </a:solidFill>
                <a:latin typeface="Calibri"/>
                <a:ea typeface="Calibri"/>
                <a:cs typeface="Calibri"/>
                <a:sym typeface="Calibri"/>
                <a:hlinkClick r:id="rId6"/>
              </a:rPr>
              <a:t>Desmos graph</a:t>
            </a:r>
            <a:r>
              <a:rPr lang="en" sz="1300">
                <a:solidFill>
                  <a:srgbClr val="1D2125"/>
                </a:solidFill>
                <a:latin typeface="Calibri"/>
                <a:ea typeface="Calibri"/>
                <a:cs typeface="Calibri"/>
                <a:sym typeface="Calibri"/>
              </a:rPr>
              <a:t>. A copy of the Desmos graph that contains both data sets and regression lines can be accessed </a:t>
            </a:r>
            <a:r>
              <a:rPr lang="en" sz="1300" u="sng">
                <a:solidFill>
                  <a:schemeClr val="hlink"/>
                </a:solidFill>
                <a:latin typeface="Calibri"/>
                <a:ea typeface="Calibri"/>
                <a:cs typeface="Calibri"/>
                <a:sym typeface="Calibri"/>
                <a:hlinkClick r:id="rId7"/>
              </a:rPr>
              <a:t>here</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𝑦 = 0.693𝑥 − 18.373 and 𝑟 = 0.76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slope increased, and the correlation coefficient got closer to 1. The 𝑦-intercept also changed significantly.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 think it became moderately strong because the data point that was changed did not follow the roughly linear pattern of the other 9 data points, and when it was changed, it did follow the linear pattern more closely.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Additional Extension Questions and Answers</a:t>
            </a:r>
            <a:r>
              <a:rPr lang="en" sz="1300">
                <a:solidFill>
                  <a:schemeClr val="dk1"/>
                </a:solidFill>
                <a:latin typeface="Calibri"/>
                <a:ea typeface="Calibri"/>
                <a:cs typeface="Calibri"/>
                <a:sym typeface="Calibri"/>
              </a:rPr>
              <a:t> (All answers may vary, but these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questions 4—6, use technology to change the 𝑦-value for the first and second entries in the table.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How does changing each point’s 𝑦-value impact the correlation coefficient?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Changing the points to numbers well above or below the existing linear trend in the data makes the correlation coefficient get closer to zero.</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Can you change two values to get the correlation coefficient closer to 1? Use data to support your answer.</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 </a:t>
            </a:r>
            <a:r>
              <a:rPr lang="en" sz="1300">
                <a:solidFill>
                  <a:schemeClr val="dk1"/>
                </a:solidFill>
                <a:latin typeface="Calibri"/>
                <a:ea typeface="Calibri"/>
                <a:cs typeface="Calibri"/>
                <a:sym typeface="Calibri"/>
              </a:rPr>
              <a:t>I managed to get the 𝑟-value to 0.86 by changing the 2 values that appeared farthest from the line of best fit, (272,184) and (272,161), to values that are very close to the existing line of best fit, (272,168) and (272,168).</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By leaving  (288,180), can you change a value to get the relationship to change from a positive one to a negative one? Use data to support or refute your answer.</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b="1" lang="en" sz="1300">
                <a:solidFill>
                  <a:schemeClr val="dk1"/>
                </a:solidFill>
                <a:latin typeface="Calibri"/>
                <a:ea typeface="Calibri"/>
                <a:cs typeface="Calibri"/>
                <a:sym typeface="Calibri"/>
              </a:rPr>
              <a:t>Answer:</a:t>
            </a:r>
            <a:r>
              <a:rPr lang="en" sz="1300">
                <a:solidFill>
                  <a:schemeClr val="dk1"/>
                </a:solidFill>
                <a:latin typeface="Calibri"/>
                <a:ea typeface="Calibri"/>
                <a:cs typeface="Calibri"/>
                <a:sym typeface="Calibri"/>
              </a:rPr>
              <a:t> By changing (247,147) to (247,1000), I was able to change the relationship to a negative one because the line of best fit had a negative slope, 𝑦 = − 14.187𝑥 + 4071.1.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5bcbb05a9e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5bcbb05a9e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Notice the slope of the line is negative. As the line goes farther right, the line goes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As the line goes farther right, the line goes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Correct! As the number of hours spent on video games increases, the line goes down, so the number of hours spent sleeping decreases.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There is a linear model to the data points.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5bcbb05a9e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5bcbb05a9e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 correlation coefficient is 𝑟 = 0.9509.</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This value is very close to 1, which suggests a strong, positive, linear relationship.</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05000"/>
              </a:lnSpc>
              <a:spcBef>
                <a:spcPts val="1200"/>
              </a:spcBef>
              <a:spcAft>
                <a:spcPts val="0"/>
              </a:spcAft>
              <a:buClr>
                <a:schemeClr val="dk1"/>
              </a:buClr>
              <a:buSzPts val="1100"/>
              <a:buFont typeface="Arial"/>
              <a:buNone/>
            </a:pPr>
            <a:r>
              <a:t/>
            </a:r>
            <a:endParaRPr b="1" sz="1300">
              <a:solidFill>
                <a:srgbClr val="1D2125"/>
              </a:solidFill>
              <a:latin typeface="Calibri"/>
              <a:ea typeface="Calibri"/>
              <a:cs typeface="Calibri"/>
              <a:sym typeface="Calibri"/>
            </a:endParaRPr>
          </a:p>
          <a:p>
            <a:pPr indent="0" lvl="0" marL="0" rtl="0" algn="l">
              <a:lnSpc>
                <a:spcPct val="115000"/>
              </a:lnSpc>
              <a:spcBef>
                <a:spcPts val="3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63e116a9b9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63e116a9b9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There is a negative relationship between the number of bacteria colonies and the concentration of antibiotic in the dish. When the concentration of antibiotic is higher, there are fewer bacteria colonies.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relationship between the number of bacteria colonies and the concentration of antibiotic in the dish is strong since this value is fairly close to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scientists’ study suggests a stronger relationship since both correlation coefficients are negative and the correlation coefficient for the scientists’ line is closer to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2"/>
              </a:rPr>
              <a:t>Microbiology</a:t>
            </a:r>
            <a:r>
              <a:rPr lang="en" sz="1300">
                <a:solidFill>
                  <a:schemeClr val="dk1"/>
                </a:solidFill>
                <a:latin typeface="Calibri"/>
                <a:ea typeface="Calibri"/>
                <a:cs typeface="Calibri"/>
                <a:sym typeface="Calibri"/>
              </a:rPr>
              <a:t> image from </a:t>
            </a:r>
            <a:r>
              <a:rPr lang="en" sz="1300" u="sng">
                <a:solidFill>
                  <a:schemeClr val="hlink"/>
                </a:solidFill>
                <a:latin typeface="Calibri"/>
                <a:ea typeface="Calibri"/>
                <a:cs typeface="Calibri"/>
                <a:sym typeface="Calibri"/>
                <a:hlinkClick r:id="rId3"/>
              </a:rPr>
              <a:t>Pixy.org</a:t>
            </a:r>
            <a:r>
              <a:rPr lang="en" sz="1300">
                <a:solidFill>
                  <a:schemeClr val="dk1"/>
                </a:solidFill>
                <a:latin typeface="Calibri"/>
                <a:ea typeface="Calibri"/>
                <a:cs typeface="Calibri"/>
                <a:sym typeface="Calibri"/>
              </a:rPr>
              <a:t> by </a:t>
            </a:r>
            <a:r>
              <a:rPr lang="en" sz="1300" u="sng">
                <a:solidFill>
                  <a:schemeClr val="hlink"/>
                </a:solidFill>
                <a:latin typeface="Calibri"/>
                <a:ea typeface="Calibri"/>
                <a:cs typeface="Calibri"/>
                <a:sym typeface="Calibri"/>
                <a:hlinkClick r:id="rId4"/>
              </a:rPr>
              <a:t>CC0</a:t>
            </a:r>
            <a:endParaRPr sz="13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363e116a9b9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363e116a9b9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5" name="Google Shape;35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g363e116a9b9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4" name="Google Shape;364;g363e116a9b9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The key takeaway from this lesson is that the value for the correlation coefficient can be used to determine the strength of the relationship between the two variables represented in the data.</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Pose the provided questions for discussion with students.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one of the variables increases, the other variable also tends to increase, but since the linear relationship is weak, the data do not follow a linear path.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 would expect the scatter plot to show the data generally increasing from left to right, and for the data to look somewhat like a line, but not perfectly like a line.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tells you if the two variables are positively or negatively related. It also tells you how strong the relationship between the two variables 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a:t>
            </a:r>
            <a:r>
              <a:rPr lang="en" sz="1300">
                <a:solidFill>
                  <a:schemeClr val="dk1"/>
                </a:solidFill>
                <a:latin typeface="Calibri"/>
                <a:ea typeface="Calibri"/>
                <a:cs typeface="Calibri"/>
                <a:sym typeface="Calibri"/>
              </a:rPr>
              <a:t>hen the variables increase together, we can say they have a </a:t>
            </a:r>
            <a:r>
              <a:rPr b="1" lang="en" sz="1300">
                <a:solidFill>
                  <a:schemeClr val="dk1"/>
                </a:solidFill>
                <a:latin typeface="Calibri"/>
                <a:ea typeface="Calibri"/>
                <a:cs typeface="Calibri"/>
                <a:sym typeface="Calibri"/>
              </a:rPr>
              <a:t>positive relationship</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an increase in one variable’s data tends to be paired with a decrease in the other variable’s data, the variables have a </a:t>
            </a:r>
            <a:r>
              <a:rPr b="1" lang="en" sz="1300">
                <a:solidFill>
                  <a:schemeClr val="dk1"/>
                </a:solidFill>
                <a:latin typeface="Calibri"/>
                <a:ea typeface="Calibri"/>
                <a:cs typeface="Calibri"/>
                <a:sym typeface="Calibri"/>
              </a:rPr>
              <a:t>negative relationship</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data are tightly clustered around the best fit line, we say there is a </a:t>
            </a:r>
            <a:r>
              <a:rPr b="1" lang="en" sz="1300">
                <a:solidFill>
                  <a:schemeClr val="dk1"/>
                </a:solidFill>
                <a:latin typeface="Calibri"/>
                <a:ea typeface="Calibri"/>
                <a:cs typeface="Calibri"/>
                <a:sym typeface="Calibri"/>
              </a:rPr>
              <a:t>strong relationship</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the data are loosely spread around the best fit line, we say there is a </a:t>
            </a:r>
            <a:r>
              <a:rPr b="1" lang="en" sz="1300">
                <a:solidFill>
                  <a:schemeClr val="dk1"/>
                </a:solidFill>
                <a:latin typeface="Calibri"/>
                <a:ea typeface="Calibri"/>
                <a:cs typeface="Calibri"/>
                <a:sym typeface="Calibri"/>
              </a:rPr>
              <a:t>weak relationship</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8.pn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5.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10.png"/><Relationship Id="rId5" Type="http://schemas.openxmlformats.org/officeDocument/2006/relationships/image" Target="../media/image11.png"/><Relationship Id="rId6" Type="http://schemas.openxmlformats.org/officeDocument/2006/relationships/image" Target="../media/image14.png"/><Relationship Id="rId7" Type="http://schemas.openxmlformats.org/officeDocument/2006/relationships/image" Target="../media/image9.png"/><Relationship Id="rId8"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0.jpg"/><Relationship Id="rId4" Type="http://schemas.openxmlformats.org/officeDocument/2006/relationships/image" Target="../media/image41.png"/><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image" Target="../media/image3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8.png"/><Relationship Id="rId4" Type="http://schemas.openxmlformats.org/officeDocument/2006/relationships/image" Target="../media/image10.png"/><Relationship Id="rId9" Type="http://schemas.openxmlformats.org/officeDocument/2006/relationships/image" Target="../media/image15.png"/><Relationship Id="rId5" Type="http://schemas.openxmlformats.org/officeDocument/2006/relationships/image" Target="../media/image11.png"/><Relationship Id="rId6" Type="http://schemas.openxmlformats.org/officeDocument/2006/relationships/image" Target="../media/image14.png"/><Relationship Id="rId7" Type="http://schemas.openxmlformats.org/officeDocument/2006/relationships/image" Target="../media/image13.png"/><Relationship Id="rId8" Type="http://schemas.openxmlformats.org/officeDocument/2006/relationships/image" Target="../media/image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0.jpg"/><Relationship Id="rId4" Type="http://schemas.openxmlformats.org/officeDocument/2006/relationships/hyperlink" Target="https://docs.google.com/spreadsheets/d/1Ey84JNVkib9s_3yUEcBakxs5fW3hfm8Gz10cdjSJoSE/edit?usp=sharing" TargetMode="External"/><Relationship Id="rId5" Type="http://schemas.openxmlformats.org/officeDocument/2006/relationships/hyperlink" Target="https://www.desmos.com/calculator/fbdx59vpey"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jpg"/><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8.png"/><Relationship Id="rId4" Type="http://schemas.openxmlformats.org/officeDocument/2006/relationships/image" Target="../media/image11.png"/><Relationship Id="rId5" Type="http://schemas.openxmlformats.org/officeDocument/2006/relationships/image" Target="../media/image14.png"/><Relationship Id="rId6" Type="http://schemas.openxmlformats.org/officeDocument/2006/relationships/image" Target="../media/image13.png"/><Relationship Id="rId7" Type="http://schemas.openxmlformats.org/officeDocument/2006/relationships/image" Target="../media/image9.png"/><Relationship Id="rId8"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png"/><Relationship Id="rId5"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0.jpg"/><Relationship Id="rId4"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2.png"/><Relationship Id="rId4" Type="http://schemas.openxmlformats.org/officeDocument/2006/relationships/hyperlink" Target="https://docs.google.com/spreadsheets/d/1BLkCSVxiahnmR0sKykZQ9pltvazhh4-XSpFDPvEtrfM/edit?usp=sharing" TargetMode="External"/><Relationship Id="rId5" Type="http://schemas.openxmlformats.org/officeDocument/2006/relationships/hyperlink" Target="https://www.desmos.com/calculator/zhtfjt5zgb" TargetMode="External"/><Relationship Id="rId6" Type="http://schemas.openxmlformats.org/officeDocument/2006/relationships/image" Target="../media/image1.png"/><Relationship Id="rId7" Type="http://schemas.openxmlformats.org/officeDocument/2006/relationships/hyperlink" Target="https://docs.google.com/spreadsheets/d/1BLkCSVxiahnmR0sKykZQ9pltvazhh4-XSpFDPvEtrfM/edit?usp=sharing" TargetMode="External"/><Relationship Id="rId8" Type="http://schemas.openxmlformats.org/officeDocument/2006/relationships/hyperlink" Target="https://www.desmos.com/calculator/pmfvwambtk"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2.png"/><Relationship Id="rId4" Type="http://schemas.openxmlformats.org/officeDocument/2006/relationships/image" Target="../media/image5.png"/><Relationship Id="rId5" Type="http://schemas.openxmlformats.org/officeDocument/2006/relationships/image" Target="../media/image3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4.png"/><Relationship Id="rId7" Type="http://schemas.openxmlformats.org/officeDocument/2006/relationships/image" Target="../media/image9.png"/><Relationship Id="rId8" Type="http://schemas.openxmlformats.org/officeDocument/2006/relationships/image" Target="../media/image1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0.jpg"/><Relationship Id="rId4" Type="http://schemas.openxmlformats.org/officeDocument/2006/relationships/image" Target="../media/image4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40.png"/><Relationship Id="rId7" Type="http://schemas.openxmlformats.org/officeDocument/2006/relationships/image" Target="../media/image9.png"/><Relationship Id="rId8"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20.jpg"/><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8.png"/><Relationship Id="rId4" Type="http://schemas.openxmlformats.org/officeDocument/2006/relationships/image" Target="../media/image14.png"/><Relationship Id="rId5" Type="http://schemas.openxmlformats.org/officeDocument/2006/relationships/image" Target="../media/image13.png"/><Relationship Id="rId6" Type="http://schemas.openxmlformats.org/officeDocument/2006/relationships/image" Target="../media/image34.png"/><Relationship Id="rId7" Type="http://schemas.openxmlformats.org/officeDocument/2006/relationships/image" Target="../media/image40.png"/><Relationship Id="rId8"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0.jp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a:t>
            </a:r>
            <a:r>
              <a:rPr lang="en" sz="1900">
                <a:solidFill>
                  <a:srgbClr val="FDBD3E"/>
                </a:solidFill>
                <a:latin typeface="Calibri"/>
                <a:ea typeface="Calibri"/>
                <a:cs typeface="Calibri"/>
                <a:sym typeface="Calibri"/>
              </a:rPr>
              <a:t> 3 Two Variable Statistics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3.5 Using the Correlation Coefficient</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3.5 Using the Correlation Coefficient</a:t>
            </a:r>
            <a:endParaRPr sz="1000"/>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{5BE42AED-638B-43F7-BBE5-DF42324ECFD4}</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9404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Describe the strength</a:t>
            </a:r>
            <a:r>
              <a:rPr lang="en" sz="2200">
                <a:solidFill>
                  <a:srgbClr val="F3F3F3"/>
                </a:solidFill>
              </a:rPr>
              <a:t> of a relationship between two variables.</a:t>
            </a:r>
            <a:endParaRPr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lang="en" sz="2200">
                <a:solidFill>
                  <a:srgbClr val="F3F3F3"/>
                </a:solidFill>
              </a:rPr>
              <a:t>Use technology to </a:t>
            </a:r>
            <a:r>
              <a:rPr b="1" lang="en" sz="2200">
                <a:solidFill>
                  <a:srgbClr val="F3F3F3"/>
                </a:solidFill>
              </a:rPr>
              <a:t>find the correlation coefficient</a:t>
            </a:r>
            <a:r>
              <a:rPr lang="en" sz="2200">
                <a:solidFill>
                  <a:srgbClr val="F3F3F3"/>
                </a:solidFill>
              </a:rPr>
              <a:t> and </a:t>
            </a:r>
            <a:r>
              <a:rPr b="1" lang="en" sz="2200">
                <a:solidFill>
                  <a:srgbClr val="F3F3F3"/>
                </a:solidFill>
              </a:rPr>
              <a:t>explain</a:t>
            </a:r>
            <a:r>
              <a:rPr lang="en" sz="2200">
                <a:solidFill>
                  <a:srgbClr val="F3F3F3"/>
                </a:solidFill>
              </a:rPr>
              <a:t> what the value tells you about a linear model in everyday language.</a:t>
            </a:r>
            <a:endParaRPr sz="2200">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solidFill>
                  <a:srgbClr val="EFEFEF"/>
                </a:solidFill>
              </a:rPr>
              <a:t>3.5 Using the Correlation Coefficient</a:t>
            </a:r>
            <a:endParaRPr sz="1000">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229400" y="1027979"/>
            <a:ext cx="8765700" cy="384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0"/>
              </a:spcBef>
              <a:spcAft>
                <a:spcPts val="0"/>
              </a:spcAft>
              <a:buSzPts val="1800"/>
              <a:buChar char="●"/>
            </a:pPr>
            <a:r>
              <a:rPr lang="en"/>
              <a:t>Correlation coefficient</a:t>
            </a:r>
            <a:endParaRPr/>
          </a:p>
          <a:p>
            <a:pPr indent="-317500" lvl="1" marL="914400" rtl="0" algn="l">
              <a:spcBef>
                <a:spcPts val="0"/>
              </a:spcBef>
              <a:spcAft>
                <a:spcPts val="0"/>
              </a:spcAft>
              <a:buSzPts val="1400"/>
              <a:buChar char="○"/>
            </a:pPr>
            <a:r>
              <a:rPr lang="en" sz="1400"/>
              <a:t>Describes the strength and direction of a linear association between two numerical variables.</a:t>
            </a:r>
            <a:endParaRPr sz="1400"/>
          </a:p>
          <a:p>
            <a:pPr indent="0" lvl="0" marL="0" rtl="0" algn="l">
              <a:spcBef>
                <a:spcPts val="1000"/>
              </a:spcBef>
              <a:spcAft>
                <a:spcPts val="0"/>
              </a:spcAft>
              <a:buNone/>
            </a:pPr>
            <a:r>
              <a:rPr b="1" lang="en"/>
              <a:t>New</a:t>
            </a:r>
            <a:endParaRPr b="1"/>
          </a:p>
          <a:p>
            <a:pPr indent="-342900" lvl="0" marL="457200" rtl="0" algn="l">
              <a:spcBef>
                <a:spcPts val="0"/>
              </a:spcBef>
              <a:spcAft>
                <a:spcPts val="0"/>
              </a:spcAft>
              <a:buSzPts val="1800"/>
              <a:buChar char="●"/>
            </a:pPr>
            <a:r>
              <a:rPr lang="en"/>
              <a:t>Negative relationship</a:t>
            </a:r>
            <a:endParaRPr/>
          </a:p>
          <a:p>
            <a:pPr indent="-317500" lvl="1" marL="914400" rtl="0" algn="l">
              <a:spcBef>
                <a:spcPts val="0"/>
              </a:spcBef>
              <a:spcAft>
                <a:spcPts val="0"/>
              </a:spcAft>
              <a:buSzPts val="1400"/>
              <a:buChar char="○"/>
            </a:pPr>
            <a:r>
              <a:rPr lang="en" sz="1400"/>
              <a:t>An increase in one variable tends to be paired with a decrease in the other variable.</a:t>
            </a:r>
            <a:endParaRPr sz="1400"/>
          </a:p>
          <a:p>
            <a:pPr indent="-342900" lvl="0" marL="457200" rtl="0" algn="l">
              <a:spcBef>
                <a:spcPts val="0"/>
              </a:spcBef>
              <a:spcAft>
                <a:spcPts val="0"/>
              </a:spcAft>
              <a:buSzPts val="1800"/>
              <a:buChar char="●"/>
            </a:pPr>
            <a:r>
              <a:rPr lang="en"/>
              <a:t>Positive relationship</a:t>
            </a:r>
            <a:endParaRPr/>
          </a:p>
          <a:p>
            <a:pPr indent="-323850" lvl="1" marL="914400" rtl="0" algn="l">
              <a:spcBef>
                <a:spcPts val="0"/>
              </a:spcBef>
              <a:spcAft>
                <a:spcPts val="0"/>
              </a:spcAft>
              <a:buSzPts val="1500"/>
              <a:buChar char="○"/>
            </a:pPr>
            <a:r>
              <a:rPr lang="en" sz="1500"/>
              <a:t>An increase in one variable tends to be paired with a increase in the other variable.</a:t>
            </a:r>
            <a:endParaRPr sz="1500"/>
          </a:p>
          <a:p>
            <a:pPr indent="-342900" lvl="0" marL="457200" rtl="0" algn="l">
              <a:spcBef>
                <a:spcPts val="0"/>
              </a:spcBef>
              <a:spcAft>
                <a:spcPts val="0"/>
              </a:spcAft>
              <a:buSzPts val="1800"/>
              <a:buChar char="●"/>
            </a:pPr>
            <a:r>
              <a:rPr lang="en"/>
              <a:t>Strong relationship</a:t>
            </a:r>
            <a:endParaRPr/>
          </a:p>
          <a:p>
            <a:pPr indent="-317500" lvl="1" marL="914400" rtl="0" algn="l">
              <a:spcBef>
                <a:spcPts val="0"/>
              </a:spcBef>
              <a:spcAft>
                <a:spcPts val="0"/>
              </a:spcAft>
              <a:buSzPts val="1400"/>
              <a:buChar char="○"/>
            </a:pPr>
            <a:r>
              <a:rPr lang="en" sz="1400"/>
              <a:t>A relationship between two numerical variables where data is tightly clustered about the best fit line.</a:t>
            </a:r>
            <a:endParaRPr sz="1400"/>
          </a:p>
          <a:p>
            <a:pPr indent="-342900" lvl="0" marL="457200" rtl="0" algn="l">
              <a:spcBef>
                <a:spcPts val="0"/>
              </a:spcBef>
              <a:spcAft>
                <a:spcPts val="0"/>
              </a:spcAft>
              <a:buSzPts val="1800"/>
              <a:buChar char="●"/>
            </a:pPr>
            <a:r>
              <a:rPr lang="en"/>
              <a:t>Weak relationship</a:t>
            </a:r>
            <a:endParaRPr/>
          </a:p>
          <a:p>
            <a:pPr indent="-330200" lvl="1" marL="914400" rtl="0" algn="l">
              <a:spcBef>
                <a:spcPts val="0"/>
              </a:spcBef>
              <a:spcAft>
                <a:spcPts val="0"/>
              </a:spcAft>
              <a:buSzPts val="1600"/>
              <a:buChar char="○"/>
            </a:pPr>
            <a:r>
              <a:rPr lang="en" sz="1400"/>
              <a:t>A relationship between two numerical variables where data is loosely spread around the best fit line.</a:t>
            </a:r>
            <a:endParaRPr sz="1400"/>
          </a:p>
          <a:p>
            <a:pPr indent="0" lvl="0" marL="914400" rtl="0" algn="l">
              <a:spcBef>
                <a:spcPts val="0"/>
              </a:spcBef>
              <a:spcAft>
                <a:spcPts val="1200"/>
              </a:spcAft>
              <a:buNone/>
            </a:pPr>
            <a:r>
              <a:t/>
            </a:r>
            <a:endParaRPr/>
          </a:p>
        </p:txBody>
      </p:sp>
      <p:sp>
        <p:nvSpPr>
          <p:cNvPr id="77" name="Google Shape;77;p11"/>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3.5 Using the Correlation Coefficient</a:t>
            </a:r>
            <a:endParaRPr sz="1000"/>
          </a:p>
        </p:txBody>
      </p:sp>
      <p:sp>
        <p:nvSpPr>
          <p:cNvPr id="78" name="Google Shape;78;p11"/>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82" name="Shape 82"/>
        <p:cNvGrpSpPr/>
        <p:nvPr/>
      </p:nvGrpSpPr>
      <p:grpSpPr>
        <a:xfrm>
          <a:off x="0" y="0"/>
          <a:ext cx="0" cy="0"/>
          <a:chOff x="0" y="0"/>
          <a:chExt cx="0" cy="0"/>
        </a:xfrm>
      </p:grpSpPr>
      <p:sp>
        <p:nvSpPr>
          <p:cNvPr id="83" name="Google Shape;83;p12"/>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4" name="Google Shape;84;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5" name="Google Shape;85;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0" name="Google Shape;90;p12"/>
          <p:cNvCxnSpPr>
            <a:stCxn id="84" idx="2"/>
            <a:endCxn id="86"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1" name="Google Shape;91;p12"/>
          <p:cNvCxnSpPr>
            <a:stCxn id="86" idx="3"/>
            <a:endCxn id="85"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2" name="Google Shape;92;p12"/>
          <p:cNvCxnSpPr>
            <a:stCxn id="85" idx="3"/>
            <a:endCxn id="87"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7" idx="3"/>
            <a:endCxn id="89"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9" idx="3"/>
            <a:endCxn id="88"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95" name="Google Shape;95;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6" name="Google Shape;96;p12" title="hugeicons_task-done-01.png"/>
          <p:cNvPicPr preferRelativeResize="0"/>
          <p:nvPr/>
        </p:nvPicPr>
        <p:blipFill>
          <a:blip r:embed="rId4">
            <a:alphaModFix/>
          </a:blip>
          <a:stretch>
            <a:fillRect/>
          </a:stretch>
        </p:blipFill>
        <p:spPr>
          <a:xfrm>
            <a:off x="1841720" y="3413805"/>
            <a:ext cx="228600" cy="228600"/>
          </a:xfrm>
          <a:prstGeom prst="rect">
            <a:avLst/>
          </a:prstGeom>
          <a:noFill/>
          <a:ln>
            <a:noFill/>
          </a:ln>
        </p:spPr>
      </p:pic>
      <p:sp>
        <p:nvSpPr>
          <p:cNvPr id="97" name="Google Shape;97;p12"/>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98" name="Google Shape;98;p12" title="hugeicons_task-done-01.png"/>
          <p:cNvPicPr preferRelativeResize="0"/>
          <p:nvPr/>
        </p:nvPicPr>
        <p:blipFill>
          <a:blip r:embed="rId4">
            <a:alphaModFix/>
          </a:blip>
          <a:stretch>
            <a:fillRect/>
          </a:stretch>
        </p:blipFill>
        <p:spPr>
          <a:xfrm>
            <a:off x="3628795" y="1730254"/>
            <a:ext cx="228600" cy="228600"/>
          </a:xfrm>
          <a:prstGeom prst="rect">
            <a:avLst/>
          </a:prstGeom>
          <a:noFill/>
          <a:ln>
            <a:noFill/>
          </a:ln>
        </p:spPr>
      </p:pic>
      <p:sp>
        <p:nvSpPr>
          <p:cNvPr id="99" name="Google Shape;99;p12"/>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00" name="Google Shape;100;p12" title="hugeicons_chart-down.png"/>
          <p:cNvPicPr preferRelativeResize="0"/>
          <p:nvPr/>
        </p:nvPicPr>
        <p:blipFill>
          <a:blip r:embed="rId5">
            <a:alphaModFix/>
          </a:blip>
          <a:stretch>
            <a:fillRect/>
          </a:stretch>
        </p:blipFill>
        <p:spPr>
          <a:xfrm>
            <a:off x="4902145" y="3393680"/>
            <a:ext cx="228600" cy="228600"/>
          </a:xfrm>
          <a:prstGeom prst="rect">
            <a:avLst/>
          </a:prstGeom>
          <a:noFill/>
          <a:ln>
            <a:noFill/>
          </a:ln>
        </p:spPr>
      </p:pic>
      <p:sp>
        <p:nvSpPr>
          <p:cNvPr id="101" name="Google Shape;101;p12"/>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02" name="Google Shape;102;p12"/>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03" name="Google Shape;103;p12"/>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04" name="Google Shape;104;p12" title="hugeicons_start-up-02.png"/>
          <p:cNvPicPr preferRelativeResize="0"/>
          <p:nvPr/>
        </p:nvPicPr>
        <p:blipFill>
          <a:blip r:embed="rId6">
            <a:alphaModFix/>
          </a:blip>
          <a:stretch>
            <a:fillRect/>
          </a:stretch>
        </p:blipFill>
        <p:spPr>
          <a:xfrm>
            <a:off x="1084454" y="1748217"/>
            <a:ext cx="228600" cy="228600"/>
          </a:xfrm>
          <a:prstGeom prst="rect">
            <a:avLst/>
          </a:prstGeom>
          <a:noFill/>
          <a:ln>
            <a:noFill/>
          </a:ln>
        </p:spPr>
      </p:pic>
      <p:sp>
        <p:nvSpPr>
          <p:cNvPr id="105" name="Google Shape;105;p12"/>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06" name="Google Shape;106;p12"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107" name="Google Shape;107;p12"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1" name="Shape 111"/>
        <p:cNvGrpSpPr/>
        <p:nvPr/>
      </p:nvGrpSpPr>
      <p:grpSpPr>
        <a:xfrm>
          <a:off x="0" y="0"/>
          <a:ext cx="0" cy="0"/>
          <a:chOff x="0" y="0"/>
          <a:chExt cx="0" cy="0"/>
        </a:xfrm>
      </p:grpSpPr>
      <p:sp>
        <p:nvSpPr>
          <p:cNvPr id="112" name="Google Shape;112;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Match the Graph 👀</a:t>
            </a:r>
            <a:r>
              <a:rPr lang="en" sz="3000">
                <a:solidFill>
                  <a:srgbClr val="005047"/>
                </a:solidFill>
              </a:rPr>
              <a:t> </a:t>
            </a:r>
            <a:endParaRPr>
              <a:solidFill>
                <a:srgbClr val="005047"/>
              </a:solidFill>
            </a:endParaRPr>
          </a:p>
        </p:txBody>
      </p:sp>
      <p:sp>
        <p:nvSpPr>
          <p:cNvPr id="113" name="Google Shape;113;p13"/>
          <p:cNvSpPr txBox="1"/>
          <p:nvPr>
            <p:ph idx="1" type="body"/>
          </p:nvPr>
        </p:nvSpPr>
        <p:spPr>
          <a:xfrm>
            <a:off x="311700" y="1152475"/>
            <a:ext cx="4083300" cy="8505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sz="2200"/>
              <a:t>Which variables best describe the </a:t>
            </a:r>
            <a:br>
              <a:rPr lang="en" sz="2200"/>
            </a:br>
            <a:r>
              <a:rPr lang="en" sz="2200"/>
              <a:t>relationships in the graphs?</a:t>
            </a:r>
            <a:r>
              <a:rPr lang="en" sz="2200"/>
              <a:t> </a:t>
            </a:r>
            <a:endParaRPr sz="2200"/>
          </a:p>
        </p:txBody>
      </p:sp>
      <p:sp>
        <p:nvSpPr>
          <p:cNvPr id="114" name="Google Shape;114;p13"/>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3.5.1 </a:t>
            </a:r>
            <a:r>
              <a:rPr lang="en" sz="1000"/>
              <a:t>Using Bivariate Data in Context</a:t>
            </a:r>
            <a:endParaRPr sz="1000"/>
          </a:p>
        </p:txBody>
      </p:sp>
      <p:graphicFrame>
        <p:nvGraphicFramePr>
          <p:cNvPr id="115" name="Google Shape;115;p13"/>
          <p:cNvGraphicFramePr/>
          <p:nvPr/>
        </p:nvGraphicFramePr>
        <p:xfrm>
          <a:off x="4535650" y="1303150"/>
          <a:ext cx="3000000" cy="3000000"/>
        </p:xfrm>
        <a:graphic>
          <a:graphicData uri="http://schemas.openxmlformats.org/drawingml/2006/table">
            <a:tbl>
              <a:tblPr>
                <a:noFill/>
                <a:tableStyleId>{5BE42AED-638B-43F7-BBE5-DF42324ECFD4}</a:tableStyleId>
              </a:tblPr>
              <a:tblGrid>
                <a:gridCol w="2262550"/>
                <a:gridCol w="2262550"/>
              </a:tblGrid>
              <a:tr h="1879325">
                <a:tc>
                  <a:txBody>
                    <a:bodyPr/>
                    <a:lstStyle/>
                    <a:p>
                      <a:pPr indent="0" lvl="0" marL="0" rtl="0" algn="l">
                        <a:spcBef>
                          <a:spcPts val="0"/>
                        </a:spcBef>
                        <a:spcAft>
                          <a:spcPts val="0"/>
                        </a:spcAft>
                        <a:buNone/>
                      </a:pPr>
                      <a:r>
                        <a:rPr lang="en"/>
                        <a:t>1.</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t>2.</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r h="1807175">
                <a:tc>
                  <a:txBody>
                    <a:bodyPr/>
                    <a:lstStyle/>
                    <a:p>
                      <a:pPr indent="0" lvl="0" marL="0" rtl="0" algn="l">
                        <a:spcBef>
                          <a:spcPts val="0"/>
                        </a:spcBef>
                        <a:spcAft>
                          <a:spcPts val="0"/>
                        </a:spcAft>
                        <a:buNone/>
                      </a:pPr>
                      <a:r>
                        <a:rPr lang="en"/>
                        <a:t>3.</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a:t>4.</a:t>
                      </a:r>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16" name="Google Shape;116;p13"/>
          <p:cNvPicPr preferRelativeResize="0"/>
          <p:nvPr/>
        </p:nvPicPr>
        <p:blipFill>
          <a:blip r:embed="rId4">
            <a:alphaModFix/>
          </a:blip>
          <a:stretch>
            <a:fillRect/>
          </a:stretch>
        </p:blipFill>
        <p:spPr>
          <a:xfrm>
            <a:off x="4820649" y="1341088"/>
            <a:ext cx="1729225" cy="1788850"/>
          </a:xfrm>
          <a:prstGeom prst="rect">
            <a:avLst/>
          </a:prstGeom>
          <a:noFill/>
          <a:ln>
            <a:noFill/>
          </a:ln>
        </p:spPr>
      </p:pic>
      <p:pic>
        <p:nvPicPr>
          <p:cNvPr id="117" name="Google Shape;117;p13"/>
          <p:cNvPicPr preferRelativeResize="0"/>
          <p:nvPr/>
        </p:nvPicPr>
        <p:blipFill>
          <a:blip r:embed="rId5">
            <a:alphaModFix/>
          </a:blip>
          <a:stretch>
            <a:fillRect/>
          </a:stretch>
        </p:blipFill>
        <p:spPr>
          <a:xfrm>
            <a:off x="7123900" y="1341100"/>
            <a:ext cx="1699041" cy="1757650"/>
          </a:xfrm>
          <a:prstGeom prst="rect">
            <a:avLst/>
          </a:prstGeom>
          <a:noFill/>
          <a:ln>
            <a:noFill/>
          </a:ln>
        </p:spPr>
      </p:pic>
      <p:pic>
        <p:nvPicPr>
          <p:cNvPr id="118" name="Google Shape;118;p13"/>
          <p:cNvPicPr preferRelativeResize="0"/>
          <p:nvPr/>
        </p:nvPicPr>
        <p:blipFill>
          <a:blip r:embed="rId6">
            <a:alphaModFix/>
          </a:blip>
          <a:stretch>
            <a:fillRect/>
          </a:stretch>
        </p:blipFill>
        <p:spPr>
          <a:xfrm>
            <a:off x="4862481" y="3204487"/>
            <a:ext cx="1658045" cy="1757650"/>
          </a:xfrm>
          <a:prstGeom prst="rect">
            <a:avLst/>
          </a:prstGeom>
          <a:noFill/>
          <a:ln>
            <a:noFill/>
          </a:ln>
        </p:spPr>
      </p:pic>
      <p:pic>
        <p:nvPicPr>
          <p:cNvPr id="119" name="Google Shape;119;p13"/>
          <p:cNvPicPr preferRelativeResize="0"/>
          <p:nvPr/>
        </p:nvPicPr>
        <p:blipFill>
          <a:blip r:embed="rId7">
            <a:alphaModFix/>
          </a:blip>
          <a:stretch>
            <a:fillRect/>
          </a:stretch>
        </p:blipFill>
        <p:spPr>
          <a:xfrm>
            <a:off x="7167675" y="3204471"/>
            <a:ext cx="1658050" cy="1757654"/>
          </a:xfrm>
          <a:prstGeom prst="rect">
            <a:avLst/>
          </a:prstGeom>
          <a:noFill/>
          <a:ln>
            <a:noFill/>
          </a:ln>
        </p:spPr>
      </p:pic>
      <p:graphicFrame>
        <p:nvGraphicFramePr>
          <p:cNvPr id="120" name="Google Shape;120;p13"/>
          <p:cNvGraphicFramePr/>
          <p:nvPr/>
        </p:nvGraphicFramePr>
        <p:xfrm>
          <a:off x="319875" y="2019500"/>
          <a:ext cx="3000000" cy="3000000"/>
        </p:xfrm>
        <a:graphic>
          <a:graphicData uri="http://schemas.openxmlformats.org/drawingml/2006/table">
            <a:tbl>
              <a:tblPr>
                <a:noFill/>
                <a:tableStyleId>{5BE42AED-638B-43F7-BBE5-DF42324ECFD4}</a:tableStyleId>
              </a:tblPr>
              <a:tblGrid>
                <a:gridCol w="4083300"/>
              </a:tblGrid>
              <a:tr h="381000">
                <a:tc>
                  <a:txBody>
                    <a:bodyPr/>
                    <a:lstStyle/>
                    <a:p>
                      <a:pPr indent="0" lvl="0" marL="0" rtl="0" algn="ctr">
                        <a:spcBef>
                          <a:spcPts val="0"/>
                        </a:spcBef>
                        <a:spcAft>
                          <a:spcPts val="0"/>
                        </a:spcAft>
                        <a:buNone/>
                      </a:pPr>
                      <a:r>
                        <a:rPr b="1" lang="en">
                          <a:solidFill>
                            <a:schemeClr val="lt1"/>
                          </a:solidFill>
                          <a:latin typeface="Helvetica Neue"/>
                          <a:ea typeface="Helvetica Neue"/>
                          <a:cs typeface="Helvetica Neue"/>
                          <a:sym typeface="Helvetica Neue"/>
                        </a:rPr>
                        <a:t>Variable Combinations</a:t>
                      </a:r>
                      <a:endParaRPr b="1">
                        <a:solidFill>
                          <a:schemeClr val="lt1"/>
                        </a:solidFill>
                        <a:latin typeface="Helvetica Neue"/>
                        <a:ea typeface="Helvetica Neue"/>
                        <a:cs typeface="Helvetica Neue"/>
                        <a:sym typeface="Helvetica Neue"/>
                      </a:endParaRPr>
                    </a:p>
                  </a:txBody>
                  <a:tcPr marT="91425" marB="91425" marR="91425" marL="91425">
                    <a:solidFill>
                      <a:srgbClr val="0B5B51"/>
                    </a:solidFill>
                  </a:tcPr>
                </a:tc>
              </a:tr>
              <a:tr h="381000">
                <a:tc>
                  <a:txBody>
                    <a:bodyPr/>
                    <a:lstStyle/>
                    <a:p>
                      <a:pPr indent="0" lvl="0" marL="0" rtl="0" algn="l">
                        <a:spcBef>
                          <a:spcPts val="0"/>
                        </a:spcBef>
                        <a:spcAft>
                          <a:spcPts val="0"/>
                        </a:spcAft>
                        <a:buNone/>
                      </a:pPr>
                      <a:r>
                        <a:rPr i="1" lang="en" sz="1300">
                          <a:latin typeface="Times New Roman"/>
                          <a:ea typeface="Times New Roman"/>
                          <a:cs typeface="Times New Roman"/>
                          <a:sym typeface="Times New Roman"/>
                        </a:rPr>
                        <a:t>x</a:t>
                      </a:r>
                      <a:r>
                        <a:rPr lang="en" sz="1300"/>
                        <a:t> = average number of free throws shot in a season</a:t>
                      </a:r>
                      <a:endParaRPr sz="1300"/>
                    </a:p>
                    <a:p>
                      <a:pPr indent="0" lvl="0" marL="0" rtl="0" algn="l">
                        <a:spcBef>
                          <a:spcPts val="0"/>
                        </a:spcBef>
                        <a:spcAft>
                          <a:spcPts val="0"/>
                        </a:spcAft>
                        <a:buNone/>
                      </a:pPr>
                      <a:r>
                        <a:rPr i="1" lang="en" sz="1300">
                          <a:latin typeface="Times New Roman"/>
                          <a:ea typeface="Times New Roman"/>
                          <a:cs typeface="Times New Roman"/>
                          <a:sym typeface="Times New Roman"/>
                        </a:rPr>
                        <a:t>y</a:t>
                      </a:r>
                      <a:r>
                        <a:rPr lang="en" sz="1300"/>
                        <a:t> = basketball team score per game</a:t>
                      </a:r>
                      <a:endParaRPr sz="1300"/>
                    </a:p>
                  </a:txBody>
                  <a:tcPr marT="91425" marB="91425" marR="91425" marL="91425"/>
                </a:tc>
              </a:tr>
              <a:tr h="381000">
                <a:tc>
                  <a:txBody>
                    <a:bodyPr/>
                    <a:lstStyle/>
                    <a:p>
                      <a:pPr indent="0" lvl="0" marL="0" rtl="0" algn="l">
                        <a:spcBef>
                          <a:spcPts val="0"/>
                        </a:spcBef>
                        <a:spcAft>
                          <a:spcPts val="0"/>
                        </a:spcAft>
                        <a:buNone/>
                      </a:pPr>
                      <a:r>
                        <a:rPr i="1" lang="en" sz="1300">
                          <a:latin typeface="Times New Roman"/>
                          <a:ea typeface="Times New Roman"/>
                          <a:cs typeface="Times New Roman"/>
                          <a:sym typeface="Times New Roman"/>
                        </a:rPr>
                        <a:t>x</a:t>
                      </a:r>
                      <a:r>
                        <a:rPr lang="en" sz="1300"/>
                        <a:t> = daily low temperature in Celsius for Denver, CO</a:t>
                      </a:r>
                      <a:endParaRPr sz="1300"/>
                    </a:p>
                    <a:p>
                      <a:pPr indent="0" lvl="0" marL="0" rtl="0" algn="l">
                        <a:spcBef>
                          <a:spcPts val="0"/>
                        </a:spcBef>
                        <a:spcAft>
                          <a:spcPts val="0"/>
                        </a:spcAft>
                        <a:buNone/>
                      </a:pPr>
                      <a:r>
                        <a:rPr i="1" lang="en" sz="1300">
                          <a:latin typeface="Times New Roman"/>
                          <a:ea typeface="Times New Roman"/>
                          <a:cs typeface="Times New Roman"/>
                          <a:sym typeface="Times New Roman"/>
                        </a:rPr>
                        <a:t>y</a:t>
                      </a:r>
                      <a:r>
                        <a:rPr lang="en" sz="1300"/>
                        <a:t> = boxes of cereal in stock at a grocery in Miami, FL</a:t>
                      </a:r>
                      <a:endParaRPr sz="1300"/>
                    </a:p>
                  </a:txBody>
                  <a:tcPr marT="91425" marB="91425" marR="91425" marL="91425"/>
                </a:tc>
              </a:tr>
              <a:tr h="381000">
                <a:tc>
                  <a:txBody>
                    <a:bodyPr/>
                    <a:lstStyle/>
                    <a:p>
                      <a:pPr indent="0" lvl="0" marL="0" rtl="0" algn="l">
                        <a:spcBef>
                          <a:spcPts val="0"/>
                        </a:spcBef>
                        <a:spcAft>
                          <a:spcPts val="0"/>
                        </a:spcAft>
                        <a:buNone/>
                      </a:pPr>
                      <a:r>
                        <a:rPr i="1" lang="en" sz="1300">
                          <a:latin typeface="Times New Roman"/>
                          <a:ea typeface="Times New Roman"/>
                          <a:cs typeface="Times New Roman"/>
                          <a:sym typeface="Times New Roman"/>
                        </a:rPr>
                        <a:t>x</a:t>
                      </a:r>
                      <a:r>
                        <a:rPr lang="en" sz="1300"/>
                        <a:t> = measured student height in feet</a:t>
                      </a:r>
                      <a:endParaRPr sz="1300"/>
                    </a:p>
                    <a:p>
                      <a:pPr indent="0" lvl="0" marL="0" rtl="0" algn="l">
                        <a:spcBef>
                          <a:spcPts val="0"/>
                        </a:spcBef>
                        <a:spcAft>
                          <a:spcPts val="0"/>
                        </a:spcAft>
                        <a:buNone/>
                      </a:pPr>
                      <a:r>
                        <a:rPr i="1" lang="en" sz="1300">
                          <a:latin typeface="Times New Roman"/>
                          <a:ea typeface="Times New Roman"/>
                          <a:cs typeface="Times New Roman"/>
                          <a:sym typeface="Times New Roman"/>
                        </a:rPr>
                        <a:t>y</a:t>
                      </a:r>
                      <a:r>
                        <a:rPr lang="en" sz="1300"/>
                        <a:t> = measured student height in inches</a:t>
                      </a:r>
                      <a:endParaRPr sz="1300"/>
                    </a:p>
                  </a:txBody>
                  <a:tcPr marT="91425" marB="91425" marR="91425" marL="91425"/>
                </a:tc>
              </a:tr>
              <a:tr h="381000">
                <a:tc>
                  <a:txBody>
                    <a:bodyPr/>
                    <a:lstStyle/>
                    <a:p>
                      <a:pPr indent="0" lvl="0" marL="0" rtl="0" algn="l">
                        <a:spcBef>
                          <a:spcPts val="0"/>
                        </a:spcBef>
                        <a:spcAft>
                          <a:spcPts val="0"/>
                        </a:spcAft>
                        <a:buNone/>
                      </a:pPr>
                      <a:r>
                        <a:rPr i="1" lang="en">
                          <a:latin typeface="Times New Roman"/>
                          <a:ea typeface="Times New Roman"/>
                          <a:cs typeface="Times New Roman"/>
                          <a:sym typeface="Times New Roman"/>
                        </a:rPr>
                        <a:t>x</a:t>
                      </a:r>
                      <a:r>
                        <a:rPr lang="en"/>
                        <a:t> = average no. of min. spent in a waiting room</a:t>
                      </a:r>
                      <a:endParaRPr/>
                    </a:p>
                    <a:p>
                      <a:pPr indent="0" lvl="0" marL="0" rtl="0" algn="l">
                        <a:spcBef>
                          <a:spcPts val="0"/>
                        </a:spcBef>
                        <a:spcAft>
                          <a:spcPts val="0"/>
                        </a:spcAft>
                        <a:buNone/>
                      </a:pPr>
                      <a:r>
                        <a:rPr i="1" lang="en">
                          <a:latin typeface="Times New Roman"/>
                          <a:ea typeface="Times New Roman"/>
                          <a:cs typeface="Times New Roman"/>
                          <a:sym typeface="Times New Roman"/>
                        </a:rPr>
                        <a:t>y</a:t>
                      </a:r>
                      <a:r>
                        <a:rPr lang="en"/>
                        <a:t> = hospital satisfaction rating</a:t>
                      </a:r>
                      <a:endParaRPr/>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4" name="Shape 124"/>
        <p:cNvGrpSpPr/>
        <p:nvPr/>
      </p:nvGrpSpPr>
      <p:grpSpPr>
        <a:xfrm>
          <a:off x="0" y="0"/>
          <a:ext cx="0" cy="0"/>
          <a:chOff x="0" y="0"/>
          <a:chExt cx="0" cy="0"/>
        </a:xfrm>
      </p:grpSpPr>
      <p:sp>
        <p:nvSpPr>
          <p:cNvPr id="125" name="Google Shape;125;p14"/>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26" name="Google Shape;126;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9" name="Google Shape;129;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2" name="Google Shape;132;p14"/>
          <p:cNvCxnSpPr>
            <a:stCxn id="126" idx="2"/>
            <a:endCxn id="12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3" name="Google Shape;133;p14"/>
          <p:cNvCxnSpPr>
            <a:stCxn id="128" idx="3"/>
            <a:endCxn id="127"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4" name="Google Shape;134;p14"/>
          <p:cNvCxnSpPr>
            <a:stCxn id="127" idx="3"/>
            <a:endCxn id="129"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5" name="Google Shape;135;p14"/>
          <p:cNvCxnSpPr>
            <a:stCxn id="129" idx="3"/>
            <a:endCxn id="131"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6" name="Google Shape;136;p14"/>
          <p:cNvCxnSpPr>
            <a:stCxn id="131" idx="3"/>
            <a:endCxn id="130"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7" name="Google Shape;137;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8" name="Google Shape;138;p14"/>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39" name="Google Shape;139;p14" title="hugeicons_task-done-01.png"/>
          <p:cNvPicPr preferRelativeResize="0"/>
          <p:nvPr/>
        </p:nvPicPr>
        <p:blipFill>
          <a:blip r:embed="rId4">
            <a:alphaModFix/>
          </a:blip>
          <a:stretch>
            <a:fillRect/>
          </a:stretch>
        </p:blipFill>
        <p:spPr>
          <a:xfrm>
            <a:off x="3628795" y="1730254"/>
            <a:ext cx="228600" cy="228600"/>
          </a:xfrm>
          <a:prstGeom prst="rect">
            <a:avLst/>
          </a:prstGeom>
          <a:noFill/>
          <a:ln>
            <a:noFill/>
          </a:ln>
        </p:spPr>
      </p:pic>
      <p:sp>
        <p:nvSpPr>
          <p:cNvPr id="140" name="Google Shape;140;p14"/>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41" name="Google Shape;141;p14" title="hugeicons_chart-down.png"/>
          <p:cNvPicPr preferRelativeResize="0"/>
          <p:nvPr/>
        </p:nvPicPr>
        <p:blipFill>
          <a:blip r:embed="rId5">
            <a:alphaModFix/>
          </a:blip>
          <a:stretch>
            <a:fillRect/>
          </a:stretch>
        </p:blipFill>
        <p:spPr>
          <a:xfrm>
            <a:off x="4902145" y="3393680"/>
            <a:ext cx="228600" cy="228600"/>
          </a:xfrm>
          <a:prstGeom prst="rect">
            <a:avLst/>
          </a:prstGeom>
          <a:noFill/>
          <a:ln>
            <a:noFill/>
          </a:ln>
        </p:spPr>
      </p:pic>
      <p:sp>
        <p:nvSpPr>
          <p:cNvPr id="142" name="Google Shape;142;p14"/>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43" name="Google Shape;143;p14"/>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44" name="Google Shape;144;p14"/>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45" name="Google Shape;145;p14" title="hugeicons_start-up-02.png"/>
          <p:cNvPicPr preferRelativeResize="0"/>
          <p:nvPr/>
        </p:nvPicPr>
        <p:blipFill>
          <a:blip r:embed="rId6">
            <a:alphaModFix/>
          </a:blip>
          <a:stretch>
            <a:fillRect/>
          </a:stretch>
        </p:blipFill>
        <p:spPr>
          <a:xfrm>
            <a:off x="1084454" y="1748217"/>
            <a:ext cx="228600" cy="228600"/>
          </a:xfrm>
          <a:prstGeom prst="rect">
            <a:avLst/>
          </a:prstGeom>
          <a:noFill/>
          <a:ln>
            <a:noFill/>
          </a:ln>
        </p:spPr>
      </p:pic>
      <p:sp>
        <p:nvSpPr>
          <p:cNvPr id="146" name="Google Shape;146;p14"/>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47" name="Google Shape;147;p14" title="hugeicons_task-done-01.png"/>
          <p:cNvPicPr preferRelativeResize="0"/>
          <p:nvPr/>
        </p:nvPicPr>
        <p:blipFill>
          <a:blip r:embed="rId7">
            <a:alphaModFix/>
          </a:blip>
          <a:stretch>
            <a:fillRect/>
          </a:stretch>
        </p:blipFill>
        <p:spPr>
          <a:xfrm>
            <a:off x="1837944" y="3413760"/>
            <a:ext cx="228600" cy="228600"/>
          </a:xfrm>
          <a:prstGeom prst="rect">
            <a:avLst/>
          </a:prstGeom>
          <a:noFill/>
          <a:ln>
            <a:noFill/>
          </a:ln>
        </p:spPr>
      </p:pic>
      <p:pic>
        <p:nvPicPr>
          <p:cNvPr id="148" name="Google Shape;148;p14" title="hugeicons_centralized.png"/>
          <p:cNvPicPr preferRelativeResize="0"/>
          <p:nvPr/>
        </p:nvPicPr>
        <p:blipFill>
          <a:blip r:embed="rId8">
            <a:alphaModFix/>
          </a:blip>
          <a:stretch>
            <a:fillRect/>
          </a:stretch>
        </p:blipFill>
        <p:spPr>
          <a:xfrm>
            <a:off x="7799832" y="3413760"/>
            <a:ext cx="228600" cy="228600"/>
          </a:xfrm>
          <a:prstGeom prst="rect">
            <a:avLst/>
          </a:prstGeom>
          <a:noFill/>
          <a:ln>
            <a:noFill/>
          </a:ln>
        </p:spPr>
      </p:pic>
      <p:pic>
        <p:nvPicPr>
          <p:cNvPr id="149" name="Google Shape;149;p14" title="hugeicons_pencil.png"/>
          <p:cNvPicPr preferRelativeResize="0"/>
          <p:nvPr/>
        </p:nvPicPr>
        <p:blipFill>
          <a:blip r:embed="rId9">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3" name="Shape 153"/>
        <p:cNvGrpSpPr/>
        <p:nvPr/>
      </p:nvGrpSpPr>
      <p:grpSpPr>
        <a:xfrm>
          <a:off x="0" y="0"/>
          <a:ext cx="0" cy="0"/>
          <a:chOff x="0" y="0"/>
          <a:chExt cx="0" cy="0"/>
        </a:xfrm>
      </p:grpSpPr>
      <p:sp>
        <p:nvSpPr>
          <p:cNvPr id="154" name="Google Shape;154;p1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Travel Time 🗺</a:t>
            </a:r>
            <a:endParaRPr sz="2600">
              <a:solidFill>
                <a:srgbClr val="005047"/>
              </a:solidFill>
            </a:endParaRPr>
          </a:p>
        </p:txBody>
      </p:sp>
      <p:sp>
        <p:nvSpPr>
          <p:cNvPr id="155" name="Google Shape;155;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6" name="Google Shape;156;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3.5.2 Finding and Using Correlation Coefficient to Interpret the Strength of Linear Relationships</a:t>
            </a:r>
            <a:endParaRPr sz="1000"/>
          </a:p>
        </p:txBody>
      </p:sp>
      <p:pic>
        <p:nvPicPr>
          <p:cNvPr id="157" name="Google Shape;157;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58" name="Google Shape;158;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59" name="Google Shape;159;p15"/>
          <p:cNvSpPr/>
          <p:nvPr/>
        </p:nvSpPr>
        <p:spPr>
          <a:xfrm>
            <a:off x="4779300" y="1652250"/>
            <a:ext cx="4107000" cy="2199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1000"/>
              </a:spcBef>
              <a:spcAft>
                <a:spcPts val="0"/>
              </a:spcAft>
              <a:buNone/>
            </a:pPr>
            <a:r>
              <a:rPr lang="en" sz="1500">
                <a:latin typeface="Calibri"/>
                <a:ea typeface="Calibri"/>
                <a:cs typeface="Calibri"/>
                <a:sym typeface="Calibri"/>
              </a:rPr>
              <a:t>“</a:t>
            </a:r>
            <a:r>
              <a:rPr i="1" lang="en" sz="1700">
                <a:latin typeface="Calibri"/>
                <a:ea typeface="Calibri"/>
                <a:cs typeface="Calibri"/>
                <a:sym typeface="Calibri"/>
              </a:rPr>
              <a:t>Would you say the </a:t>
            </a:r>
            <a:r>
              <a:rPr i="1" lang="en" sz="1700">
                <a:latin typeface="Calibri"/>
                <a:ea typeface="Calibri"/>
                <a:cs typeface="Calibri"/>
                <a:sym typeface="Calibri"/>
              </a:rPr>
              <a:t>relationship</a:t>
            </a:r>
            <a:r>
              <a:rPr i="1" lang="en" sz="1700">
                <a:latin typeface="Calibri"/>
                <a:ea typeface="Calibri"/>
                <a:cs typeface="Calibri"/>
                <a:sym typeface="Calibri"/>
              </a:rPr>
              <a:t> is </a:t>
            </a:r>
            <a:r>
              <a:rPr b="1" i="1" lang="en" sz="1700">
                <a:latin typeface="Calibri"/>
                <a:ea typeface="Calibri"/>
                <a:cs typeface="Calibri"/>
                <a:sym typeface="Calibri"/>
              </a:rPr>
              <a:t>strong </a:t>
            </a:r>
            <a:r>
              <a:rPr i="1" lang="en" sz="1700">
                <a:latin typeface="Calibri"/>
                <a:ea typeface="Calibri"/>
                <a:cs typeface="Calibri"/>
                <a:sym typeface="Calibri"/>
              </a:rPr>
              <a:t>or </a:t>
            </a:r>
            <a:r>
              <a:rPr b="1" i="1" lang="en" sz="1700">
                <a:latin typeface="Calibri"/>
                <a:ea typeface="Calibri"/>
                <a:cs typeface="Calibri"/>
                <a:sym typeface="Calibri"/>
              </a:rPr>
              <a:t>weak</a:t>
            </a:r>
            <a:r>
              <a:rPr i="1" lang="en" sz="1700">
                <a:latin typeface="Calibri"/>
                <a:ea typeface="Calibri"/>
                <a:cs typeface="Calibri"/>
                <a:sym typeface="Calibri"/>
              </a:rPr>
              <a:t>?</a:t>
            </a:r>
            <a:r>
              <a:rPr lang="en" sz="1500">
                <a:latin typeface="Calibri"/>
                <a:ea typeface="Calibri"/>
                <a:cs typeface="Calibri"/>
                <a:sym typeface="Calibri"/>
              </a:rPr>
              <a:t>”</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a:t>
            </a:r>
            <a:r>
              <a:rPr i="1" lang="en" sz="1700">
                <a:latin typeface="Calibri"/>
                <a:ea typeface="Calibri"/>
                <a:cs typeface="Calibri"/>
                <a:sym typeface="Calibri"/>
              </a:rPr>
              <a:t>Would you say the relationships is </a:t>
            </a:r>
            <a:r>
              <a:rPr b="1" i="1" lang="en" sz="1700">
                <a:latin typeface="Calibri"/>
                <a:ea typeface="Calibri"/>
                <a:cs typeface="Calibri"/>
                <a:sym typeface="Calibri"/>
              </a:rPr>
              <a:t>positive</a:t>
            </a:r>
            <a:r>
              <a:rPr i="1" lang="en" sz="1700">
                <a:latin typeface="Calibri"/>
                <a:ea typeface="Calibri"/>
                <a:cs typeface="Calibri"/>
                <a:sym typeface="Calibri"/>
              </a:rPr>
              <a:t> or </a:t>
            </a:r>
            <a:r>
              <a:rPr b="1" i="1" lang="en" sz="1700">
                <a:latin typeface="Calibri"/>
                <a:ea typeface="Calibri"/>
                <a:cs typeface="Calibri"/>
                <a:sym typeface="Calibri"/>
              </a:rPr>
              <a:t>negative</a:t>
            </a:r>
            <a:r>
              <a:rPr lang="en" sz="1500">
                <a:latin typeface="Calibri"/>
                <a:ea typeface="Calibri"/>
                <a:cs typeface="Calibri"/>
                <a:sym typeface="Calibri"/>
              </a:rPr>
              <a:t>?”</a:t>
            </a:r>
            <a:endParaRPr sz="1500">
              <a:latin typeface="Calibri"/>
              <a:ea typeface="Calibri"/>
              <a:cs typeface="Calibri"/>
              <a:sym typeface="Calibri"/>
            </a:endParaRPr>
          </a:p>
          <a:p>
            <a:pPr indent="0" lvl="0" marL="0" rtl="0" algn="l">
              <a:spcBef>
                <a:spcPts val="500"/>
              </a:spcBef>
              <a:spcAft>
                <a:spcPts val="0"/>
              </a:spcAft>
              <a:buNone/>
            </a:pPr>
            <a:r>
              <a:rPr lang="en" sz="1500">
                <a:latin typeface="Calibri"/>
                <a:ea typeface="Calibri"/>
                <a:cs typeface="Calibri"/>
                <a:sym typeface="Calibri"/>
              </a:rPr>
              <a:t>“</a:t>
            </a:r>
            <a:r>
              <a:rPr i="1" lang="en" sz="1700">
                <a:latin typeface="Calibri"/>
                <a:ea typeface="Calibri"/>
                <a:cs typeface="Calibri"/>
                <a:sym typeface="Calibri"/>
              </a:rPr>
              <a:t>Can </a:t>
            </a:r>
            <a:r>
              <a:rPr i="1" lang="en" sz="1700">
                <a:latin typeface="Calibri"/>
                <a:ea typeface="Calibri"/>
                <a:cs typeface="Calibri"/>
                <a:sym typeface="Calibri"/>
              </a:rPr>
              <a:t>you</a:t>
            </a:r>
            <a:r>
              <a:rPr i="1" lang="en" sz="1700">
                <a:latin typeface="Calibri"/>
                <a:ea typeface="Calibri"/>
                <a:cs typeface="Calibri"/>
                <a:sym typeface="Calibri"/>
              </a:rPr>
              <a:t> say that again using the bolded terms?</a:t>
            </a:r>
            <a:r>
              <a:rPr lang="en" sz="1500">
                <a:latin typeface="Calibri"/>
                <a:ea typeface="Calibri"/>
                <a:cs typeface="Calibri"/>
                <a:sym typeface="Calibri"/>
              </a:rPr>
              <a:t>”</a:t>
            </a:r>
            <a:endParaRPr sz="1500">
              <a:latin typeface="Calibri"/>
              <a:ea typeface="Calibri"/>
              <a:cs typeface="Calibri"/>
              <a:sym typeface="Calibri"/>
            </a:endParaRPr>
          </a:p>
          <a:p>
            <a:pPr indent="0" lvl="0" marL="0" rtl="0" algn="r">
              <a:spcBef>
                <a:spcPts val="0"/>
              </a:spcBef>
              <a:spcAft>
                <a:spcPts val="0"/>
              </a:spcAft>
              <a:buNone/>
            </a:pPr>
            <a:r>
              <a:rPr lang="en" sz="1000">
                <a:solidFill>
                  <a:schemeClr val="dk1"/>
                </a:solidFill>
                <a:latin typeface="Calibri"/>
                <a:ea typeface="Calibri"/>
                <a:cs typeface="Calibri"/>
                <a:sym typeface="Calibri"/>
              </a:rPr>
              <a:t>Discussion Supports</a:t>
            </a:r>
            <a:endParaRPr sz="1000">
              <a:latin typeface="Calibri"/>
              <a:ea typeface="Calibri"/>
              <a:cs typeface="Calibri"/>
              <a:sym typeface="Calibri"/>
            </a:endParaRPr>
          </a:p>
        </p:txBody>
      </p:sp>
      <p:sp>
        <p:nvSpPr>
          <p:cNvPr id="160" name="Google Shape;160;p1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or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1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Travel Time 🗺</a:t>
            </a:r>
            <a:endParaRPr>
              <a:solidFill>
                <a:srgbClr val="005047"/>
              </a:solidFill>
            </a:endParaRPr>
          </a:p>
        </p:txBody>
      </p:sp>
      <p:sp>
        <p:nvSpPr>
          <p:cNvPr id="166" name="Google Shape;166;p16"/>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16"/>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3.5.2 Finding and Using Correlation Coefficient to Interpret the Strength of Linear Relationships</a:t>
            </a:r>
            <a:endParaRPr sz="1000"/>
          </a:p>
        </p:txBody>
      </p:sp>
      <p:sp>
        <p:nvSpPr>
          <p:cNvPr id="168" name="Google Shape;168;p16"/>
          <p:cNvSpPr txBox="1"/>
          <p:nvPr/>
        </p:nvSpPr>
        <p:spPr>
          <a:xfrm>
            <a:off x="405950" y="1239250"/>
            <a:ext cx="5848500" cy="351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424242"/>
                </a:solidFill>
                <a:latin typeface="Calibri"/>
                <a:ea typeface="Calibri"/>
                <a:cs typeface="Calibri"/>
                <a:sym typeface="Calibri"/>
              </a:rPr>
              <a:t>Priya takes note of the distance the car drives (in miles) and the time (in minutes) it takes to get to the destination for many trips.</a:t>
            </a:r>
            <a:endParaRPr sz="1900">
              <a:solidFill>
                <a:srgbClr val="424242"/>
              </a:solidFill>
              <a:latin typeface="Calibri"/>
              <a:ea typeface="Calibri"/>
              <a:cs typeface="Calibri"/>
              <a:sym typeface="Calibri"/>
            </a:endParaRPr>
          </a:p>
          <a:p>
            <a:pPr indent="-349250" lvl="0" marL="457200" rtl="0" algn="l">
              <a:spcBef>
                <a:spcPts val="120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Distance is one factor that influences the travel time of Priya’s car trips. What are some other factors?</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Which of these factors (including distance) most likely has the most consistent influence for all the car trips? Be prepared to show your reasoning.</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Create the scatter plot and calculate the best fit line using Desmos.</a:t>
            </a:r>
            <a:endParaRPr/>
          </a:p>
        </p:txBody>
      </p:sp>
      <p:sp>
        <p:nvSpPr>
          <p:cNvPr id="169" name="Google Shape;169;p16"/>
          <p:cNvSpPr/>
          <p:nvPr/>
        </p:nvSpPr>
        <p:spPr>
          <a:xfrm>
            <a:off x="6362975" y="1136125"/>
            <a:ext cx="2469300" cy="28242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247650" lvl="0" marL="171450" rtl="0" algn="l">
              <a:spcBef>
                <a:spcPts val="0"/>
              </a:spcBef>
              <a:spcAft>
                <a:spcPts val="0"/>
              </a:spcAft>
              <a:buSzPts val="2100"/>
              <a:buFont typeface="Calibri"/>
              <a:buAutoNum type="arabicPeriod"/>
            </a:pPr>
            <a:r>
              <a:rPr lang="en" sz="2100">
                <a:latin typeface="Calibri"/>
                <a:ea typeface="Calibri"/>
                <a:cs typeface="Calibri"/>
                <a:sym typeface="Calibri"/>
              </a:rPr>
              <a:t>Enter the data into Desmos </a:t>
            </a:r>
            <a:br>
              <a:rPr lang="en" sz="2100">
                <a:latin typeface="Calibri"/>
                <a:ea typeface="Calibri"/>
                <a:cs typeface="Calibri"/>
                <a:sym typeface="Calibri"/>
              </a:rPr>
            </a:br>
            <a:r>
              <a:rPr lang="en" sz="2100">
                <a:latin typeface="Calibri"/>
                <a:ea typeface="Calibri"/>
                <a:cs typeface="Calibri"/>
                <a:sym typeface="Calibri"/>
              </a:rPr>
              <a:t>(use + table)</a:t>
            </a:r>
            <a:endParaRPr sz="2100">
              <a:latin typeface="Calibri"/>
              <a:ea typeface="Calibri"/>
              <a:cs typeface="Calibri"/>
              <a:sym typeface="Calibri"/>
            </a:endParaRPr>
          </a:p>
          <a:p>
            <a:pPr indent="0" lvl="0" marL="0" rtl="0" algn="l">
              <a:spcBef>
                <a:spcPts val="0"/>
              </a:spcBef>
              <a:spcAft>
                <a:spcPts val="0"/>
              </a:spcAft>
              <a:buNone/>
            </a:pPr>
            <a:r>
              <a:t/>
            </a:r>
            <a:endParaRPr sz="2100">
              <a:latin typeface="Calibri"/>
              <a:ea typeface="Calibri"/>
              <a:cs typeface="Calibri"/>
              <a:sym typeface="Calibri"/>
            </a:endParaRPr>
          </a:p>
          <a:p>
            <a:pPr indent="-247650" lvl="0" marL="171450" rtl="0" algn="l">
              <a:spcBef>
                <a:spcPts val="0"/>
              </a:spcBef>
              <a:spcAft>
                <a:spcPts val="0"/>
              </a:spcAft>
              <a:buSzPts val="2100"/>
              <a:buFont typeface="Calibri"/>
              <a:buAutoNum type="arabicPeriod"/>
            </a:pPr>
            <a:r>
              <a:rPr lang="en" sz="2100">
                <a:latin typeface="Calibri"/>
                <a:ea typeface="Calibri"/>
                <a:cs typeface="Calibri"/>
                <a:sym typeface="Calibri"/>
              </a:rPr>
              <a:t>Calculate the regression </a:t>
            </a:r>
            <a:br>
              <a:rPr lang="en" sz="2100">
                <a:latin typeface="Calibri"/>
                <a:ea typeface="Calibri"/>
                <a:cs typeface="Calibri"/>
                <a:sym typeface="Calibri"/>
              </a:rPr>
            </a:br>
            <a:r>
              <a:rPr lang="en" sz="2100">
                <a:latin typeface="Calibri"/>
                <a:ea typeface="Calibri"/>
                <a:cs typeface="Calibri"/>
                <a:sym typeface="Calibri"/>
              </a:rPr>
              <a:t>(use </a:t>
            </a:r>
            <a:r>
              <a:rPr i="1" lang="en" sz="2100">
                <a:latin typeface="Times New Roman"/>
                <a:ea typeface="Times New Roman"/>
                <a:cs typeface="Times New Roman"/>
                <a:sym typeface="Times New Roman"/>
              </a:rPr>
              <a:t>y</a:t>
            </a:r>
            <a:r>
              <a:rPr baseline="-25000" lang="en" sz="2100">
                <a:latin typeface="Calibri"/>
                <a:ea typeface="Calibri"/>
                <a:cs typeface="Calibri"/>
                <a:sym typeface="Calibri"/>
              </a:rPr>
              <a:t>1</a:t>
            </a:r>
            <a:r>
              <a:rPr lang="en" sz="2100">
                <a:latin typeface="Calibri"/>
                <a:ea typeface="Calibri"/>
                <a:cs typeface="Calibri"/>
                <a:sym typeface="Calibri"/>
              </a:rPr>
              <a:t> ~ </a:t>
            </a:r>
            <a:r>
              <a:rPr b="1" i="1" lang="en" sz="2100">
                <a:solidFill>
                  <a:srgbClr val="1155CC"/>
                </a:solidFill>
                <a:latin typeface="Times New Roman"/>
                <a:ea typeface="Times New Roman"/>
                <a:cs typeface="Times New Roman"/>
                <a:sym typeface="Times New Roman"/>
              </a:rPr>
              <a:t>m</a:t>
            </a:r>
            <a:r>
              <a:rPr i="1" lang="en" sz="2100">
                <a:latin typeface="Times New Roman"/>
                <a:ea typeface="Times New Roman"/>
                <a:cs typeface="Times New Roman"/>
                <a:sym typeface="Times New Roman"/>
              </a:rPr>
              <a:t>x</a:t>
            </a:r>
            <a:r>
              <a:rPr baseline="-25000" i="1" lang="en" sz="2100">
                <a:latin typeface="Times New Roman"/>
                <a:ea typeface="Times New Roman"/>
                <a:cs typeface="Times New Roman"/>
                <a:sym typeface="Times New Roman"/>
              </a:rPr>
              <a:t>1</a:t>
            </a:r>
            <a:r>
              <a:rPr lang="en" sz="2100">
                <a:latin typeface="Calibri"/>
                <a:ea typeface="Calibri"/>
                <a:cs typeface="Calibri"/>
                <a:sym typeface="Calibri"/>
              </a:rPr>
              <a:t> + </a:t>
            </a:r>
            <a:r>
              <a:rPr b="1" i="1" lang="en" sz="2100">
                <a:solidFill>
                  <a:srgbClr val="1155CC"/>
                </a:solidFill>
                <a:latin typeface="Times New Roman"/>
                <a:ea typeface="Times New Roman"/>
                <a:cs typeface="Times New Roman"/>
                <a:sym typeface="Times New Roman"/>
              </a:rPr>
              <a:t>b</a:t>
            </a:r>
            <a:r>
              <a:rPr lang="en" sz="2100">
                <a:latin typeface="Calibri"/>
                <a:ea typeface="Calibri"/>
                <a:cs typeface="Calibri"/>
                <a:sym typeface="Calibri"/>
              </a:rPr>
              <a:t>)</a:t>
            </a:r>
            <a:endParaRPr sz="2100">
              <a:latin typeface="Calibri"/>
              <a:ea typeface="Calibri"/>
              <a:cs typeface="Calibri"/>
              <a:sym typeface="Calibri"/>
            </a:endParaRPr>
          </a:p>
        </p:txBody>
      </p:sp>
      <p:sp>
        <p:nvSpPr>
          <p:cNvPr id="170" name="Google Shape;170;p16"/>
          <p:cNvSpPr txBox="1"/>
          <p:nvPr/>
        </p:nvSpPr>
        <p:spPr>
          <a:xfrm>
            <a:off x="6414900" y="4122175"/>
            <a:ext cx="2469300" cy="5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Calibri"/>
                <a:ea typeface="Calibri"/>
                <a:cs typeface="Calibri"/>
                <a:sym typeface="Calibri"/>
                <a:hlinkClick r:id="rId4"/>
              </a:rPr>
              <a:t>DATA</a:t>
            </a:r>
            <a:r>
              <a:rPr lang="en" sz="1800">
                <a:solidFill>
                  <a:srgbClr val="424242"/>
                </a:solidFill>
                <a:latin typeface="Calibri"/>
                <a:ea typeface="Calibri"/>
                <a:cs typeface="Calibri"/>
                <a:sym typeface="Calibri"/>
              </a:rPr>
              <a:t> – </a:t>
            </a:r>
            <a:r>
              <a:rPr lang="en" sz="1800" u="sng">
                <a:solidFill>
                  <a:schemeClr val="hlink"/>
                </a:solidFill>
                <a:latin typeface="Calibri"/>
                <a:ea typeface="Calibri"/>
                <a:cs typeface="Calibri"/>
                <a:sym typeface="Calibri"/>
                <a:hlinkClick r:id="rId5"/>
              </a:rPr>
              <a:t>DESMOS DATA</a:t>
            </a:r>
            <a:endParaRPr sz="1800">
              <a:solidFill>
                <a:srgbClr val="424242"/>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Travel Time 🗺</a:t>
            </a:r>
            <a:endParaRPr>
              <a:solidFill>
                <a:srgbClr val="005047"/>
              </a:solidFill>
            </a:endParaRPr>
          </a:p>
        </p:txBody>
      </p:sp>
      <p:sp>
        <p:nvSpPr>
          <p:cNvPr id="176" name="Google Shape;176;p17"/>
          <p:cNvSpPr txBox="1"/>
          <p:nvPr>
            <p:ph idx="1" type="body"/>
          </p:nvPr>
        </p:nvSpPr>
        <p:spPr>
          <a:xfrm>
            <a:off x="4235575" y="1914150"/>
            <a:ext cx="4735500" cy="2797200"/>
          </a:xfrm>
          <a:prstGeom prst="rect">
            <a:avLst/>
          </a:prstGeom>
        </p:spPr>
        <p:txBody>
          <a:bodyPr anchorCtr="0" anchor="t" bIns="91425" lIns="91425" spcFirstLastPara="1" rIns="91425" wrap="square" tIns="91425">
            <a:normAutofit lnSpcReduction="10000"/>
          </a:bodyPr>
          <a:lstStyle/>
          <a:p>
            <a:pPr indent="-355600" lvl="0" marL="457200" rtl="0" algn="l">
              <a:lnSpc>
                <a:spcPct val="100000"/>
              </a:lnSpc>
              <a:spcBef>
                <a:spcPts val="0"/>
              </a:spcBef>
              <a:spcAft>
                <a:spcPts val="0"/>
              </a:spcAft>
              <a:buSzPts val="2000"/>
              <a:buAutoNum type="arabicPeriod" startAt="4"/>
            </a:pPr>
            <a:r>
              <a:rPr lang="en" sz="2000"/>
              <a:t>What do the slope and </a:t>
            </a:r>
            <a:r>
              <a:rPr i="1" lang="en" sz="2000">
                <a:latin typeface="Times New Roman"/>
                <a:ea typeface="Times New Roman"/>
                <a:cs typeface="Times New Roman"/>
                <a:sym typeface="Times New Roman"/>
              </a:rPr>
              <a:t>y</a:t>
            </a:r>
            <a:r>
              <a:rPr lang="en" sz="2000"/>
              <a:t>-intercept of the best fit line mean in this situation? </a:t>
            </a:r>
            <a:endParaRPr sz="2000"/>
          </a:p>
          <a:p>
            <a:pPr indent="-355600" lvl="0" marL="457200" rtl="0" algn="l">
              <a:lnSpc>
                <a:spcPct val="100000"/>
              </a:lnSpc>
              <a:spcBef>
                <a:spcPts val="500"/>
              </a:spcBef>
              <a:spcAft>
                <a:spcPts val="0"/>
              </a:spcAft>
              <a:buSzPts val="2000"/>
              <a:buAutoNum type="arabicPeriod" startAt="4"/>
            </a:pPr>
            <a:r>
              <a:rPr lang="en" sz="2000"/>
              <a:t>Find the correlation coefficient for this data. Based on the value, how would you describe the strength of the linear relationship?</a:t>
            </a:r>
            <a:endParaRPr sz="2000"/>
          </a:p>
          <a:p>
            <a:pPr indent="-355600" lvl="0" marL="457200" rtl="0" algn="l">
              <a:lnSpc>
                <a:spcPct val="100000"/>
              </a:lnSpc>
              <a:spcBef>
                <a:spcPts val="500"/>
              </a:spcBef>
              <a:spcAft>
                <a:spcPts val="500"/>
              </a:spcAft>
              <a:buSzPts val="2000"/>
              <a:buAutoNum type="arabicPeriod" startAt="4"/>
            </a:pPr>
            <a:r>
              <a:rPr lang="en" sz="2000"/>
              <a:t>How long do you think it would take Priya to make a trip of 90 miles if the linear relationship continues? </a:t>
            </a:r>
            <a:endParaRPr sz="2000"/>
          </a:p>
        </p:txBody>
      </p:sp>
      <p:sp>
        <p:nvSpPr>
          <p:cNvPr id="177" name="Google Shape;177;p1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17"/>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3.5.2 Finding and Using Correlation Coefficient to Interpret the Strength of Linear Relationships</a:t>
            </a:r>
            <a:endParaRPr sz="1000"/>
          </a:p>
        </p:txBody>
      </p:sp>
      <p:sp>
        <p:nvSpPr>
          <p:cNvPr id="179" name="Google Shape;179;p17"/>
          <p:cNvSpPr/>
          <p:nvPr/>
        </p:nvSpPr>
        <p:spPr>
          <a:xfrm>
            <a:off x="5165713" y="1242275"/>
            <a:ext cx="2736300" cy="4902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 </a:t>
            </a:r>
            <a:r>
              <a:rPr i="1" lang="en" sz="2100">
                <a:latin typeface="Times New Roman"/>
                <a:ea typeface="Times New Roman"/>
                <a:cs typeface="Times New Roman"/>
                <a:sym typeface="Times New Roman"/>
              </a:rPr>
              <a:t>y</a:t>
            </a:r>
            <a:r>
              <a:rPr lang="en" sz="2100">
                <a:solidFill>
                  <a:srgbClr val="000000"/>
                </a:solidFill>
                <a:latin typeface="Calibri"/>
                <a:ea typeface="Calibri"/>
                <a:cs typeface="Calibri"/>
                <a:sym typeface="Calibri"/>
              </a:rPr>
              <a:t> = 0.9</a:t>
            </a:r>
            <a:r>
              <a:rPr lang="en" sz="2100">
                <a:latin typeface="Calibri"/>
                <a:ea typeface="Calibri"/>
                <a:cs typeface="Calibri"/>
                <a:sym typeface="Calibri"/>
              </a:rPr>
              <a:t>3</a:t>
            </a:r>
            <a:r>
              <a:rPr i="1" lang="en" sz="2100">
                <a:latin typeface="Times New Roman"/>
                <a:ea typeface="Times New Roman"/>
                <a:cs typeface="Times New Roman"/>
                <a:sym typeface="Times New Roman"/>
              </a:rPr>
              <a:t>x</a:t>
            </a:r>
            <a:r>
              <a:rPr lang="en" sz="2100">
                <a:latin typeface="Calibri"/>
                <a:ea typeface="Calibri"/>
                <a:cs typeface="Calibri"/>
                <a:sym typeface="Calibri"/>
              </a:rPr>
              <a:t> + 4.15</a:t>
            </a:r>
            <a:endParaRPr sz="2100">
              <a:latin typeface="Calibri"/>
              <a:ea typeface="Calibri"/>
              <a:cs typeface="Calibri"/>
              <a:sym typeface="Calibri"/>
            </a:endParaRPr>
          </a:p>
        </p:txBody>
      </p:sp>
      <p:pic>
        <p:nvPicPr>
          <p:cNvPr id="180" name="Google Shape;180;p17"/>
          <p:cNvPicPr preferRelativeResize="0"/>
          <p:nvPr/>
        </p:nvPicPr>
        <p:blipFill>
          <a:blip r:embed="rId4">
            <a:alphaModFix/>
          </a:blip>
          <a:stretch>
            <a:fillRect/>
          </a:stretch>
        </p:blipFill>
        <p:spPr>
          <a:xfrm>
            <a:off x="997575" y="1242275"/>
            <a:ext cx="2695575" cy="2857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4" name="Shape 184"/>
        <p:cNvGrpSpPr/>
        <p:nvPr/>
      </p:nvGrpSpPr>
      <p:grpSpPr>
        <a:xfrm>
          <a:off x="0" y="0"/>
          <a:ext cx="0" cy="0"/>
          <a:chOff x="0" y="0"/>
          <a:chExt cx="0" cy="0"/>
        </a:xfrm>
      </p:grpSpPr>
      <p:sp>
        <p:nvSpPr>
          <p:cNvPr id="185" name="Google Shape;185;p18"/>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6" name="Google Shape;186;p18"/>
          <p:cNvSpPr txBox="1"/>
          <p:nvPr>
            <p:ph idx="1" type="body"/>
          </p:nvPr>
        </p:nvSpPr>
        <p:spPr>
          <a:xfrm>
            <a:off x="225050" y="865325"/>
            <a:ext cx="8520600" cy="1237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000"/>
              </a:spcAft>
              <a:buNone/>
            </a:pPr>
            <a:r>
              <a:rPr lang="en" sz="2200"/>
              <a:t>Determine the correlation coefficient of the data in the table below to </a:t>
            </a:r>
            <a:br>
              <a:rPr lang="en" sz="2200"/>
            </a:br>
            <a:r>
              <a:rPr lang="en" sz="2200"/>
              <a:t>3 decimal places and interpret the value.</a:t>
            </a:r>
            <a:endParaRPr sz="2200"/>
          </a:p>
        </p:txBody>
      </p:sp>
      <p:sp>
        <p:nvSpPr>
          <p:cNvPr id="187" name="Google Shape;187;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188" name="Google Shape;188;p18"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89" name="Google Shape;189;p18">
            <a:hlinkClick action="ppaction://hlinkshowjump?jump=nextslide"/>
          </p:cNvPr>
          <p:cNvSpPr/>
          <p:nvPr/>
        </p:nvSpPr>
        <p:spPr>
          <a:xfrm>
            <a:off x="6731925" y="46374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90" name="Google Shape;190;p18"/>
          <p:cNvSpPr txBox="1"/>
          <p:nvPr/>
        </p:nvSpPr>
        <p:spPr>
          <a:xfrm>
            <a:off x="4467350" y="1666200"/>
            <a:ext cx="4420500" cy="28746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rgbClr val="424242"/>
              </a:buClr>
              <a:buSzPts val="1900"/>
              <a:buFont typeface="Noto Sans"/>
              <a:buAutoNum type="alphaLcPeriod"/>
            </a:pPr>
            <a:r>
              <a:rPr lang="en" sz="1900">
                <a:solidFill>
                  <a:srgbClr val="424242"/>
                </a:solidFill>
                <a:latin typeface="Calibri"/>
                <a:ea typeface="Calibri"/>
                <a:cs typeface="Calibri"/>
                <a:sym typeface="Calibri"/>
              </a:rPr>
              <a:t>𝑟 = − 0.987; </a:t>
            </a:r>
            <a:br>
              <a:rPr lang="en" sz="1900">
                <a:solidFill>
                  <a:srgbClr val="424242"/>
                </a:solidFill>
                <a:latin typeface="Calibri"/>
                <a:ea typeface="Calibri"/>
                <a:cs typeface="Calibri"/>
                <a:sym typeface="Calibri"/>
              </a:rPr>
            </a:br>
            <a:r>
              <a:rPr lang="en" sz="1900">
                <a:solidFill>
                  <a:srgbClr val="424242"/>
                </a:solidFill>
                <a:latin typeface="Calibri"/>
                <a:ea typeface="Calibri"/>
                <a:cs typeface="Calibri"/>
                <a:sym typeface="Calibri"/>
              </a:rPr>
              <a:t>there is a weak negative relationship.</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Noto Sans"/>
              <a:buAutoNum type="alphaLcPeriod"/>
            </a:pPr>
            <a:r>
              <a:rPr lang="en" sz="1900">
                <a:solidFill>
                  <a:srgbClr val="424242"/>
                </a:solidFill>
                <a:latin typeface="Calibri"/>
                <a:ea typeface="Calibri"/>
                <a:cs typeface="Calibri"/>
                <a:sym typeface="Calibri"/>
              </a:rPr>
              <a:t>𝑟 = 0.987; </a:t>
            </a:r>
            <a:br>
              <a:rPr lang="en" sz="1900">
                <a:solidFill>
                  <a:srgbClr val="424242"/>
                </a:solidFill>
                <a:latin typeface="Calibri"/>
                <a:ea typeface="Calibri"/>
                <a:cs typeface="Calibri"/>
                <a:sym typeface="Calibri"/>
              </a:rPr>
            </a:br>
            <a:r>
              <a:rPr lang="en" sz="1900">
                <a:solidFill>
                  <a:srgbClr val="424242"/>
                </a:solidFill>
                <a:latin typeface="Calibri"/>
                <a:ea typeface="Calibri"/>
                <a:cs typeface="Calibri"/>
                <a:sym typeface="Calibri"/>
              </a:rPr>
              <a:t>there is a weak positive relationship.</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Noto Sans"/>
              <a:buAutoNum type="alphaLcPeriod"/>
            </a:pPr>
            <a:r>
              <a:rPr lang="en" sz="1900">
                <a:solidFill>
                  <a:srgbClr val="424242"/>
                </a:solidFill>
                <a:latin typeface="Calibri"/>
                <a:ea typeface="Calibri"/>
                <a:cs typeface="Calibri"/>
                <a:sym typeface="Calibri"/>
              </a:rPr>
              <a:t>𝑟 = 0.987; </a:t>
            </a:r>
            <a:br>
              <a:rPr lang="en" sz="1900">
                <a:solidFill>
                  <a:srgbClr val="424242"/>
                </a:solidFill>
                <a:latin typeface="Calibri"/>
                <a:ea typeface="Calibri"/>
                <a:cs typeface="Calibri"/>
                <a:sym typeface="Calibri"/>
              </a:rPr>
            </a:br>
            <a:r>
              <a:rPr lang="en" sz="1900">
                <a:solidFill>
                  <a:srgbClr val="424242"/>
                </a:solidFill>
                <a:latin typeface="Calibri"/>
                <a:ea typeface="Calibri"/>
                <a:cs typeface="Calibri"/>
                <a:sym typeface="Calibri"/>
              </a:rPr>
              <a:t>there is a strong positive relationship.</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Noto Sans"/>
              <a:buAutoNum type="alphaLcPeriod"/>
            </a:pPr>
            <a:r>
              <a:rPr lang="en" sz="1900">
                <a:solidFill>
                  <a:srgbClr val="424242"/>
                </a:solidFill>
                <a:latin typeface="Calibri"/>
                <a:ea typeface="Calibri"/>
                <a:cs typeface="Calibri"/>
                <a:sym typeface="Calibri"/>
              </a:rPr>
              <a:t>𝑟 = − 0.987; </a:t>
            </a:r>
            <a:br>
              <a:rPr lang="en" sz="1900">
                <a:solidFill>
                  <a:srgbClr val="424242"/>
                </a:solidFill>
                <a:latin typeface="Calibri"/>
                <a:ea typeface="Calibri"/>
                <a:cs typeface="Calibri"/>
                <a:sym typeface="Calibri"/>
              </a:rPr>
            </a:br>
            <a:r>
              <a:rPr lang="en" sz="1900">
                <a:solidFill>
                  <a:srgbClr val="424242"/>
                </a:solidFill>
                <a:latin typeface="Calibri"/>
                <a:ea typeface="Calibri"/>
                <a:cs typeface="Calibri"/>
                <a:sym typeface="Calibri"/>
              </a:rPr>
              <a:t>there is a strong negative relationship.</a:t>
            </a:r>
            <a:endParaRPr sz="19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p:txBody>
      </p:sp>
      <p:sp>
        <p:nvSpPr>
          <p:cNvPr id="191" name="Google Shape;191;p18"/>
          <p:cNvSpPr txBox="1"/>
          <p:nvPr/>
        </p:nvSpPr>
        <p:spPr>
          <a:xfrm>
            <a:off x="377450" y="4658600"/>
            <a:ext cx="6321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000">
                <a:solidFill>
                  <a:schemeClr val="dk2"/>
                </a:solidFill>
                <a:latin typeface="Calibri"/>
                <a:ea typeface="Calibri"/>
                <a:cs typeface="Calibri"/>
                <a:sym typeface="Calibri"/>
              </a:rPr>
              <a:t>3.5.2 Finding and Using Correlation Coefficient to Interpret the Strength of Linear Relationships</a:t>
            </a:r>
            <a:endParaRPr/>
          </a:p>
        </p:txBody>
      </p:sp>
      <p:graphicFrame>
        <p:nvGraphicFramePr>
          <p:cNvPr id="192" name="Google Shape;192;p18"/>
          <p:cNvGraphicFramePr/>
          <p:nvPr/>
        </p:nvGraphicFramePr>
        <p:xfrm>
          <a:off x="225050" y="2299400"/>
          <a:ext cx="3000000" cy="3000000"/>
        </p:xfrm>
        <a:graphic>
          <a:graphicData uri="http://schemas.openxmlformats.org/drawingml/2006/table">
            <a:tbl>
              <a:tblPr>
                <a:noFill/>
                <a:tableStyleId>{5BE42AED-638B-43F7-BBE5-DF42324ECFD4}</a:tableStyleId>
              </a:tblPr>
              <a:tblGrid>
                <a:gridCol w="598775"/>
                <a:gridCol w="598775"/>
                <a:gridCol w="598775"/>
                <a:gridCol w="598775"/>
                <a:gridCol w="598775"/>
                <a:gridCol w="598775"/>
              </a:tblGrid>
              <a:tr h="381000">
                <a:tc>
                  <a:txBody>
                    <a:bodyPr/>
                    <a:lstStyle/>
                    <a:p>
                      <a:pPr indent="0" lvl="0" marL="0" rtl="0" algn="ctr">
                        <a:spcBef>
                          <a:spcPts val="0"/>
                        </a:spcBef>
                        <a:spcAft>
                          <a:spcPts val="0"/>
                        </a:spcAft>
                        <a:buNone/>
                      </a:pPr>
                      <a:r>
                        <a:rPr b="1" i="1" lang="en" sz="2100">
                          <a:solidFill>
                            <a:schemeClr val="lt1"/>
                          </a:solidFill>
                          <a:latin typeface="Times New Roman"/>
                          <a:ea typeface="Times New Roman"/>
                          <a:cs typeface="Times New Roman"/>
                          <a:sym typeface="Times New Roman"/>
                        </a:rPr>
                        <a:t>x</a:t>
                      </a:r>
                      <a:endParaRPr b="1" i="1" sz="2100">
                        <a:solidFill>
                          <a:schemeClr val="lt1"/>
                        </a:solidFill>
                        <a:latin typeface="Times New Roman"/>
                        <a:ea typeface="Times New Roman"/>
                        <a:cs typeface="Times New Roman"/>
                        <a:sym typeface="Times New Roman"/>
                      </a:endParaRPr>
                    </a:p>
                  </a:txBody>
                  <a:tcPr marT="91425" marB="91425" marR="91425" marL="91425" anchor="ctr">
                    <a:solidFill>
                      <a:srgbClr val="0B5B51"/>
                    </a:solidFill>
                  </a:tcPr>
                </a:tc>
                <a:tc>
                  <a:txBody>
                    <a:bodyPr/>
                    <a:lstStyle/>
                    <a:p>
                      <a:pPr indent="0" lvl="0" marL="0" rtl="0" algn="ctr">
                        <a:spcBef>
                          <a:spcPts val="0"/>
                        </a:spcBef>
                        <a:spcAft>
                          <a:spcPts val="0"/>
                        </a:spcAft>
                        <a:buNone/>
                      </a:pPr>
                      <a:r>
                        <a:rPr lang="en" sz="2100">
                          <a:latin typeface="Calibri"/>
                          <a:ea typeface="Calibri"/>
                          <a:cs typeface="Calibri"/>
                          <a:sym typeface="Calibri"/>
                        </a:rPr>
                        <a:t>8</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15</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26</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31</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56</a:t>
                      </a:r>
                      <a:endParaRPr sz="2100">
                        <a:latin typeface="Calibri"/>
                        <a:ea typeface="Calibri"/>
                        <a:cs typeface="Calibri"/>
                        <a:sym typeface="Calibri"/>
                      </a:endParaRPr>
                    </a:p>
                  </a:txBody>
                  <a:tcPr marT="91425" marB="91425" marR="91425" marL="91425" anchor="ctr"/>
                </a:tc>
              </a:tr>
              <a:tr h="381000">
                <a:tc>
                  <a:txBody>
                    <a:bodyPr/>
                    <a:lstStyle/>
                    <a:p>
                      <a:pPr indent="0" lvl="0" marL="0" rtl="0" algn="ctr">
                        <a:spcBef>
                          <a:spcPts val="0"/>
                        </a:spcBef>
                        <a:spcAft>
                          <a:spcPts val="0"/>
                        </a:spcAft>
                        <a:buNone/>
                      </a:pPr>
                      <a:r>
                        <a:rPr b="1" i="1" lang="en" sz="2100">
                          <a:solidFill>
                            <a:schemeClr val="lt1"/>
                          </a:solidFill>
                          <a:latin typeface="Times New Roman"/>
                          <a:ea typeface="Times New Roman"/>
                          <a:cs typeface="Times New Roman"/>
                          <a:sym typeface="Times New Roman"/>
                        </a:rPr>
                        <a:t>y</a:t>
                      </a:r>
                      <a:endParaRPr b="1" i="1" sz="2100">
                        <a:solidFill>
                          <a:schemeClr val="lt1"/>
                        </a:solidFill>
                        <a:latin typeface="Times New Roman"/>
                        <a:ea typeface="Times New Roman"/>
                        <a:cs typeface="Times New Roman"/>
                        <a:sym typeface="Times New Roman"/>
                      </a:endParaRPr>
                    </a:p>
                  </a:txBody>
                  <a:tcPr marT="91425" marB="91425" marR="91425" marL="91425" anchor="ctr">
                    <a:solidFill>
                      <a:srgbClr val="0B5B51"/>
                    </a:solidFill>
                  </a:tcPr>
                </a:tc>
                <a:tc>
                  <a:txBody>
                    <a:bodyPr/>
                    <a:lstStyle/>
                    <a:p>
                      <a:pPr indent="0" lvl="0" marL="0" rtl="0" algn="ctr">
                        <a:spcBef>
                          <a:spcPts val="0"/>
                        </a:spcBef>
                        <a:spcAft>
                          <a:spcPts val="0"/>
                        </a:spcAft>
                        <a:buNone/>
                      </a:pPr>
                      <a:r>
                        <a:rPr lang="en" sz="2100">
                          <a:latin typeface="Calibri"/>
                          <a:ea typeface="Calibri"/>
                          <a:cs typeface="Calibri"/>
                          <a:sym typeface="Calibri"/>
                        </a:rPr>
                        <a:t>23</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41</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53</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72</a:t>
                      </a:r>
                      <a:endParaRPr sz="2100">
                        <a:latin typeface="Calibri"/>
                        <a:ea typeface="Calibri"/>
                        <a:cs typeface="Calibri"/>
                        <a:sym typeface="Calibri"/>
                      </a:endParaRPr>
                    </a:p>
                  </a:txBody>
                  <a:tcPr marT="91425" marB="91425" marR="91425" marL="91425" anchor="ctr"/>
                </a:tc>
                <a:tc>
                  <a:txBody>
                    <a:bodyPr/>
                    <a:lstStyle/>
                    <a:p>
                      <a:pPr indent="0" lvl="0" marL="0" rtl="0" algn="ctr">
                        <a:spcBef>
                          <a:spcPts val="0"/>
                        </a:spcBef>
                        <a:spcAft>
                          <a:spcPts val="0"/>
                        </a:spcAft>
                        <a:buNone/>
                      </a:pPr>
                      <a:r>
                        <a:rPr lang="en" sz="2100">
                          <a:latin typeface="Calibri"/>
                          <a:ea typeface="Calibri"/>
                          <a:cs typeface="Calibri"/>
                          <a:sym typeface="Calibri"/>
                        </a:rPr>
                        <a:t>103</a:t>
                      </a:r>
                      <a:endParaRPr sz="2100">
                        <a:latin typeface="Calibri"/>
                        <a:ea typeface="Calibri"/>
                        <a:cs typeface="Calibri"/>
                        <a:sym typeface="Calibri"/>
                      </a:endParaRPr>
                    </a:p>
                  </a:txBody>
                  <a:tcPr marT="91425" marB="91425" marR="91425" marL="91425" anchor="ct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6" name="Shape 196"/>
        <p:cNvGrpSpPr/>
        <p:nvPr/>
      </p:nvGrpSpPr>
      <p:grpSpPr>
        <a:xfrm>
          <a:off x="0" y="0"/>
          <a:ext cx="0" cy="0"/>
          <a:chOff x="0" y="0"/>
          <a:chExt cx="0" cy="0"/>
        </a:xfrm>
      </p:grpSpPr>
      <p:sp>
        <p:nvSpPr>
          <p:cNvPr id="197" name="Google Shape;197;p19"/>
          <p:cNvSpPr txBox="1"/>
          <p:nvPr>
            <p:ph type="title"/>
          </p:nvPr>
        </p:nvSpPr>
        <p:spPr>
          <a:xfrm>
            <a:off x="229400" y="137975"/>
            <a:ext cx="8602800" cy="879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br>
              <a:rPr lang="en"/>
            </a:br>
            <a:r>
              <a:rPr lang="en"/>
              <a:t>Review</a:t>
            </a:r>
            <a:endParaRPr/>
          </a:p>
        </p:txBody>
      </p:sp>
      <p:sp>
        <p:nvSpPr>
          <p:cNvPr id="198" name="Google Shape;198;p19"/>
          <p:cNvSpPr txBox="1"/>
          <p:nvPr>
            <p:ph idx="1" type="body"/>
          </p:nvPr>
        </p:nvSpPr>
        <p:spPr>
          <a:xfrm>
            <a:off x="132825" y="1152475"/>
            <a:ext cx="3368700" cy="36528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
                <a:solidFill>
                  <a:srgbClr val="1D2125"/>
                </a:solidFill>
              </a:rPr>
              <a:t>How would you describe the strength of the following </a:t>
            </a:r>
            <a:r>
              <a:rPr lang="en">
                <a:solidFill>
                  <a:srgbClr val="1D2125"/>
                </a:solidFill>
              </a:rPr>
              <a:t>relationships</a:t>
            </a:r>
            <a:r>
              <a:rPr lang="en">
                <a:solidFill>
                  <a:srgbClr val="1D2125"/>
                </a:solidFill>
              </a:rPr>
              <a:t>? </a:t>
            </a:r>
            <a:endParaRPr>
              <a:solidFill>
                <a:srgbClr val="1D2125"/>
              </a:solidFill>
            </a:endParaRPr>
          </a:p>
          <a:p>
            <a:pPr indent="-328453" lvl="0" marL="457200" rtl="0" algn="l">
              <a:spcBef>
                <a:spcPts val="1200"/>
              </a:spcBef>
              <a:spcAft>
                <a:spcPts val="0"/>
              </a:spcAft>
              <a:buClr>
                <a:srgbClr val="1D2125"/>
              </a:buClr>
              <a:buSzPct val="100000"/>
              <a:buChar char="●"/>
            </a:pPr>
            <a:r>
              <a:rPr lang="en" sz="1700">
                <a:solidFill>
                  <a:srgbClr val="1D2125"/>
                </a:solidFill>
              </a:rPr>
              <a:t>The data for shoe length in inches and height for 10 men in inches results in a correlation coefficient of </a:t>
            </a:r>
            <a:r>
              <a:rPr i="1" lang="en" sz="1700">
                <a:solidFill>
                  <a:srgbClr val="1D2125"/>
                </a:solidFill>
                <a:latin typeface="Times New Roman"/>
                <a:ea typeface="Times New Roman"/>
                <a:cs typeface="Times New Roman"/>
                <a:sym typeface="Times New Roman"/>
              </a:rPr>
              <a:t>r</a:t>
            </a:r>
            <a:r>
              <a:rPr lang="en" sz="1700">
                <a:solidFill>
                  <a:srgbClr val="1D2125"/>
                </a:solidFill>
              </a:rPr>
              <a:t> ≈ 0.65. </a:t>
            </a:r>
            <a:endParaRPr sz="1700">
              <a:solidFill>
                <a:srgbClr val="1D2125"/>
              </a:solidFill>
            </a:endParaRPr>
          </a:p>
          <a:p>
            <a:pPr indent="-328453" lvl="0" marL="457200" rtl="0" algn="l">
              <a:spcBef>
                <a:spcPts val="1000"/>
              </a:spcBef>
              <a:spcAft>
                <a:spcPts val="0"/>
              </a:spcAft>
              <a:buClr>
                <a:srgbClr val="1D2125"/>
              </a:buClr>
              <a:buSzPct val="100000"/>
              <a:buChar char="●"/>
            </a:pPr>
            <a:r>
              <a:rPr lang="en" sz="1700">
                <a:solidFill>
                  <a:srgbClr val="1D2125"/>
                </a:solidFill>
              </a:rPr>
              <a:t>The data for fat content in grams and number of calories per serving in 16 fast-food items yields a correlation coefficient of </a:t>
            </a:r>
            <a:r>
              <a:rPr i="1" lang="en" sz="1700">
                <a:solidFill>
                  <a:srgbClr val="1D2125"/>
                </a:solidFill>
                <a:latin typeface="Times New Roman"/>
                <a:ea typeface="Times New Roman"/>
                <a:cs typeface="Times New Roman"/>
                <a:sym typeface="Times New Roman"/>
              </a:rPr>
              <a:t>r</a:t>
            </a:r>
            <a:r>
              <a:rPr lang="en" sz="1700">
                <a:solidFill>
                  <a:srgbClr val="1D2125"/>
                </a:solidFill>
              </a:rPr>
              <a:t> ≈ 0.44.</a:t>
            </a:r>
            <a:endParaRPr sz="1700">
              <a:solidFill>
                <a:srgbClr val="1D2125"/>
              </a:solidFill>
            </a:endParaRPr>
          </a:p>
        </p:txBody>
      </p:sp>
      <p:pic>
        <p:nvPicPr>
          <p:cNvPr id="199" name="Google Shape;199;p1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0" name="Google Shape;200;p1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19"/>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3.5.2 Finding and Using Correlation Coefficient to Interpret the Strength of Linear Relationships </a:t>
            </a:r>
            <a:r>
              <a:rPr lang="en" sz="1000"/>
              <a:t>- Additional Resources</a:t>
            </a:r>
            <a:endParaRPr/>
          </a:p>
        </p:txBody>
      </p:sp>
      <p:graphicFrame>
        <p:nvGraphicFramePr>
          <p:cNvPr id="202" name="Google Shape;202;p19"/>
          <p:cNvGraphicFramePr/>
          <p:nvPr/>
        </p:nvGraphicFramePr>
        <p:xfrm>
          <a:off x="3648744" y="539726"/>
          <a:ext cx="3000000" cy="3000000"/>
        </p:xfrm>
        <a:graphic>
          <a:graphicData uri="http://schemas.openxmlformats.org/drawingml/2006/table">
            <a:tbl>
              <a:tblPr>
                <a:noFill/>
                <a:tableStyleId>{5BE42AED-638B-43F7-BBE5-DF42324ECFD4}</a:tableStyleId>
              </a:tblPr>
              <a:tblGrid>
                <a:gridCol w="1961575"/>
                <a:gridCol w="3370625"/>
              </a:tblGrid>
              <a:tr h="492175">
                <a:tc>
                  <a:txBody>
                    <a:bodyPr/>
                    <a:lstStyle/>
                    <a:p>
                      <a:pPr indent="0" lvl="0" marL="0" rtl="0" algn="l">
                        <a:spcBef>
                          <a:spcPts val="0"/>
                        </a:spcBef>
                        <a:spcAft>
                          <a:spcPts val="0"/>
                        </a:spcAft>
                        <a:buNone/>
                      </a:pPr>
                      <a:r>
                        <a:rPr b="1" lang="en">
                          <a:solidFill>
                            <a:schemeClr val="lt1"/>
                          </a:solidFill>
                        </a:rPr>
                        <a:t>If the correlation coefficient is … </a:t>
                      </a:r>
                      <a:endParaRPr b="1">
                        <a:solidFill>
                          <a:schemeClr val="lt1"/>
                        </a:solidFill>
                      </a:endParaRPr>
                    </a:p>
                  </a:txBody>
                  <a:tcPr marT="91425" marB="91425" marR="91425" marL="91425">
                    <a:solidFill>
                      <a:srgbClr val="0B5B51"/>
                    </a:solidFill>
                  </a:tcPr>
                </a:tc>
                <a:tc>
                  <a:txBody>
                    <a:bodyPr/>
                    <a:lstStyle/>
                    <a:p>
                      <a:pPr indent="0" lvl="0" marL="0" rtl="0" algn="l">
                        <a:spcBef>
                          <a:spcPts val="0"/>
                        </a:spcBef>
                        <a:spcAft>
                          <a:spcPts val="0"/>
                        </a:spcAft>
                        <a:buNone/>
                      </a:pPr>
                      <a:r>
                        <a:rPr b="1" lang="en">
                          <a:solidFill>
                            <a:schemeClr val="lt1"/>
                          </a:solidFill>
                        </a:rPr>
                        <a:t>You can say </a:t>
                      </a:r>
                      <a:br>
                        <a:rPr b="1" lang="en">
                          <a:solidFill>
                            <a:schemeClr val="lt1"/>
                          </a:solidFill>
                        </a:rPr>
                      </a:br>
                      <a:r>
                        <a:rPr b="1" lang="en">
                          <a:solidFill>
                            <a:schemeClr val="lt1"/>
                          </a:solidFill>
                        </a:rPr>
                        <a:t>there is a …</a:t>
                      </a:r>
                      <a:endParaRPr b="1">
                        <a:solidFill>
                          <a:schemeClr val="lt1"/>
                        </a:solidFill>
                      </a:endParaRPr>
                    </a:p>
                  </a:txBody>
                  <a:tcPr marT="91425" marB="91425" marR="91425" marL="91425">
                    <a:solidFill>
                      <a:srgbClr val="0B5B51"/>
                    </a:solidFill>
                  </a:tcPr>
                </a:tc>
              </a:tr>
              <a:tr h="319900">
                <a:tc>
                  <a:txBody>
                    <a:bodyPr/>
                    <a:lstStyle/>
                    <a:p>
                      <a:pPr indent="0" lvl="0" marL="0" rtl="0" algn="l">
                        <a:spcBef>
                          <a:spcPts val="0"/>
                        </a:spcBef>
                        <a:spcAft>
                          <a:spcPts val="0"/>
                        </a:spcAft>
                        <a:buNone/>
                      </a:pPr>
                      <a:r>
                        <a:rPr i="1" lang="en">
                          <a:latin typeface="Times New Roman"/>
                          <a:ea typeface="Times New Roman"/>
                          <a:cs typeface="Times New Roman"/>
                          <a:sym typeface="Times New Roman"/>
                        </a:rPr>
                        <a:t>r</a:t>
                      </a:r>
                      <a:r>
                        <a:rPr i="1" lang="en">
                          <a:latin typeface="Times New Roman"/>
                          <a:ea typeface="Times New Roman"/>
                          <a:cs typeface="Times New Roman"/>
                          <a:sym typeface="Times New Roman"/>
                        </a:rPr>
                        <a:t> = </a:t>
                      </a:r>
                      <a:r>
                        <a:rPr lang="en">
                          <a:latin typeface="Times New Roman"/>
                          <a:ea typeface="Times New Roman"/>
                          <a:cs typeface="Times New Roman"/>
                          <a:sym typeface="Times New Roman"/>
                        </a:rPr>
                        <a:t>1.0</a:t>
                      </a:r>
                      <a:endParaRPr>
                        <a:latin typeface="Times New Roman"/>
                        <a:ea typeface="Times New Roman"/>
                        <a:cs typeface="Times New Roman"/>
                        <a:sym typeface="Times New Roman"/>
                      </a:endParaRPr>
                    </a:p>
                  </a:txBody>
                  <a:tcPr marT="91425" marB="91425" marR="91425" marL="91425"/>
                </a:tc>
                <a:tc>
                  <a:txBody>
                    <a:bodyPr/>
                    <a:lstStyle/>
                    <a:p>
                      <a:pPr indent="0" lvl="0" marL="0" rtl="0" algn="l">
                        <a:spcBef>
                          <a:spcPts val="0"/>
                        </a:spcBef>
                        <a:spcAft>
                          <a:spcPts val="0"/>
                        </a:spcAft>
                        <a:buNone/>
                      </a:pPr>
                      <a:r>
                        <a:rPr lang="en"/>
                        <a:t>perfect, positive linear relationship</a:t>
                      </a:r>
                      <a:endParaRPr/>
                    </a:p>
                  </a:txBody>
                  <a:tcPr marT="91425" marB="91425" marR="91425" marL="91425"/>
                </a:tc>
              </a:tr>
              <a:tr h="319900">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0.7 </a:t>
                      </a:r>
                      <a:r>
                        <a:rPr lang="en" u="sng">
                          <a:solidFill>
                            <a:schemeClr val="dk1"/>
                          </a:solidFill>
                          <a:latin typeface="Times New Roman"/>
                          <a:ea typeface="Times New Roman"/>
                          <a:cs typeface="Times New Roman"/>
                          <a:sym typeface="Times New Roman"/>
                        </a:rPr>
                        <a:t>&lt;</a:t>
                      </a:r>
                      <a:r>
                        <a:rPr i="1" lang="en">
                          <a:solidFill>
                            <a:schemeClr val="dk1"/>
                          </a:solidFill>
                          <a:latin typeface="Times New Roman"/>
                          <a:ea typeface="Times New Roman"/>
                          <a:cs typeface="Times New Roman"/>
                          <a:sym typeface="Times New Roman"/>
                        </a:rPr>
                        <a:t> </a:t>
                      </a:r>
                      <a:r>
                        <a:rPr i="1" lang="en">
                          <a:solidFill>
                            <a:schemeClr val="dk1"/>
                          </a:solidFill>
                          <a:latin typeface="Times New Roman"/>
                          <a:ea typeface="Times New Roman"/>
                          <a:cs typeface="Times New Roman"/>
                          <a:sym typeface="Times New Roman"/>
                        </a:rPr>
                        <a:t>r</a:t>
                      </a:r>
                      <a:r>
                        <a:rPr lang="en">
                          <a:solidFill>
                            <a:schemeClr val="dk1"/>
                          </a:solidFill>
                          <a:latin typeface="Times New Roman"/>
                          <a:ea typeface="Times New Roman"/>
                          <a:cs typeface="Times New Roman"/>
                          <a:sym typeface="Times New Roman"/>
                        </a:rPr>
                        <a:t> &lt; 1.0</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strong</a:t>
                      </a:r>
                      <a:r>
                        <a:rPr lang="en">
                          <a:solidFill>
                            <a:schemeClr val="dk1"/>
                          </a:solidFill>
                        </a:rPr>
                        <a:t> positive linear relationship</a:t>
                      </a:r>
                      <a:endParaRPr/>
                    </a:p>
                  </a:txBody>
                  <a:tcPr marT="91425" marB="91425" marR="91425" marL="91425"/>
                </a:tc>
              </a:tr>
              <a:tr h="319900">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0.3 </a:t>
                      </a:r>
                      <a:r>
                        <a:rPr lang="en" u="sng">
                          <a:solidFill>
                            <a:schemeClr val="dk1"/>
                          </a:solidFill>
                          <a:latin typeface="Times New Roman"/>
                          <a:ea typeface="Times New Roman"/>
                          <a:cs typeface="Times New Roman"/>
                          <a:sym typeface="Times New Roman"/>
                        </a:rPr>
                        <a:t>≤</a:t>
                      </a:r>
                      <a:r>
                        <a:rPr i="1" lang="en">
                          <a:solidFill>
                            <a:schemeClr val="dk1"/>
                          </a:solidFill>
                          <a:latin typeface="Times New Roman"/>
                          <a:ea typeface="Times New Roman"/>
                          <a:cs typeface="Times New Roman"/>
                          <a:sym typeface="Times New Roman"/>
                        </a:rPr>
                        <a:t> r</a:t>
                      </a:r>
                      <a:r>
                        <a:rPr lang="en">
                          <a:solidFill>
                            <a:schemeClr val="dk1"/>
                          </a:solidFill>
                          <a:latin typeface="Times New Roman"/>
                          <a:ea typeface="Times New Roman"/>
                          <a:cs typeface="Times New Roman"/>
                          <a:sym typeface="Times New Roman"/>
                        </a:rPr>
                        <a:t> &lt; 0.7</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moderate</a:t>
                      </a:r>
                      <a:r>
                        <a:rPr lang="en">
                          <a:solidFill>
                            <a:schemeClr val="dk1"/>
                          </a:solidFill>
                        </a:rPr>
                        <a:t> positive linear relationship</a:t>
                      </a:r>
                      <a:endParaRPr/>
                    </a:p>
                  </a:txBody>
                  <a:tcPr marT="91425" marB="91425" marR="91425" marL="91425"/>
                </a:tc>
              </a:tr>
              <a:tr h="319900">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0 &lt;</a:t>
                      </a:r>
                      <a:r>
                        <a:rPr i="1" lang="en">
                          <a:solidFill>
                            <a:schemeClr val="dk1"/>
                          </a:solidFill>
                          <a:latin typeface="Times New Roman"/>
                          <a:ea typeface="Times New Roman"/>
                          <a:cs typeface="Times New Roman"/>
                          <a:sym typeface="Times New Roman"/>
                        </a:rPr>
                        <a:t> r</a:t>
                      </a:r>
                      <a:r>
                        <a:rPr lang="en">
                          <a:solidFill>
                            <a:schemeClr val="dk1"/>
                          </a:solidFill>
                          <a:latin typeface="Times New Roman"/>
                          <a:ea typeface="Times New Roman"/>
                          <a:cs typeface="Times New Roman"/>
                          <a:sym typeface="Times New Roman"/>
                        </a:rPr>
                        <a:t> &lt; 0.3</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weak positive linear relationship</a:t>
                      </a:r>
                      <a:endParaRPr/>
                    </a:p>
                  </a:txBody>
                  <a:tcPr marT="91425" marB="91425" marR="91425" marL="91425"/>
                </a:tc>
              </a:tr>
              <a:tr h="319900">
                <a:tc>
                  <a:txBody>
                    <a:bodyPr/>
                    <a:lstStyle/>
                    <a:p>
                      <a:pPr indent="0" lvl="0" marL="0" rtl="0" algn="l">
                        <a:spcBef>
                          <a:spcPts val="0"/>
                        </a:spcBef>
                        <a:spcAft>
                          <a:spcPts val="0"/>
                        </a:spcAft>
                        <a:buClr>
                          <a:schemeClr val="dk1"/>
                        </a:buClr>
                        <a:buSzPts val="1100"/>
                        <a:buFont typeface="Arial"/>
                        <a:buNone/>
                      </a:pPr>
                      <a:r>
                        <a:rPr i="1" lang="en">
                          <a:solidFill>
                            <a:schemeClr val="dk1"/>
                          </a:solidFill>
                          <a:latin typeface="Times New Roman"/>
                          <a:ea typeface="Times New Roman"/>
                          <a:cs typeface="Times New Roman"/>
                          <a:sym typeface="Times New Roman"/>
                        </a:rPr>
                        <a:t>r = </a:t>
                      </a:r>
                      <a:r>
                        <a:rPr lang="en">
                          <a:solidFill>
                            <a:schemeClr val="dk1"/>
                          </a:solidFill>
                          <a:latin typeface="Times New Roman"/>
                          <a:ea typeface="Times New Roman"/>
                          <a:cs typeface="Times New Roman"/>
                          <a:sym typeface="Times New Roman"/>
                        </a:rPr>
                        <a:t>0</a:t>
                      </a:r>
                      <a:endParaRPr/>
                    </a:p>
                  </a:txBody>
                  <a:tcPr marT="91425" marB="91425" marR="91425" marL="91425"/>
                </a:tc>
                <a:tc>
                  <a:txBody>
                    <a:bodyPr/>
                    <a:lstStyle/>
                    <a:p>
                      <a:pPr indent="0" lvl="0" marL="0" rtl="0" algn="l">
                        <a:spcBef>
                          <a:spcPts val="0"/>
                        </a:spcBef>
                        <a:spcAft>
                          <a:spcPts val="0"/>
                        </a:spcAft>
                        <a:buNone/>
                      </a:pPr>
                      <a:r>
                        <a:rPr lang="en"/>
                        <a:t>no linear relationship</a:t>
                      </a:r>
                      <a:endParaRPr/>
                    </a:p>
                  </a:txBody>
                  <a:tcPr marT="91425" marB="91425" marR="91425" marL="91425"/>
                </a:tc>
              </a:tr>
              <a:tr h="319900">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 </a:t>
                      </a:r>
                      <a:r>
                        <a:rPr lang="en">
                          <a:solidFill>
                            <a:schemeClr val="dk1"/>
                          </a:solidFill>
                          <a:latin typeface="Times New Roman"/>
                          <a:ea typeface="Times New Roman"/>
                          <a:cs typeface="Times New Roman"/>
                          <a:sym typeface="Times New Roman"/>
                        </a:rPr>
                        <a:t>0.3 &lt;</a:t>
                      </a:r>
                      <a:r>
                        <a:rPr i="1" lang="en">
                          <a:solidFill>
                            <a:schemeClr val="dk1"/>
                          </a:solidFill>
                          <a:latin typeface="Times New Roman"/>
                          <a:ea typeface="Times New Roman"/>
                          <a:cs typeface="Times New Roman"/>
                          <a:sym typeface="Times New Roman"/>
                        </a:rPr>
                        <a:t> r</a:t>
                      </a:r>
                      <a:r>
                        <a:rPr lang="en">
                          <a:solidFill>
                            <a:schemeClr val="dk1"/>
                          </a:solidFill>
                          <a:latin typeface="Times New Roman"/>
                          <a:ea typeface="Times New Roman"/>
                          <a:cs typeface="Times New Roman"/>
                          <a:sym typeface="Times New Roman"/>
                        </a:rPr>
                        <a:t> &lt; 0</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weak negative linear relationship</a:t>
                      </a:r>
                      <a:endParaRPr/>
                    </a:p>
                  </a:txBody>
                  <a:tcPr marT="91425" marB="91425" marR="91425" marL="91425"/>
                </a:tc>
              </a:tr>
              <a:tr h="395575">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 </a:t>
                      </a:r>
                      <a:r>
                        <a:rPr lang="en">
                          <a:solidFill>
                            <a:schemeClr val="dk1"/>
                          </a:solidFill>
                          <a:latin typeface="Times New Roman"/>
                          <a:ea typeface="Times New Roman"/>
                          <a:cs typeface="Times New Roman"/>
                          <a:sym typeface="Times New Roman"/>
                        </a:rPr>
                        <a:t>0.7 &lt;</a:t>
                      </a:r>
                      <a:r>
                        <a:rPr i="1" lang="en">
                          <a:solidFill>
                            <a:schemeClr val="dk1"/>
                          </a:solidFill>
                          <a:latin typeface="Times New Roman"/>
                          <a:ea typeface="Times New Roman"/>
                          <a:cs typeface="Times New Roman"/>
                          <a:sym typeface="Times New Roman"/>
                        </a:rPr>
                        <a:t> r</a:t>
                      </a:r>
                      <a:r>
                        <a:rPr lang="en">
                          <a:solidFill>
                            <a:schemeClr val="dk1"/>
                          </a:solidFill>
                          <a:latin typeface="Times New Roman"/>
                          <a:ea typeface="Times New Roman"/>
                          <a:cs typeface="Times New Roman"/>
                          <a:sym typeface="Times New Roman"/>
                        </a:rPr>
                        <a:t> </a:t>
                      </a:r>
                      <a:r>
                        <a:rPr lang="en" u="sng">
                          <a:solidFill>
                            <a:schemeClr val="dk1"/>
                          </a:solidFill>
                          <a:latin typeface="Times New Roman"/>
                          <a:ea typeface="Times New Roman"/>
                          <a:cs typeface="Times New Roman"/>
                          <a:sym typeface="Times New Roman"/>
                        </a:rPr>
                        <a:t>&lt;</a:t>
                      </a:r>
                      <a:r>
                        <a:rPr lang="en">
                          <a:solidFill>
                            <a:schemeClr val="dk1"/>
                          </a:solidFill>
                          <a:latin typeface="Times New Roman"/>
                          <a:ea typeface="Times New Roman"/>
                          <a:cs typeface="Times New Roman"/>
                          <a:sym typeface="Times New Roman"/>
                        </a:rPr>
                        <a:t> – 0.3</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moderate negative linear relationship</a:t>
                      </a:r>
                      <a:endParaRPr/>
                    </a:p>
                  </a:txBody>
                  <a:tcPr marT="91425" marB="91425" marR="91425" marL="91425"/>
                </a:tc>
              </a:tr>
              <a:tr h="319900">
                <a:tc>
                  <a:txBody>
                    <a:bodyPr/>
                    <a:lstStyle/>
                    <a:p>
                      <a:pPr indent="0" lvl="0" marL="0" rtl="0" algn="l">
                        <a:spcBef>
                          <a:spcPts val="0"/>
                        </a:spcBef>
                        <a:spcAft>
                          <a:spcPts val="0"/>
                        </a:spcAft>
                        <a:buClr>
                          <a:schemeClr val="dk1"/>
                        </a:buClr>
                        <a:buSzPts val="1100"/>
                        <a:buFont typeface="Arial"/>
                        <a:buNone/>
                      </a:pPr>
                      <a:r>
                        <a:rPr lang="en">
                          <a:solidFill>
                            <a:schemeClr val="dk1"/>
                          </a:solidFill>
                          <a:latin typeface="Times New Roman"/>
                          <a:ea typeface="Times New Roman"/>
                          <a:cs typeface="Times New Roman"/>
                          <a:sym typeface="Times New Roman"/>
                        </a:rPr>
                        <a:t>– 1.0 &lt;</a:t>
                      </a:r>
                      <a:r>
                        <a:rPr i="1" lang="en">
                          <a:solidFill>
                            <a:schemeClr val="dk1"/>
                          </a:solidFill>
                          <a:latin typeface="Times New Roman"/>
                          <a:ea typeface="Times New Roman"/>
                          <a:cs typeface="Times New Roman"/>
                          <a:sym typeface="Times New Roman"/>
                        </a:rPr>
                        <a:t> r</a:t>
                      </a:r>
                      <a:r>
                        <a:rPr lang="en">
                          <a:solidFill>
                            <a:schemeClr val="dk1"/>
                          </a:solidFill>
                          <a:latin typeface="Times New Roman"/>
                          <a:ea typeface="Times New Roman"/>
                          <a:cs typeface="Times New Roman"/>
                          <a:sym typeface="Times New Roman"/>
                        </a:rPr>
                        <a:t> </a:t>
                      </a:r>
                      <a:r>
                        <a:rPr lang="en" u="sng">
                          <a:solidFill>
                            <a:schemeClr val="dk1"/>
                          </a:solidFill>
                          <a:latin typeface="Times New Roman"/>
                          <a:ea typeface="Times New Roman"/>
                          <a:cs typeface="Times New Roman"/>
                          <a:sym typeface="Times New Roman"/>
                        </a:rPr>
                        <a:t>&lt;</a:t>
                      </a:r>
                      <a:r>
                        <a:rPr lang="en">
                          <a:solidFill>
                            <a:schemeClr val="dk1"/>
                          </a:solidFill>
                          <a:latin typeface="Times New Roman"/>
                          <a:ea typeface="Times New Roman"/>
                          <a:cs typeface="Times New Roman"/>
                          <a:sym typeface="Times New Roman"/>
                        </a:rPr>
                        <a:t> – 0.7</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strong negative linear relationship</a:t>
                      </a:r>
                      <a:endParaRPr/>
                    </a:p>
                  </a:txBody>
                  <a:tcPr marT="91425" marB="91425" marR="91425" marL="91425"/>
                </a:tc>
              </a:tr>
              <a:tr h="319900">
                <a:tc>
                  <a:txBody>
                    <a:bodyPr/>
                    <a:lstStyle/>
                    <a:p>
                      <a:pPr indent="0" lvl="0" marL="0" rtl="0" algn="l">
                        <a:spcBef>
                          <a:spcPts val="0"/>
                        </a:spcBef>
                        <a:spcAft>
                          <a:spcPts val="0"/>
                        </a:spcAft>
                        <a:buClr>
                          <a:schemeClr val="dk1"/>
                        </a:buClr>
                        <a:buSzPts val="1100"/>
                        <a:buFont typeface="Arial"/>
                        <a:buNone/>
                      </a:pPr>
                      <a:r>
                        <a:rPr i="1" lang="en">
                          <a:solidFill>
                            <a:schemeClr val="dk1"/>
                          </a:solidFill>
                          <a:latin typeface="Times New Roman"/>
                          <a:ea typeface="Times New Roman"/>
                          <a:cs typeface="Times New Roman"/>
                          <a:sym typeface="Times New Roman"/>
                        </a:rPr>
                        <a:t>r = </a:t>
                      </a:r>
                      <a:r>
                        <a:rPr lang="en">
                          <a:solidFill>
                            <a:schemeClr val="dk1"/>
                          </a:solidFill>
                          <a:latin typeface="Times New Roman"/>
                          <a:ea typeface="Times New Roman"/>
                          <a:cs typeface="Times New Roman"/>
                          <a:sym typeface="Times New Roman"/>
                        </a:rPr>
                        <a:t>–</a:t>
                      </a:r>
                      <a:r>
                        <a:rPr i="1" lang="en">
                          <a:solidFill>
                            <a:schemeClr val="dk1"/>
                          </a:solidFill>
                          <a:latin typeface="Times New Roman"/>
                          <a:ea typeface="Times New Roman"/>
                          <a:cs typeface="Times New Roman"/>
                          <a:sym typeface="Times New Roman"/>
                        </a:rPr>
                        <a:t> </a:t>
                      </a:r>
                      <a:r>
                        <a:rPr lang="en">
                          <a:solidFill>
                            <a:schemeClr val="dk1"/>
                          </a:solidFill>
                          <a:latin typeface="Times New Roman"/>
                          <a:ea typeface="Times New Roman"/>
                          <a:cs typeface="Times New Roman"/>
                          <a:sym typeface="Times New Roman"/>
                        </a:rPr>
                        <a:t>1.0</a:t>
                      </a:r>
                      <a:endParaRPr/>
                    </a:p>
                  </a:txBody>
                  <a:tcPr marT="91425" marB="91425" marR="91425" marL="91425"/>
                </a:tc>
                <a:tc>
                  <a:txBody>
                    <a:bodyPr/>
                    <a:lstStyle/>
                    <a:p>
                      <a:pPr indent="0" lvl="0" marL="0" rtl="0" algn="l">
                        <a:spcBef>
                          <a:spcPts val="0"/>
                        </a:spcBef>
                        <a:spcAft>
                          <a:spcPts val="0"/>
                        </a:spcAft>
                        <a:buClr>
                          <a:schemeClr val="dk1"/>
                        </a:buClr>
                        <a:buSzPts val="1100"/>
                        <a:buFont typeface="Arial"/>
                        <a:buNone/>
                      </a:pPr>
                      <a:r>
                        <a:rPr lang="en">
                          <a:solidFill>
                            <a:schemeClr val="dk1"/>
                          </a:solidFill>
                        </a:rPr>
                        <a:t>perfect, negative linear relationship</a:t>
                      </a:r>
                      <a:endParaRPr/>
                    </a:p>
                  </a:txBody>
                  <a:tcPr marT="91425" marB="91425" marR="91425" marL="91425"/>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6" name="Shape 206"/>
        <p:cNvGrpSpPr/>
        <p:nvPr/>
      </p:nvGrpSpPr>
      <p:grpSpPr>
        <a:xfrm>
          <a:off x="0" y="0"/>
          <a:ext cx="0" cy="0"/>
          <a:chOff x="0" y="0"/>
          <a:chExt cx="0" cy="0"/>
        </a:xfrm>
      </p:grpSpPr>
      <p:sp>
        <p:nvSpPr>
          <p:cNvPr id="207" name="Google Shape;207;p20"/>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08" name="Google Shape;208;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09" name="Google Shape;209;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0" name="Google Shape;210;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1" name="Google Shape;211;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3" name="Google Shape;213;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4" name="Google Shape;214;p20"/>
          <p:cNvCxnSpPr>
            <a:stCxn id="208" idx="2"/>
            <a:endCxn id="21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5" name="Google Shape;215;p20"/>
          <p:cNvCxnSpPr>
            <a:stCxn id="210" idx="3"/>
            <a:endCxn id="20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6" name="Google Shape;216;p20"/>
          <p:cNvCxnSpPr>
            <a:stCxn id="209" idx="3"/>
            <a:endCxn id="211"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7" name="Google Shape;217;p20"/>
          <p:cNvCxnSpPr>
            <a:stCxn id="211" idx="3"/>
            <a:endCxn id="213"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18" name="Google Shape;218;p20"/>
          <p:cNvCxnSpPr>
            <a:stCxn id="213" idx="3"/>
            <a:endCxn id="21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19" name="Google Shape;219;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0" name="Google Shape;220;p20"/>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21" name="Google Shape;221;p20"/>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22" name="Google Shape;222;p20" title="hugeicons_chart-down.png"/>
          <p:cNvPicPr preferRelativeResize="0"/>
          <p:nvPr/>
        </p:nvPicPr>
        <p:blipFill>
          <a:blip r:embed="rId4">
            <a:alphaModFix/>
          </a:blip>
          <a:stretch>
            <a:fillRect/>
          </a:stretch>
        </p:blipFill>
        <p:spPr>
          <a:xfrm>
            <a:off x="4902145" y="3393680"/>
            <a:ext cx="228600" cy="228600"/>
          </a:xfrm>
          <a:prstGeom prst="rect">
            <a:avLst/>
          </a:prstGeom>
          <a:noFill/>
          <a:ln>
            <a:noFill/>
          </a:ln>
        </p:spPr>
      </p:pic>
      <p:sp>
        <p:nvSpPr>
          <p:cNvPr id="223" name="Google Shape;223;p20"/>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24" name="Google Shape;224;p20"/>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225" name="Google Shape;225;p20"/>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226" name="Google Shape;226;p20" title="hugeicons_start-up-02.png"/>
          <p:cNvPicPr preferRelativeResize="0"/>
          <p:nvPr/>
        </p:nvPicPr>
        <p:blipFill>
          <a:blip r:embed="rId5">
            <a:alphaModFix/>
          </a:blip>
          <a:stretch>
            <a:fillRect/>
          </a:stretch>
        </p:blipFill>
        <p:spPr>
          <a:xfrm>
            <a:off x="1084454" y="1748217"/>
            <a:ext cx="228600" cy="228600"/>
          </a:xfrm>
          <a:prstGeom prst="rect">
            <a:avLst/>
          </a:prstGeom>
          <a:noFill/>
          <a:ln>
            <a:noFill/>
          </a:ln>
        </p:spPr>
      </p:pic>
      <p:sp>
        <p:nvSpPr>
          <p:cNvPr id="227" name="Google Shape;227;p20"/>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28" name="Google Shape;228;p20" title="hugeicons_task-done-01.png"/>
          <p:cNvPicPr preferRelativeResize="0"/>
          <p:nvPr/>
        </p:nvPicPr>
        <p:blipFill>
          <a:blip r:embed="rId6">
            <a:alphaModFix/>
          </a:blip>
          <a:stretch>
            <a:fillRect/>
          </a:stretch>
        </p:blipFill>
        <p:spPr>
          <a:xfrm>
            <a:off x="1837944" y="3413760"/>
            <a:ext cx="228600" cy="228600"/>
          </a:xfrm>
          <a:prstGeom prst="rect">
            <a:avLst/>
          </a:prstGeom>
          <a:noFill/>
          <a:ln>
            <a:noFill/>
          </a:ln>
        </p:spPr>
      </p:pic>
      <p:pic>
        <p:nvPicPr>
          <p:cNvPr id="229" name="Google Shape;229;p20" title="hugeicons_task-done-01.png"/>
          <p:cNvPicPr preferRelativeResize="0"/>
          <p:nvPr/>
        </p:nvPicPr>
        <p:blipFill>
          <a:blip r:embed="rId6">
            <a:alphaModFix/>
          </a:blip>
          <a:stretch>
            <a:fillRect/>
          </a:stretch>
        </p:blipFill>
        <p:spPr>
          <a:xfrm>
            <a:off x="3630168" y="1731264"/>
            <a:ext cx="228600" cy="228600"/>
          </a:xfrm>
          <a:prstGeom prst="rect">
            <a:avLst/>
          </a:prstGeom>
          <a:noFill/>
          <a:ln>
            <a:noFill/>
          </a:ln>
        </p:spPr>
      </p:pic>
      <p:pic>
        <p:nvPicPr>
          <p:cNvPr id="230" name="Google Shape;230;p20"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231" name="Google Shape;231;p20"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5" name="Shape 235"/>
        <p:cNvGrpSpPr/>
        <p:nvPr/>
      </p:nvGrpSpPr>
      <p:grpSpPr>
        <a:xfrm>
          <a:off x="0" y="0"/>
          <a:ext cx="0" cy="0"/>
          <a:chOff x="0" y="0"/>
          <a:chExt cx="0" cy="0"/>
        </a:xfrm>
      </p:grpSpPr>
      <p:sp>
        <p:nvSpPr>
          <p:cNvPr id="236" name="Google Shape;236;p21"/>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2600"/>
              <a:t>What “</a:t>
            </a:r>
            <a:r>
              <a:rPr i="1" lang="en" sz="2600">
                <a:latin typeface="Times New Roman"/>
                <a:ea typeface="Times New Roman"/>
                <a:cs typeface="Times New Roman"/>
                <a:sym typeface="Times New Roman"/>
              </a:rPr>
              <a:t>r</a:t>
            </a:r>
            <a:r>
              <a:rPr lang="en" sz="2600"/>
              <a:t>” you?</a:t>
            </a:r>
            <a:endParaRPr sz="2600">
              <a:solidFill>
                <a:srgbClr val="005047"/>
              </a:solidFill>
            </a:endParaRPr>
          </a:p>
        </p:txBody>
      </p:sp>
      <p:sp>
        <p:nvSpPr>
          <p:cNvPr id="237" name="Google Shape;23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8" name="Google Shape;238;p2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3.5.3 Using Correlation Coefficient to Describe Relationships between Two Variables</a:t>
            </a:r>
            <a:endParaRPr sz="1000"/>
          </a:p>
        </p:txBody>
      </p:sp>
      <p:pic>
        <p:nvPicPr>
          <p:cNvPr id="239" name="Google Shape;239;p21"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0" name="Google Shape;240;p21"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41" name="Google Shape;241;p21"/>
          <p:cNvSpPr/>
          <p:nvPr/>
        </p:nvSpPr>
        <p:spPr>
          <a:xfrm>
            <a:off x="4779300" y="1152475"/>
            <a:ext cx="4181700" cy="3649200"/>
          </a:xfrm>
          <a:prstGeom prst="wedgeRoundRectCallout">
            <a:avLst>
              <a:gd fmla="val -58476" name="adj1"/>
              <a:gd fmla="val -21281" name="adj2"/>
              <a:gd fmla="val 0" name="adj3"/>
            </a:avLst>
          </a:prstGeom>
          <a:solidFill>
            <a:srgbClr val="FDBD3E"/>
          </a:solidFill>
          <a:ln cap="flat" cmpd="sng" w="9525">
            <a:solidFill>
              <a:srgbClr val="FDBD3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 sz="1700">
                <a:latin typeface="Calibri"/>
                <a:ea typeface="Calibri"/>
                <a:cs typeface="Calibri"/>
                <a:sym typeface="Calibri"/>
              </a:rPr>
              <a:t>“</a:t>
            </a:r>
            <a:r>
              <a:rPr i="1" lang="en" sz="1700">
                <a:latin typeface="Calibri"/>
                <a:ea typeface="Calibri"/>
                <a:cs typeface="Calibri"/>
                <a:sym typeface="Calibri"/>
              </a:rPr>
              <a:t>The </a:t>
            </a:r>
            <a:r>
              <a:rPr i="1" lang="en" sz="1700">
                <a:solidFill>
                  <a:srgbClr val="1155CC"/>
                </a:solidFill>
                <a:latin typeface="Calibri"/>
                <a:ea typeface="Calibri"/>
                <a:cs typeface="Calibri"/>
                <a:sym typeface="Calibri"/>
              </a:rPr>
              <a:t>cost of a package of light bulbs</a:t>
            </a:r>
            <a:r>
              <a:rPr i="1" lang="en" sz="1700">
                <a:latin typeface="Calibri"/>
                <a:ea typeface="Calibri"/>
                <a:cs typeface="Calibri"/>
                <a:sym typeface="Calibri"/>
              </a:rPr>
              <a:t> and </a:t>
            </a:r>
            <a:r>
              <a:rPr i="1" lang="en" sz="1700">
                <a:solidFill>
                  <a:srgbClr val="1155CC"/>
                </a:solidFill>
                <a:latin typeface="Calibri"/>
                <a:ea typeface="Calibri"/>
                <a:cs typeface="Calibri"/>
                <a:sym typeface="Calibri"/>
              </a:rPr>
              <a:t>the number of light bulbs in the package</a:t>
            </a:r>
            <a:r>
              <a:rPr i="1" lang="en" sz="1700">
                <a:latin typeface="Calibri"/>
                <a:ea typeface="Calibri"/>
                <a:cs typeface="Calibri"/>
                <a:sym typeface="Calibri"/>
              </a:rPr>
              <a:t> has a correlation coefficient value </a:t>
            </a:r>
            <a:r>
              <a:rPr b="1" i="1" lang="en" sz="1700" u="sng">
                <a:solidFill>
                  <a:schemeClr val="dk1"/>
                </a:solidFill>
                <a:latin typeface="Calibri"/>
                <a:ea typeface="Calibri"/>
                <a:cs typeface="Calibri"/>
                <a:sym typeface="Calibri"/>
              </a:rPr>
              <a:t>near 1</a:t>
            </a:r>
            <a:r>
              <a:rPr i="1" lang="en" sz="1700">
                <a:latin typeface="Calibri"/>
                <a:ea typeface="Calibri"/>
                <a:cs typeface="Calibri"/>
                <a:sym typeface="Calibri"/>
              </a:rPr>
              <a:t>. This means that these variables have </a:t>
            </a:r>
            <a:r>
              <a:rPr i="1" lang="en" sz="1700" u="sng">
                <a:latin typeface="Calibri"/>
                <a:ea typeface="Calibri"/>
                <a:cs typeface="Calibri"/>
                <a:sym typeface="Calibri"/>
              </a:rPr>
              <a:t>a </a:t>
            </a:r>
            <a:r>
              <a:rPr b="1" i="1" lang="en" sz="1700" u="sng">
                <a:latin typeface="Calibri"/>
                <a:ea typeface="Calibri"/>
                <a:cs typeface="Calibri"/>
                <a:sym typeface="Calibri"/>
              </a:rPr>
              <a:t>very strong, positive relationship</a:t>
            </a:r>
            <a:r>
              <a:rPr b="1" i="1" lang="en" sz="1700">
                <a:latin typeface="Calibri"/>
                <a:ea typeface="Calibri"/>
                <a:cs typeface="Calibri"/>
                <a:sym typeface="Calibri"/>
              </a:rPr>
              <a:t>.</a:t>
            </a:r>
            <a:r>
              <a:rPr i="1" lang="en" sz="1700">
                <a:latin typeface="Calibri"/>
                <a:ea typeface="Calibri"/>
                <a:cs typeface="Calibri"/>
                <a:sym typeface="Calibri"/>
              </a:rPr>
              <a:t> In other words, the </a:t>
            </a:r>
            <a:r>
              <a:rPr i="1" lang="en" sz="1700">
                <a:solidFill>
                  <a:srgbClr val="1155CC"/>
                </a:solidFill>
                <a:latin typeface="Calibri"/>
                <a:ea typeface="Calibri"/>
                <a:cs typeface="Calibri"/>
                <a:sym typeface="Calibri"/>
              </a:rPr>
              <a:t>price of the package</a:t>
            </a:r>
            <a:r>
              <a:rPr i="1" lang="en" sz="1700">
                <a:latin typeface="Calibri"/>
                <a:ea typeface="Calibri"/>
                <a:cs typeface="Calibri"/>
                <a:sym typeface="Calibri"/>
              </a:rPr>
              <a:t> is </a:t>
            </a:r>
            <a:r>
              <a:rPr b="1" i="1" lang="en" sz="1700" u="sng">
                <a:latin typeface="Calibri"/>
                <a:ea typeface="Calibri"/>
                <a:cs typeface="Calibri"/>
                <a:sym typeface="Calibri"/>
              </a:rPr>
              <a:t>very closely related</a:t>
            </a:r>
            <a:r>
              <a:rPr b="1" i="1" lang="en" sz="1700">
                <a:latin typeface="Calibri"/>
                <a:ea typeface="Calibri"/>
                <a:cs typeface="Calibri"/>
                <a:sym typeface="Calibri"/>
              </a:rPr>
              <a:t> </a:t>
            </a:r>
            <a:r>
              <a:rPr i="1" lang="en" sz="1700">
                <a:latin typeface="Calibri"/>
                <a:ea typeface="Calibri"/>
                <a:cs typeface="Calibri"/>
                <a:sym typeface="Calibri"/>
              </a:rPr>
              <a:t>to </a:t>
            </a:r>
            <a:r>
              <a:rPr i="1" lang="en" sz="1700">
                <a:solidFill>
                  <a:srgbClr val="1155CC"/>
                </a:solidFill>
                <a:latin typeface="Calibri"/>
                <a:ea typeface="Calibri"/>
                <a:cs typeface="Calibri"/>
                <a:sym typeface="Calibri"/>
              </a:rPr>
              <a:t>the number of light bulbs in the package</a:t>
            </a:r>
            <a:r>
              <a:rPr i="1" lang="en" sz="1700">
                <a:latin typeface="Calibri"/>
                <a:ea typeface="Calibri"/>
                <a:cs typeface="Calibri"/>
                <a:sym typeface="Calibri"/>
              </a:rPr>
              <a:t> </a:t>
            </a:r>
            <a:r>
              <a:rPr b="1" i="1" lang="en" sz="1700" u="sng">
                <a:latin typeface="Calibri"/>
                <a:ea typeface="Calibri"/>
                <a:cs typeface="Calibri"/>
                <a:sym typeface="Calibri"/>
              </a:rPr>
              <a:t>(strong relationship)</a:t>
            </a:r>
            <a:r>
              <a:rPr i="1" lang="en" sz="1700">
                <a:latin typeface="Calibri"/>
                <a:ea typeface="Calibri"/>
                <a:cs typeface="Calibri"/>
                <a:sym typeface="Calibri"/>
              </a:rPr>
              <a:t>, and </a:t>
            </a:r>
            <a:r>
              <a:rPr i="1" lang="en" sz="1700">
                <a:latin typeface="Calibri"/>
                <a:ea typeface="Calibri"/>
                <a:cs typeface="Calibri"/>
                <a:sym typeface="Calibri"/>
              </a:rPr>
              <a:t>when one of the variables goes </a:t>
            </a:r>
            <a:r>
              <a:rPr b="1" i="1" lang="en" sz="1700" u="sng">
                <a:latin typeface="Calibri"/>
                <a:ea typeface="Calibri"/>
                <a:cs typeface="Calibri"/>
                <a:sym typeface="Calibri"/>
              </a:rPr>
              <a:t>up</a:t>
            </a:r>
            <a:r>
              <a:rPr i="1" lang="en" sz="1700">
                <a:latin typeface="Calibri"/>
                <a:ea typeface="Calibri"/>
                <a:cs typeface="Calibri"/>
                <a:sym typeface="Calibri"/>
              </a:rPr>
              <a:t>, the other variable tends to go </a:t>
            </a:r>
            <a:r>
              <a:rPr b="1" i="1" lang="en" sz="1700" u="sng">
                <a:latin typeface="Calibri"/>
                <a:ea typeface="Calibri"/>
                <a:cs typeface="Calibri"/>
                <a:sym typeface="Calibri"/>
              </a:rPr>
              <a:t>up, too</a:t>
            </a:r>
            <a:r>
              <a:rPr b="1" i="1" lang="en" sz="1700">
                <a:latin typeface="Calibri"/>
                <a:ea typeface="Calibri"/>
                <a:cs typeface="Calibri"/>
                <a:sym typeface="Calibri"/>
              </a:rPr>
              <a:t> </a:t>
            </a:r>
            <a:r>
              <a:rPr b="1" i="1" lang="en" sz="1700" u="sng">
                <a:latin typeface="Calibri"/>
                <a:ea typeface="Calibri"/>
                <a:cs typeface="Calibri"/>
                <a:sym typeface="Calibri"/>
              </a:rPr>
              <a:t>(positive relationship</a:t>
            </a:r>
            <a:r>
              <a:rPr b="1" i="1" lang="en" sz="1700">
                <a:latin typeface="Calibri"/>
                <a:ea typeface="Calibri"/>
                <a:cs typeface="Calibri"/>
                <a:sym typeface="Calibri"/>
              </a:rPr>
              <a:t>)</a:t>
            </a:r>
            <a:r>
              <a:rPr lang="en" sz="1700">
                <a:latin typeface="Calibri"/>
                <a:ea typeface="Calibri"/>
                <a:cs typeface="Calibri"/>
                <a:sym typeface="Calibri"/>
              </a:rPr>
              <a:t>.”</a:t>
            </a:r>
            <a:endParaRPr sz="17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42" name="Google Shape;242;p21"/>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or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6" name="Shape 246"/>
        <p:cNvGrpSpPr/>
        <p:nvPr/>
      </p:nvGrpSpPr>
      <p:grpSpPr>
        <a:xfrm>
          <a:off x="0" y="0"/>
          <a:ext cx="0" cy="0"/>
          <a:chOff x="0" y="0"/>
          <a:chExt cx="0" cy="0"/>
        </a:xfrm>
      </p:grpSpPr>
      <p:sp>
        <p:nvSpPr>
          <p:cNvPr id="247" name="Google Shape;247;p22"/>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rgbClr val="005047"/>
                </a:solidFill>
              </a:rPr>
              <a:t>Le</a:t>
            </a:r>
            <a:r>
              <a:rPr lang="en" sz="2600">
                <a:solidFill>
                  <a:srgbClr val="005047"/>
                </a:solidFill>
              </a:rPr>
              <a:t>arning Activity </a:t>
            </a:r>
            <a:r>
              <a:rPr lang="en" sz="2600"/>
              <a:t>- What “</a:t>
            </a:r>
            <a:r>
              <a:rPr i="1" lang="en" sz="2600">
                <a:latin typeface="Times New Roman"/>
                <a:ea typeface="Times New Roman"/>
                <a:cs typeface="Times New Roman"/>
                <a:sym typeface="Times New Roman"/>
              </a:rPr>
              <a:t>r</a:t>
            </a:r>
            <a:r>
              <a:rPr lang="en" sz="2600"/>
              <a:t>” you? </a:t>
            </a:r>
            <a:r>
              <a:rPr lang="en">
                <a:solidFill>
                  <a:srgbClr val="005047"/>
                </a:solidFill>
              </a:rPr>
              <a:t> </a:t>
            </a:r>
            <a:endParaRPr>
              <a:solidFill>
                <a:srgbClr val="005047"/>
              </a:solidFill>
            </a:endParaRPr>
          </a:p>
        </p:txBody>
      </p:sp>
      <p:sp>
        <p:nvSpPr>
          <p:cNvPr id="248" name="Google Shape;248;p22"/>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9" name="Google Shape;249;p22"/>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3.5.3 Using Correlation Coefficient to Describe Relationships between Two Variables</a:t>
            </a:r>
            <a:endParaRPr sz="1000"/>
          </a:p>
        </p:txBody>
      </p:sp>
      <p:sp>
        <p:nvSpPr>
          <p:cNvPr id="250" name="Google Shape;250;p22"/>
          <p:cNvSpPr txBox="1"/>
          <p:nvPr>
            <p:ph idx="1" type="body"/>
          </p:nvPr>
        </p:nvSpPr>
        <p:spPr>
          <a:xfrm>
            <a:off x="311700" y="1007925"/>
            <a:ext cx="6546300" cy="3729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Describe the linear relationship between the variables, based on </a:t>
            </a:r>
            <a:r>
              <a:rPr i="1" lang="en">
                <a:latin typeface="Times New Roman"/>
                <a:ea typeface="Times New Roman"/>
                <a:cs typeface="Times New Roman"/>
                <a:sym typeface="Times New Roman"/>
              </a:rPr>
              <a:t>r</a:t>
            </a:r>
            <a:r>
              <a:rPr lang="en"/>
              <a:t>.</a:t>
            </a:r>
            <a:endParaRPr/>
          </a:p>
          <a:p>
            <a:pPr indent="-342900" lvl="0" marL="457200" rtl="0" algn="l">
              <a:lnSpc>
                <a:spcPct val="100000"/>
              </a:lnSpc>
              <a:spcBef>
                <a:spcPts val="1000"/>
              </a:spcBef>
              <a:spcAft>
                <a:spcPts val="0"/>
              </a:spcAft>
              <a:buSzPts val="1800"/>
              <a:buAutoNum type="arabicPeriod"/>
            </a:pPr>
            <a:r>
              <a:rPr lang="en"/>
              <a:t>Number of steps taken per day and number of kilometers walked per day. </a:t>
            </a:r>
            <a:r>
              <a:rPr i="1" lang="en">
                <a:solidFill>
                  <a:schemeClr val="dk1"/>
                </a:solidFill>
                <a:latin typeface="Times New Roman"/>
                <a:ea typeface="Times New Roman"/>
                <a:cs typeface="Times New Roman"/>
                <a:sym typeface="Times New Roman"/>
              </a:rPr>
              <a:t>r = </a:t>
            </a:r>
            <a:r>
              <a:rPr lang="en">
                <a:solidFill>
                  <a:schemeClr val="dk1"/>
                </a:solidFill>
                <a:latin typeface="Times New Roman"/>
                <a:ea typeface="Times New Roman"/>
                <a:cs typeface="Times New Roman"/>
                <a:sym typeface="Times New Roman"/>
              </a:rPr>
              <a:t>0.92</a:t>
            </a:r>
            <a:endParaRPr>
              <a:solidFill>
                <a:schemeClr val="dk1"/>
              </a:solidFill>
              <a:latin typeface="Arial"/>
              <a:ea typeface="Arial"/>
              <a:cs typeface="Arial"/>
              <a:sym typeface="Arial"/>
            </a:endParaRPr>
          </a:p>
          <a:p>
            <a:pPr indent="-342900" lvl="0" marL="457200" rtl="0" algn="l">
              <a:lnSpc>
                <a:spcPct val="100000"/>
              </a:lnSpc>
              <a:spcBef>
                <a:spcPts val="0"/>
              </a:spcBef>
              <a:spcAft>
                <a:spcPts val="0"/>
              </a:spcAft>
              <a:buSzPts val="1800"/>
              <a:buAutoNum type="arabicPeriod"/>
            </a:pPr>
            <a:r>
              <a:rPr lang="en"/>
              <a:t>Temperature of a rubber band and distance the rubber band can stretch. </a:t>
            </a:r>
            <a:r>
              <a:rPr i="1" lang="en">
                <a:solidFill>
                  <a:schemeClr val="dk1"/>
                </a:solidFill>
                <a:latin typeface="Times New Roman"/>
                <a:ea typeface="Times New Roman"/>
                <a:cs typeface="Times New Roman"/>
                <a:sym typeface="Times New Roman"/>
              </a:rPr>
              <a:t>r = </a:t>
            </a:r>
            <a:r>
              <a:rPr lang="en">
                <a:solidFill>
                  <a:schemeClr val="dk1"/>
                </a:solidFill>
                <a:latin typeface="Times New Roman"/>
                <a:ea typeface="Times New Roman"/>
                <a:cs typeface="Times New Roman"/>
                <a:sym typeface="Times New Roman"/>
              </a:rPr>
              <a:t>0.84</a:t>
            </a:r>
            <a:endParaRPr/>
          </a:p>
          <a:p>
            <a:pPr indent="-342900" lvl="0" marL="457200" rtl="0" algn="l">
              <a:lnSpc>
                <a:spcPct val="100000"/>
              </a:lnSpc>
              <a:spcBef>
                <a:spcPts val="0"/>
              </a:spcBef>
              <a:spcAft>
                <a:spcPts val="0"/>
              </a:spcAft>
              <a:buSzPts val="1800"/>
              <a:buAutoNum type="arabicPeriod"/>
            </a:pPr>
            <a:r>
              <a:rPr lang="en"/>
              <a:t>Car weight and distance traveled using a full tank of gas. </a:t>
            </a:r>
            <a:br>
              <a:rPr lang="en"/>
            </a:br>
            <a:r>
              <a:rPr i="1" lang="en">
                <a:solidFill>
                  <a:schemeClr val="dk1"/>
                </a:solidFill>
                <a:latin typeface="Times New Roman"/>
                <a:ea typeface="Times New Roman"/>
                <a:cs typeface="Times New Roman"/>
                <a:sym typeface="Times New Roman"/>
              </a:rPr>
              <a:t>r = – </a:t>
            </a:r>
            <a:r>
              <a:rPr lang="en">
                <a:solidFill>
                  <a:schemeClr val="dk1"/>
                </a:solidFill>
                <a:latin typeface="Times New Roman"/>
                <a:ea typeface="Times New Roman"/>
                <a:cs typeface="Times New Roman"/>
                <a:sym typeface="Times New Roman"/>
              </a:rPr>
              <a:t>0.86</a:t>
            </a:r>
            <a:endParaRPr/>
          </a:p>
          <a:p>
            <a:pPr indent="-342900" lvl="0" marL="457200" rtl="0" algn="l">
              <a:lnSpc>
                <a:spcPct val="100000"/>
              </a:lnSpc>
              <a:spcBef>
                <a:spcPts val="0"/>
              </a:spcBef>
              <a:spcAft>
                <a:spcPts val="0"/>
              </a:spcAft>
              <a:buSzPts val="1800"/>
              <a:buAutoNum type="arabicPeriod"/>
            </a:pPr>
            <a:r>
              <a:rPr lang="en"/>
              <a:t>Average fat intake per citizen of a country and average cancer rate of a country.</a:t>
            </a:r>
            <a:r>
              <a:rPr lang="en"/>
              <a:t> </a:t>
            </a:r>
            <a:r>
              <a:rPr i="1" lang="en">
                <a:solidFill>
                  <a:schemeClr val="dk1"/>
                </a:solidFill>
                <a:latin typeface="Times New Roman"/>
                <a:ea typeface="Times New Roman"/>
                <a:cs typeface="Times New Roman"/>
                <a:sym typeface="Times New Roman"/>
              </a:rPr>
              <a:t>r = </a:t>
            </a:r>
            <a:r>
              <a:rPr lang="en">
                <a:solidFill>
                  <a:schemeClr val="dk1"/>
                </a:solidFill>
                <a:latin typeface="Times New Roman"/>
                <a:ea typeface="Times New Roman"/>
                <a:cs typeface="Times New Roman"/>
                <a:sym typeface="Times New Roman"/>
              </a:rPr>
              <a:t>0.73</a:t>
            </a:r>
            <a:endParaRPr/>
          </a:p>
          <a:p>
            <a:pPr indent="-342900" lvl="0" marL="457200" rtl="0" algn="l">
              <a:lnSpc>
                <a:spcPct val="100000"/>
              </a:lnSpc>
              <a:spcBef>
                <a:spcPts val="0"/>
              </a:spcBef>
              <a:spcAft>
                <a:spcPts val="0"/>
              </a:spcAft>
              <a:buSzPts val="1800"/>
              <a:buAutoNum type="arabicPeriod"/>
            </a:pPr>
            <a:r>
              <a:rPr lang="en"/>
              <a:t>Score on science exam and number of words written on the essay question. </a:t>
            </a:r>
            <a:r>
              <a:rPr i="1" lang="en">
                <a:solidFill>
                  <a:schemeClr val="dk1"/>
                </a:solidFill>
                <a:latin typeface="Times New Roman"/>
                <a:ea typeface="Times New Roman"/>
                <a:cs typeface="Times New Roman"/>
                <a:sym typeface="Times New Roman"/>
              </a:rPr>
              <a:t>r = </a:t>
            </a:r>
            <a:r>
              <a:rPr lang="en">
                <a:solidFill>
                  <a:schemeClr val="dk1"/>
                </a:solidFill>
                <a:latin typeface="Times New Roman"/>
                <a:ea typeface="Times New Roman"/>
                <a:cs typeface="Times New Roman"/>
                <a:sym typeface="Times New Roman"/>
              </a:rPr>
              <a:t>0.28</a:t>
            </a:r>
            <a:endParaRPr/>
          </a:p>
          <a:p>
            <a:pPr indent="-342900" lvl="0" marL="457200" rtl="0" algn="l">
              <a:lnSpc>
                <a:spcPct val="100000"/>
              </a:lnSpc>
              <a:spcBef>
                <a:spcPts val="0"/>
              </a:spcBef>
              <a:spcAft>
                <a:spcPts val="0"/>
              </a:spcAft>
              <a:buSzPts val="1800"/>
              <a:buAutoNum type="arabicPeriod"/>
            </a:pPr>
            <a:r>
              <a:rPr lang="en"/>
              <a:t>Average time spent listening to music per day and average time spent watching TV per day. </a:t>
            </a:r>
            <a:r>
              <a:rPr i="1" lang="en">
                <a:solidFill>
                  <a:schemeClr val="dk1"/>
                </a:solidFill>
                <a:latin typeface="Times New Roman"/>
                <a:ea typeface="Times New Roman"/>
                <a:cs typeface="Times New Roman"/>
                <a:sym typeface="Times New Roman"/>
              </a:rPr>
              <a:t>r = </a:t>
            </a:r>
            <a:r>
              <a:rPr lang="en">
                <a:solidFill>
                  <a:schemeClr val="dk1"/>
                </a:solidFill>
                <a:latin typeface="Times New Roman"/>
                <a:ea typeface="Times New Roman"/>
                <a:cs typeface="Times New Roman"/>
                <a:sym typeface="Times New Roman"/>
              </a:rPr>
              <a:t>– 0.17</a:t>
            </a:r>
            <a:endParaRPr/>
          </a:p>
        </p:txBody>
      </p:sp>
      <p:sp>
        <p:nvSpPr>
          <p:cNvPr id="251" name="Google Shape;251;p22"/>
          <p:cNvSpPr/>
          <p:nvPr/>
        </p:nvSpPr>
        <p:spPr>
          <a:xfrm>
            <a:off x="7075200" y="1244800"/>
            <a:ext cx="1926000" cy="3358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800">
                <a:latin typeface="Calibri"/>
                <a:ea typeface="Calibri"/>
                <a:cs typeface="Calibri"/>
                <a:sym typeface="Calibri"/>
              </a:rPr>
              <a:t>Be sure to use the following terms in your responses:</a:t>
            </a:r>
            <a:endParaRPr sz="1800">
              <a:latin typeface="Calibri"/>
              <a:ea typeface="Calibri"/>
              <a:cs typeface="Calibri"/>
              <a:sym typeface="Calibri"/>
            </a:endParaRPr>
          </a:p>
          <a:p>
            <a:pPr indent="0" lvl="0" marL="0" rtl="0" algn="l">
              <a:spcBef>
                <a:spcPts val="0"/>
              </a:spcBef>
              <a:spcAft>
                <a:spcPts val="0"/>
              </a:spcAft>
              <a:buNone/>
            </a:pPr>
            <a:r>
              <a:t/>
            </a:r>
            <a:endParaRPr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Strong</a:t>
            </a:r>
            <a:endParaRPr b="1"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Moderate</a:t>
            </a:r>
            <a:endParaRPr b="1"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Weak</a:t>
            </a:r>
            <a:endParaRPr b="1"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Positive</a:t>
            </a:r>
            <a:endParaRPr b="1" sz="1800">
              <a:latin typeface="Calibri"/>
              <a:ea typeface="Calibri"/>
              <a:cs typeface="Calibri"/>
              <a:sym typeface="Calibri"/>
            </a:endParaRPr>
          </a:p>
          <a:p>
            <a:pPr indent="0" lvl="0" marL="0" rtl="0" algn="l">
              <a:spcBef>
                <a:spcPts val="0"/>
              </a:spcBef>
              <a:spcAft>
                <a:spcPts val="0"/>
              </a:spcAft>
              <a:buNone/>
            </a:pPr>
            <a:r>
              <a:rPr b="1" lang="en" sz="1800">
                <a:latin typeface="Calibri"/>
                <a:ea typeface="Calibri"/>
                <a:cs typeface="Calibri"/>
                <a:sym typeface="Calibri"/>
              </a:rPr>
              <a:t>Negative</a:t>
            </a:r>
            <a:r>
              <a:rPr b="1" lang="en" sz="2100">
                <a:latin typeface="Calibri"/>
                <a:ea typeface="Calibri"/>
                <a:cs typeface="Calibri"/>
                <a:sym typeface="Calibri"/>
              </a:rPr>
              <a:t> </a:t>
            </a:r>
            <a:endParaRPr b="1" sz="2100">
              <a:latin typeface="Calibri"/>
              <a:ea typeface="Calibri"/>
              <a:cs typeface="Calibri"/>
              <a:sym typeface="Calibri"/>
            </a:endParaRPr>
          </a:p>
        </p:txBody>
      </p:sp>
      <p:cxnSp>
        <p:nvCxnSpPr>
          <p:cNvPr id="252" name="Google Shape;252;p22"/>
          <p:cNvCxnSpPr/>
          <p:nvPr/>
        </p:nvCxnSpPr>
        <p:spPr>
          <a:xfrm>
            <a:off x="7244375" y="2780775"/>
            <a:ext cx="1545600" cy="12000"/>
          </a:xfrm>
          <a:prstGeom prst="straightConnector1">
            <a:avLst/>
          </a:prstGeom>
          <a:noFill/>
          <a:ln cap="flat" cmpd="sng" w="28575">
            <a:solidFill>
              <a:srgbClr val="424242"/>
            </a:solidFill>
            <a:prstDash val="solid"/>
            <a:round/>
            <a:headEnd len="med" w="med" type="none"/>
            <a:tailEnd len="med" w="med" type="none"/>
          </a:ln>
        </p:spPr>
      </p:cxnSp>
      <p:sp>
        <p:nvSpPr>
          <p:cNvPr id="253" name="Google Shape;253;p22">
            <a:hlinkClick action="ppaction://hlinksldjump" r:id="rId4"/>
          </p:cNvPr>
          <p:cNvSpPr/>
          <p:nvPr/>
        </p:nvSpPr>
        <p:spPr>
          <a:xfrm rot="611145">
            <a:off x="7408385" y="153524"/>
            <a:ext cx="1652342" cy="891523"/>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7" name="Shape 257"/>
        <p:cNvGrpSpPr/>
        <p:nvPr/>
      </p:nvGrpSpPr>
      <p:grpSpPr>
        <a:xfrm>
          <a:off x="0" y="0"/>
          <a:ext cx="0" cy="0"/>
          <a:chOff x="0" y="0"/>
          <a:chExt cx="0" cy="0"/>
        </a:xfrm>
      </p:grpSpPr>
      <p:sp>
        <p:nvSpPr>
          <p:cNvPr id="258" name="Google Shape;258;p23"/>
          <p:cNvSpPr txBox="1"/>
          <p:nvPr>
            <p:ph type="title"/>
          </p:nvPr>
        </p:nvSpPr>
        <p:spPr>
          <a:xfrm>
            <a:off x="311700" y="2926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59" name="Google Shape;259;p23"/>
          <p:cNvSpPr txBox="1"/>
          <p:nvPr>
            <p:ph idx="1" type="body"/>
          </p:nvPr>
        </p:nvSpPr>
        <p:spPr>
          <a:xfrm>
            <a:off x="144300" y="1053750"/>
            <a:ext cx="8688000" cy="3703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biologist is trying to determine if a group of dolphins is a new species of dolphin or if it is a new group of individuals within the same species of dolphin. The biologist measures the width (in millimeters) of the largest part of the skull, zygomatic width, and the length (in millimeters) of the snout, rostral length, of 10 dolphins from the same group of individuals.</a:t>
            </a:r>
            <a:endParaRPr/>
          </a:p>
          <a:p>
            <a:pPr indent="-342900" lvl="0" marL="457200" rtl="0" algn="l">
              <a:lnSpc>
                <a:spcPct val="100000"/>
              </a:lnSpc>
              <a:spcBef>
                <a:spcPts val="1200"/>
              </a:spcBef>
              <a:spcAft>
                <a:spcPts val="0"/>
              </a:spcAft>
              <a:buSzPts val="1800"/>
              <a:buAutoNum type="arabicPeriod"/>
            </a:pPr>
            <a:r>
              <a:rPr lang="en"/>
              <a:t>After checking the data, the biologist realizes that the first zygomatic width listed as 147 mm is an error. It is supposed to be 180 mm. F</a:t>
            </a:r>
            <a:r>
              <a:rPr lang="en"/>
              <a:t>ind the equation of a line of best fit and the correlation coefficient for the </a:t>
            </a:r>
            <a:r>
              <a:rPr lang="en" u="sng">
                <a:solidFill>
                  <a:schemeClr val="hlink"/>
                </a:solidFill>
                <a:hlinkClick r:id="rId4"/>
              </a:rPr>
              <a:t>corrected data</a:t>
            </a:r>
            <a:r>
              <a:rPr lang="en"/>
              <a:t> (</a:t>
            </a:r>
            <a:r>
              <a:rPr lang="en" u="sng">
                <a:solidFill>
                  <a:schemeClr val="hlink"/>
                </a:solidFill>
                <a:hlinkClick r:id="rId5"/>
              </a:rPr>
              <a:t>corrected Desmos data</a:t>
            </a:r>
            <a:r>
              <a:rPr lang="en"/>
              <a:t>). </a:t>
            </a:r>
            <a:endParaRPr/>
          </a:p>
          <a:p>
            <a:pPr indent="-342900" lvl="0" marL="457200" rtl="0" algn="l">
              <a:lnSpc>
                <a:spcPct val="100000"/>
              </a:lnSpc>
              <a:spcBef>
                <a:spcPts val="0"/>
              </a:spcBef>
              <a:spcAft>
                <a:spcPts val="0"/>
              </a:spcAft>
              <a:buSzPts val="1800"/>
              <a:buAutoNum type="arabicPeriod"/>
            </a:pPr>
            <a:r>
              <a:rPr lang="en"/>
              <a:t>Compare the new equation of the line of best fit with the original. What impact did changing one data point have on the slope, 𝑦-intercept, and correlation coefficient on the line of best fit?</a:t>
            </a:r>
            <a:endParaRPr/>
          </a:p>
          <a:p>
            <a:pPr indent="-342900" lvl="0" marL="457200" rtl="0" algn="l">
              <a:lnSpc>
                <a:spcPct val="100000"/>
              </a:lnSpc>
              <a:spcBef>
                <a:spcPts val="0"/>
              </a:spcBef>
              <a:spcAft>
                <a:spcPts val="0"/>
              </a:spcAft>
              <a:buSzPts val="1800"/>
              <a:buAutoNum type="arabicPeriod"/>
            </a:pPr>
            <a:r>
              <a:rPr lang="en"/>
              <a:t>Why do you think that a weak positive association became a moderately strong association? Be prepared to show your reasoning.</a:t>
            </a:r>
            <a:endParaRPr/>
          </a:p>
        </p:txBody>
      </p:sp>
      <p:sp>
        <p:nvSpPr>
          <p:cNvPr id="260" name="Google Shape;260;p2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1" name="Google Shape;261;p23"/>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3.5.3 Using Correlation Coefficient to Describe Relationships between Two Variables</a:t>
            </a:r>
            <a:endParaRPr sz="1000"/>
          </a:p>
        </p:txBody>
      </p:sp>
      <p:pic>
        <p:nvPicPr>
          <p:cNvPr id="262" name="Google Shape;262;p23" title="extending your thinking-1.png"/>
          <p:cNvPicPr preferRelativeResize="0"/>
          <p:nvPr/>
        </p:nvPicPr>
        <p:blipFill>
          <a:blip r:embed="rId6">
            <a:alphaModFix/>
          </a:blip>
          <a:stretch>
            <a:fillRect/>
          </a:stretch>
        </p:blipFill>
        <p:spPr>
          <a:xfrm>
            <a:off x="8686800" y="137160"/>
            <a:ext cx="274320" cy="274320"/>
          </a:xfrm>
          <a:prstGeom prst="rect">
            <a:avLst/>
          </a:prstGeom>
          <a:noFill/>
          <a:ln>
            <a:noFill/>
          </a:ln>
        </p:spPr>
      </p:pic>
      <p:sp>
        <p:nvSpPr>
          <p:cNvPr id="263" name="Google Shape;263;p23"/>
          <p:cNvSpPr txBox="1"/>
          <p:nvPr/>
        </p:nvSpPr>
        <p:spPr>
          <a:xfrm>
            <a:off x="6096000" y="256775"/>
            <a:ext cx="2469300" cy="528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u="sng">
                <a:solidFill>
                  <a:schemeClr val="hlink"/>
                </a:solidFill>
                <a:latin typeface="Calibri"/>
                <a:ea typeface="Calibri"/>
                <a:cs typeface="Calibri"/>
                <a:sym typeface="Calibri"/>
                <a:hlinkClick r:id="rId7"/>
              </a:rPr>
              <a:t>DATA</a:t>
            </a:r>
            <a:r>
              <a:rPr lang="en" sz="1800">
                <a:solidFill>
                  <a:srgbClr val="424242"/>
                </a:solidFill>
                <a:latin typeface="Calibri"/>
                <a:ea typeface="Calibri"/>
                <a:cs typeface="Calibri"/>
                <a:sym typeface="Calibri"/>
              </a:rPr>
              <a:t> – </a:t>
            </a:r>
            <a:r>
              <a:rPr lang="en" sz="1800" u="sng">
                <a:solidFill>
                  <a:schemeClr val="hlink"/>
                </a:solidFill>
                <a:latin typeface="Calibri"/>
                <a:ea typeface="Calibri"/>
                <a:cs typeface="Calibri"/>
                <a:sym typeface="Calibri"/>
                <a:hlinkClick r:id="rId8"/>
              </a:rPr>
              <a:t>DESMOS DATA</a:t>
            </a:r>
            <a:endParaRPr sz="1800">
              <a:solidFill>
                <a:srgbClr val="424242"/>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69" name="Google Shape;269;p24"/>
          <p:cNvSpPr txBox="1"/>
          <p:nvPr>
            <p:ph idx="1" type="body"/>
          </p:nvPr>
        </p:nvSpPr>
        <p:spPr>
          <a:xfrm>
            <a:off x="311700" y="1152475"/>
            <a:ext cx="52752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In the graph, which BEST describes the scatter plot of points?</a:t>
            </a:r>
            <a:endParaRPr sz="2200"/>
          </a:p>
          <a:p>
            <a:pPr indent="-368300" lvl="0" marL="571500" rtl="0" algn="l">
              <a:lnSpc>
                <a:spcPct val="100000"/>
              </a:lnSpc>
              <a:spcBef>
                <a:spcPts val="1200"/>
              </a:spcBef>
              <a:spcAft>
                <a:spcPts val="0"/>
              </a:spcAft>
              <a:buSzPts val="2200"/>
              <a:buFont typeface="Noto Sans"/>
              <a:buAutoNum type="alphaLcPeriod"/>
            </a:pPr>
            <a:r>
              <a:rPr lang="en" sz="2200"/>
              <a:t>𝑟 = 0.90, positive, weak correlation</a:t>
            </a:r>
            <a:endParaRPr sz="2200"/>
          </a:p>
          <a:p>
            <a:pPr indent="-368300" lvl="0" marL="571500" rtl="0" algn="l">
              <a:lnSpc>
                <a:spcPct val="100000"/>
              </a:lnSpc>
              <a:spcBef>
                <a:spcPts val="1000"/>
              </a:spcBef>
              <a:spcAft>
                <a:spcPts val="0"/>
              </a:spcAft>
              <a:buSzPts val="2200"/>
              <a:buFont typeface="Noto Sans"/>
              <a:buAutoNum type="alphaLcPeriod"/>
            </a:pPr>
            <a:r>
              <a:rPr lang="en" sz="2200"/>
              <a:t>𝑟 = − 0.90, strong, negative correlation</a:t>
            </a:r>
            <a:endParaRPr sz="2200"/>
          </a:p>
          <a:p>
            <a:pPr indent="-368300" lvl="0" marL="571500" rtl="0" algn="l">
              <a:lnSpc>
                <a:spcPct val="100000"/>
              </a:lnSpc>
              <a:spcBef>
                <a:spcPts val="1000"/>
              </a:spcBef>
              <a:spcAft>
                <a:spcPts val="0"/>
              </a:spcAft>
              <a:buSzPts val="2200"/>
              <a:buFont typeface="Noto Sans"/>
              <a:buAutoNum type="alphaLcPeriod"/>
            </a:pPr>
            <a:r>
              <a:rPr lang="en" sz="2200"/>
              <a:t>𝑟 = − 0.24, weak, negative correlation</a:t>
            </a:r>
            <a:endParaRPr sz="2200"/>
          </a:p>
          <a:p>
            <a:pPr indent="-368300" lvl="0" marL="571500" rtl="0" algn="l">
              <a:lnSpc>
                <a:spcPct val="100000"/>
              </a:lnSpc>
              <a:spcBef>
                <a:spcPts val="1000"/>
              </a:spcBef>
              <a:spcAft>
                <a:spcPts val="1000"/>
              </a:spcAft>
              <a:buSzPts val="2200"/>
              <a:buFont typeface="Noto Sans"/>
              <a:buAutoNum type="alphaLcPeriod"/>
            </a:pPr>
            <a:r>
              <a:rPr lang="en" sz="2200"/>
              <a:t>𝑟 = 0.24, strong, positive correlation</a:t>
            </a:r>
            <a:endParaRPr sz="2200"/>
          </a:p>
        </p:txBody>
      </p:sp>
      <p:sp>
        <p:nvSpPr>
          <p:cNvPr id="270" name="Google Shape;27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24"/>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3.5.3 Using Correlation Coefficient to Describe Relationships between Two Variables</a:t>
            </a:r>
            <a:endParaRPr sz="1000"/>
          </a:p>
        </p:txBody>
      </p:sp>
      <p:pic>
        <p:nvPicPr>
          <p:cNvPr id="272" name="Google Shape;272;p2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3" name="Google Shape;273;p24">
            <a:hlinkClick action="ppaction://hlinkshowjump?jump=nextslide"/>
          </p:cNvPr>
          <p:cNvSpPr/>
          <p:nvPr/>
        </p:nvSpPr>
        <p:spPr>
          <a:xfrm>
            <a:off x="6538738" y="46374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id="274" name="Google Shape;274;p24"/>
          <p:cNvPicPr preferRelativeResize="0"/>
          <p:nvPr/>
        </p:nvPicPr>
        <p:blipFill>
          <a:blip r:embed="rId5">
            <a:alphaModFix/>
          </a:blip>
          <a:stretch>
            <a:fillRect/>
          </a:stretch>
        </p:blipFill>
        <p:spPr>
          <a:xfrm>
            <a:off x="5739300" y="1170125"/>
            <a:ext cx="3190663" cy="29732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8" name="Shape 278"/>
        <p:cNvGrpSpPr/>
        <p:nvPr/>
      </p:nvGrpSpPr>
      <p:grpSpPr>
        <a:xfrm>
          <a:off x="0" y="0"/>
          <a:ext cx="0" cy="0"/>
          <a:chOff x="0" y="0"/>
          <a:chExt cx="0" cy="0"/>
        </a:xfrm>
      </p:grpSpPr>
      <p:sp>
        <p:nvSpPr>
          <p:cNvPr id="279" name="Google Shape;279;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80" name="Google Shape;280;p25"/>
          <p:cNvSpPr txBox="1"/>
          <p:nvPr>
            <p:ph idx="1" type="body"/>
          </p:nvPr>
        </p:nvSpPr>
        <p:spPr>
          <a:xfrm>
            <a:off x="311700" y="1208200"/>
            <a:ext cx="4831800" cy="325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1D2125"/>
                </a:solidFill>
              </a:rPr>
              <a:t>Determine the Strength of a Linear Relationship</a:t>
            </a:r>
            <a:endParaRPr b="1" sz="1700">
              <a:solidFill>
                <a:srgbClr val="1D2125"/>
              </a:solidFill>
            </a:endParaRPr>
          </a:p>
          <a:p>
            <a:pPr indent="0" lvl="0" marL="0" rtl="0" algn="l">
              <a:spcBef>
                <a:spcPts val="0"/>
              </a:spcBef>
              <a:spcAft>
                <a:spcPts val="0"/>
              </a:spcAft>
              <a:buNone/>
            </a:pPr>
            <a:r>
              <a:t/>
            </a:r>
            <a:endParaRPr b="1" sz="1700">
              <a:solidFill>
                <a:srgbClr val="1D2125"/>
              </a:solidFill>
            </a:endParaRPr>
          </a:p>
          <a:p>
            <a:pPr indent="-336550" lvl="0" marL="457200" rtl="0" algn="l">
              <a:spcBef>
                <a:spcPts val="0"/>
              </a:spcBef>
              <a:spcAft>
                <a:spcPts val="0"/>
              </a:spcAft>
              <a:buClr>
                <a:srgbClr val="1D2125"/>
              </a:buClr>
              <a:buSzPts val="1700"/>
              <a:buAutoNum type="arabicPeriod"/>
            </a:pPr>
            <a:r>
              <a:rPr lang="en" sz="1700">
                <a:solidFill>
                  <a:srgbClr val="1D2125"/>
                </a:solidFill>
              </a:rPr>
              <a:t>Calculate the correlation coefficient for cricket-chirp data in the table.</a:t>
            </a:r>
            <a:endParaRPr sz="1700">
              <a:solidFill>
                <a:srgbClr val="1D2125"/>
              </a:solidFill>
            </a:endParaRPr>
          </a:p>
          <a:p>
            <a:pPr indent="0" lvl="0" marL="457200" rtl="0" algn="l">
              <a:spcBef>
                <a:spcPts val="1000"/>
              </a:spcBef>
              <a:spcAft>
                <a:spcPts val="0"/>
              </a:spcAft>
              <a:buNone/>
            </a:pPr>
            <a:r>
              <a:t/>
            </a:r>
            <a:endParaRPr b="1" sz="1700">
              <a:solidFill>
                <a:srgbClr val="1D2125"/>
              </a:solidFill>
            </a:endParaRPr>
          </a:p>
          <a:p>
            <a:pPr indent="0" lvl="0" marL="457200" rtl="0" algn="l">
              <a:spcBef>
                <a:spcPts val="1000"/>
              </a:spcBef>
              <a:spcAft>
                <a:spcPts val="0"/>
              </a:spcAft>
              <a:buNone/>
            </a:pPr>
            <a:r>
              <a:t/>
            </a:r>
            <a:endParaRPr b="1" sz="1700">
              <a:solidFill>
                <a:srgbClr val="1D2125"/>
              </a:solidFill>
            </a:endParaRPr>
          </a:p>
          <a:p>
            <a:pPr indent="0" lvl="0" marL="457200" rtl="0" algn="l">
              <a:spcBef>
                <a:spcPts val="1000"/>
              </a:spcBef>
              <a:spcAft>
                <a:spcPts val="0"/>
              </a:spcAft>
              <a:buNone/>
            </a:pPr>
            <a:r>
              <a:t/>
            </a:r>
            <a:endParaRPr b="1" sz="1700">
              <a:solidFill>
                <a:srgbClr val="1D2125"/>
              </a:solidFill>
            </a:endParaRPr>
          </a:p>
          <a:p>
            <a:pPr indent="-336550" lvl="0" marL="457200" rtl="0" algn="l">
              <a:spcBef>
                <a:spcPts val="1000"/>
              </a:spcBef>
              <a:spcAft>
                <a:spcPts val="0"/>
              </a:spcAft>
              <a:buClr>
                <a:srgbClr val="1D2125"/>
              </a:buClr>
              <a:buSzPts val="1700"/>
              <a:buAutoNum type="arabicPeriod"/>
            </a:pPr>
            <a:r>
              <a:rPr lang="en" sz="1700">
                <a:solidFill>
                  <a:srgbClr val="1D2125"/>
                </a:solidFill>
              </a:rPr>
              <a:t>Tell if the linear relationship is positive or negative and if it is strong, weak, or moderate.</a:t>
            </a:r>
            <a:endParaRPr sz="1500">
              <a:solidFill>
                <a:srgbClr val="1D2125"/>
              </a:solidFill>
            </a:endParaRPr>
          </a:p>
        </p:txBody>
      </p:sp>
      <p:pic>
        <p:nvPicPr>
          <p:cNvPr id="281" name="Google Shape;281;p25"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82" name="Google Shape;282;p25"/>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5"/>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3.5.3 Using Correlation Coefficient to Describe Relationships between Two Variables - Additional Resources</a:t>
            </a:r>
            <a:endParaRPr/>
          </a:p>
        </p:txBody>
      </p:sp>
      <p:graphicFrame>
        <p:nvGraphicFramePr>
          <p:cNvPr id="284" name="Google Shape;284;p25"/>
          <p:cNvGraphicFramePr/>
          <p:nvPr/>
        </p:nvGraphicFramePr>
        <p:xfrm>
          <a:off x="5615350" y="603763"/>
          <a:ext cx="3000000" cy="3000000"/>
        </p:xfrm>
        <a:graphic>
          <a:graphicData uri="http://schemas.openxmlformats.org/drawingml/2006/table">
            <a:tbl>
              <a:tblPr>
                <a:noFill/>
                <a:tableStyleId>{5BE42AED-638B-43F7-BBE5-DF42324ECFD4}</a:tableStyleId>
              </a:tblPr>
              <a:tblGrid>
                <a:gridCol w="1299800"/>
                <a:gridCol w="1299800"/>
              </a:tblGrid>
              <a:tr h="507400">
                <a:tc>
                  <a:txBody>
                    <a:bodyPr/>
                    <a:lstStyle/>
                    <a:p>
                      <a:pPr indent="0" lvl="0" marL="0" rtl="0" algn="ctr">
                        <a:spcBef>
                          <a:spcPts val="0"/>
                        </a:spcBef>
                        <a:spcAft>
                          <a:spcPts val="0"/>
                        </a:spcAft>
                        <a:buNone/>
                      </a:pPr>
                      <a:r>
                        <a:rPr lang="en">
                          <a:solidFill>
                            <a:srgbClr val="FFFFFF"/>
                          </a:solidFill>
                          <a:latin typeface="Calibri"/>
                          <a:ea typeface="Calibri"/>
                          <a:cs typeface="Calibri"/>
                          <a:sym typeface="Calibri"/>
                        </a:rPr>
                        <a:t>Chirps</a:t>
                      </a:r>
                      <a:endParaRPr>
                        <a:solidFill>
                          <a:srgbClr val="FFFFFF"/>
                        </a:solidFill>
                        <a:latin typeface="Calibri"/>
                        <a:ea typeface="Calibri"/>
                        <a:cs typeface="Calibri"/>
                        <a:sym typeface="Calibri"/>
                      </a:endParaRPr>
                    </a:p>
                  </a:txBody>
                  <a:tcPr marT="91425" marB="91425" marR="91425" marL="91425" anchor="ctr">
                    <a:lnL cap="flat" cmpd="sng" w="9525">
                      <a:solidFill>
                        <a:srgbClr val="005047"/>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Clr>
                          <a:srgbClr val="000000"/>
                        </a:buClr>
                        <a:buSzPts val="1100"/>
                        <a:buFont typeface="Arial"/>
                        <a:buNone/>
                      </a:pPr>
                      <a:r>
                        <a:rPr lang="en">
                          <a:solidFill>
                            <a:srgbClr val="FFFFFF"/>
                          </a:solidFill>
                          <a:latin typeface="Calibri"/>
                          <a:ea typeface="Calibri"/>
                          <a:cs typeface="Calibri"/>
                          <a:sym typeface="Calibri"/>
                        </a:rPr>
                        <a:t>Temperature</a:t>
                      </a:r>
                      <a:endParaRPr>
                        <a:solidFill>
                          <a:srgbClr val="FFFFFF"/>
                        </a:solidFill>
                        <a:latin typeface="Times New Roman"/>
                        <a:ea typeface="Times New Roman"/>
                        <a:cs typeface="Times New Roman"/>
                        <a:sym typeface="Times New Roman"/>
                      </a:endParaRPr>
                    </a:p>
                  </a:txBody>
                  <a:tcPr marT="91425" marB="91425" marR="91425" marL="91425" anchor="ctr">
                    <a:lnL cap="flat" cmpd="sng" w="9525">
                      <a:solidFill>
                        <a:srgbClr val="FFFFFF"/>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solidFill>
                      <a:srgbClr val="005047"/>
                    </a:solidFill>
                  </a:tcPr>
                </a:tc>
              </a:tr>
              <a:tr h="341875">
                <a:tc>
                  <a:txBody>
                    <a:bodyPr/>
                    <a:lstStyle/>
                    <a:p>
                      <a:pPr indent="0" lvl="0" marL="0" rtl="0" algn="ctr">
                        <a:spcBef>
                          <a:spcPts val="0"/>
                        </a:spcBef>
                        <a:spcAft>
                          <a:spcPts val="0"/>
                        </a:spcAft>
                        <a:buNone/>
                      </a:pPr>
                      <a:r>
                        <a:rPr lang="en" sz="1300"/>
                        <a:t>44</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80.5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35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70.5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20.4</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57</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33</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66</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31</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68</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35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72</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18.5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52</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37</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73.5</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r h="341875">
                <a:tc>
                  <a:txBody>
                    <a:bodyPr/>
                    <a:lstStyle/>
                    <a:p>
                      <a:pPr indent="0" lvl="0" marL="0" rtl="0" algn="ctr">
                        <a:spcBef>
                          <a:spcPts val="0"/>
                        </a:spcBef>
                        <a:spcAft>
                          <a:spcPts val="0"/>
                        </a:spcAft>
                        <a:buNone/>
                      </a:pPr>
                      <a:r>
                        <a:rPr lang="en" sz="1300"/>
                        <a:t>26</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c>
                  <a:txBody>
                    <a:bodyPr/>
                    <a:lstStyle/>
                    <a:p>
                      <a:pPr indent="0" lvl="0" marL="0" rtl="0" algn="ctr">
                        <a:spcBef>
                          <a:spcPts val="0"/>
                        </a:spcBef>
                        <a:spcAft>
                          <a:spcPts val="0"/>
                        </a:spcAft>
                        <a:buNone/>
                      </a:pPr>
                      <a:r>
                        <a:rPr lang="en" sz="1300"/>
                        <a:t>53</a:t>
                      </a:r>
                      <a:endParaRPr sz="1300"/>
                    </a:p>
                  </a:txBody>
                  <a:tcPr marT="91425" marB="91425" marR="91425" marL="91425" anchor="ctr">
                    <a:lnL cap="flat" cmpd="sng" w="9525">
                      <a:solidFill>
                        <a:srgbClr val="005047"/>
                      </a:solidFill>
                      <a:prstDash val="solid"/>
                      <a:round/>
                      <a:headEnd len="sm" w="sm" type="none"/>
                      <a:tailEnd len="sm" w="sm" type="none"/>
                    </a:lnL>
                    <a:lnR cap="flat" cmpd="sng" w="9525">
                      <a:solidFill>
                        <a:srgbClr val="005047"/>
                      </a:solidFill>
                      <a:prstDash val="solid"/>
                      <a:round/>
                      <a:headEnd len="sm" w="sm" type="none"/>
                      <a:tailEnd len="sm" w="sm" type="none"/>
                    </a:lnR>
                    <a:lnT cap="flat" cmpd="sng" w="9525">
                      <a:solidFill>
                        <a:srgbClr val="005047"/>
                      </a:solidFill>
                      <a:prstDash val="solid"/>
                      <a:round/>
                      <a:headEnd len="sm" w="sm" type="none"/>
                      <a:tailEnd len="sm" w="sm" type="none"/>
                    </a:lnT>
                    <a:lnB cap="flat" cmpd="sng" w="9525">
                      <a:solidFill>
                        <a:srgbClr val="005047"/>
                      </a:solidFill>
                      <a:prstDash val="solid"/>
                      <a:round/>
                      <a:headEnd len="sm" w="sm" type="none"/>
                      <a:tailEnd len="sm" w="sm" type="none"/>
                    </a:lnB>
                  </a:tcPr>
                </a:tc>
              </a:tr>
            </a:tbl>
          </a:graphicData>
        </a:graphic>
      </p:graphicFrame>
      <p:sp>
        <p:nvSpPr>
          <p:cNvPr id="285" name="Google Shape;285;p25"/>
          <p:cNvSpPr/>
          <p:nvPr/>
        </p:nvSpPr>
        <p:spPr>
          <a:xfrm>
            <a:off x="655400" y="2634975"/>
            <a:ext cx="4409700" cy="10341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l">
              <a:lnSpc>
                <a:spcPct val="115000"/>
              </a:lnSpc>
              <a:spcBef>
                <a:spcPts val="1000"/>
              </a:spcBef>
              <a:spcAft>
                <a:spcPts val="1000"/>
              </a:spcAft>
              <a:buClr>
                <a:schemeClr val="dk1"/>
              </a:buClr>
              <a:buSzPts val="1100"/>
              <a:buFont typeface="Arial"/>
              <a:buNone/>
            </a:pPr>
            <a:r>
              <a:rPr b="1" lang="en" sz="1700">
                <a:solidFill>
                  <a:srgbClr val="1D2125"/>
                </a:solidFill>
                <a:latin typeface="Calibri"/>
                <a:ea typeface="Calibri"/>
                <a:cs typeface="Calibri"/>
                <a:sym typeface="Calibri"/>
              </a:rPr>
              <a:t>HINT:</a:t>
            </a:r>
            <a:r>
              <a:rPr lang="en" sz="1700">
                <a:solidFill>
                  <a:srgbClr val="1D2125"/>
                </a:solidFill>
                <a:latin typeface="Calibri"/>
                <a:ea typeface="Calibri"/>
                <a:cs typeface="Calibri"/>
                <a:sym typeface="Calibri"/>
              </a:rPr>
              <a:t> Enter the </a:t>
            </a:r>
            <a:r>
              <a:rPr b="1" lang="en" sz="1700">
                <a:solidFill>
                  <a:srgbClr val="0B5B51"/>
                </a:solidFill>
                <a:latin typeface="Calibri"/>
                <a:ea typeface="Calibri"/>
                <a:cs typeface="Calibri"/>
                <a:sym typeface="Calibri"/>
              </a:rPr>
              <a:t>chirps</a:t>
            </a:r>
            <a:r>
              <a:rPr lang="en" sz="1700">
                <a:solidFill>
                  <a:srgbClr val="1D2125"/>
                </a:solidFill>
                <a:latin typeface="Calibri"/>
                <a:ea typeface="Calibri"/>
                <a:cs typeface="Calibri"/>
                <a:sym typeface="Calibri"/>
              </a:rPr>
              <a:t> in the 𝑥-column of the table and the </a:t>
            </a:r>
            <a:r>
              <a:rPr b="1" lang="en" sz="1700">
                <a:solidFill>
                  <a:srgbClr val="0B5B51"/>
                </a:solidFill>
                <a:latin typeface="Calibri"/>
                <a:ea typeface="Calibri"/>
                <a:cs typeface="Calibri"/>
                <a:sym typeface="Calibri"/>
              </a:rPr>
              <a:t>temperature</a:t>
            </a:r>
            <a:r>
              <a:rPr lang="en" sz="1700">
                <a:solidFill>
                  <a:srgbClr val="1D2125"/>
                </a:solidFill>
                <a:latin typeface="Calibri"/>
                <a:ea typeface="Calibri"/>
                <a:cs typeface="Calibri"/>
                <a:sym typeface="Calibri"/>
              </a:rPr>
              <a:t> in the 𝑦-column of the table. Then, use </a:t>
            </a:r>
            <a:r>
              <a:rPr i="1" lang="en" sz="1700">
                <a:solidFill>
                  <a:srgbClr val="1D2125"/>
                </a:solidFill>
                <a:latin typeface="Times New Roman"/>
                <a:ea typeface="Times New Roman"/>
                <a:cs typeface="Times New Roman"/>
                <a:sym typeface="Times New Roman"/>
              </a:rPr>
              <a:t>y</a:t>
            </a:r>
            <a:r>
              <a:rPr baseline="-25000" lang="en" sz="1700">
                <a:solidFill>
                  <a:srgbClr val="1D2125"/>
                </a:solidFill>
                <a:latin typeface="Calibri"/>
                <a:ea typeface="Calibri"/>
                <a:cs typeface="Calibri"/>
                <a:sym typeface="Calibri"/>
              </a:rPr>
              <a:t>1</a:t>
            </a:r>
            <a:r>
              <a:rPr lang="en" sz="1700">
                <a:solidFill>
                  <a:srgbClr val="1D2125"/>
                </a:solidFill>
                <a:latin typeface="Calibri"/>
                <a:ea typeface="Calibri"/>
                <a:cs typeface="Calibri"/>
                <a:sym typeface="Calibri"/>
              </a:rPr>
              <a:t> ~ </a:t>
            </a:r>
            <a:r>
              <a:rPr lang="en" sz="1700">
                <a:solidFill>
                  <a:srgbClr val="1155CC"/>
                </a:solidFill>
                <a:latin typeface="Calibri"/>
                <a:ea typeface="Calibri"/>
                <a:cs typeface="Calibri"/>
                <a:sym typeface="Calibri"/>
              </a:rPr>
              <a:t>m</a:t>
            </a:r>
            <a:r>
              <a:rPr i="1" lang="en" sz="1700">
                <a:solidFill>
                  <a:srgbClr val="1D2125"/>
                </a:solidFill>
                <a:latin typeface="Times New Roman"/>
                <a:ea typeface="Times New Roman"/>
                <a:cs typeface="Times New Roman"/>
                <a:sym typeface="Times New Roman"/>
              </a:rPr>
              <a:t>x</a:t>
            </a:r>
            <a:r>
              <a:rPr baseline="-25000" lang="en" sz="1700">
                <a:solidFill>
                  <a:srgbClr val="1D2125"/>
                </a:solidFill>
                <a:latin typeface="Calibri"/>
                <a:ea typeface="Calibri"/>
                <a:cs typeface="Calibri"/>
                <a:sym typeface="Calibri"/>
              </a:rPr>
              <a:t>1</a:t>
            </a:r>
            <a:r>
              <a:rPr lang="en" sz="1700">
                <a:solidFill>
                  <a:srgbClr val="1D2125"/>
                </a:solidFill>
                <a:latin typeface="Calibri"/>
                <a:ea typeface="Calibri"/>
                <a:cs typeface="Calibri"/>
                <a:sym typeface="Calibri"/>
              </a:rPr>
              <a:t> + </a:t>
            </a:r>
            <a:r>
              <a:rPr lang="en" sz="1700">
                <a:solidFill>
                  <a:srgbClr val="1155CC"/>
                </a:solidFill>
                <a:latin typeface="Calibri"/>
                <a:ea typeface="Calibri"/>
                <a:cs typeface="Calibri"/>
                <a:sym typeface="Calibri"/>
              </a:rPr>
              <a:t>b</a:t>
            </a:r>
            <a:r>
              <a:rPr lang="en" sz="1700">
                <a:solidFill>
                  <a:srgbClr val="1D2125"/>
                </a:solidFill>
                <a:latin typeface="Calibri"/>
                <a:ea typeface="Calibri"/>
                <a:cs typeface="Calibri"/>
                <a:sym typeface="Calibri"/>
              </a:rPr>
              <a:t>.</a:t>
            </a:r>
            <a:endParaRPr>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9" name="Shape 289"/>
        <p:cNvGrpSpPr/>
        <p:nvPr/>
      </p:nvGrpSpPr>
      <p:grpSpPr>
        <a:xfrm>
          <a:off x="0" y="0"/>
          <a:ext cx="0" cy="0"/>
          <a:chOff x="0" y="0"/>
          <a:chExt cx="0" cy="0"/>
        </a:xfrm>
      </p:grpSpPr>
      <p:sp>
        <p:nvSpPr>
          <p:cNvPr id="290" name="Google Shape;290;p26"/>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91" name="Google Shape;291;p2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2" name="Google Shape;292;p2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3" name="Google Shape;293;p2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4" name="Google Shape;294;p2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5" name="Google Shape;295;p26"/>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96" name="Google Shape;296;p26"/>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97" name="Google Shape;297;p26"/>
          <p:cNvCxnSpPr>
            <a:stCxn id="291" idx="2"/>
            <a:endCxn id="29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98" name="Google Shape;298;p26"/>
          <p:cNvCxnSpPr>
            <a:stCxn id="293" idx="3"/>
            <a:endCxn id="29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99" name="Google Shape;299;p26"/>
          <p:cNvCxnSpPr>
            <a:stCxn id="292" idx="3"/>
            <a:endCxn id="29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00" name="Google Shape;300;p26"/>
          <p:cNvCxnSpPr>
            <a:stCxn id="294" idx="3"/>
            <a:endCxn id="29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01" name="Google Shape;301;p26"/>
          <p:cNvCxnSpPr>
            <a:stCxn id="296" idx="3"/>
            <a:endCxn id="29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02" name="Google Shape;302;p2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3" name="Google Shape;303;p26"/>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04" name="Google Shape;304;p26"/>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05" name="Google Shape;305;p26"/>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06" name="Google Shape;306;p26"/>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07" name="Google Shape;307;p26"/>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08" name="Google Shape;308;p26"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309" name="Google Shape;309;p26"/>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10" name="Google Shape;310;p26"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311" name="Google Shape;311;p26"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312" name="Google Shape;312;p26" title="hugeicons_chart-down.png"/>
          <p:cNvPicPr preferRelativeResize="0"/>
          <p:nvPr/>
        </p:nvPicPr>
        <p:blipFill>
          <a:blip r:embed="rId6">
            <a:alphaModFix/>
          </a:blip>
          <a:stretch>
            <a:fillRect/>
          </a:stretch>
        </p:blipFill>
        <p:spPr>
          <a:xfrm>
            <a:off x="4901184" y="3395472"/>
            <a:ext cx="228600" cy="228600"/>
          </a:xfrm>
          <a:prstGeom prst="rect">
            <a:avLst/>
          </a:prstGeom>
          <a:noFill/>
          <a:ln>
            <a:noFill/>
          </a:ln>
        </p:spPr>
      </p:pic>
      <p:pic>
        <p:nvPicPr>
          <p:cNvPr id="313" name="Google Shape;313;p26"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314" name="Google Shape;314;p26"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18" name="Shape 318"/>
        <p:cNvGrpSpPr/>
        <p:nvPr/>
      </p:nvGrpSpPr>
      <p:grpSpPr>
        <a:xfrm>
          <a:off x="0" y="0"/>
          <a:ext cx="0" cy="0"/>
          <a:chOff x="0" y="0"/>
          <a:chExt cx="0" cy="0"/>
        </a:xfrm>
      </p:grpSpPr>
      <p:sp>
        <p:nvSpPr>
          <p:cNvPr id="319" name="Google Shape;319;p27"/>
          <p:cNvSpPr txBox="1"/>
          <p:nvPr>
            <p:ph type="title"/>
          </p:nvPr>
        </p:nvSpPr>
        <p:spPr>
          <a:xfrm>
            <a:off x="235500" y="1402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20" name="Google Shape;320;p27"/>
          <p:cNvSpPr txBox="1"/>
          <p:nvPr>
            <p:ph idx="1" type="body"/>
          </p:nvPr>
        </p:nvSpPr>
        <p:spPr>
          <a:xfrm>
            <a:off x="238950" y="755825"/>
            <a:ext cx="8690100" cy="404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Doctors suspect a strain of bacteria is becoming resistant to antibiotics. They put various concentrations of antibiotic in petri dishes and add some of the bacteria to allow it to grow. The bacteria grow into groups called colonies. After time, the doctors return and count the number of colonies for the different amounts of antibiotic.</a:t>
            </a:r>
            <a:endParaRPr sz="1600"/>
          </a:p>
          <a:p>
            <a:pPr indent="0" lvl="0" marL="0" rtl="0" algn="l">
              <a:lnSpc>
                <a:spcPct val="100000"/>
              </a:lnSpc>
              <a:spcBef>
                <a:spcPts val="1200"/>
              </a:spcBef>
              <a:spcAft>
                <a:spcPts val="0"/>
              </a:spcAft>
              <a:buNone/>
            </a:pPr>
            <a:r>
              <a:rPr lang="en" sz="1600"/>
              <a:t>The data are plotted with a best fit line. The correlation coefficient is 𝑟 = − 0.83.</a:t>
            </a:r>
            <a:endParaRPr sz="1600"/>
          </a:p>
          <a:p>
            <a:pPr indent="-330200" lvl="0" marL="457200" rtl="0" algn="l">
              <a:lnSpc>
                <a:spcPct val="100000"/>
              </a:lnSpc>
              <a:spcBef>
                <a:spcPts val="1200"/>
              </a:spcBef>
              <a:spcAft>
                <a:spcPts val="0"/>
              </a:spcAft>
              <a:buSzPts val="1600"/>
              <a:buAutoNum type="arabicPeriod"/>
            </a:pPr>
            <a:r>
              <a:rPr lang="en" sz="1600"/>
              <a:t>What does the </a:t>
            </a:r>
            <a:r>
              <a:rPr b="1" lang="en" sz="1600"/>
              <a:t>sign</a:t>
            </a:r>
            <a:r>
              <a:rPr lang="en" sz="1600"/>
              <a:t> of the correlation coefficient tell you about the relationship </a:t>
            </a:r>
            <a:br>
              <a:rPr lang="en" sz="1600"/>
            </a:br>
            <a:r>
              <a:rPr lang="en" sz="1600"/>
              <a:t>between the number of bacteria colonies and the concentration of antibiotic </a:t>
            </a:r>
            <a:br>
              <a:rPr lang="en" sz="1600"/>
            </a:br>
            <a:r>
              <a:rPr lang="en" sz="1600"/>
              <a:t>in the dish?</a:t>
            </a:r>
            <a:endParaRPr sz="1600"/>
          </a:p>
          <a:p>
            <a:pPr indent="-330200" lvl="0" marL="457200" rtl="0" algn="l">
              <a:lnSpc>
                <a:spcPct val="100000"/>
              </a:lnSpc>
              <a:spcBef>
                <a:spcPts val="1000"/>
              </a:spcBef>
              <a:spcAft>
                <a:spcPts val="0"/>
              </a:spcAft>
              <a:buSzPts val="1600"/>
              <a:buAutoNum type="arabicPeriod"/>
            </a:pPr>
            <a:r>
              <a:rPr lang="en" sz="1600"/>
              <a:t>What does the </a:t>
            </a:r>
            <a:r>
              <a:rPr b="1" lang="en" sz="1600"/>
              <a:t>numerical value</a:t>
            </a:r>
            <a:r>
              <a:rPr lang="en" sz="1600"/>
              <a:t> of the correlation coefficient tell you about the relationship between the number of bacteria colonies and the concentration of antibiotic in the dish?</a:t>
            </a:r>
            <a:endParaRPr sz="1600"/>
          </a:p>
          <a:p>
            <a:pPr indent="-330200" lvl="0" marL="457200" rtl="0" algn="l">
              <a:lnSpc>
                <a:spcPct val="100000"/>
              </a:lnSpc>
              <a:spcBef>
                <a:spcPts val="1000"/>
              </a:spcBef>
              <a:spcAft>
                <a:spcPts val="0"/>
              </a:spcAft>
              <a:buSzPts val="1600"/>
              <a:buAutoNum type="arabicPeriod"/>
            </a:pPr>
            <a:r>
              <a:rPr lang="en" sz="1600"/>
              <a:t>In a follow-up study, a group of scientists collect data that were fit by a linear model with a correlation coefficient of 𝑟 = − 0.94. Which study suggests a stronger relationship between the number of bacteria colonies and the concentration of antibiotic: the doctors’ study or the scientists’ study? Be prepared to show your reasoning.</a:t>
            </a:r>
            <a:endParaRPr sz="1600"/>
          </a:p>
        </p:txBody>
      </p:sp>
      <p:sp>
        <p:nvSpPr>
          <p:cNvPr id="321" name="Google Shape;321;p27"/>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2" name="Google Shape;322;p27"/>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3.5.4 Interpreting the Correlation Coefficient</a:t>
            </a:r>
            <a:endParaRPr sz="1000"/>
          </a:p>
        </p:txBody>
      </p:sp>
      <p:pic>
        <p:nvPicPr>
          <p:cNvPr id="323" name="Google Shape;323;p27" title="Microbiology.jpg"/>
          <p:cNvPicPr preferRelativeResize="0"/>
          <p:nvPr/>
        </p:nvPicPr>
        <p:blipFill>
          <a:blip r:embed="rId4">
            <a:alphaModFix/>
          </a:blip>
          <a:stretch>
            <a:fillRect/>
          </a:stretch>
        </p:blipFill>
        <p:spPr>
          <a:xfrm>
            <a:off x="7706425" y="1972150"/>
            <a:ext cx="1222625" cy="916977"/>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7" name="Shape 327"/>
        <p:cNvGrpSpPr/>
        <p:nvPr/>
      </p:nvGrpSpPr>
      <p:grpSpPr>
        <a:xfrm>
          <a:off x="0" y="0"/>
          <a:ext cx="0" cy="0"/>
          <a:chOff x="0" y="0"/>
          <a:chExt cx="0" cy="0"/>
        </a:xfrm>
      </p:grpSpPr>
      <p:sp>
        <p:nvSpPr>
          <p:cNvPr id="328" name="Google Shape;328;p28"/>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9" name="Google Shape;329;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0" name="Google Shape;330;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1" name="Google Shape;331;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2" name="Google Shape;332;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3" name="Google Shape;333;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34" name="Google Shape;334;p28"/>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35" name="Google Shape;335;p28"/>
          <p:cNvCxnSpPr>
            <a:stCxn id="329" idx="2"/>
            <a:endCxn id="33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36" name="Google Shape;336;p28"/>
          <p:cNvCxnSpPr>
            <a:stCxn id="331" idx="3"/>
            <a:endCxn id="33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37" name="Google Shape;337;p28"/>
          <p:cNvCxnSpPr>
            <a:stCxn id="330" idx="3"/>
            <a:endCxn id="33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38" name="Google Shape;338;p28"/>
          <p:cNvCxnSpPr>
            <a:stCxn id="332" idx="3"/>
            <a:endCxn id="33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39" name="Google Shape;339;p28"/>
          <p:cNvCxnSpPr>
            <a:stCxn id="334" idx="3"/>
            <a:endCxn id="33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40" name="Google Shape;340;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1" name="Google Shape;341;p28"/>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42" name="Google Shape;342;p28"/>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43" name="Google Shape;343;p28"/>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44" name="Google Shape;344;p28"/>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345" name="Google Shape;345;p28"/>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46" name="Google Shape;346;p28"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347" name="Google Shape;347;p28"/>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48" name="Google Shape;348;p28"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349" name="Google Shape;349;p28" title="hugeicons_pencil.png"/>
          <p:cNvPicPr preferRelativeResize="0"/>
          <p:nvPr/>
        </p:nvPicPr>
        <p:blipFill>
          <a:blip r:embed="rId6">
            <a:alphaModFix/>
          </a:blip>
          <a:stretch>
            <a:fillRect/>
          </a:stretch>
        </p:blipFill>
        <p:spPr>
          <a:xfrm>
            <a:off x="6519672" y="1749552"/>
            <a:ext cx="228600" cy="228600"/>
          </a:xfrm>
          <a:prstGeom prst="rect">
            <a:avLst/>
          </a:prstGeom>
          <a:noFill/>
          <a:ln>
            <a:noFill/>
          </a:ln>
        </p:spPr>
      </p:pic>
      <p:pic>
        <p:nvPicPr>
          <p:cNvPr id="350" name="Google Shape;350;p28"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351" name="Google Shape;351;p28"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352" name="Google Shape;352;p28" title="hugeicons_chart-down.png"/>
          <p:cNvPicPr preferRelativeResize="0"/>
          <p:nvPr/>
        </p:nvPicPr>
        <p:blipFill>
          <a:blip r:embed="rId8">
            <a:alphaModFix/>
          </a:blip>
          <a:stretch>
            <a:fillRect/>
          </a:stretch>
        </p:blipFill>
        <p:spPr>
          <a:xfrm>
            <a:off x="4901184" y="339547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6" name="Shape 356"/>
        <p:cNvGrpSpPr/>
        <p:nvPr/>
      </p:nvGrpSpPr>
      <p:grpSpPr>
        <a:xfrm>
          <a:off x="0" y="0"/>
          <a:ext cx="0" cy="0"/>
          <a:chOff x="0" y="0"/>
          <a:chExt cx="0" cy="0"/>
        </a:xfrm>
      </p:grpSpPr>
      <p:sp>
        <p:nvSpPr>
          <p:cNvPr id="357" name="Google Shape;357;p29"/>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58" name="Google Shape;358;p29"/>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Put your hard work to action, practice what you’ve learned! </a:t>
            </a:r>
            <a:endParaRPr sz="2000"/>
          </a:p>
        </p:txBody>
      </p:sp>
      <p:sp>
        <p:nvSpPr>
          <p:cNvPr id="359" name="Google Shape;359;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29"/>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3.5.5 Practice</a:t>
            </a:r>
            <a:endParaRPr sz="1000"/>
          </a:p>
        </p:txBody>
      </p:sp>
      <p:pic>
        <p:nvPicPr>
          <p:cNvPr descr="Student studying with a laptop and open book, showing focus and independent learning during math practice." id="361" name="Google Shape;361;p2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5" name="Shape 365"/>
        <p:cNvGrpSpPr/>
        <p:nvPr/>
      </p:nvGrpSpPr>
      <p:grpSpPr>
        <a:xfrm>
          <a:off x="0" y="0"/>
          <a:ext cx="0" cy="0"/>
          <a:chOff x="0" y="0"/>
          <a:chExt cx="0" cy="0"/>
        </a:xfrm>
      </p:grpSpPr>
      <p:sp>
        <p:nvSpPr>
          <p:cNvPr id="366" name="Google Shape;366;p30"/>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7" name="Google Shape;367;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8" name="Google Shape;368;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9" name="Google Shape;369;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0" name="Google Shape;370;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1" name="Google Shape;371;p30"/>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2" name="Google Shape;372;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73" name="Google Shape;373;p30"/>
          <p:cNvCxnSpPr>
            <a:stCxn id="367" idx="2"/>
            <a:endCxn id="36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74" name="Google Shape;374;p30"/>
          <p:cNvCxnSpPr>
            <a:stCxn id="369" idx="3"/>
            <a:endCxn id="36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75" name="Google Shape;375;p30"/>
          <p:cNvCxnSpPr>
            <a:stCxn id="368" idx="3"/>
            <a:endCxn id="37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76" name="Google Shape;376;p30"/>
          <p:cNvCxnSpPr>
            <a:stCxn id="370" idx="3"/>
            <a:endCxn id="37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77" name="Google Shape;377;p30"/>
          <p:cNvCxnSpPr>
            <a:stCxn id="372" idx="3"/>
            <a:endCxn id="37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78" name="Google Shape;378;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79" name="Google Shape;379;p30"/>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80" name="Google Shape;380;p30"/>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81" name="Google Shape;381;p30"/>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82" name="Google Shape;382;p30"/>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383" name="Google Shape;383;p30"/>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384" name="Google Shape;384;p30"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385" name="Google Shape;385;p30"/>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86" name="Google Shape;386;p30"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387" name="Google Shape;387;p30" title="hugeicons_chart-down.png"/>
          <p:cNvPicPr preferRelativeResize="0"/>
          <p:nvPr/>
        </p:nvPicPr>
        <p:blipFill>
          <a:blip r:embed="rId6">
            <a:alphaModFix/>
          </a:blip>
          <a:stretch>
            <a:fillRect/>
          </a:stretch>
        </p:blipFill>
        <p:spPr>
          <a:xfrm>
            <a:off x="4901184" y="3395472"/>
            <a:ext cx="228600" cy="228600"/>
          </a:xfrm>
          <a:prstGeom prst="rect">
            <a:avLst/>
          </a:prstGeom>
          <a:noFill/>
          <a:ln>
            <a:noFill/>
          </a:ln>
        </p:spPr>
      </p:pic>
      <p:pic>
        <p:nvPicPr>
          <p:cNvPr id="388" name="Google Shape;388;p30"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389" name="Google Shape;389;p30" title="hugeicons_pencil.png"/>
          <p:cNvPicPr preferRelativeResize="0"/>
          <p:nvPr/>
        </p:nvPicPr>
        <p:blipFill>
          <a:blip r:embed="rId7">
            <a:alphaModFix/>
          </a:blip>
          <a:stretch>
            <a:fillRect/>
          </a:stretch>
        </p:blipFill>
        <p:spPr>
          <a:xfrm>
            <a:off x="6519672" y="1749552"/>
            <a:ext cx="228600" cy="228600"/>
          </a:xfrm>
          <a:prstGeom prst="rect">
            <a:avLst/>
          </a:prstGeom>
          <a:noFill/>
          <a:ln>
            <a:noFill/>
          </a:ln>
        </p:spPr>
      </p:pic>
      <p:pic>
        <p:nvPicPr>
          <p:cNvPr id="390" name="Google Shape;390;p30" title="hugeicons_centralized.png"/>
          <p:cNvPicPr preferRelativeResize="0"/>
          <p:nvPr/>
        </p:nvPicPr>
        <p:blipFill>
          <a:blip r:embed="rId8">
            <a:alphaModFix/>
          </a:blip>
          <a:stretch>
            <a:fillRect/>
          </a:stretch>
        </p:blipFill>
        <p:spPr>
          <a:xfrm>
            <a:off x="7799832" y="341376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4" name="Shape 394"/>
        <p:cNvGrpSpPr/>
        <p:nvPr/>
      </p:nvGrpSpPr>
      <p:grpSpPr>
        <a:xfrm>
          <a:off x="0" y="0"/>
          <a:ext cx="0" cy="0"/>
          <a:chOff x="0" y="0"/>
          <a:chExt cx="0" cy="0"/>
        </a:xfrm>
      </p:grpSpPr>
      <p:sp>
        <p:nvSpPr>
          <p:cNvPr id="395" name="Google Shape;395;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96" name="Google Shape;396;p31"/>
          <p:cNvSpPr txBox="1"/>
          <p:nvPr>
            <p:ph idx="1" type="body"/>
          </p:nvPr>
        </p:nvSpPr>
        <p:spPr>
          <a:xfrm>
            <a:off x="311700" y="1566900"/>
            <a:ext cx="5667600" cy="26775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AutoNum type="arabicPeriod"/>
            </a:pPr>
            <a:r>
              <a:rPr lang="en" sz="2000"/>
              <a:t>What does it mean for two variables to have a weak, positive relationship?</a:t>
            </a:r>
            <a:endParaRPr sz="2000"/>
          </a:p>
          <a:p>
            <a:pPr indent="-355600" lvl="0" marL="457200" rtl="0" algn="l">
              <a:lnSpc>
                <a:spcPct val="100000"/>
              </a:lnSpc>
              <a:spcBef>
                <a:spcPts val="1000"/>
              </a:spcBef>
              <a:spcAft>
                <a:spcPts val="0"/>
              </a:spcAft>
              <a:buSzPts val="2000"/>
              <a:buAutoNum type="arabicPeriod"/>
            </a:pPr>
            <a:r>
              <a:rPr lang="en" sz="2000"/>
              <a:t>If the 𝑟-value for a line of best fit in a scatter plot is 0.8, what would you expect the data in the scatter plot to look like?</a:t>
            </a:r>
            <a:endParaRPr sz="2000"/>
          </a:p>
          <a:p>
            <a:pPr indent="-355600" lvl="0" marL="457200" rtl="0" algn="l">
              <a:lnSpc>
                <a:spcPct val="100000"/>
              </a:lnSpc>
              <a:spcBef>
                <a:spcPts val="1000"/>
              </a:spcBef>
              <a:spcAft>
                <a:spcPts val="1000"/>
              </a:spcAft>
              <a:buSzPts val="2000"/>
              <a:buAutoNum type="arabicPeriod"/>
            </a:pPr>
            <a:r>
              <a:rPr lang="en" sz="2000"/>
              <a:t>What does the correlation coefficient tell you about the relationship between two variables?</a:t>
            </a:r>
            <a:endParaRPr sz="2000"/>
          </a:p>
        </p:txBody>
      </p:sp>
      <p:sp>
        <p:nvSpPr>
          <p:cNvPr id="397" name="Google Shape;397;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3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 Using the Correlation Coefficient</a:t>
            </a:r>
            <a:endParaRPr sz="1000"/>
          </a:p>
        </p:txBody>
      </p:sp>
      <p:pic>
        <p:nvPicPr>
          <p:cNvPr id="399" name="Google Shape;399;p31" title="Practice-2.png"/>
          <p:cNvPicPr preferRelativeResize="0"/>
          <p:nvPr/>
        </p:nvPicPr>
        <p:blipFill>
          <a:blip r:embed="rId4">
            <a:alphaModFix/>
          </a:blip>
          <a:stretch>
            <a:fillRect/>
          </a:stretch>
        </p:blipFill>
        <p:spPr>
          <a:xfrm>
            <a:off x="6179400" y="1484828"/>
            <a:ext cx="2741925" cy="27419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05" name="Google Shape;405;p32"/>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06" name="Google Shape;40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7" name="Google Shape;407;p32"/>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3.5 Using the Correlation Coefficient</a:t>
            </a:r>
            <a:endParaRPr sz="1000"/>
          </a:p>
        </p:txBody>
      </p:sp>
      <p:graphicFrame>
        <p:nvGraphicFramePr>
          <p:cNvPr id="408" name="Google Shape;408;p32"/>
          <p:cNvGraphicFramePr/>
          <p:nvPr/>
        </p:nvGraphicFramePr>
        <p:xfrm>
          <a:off x="311700" y="1764100"/>
          <a:ext cx="3000000" cy="3000000"/>
        </p:xfrm>
        <a:graphic>
          <a:graphicData uri="http://schemas.openxmlformats.org/drawingml/2006/table">
            <a:tbl>
              <a:tblPr>
                <a:noFill/>
                <a:tableStyleId>{5BE42AED-638B-43F7-BBE5-DF42324ECFD4}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strength of a relationship between two variables.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Use technology to find the correlation coefficient and explain what the value tells you about a linear model in everyday language.</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