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D8CBB35-91B1-4C5E-B37F-7B2802E6D1A0}">
  <a:tblStyle styleId="{FD8CBB35-91B1-4C5E-B37F-7B2802E6D1A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06f0f9e2eae8930b8715c3516bd7c94aee4960a4"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raise-unit-8-spn-vocabulary-flash-cards/?i=5eauv9&amp;x=1jqt" TargetMode="External"/><Relationship Id="rId4" Type="http://schemas.openxmlformats.org/officeDocument/2006/relationships/hyperlink" Target="https://quizlet.com/881565975/raise-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hyperlink" Target="https://www.desmos.com/calculator/cm0xclfgli"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12-2-finding-the-curve-of-best-fit" TargetMode="External"/><Relationship Id="rId3" Type="http://schemas.openxmlformats.org/officeDocument/2006/relationships/hyperlink" Target="https://www.desmos.com/calculator/raigavl5ql"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uvm5iege9a"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33cecf8083"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hyperlink" Target="https://www.desmos.com/calculator/e9df4921f8" TargetMode="External"/><Relationship Id="rId4" Type="http://schemas.openxmlformats.org/officeDocument/2006/relationships/hyperlink" Target="https://www.desmos.com/calculator/2dqg2swsqz"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dcb13c56f6"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f7swq5eqbf" TargetMode="External"/><Relationship Id="rId3" Type="http://schemas.openxmlformats.org/officeDocument/2006/relationships/hyperlink" Target="https://openstax.org/books/algebra-1/pages/8-12-4-finding-the-missing-data-in-the-set"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an earlier lesson, students used scatter plots to perform linear regression on a data set. In this lesson, students will familiarize themselves with graphing technology in order to display a data set modeling a quadratic function. They will learn how to use this graphing technology to analyze the data set and generate an equation for a curve of best fit. These equations, modeling real-world situations, can be used to make predictions about those situations.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Acquire devices that can run Desmos (recommended) or other graphing technology. It is ideal if each student has their own device.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00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Paper and pencil</a:t>
            </a:r>
            <a:endParaRPr sz="1300">
              <a:solidFill>
                <a:schemeClr val="dk1"/>
              </a:solidFill>
              <a:latin typeface="Calibri"/>
              <a:ea typeface="Calibri"/>
              <a:cs typeface="Calibri"/>
              <a:sym typeface="Calibri"/>
            </a:endParaRPr>
          </a:p>
          <a:p>
            <a:pPr indent="-314325" lvl="0" marL="457200" rtl="0" algn="l">
              <a:lnSpc>
                <a:spcPct val="100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Graphing technology</a:t>
            </a:r>
            <a:endParaRPr sz="1300">
              <a:solidFill>
                <a:schemeClr val="dk1"/>
              </a:solidFill>
              <a:latin typeface="Calibri"/>
              <a:ea typeface="Calibri"/>
              <a:cs typeface="Calibri"/>
              <a:sym typeface="Calibri"/>
            </a:endParaRPr>
          </a:p>
          <a:p>
            <a:pPr indent="-314325" lvl="0" marL="457200" rtl="0" algn="l">
              <a:lnSpc>
                <a:spcPct val="100000"/>
              </a:lnSpc>
              <a:spcBef>
                <a:spcPts val="0"/>
              </a:spcBef>
              <a:spcAft>
                <a:spcPts val="0"/>
              </a:spcAft>
              <a:buClr>
                <a:schemeClr val="dk1"/>
              </a:buClr>
              <a:buSzPts val="1350"/>
              <a:buFont typeface="Calibri"/>
              <a:buChar char="●"/>
            </a:pPr>
            <a:r>
              <a:rPr lang="en" sz="1300" u="sng">
                <a:solidFill>
                  <a:schemeClr val="hlink"/>
                </a:solidFill>
                <a:latin typeface="Calibri"/>
                <a:ea typeface="Calibri"/>
                <a:cs typeface="Calibri"/>
                <a:sym typeface="Calibri"/>
                <a:hlinkClick r:id="rId2"/>
              </a:rPr>
              <a:t>Master List of Data Sets: Lesson 8.12</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A1(A) apply mathematics to problems arising in everyday life, society, and the workplace.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A1(C) select tools, including real objects, manipulatives, paper and pencil, and technology as appropriate, and techniques, including mental math, estimation, and number sense as appropriate, to solve problems.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A8(B) write, using technology, quadratic functions that provide a reasonable fit to data to estimate solutions and make predictions for real-world problems. </a:t>
            </a:r>
            <a:endParaRPr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8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8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2(G) understand the general meaning, main points, and important details of spoken language ranging from situations in which topics, language, and contexts are familiar to unfamiliar.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2(H) understand implicit ideas and information in increasingly complex spoken language commensurate with grade-level learning expectations.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serves two purposes. The first is to familiarize the students with Desmos as a graphing technology, if they have not already used it. Desmos is a useful graphing tool that has been referenced in previous lessons. The second is to introduce how to input a data set into a table so that it may be graphed, forming a scatter plot.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this activity, answers, and synthesis questions.</a:t>
            </a:r>
            <a:r>
              <a:rPr i="1" lang="en" sz="1300">
                <a:solidFill>
                  <a:schemeClr val="dk1"/>
                </a:solidFill>
                <a:latin typeface="Calibri"/>
                <a:ea typeface="Calibri"/>
                <a:cs typeface="Calibri"/>
                <a:sym typeface="Calibri"/>
              </a:rPr>
              <a:t>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pairs or groups, if necessary, so they have access to Desmos. If possible, allow students to work individually so that each understands the steps necessary to graph a data set.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students open a window to Desmos, instruct them to click into each cell in the table and insert each corresponding value in the data set. Once a student has clicked into the first cell in the table, they may also use the arrow keys to navigate from one cell to the next.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Instructions are provided if they wish to copy and paste the entire table, but emphasize that unless the values are copied from a spreadsheet, they will not be pasted together into the table.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Show students that the graphing window, or field of view, may be changed by clicking onto the graph and dragging it in different directions.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 may wish to provide students with access to this Google sheet. If preferred, the data can be copied and pasted into Desmos from a spreadsheet using keyboard shortcuts. Windows: Ctrl+C for copy and Ctrl+V for paste. Mac: Command+C for copy and Command+V for paste.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window should be appropriately set to display the points in the table, but sometimes it will be necessary to adjust the window of the graph in order to properly view the data set. Use the mouse to drag and change the viewing window. To zoom in or out, use the buttons in the top right or the scrolling wheel on the mouse. The suggested window for this data is: – 2 </a:t>
            </a:r>
            <a:r>
              <a:rPr lang="en" sz="1300" u="sng">
                <a:solidFill>
                  <a:schemeClr val="dk1"/>
                </a:solidFill>
                <a:latin typeface="Calibri"/>
                <a:ea typeface="Calibri"/>
                <a:cs typeface="Calibri"/>
                <a:sym typeface="Calibri"/>
              </a:rPr>
              <a:t>&lt;</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&lt;</a:t>
            </a:r>
            <a:r>
              <a:rPr lang="en" sz="1300">
                <a:solidFill>
                  <a:schemeClr val="dk1"/>
                </a:solidFill>
                <a:latin typeface="Calibri"/>
                <a:ea typeface="Calibri"/>
                <a:cs typeface="Calibri"/>
                <a:sym typeface="Calibri"/>
              </a:rPr>
              <a:t> 8 with step of 1; </a:t>
            </a:r>
            <a:r>
              <a:rPr lang="en" sz="1300">
                <a:solidFill>
                  <a:schemeClr val="dk1"/>
                </a:solidFill>
                <a:latin typeface="Calibri"/>
                <a:ea typeface="Calibri"/>
                <a:cs typeface="Calibri"/>
                <a:sym typeface="Calibri"/>
              </a:rPr>
              <a:t>– 3 </a:t>
            </a:r>
            <a:r>
              <a:rPr lang="en" sz="1300" u="sng">
                <a:solidFill>
                  <a:schemeClr val="dk1"/>
                </a:solidFill>
                <a:latin typeface="Calibri"/>
                <a:ea typeface="Calibri"/>
                <a:cs typeface="Calibri"/>
                <a:sym typeface="Calibri"/>
              </a:rPr>
              <a:t>&lt;</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&lt;</a:t>
            </a:r>
            <a:r>
              <a:rPr lang="en" sz="1300">
                <a:solidFill>
                  <a:schemeClr val="dk1"/>
                </a:solidFill>
                <a:latin typeface="Calibri"/>
                <a:ea typeface="Calibri"/>
                <a:cs typeface="Calibri"/>
                <a:sym typeface="Calibri"/>
              </a:rPr>
              <a:t> 30 with step of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data match the quadratic function 𝑦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are having difficulty finding the pattern in the data set, tell them to square the 𝑥-value and compare the result to the 𝑦-value.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think the data look like a linear pattern, graph the equation 𝑦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 on the same graph to demonstrate that the points match the quadratic function perfectly. Inform students that while these data match the function exactly, the data in this lesson will not perfectly align to the functions we find. The functions we find using the data sets in this lesson will be a close fit, but never an exact match.</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predict the 𝑦-value of the function if the 𝑥-value is 6. (37)</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80"/>
              </a:spcAft>
              <a:buClr>
                <a:schemeClr val="dk1"/>
              </a:buClr>
              <a:buSzPts val="1100"/>
              <a:buFont typeface="Arial"/>
              <a:buNone/>
            </a:pPr>
            <a:r>
              <a:rPr lang="en" sz="1300">
                <a:solidFill>
                  <a:schemeClr val="dk1"/>
                </a:solidFill>
                <a:latin typeface="Calibri"/>
                <a:ea typeface="Calibri"/>
                <a:cs typeface="Calibri"/>
                <a:sym typeface="Calibri"/>
              </a:rPr>
              <a:t>Tell students, in this lesson, we will use a data set to find an equation to represent those data. We will then use that equation to make predictions about other values that might fit into the data set.</a:t>
            </a:r>
            <a:endParaRPr b="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8 </a:t>
            </a:r>
            <a:r>
              <a:rPr b="1" lang="en" sz="1300">
                <a:solidFill>
                  <a:schemeClr val="dk1"/>
                </a:solidFill>
                <a:latin typeface="Calibri"/>
                <a:ea typeface="Calibri"/>
                <a:cs typeface="Calibri"/>
                <a:sym typeface="Calibri"/>
              </a:rPr>
              <a:t>Discussion Supports: Representing, Listening, Reading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the keys that need to be pressed to enter the equation for the curve of best fit. The black arrows under certain keystrokes indicate the SHIFT key was needed to access this specific symbol for entry. Recall that students can also expand and use the digital keyboard located in the lower left corner of the input list on the Desmos screen.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continue to familiarize themselves with the process of entering information into Desmos. They use quadratic regression on a data set to find the equation of a curve of best fit.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next activity, they will use a similar curve of best fit to make predictions about a situation.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pairs or groups, if necessary, so they have access to Desmos. If possible, allow students to work individually so that each understands the steps necessary to find a curve of best fit.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Read the activity introduction as a class.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if they remember finding the </a:t>
            </a:r>
            <a:r>
              <a:rPr i="1" lang="en" sz="1300">
                <a:solidFill>
                  <a:schemeClr val="dk1"/>
                </a:solidFill>
                <a:latin typeface="Calibri"/>
                <a:ea typeface="Calibri"/>
                <a:cs typeface="Calibri"/>
                <a:sym typeface="Calibri"/>
              </a:rPr>
              <a:t>line </a:t>
            </a:r>
            <a:r>
              <a:rPr lang="en" sz="1300">
                <a:solidFill>
                  <a:schemeClr val="dk1"/>
                </a:solidFill>
                <a:latin typeface="Calibri"/>
                <a:ea typeface="Calibri"/>
                <a:cs typeface="Calibri"/>
                <a:sym typeface="Calibri"/>
              </a:rPr>
              <a:t>of best fit of a data set. Introduce the new vocabulary words: </a:t>
            </a:r>
            <a:r>
              <a:rPr b="1" i="1" lang="en" sz="1300">
                <a:solidFill>
                  <a:schemeClr val="dk1"/>
                </a:solidFill>
                <a:latin typeface="Calibri"/>
                <a:ea typeface="Calibri"/>
                <a:cs typeface="Calibri"/>
                <a:sym typeface="Calibri"/>
              </a:rPr>
              <a:t>curve of best fit </a:t>
            </a:r>
            <a:r>
              <a:rPr lang="en" sz="1300">
                <a:solidFill>
                  <a:schemeClr val="dk1"/>
                </a:solidFill>
                <a:latin typeface="Calibri"/>
                <a:ea typeface="Calibri"/>
                <a:cs typeface="Calibri"/>
                <a:sym typeface="Calibri"/>
              </a:rPr>
              <a:t>and </a:t>
            </a:r>
            <a:r>
              <a:rPr b="1" i="1" lang="en" sz="1300">
                <a:solidFill>
                  <a:schemeClr val="dk1"/>
                </a:solidFill>
                <a:latin typeface="Calibri"/>
                <a:ea typeface="Calibri"/>
                <a:cs typeface="Calibri"/>
                <a:sym typeface="Calibri"/>
              </a:rPr>
              <a:t>quadratic regression</a:t>
            </a:r>
            <a:r>
              <a:rPr lang="en" sz="1300">
                <a:solidFill>
                  <a:schemeClr val="dk1"/>
                </a:solidFill>
                <a:latin typeface="Calibri"/>
                <a:ea typeface="Calibri"/>
                <a:cs typeface="Calibri"/>
                <a:sym typeface="Calibri"/>
              </a:rPr>
              <a:t>. Tell students they have already used linear regression in a previous lesson, and they will now use quadratic regression.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open the graphed data set in question 1 and answer question 2. [Desmos graph link </a:t>
            </a:r>
            <a:r>
              <a:rPr lang="en" sz="1300" u="sng">
                <a:solidFill>
                  <a:schemeClr val="hlink"/>
                </a:solidFill>
                <a:latin typeface="Calibri"/>
                <a:ea typeface="Calibri"/>
                <a:cs typeface="Calibri"/>
                <a:sym typeface="Calibri"/>
                <a:hlinkClick r:id="rId3"/>
              </a:rPr>
              <a:t>https://www.desmos.com/calculator/cm0xclfgli</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The rest of the Launch will be continued on the next slide.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highlight>
                  <a:srgbClr val="FFFF00"/>
                </a:highlight>
                <a:latin typeface="Calibri"/>
                <a:ea typeface="Calibri"/>
                <a:cs typeface="Calibri"/>
                <a:sym typeface="Calibri"/>
              </a:rPr>
              <a:t>NOTE: Question 2 has been animated to appear on a click so it does not give away anything that students might notice or wonder about in question 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will vary.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appear to be the start of a curve.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questions are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Launch continued</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Display the graph for the class to see (it is also linked to the image on the slide). Read each bullet point in question 3 before entering the equation.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u="sng">
                <a:solidFill>
                  <a:schemeClr val="dk1"/>
                </a:solidFill>
                <a:latin typeface="Calibri"/>
                <a:ea typeface="Calibri"/>
                <a:cs typeface="Calibri"/>
                <a:sym typeface="Calibri"/>
              </a:rPr>
              <a:t>QUESTION 3:</a:t>
            </a:r>
            <a:r>
              <a:rPr lang="en" sz="1300">
                <a:solidFill>
                  <a:schemeClr val="dk1"/>
                </a:solidFill>
                <a:latin typeface="Calibri"/>
                <a:ea typeface="Calibri"/>
                <a:cs typeface="Calibri"/>
                <a:sym typeface="Calibri"/>
              </a:rPr>
              <a:t> We will use graphing technology to find a curve of best fit. Click the pointer below the table into entry box #2 to enter a new function. The cursor should start blinking. Enter the equation: 𝑦1 ~ 𝑎⁢𝑥2 + 𝑏⁢𝑥1 + 𝑐</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Notice that </a:t>
            </a:r>
            <a:r>
              <a:rPr b="1" lang="en" sz="1300">
                <a:solidFill>
                  <a:schemeClr val="dk1"/>
                </a:solidFill>
                <a:latin typeface="Calibri"/>
                <a:ea typeface="Calibri"/>
                <a:cs typeface="Calibri"/>
                <a:sym typeface="Calibri"/>
              </a:rPr>
              <a:t>when you type the 1 after 𝑦 or 𝑥</a:t>
            </a:r>
            <a:r>
              <a:rPr lang="en" sz="1300">
                <a:solidFill>
                  <a:schemeClr val="dk1"/>
                </a:solidFill>
                <a:latin typeface="Calibri"/>
                <a:ea typeface="Calibri"/>
                <a:cs typeface="Calibri"/>
                <a:sym typeface="Calibri"/>
              </a:rPr>
              <a:t>, Desmos automatically places it as subscript.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Also notice that </a:t>
            </a:r>
            <a:r>
              <a:rPr b="1" lang="en" sz="1300">
                <a:solidFill>
                  <a:schemeClr val="dk1"/>
                </a:solidFill>
                <a:latin typeface="Calibri"/>
                <a:ea typeface="Calibri"/>
                <a:cs typeface="Calibri"/>
                <a:sym typeface="Calibri"/>
              </a:rPr>
              <a:t>we are not using an equal sign</a:t>
            </a:r>
            <a:r>
              <a:rPr lang="en" sz="1300">
                <a:solidFill>
                  <a:schemeClr val="dk1"/>
                </a:solidFill>
                <a:latin typeface="Calibri"/>
                <a:ea typeface="Calibri"/>
                <a:cs typeface="Calibri"/>
                <a:sym typeface="Calibri"/>
              </a:rPr>
              <a:t>. The symbol ~ means approximately and tells Desmos to approximate a line or curve of best fit. It should be in the top-left corner of your keyboard, and you might press it using the Shift button. If you are using the Desmos on-screen keyboard, it will be on the ABC keyboard.</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After pressing the subscript 1 after the 𝑦 and the first 𝑥, </a:t>
            </a:r>
            <a:r>
              <a:rPr b="1" lang="en" sz="1300">
                <a:solidFill>
                  <a:schemeClr val="dk1"/>
                </a:solidFill>
                <a:latin typeface="Calibri"/>
                <a:ea typeface="Calibri"/>
                <a:cs typeface="Calibri"/>
                <a:sym typeface="Calibri"/>
              </a:rPr>
              <a:t>use the ^ symbol </a:t>
            </a:r>
            <a:r>
              <a:rPr lang="en" sz="1300">
                <a:solidFill>
                  <a:schemeClr val="dk1"/>
                </a:solidFill>
                <a:latin typeface="Calibri"/>
                <a:ea typeface="Calibri"/>
                <a:cs typeface="Calibri"/>
                <a:sym typeface="Calibri"/>
              </a:rPr>
              <a:t>to tell Desmos you would like to enter an exponent.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Demonstrate the keys pressed to accurately enter the equation, 𝑦</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𝑎𝑥</a:t>
            </a:r>
            <a:r>
              <a:rPr baseline="-25000" lang="en" sz="1300">
                <a:solidFill>
                  <a:schemeClr val="dk1"/>
                </a:solidFill>
                <a:latin typeface="Calibri"/>
                <a:ea typeface="Calibri"/>
                <a:cs typeface="Calibri"/>
                <a:sym typeface="Calibri"/>
              </a:rPr>
              <a:t>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𝑐.  Then, if possible, instruct students to enter the equation on their own screens.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Allow students to complete questions 5 – 9 on their own. Remind them that exponents may be entered using the ^ symbol.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For English language learners or students with disabilities, display the keys that need to be pressed to enter the equation for the curve of best fit (see slide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Reinforce that the Shift button will need to be held down first when pressing the ~ symbol.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See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images of the </a:t>
            </a:r>
            <a:r>
              <a:rPr lang="en" sz="1300">
                <a:solidFill>
                  <a:schemeClr val="dk1"/>
                </a:solidFill>
                <a:latin typeface="Calibri"/>
                <a:ea typeface="Calibri"/>
                <a:cs typeface="Calibri"/>
                <a:sym typeface="Calibri"/>
              </a:rPr>
              <a:t>regression</a:t>
            </a:r>
            <a:r>
              <a:rPr lang="en" sz="1300">
                <a:solidFill>
                  <a:schemeClr val="dk1"/>
                </a:solidFill>
                <a:latin typeface="Calibri"/>
                <a:ea typeface="Calibri"/>
                <a:cs typeface="Calibri"/>
                <a:sym typeface="Calibri"/>
              </a:rPr>
              <a:t> equation or access the </a:t>
            </a:r>
            <a:r>
              <a:rPr lang="en" sz="1300" u="sng">
                <a:solidFill>
                  <a:schemeClr val="hlink"/>
                </a:solidFill>
                <a:latin typeface="Calibri"/>
                <a:ea typeface="Calibri"/>
                <a:cs typeface="Calibri"/>
                <a:sym typeface="Calibri"/>
                <a:hlinkClick r:id="rId3"/>
              </a:rPr>
              <a:t>Desmos exemplar</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 0.86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8.09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16.53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0.86</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+ 8.09</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+ 16.53</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Time permitting, mention to students: You may notice the 𝑅</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value. The closer this value is to 1, the better your curve of best fit matches the data set. The 𝑅</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value for this data set is 0.9972. Since this value is relatively close to 1, this curve of best fit is a reasonably accurate match to the data set.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Reinforce the idea that the curve of best fit does not precisely align with each point in the data set. In other words, no point in the data set is guaranteed to fall exactly onto the curve of best fit.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Inform students that while the 𝑅</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value is an important measurement of how closely the curve of best fit matches the data set, we will not be using it in this lesson.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review key ideas from the activity, discuss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you graph the equation, 𝑦 = − 0.86𝑥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+ 8.09𝑥 + 16.53, into Desmos, how will it compare to the curve of best fit shown on the screen now? (It will be nearly identical, aside from rounding differences, to the curve of best fit that was derived using the equation, 𝑦</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𝑎𝑥</a:t>
            </a:r>
            <a:r>
              <a:rPr baseline="-25000" lang="en" sz="1300">
                <a:solidFill>
                  <a:schemeClr val="dk1"/>
                </a:solidFill>
                <a:latin typeface="Calibri"/>
                <a:ea typeface="Calibri"/>
                <a:cs typeface="Calibri"/>
                <a:sym typeface="Calibri"/>
              </a:rPr>
              <a:t>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𝑐.)</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you think would happen if you changed one of the values in the data set? (Changing the value of a point in the data set would change the equation of the curve of best fit. It would no longer be 𝑦 = − 0.86𝑥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+ 8.09𝑥 + 16.53.)</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Demonstrate the impact that changing a value in one point of the data set, even slightly, will have on the equation of the curve of best fit. (Use one of the prior data sets that students were provided access to in Desmos.)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Did you enter </a:t>
            </a:r>
            <a:r>
              <a:rPr i="1" lang="en" sz="1300">
                <a:solidFill>
                  <a:schemeClr val="dk1"/>
                </a:solidFill>
                <a:latin typeface="Times New Roman"/>
                <a:ea typeface="Times New Roman"/>
                <a:cs typeface="Times New Roman"/>
                <a:sym typeface="Times New Roman"/>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ax</a:t>
            </a:r>
            <a:r>
              <a:rPr baseline="-25000" lang="en" sz="1300">
                <a:solidFill>
                  <a:schemeClr val="dk1"/>
                </a:solidFill>
                <a:latin typeface="Calibri"/>
                <a:ea typeface="Calibri"/>
                <a:cs typeface="Calibri"/>
                <a:sym typeface="Calibri"/>
              </a:rPr>
              <a:t>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to find the curve of best fit?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Did you enter </a:t>
            </a:r>
            <a:r>
              <a:rPr i="1" lang="en" sz="1300">
                <a:solidFill>
                  <a:schemeClr val="dk1"/>
                </a:solidFill>
                <a:latin typeface="Times New Roman"/>
                <a:ea typeface="Times New Roman"/>
                <a:cs typeface="Times New Roman"/>
                <a:sym typeface="Times New Roman"/>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ax</a:t>
            </a:r>
            <a:r>
              <a:rPr baseline="-25000" lang="en" sz="1300">
                <a:solidFill>
                  <a:schemeClr val="dk1"/>
                </a:solidFill>
                <a:latin typeface="Calibri"/>
                <a:ea typeface="Calibri"/>
                <a:cs typeface="Calibri"/>
                <a:sym typeface="Calibri"/>
              </a:rPr>
              <a:t>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to find the curve of best fit?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graph of the curve lines up with the data set as closely as possible.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Did you enter </a:t>
            </a:r>
            <a:r>
              <a:rPr i="1" lang="en" sz="1300">
                <a:solidFill>
                  <a:schemeClr val="dk1"/>
                </a:solidFill>
                <a:latin typeface="Times New Roman"/>
                <a:ea typeface="Times New Roman"/>
                <a:cs typeface="Times New Roman"/>
                <a:sym typeface="Times New Roman"/>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ax</a:t>
            </a:r>
            <a:r>
              <a:rPr baseline="-25000" lang="en" sz="1300">
                <a:solidFill>
                  <a:schemeClr val="dk1"/>
                </a:solidFill>
                <a:latin typeface="Calibri"/>
                <a:ea typeface="Calibri"/>
                <a:cs typeface="Calibri"/>
                <a:sym typeface="Calibri"/>
              </a:rPr>
              <a:t>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to find the curve of best fit?</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NOTE: The image of the table of values and graph are linked to the actual Desmos interactive [</a:t>
            </a:r>
            <a:r>
              <a:rPr lang="en" u="sng">
                <a:solidFill>
                  <a:schemeClr val="hlink"/>
                </a:solidFill>
                <a:latin typeface="Noto Sans"/>
                <a:ea typeface="Noto Sans"/>
                <a:cs typeface="Noto Sans"/>
                <a:sym typeface="Noto Sans"/>
                <a:hlinkClick r:id="rId2"/>
              </a:rPr>
              <a:t>https://www.desmos.com/calculator/uvm5iege9a</a:t>
            </a:r>
            <a:r>
              <a:rPr lang="en">
                <a:solidFill>
                  <a:schemeClr val="dk1"/>
                </a:solidFill>
                <a:latin typeface="Noto Sans"/>
                <a:ea typeface="Noto Sans"/>
                <a:cs typeface="Noto Sans"/>
                <a:sym typeface="Noto Sans"/>
              </a:rPr>
              <a:t>], if you would like to share it with students to access on their own devices.</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can use the physical keyboard or expand the digital keyboard that is accessible in the lower left corner of the input list.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Remember from the activity that Desmos will automatically place the 1 as subscript after an 𝑥 or 𝑦.</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Don't forget to use the symbol ~ that means approximately and is located in the upper left corner of the keyboard.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 symbol to enter an exponent.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 soon as they enter the instruction line, Desmos will generate the curve of best fit.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round coefficients to the nearest hundredths, but remind them that this level of precision may be defined differently based on the context (in science, for example).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rPr b="1" lang="en" sz="1300">
                <a:solidFill>
                  <a:schemeClr val="dk1"/>
                </a:solidFill>
                <a:latin typeface="Calibri"/>
                <a:ea typeface="Calibri"/>
                <a:cs typeface="Calibri"/>
                <a:sym typeface="Calibri"/>
              </a:rPr>
              <a:t>Answer</a:t>
            </a:r>
            <a:r>
              <a:rPr lang="en" sz="1300" u="sng">
                <a:solidFill>
                  <a:schemeClr val="hlink"/>
                </a:solidFill>
                <a:latin typeface="Calibri"/>
                <a:ea typeface="Calibri"/>
                <a:cs typeface="Calibri"/>
                <a:sym typeface="Calibri"/>
                <a:hlinkClick r:id="rId2"/>
              </a:rPr>
              <a:t> Desmos data set</a:t>
            </a:r>
            <a:r>
              <a:rPr lang="en" sz="1300">
                <a:solidFill>
                  <a:schemeClr val="dk1"/>
                </a:solidFill>
                <a:latin typeface="Calibri"/>
                <a:ea typeface="Calibri"/>
                <a:cs typeface="Calibri"/>
                <a:sym typeface="Calibri"/>
              </a:rPr>
              <a:t> (regression has not been entered)</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The curve of best fit is 𝑦 = −2.76𝑥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+ 37.04𝑥 + 65.66</a:t>
            </a:r>
            <a:r>
              <a:rPr b="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NOTE: For the data provided, the suggested graphing window is – 10 </a:t>
            </a:r>
            <a:r>
              <a:rPr lang="en" sz="1300" u="sng">
                <a:solidFill>
                  <a:schemeClr val="dk1"/>
                </a:solidFill>
                <a:latin typeface="Calibri"/>
                <a:ea typeface="Calibri"/>
                <a:cs typeface="Calibri"/>
                <a:sym typeface="Calibri"/>
              </a:rPr>
              <a:t>&lt;</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&lt;</a:t>
            </a:r>
            <a:r>
              <a:rPr lang="en" sz="1300">
                <a:solidFill>
                  <a:schemeClr val="dk1"/>
                </a:solidFill>
                <a:latin typeface="Calibri"/>
                <a:ea typeface="Calibri"/>
                <a:cs typeface="Calibri"/>
                <a:sym typeface="Calibri"/>
              </a:rPr>
              <a:t> 20 and – 25 </a:t>
            </a:r>
            <a:r>
              <a:rPr lang="en" sz="1300" u="sng">
                <a:solidFill>
                  <a:schemeClr val="dk1"/>
                </a:solidFill>
                <a:latin typeface="Calibri"/>
                <a:ea typeface="Calibri"/>
                <a:cs typeface="Calibri"/>
                <a:sym typeface="Calibri"/>
              </a:rPr>
              <a:t>&lt;</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&lt;</a:t>
            </a:r>
            <a:r>
              <a:rPr lang="en" sz="1300">
                <a:solidFill>
                  <a:schemeClr val="dk1"/>
                </a:solidFill>
                <a:latin typeface="Calibri"/>
                <a:ea typeface="Calibri"/>
                <a:cs typeface="Calibri"/>
                <a:sym typeface="Calibri"/>
              </a:rPr>
              <a:t> 225)</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2 Collect and Display: Conversing, Writing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discuss the questions with their partner, listen for and collect the language students use: vertex, 𝑦-intercept, zeros, initial height, etc. Write the students' words and phrases on a visual display. As the activity continues, refer to and update the visual display and continue to do so throughout the remainder of the lesson. Remind students to borrow language from the display as needed. This will help students read and use mathematical language during their partner and whole-class discussions.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b="1" sz="1300">
              <a:solidFill>
                <a:schemeClr val="dk1"/>
              </a:solidFill>
              <a:latin typeface="Calibri"/>
              <a:ea typeface="Calibri"/>
              <a:cs typeface="Calibri"/>
              <a:sym typeface="Calibri"/>
            </a:endParaRPr>
          </a:p>
          <a:p>
            <a:pPr indent="0" lvl="0" marL="0" rtl="0" algn="l">
              <a:lnSpc>
                <a:spcPct val="115000"/>
              </a:lnSpc>
              <a:spcBef>
                <a:spcPts val="3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This activity takes quadratic regression a step further by using a data set that models a real-world situation. Students will model the data set representing the flight of a helium balloon by creating a scatter plot, find the equation of a curve of best fit, and use that equation to make predictions about the balloon’s flight.</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pairs or groups, if necessary, so they have access to Desmos. If possible, allow students to work individually so that each understands the steps necessary to make predictions using a curve of best fit.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activity starts from the beginning in Desmos, allowing students to create a table and then populate it with the data set representing the balloon’s flight. Gauge students’ comfort with entering the data set and finding the curve of best fit.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Review the steps as needed while allowing students to complete the first two questions. Desmos graph </a:t>
            </a:r>
            <a:r>
              <a:rPr lang="en" sz="1300" u="sng">
                <a:solidFill>
                  <a:schemeClr val="hlink"/>
                </a:solidFill>
                <a:latin typeface="Calibri"/>
                <a:ea typeface="Calibri"/>
                <a:cs typeface="Calibri"/>
                <a:sym typeface="Calibri"/>
                <a:hlinkClick r:id="rId3"/>
              </a:rPr>
              <a:t>without regression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the class and be sure that students have correctly entered the data and generated a curve of best fit before moving to question 3. Desmos graph </a:t>
            </a:r>
            <a:r>
              <a:rPr lang="en" sz="1300" u="sng">
                <a:solidFill>
                  <a:schemeClr val="hlink"/>
                </a:solidFill>
                <a:latin typeface="Calibri"/>
                <a:ea typeface="Calibri"/>
                <a:cs typeface="Calibri"/>
                <a:sym typeface="Calibri"/>
                <a:hlinkClick r:id="rId4"/>
              </a:rPr>
              <a:t>with regression equation</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quiet time to think individually as they attempt question 3. Reinforce the idea that they can enter the equation 𝑥 = 4 into Desmos to help them solve the problem.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discussing the solution to question 3 as a class, allow students time to complete the remaining questions.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a:t>
            </a:r>
            <a:r>
              <a:rPr lang="en" sz="1300">
                <a:solidFill>
                  <a:schemeClr val="dk1"/>
                </a:solidFill>
                <a:latin typeface="Calibri"/>
                <a:ea typeface="Calibri"/>
                <a:cs typeface="Calibri"/>
                <a:sym typeface="Calibri"/>
              </a:rPr>
              <a:t>(Note that more “precise” answers can be determined using the Desmos interactive graph but they are still approximations.)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Approximately 156 feet (Hint for students: Graph the line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 to help identify where it intersects with the curve of best fit.)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Approximately 33.83 feet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At approximately 0.49 minute (Hint for students: Graph the line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95 to help identify where it intersects with the curve of best fit.)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At approximately 8.38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At approximately 10.72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assume that the data set models a symmetrical flight of the balloon from the ground up to a maximum height and back down to the ground. Show where the graph crosses the 𝑦-axis, or where time equals 0 minutes. Emphasize that at the start of this data set, or 𝑥 = 0, the balloon already had a height of approximately 78.6 feet.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review key ideas from the activity, discuss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graphing an additional line on the coordinate plane help to visualize making a prediction using the curve of best fit? (The line that is being graphed represents a given 𝑥- or 𝑦-value in the situation. By finding its intersection point with the curve of best fit, the corresponding 𝑥- or 𝑦-value is determined.)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activity, what does a vertical line with the equation 𝑥 = 8 represent? (It represents the moment in the balloon’s flight when 8 minutes have passed.)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activity, what does a vertical line with the equation 𝑦 = 36 represent? (It represents the moment or moments in the balloon’s flight when it has a height of 36 feet.)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time it takes the baseball to reach its maximum height.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curve of best fit is 𝑦 = −3.93𝑥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+ 21.46𝑥 + 6.09. The curve intersects the 𝑥-axis at 5.74.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curve of best fit is 𝑦 = −3.93𝑥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+ 21.46𝑥 + 6.09. The curve intersects the 𝑥-axis at 5.74.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curve of best fit is 𝑦 = −3.93𝑥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+ 21.46𝑥 + 6.09. The curve intersects the 𝑥-axis at 5.74.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Link to Desmos data set </a:t>
            </a:r>
            <a:r>
              <a:rPr lang="en" u="sng">
                <a:solidFill>
                  <a:schemeClr val="hlink"/>
                </a:solidFill>
                <a:latin typeface="Noto Sans"/>
                <a:ea typeface="Noto Sans"/>
                <a:cs typeface="Noto Sans"/>
                <a:sym typeface="Noto Sans"/>
                <a:hlinkClick r:id="rId2"/>
              </a:rPr>
              <a:t>https://www.desmos.com/calculator/dcb13c56f6</a:t>
            </a:r>
            <a:r>
              <a:rPr lang="en">
                <a:solidFill>
                  <a:schemeClr val="dk1"/>
                </a:solidFill>
                <a:latin typeface="Noto Sans"/>
                <a:ea typeface="Noto Sans"/>
                <a:cs typeface="Noto Sans"/>
                <a:sym typeface="Noto Sans"/>
              </a:rPr>
              <a:t> (can be shared with students). It is also linked to the image on the slide.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 (and 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answer question 1, we want to know the 𝑦-value on the curve of best fit when the 𝑥-value is 12. So, we can graph the line 𝑥 = 12 and see where it intersects with the curve of best fit. By </a:t>
            </a:r>
            <a:r>
              <a:rPr b="1" lang="en" sz="1300">
                <a:solidFill>
                  <a:schemeClr val="dk1"/>
                </a:solidFill>
                <a:latin typeface="Calibri"/>
                <a:ea typeface="Calibri"/>
                <a:cs typeface="Calibri"/>
                <a:sym typeface="Calibri"/>
              </a:rPr>
              <a:t>moving the cursor over the intersection point</a:t>
            </a:r>
            <a:r>
              <a:rPr lang="en" sz="1300">
                <a:solidFill>
                  <a:schemeClr val="dk1"/>
                </a:solidFill>
                <a:latin typeface="Calibri"/>
                <a:ea typeface="Calibri"/>
                <a:cs typeface="Calibri"/>
                <a:sym typeface="Calibri"/>
              </a:rPr>
              <a:t>, we see that the 𝑦-value is approximately 507.49. This means that after 12 minutes, there will be approximately 507.49 mL of pollutant in the water.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answer question 2, we want to know the 𝑥-value on the curve of best fit when the 𝑦-value is 1000. So, we can graph the line 𝑦 = 1000 and see where it intersects with the curve of best fit. The line 𝑦 = 1000 </a:t>
            </a:r>
            <a:r>
              <a:rPr b="1" lang="en" sz="1300">
                <a:solidFill>
                  <a:schemeClr val="dk1"/>
                </a:solidFill>
                <a:latin typeface="Calibri"/>
                <a:ea typeface="Calibri"/>
                <a:cs typeface="Calibri"/>
                <a:sym typeface="Calibri"/>
              </a:rPr>
              <a:t>intersects with the curve of best fit at two points</a:t>
            </a:r>
            <a:r>
              <a:rPr lang="en" sz="1300">
                <a:solidFill>
                  <a:schemeClr val="dk1"/>
                </a:solidFill>
                <a:latin typeface="Calibri"/>
                <a:ea typeface="Calibri"/>
                <a:cs typeface="Calibri"/>
                <a:sym typeface="Calibri"/>
              </a:rPr>
              <a:t>. This means there are two times when there is 1000 mL of pollutant. We see that the 𝑥-values are approximately 31.51 and 99.91. In other words, there will be 1000 mL of pollutant at approximately 31.51 minutes and again at approximately 99.91 minutes after the experiment starts.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answer question 3, we want to know the 𝑥-value of the 𝑥-intercept of the curve of best fit. If we graph 𝑦 = 0, we can click on the intersection point to find its coordinates. The 𝑥-intercept of the curve of best fit is (133.92, 0). So, approximately 133.92 minutes after the experiment starts, there will be no pollutant left in the water.</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questions 1 – 3 of activity 8.12.3.</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Allow students to use Desmos to complete the activity. You may want to share the Desmos regression equation and graph (</a:t>
            </a:r>
            <a:r>
              <a:rPr lang="en" sz="1300" u="sng">
                <a:solidFill>
                  <a:schemeClr val="hlink"/>
                </a:solidFill>
                <a:latin typeface="Calibri"/>
                <a:ea typeface="Calibri"/>
                <a:cs typeface="Calibri"/>
                <a:sym typeface="Calibri"/>
                <a:hlinkClick r:id="rId2"/>
              </a:rPr>
              <a:t>https://www.desmos.com/calculator/f7swq5eqbf</a:t>
            </a:r>
            <a:r>
              <a:rPr lang="en" sz="1300">
                <a:solidFill>
                  <a:schemeClr val="dk1"/>
                </a:solidFill>
                <a:latin typeface="Calibri"/>
                <a:ea typeface="Calibri"/>
                <a:cs typeface="Calibri"/>
                <a:sym typeface="Calibri"/>
              </a:rPr>
              <a:t>) with students so they may access them on their own devices.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Remember, the activity is also available in the </a:t>
            </a:r>
            <a:r>
              <a:rPr lang="en" sz="1300" u="sng">
                <a:solidFill>
                  <a:schemeClr val="hlink"/>
                </a:solidFill>
                <a:latin typeface="Calibri"/>
                <a:ea typeface="Calibri"/>
                <a:cs typeface="Calibri"/>
                <a:sym typeface="Calibri"/>
                <a:hlinkClick r:id="rId3"/>
              </a:rPr>
              <a:t>online textbook</a:t>
            </a:r>
            <a:r>
              <a:rPr lang="en" sz="1300">
                <a:solidFill>
                  <a:schemeClr val="dk1"/>
                </a:solidFill>
                <a:latin typeface="Calibri"/>
                <a:ea typeface="Calibri"/>
                <a:cs typeface="Calibri"/>
                <a:sym typeface="Calibri"/>
              </a:rPr>
              <a:t> along with the answer for students to check their understanding immediately.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(6, </a:t>
            </a:r>
            <a:r>
              <a:rPr lang="en" sz="1300" u="sng">
                <a:solidFill>
                  <a:schemeClr val="dk1"/>
                </a:solidFill>
                <a:latin typeface="Calibri"/>
                <a:ea typeface="Calibri"/>
                <a:cs typeface="Calibri"/>
                <a:sym typeface="Calibri"/>
              </a:rPr>
              <a:t>188.07</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a:t>
            </a:r>
            <a:r>
              <a:rPr lang="en" sz="1300" u="sng">
                <a:solidFill>
                  <a:schemeClr val="dk1"/>
                </a:solidFill>
                <a:latin typeface="Calibri"/>
                <a:ea typeface="Calibri"/>
                <a:cs typeface="Calibri"/>
                <a:sym typeface="Calibri"/>
              </a:rPr>
              <a:t>17.9</a:t>
            </a:r>
            <a:r>
              <a:rPr lang="en" sz="1300">
                <a:solidFill>
                  <a:schemeClr val="dk1"/>
                </a:solidFill>
                <a:latin typeface="Calibri"/>
                <a:ea typeface="Calibri"/>
                <a:cs typeface="Calibri"/>
                <a:sym typeface="Calibri"/>
              </a:rPr>
              <a:t>, 452.06)</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a:t>
            </a:r>
            <a:r>
              <a:rPr lang="en" sz="1300" u="sng">
                <a:solidFill>
                  <a:schemeClr val="dk1"/>
                </a:solidFill>
                <a:latin typeface="Calibri"/>
                <a:ea typeface="Calibri"/>
                <a:cs typeface="Calibri"/>
                <a:sym typeface="Calibri"/>
              </a:rPr>
              <a:t>31.1</a:t>
            </a:r>
            <a:r>
              <a:rPr lang="en" sz="1300">
                <a:solidFill>
                  <a:schemeClr val="dk1"/>
                </a:solidFill>
                <a:latin typeface="Calibri"/>
                <a:ea typeface="Calibri"/>
                <a:cs typeface="Calibri"/>
                <a:sym typeface="Calibri"/>
              </a:rPr>
              <a:t>, 632.24)</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(58.2, </a:t>
            </a:r>
            <a:r>
              <a:rPr lang="en" sz="1300" u="sng">
                <a:solidFill>
                  <a:schemeClr val="dk1"/>
                </a:solidFill>
                <a:latin typeface="Calibri"/>
                <a:ea typeface="Calibri"/>
                <a:cs typeface="Calibri"/>
                <a:sym typeface="Calibri"/>
              </a:rPr>
              <a:t>630.83</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a:t>
            </a:r>
            <a:r>
              <a:rPr lang="en" sz="1300" u="sng">
                <a:solidFill>
                  <a:schemeClr val="dk1"/>
                </a:solidFill>
                <a:latin typeface="Calibri"/>
                <a:ea typeface="Calibri"/>
                <a:cs typeface="Calibri"/>
                <a:sym typeface="Calibri"/>
              </a:rPr>
              <a:t>83.6</a:t>
            </a:r>
            <a:r>
              <a:rPr lang="en" sz="1300">
                <a:solidFill>
                  <a:schemeClr val="dk1"/>
                </a:solidFill>
                <a:latin typeface="Calibri"/>
                <a:ea typeface="Calibri"/>
                <a:cs typeface="Calibri"/>
                <a:sym typeface="Calibri"/>
              </a:rPr>
              <a:t>, 176.12)</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Press Pause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At this point, students need to be able to evaluate and interpret quadratic equations with equations, graphs, and tables. If students continue to struggle, select examples from this unit to highlight and clarify misconceptions, and then have students work to revise cool downs and reflect on their misconceptions. Practice problem 10 from this lesson provides a similar opportunity for practice and additional formative assessment. The incorrect equations from question 5 could also be adapted for practice purposes.</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 key takeaway from this lesson is the idea that we can use a data set that models a quadratic equation to represent a real-life situation. We can then find a curve of best fit to represent the data set. Additionally, we can then use that curve of best fit to make further predictions about that situation.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Tell students that many situations can be modeled by a data set representing a quadratic function. Using graphing technology to analyze these data sets and generate an equation for the curve of best fit is an important skill and ensure the predictions are accurate.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By inputting the data into a table in the graphing technology to create a scatter plot.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curve of best fit will be generated.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the curve of best fit represents the quadratic equation that best models all of the points in a data set. There is no guarantee that any individual point will align onto the curve.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It represents the moment in the projectile's flight when 5 seconds have passed.</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It represents the moment or moments in the projectile's flight when it has a height of 10 feet.</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13.png"/><Relationship Id="rId7" Type="http://schemas.openxmlformats.org/officeDocument/2006/relationships/image" Target="../media/image21.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hyperlink" Target="https://www.desmos.com/calculator/cm0xclfgli" TargetMode="External"/><Relationship Id="rId5"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hyperlink" Target="https://www.desmos.com/calculator/raigavl5q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hyperlink" Target="https://www.desmos.com/calculator/uvm5iege9a" TargetMode="External"/><Relationship Id="rId5"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hyperlink" Target="https://www.desmos.com/calculator/33cecf8083"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1" Type="http://schemas.openxmlformats.org/officeDocument/2006/relationships/hyperlink" Target="https://www.desmos.com/calculator/2dqg2swsqz" TargetMode="External"/><Relationship Id="rId10" Type="http://schemas.openxmlformats.org/officeDocument/2006/relationships/hyperlink" Target="https://www.desmos.com/calculator/2dqg2swsqz" TargetMode="External"/><Relationship Id="rId13" Type="http://schemas.openxmlformats.org/officeDocument/2006/relationships/hyperlink" Target="https://www.desmos.com/calculator/2dqg2swsqz" TargetMode="External"/><Relationship Id="rId12" Type="http://schemas.openxmlformats.org/officeDocument/2006/relationships/hyperlink" Target="https://www.desmos.com/calculator/2dqg2swsqz" TargetMode="External"/><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jpg"/><Relationship Id="rId4" Type="http://schemas.openxmlformats.org/officeDocument/2006/relationships/hyperlink" Target="https://www.desmos.com/calculator/e9df4921f8" TargetMode="External"/><Relationship Id="rId9" Type="http://schemas.openxmlformats.org/officeDocument/2006/relationships/hyperlink" Target="https://www.desmos.com/calculator/2dqg2swsqz" TargetMode="External"/><Relationship Id="rId15" Type="http://schemas.openxmlformats.org/officeDocument/2006/relationships/hyperlink" Target="https://www.desmos.com/calculator/2dqg2swsqz" TargetMode="External"/><Relationship Id="rId14" Type="http://schemas.openxmlformats.org/officeDocument/2006/relationships/hyperlink" Target="https://www.desmos.com/calculator/2dqg2swsqz" TargetMode="External"/><Relationship Id="rId5" Type="http://schemas.openxmlformats.org/officeDocument/2006/relationships/hyperlink" Target="https://www.desmos.com/calculator/2dqg2swsqz" TargetMode="External"/><Relationship Id="rId6" Type="http://schemas.openxmlformats.org/officeDocument/2006/relationships/hyperlink" Target="https://www.desmos.com/calculator/2dqg2swsqz" TargetMode="External"/><Relationship Id="rId7" Type="http://schemas.openxmlformats.org/officeDocument/2006/relationships/hyperlink" Target="https://www.desmos.com/calculator/2dqg2swsqz" TargetMode="External"/><Relationship Id="rId8" Type="http://schemas.openxmlformats.org/officeDocument/2006/relationships/hyperlink" Target="https://www.desmos.com/calculator/2dqg2swsqz"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jpg"/><Relationship Id="rId4" Type="http://schemas.openxmlformats.org/officeDocument/2006/relationships/image" Target="../media/image32.png"/><Relationship Id="rId5" Type="http://schemas.openxmlformats.org/officeDocument/2006/relationships/hyperlink" Target="https://www.desmos.com/calculator/2dqg2swsqz"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hyperlink" Target="https://www.desmos.com/calculator/dcb13c56f6" TargetMode="External"/><Relationship Id="rId6"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11.jpg"/><Relationship Id="rId4" Type="http://schemas.openxmlformats.org/officeDocument/2006/relationships/hyperlink" Target="https://youtu.be/YkFiLLTRdRY" TargetMode="External"/><Relationship Id="rId5" Type="http://schemas.openxmlformats.org/officeDocument/2006/relationships/hyperlink" Target="http://www.youtube.com/watch?v=YkFiLLTRdRY" TargetMode="External"/><Relationship Id="rId6" Type="http://schemas.openxmlformats.org/officeDocument/2006/relationships/image" Target="../media/image3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1.jpg"/><Relationship Id="rId4" Type="http://schemas.openxmlformats.org/officeDocument/2006/relationships/hyperlink" Target="https://www.desmos.com/calculator/f7swq5eqb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1.jp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8 Quadratic Equations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8.12 Using Technology to Find the Quadratic Regression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{FD8CBB35-91B1-4C5E-B37F-7B2802E6D1A0}</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867200"/>
            <a:ext cx="5910600" cy="3750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sz="2100">
                <a:solidFill>
                  <a:srgbClr val="F3F3F3"/>
                </a:solidFill>
              </a:rPr>
              <a:t>By the end of this lesson you will be able to -</a:t>
            </a:r>
            <a:endParaRPr sz="21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lang="en" sz="2100">
                <a:solidFill>
                  <a:srgbClr val="F3F3F3"/>
                </a:solidFill>
              </a:rPr>
              <a:t>Graph a quadratic data set using technology.</a:t>
            </a:r>
            <a:endParaRPr sz="21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lang="en" sz="2100">
                <a:solidFill>
                  <a:srgbClr val="F3F3F3"/>
                </a:solidFill>
              </a:rPr>
              <a:t>Find a regression curve, or curve of best fit, using a quadratic data set.</a:t>
            </a:r>
            <a:endParaRPr sz="21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lang="en" sz="2100">
                <a:solidFill>
                  <a:srgbClr val="F3F3F3"/>
                </a:solidFill>
              </a:rPr>
              <a:t>Use a regression curve to create a quadratic model for making predictions.</a:t>
            </a:r>
            <a:endParaRPr sz="21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lang="en" sz="2100">
                <a:solidFill>
                  <a:srgbClr val="F3F3F3"/>
                </a:solidFill>
              </a:rPr>
              <a:t>Make predictions about a real-world situation using a quadratic data set. </a:t>
            </a:r>
            <a:endParaRPr sz="2100">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930590" y="1551836"/>
            <a:ext cx="3059750" cy="2039825"/>
          </a:xfrm>
          <a:prstGeom prst="rect">
            <a:avLst/>
          </a:prstGeom>
          <a:noFill/>
          <a:ln>
            <a:noFill/>
          </a:ln>
        </p:spPr>
      </p:pic>
      <p:sp>
        <p:nvSpPr>
          <p:cNvPr id="123" name="Google Shape;123;p18"/>
          <p:cNvSpPr txBox="1"/>
          <p:nvPr>
            <p:ph idx="12" type="sldNum"/>
          </p:nvPr>
        </p:nvSpPr>
        <p:spPr>
          <a:xfrm>
            <a:off x="8283608" y="475151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751521"/>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8.12 Using Technology to Find the Quadratic Regression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08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216850" y="680925"/>
            <a:ext cx="4755600" cy="3936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2000"/>
              <a:t>Previous</a:t>
            </a:r>
            <a:endParaRPr b="1" sz="2000"/>
          </a:p>
          <a:p>
            <a:pPr indent="-355600" lvl="0" marL="457200" rtl="0" algn="l">
              <a:lnSpc>
                <a:spcPct val="100000"/>
              </a:lnSpc>
              <a:spcBef>
                <a:spcPts val="1000"/>
              </a:spcBef>
              <a:spcAft>
                <a:spcPts val="0"/>
              </a:spcAft>
              <a:buSzPts val="2000"/>
              <a:buChar char="●"/>
            </a:pPr>
            <a:r>
              <a:rPr b="1" lang="en" sz="2000"/>
              <a:t>Quadratic function</a:t>
            </a:r>
            <a:endParaRPr b="1" sz="2000"/>
          </a:p>
          <a:p>
            <a:pPr indent="-342900" lvl="1" marL="914400" rtl="0" algn="l">
              <a:lnSpc>
                <a:spcPct val="100000"/>
              </a:lnSpc>
              <a:spcBef>
                <a:spcPts val="0"/>
              </a:spcBef>
              <a:spcAft>
                <a:spcPts val="0"/>
              </a:spcAft>
              <a:buSzPts val="1800"/>
              <a:buChar char="○"/>
            </a:pPr>
            <a:r>
              <a:rPr lang="en" sz="1800"/>
              <a:t>A function where the output </a:t>
            </a:r>
            <a:br>
              <a:rPr lang="en" sz="1800"/>
            </a:br>
            <a:r>
              <a:rPr lang="en" sz="1800"/>
              <a:t>is given by a quadratic expression in the input. </a:t>
            </a:r>
            <a:r>
              <a:rPr i="1" lang="en" sz="1800">
                <a:latin typeface="Times New Roman"/>
                <a:ea typeface="Times New Roman"/>
                <a:cs typeface="Times New Roman"/>
                <a:sym typeface="Times New Roman"/>
              </a:rPr>
              <a:t>f</a:t>
            </a:r>
            <a:r>
              <a:rPr lang="en" sz="1800"/>
              <a:t>(</a:t>
            </a:r>
            <a:r>
              <a:rPr i="1" lang="en" sz="1800">
                <a:latin typeface="Times New Roman"/>
                <a:ea typeface="Times New Roman"/>
                <a:cs typeface="Times New Roman"/>
                <a:sym typeface="Times New Roman"/>
              </a:rPr>
              <a:t>x</a:t>
            </a:r>
            <a:r>
              <a:rPr lang="en" sz="1800"/>
              <a:t>) = </a:t>
            </a:r>
            <a:r>
              <a:rPr i="1" lang="en" sz="1800">
                <a:latin typeface="Times New Roman"/>
                <a:ea typeface="Times New Roman"/>
                <a:cs typeface="Times New Roman"/>
                <a:sym typeface="Times New Roman"/>
              </a:rPr>
              <a:t>ax</a:t>
            </a:r>
            <a:r>
              <a:rPr lang="en" sz="1800"/>
              <a:t>² + </a:t>
            </a:r>
            <a:r>
              <a:rPr i="1" lang="en" sz="1800">
                <a:latin typeface="Times New Roman"/>
                <a:ea typeface="Times New Roman"/>
                <a:cs typeface="Times New Roman"/>
                <a:sym typeface="Times New Roman"/>
              </a:rPr>
              <a:t>bx</a:t>
            </a:r>
            <a:r>
              <a:rPr lang="en" sz="1800"/>
              <a:t> + </a:t>
            </a:r>
            <a:r>
              <a:rPr i="1" lang="en" sz="1800">
                <a:latin typeface="Times New Roman"/>
                <a:ea typeface="Times New Roman"/>
                <a:cs typeface="Times New Roman"/>
                <a:sym typeface="Times New Roman"/>
              </a:rPr>
              <a:t>c</a:t>
            </a:r>
            <a:r>
              <a:rPr lang="en" sz="1800"/>
              <a:t>.</a:t>
            </a:r>
            <a:endParaRPr i="1" sz="1800"/>
          </a:p>
          <a:p>
            <a:pPr indent="-355600" lvl="0" marL="457200" rtl="0" algn="l">
              <a:lnSpc>
                <a:spcPct val="100000"/>
              </a:lnSpc>
              <a:spcBef>
                <a:spcPts val="1000"/>
              </a:spcBef>
              <a:spcAft>
                <a:spcPts val="0"/>
              </a:spcAft>
              <a:buSzPts val="2000"/>
              <a:buChar char="●"/>
            </a:pPr>
            <a:r>
              <a:rPr b="1" lang="en" sz="2000"/>
              <a:t>Variable</a:t>
            </a:r>
            <a:endParaRPr b="1" sz="2000"/>
          </a:p>
          <a:p>
            <a:pPr indent="-342900" lvl="1" marL="914400" rtl="0" algn="l">
              <a:lnSpc>
                <a:spcPct val="100000"/>
              </a:lnSpc>
              <a:spcBef>
                <a:spcPts val="0"/>
              </a:spcBef>
              <a:spcAft>
                <a:spcPts val="0"/>
              </a:spcAft>
              <a:buSzPts val="1800"/>
              <a:buChar char="○"/>
            </a:pPr>
            <a:r>
              <a:rPr lang="en" sz="1800"/>
              <a:t>A quantity that can take on different values.</a:t>
            </a:r>
            <a:endParaRPr sz="1800"/>
          </a:p>
          <a:p>
            <a:pPr indent="-355600" lvl="0" marL="457200" rtl="0" algn="l">
              <a:lnSpc>
                <a:spcPct val="100000"/>
              </a:lnSpc>
              <a:spcBef>
                <a:spcPts val="1000"/>
              </a:spcBef>
              <a:spcAft>
                <a:spcPts val="0"/>
              </a:spcAft>
              <a:buSzPts val="2000"/>
              <a:buChar char="●"/>
            </a:pPr>
            <a:r>
              <a:rPr b="1" lang="en" sz="2000"/>
              <a:t>Scatter plot</a:t>
            </a:r>
            <a:endParaRPr b="1" sz="2000"/>
          </a:p>
          <a:p>
            <a:pPr indent="-342900" lvl="1" marL="914400" rtl="0" algn="l">
              <a:lnSpc>
                <a:spcPct val="100000"/>
              </a:lnSpc>
              <a:spcBef>
                <a:spcPts val="0"/>
              </a:spcBef>
              <a:spcAft>
                <a:spcPts val="0"/>
              </a:spcAft>
              <a:buSzPts val="1800"/>
              <a:buChar char="○"/>
            </a:pPr>
            <a:r>
              <a:rPr lang="en" sz="1800"/>
              <a:t>A graph of points demonstrating the relationship between the data of two variables.</a:t>
            </a:r>
            <a:endParaRPr sz="1800"/>
          </a:p>
        </p:txBody>
      </p:sp>
      <p:sp>
        <p:nvSpPr>
          <p:cNvPr id="131" name="Google Shape;131;p19"/>
          <p:cNvSpPr txBox="1"/>
          <p:nvPr>
            <p:ph idx="2" type="body"/>
          </p:nvPr>
        </p:nvSpPr>
        <p:spPr>
          <a:xfrm>
            <a:off x="5101750" y="680925"/>
            <a:ext cx="3864600" cy="3936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2000"/>
              <a:t>New</a:t>
            </a:r>
            <a:endParaRPr b="1" sz="2000"/>
          </a:p>
          <a:p>
            <a:pPr indent="-355600" lvl="0" marL="457200" rtl="0" algn="l">
              <a:lnSpc>
                <a:spcPct val="100000"/>
              </a:lnSpc>
              <a:spcBef>
                <a:spcPts val="1000"/>
              </a:spcBef>
              <a:spcAft>
                <a:spcPts val="0"/>
              </a:spcAft>
              <a:buSzPts val="2000"/>
              <a:buChar char="●"/>
            </a:pPr>
            <a:r>
              <a:rPr b="1" lang="en" sz="2000"/>
              <a:t>Curve of best fit</a:t>
            </a:r>
            <a:endParaRPr b="1" sz="2000"/>
          </a:p>
          <a:p>
            <a:pPr indent="-342900" lvl="1" marL="914400" rtl="0" algn="l">
              <a:lnSpc>
                <a:spcPct val="100000"/>
              </a:lnSpc>
              <a:spcBef>
                <a:spcPts val="0"/>
              </a:spcBef>
              <a:spcAft>
                <a:spcPts val="0"/>
              </a:spcAft>
              <a:buSzPts val="1800"/>
              <a:buChar char="○"/>
            </a:pPr>
            <a:r>
              <a:rPr lang="en" sz="1800"/>
              <a:t>A curve modeled by the equation that best approximates the points in a data set or scatter plot.</a:t>
            </a:r>
            <a:endParaRPr sz="1800"/>
          </a:p>
          <a:p>
            <a:pPr indent="-355600" lvl="0" marL="457200" rtl="0" algn="l">
              <a:lnSpc>
                <a:spcPct val="100000"/>
              </a:lnSpc>
              <a:spcBef>
                <a:spcPts val="1000"/>
              </a:spcBef>
              <a:spcAft>
                <a:spcPts val="0"/>
              </a:spcAft>
              <a:buSzPts val="2000"/>
              <a:buChar char="●"/>
            </a:pPr>
            <a:r>
              <a:rPr b="1" lang="en" sz="2000"/>
              <a:t>Quadratic regression</a:t>
            </a:r>
            <a:endParaRPr b="1" sz="2000"/>
          </a:p>
          <a:p>
            <a:pPr indent="-342900" lvl="1" marL="914400" rtl="0" algn="l">
              <a:lnSpc>
                <a:spcPct val="100000"/>
              </a:lnSpc>
              <a:spcBef>
                <a:spcPts val="0"/>
              </a:spcBef>
              <a:spcAft>
                <a:spcPts val="0"/>
              </a:spcAft>
              <a:buSzPts val="1800"/>
              <a:buChar char="○"/>
            </a:pPr>
            <a:r>
              <a:rPr lang="en" sz="1800"/>
              <a:t>The process of determining the equation of a parabola that best fits a data set.</a:t>
            </a:r>
            <a:endParaRPr sz="1800"/>
          </a:p>
        </p:txBody>
      </p:sp>
      <p:sp>
        <p:nvSpPr>
          <p:cNvPr id="132" name="Google Shape;132;p19"/>
          <p:cNvSpPr txBox="1"/>
          <p:nvPr>
            <p:ph idx="12" type="sldNum"/>
          </p:nvPr>
        </p:nvSpPr>
        <p:spPr>
          <a:xfrm>
            <a:off x="8283608" y="475151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75152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8.12 Using Technology to Find the Quadratic Regression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9" name="Google Shape;139;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39375"/>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a:t>
            </a:r>
            <a:r>
              <a:rPr lang="en"/>
              <a:t>Greetings, programs!” 🤖</a:t>
            </a:r>
            <a:endParaRPr sz="3000">
              <a:solidFill>
                <a:srgbClr val="005047"/>
              </a:solidFill>
            </a:endParaRPr>
          </a:p>
        </p:txBody>
      </p:sp>
      <p:sp>
        <p:nvSpPr>
          <p:cNvPr id="146" name="Google Shape;146;p21"/>
          <p:cNvSpPr txBox="1"/>
          <p:nvPr>
            <p:ph idx="1" type="body"/>
          </p:nvPr>
        </p:nvSpPr>
        <p:spPr>
          <a:xfrm>
            <a:off x="311700" y="960125"/>
            <a:ext cx="5987400" cy="39132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0"/>
              </a:spcBef>
              <a:spcAft>
                <a:spcPts val="0"/>
              </a:spcAft>
              <a:buSzPts val="2200"/>
              <a:buAutoNum type="arabicPeriod"/>
            </a:pPr>
            <a:r>
              <a:rPr lang="en"/>
              <a:t>Go to Desmos. Above the first input cell, click on “+” and choose “Add a table.”</a:t>
            </a:r>
            <a:endParaRPr/>
          </a:p>
          <a:p>
            <a:pPr indent="-368300" lvl="0" marL="457200" rtl="0" algn="l">
              <a:lnSpc>
                <a:spcPct val="100000"/>
              </a:lnSpc>
              <a:spcBef>
                <a:spcPts val="1000"/>
              </a:spcBef>
              <a:spcAft>
                <a:spcPts val="0"/>
              </a:spcAft>
              <a:buSzPts val="2200"/>
              <a:buAutoNum type="arabicPeriod"/>
            </a:pPr>
            <a:r>
              <a:rPr lang="en"/>
              <a:t>Enter the data set into the corresponding </a:t>
            </a:r>
            <a:r>
              <a:rPr i="1" lang="en">
                <a:latin typeface="Times New Roman"/>
                <a:ea typeface="Times New Roman"/>
                <a:cs typeface="Times New Roman"/>
                <a:sym typeface="Times New Roman"/>
              </a:rPr>
              <a:t>x</a:t>
            </a:r>
            <a:r>
              <a:rPr baseline="-25000" lang="en"/>
              <a:t>1</a:t>
            </a:r>
            <a:r>
              <a:rPr lang="en"/>
              <a:t> and </a:t>
            </a:r>
            <a:r>
              <a:rPr i="1" lang="en">
                <a:latin typeface="Times New Roman"/>
                <a:ea typeface="Times New Roman"/>
                <a:cs typeface="Times New Roman"/>
                <a:sym typeface="Times New Roman"/>
              </a:rPr>
              <a:t>y</a:t>
            </a:r>
            <a:r>
              <a:rPr baseline="-25000" lang="en"/>
              <a:t>1</a:t>
            </a:r>
            <a:r>
              <a:rPr lang="en"/>
              <a:t> columns. </a:t>
            </a:r>
            <a:br>
              <a:rPr lang="en"/>
            </a:br>
            <a:r>
              <a:rPr lang="en"/>
              <a:t>Adjust the graphing window as needed.</a:t>
            </a:r>
            <a:endParaRPr/>
          </a:p>
          <a:p>
            <a:pPr indent="-368300" lvl="0" marL="457200" rtl="0" algn="l">
              <a:lnSpc>
                <a:spcPct val="100000"/>
              </a:lnSpc>
              <a:spcBef>
                <a:spcPts val="1000"/>
              </a:spcBef>
              <a:spcAft>
                <a:spcPts val="0"/>
              </a:spcAft>
              <a:buSzPts val="2200"/>
              <a:buAutoNum type="arabicPeriod"/>
            </a:pPr>
            <a:r>
              <a:rPr lang="en"/>
              <a:t>Examine the data for a pattern that might fit any quadratic function you recognize. </a:t>
            </a:r>
            <a:br>
              <a:rPr lang="en"/>
            </a:br>
            <a:r>
              <a:rPr lang="en"/>
              <a:t>What equation do you hypothesize would best fit the data?</a:t>
            </a:r>
            <a:endParaRPr/>
          </a:p>
        </p:txBody>
      </p:sp>
      <p:graphicFrame>
        <p:nvGraphicFramePr>
          <p:cNvPr id="147" name="Google Shape;147;p21"/>
          <p:cNvGraphicFramePr/>
          <p:nvPr/>
        </p:nvGraphicFramePr>
        <p:xfrm>
          <a:off x="6584883" y="1475059"/>
          <a:ext cx="3000000" cy="3000000"/>
        </p:xfrm>
        <a:graphic>
          <a:graphicData uri="http://schemas.openxmlformats.org/drawingml/2006/table">
            <a:tbl>
              <a:tblPr>
                <a:noFill/>
                <a:tableStyleId>{FD8CBB35-91B1-4C5E-B37F-7B2802E6D1A0}</a:tableStyleId>
              </a:tblPr>
              <a:tblGrid>
                <a:gridCol w="1118550"/>
                <a:gridCol w="1118550"/>
              </a:tblGrid>
              <a:tr h="381000">
                <a:tc>
                  <a:txBody>
                    <a:bodyPr/>
                    <a:lstStyle/>
                    <a:p>
                      <a:pPr indent="0" lvl="0" marL="0" rtl="0" algn="ctr">
                        <a:spcBef>
                          <a:spcPts val="0"/>
                        </a:spcBef>
                        <a:spcAft>
                          <a:spcPts val="0"/>
                        </a:spcAft>
                        <a:buNone/>
                      </a:pPr>
                      <a:r>
                        <a:rPr b="1" i="1" lang="en" sz="2000">
                          <a:solidFill>
                            <a:srgbClr val="FFFFFF"/>
                          </a:solidFill>
                          <a:latin typeface="Times New Roman"/>
                          <a:ea typeface="Times New Roman"/>
                          <a:cs typeface="Times New Roman"/>
                          <a:sym typeface="Times New Roman"/>
                        </a:rPr>
                        <a:t>x</a:t>
                      </a:r>
                      <a:r>
                        <a:rPr b="1" baseline="-25000" lang="en" sz="2000">
                          <a:solidFill>
                            <a:srgbClr val="FFFFFF"/>
                          </a:solidFill>
                          <a:latin typeface="Noto Sans"/>
                          <a:ea typeface="Noto Sans"/>
                          <a:cs typeface="Noto Sans"/>
                          <a:sym typeface="Noto Sans"/>
                        </a:rPr>
                        <a:t>1</a:t>
                      </a:r>
                      <a:endParaRPr b="1" baseline="-25000" sz="2000">
                        <a:solidFill>
                          <a:srgbClr val="FFFFFF"/>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i="1" lang="en" sz="2000">
                          <a:solidFill>
                            <a:srgbClr val="FFFFFF"/>
                          </a:solidFill>
                          <a:latin typeface="Times New Roman"/>
                          <a:ea typeface="Times New Roman"/>
                          <a:cs typeface="Times New Roman"/>
                          <a:sym typeface="Times New Roman"/>
                        </a:rPr>
                        <a:t>y</a:t>
                      </a:r>
                      <a:r>
                        <a:rPr b="1" baseline="-25000" lang="en" sz="2000">
                          <a:solidFill>
                            <a:srgbClr val="FFFFFF"/>
                          </a:solidFill>
                          <a:latin typeface="Noto Sans"/>
                          <a:ea typeface="Noto Sans"/>
                          <a:cs typeface="Noto Sans"/>
                          <a:sym typeface="Noto Sans"/>
                        </a:rPr>
                        <a:t>1</a:t>
                      </a:r>
                      <a:endParaRPr b="1" baseline="-25000" sz="2000">
                        <a:solidFill>
                          <a:srgbClr val="FFFFFF"/>
                        </a:solidFill>
                        <a:latin typeface="Noto Sans"/>
                        <a:ea typeface="Noto Sans"/>
                        <a:cs typeface="Noto Sans"/>
                        <a:sym typeface="Noto Sans"/>
                      </a:endParaRPr>
                    </a:p>
                  </a:txBody>
                  <a:tcPr marT="91425" marB="91425" marR="91425" marL="91425">
                    <a:solidFill>
                      <a:srgbClr val="0B5B51"/>
                    </a:solidFill>
                  </a:tcPr>
                </a:tc>
              </a:tr>
              <a:tr h="433375">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solidFill>
                            <a:schemeClr val="dk1"/>
                          </a:solidFill>
                          <a:latin typeface="Noto Sans"/>
                          <a:ea typeface="Noto Sans"/>
                          <a:cs typeface="Noto Sans"/>
                          <a:sym typeface="Noto Sans"/>
                        </a:rPr>
                        <a:t>2</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5</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10</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17</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5</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26</a:t>
                      </a:r>
                      <a:endParaRPr sz="1600">
                        <a:latin typeface="Noto Sans"/>
                        <a:ea typeface="Noto Sans"/>
                        <a:cs typeface="Noto Sans"/>
                        <a:sym typeface="Noto Sans"/>
                      </a:endParaRPr>
                    </a:p>
                  </a:txBody>
                  <a:tcPr marT="91425" marB="91425" marR="91425" marL="91425"/>
                </a:tc>
              </a:tr>
            </a:tbl>
          </a:graphicData>
        </a:graphic>
      </p:graphicFrame>
      <p:sp>
        <p:nvSpPr>
          <p:cNvPr id="148" name="Google Shape;148;p21"/>
          <p:cNvSpPr txBox="1"/>
          <p:nvPr>
            <p:ph idx="12" type="sldNum"/>
          </p:nvPr>
        </p:nvSpPr>
        <p:spPr>
          <a:xfrm>
            <a:off x="8283608" y="478784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9" name="Google Shape;149;p21"/>
          <p:cNvSpPr txBox="1"/>
          <p:nvPr>
            <p:ph idx="3" type="sldNum"/>
          </p:nvPr>
        </p:nvSpPr>
        <p:spPr>
          <a:xfrm>
            <a:off x="311700" y="478784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8.12.1 Graphing a Quadratic Data Set Using Technology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5" name="Google Shape;155;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56" name="Google Shape;15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0" name="Shape 160"/>
        <p:cNvGrpSpPr/>
        <p:nvPr/>
      </p:nvGrpSpPr>
      <p:grpSpPr>
        <a:xfrm>
          <a:off x="0" y="0"/>
          <a:ext cx="0" cy="0"/>
          <a:chOff x="0" y="0"/>
          <a:chExt cx="0" cy="0"/>
        </a:xfrm>
      </p:grpSpPr>
      <p:pic>
        <p:nvPicPr>
          <p:cNvPr descr="Icon indicating the slide contains a support for students with disabilities" id="161" name="Google Shape;161;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2" name="Google Shape;162;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63" name="Google Shape;163;p2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“The thing about perfection is …” 🤖</a:t>
            </a:r>
            <a:endParaRPr sz="2600">
              <a:solidFill>
                <a:srgbClr val="005047"/>
              </a:solidFill>
            </a:endParaRPr>
          </a:p>
        </p:txBody>
      </p:sp>
      <p:sp>
        <p:nvSpPr>
          <p:cNvPr id="164" name="Google Shape;164;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this strategy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 directly on top of the activity or give the instructions aloud. </a:t>
            </a:r>
            <a:endParaRPr b="1"/>
          </a:p>
        </p:txBody>
      </p:sp>
      <p:sp>
        <p:nvSpPr>
          <p:cNvPr descr="A callout box providing steps in a math language routine to support English Language Learners." id="165" name="Google Shape;165;p23" title="ELL callout box"/>
          <p:cNvSpPr/>
          <p:nvPr/>
        </p:nvSpPr>
        <p:spPr>
          <a:xfrm>
            <a:off x="5034250" y="929387"/>
            <a:ext cx="3652500" cy="3312900"/>
          </a:xfrm>
          <a:prstGeom prst="wedgeRoundRectCallout">
            <a:avLst>
              <a:gd fmla="val -59471" name="adj1"/>
              <a:gd fmla="val -18796" name="adj2"/>
              <a:gd fmla="val 0" name="adj3"/>
            </a:avLst>
          </a:prstGeom>
          <a:solidFill>
            <a:srgbClr val="FDBD3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Noto Sans"/>
                <a:ea typeface="Noto Sans"/>
                <a:cs typeface="Noto Sans"/>
                <a:sym typeface="Noto Sans"/>
              </a:rPr>
              <a:t>KEYS TO ENTER EQUATION FOR CURVE OF BEST FIT:</a:t>
            </a:r>
            <a:endParaRPr sz="1000">
              <a:latin typeface="Noto Sans"/>
              <a:ea typeface="Noto Sans"/>
              <a:cs typeface="Noto Sans"/>
              <a:sym typeface="Noto Sans"/>
            </a:endParaRPr>
          </a:p>
        </p:txBody>
      </p:sp>
      <p:pic>
        <p:nvPicPr>
          <p:cNvPr descr="Listed keys in order include: y, 1, atilde symbol with an arrow under it to symbolize the shift key was needed to enter it, a, x, 1, a caret symbol with an arrow under it to symbolize the shift key was needed to enter it, 2, a plus sign with an arrow under it to symbolize the shift key was needed to enter it, b, x, 1, a plus sign with an arrow under it to symbolize the shift key was needed to enter it, and c. " id="166" name="Google Shape;166;p23" title="Screenshot 2026-01-05 at 11.24.42 AM.png"/>
          <p:cNvPicPr preferRelativeResize="0"/>
          <p:nvPr/>
        </p:nvPicPr>
        <p:blipFill>
          <a:blip r:embed="rId6">
            <a:alphaModFix/>
          </a:blip>
          <a:stretch>
            <a:fillRect/>
          </a:stretch>
        </p:blipFill>
        <p:spPr>
          <a:xfrm>
            <a:off x="5154666" y="1873837"/>
            <a:ext cx="3411671" cy="1973413"/>
          </a:xfrm>
          <a:prstGeom prst="rect">
            <a:avLst/>
          </a:prstGeom>
          <a:noFill/>
          <a:ln>
            <a:noFill/>
          </a:ln>
        </p:spPr>
      </p:pic>
      <p:sp>
        <p:nvSpPr>
          <p:cNvPr id="167" name="Google Shape;167;p23"/>
          <p:cNvSpPr txBox="1"/>
          <p:nvPr>
            <p:ph idx="12" type="sldNum"/>
          </p:nvPr>
        </p:nvSpPr>
        <p:spPr>
          <a:xfrm>
            <a:off x="8283608" y="478784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8" name="Google Shape;168;p23"/>
          <p:cNvSpPr txBox="1"/>
          <p:nvPr>
            <p:ph idx="2" type="sldNum"/>
          </p:nvPr>
        </p:nvSpPr>
        <p:spPr>
          <a:xfrm>
            <a:off x="311700" y="478784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8.12.2 Finding the Curve of Best Fit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24"/>
          <p:cNvSpPr txBox="1"/>
          <p:nvPr>
            <p:ph type="title"/>
          </p:nvPr>
        </p:nvSpPr>
        <p:spPr>
          <a:xfrm>
            <a:off x="311700" y="65323"/>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“The thing about perfection is …” 🤖</a:t>
            </a:r>
            <a:endParaRPr>
              <a:solidFill>
                <a:srgbClr val="005047"/>
              </a:solidFill>
            </a:endParaRPr>
          </a:p>
        </p:txBody>
      </p:sp>
      <p:sp>
        <p:nvSpPr>
          <p:cNvPr id="174" name="Google Shape;174;p24"/>
          <p:cNvSpPr txBox="1"/>
          <p:nvPr>
            <p:ph idx="1" type="body"/>
          </p:nvPr>
        </p:nvSpPr>
        <p:spPr>
          <a:xfrm>
            <a:off x="311700" y="1033618"/>
            <a:ext cx="4386000" cy="1946700"/>
          </a:xfrm>
          <a:prstGeom prst="rect">
            <a:avLst/>
          </a:prstGeom>
        </p:spPr>
        <p:txBody>
          <a:bodyPr anchorCtr="0" anchor="t" bIns="91425" lIns="91425" spcFirstLastPara="1" rIns="91425" wrap="square" tIns="91425">
            <a:normAutofit/>
          </a:bodyPr>
          <a:lstStyle/>
          <a:p>
            <a:pPr indent="-374650" lvl="0" marL="457200" rtl="0" algn="l">
              <a:lnSpc>
                <a:spcPct val="100000"/>
              </a:lnSpc>
              <a:spcBef>
                <a:spcPts val="0"/>
              </a:spcBef>
              <a:spcAft>
                <a:spcPts val="0"/>
              </a:spcAft>
              <a:buSzPts val="2300"/>
              <a:buAutoNum type="arabicPeriod"/>
            </a:pPr>
            <a:r>
              <a:rPr lang="en" sz="2300"/>
              <a:t>Examine the data set and graph given in the Desmos tool. What do you notice? What do you wonder? </a:t>
            </a:r>
            <a:endParaRPr sz="2300"/>
          </a:p>
        </p:txBody>
      </p:sp>
      <p:pic>
        <p:nvPicPr>
          <p:cNvPr descr="Image of Desmos screen with a table of values and the corresponding scatter plot graph. The table headers are x1 and y1. The plotted points listed in the table include (0.5, 20.2) in row 1. (1, 24.1) in row 2. (2, 28.8) in row 3. (2.5, 31.6) in row 4. (3, 33.1) in row 5. (3.5, 34.2) in row 6. Each row defines a point on the graph of the scatter plot. " id="175" name="Google Shape;175;p24" title="Screenshot 2026-01-05 at 11.38.43 AM.png">
            <a:hlinkClick r:id="rId4"/>
          </p:cNvPr>
          <p:cNvPicPr preferRelativeResize="0"/>
          <p:nvPr/>
        </p:nvPicPr>
        <p:blipFill>
          <a:blip r:embed="rId5">
            <a:alphaModFix/>
          </a:blip>
          <a:stretch>
            <a:fillRect/>
          </a:stretch>
        </p:blipFill>
        <p:spPr>
          <a:xfrm>
            <a:off x="4861600" y="1040626"/>
            <a:ext cx="4130001" cy="3310500"/>
          </a:xfrm>
          <a:prstGeom prst="rect">
            <a:avLst/>
          </a:prstGeom>
          <a:noFill/>
          <a:ln>
            <a:noFill/>
          </a:ln>
        </p:spPr>
      </p:pic>
      <p:sp>
        <p:nvSpPr>
          <p:cNvPr id="176" name="Google Shape;176;p24"/>
          <p:cNvSpPr txBox="1"/>
          <p:nvPr>
            <p:ph idx="1" type="body"/>
          </p:nvPr>
        </p:nvSpPr>
        <p:spPr>
          <a:xfrm>
            <a:off x="311700" y="3103931"/>
            <a:ext cx="4386000" cy="909300"/>
          </a:xfrm>
          <a:prstGeom prst="rect">
            <a:avLst/>
          </a:prstGeom>
        </p:spPr>
        <p:txBody>
          <a:bodyPr anchorCtr="0" anchor="t" bIns="91425" lIns="91425" spcFirstLastPara="1" rIns="91425" wrap="square" tIns="91425">
            <a:noAutofit/>
          </a:bodyPr>
          <a:lstStyle/>
          <a:p>
            <a:pPr indent="-374650" lvl="0" marL="457200" rtl="0" algn="l">
              <a:lnSpc>
                <a:spcPct val="100000"/>
              </a:lnSpc>
              <a:spcBef>
                <a:spcPts val="0"/>
              </a:spcBef>
              <a:spcAft>
                <a:spcPts val="0"/>
              </a:spcAft>
              <a:buSzPts val="2300"/>
              <a:buAutoNum type="arabicPeriod" startAt="2"/>
            </a:pPr>
            <a:r>
              <a:rPr lang="en" sz="2300"/>
              <a:t>Do the data appear to form a line or a curve? </a:t>
            </a:r>
            <a:endParaRPr sz="2300"/>
          </a:p>
        </p:txBody>
      </p:sp>
      <p:sp>
        <p:nvSpPr>
          <p:cNvPr id="177" name="Google Shape;177;p24"/>
          <p:cNvSpPr txBox="1"/>
          <p:nvPr>
            <p:ph idx="12" type="sldNum"/>
          </p:nvPr>
        </p:nvSpPr>
        <p:spPr>
          <a:xfrm>
            <a:off x="8283608" y="475151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8" name="Google Shape;178;p24"/>
          <p:cNvSpPr txBox="1"/>
          <p:nvPr>
            <p:ph idx="2" type="sldNum"/>
          </p:nvPr>
        </p:nvSpPr>
        <p:spPr>
          <a:xfrm>
            <a:off x="311700" y="475152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8.12.2 Finding the Curve of Best Fit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25"/>
          <p:cNvSpPr txBox="1"/>
          <p:nvPr>
            <p:ph type="title"/>
          </p:nvPr>
        </p:nvSpPr>
        <p:spPr>
          <a:xfrm>
            <a:off x="311700" y="65325"/>
            <a:ext cx="71805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sz="2600"/>
              <a:t>“The thing about perfection is …”</a:t>
            </a:r>
            <a:r>
              <a:rPr lang="en"/>
              <a:t> 🤖</a:t>
            </a:r>
            <a:endParaRPr sz="3000">
              <a:solidFill>
                <a:srgbClr val="005047"/>
              </a:solidFill>
            </a:endParaRPr>
          </a:p>
        </p:txBody>
      </p:sp>
      <p:sp>
        <p:nvSpPr>
          <p:cNvPr id="184" name="Google Shape;184;p25"/>
          <p:cNvSpPr txBox="1"/>
          <p:nvPr>
            <p:ph idx="4294967295" type="body"/>
          </p:nvPr>
        </p:nvSpPr>
        <p:spPr>
          <a:xfrm>
            <a:off x="311700" y="1033625"/>
            <a:ext cx="5175900" cy="3732300"/>
          </a:xfrm>
          <a:prstGeom prst="rect">
            <a:avLst/>
          </a:prstGeom>
        </p:spPr>
        <p:txBody>
          <a:bodyPr anchorCtr="0" anchor="t" bIns="91425" lIns="91425" spcFirstLastPara="1" rIns="91425" wrap="square" tIns="91425">
            <a:noAutofit/>
          </a:bodyPr>
          <a:lstStyle/>
          <a:p>
            <a:pPr indent="-374650" lvl="0" marL="457200" rtl="0" algn="l">
              <a:lnSpc>
                <a:spcPct val="100000"/>
              </a:lnSpc>
              <a:spcBef>
                <a:spcPts val="0"/>
              </a:spcBef>
              <a:spcAft>
                <a:spcPts val="0"/>
              </a:spcAft>
              <a:buSzPts val="2300"/>
              <a:buAutoNum type="arabicPeriod" startAt="3"/>
            </a:pPr>
            <a:r>
              <a:rPr lang="en" sz="2300"/>
              <a:t>Enter the </a:t>
            </a:r>
            <a:r>
              <a:rPr lang="en" sz="2300"/>
              <a:t>command</a:t>
            </a:r>
            <a:r>
              <a:rPr lang="en" sz="2300"/>
              <a:t> to generate a regression: </a:t>
            </a:r>
            <a:r>
              <a:rPr i="1" lang="en" sz="2300">
                <a:latin typeface="Times New Roman"/>
                <a:ea typeface="Times New Roman"/>
                <a:cs typeface="Times New Roman"/>
                <a:sym typeface="Times New Roman"/>
              </a:rPr>
              <a:t>y</a:t>
            </a:r>
            <a:r>
              <a:rPr baseline="-25000" lang="en" sz="2300"/>
              <a:t>1</a:t>
            </a:r>
            <a:r>
              <a:rPr lang="en" sz="2300"/>
              <a:t> ~ </a:t>
            </a:r>
            <a:r>
              <a:rPr i="1" lang="en" sz="2300">
                <a:latin typeface="Times New Roman"/>
                <a:ea typeface="Times New Roman"/>
                <a:cs typeface="Times New Roman"/>
                <a:sym typeface="Times New Roman"/>
              </a:rPr>
              <a:t>ax</a:t>
            </a:r>
            <a:r>
              <a:rPr baseline="-25000" lang="en" sz="2300"/>
              <a:t>1</a:t>
            </a:r>
            <a:r>
              <a:rPr baseline="30000" lang="en" sz="2300"/>
              <a:t>2</a:t>
            </a:r>
            <a:r>
              <a:rPr lang="en" sz="2300"/>
              <a:t> + </a:t>
            </a:r>
            <a:r>
              <a:rPr i="1" lang="en" sz="2300">
                <a:latin typeface="Times New Roman"/>
                <a:ea typeface="Times New Roman"/>
                <a:cs typeface="Times New Roman"/>
                <a:sym typeface="Times New Roman"/>
              </a:rPr>
              <a:t>bx</a:t>
            </a:r>
            <a:r>
              <a:rPr baseline="-25000" lang="en" sz="2300"/>
              <a:t>1</a:t>
            </a:r>
            <a:r>
              <a:rPr lang="en" sz="2300"/>
              <a:t> + </a:t>
            </a:r>
            <a:r>
              <a:rPr i="1" lang="en" sz="2300">
                <a:latin typeface="Times New Roman"/>
                <a:ea typeface="Times New Roman"/>
                <a:cs typeface="Times New Roman"/>
                <a:sym typeface="Times New Roman"/>
              </a:rPr>
              <a:t>c </a:t>
            </a:r>
            <a:endParaRPr sz="2300"/>
          </a:p>
          <a:p>
            <a:pPr indent="-374650" lvl="0" marL="457200" rtl="0" algn="l">
              <a:lnSpc>
                <a:spcPct val="100000"/>
              </a:lnSpc>
              <a:spcBef>
                <a:spcPts val="1000"/>
              </a:spcBef>
              <a:spcAft>
                <a:spcPts val="0"/>
              </a:spcAft>
              <a:buSzPts val="2300"/>
              <a:buAutoNum type="arabicPeriod" startAt="3"/>
            </a:pPr>
            <a:r>
              <a:rPr lang="en" sz="2300"/>
              <a:t>Examine the information provided with the </a:t>
            </a:r>
            <a:r>
              <a:rPr lang="en" sz="2300" u="sng">
                <a:solidFill>
                  <a:schemeClr val="hlink"/>
                </a:solidFill>
                <a:hlinkClick r:id="rId4"/>
              </a:rPr>
              <a:t>regression</a:t>
            </a:r>
            <a:r>
              <a:rPr lang="en" sz="2300"/>
              <a:t>.</a:t>
            </a:r>
            <a:endParaRPr sz="2300"/>
          </a:p>
          <a:p>
            <a:pPr indent="-374650" lvl="0" marL="457200" rtl="0" algn="l">
              <a:lnSpc>
                <a:spcPct val="100000"/>
              </a:lnSpc>
              <a:spcBef>
                <a:spcPts val="1000"/>
              </a:spcBef>
              <a:spcAft>
                <a:spcPts val="0"/>
              </a:spcAft>
              <a:buSzPts val="2300"/>
              <a:buAutoNum type="arabicPeriod" startAt="3"/>
            </a:pPr>
            <a:r>
              <a:rPr lang="en" sz="2300"/>
              <a:t>What is the value of </a:t>
            </a:r>
            <a:r>
              <a:rPr i="1" lang="en" sz="2300">
                <a:latin typeface="Times New Roman"/>
                <a:ea typeface="Times New Roman"/>
                <a:cs typeface="Times New Roman"/>
                <a:sym typeface="Times New Roman"/>
              </a:rPr>
              <a:t>a</a:t>
            </a:r>
            <a:r>
              <a:rPr lang="en" sz="2300"/>
              <a:t>?</a:t>
            </a:r>
            <a:endParaRPr sz="2300"/>
          </a:p>
          <a:p>
            <a:pPr indent="-374650" lvl="0" marL="457200" rtl="0" algn="l">
              <a:lnSpc>
                <a:spcPct val="100000"/>
              </a:lnSpc>
              <a:spcBef>
                <a:spcPts val="0"/>
              </a:spcBef>
              <a:spcAft>
                <a:spcPts val="0"/>
              </a:spcAft>
              <a:buSzPts val="2300"/>
              <a:buAutoNum type="arabicPeriod" startAt="3"/>
            </a:pPr>
            <a:r>
              <a:rPr lang="en" sz="2300"/>
              <a:t>What is the value of </a:t>
            </a:r>
            <a:r>
              <a:rPr i="1" lang="en" sz="2300">
                <a:latin typeface="Times New Roman"/>
                <a:ea typeface="Times New Roman"/>
                <a:cs typeface="Times New Roman"/>
                <a:sym typeface="Times New Roman"/>
              </a:rPr>
              <a:t>b</a:t>
            </a:r>
            <a:r>
              <a:rPr lang="en" sz="2300"/>
              <a:t>?</a:t>
            </a:r>
            <a:endParaRPr sz="2300"/>
          </a:p>
          <a:p>
            <a:pPr indent="-374650" lvl="0" marL="457200" rtl="0" algn="l">
              <a:lnSpc>
                <a:spcPct val="100000"/>
              </a:lnSpc>
              <a:spcBef>
                <a:spcPts val="0"/>
              </a:spcBef>
              <a:spcAft>
                <a:spcPts val="0"/>
              </a:spcAft>
              <a:buSzPts val="2300"/>
              <a:buAutoNum type="arabicPeriod" startAt="3"/>
            </a:pPr>
            <a:r>
              <a:rPr lang="en" sz="2300"/>
              <a:t>What is the value of </a:t>
            </a:r>
            <a:r>
              <a:rPr i="1" lang="en" sz="2300">
                <a:latin typeface="Times New Roman"/>
                <a:ea typeface="Times New Roman"/>
                <a:cs typeface="Times New Roman"/>
                <a:sym typeface="Times New Roman"/>
              </a:rPr>
              <a:t>c</a:t>
            </a:r>
            <a:r>
              <a:rPr lang="en" sz="2300"/>
              <a:t>?</a:t>
            </a:r>
            <a:endParaRPr sz="2300"/>
          </a:p>
          <a:p>
            <a:pPr indent="-374650" lvl="0" marL="457200" rtl="0" algn="l">
              <a:lnSpc>
                <a:spcPct val="100000"/>
              </a:lnSpc>
              <a:spcBef>
                <a:spcPts val="0"/>
              </a:spcBef>
              <a:spcAft>
                <a:spcPts val="0"/>
              </a:spcAft>
              <a:buSzPts val="2300"/>
              <a:buAutoNum type="arabicPeriod" startAt="3"/>
            </a:pPr>
            <a:r>
              <a:rPr lang="en" sz="2300"/>
              <a:t>What is the full equation, </a:t>
            </a:r>
            <a:r>
              <a:rPr i="1" lang="en" sz="2300">
                <a:latin typeface="Times New Roman"/>
                <a:ea typeface="Times New Roman"/>
                <a:cs typeface="Times New Roman"/>
                <a:sym typeface="Times New Roman"/>
              </a:rPr>
              <a:t>y</a:t>
            </a:r>
            <a:r>
              <a:rPr lang="en" sz="2300"/>
              <a:t> = </a:t>
            </a:r>
            <a:r>
              <a:rPr i="1" lang="en" sz="2300">
                <a:latin typeface="Times New Roman"/>
                <a:ea typeface="Times New Roman"/>
                <a:cs typeface="Times New Roman"/>
                <a:sym typeface="Times New Roman"/>
              </a:rPr>
              <a:t>ax</a:t>
            </a:r>
            <a:r>
              <a:rPr baseline="30000" lang="en" sz="2300"/>
              <a:t>2</a:t>
            </a:r>
            <a:r>
              <a:rPr lang="en" sz="2300"/>
              <a:t> + </a:t>
            </a:r>
            <a:r>
              <a:rPr i="1" lang="en" sz="2300">
                <a:latin typeface="Times New Roman"/>
                <a:ea typeface="Times New Roman"/>
                <a:cs typeface="Times New Roman"/>
                <a:sym typeface="Times New Roman"/>
              </a:rPr>
              <a:t>bx</a:t>
            </a:r>
            <a:r>
              <a:rPr lang="en" sz="2300"/>
              <a:t> + </a:t>
            </a:r>
            <a:r>
              <a:rPr i="1" lang="en" sz="2300">
                <a:latin typeface="Times New Roman"/>
                <a:ea typeface="Times New Roman"/>
                <a:cs typeface="Times New Roman"/>
                <a:sym typeface="Times New Roman"/>
              </a:rPr>
              <a:t>c</a:t>
            </a:r>
            <a:r>
              <a:rPr lang="en" sz="2300"/>
              <a:t>? </a:t>
            </a:r>
            <a:endParaRPr sz="2300"/>
          </a:p>
        </p:txBody>
      </p:sp>
      <p:sp>
        <p:nvSpPr>
          <p:cNvPr id="185" name="Google Shape;185;p25"/>
          <p:cNvSpPr txBox="1"/>
          <p:nvPr>
            <p:ph idx="4294967295" type="body"/>
          </p:nvPr>
        </p:nvSpPr>
        <p:spPr>
          <a:xfrm>
            <a:off x="5711375" y="867388"/>
            <a:ext cx="3309900" cy="4197000"/>
          </a:xfrm>
          <a:prstGeom prst="rect">
            <a:avLst/>
          </a:prstGeom>
          <a:solidFill>
            <a:srgbClr val="F5F5F5"/>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t>FINDING THE CURVE </a:t>
            </a:r>
            <a:br>
              <a:rPr b="1" lang="en" sz="2100"/>
            </a:br>
            <a:r>
              <a:rPr b="1" lang="en" sz="2100"/>
              <a:t>OF BEST FIT</a:t>
            </a:r>
            <a:endParaRPr b="1" sz="2100"/>
          </a:p>
          <a:p>
            <a:pPr indent="0" lvl="0" marL="0" rtl="0" algn="l">
              <a:spcBef>
                <a:spcPts val="3200"/>
              </a:spcBef>
              <a:spcAft>
                <a:spcPts val="0"/>
              </a:spcAft>
              <a:buNone/>
            </a:pPr>
            <a:r>
              <a:rPr b="1" lang="en" sz="1600"/>
              <a:t>Step 1 - </a:t>
            </a:r>
            <a:r>
              <a:rPr lang="en" sz="1600"/>
              <a:t>Click the + symbol and select table. Enter the data.</a:t>
            </a:r>
            <a:endParaRPr sz="1600"/>
          </a:p>
          <a:p>
            <a:pPr indent="0" lvl="0" marL="0" rtl="0" algn="l">
              <a:spcBef>
                <a:spcPts val="1200"/>
              </a:spcBef>
              <a:spcAft>
                <a:spcPts val="0"/>
              </a:spcAft>
              <a:buNone/>
            </a:pPr>
            <a:r>
              <a:rPr b="1" lang="en" sz="1600"/>
              <a:t>Step 2 -</a:t>
            </a:r>
            <a:r>
              <a:rPr lang="en" sz="1600"/>
              <a:t> On the next input line, enter the instructions to generate the curve of best fit:</a:t>
            </a:r>
            <a:endParaRPr sz="1600"/>
          </a:p>
          <a:p>
            <a:pPr indent="0" lvl="0" marL="0" rtl="0" algn="ctr">
              <a:spcBef>
                <a:spcPts val="0"/>
              </a:spcBef>
              <a:spcAft>
                <a:spcPts val="0"/>
              </a:spcAft>
              <a:buNone/>
            </a:pPr>
            <a:r>
              <a:rPr i="1" lang="en" sz="1600">
                <a:latin typeface="Times New Roman"/>
                <a:ea typeface="Times New Roman"/>
                <a:cs typeface="Times New Roman"/>
                <a:sym typeface="Times New Roman"/>
              </a:rPr>
              <a:t>y</a:t>
            </a:r>
            <a:r>
              <a:rPr baseline="-25000" lang="en" sz="1600"/>
              <a:t>1</a:t>
            </a:r>
            <a:r>
              <a:rPr lang="en" sz="1600"/>
              <a:t> ~ </a:t>
            </a:r>
            <a:r>
              <a:rPr i="1" lang="en" sz="1600">
                <a:latin typeface="Times New Roman"/>
                <a:ea typeface="Times New Roman"/>
                <a:cs typeface="Times New Roman"/>
                <a:sym typeface="Times New Roman"/>
              </a:rPr>
              <a:t>ax</a:t>
            </a:r>
            <a:r>
              <a:rPr baseline="-25000" lang="en" sz="1600"/>
              <a:t>1</a:t>
            </a:r>
            <a:r>
              <a:rPr baseline="30000" lang="en" sz="1600"/>
              <a:t>2</a:t>
            </a:r>
            <a:r>
              <a:rPr lang="en" sz="1600"/>
              <a:t> + </a:t>
            </a:r>
            <a:r>
              <a:rPr i="1" lang="en" sz="1600">
                <a:latin typeface="Times New Roman"/>
                <a:ea typeface="Times New Roman"/>
                <a:cs typeface="Times New Roman"/>
                <a:sym typeface="Times New Roman"/>
              </a:rPr>
              <a:t>bx</a:t>
            </a:r>
            <a:r>
              <a:rPr baseline="-25000" lang="en" sz="1600"/>
              <a:t>1</a:t>
            </a:r>
            <a:r>
              <a:rPr lang="en" sz="1600"/>
              <a:t> + </a:t>
            </a:r>
            <a:r>
              <a:rPr i="1" lang="en" sz="1600">
                <a:latin typeface="Times New Roman"/>
                <a:ea typeface="Times New Roman"/>
                <a:cs typeface="Times New Roman"/>
                <a:sym typeface="Times New Roman"/>
              </a:rPr>
              <a:t>c</a:t>
            </a:r>
            <a:endParaRPr i="1" sz="1600">
              <a:latin typeface="Times New Roman"/>
              <a:ea typeface="Times New Roman"/>
              <a:cs typeface="Times New Roman"/>
              <a:sym typeface="Times New Roman"/>
            </a:endParaRPr>
          </a:p>
          <a:p>
            <a:pPr indent="0" lvl="0" marL="0" rtl="0" algn="l">
              <a:spcBef>
                <a:spcPts val="1200"/>
              </a:spcBef>
              <a:spcAft>
                <a:spcPts val="1200"/>
              </a:spcAft>
              <a:buNone/>
            </a:pPr>
            <a:r>
              <a:rPr b="1" lang="en" sz="1600"/>
              <a:t>Step 3 -</a:t>
            </a:r>
            <a:r>
              <a:rPr lang="en" sz="1600"/>
              <a:t> Use the coefficients generated to write the equation for the curve of best fit.</a:t>
            </a:r>
            <a:endParaRPr sz="1600"/>
          </a:p>
        </p:txBody>
      </p:sp>
      <p:cxnSp>
        <p:nvCxnSpPr>
          <p:cNvPr descr="Line used to separate the title in a text box from the explanation content " id="186" name="Google Shape;186;p25"/>
          <p:cNvCxnSpPr/>
          <p:nvPr/>
        </p:nvCxnSpPr>
        <p:spPr>
          <a:xfrm flipH="1" rot="10800000">
            <a:off x="6259243" y="1809374"/>
            <a:ext cx="2336700" cy="5100"/>
          </a:xfrm>
          <a:prstGeom prst="straightConnector1">
            <a:avLst/>
          </a:prstGeom>
          <a:noFill/>
          <a:ln cap="flat" cmpd="sng" w="28575">
            <a:solidFill>
              <a:srgbClr val="D9D9D9"/>
            </a:solidFill>
            <a:prstDash val="solid"/>
            <a:round/>
            <a:headEnd len="med" w="med" type="none"/>
            <a:tailEnd len="med" w="med" type="none"/>
          </a:ln>
        </p:spPr>
      </p:cxnSp>
      <p:sp>
        <p:nvSpPr>
          <p:cNvPr id="187" name="Google Shape;187;p25"/>
          <p:cNvSpPr txBox="1"/>
          <p:nvPr>
            <p:ph idx="2" type="sldNum"/>
          </p:nvPr>
        </p:nvSpPr>
        <p:spPr>
          <a:xfrm>
            <a:off x="311700" y="4765900"/>
            <a:ext cx="5175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8.12.2 Finding the Curve of Best Fit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descr="Icon indicating the slide contains a check for understanding question for students " id="192" name="Google Shape;192;p26"/>
          <p:cNvSpPr txBox="1"/>
          <p:nvPr>
            <p:ph type="title"/>
          </p:nvPr>
        </p:nvSpPr>
        <p:spPr>
          <a:xfrm>
            <a:off x="311700" y="65323"/>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3" name="Google Shape;193;p26"/>
          <p:cNvSpPr txBox="1"/>
          <p:nvPr>
            <p:ph idx="1" type="body"/>
          </p:nvPr>
        </p:nvSpPr>
        <p:spPr>
          <a:xfrm>
            <a:off x="311700" y="960125"/>
            <a:ext cx="4531500" cy="3792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Find the equation of the curve of best fit. Round each coefficient to the nearest hundredth. </a:t>
            </a:r>
            <a:endParaRPr sz="2200"/>
          </a:p>
          <a:p>
            <a:pPr indent="-368300" lvl="0" marL="914400" rtl="0" algn="l">
              <a:lnSpc>
                <a:spcPct val="100000"/>
              </a:lnSpc>
              <a:spcBef>
                <a:spcPts val="1200"/>
              </a:spcBef>
              <a:spcAft>
                <a:spcPts val="0"/>
              </a:spcAft>
              <a:buSzPts val="2200"/>
              <a:buFont typeface="Calibri"/>
              <a:buAutoNum type="alphaLcPeriod"/>
            </a:pPr>
            <a:r>
              <a:rPr i="1" lang="en" sz="2200">
                <a:latin typeface="Times New Roman"/>
                <a:ea typeface="Times New Roman"/>
                <a:cs typeface="Times New Roman"/>
                <a:sym typeface="Times New Roman"/>
              </a:rPr>
              <a:t>y</a:t>
            </a:r>
            <a:r>
              <a:rPr lang="en" sz="2200"/>
              <a:t> = – 0.92</a:t>
            </a:r>
            <a:r>
              <a:rPr i="1" lang="en" sz="2200">
                <a:latin typeface="Times New Roman"/>
                <a:ea typeface="Times New Roman"/>
                <a:cs typeface="Times New Roman"/>
                <a:sym typeface="Times New Roman"/>
              </a:rPr>
              <a:t>x</a:t>
            </a:r>
            <a:r>
              <a:rPr baseline="30000" lang="en" sz="2200"/>
              <a:t>2</a:t>
            </a:r>
            <a:r>
              <a:rPr lang="en" sz="2200"/>
              <a:t> + 4.25</a:t>
            </a:r>
            <a:r>
              <a:rPr i="1" lang="en" sz="2200">
                <a:latin typeface="Times New Roman"/>
                <a:ea typeface="Times New Roman"/>
                <a:cs typeface="Times New Roman"/>
                <a:sym typeface="Times New Roman"/>
              </a:rPr>
              <a:t>x</a:t>
            </a:r>
            <a:r>
              <a:rPr lang="en" sz="2200"/>
              <a:t> + 8.36</a:t>
            </a:r>
            <a:endParaRPr sz="2200"/>
          </a:p>
          <a:p>
            <a:pPr indent="-368300" lvl="0" marL="914400" rtl="0" algn="l">
              <a:lnSpc>
                <a:spcPct val="100000"/>
              </a:lnSpc>
              <a:spcBef>
                <a:spcPts val="1000"/>
              </a:spcBef>
              <a:spcAft>
                <a:spcPts val="0"/>
              </a:spcAft>
              <a:buSzPts val="2200"/>
              <a:buFont typeface="Calibri"/>
              <a:buAutoNum type="alphaLcPeriod"/>
            </a:pPr>
            <a:r>
              <a:rPr i="1" lang="en" sz="2200">
                <a:latin typeface="Times New Roman"/>
                <a:ea typeface="Times New Roman"/>
                <a:cs typeface="Times New Roman"/>
                <a:sym typeface="Times New Roman"/>
              </a:rPr>
              <a:t>y</a:t>
            </a:r>
            <a:r>
              <a:rPr lang="en" sz="2200"/>
              <a:t> = – 0.97</a:t>
            </a:r>
            <a:r>
              <a:rPr i="1" lang="en" sz="2200">
                <a:latin typeface="Times New Roman"/>
                <a:ea typeface="Times New Roman"/>
                <a:cs typeface="Times New Roman"/>
                <a:sym typeface="Times New Roman"/>
              </a:rPr>
              <a:t>x</a:t>
            </a:r>
            <a:r>
              <a:rPr baseline="30000" lang="en" sz="2200"/>
              <a:t>2</a:t>
            </a:r>
            <a:r>
              <a:rPr lang="en" sz="2200"/>
              <a:t> + 7.62</a:t>
            </a:r>
            <a:r>
              <a:rPr i="1" lang="en" sz="2200">
                <a:latin typeface="Times New Roman"/>
                <a:ea typeface="Times New Roman"/>
                <a:cs typeface="Times New Roman"/>
                <a:sym typeface="Times New Roman"/>
              </a:rPr>
              <a:t>x</a:t>
            </a:r>
            <a:r>
              <a:rPr lang="en" sz="2200"/>
              <a:t> + 19.34</a:t>
            </a:r>
            <a:endParaRPr sz="2200"/>
          </a:p>
          <a:p>
            <a:pPr indent="-368300" lvl="0" marL="914400" rtl="0" algn="l">
              <a:lnSpc>
                <a:spcPct val="100000"/>
              </a:lnSpc>
              <a:spcBef>
                <a:spcPts val="1000"/>
              </a:spcBef>
              <a:spcAft>
                <a:spcPts val="0"/>
              </a:spcAft>
              <a:buSzPts val="2200"/>
              <a:buFont typeface="Calibri"/>
              <a:buAutoNum type="alphaLcPeriod"/>
            </a:pPr>
            <a:r>
              <a:rPr i="1" lang="en" sz="2200">
                <a:latin typeface="Times New Roman"/>
                <a:ea typeface="Times New Roman"/>
                <a:cs typeface="Times New Roman"/>
                <a:sym typeface="Times New Roman"/>
              </a:rPr>
              <a:t>y</a:t>
            </a:r>
            <a:r>
              <a:rPr lang="en" sz="2200"/>
              <a:t> = – 0.94</a:t>
            </a:r>
            <a:r>
              <a:rPr i="1" lang="en" sz="2200">
                <a:latin typeface="Times New Roman"/>
                <a:ea typeface="Times New Roman"/>
                <a:cs typeface="Times New Roman"/>
                <a:sym typeface="Times New Roman"/>
              </a:rPr>
              <a:t>x</a:t>
            </a:r>
            <a:r>
              <a:rPr baseline="30000" lang="en" sz="2200"/>
              <a:t>2</a:t>
            </a:r>
            <a:r>
              <a:rPr lang="en" sz="2200"/>
              <a:t> + 4.51</a:t>
            </a:r>
            <a:r>
              <a:rPr i="1" lang="en" sz="2200">
                <a:latin typeface="Times New Roman"/>
                <a:ea typeface="Times New Roman"/>
                <a:cs typeface="Times New Roman"/>
                <a:sym typeface="Times New Roman"/>
              </a:rPr>
              <a:t>x</a:t>
            </a:r>
            <a:r>
              <a:rPr lang="en" sz="2200"/>
              <a:t> + 16.96</a:t>
            </a:r>
            <a:endParaRPr sz="2200"/>
          </a:p>
          <a:p>
            <a:pPr indent="-368300" lvl="0" marL="914400" rtl="0" algn="l">
              <a:lnSpc>
                <a:spcPct val="100000"/>
              </a:lnSpc>
              <a:spcBef>
                <a:spcPts val="1000"/>
              </a:spcBef>
              <a:spcAft>
                <a:spcPts val="1000"/>
              </a:spcAft>
              <a:buSzPts val="2200"/>
              <a:buFont typeface="Calibri"/>
              <a:buAutoNum type="alphaLcPeriod"/>
            </a:pPr>
            <a:r>
              <a:rPr i="1" lang="en" sz="2200">
                <a:latin typeface="Times New Roman"/>
                <a:ea typeface="Times New Roman"/>
                <a:cs typeface="Times New Roman"/>
                <a:sym typeface="Times New Roman"/>
              </a:rPr>
              <a:t>y</a:t>
            </a:r>
            <a:r>
              <a:rPr lang="en" sz="2200"/>
              <a:t> = – 0.91</a:t>
            </a:r>
            <a:r>
              <a:rPr i="1" lang="en" sz="2200">
                <a:latin typeface="Times New Roman"/>
                <a:ea typeface="Times New Roman"/>
                <a:cs typeface="Times New Roman"/>
                <a:sym typeface="Times New Roman"/>
              </a:rPr>
              <a:t>x</a:t>
            </a:r>
            <a:r>
              <a:rPr baseline="30000" lang="en" sz="2200"/>
              <a:t>2</a:t>
            </a:r>
            <a:r>
              <a:rPr lang="en" sz="2200"/>
              <a:t> + 2.23</a:t>
            </a:r>
            <a:r>
              <a:rPr i="1" lang="en" sz="2200">
                <a:latin typeface="Times New Roman"/>
                <a:ea typeface="Times New Roman"/>
                <a:cs typeface="Times New Roman"/>
                <a:sym typeface="Times New Roman"/>
              </a:rPr>
              <a:t>x</a:t>
            </a:r>
            <a:r>
              <a:rPr lang="en" sz="2200"/>
              <a:t> + 16.42</a:t>
            </a:r>
            <a:endParaRPr sz="2200"/>
          </a:p>
        </p:txBody>
      </p:sp>
      <p:pic>
        <p:nvPicPr>
          <p:cNvPr descr="Image of Desmos screen with a table of values and the corresponding scatter plot graph. The table headers are x1 and y1. The plotted points listed in the table include (0.5, 18.8) in row 1. (1, 20.9) in row 2. (2, 21.9) in row 3. (2.5, 22.26) in row 4. (3, 22.4) in row 5. (3.5, 21.1) in row 6. Each row defines a point on the graph of the scatter plot. " id="194" name="Google Shape;194;p26" title="Screenshot 2026-01-05 at 10.12.31 AM.png">
            <a:hlinkClick r:id="rId4"/>
          </p:cNvPr>
          <p:cNvPicPr preferRelativeResize="0"/>
          <p:nvPr/>
        </p:nvPicPr>
        <p:blipFill>
          <a:blip r:embed="rId5">
            <a:alphaModFix/>
          </a:blip>
          <a:stretch>
            <a:fillRect/>
          </a:stretch>
        </p:blipFill>
        <p:spPr>
          <a:xfrm>
            <a:off x="5038890" y="1226861"/>
            <a:ext cx="3909612" cy="2689774"/>
          </a:xfrm>
          <a:prstGeom prst="rect">
            <a:avLst/>
          </a:prstGeom>
          <a:noFill/>
          <a:ln cap="flat" cmpd="sng" w="9525">
            <a:solidFill>
              <a:schemeClr val="dk2"/>
            </a:solidFill>
            <a:prstDash val="solid"/>
            <a:round/>
            <a:headEnd len="sm" w="sm" type="none"/>
            <a:tailEnd len="sm" w="sm" type="none"/>
          </a:ln>
        </p:spPr>
      </p:pic>
      <p:sp>
        <p:nvSpPr>
          <p:cNvPr id="195" name="Google Shape;195;p26"/>
          <p:cNvSpPr txBox="1"/>
          <p:nvPr>
            <p:ph idx="12" type="sldNum"/>
          </p:nvPr>
        </p:nvSpPr>
        <p:spPr>
          <a:xfrm>
            <a:off x="8283608" y="475222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6" name="Google Shape;196;p26"/>
          <p:cNvSpPr txBox="1"/>
          <p:nvPr>
            <p:ph idx="2" type="sldNum"/>
          </p:nvPr>
        </p:nvSpPr>
        <p:spPr>
          <a:xfrm>
            <a:off x="311700" y="475222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a:t>
            </a:r>
            <a:r>
              <a:rPr lang="en"/>
              <a:t>.2 Finding the Curve of Best Fit</a:t>
            </a:r>
            <a:endParaRPr/>
          </a:p>
        </p:txBody>
      </p:sp>
      <p:sp>
        <p:nvSpPr>
          <p:cNvPr descr="An arrow icon reads &quot;Let's review!&quot; and links to a slide that reviews the content that was assessed in the self check question. " id="197" name="Google Shape;197;p26" title="Review icon">
            <a:hlinkClick action="ppaction://hlinkshowjump?jump=nextslide"/>
          </p:cNvPr>
          <p:cNvSpPr/>
          <p:nvPr/>
        </p:nvSpPr>
        <p:spPr>
          <a:xfrm>
            <a:off x="5760650" y="458503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1" name="Shape 201"/>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2" name="Google Shape;202;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3" name="Google Shape;203;p27"/>
          <p:cNvSpPr txBox="1"/>
          <p:nvPr>
            <p:ph type="title"/>
          </p:nvPr>
        </p:nvSpPr>
        <p:spPr>
          <a:xfrm>
            <a:off x="311700" y="65313"/>
            <a:ext cx="45459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4" name="Google Shape;204;p27"/>
          <p:cNvSpPr txBox="1"/>
          <p:nvPr>
            <p:ph idx="1" type="body"/>
          </p:nvPr>
        </p:nvSpPr>
        <p:spPr>
          <a:xfrm>
            <a:off x="311700" y="902656"/>
            <a:ext cx="4287300" cy="8634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1200"/>
              </a:spcAft>
              <a:buNone/>
            </a:pPr>
            <a:r>
              <a:rPr lang="en" sz="1800"/>
              <a:t>Find the curve of best fit for the given </a:t>
            </a:r>
            <a:r>
              <a:rPr lang="en" sz="1800" u="sng">
                <a:solidFill>
                  <a:schemeClr val="hlink"/>
                </a:solidFill>
                <a:hlinkClick r:id="rId4"/>
              </a:rPr>
              <a:t>data set</a:t>
            </a:r>
            <a:r>
              <a:rPr lang="en" sz="1800"/>
              <a:t>. </a:t>
            </a:r>
            <a:endParaRPr sz="1800"/>
          </a:p>
        </p:txBody>
      </p:sp>
      <p:graphicFrame>
        <p:nvGraphicFramePr>
          <p:cNvPr id="205" name="Google Shape;205;p27"/>
          <p:cNvGraphicFramePr/>
          <p:nvPr/>
        </p:nvGraphicFramePr>
        <p:xfrm>
          <a:off x="756334" y="1671797"/>
          <a:ext cx="3000000" cy="3000000"/>
        </p:xfrm>
        <a:graphic>
          <a:graphicData uri="http://schemas.openxmlformats.org/drawingml/2006/table">
            <a:tbl>
              <a:tblPr>
                <a:noFill/>
                <a:tableStyleId>{FD8CBB35-91B1-4C5E-B37F-7B2802E6D1A0}</a:tableStyleId>
              </a:tblPr>
              <a:tblGrid>
                <a:gridCol w="1549075"/>
                <a:gridCol w="1549075"/>
              </a:tblGrid>
              <a:tr h="381000">
                <a:tc>
                  <a:txBody>
                    <a:bodyPr/>
                    <a:lstStyle/>
                    <a:p>
                      <a:pPr indent="0" lvl="0" marL="0" rtl="0" algn="ctr">
                        <a:spcBef>
                          <a:spcPts val="0"/>
                        </a:spcBef>
                        <a:spcAft>
                          <a:spcPts val="0"/>
                        </a:spcAft>
                        <a:buNone/>
                      </a:pPr>
                      <a:r>
                        <a:rPr b="1" i="1" lang="en" sz="2000">
                          <a:solidFill>
                            <a:srgbClr val="FFFFFF"/>
                          </a:solidFill>
                          <a:latin typeface="Times New Roman"/>
                          <a:ea typeface="Times New Roman"/>
                          <a:cs typeface="Times New Roman"/>
                          <a:sym typeface="Times New Roman"/>
                        </a:rPr>
                        <a:t>x</a:t>
                      </a:r>
                      <a:r>
                        <a:rPr b="1" baseline="-25000" lang="en" sz="2000">
                          <a:solidFill>
                            <a:srgbClr val="FFFFFF"/>
                          </a:solidFill>
                          <a:latin typeface="Noto Sans"/>
                          <a:ea typeface="Noto Sans"/>
                          <a:cs typeface="Noto Sans"/>
                          <a:sym typeface="Noto Sans"/>
                        </a:rPr>
                        <a:t>1</a:t>
                      </a:r>
                      <a:endParaRPr b="1" baseline="-25000" sz="2000">
                        <a:solidFill>
                          <a:srgbClr val="FFFFFF"/>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i="1" lang="en" sz="2000">
                          <a:solidFill>
                            <a:srgbClr val="FFFFFF"/>
                          </a:solidFill>
                          <a:latin typeface="Times New Roman"/>
                          <a:ea typeface="Times New Roman"/>
                          <a:cs typeface="Times New Roman"/>
                          <a:sym typeface="Times New Roman"/>
                        </a:rPr>
                        <a:t>y</a:t>
                      </a:r>
                      <a:r>
                        <a:rPr b="1" baseline="-25000" lang="en" sz="2000">
                          <a:solidFill>
                            <a:srgbClr val="FFFFFF"/>
                          </a:solidFill>
                          <a:latin typeface="Noto Sans"/>
                          <a:ea typeface="Noto Sans"/>
                          <a:cs typeface="Noto Sans"/>
                          <a:sym typeface="Noto Sans"/>
                        </a:rPr>
                        <a:t>1</a:t>
                      </a:r>
                      <a:endParaRPr b="1" baseline="-25000" sz="2000">
                        <a:solidFill>
                          <a:srgbClr val="FFFFFF"/>
                        </a:solidFill>
                        <a:latin typeface="Noto Sans"/>
                        <a:ea typeface="Noto Sans"/>
                        <a:cs typeface="Noto Sans"/>
                        <a:sym typeface="Noto Sans"/>
                      </a:endParaRPr>
                    </a:p>
                  </a:txBody>
                  <a:tcPr marT="91425" marB="91425" marR="91425" marL="91425">
                    <a:solidFill>
                      <a:srgbClr val="0B5B51"/>
                    </a:solidFill>
                  </a:tcPr>
                </a:tc>
              </a:tr>
              <a:tr h="433375">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99.7</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solidFill>
                            <a:schemeClr val="dk1"/>
                          </a:solidFill>
                          <a:latin typeface="Noto Sans"/>
                          <a:ea typeface="Noto Sans"/>
                          <a:cs typeface="Noto Sans"/>
                          <a:sym typeface="Noto Sans"/>
                        </a:rPr>
                        <a:t>2</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130</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149</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172</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9</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175</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11</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140</a:t>
                      </a:r>
                      <a:endParaRPr sz="1600">
                        <a:latin typeface="Noto Sans"/>
                        <a:ea typeface="Noto Sans"/>
                        <a:cs typeface="Noto Sans"/>
                        <a:sym typeface="Noto Sans"/>
                      </a:endParaRPr>
                    </a:p>
                  </a:txBody>
                  <a:tcPr marT="91425" marB="91425" marR="91425" marL="91425"/>
                </a:tc>
              </a:tr>
            </a:tbl>
          </a:graphicData>
        </a:graphic>
      </p:graphicFrame>
      <p:sp>
        <p:nvSpPr>
          <p:cNvPr id="206" name="Google Shape;206;p27"/>
          <p:cNvSpPr txBox="1"/>
          <p:nvPr>
            <p:ph idx="2" type="body"/>
          </p:nvPr>
        </p:nvSpPr>
        <p:spPr>
          <a:xfrm>
            <a:off x="5187950" y="749850"/>
            <a:ext cx="3644400" cy="4001700"/>
          </a:xfrm>
          <a:prstGeom prst="rect">
            <a:avLst/>
          </a:prstGeom>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a:t>FINDING THE CURVE </a:t>
            </a:r>
            <a:br>
              <a:rPr b="1" lang="en"/>
            </a:br>
            <a:r>
              <a:rPr b="1" lang="en"/>
              <a:t>OF BEST FIT</a:t>
            </a:r>
            <a:endParaRPr b="1"/>
          </a:p>
          <a:p>
            <a:pPr indent="0" lvl="0" marL="0" rtl="0" algn="l">
              <a:spcBef>
                <a:spcPts val="3200"/>
              </a:spcBef>
              <a:spcAft>
                <a:spcPts val="0"/>
              </a:spcAft>
              <a:buNone/>
            </a:pPr>
            <a:r>
              <a:rPr b="1" lang="en" sz="1600"/>
              <a:t>Step 1 - </a:t>
            </a:r>
            <a:r>
              <a:rPr lang="en" sz="1600"/>
              <a:t>Click the + symbol and select table. Enter the data.</a:t>
            </a:r>
            <a:endParaRPr sz="1600"/>
          </a:p>
          <a:p>
            <a:pPr indent="0" lvl="0" marL="0" rtl="0" algn="l">
              <a:spcBef>
                <a:spcPts val="1200"/>
              </a:spcBef>
              <a:spcAft>
                <a:spcPts val="0"/>
              </a:spcAft>
              <a:buNone/>
            </a:pPr>
            <a:r>
              <a:rPr b="1" lang="en" sz="1600"/>
              <a:t>Step 2 -</a:t>
            </a:r>
            <a:r>
              <a:rPr lang="en" sz="1600"/>
              <a:t> On the next input line, enter the instructions to generate the curve of best fit:</a:t>
            </a:r>
            <a:endParaRPr sz="1600"/>
          </a:p>
          <a:p>
            <a:pPr indent="0" lvl="0" marL="0" rtl="0" algn="ctr">
              <a:spcBef>
                <a:spcPts val="0"/>
              </a:spcBef>
              <a:spcAft>
                <a:spcPts val="0"/>
              </a:spcAft>
              <a:buNone/>
            </a:pPr>
            <a:r>
              <a:rPr i="1" lang="en" sz="1600">
                <a:latin typeface="Times New Roman"/>
                <a:ea typeface="Times New Roman"/>
                <a:cs typeface="Times New Roman"/>
                <a:sym typeface="Times New Roman"/>
              </a:rPr>
              <a:t>y</a:t>
            </a:r>
            <a:r>
              <a:rPr baseline="-25000" lang="en" sz="1600"/>
              <a:t>1</a:t>
            </a:r>
            <a:r>
              <a:rPr lang="en" sz="1600"/>
              <a:t> ~ </a:t>
            </a:r>
            <a:r>
              <a:rPr i="1" lang="en" sz="1600">
                <a:latin typeface="Times New Roman"/>
                <a:ea typeface="Times New Roman"/>
                <a:cs typeface="Times New Roman"/>
                <a:sym typeface="Times New Roman"/>
              </a:rPr>
              <a:t>ax</a:t>
            </a:r>
            <a:r>
              <a:rPr baseline="-25000" lang="en" sz="1600"/>
              <a:t>1</a:t>
            </a:r>
            <a:r>
              <a:rPr baseline="30000" lang="en" sz="1600"/>
              <a:t>2</a:t>
            </a:r>
            <a:r>
              <a:rPr lang="en" sz="1600"/>
              <a:t> + </a:t>
            </a:r>
            <a:r>
              <a:rPr i="1" lang="en" sz="1600">
                <a:latin typeface="Times New Roman"/>
                <a:ea typeface="Times New Roman"/>
                <a:cs typeface="Times New Roman"/>
                <a:sym typeface="Times New Roman"/>
              </a:rPr>
              <a:t>bx</a:t>
            </a:r>
            <a:r>
              <a:rPr baseline="-25000" lang="en" sz="1600"/>
              <a:t>1</a:t>
            </a:r>
            <a:r>
              <a:rPr lang="en" sz="1600"/>
              <a:t> + </a:t>
            </a:r>
            <a:r>
              <a:rPr i="1" lang="en" sz="1600">
                <a:latin typeface="Times New Roman"/>
                <a:ea typeface="Times New Roman"/>
                <a:cs typeface="Times New Roman"/>
                <a:sym typeface="Times New Roman"/>
              </a:rPr>
              <a:t>c</a:t>
            </a:r>
            <a:endParaRPr i="1" sz="1600">
              <a:latin typeface="Times New Roman"/>
              <a:ea typeface="Times New Roman"/>
              <a:cs typeface="Times New Roman"/>
              <a:sym typeface="Times New Roman"/>
            </a:endParaRPr>
          </a:p>
          <a:p>
            <a:pPr indent="0" lvl="0" marL="0" rtl="0" algn="l">
              <a:spcBef>
                <a:spcPts val="1200"/>
              </a:spcBef>
              <a:spcAft>
                <a:spcPts val="1200"/>
              </a:spcAft>
              <a:buNone/>
            </a:pPr>
            <a:r>
              <a:rPr b="1" lang="en" sz="1600"/>
              <a:t>Step 3 -</a:t>
            </a:r>
            <a:r>
              <a:rPr lang="en" sz="1600"/>
              <a:t> Use the coefficients generated to write the equation for the curve of best fit.</a:t>
            </a:r>
            <a:endParaRPr sz="1600"/>
          </a:p>
        </p:txBody>
      </p:sp>
      <p:cxnSp>
        <p:nvCxnSpPr>
          <p:cNvPr descr="Line used to separate the title in a text box from the explanation content " id="207" name="Google Shape;207;p27"/>
          <p:cNvCxnSpPr/>
          <p:nvPr/>
        </p:nvCxnSpPr>
        <p:spPr>
          <a:xfrm flipH="1" rot="10800000">
            <a:off x="5841800" y="1605405"/>
            <a:ext cx="2336700" cy="4800"/>
          </a:xfrm>
          <a:prstGeom prst="straightConnector1">
            <a:avLst/>
          </a:prstGeom>
          <a:noFill/>
          <a:ln cap="flat" cmpd="sng" w="28575">
            <a:solidFill>
              <a:srgbClr val="D9D9D9"/>
            </a:solidFill>
            <a:prstDash val="solid"/>
            <a:round/>
            <a:headEnd len="med" w="med" type="none"/>
            <a:tailEnd len="med" w="med" type="none"/>
          </a:ln>
        </p:spPr>
      </p:cxnSp>
      <p:sp>
        <p:nvSpPr>
          <p:cNvPr id="208" name="Google Shape;208;p27"/>
          <p:cNvSpPr txBox="1"/>
          <p:nvPr>
            <p:ph idx="12" type="sldNum"/>
          </p:nvPr>
        </p:nvSpPr>
        <p:spPr>
          <a:xfrm>
            <a:off x="8283608" y="4751513"/>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9" name="Google Shape;209;p27"/>
          <p:cNvSpPr txBox="1"/>
          <p:nvPr>
            <p:ph idx="3" type="sldNum"/>
          </p:nvPr>
        </p:nvSpPr>
        <p:spPr>
          <a:xfrm>
            <a:off x="311700" y="475152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8.12.2 Finding the Curve of Best Fit - Additional Resources</a:t>
            </a:r>
            <a:endParaRPr>
              <a:latin typeface="Noto Sans"/>
              <a:ea typeface="Noto Sans"/>
              <a:cs typeface="Noto Sans"/>
              <a:sym typeface="Noto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15" name="Google Shape;215;p28"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16" name="Google Shape;216;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0" name="Shape 220"/>
        <p:cNvGrpSpPr/>
        <p:nvPr/>
      </p:nvGrpSpPr>
      <p:grpSpPr>
        <a:xfrm>
          <a:off x="0" y="0"/>
          <a:ext cx="0" cy="0"/>
          <a:chOff x="0" y="0"/>
          <a:chExt cx="0" cy="0"/>
        </a:xfrm>
      </p:grpSpPr>
      <p:pic>
        <p:nvPicPr>
          <p:cNvPr descr="Icon indicating the slide contains a support for students with disabilities" id="221" name="Google Shape;221;p29"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22" name="Google Shape;222;p29"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23" name="Google Shape;223;p29"/>
          <p:cNvSpPr txBox="1"/>
          <p:nvPr>
            <p:ph type="title"/>
          </p:nvPr>
        </p:nvSpPr>
        <p:spPr>
          <a:xfrm>
            <a:off x="311700" y="137150"/>
            <a:ext cx="42471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Up, Up, and Away 🎈</a:t>
            </a:r>
            <a:endParaRPr sz="2600">
              <a:solidFill>
                <a:srgbClr val="005047"/>
              </a:solidFill>
            </a:endParaRPr>
          </a:p>
        </p:txBody>
      </p:sp>
      <p:sp>
        <p:nvSpPr>
          <p:cNvPr id="224" name="Google Shape;224;p2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this strategy to adjust the activity to support English language learners. </a:t>
            </a:r>
            <a:endParaRPr/>
          </a:p>
          <a:p>
            <a:pPr indent="-355600" lvl="1" marL="914400" rtl="0" algn="l">
              <a:lnSpc>
                <a:spcPct val="100000"/>
              </a:lnSpc>
              <a:spcBef>
                <a:spcPts val="1200"/>
              </a:spcBef>
              <a:spcAft>
                <a:spcPts val="0"/>
              </a:spcAft>
              <a:buSzPts val="2000"/>
              <a:buChar char="○"/>
            </a:pPr>
            <a:r>
              <a:rPr i="1" lang="en"/>
              <a:t>You can copy and paste the callout directly on top of the activity or give the instructions aloud.</a:t>
            </a:r>
            <a:r>
              <a:rPr i="1" lang="en"/>
              <a:t> </a:t>
            </a:r>
            <a:endParaRPr i="1"/>
          </a:p>
        </p:txBody>
      </p:sp>
      <p:sp>
        <p:nvSpPr>
          <p:cNvPr descr="A callout box providing steps in a math language routine to support English Language Learners." id="225" name="Google Shape;225;p29" title="ELL callout box"/>
          <p:cNvSpPr/>
          <p:nvPr/>
        </p:nvSpPr>
        <p:spPr>
          <a:xfrm>
            <a:off x="4779300" y="764225"/>
            <a:ext cx="3907500" cy="2557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Prepare to share your thinking with the class.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Listen and watch for words and phrases that connect ideas for you.</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Identify how the same key characteristics about the data or graphs can be expressed differently.</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Collect and Display</a:t>
            </a:r>
            <a:endParaRPr sz="1000">
              <a:latin typeface="Calibri"/>
              <a:ea typeface="Calibri"/>
              <a:cs typeface="Calibri"/>
              <a:sym typeface="Calibri"/>
            </a:endParaRPr>
          </a:p>
        </p:txBody>
      </p:sp>
      <p:sp>
        <p:nvSpPr>
          <p:cNvPr id="226" name="Google Shape;226;p29"/>
          <p:cNvSpPr txBox="1"/>
          <p:nvPr>
            <p:ph idx="12" type="sldNum"/>
          </p:nvPr>
        </p:nvSpPr>
        <p:spPr>
          <a:xfrm>
            <a:off x="8283608" y="475151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7" name="Google Shape;227;p29"/>
          <p:cNvSpPr txBox="1"/>
          <p:nvPr>
            <p:ph idx="2" type="sldNum"/>
          </p:nvPr>
        </p:nvSpPr>
        <p:spPr>
          <a:xfrm>
            <a:off x="311700" y="475152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a:t>
            </a:r>
            <a:r>
              <a:rPr lang="en"/>
              <a:t>.3 Making Predictions Using a Quadratic Model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sp>
        <p:nvSpPr>
          <p:cNvPr id="232" name="Google Shape;232;p30"/>
          <p:cNvSpPr txBox="1"/>
          <p:nvPr>
            <p:ph type="title"/>
          </p:nvPr>
        </p:nvSpPr>
        <p:spPr>
          <a:xfrm>
            <a:off x="311700" y="39375"/>
            <a:ext cx="42078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Up, Up, and Away 🎈</a:t>
            </a:r>
            <a:endParaRPr>
              <a:solidFill>
                <a:srgbClr val="005047"/>
              </a:solidFill>
            </a:endParaRPr>
          </a:p>
        </p:txBody>
      </p:sp>
      <p:sp>
        <p:nvSpPr>
          <p:cNvPr id="233" name="Google Shape;233;p30"/>
          <p:cNvSpPr txBox="1"/>
          <p:nvPr>
            <p:ph idx="2" type="body"/>
          </p:nvPr>
        </p:nvSpPr>
        <p:spPr>
          <a:xfrm>
            <a:off x="4702728" y="297100"/>
            <a:ext cx="4334400" cy="45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A helium balloon is released and floats up before coming back down to the ground. The data shows the height in feet, </a:t>
            </a:r>
            <a:r>
              <a:rPr i="1" lang="en" sz="2000">
                <a:latin typeface="Times New Roman"/>
                <a:ea typeface="Times New Roman"/>
                <a:cs typeface="Times New Roman"/>
                <a:sym typeface="Times New Roman"/>
              </a:rPr>
              <a:t>y</a:t>
            </a:r>
            <a:r>
              <a:rPr lang="en" sz="2000"/>
              <a:t>, of the balloon corresponding to the number of minutes passed, </a:t>
            </a:r>
            <a:r>
              <a:rPr i="1" lang="en" sz="2000">
                <a:latin typeface="Times New Roman"/>
                <a:ea typeface="Times New Roman"/>
                <a:cs typeface="Times New Roman"/>
                <a:sym typeface="Times New Roman"/>
              </a:rPr>
              <a:t>x</a:t>
            </a:r>
            <a:r>
              <a:rPr lang="en" sz="2000"/>
              <a:t>. </a:t>
            </a:r>
            <a:endParaRPr sz="2000"/>
          </a:p>
          <a:p>
            <a:pPr indent="-355600" lvl="0" marL="457200" rtl="0" algn="l">
              <a:spcBef>
                <a:spcPts val="1200"/>
              </a:spcBef>
              <a:spcAft>
                <a:spcPts val="0"/>
              </a:spcAft>
              <a:buSzPts val="2000"/>
              <a:buAutoNum type="arabicPeriod"/>
            </a:pPr>
            <a:r>
              <a:rPr lang="en" sz="2000"/>
              <a:t>Enter the data into a table in </a:t>
            </a:r>
            <a:r>
              <a:rPr lang="en" sz="2000" u="sng">
                <a:solidFill>
                  <a:schemeClr val="hlink"/>
                </a:solidFill>
                <a:hlinkClick r:id="rId4"/>
              </a:rPr>
              <a:t>Desmos</a:t>
            </a:r>
            <a:r>
              <a:rPr lang="en" sz="2000"/>
              <a:t>. </a:t>
            </a:r>
            <a:endParaRPr sz="2000"/>
          </a:p>
          <a:p>
            <a:pPr indent="-355600" lvl="0" marL="457200" rtl="0" algn="l">
              <a:spcBef>
                <a:spcPts val="0"/>
              </a:spcBef>
              <a:spcAft>
                <a:spcPts val="0"/>
              </a:spcAft>
              <a:buSzPts val="2000"/>
              <a:buAutoNum type="arabicPeriod"/>
            </a:pPr>
            <a:r>
              <a:rPr lang="en" sz="2000"/>
              <a:t>What is the equation of the curve of best fit? Round coefficients to the nearest hundredth. </a:t>
            </a:r>
            <a:r>
              <a:rPr i="1" lang="en" sz="2300" u="sng">
                <a:solidFill>
                  <a:schemeClr val="hlink"/>
                </a:solidFill>
                <a:latin typeface="Times New Roman"/>
                <a:ea typeface="Times New Roman"/>
                <a:cs typeface="Times New Roman"/>
                <a:sym typeface="Times New Roman"/>
                <a:hlinkClick r:id="rId5"/>
              </a:rPr>
              <a:t>y</a:t>
            </a:r>
            <a:r>
              <a:rPr baseline="-25000" lang="en" sz="2300" u="sng">
                <a:solidFill>
                  <a:schemeClr val="hlink"/>
                </a:solidFill>
                <a:hlinkClick r:id="rId6"/>
              </a:rPr>
              <a:t>1</a:t>
            </a:r>
            <a:r>
              <a:rPr lang="en" sz="2300" u="sng">
                <a:solidFill>
                  <a:schemeClr val="hlink"/>
                </a:solidFill>
                <a:hlinkClick r:id="rId7"/>
              </a:rPr>
              <a:t> ~ </a:t>
            </a:r>
            <a:r>
              <a:rPr i="1" lang="en" sz="2300" u="sng">
                <a:solidFill>
                  <a:schemeClr val="hlink"/>
                </a:solidFill>
                <a:latin typeface="Times New Roman"/>
                <a:ea typeface="Times New Roman"/>
                <a:cs typeface="Times New Roman"/>
                <a:sym typeface="Times New Roman"/>
                <a:hlinkClick r:id="rId8"/>
              </a:rPr>
              <a:t>ax</a:t>
            </a:r>
            <a:r>
              <a:rPr baseline="-25000" lang="en" sz="2300" u="sng">
                <a:solidFill>
                  <a:schemeClr val="hlink"/>
                </a:solidFill>
                <a:hlinkClick r:id="rId9"/>
              </a:rPr>
              <a:t>1</a:t>
            </a:r>
            <a:r>
              <a:rPr baseline="30000" lang="en" sz="2300" u="sng">
                <a:solidFill>
                  <a:schemeClr val="hlink"/>
                </a:solidFill>
                <a:hlinkClick r:id="rId10"/>
              </a:rPr>
              <a:t>2</a:t>
            </a:r>
            <a:r>
              <a:rPr lang="en" sz="2300" u="sng">
                <a:solidFill>
                  <a:schemeClr val="hlink"/>
                </a:solidFill>
                <a:hlinkClick r:id="rId11"/>
              </a:rPr>
              <a:t> + </a:t>
            </a:r>
            <a:r>
              <a:rPr i="1" lang="en" sz="2300" u="sng">
                <a:solidFill>
                  <a:schemeClr val="hlink"/>
                </a:solidFill>
                <a:latin typeface="Times New Roman"/>
                <a:ea typeface="Times New Roman"/>
                <a:cs typeface="Times New Roman"/>
                <a:sym typeface="Times New Roman"/>
                <a:hlinkClick r:id="rId12"/>
              </a:rPr>
              <a:t>bx</a:t>
            </a:r>
            <a:r>
              <a:rPr baseline="-25000" lang="en" sz="2300" u="sng">
                <a:solidFill>
                  <a:schemeClr val="hlink"/>
                </a:solidFill>
                <a:hlinkClick r:id="rId13"/>
              </a:rPr>
              <a:t>1</a:t>
            </a:r>
            <a:r>
              <a:rPr lang="en" sz="2300" u="sng">
                <a:solidFill>
                  <a:schemeClr val="hlink"/>
                </a:solidFill>
                <a:hlinkClick r:id="rId14"/>
              </a:rPr>
              <a:t> + </a:t>
            </a:r>
            <a:r>
              <a:rPr i="1" lang="en" sz="2300" u="sng">
                <a:solidFill>
                  <a:schemeClr val="hlink"/>
                </a:solidFill>
                <a:latin typeface="Times New Roman"/>
                <a:ea typeface="Times New Roman"/>
                <a:cs typeface="Times New Roman"/>
                <a:sym typeface="Times New Roman"/>
                <a:hlinkClick r:id="rId15"/>
              </a:rPr>
              <a:t>c</a:t>
            </a:r>
            <a:endParaRPr sz="2000"/>
          </a:p>
        </p:txBody>
      </p:sp>
      <p:graphicFrame>
        <p:nvGraphicFramePr>
          <p:cNvPr id="234" name="Google Shape;234;p30"/>
          <p:cNvGraphicFramePr/>
          <p:nvPr/>
        </p:nvGraphicFramePr>
        <p:xfrm>
          <a:off x="482534" y="1155184"/>
          <a:ext cx="3000000" cy="3000000"/>
        </p:xfrm>
        <a:graphic>
          <a:graphicData uri="http://schemas.openxmlformats.org/drawingml/2006/table">
            <a:tbl>
              <a:tblPr>
                <a:noFill/>
                <a:tableStyleId>{FD8CBB35-91B1-4C5E-B37F-7B2802E6D1A0}</a:tableStyleId>
              </a:tblPr>
              <a:tblGrid>
                <a:gridCol w="1951650"/>
                <a:gridCol w="1713650"/>
              </a:tblGrid>
              <a:tr h="381000">
                <a:tc>
                  <a:txBody>
                    <a:bodyPr/>
                    <a:lstStyle/>
                    <a:p>
                      <a:pPr indent="0" lvl="0" marL="0" rtl="0" algn="ctr">
                        <a:lnSpc>
                          <a:spcPct val="115000"/>
                        </a:lnSpc>
                        <a:spcBef>
                          <a:spcPts val="0"/>
                        </a:spcBef>
                        <a:spcAft>
                          <a:spcPts val="0"/>
                        </a:spcAft>
                        <a:buNone/>
                      </a:pPr>
                      <a:r>
                        <a:rPr b="1" i="1" lang="en" sz="2000">
                          <a:solidFill>
                            <a:srgbClr val="FFFFFF"/>
                          </a:solidFill>
                          <a:latin typeface="Times New Roman"/>
                          <a:ea typeface="Times New Roman"/>
                          <a:cs typeface="Times New Roman"/>
                          <a:sym typeface="Times New Roman"/>
                        </a:rPr>
                        <a:t>x</a:t>
                      </a:r>
                      <a:r>
                        <a:rPr b="1" baseline="-25000" lang="en" sz="2000">
                          <a:solidFill>
                            <a:srgbClr val="FFFFFF"/>
                          </a:solidFill>
                          <a:latin typeface="Noto Sans"/>
                          <a:ea typeface="Noto Sans"/>
                          <a:cs typeface="Noto Sans"/>
                          <a:sym typeface="Noto Sans"/>
                        </a:rPr>
                        <a:t>1 </a:t>
                      </a:r>
                      <a:br>
                        <a:rPr b="1" baseline="-25000" lang="en" sz="2000">
                          <a:solidFill>
                            <a:srgbClr val="FFFFFF"/>
                          </a:solidFill>
                          <a:latin typeface="Noto Sans"/>
                          <a:ea typeface="Noto Sans"/>
                          <a:cs typeface="Noto Sans"/>
                          <a:sym typeface="Noto Sans"/>
                        </a:rPr>
                      </a:br>
                      <a:r>
                        <a:rPr b="1" lang="en" sz="1600">
                          <a:solidFill>
                            <a:srgbClr val="FFFFFF"/>
                          </a:solidFill>
                          <a:latin typeface="Noto Sans"/>
                          <a:ea typeface="Noto Sans"/>
                          <a:cs typeface="Noto Sans"/>
                          <a:sym typeface="Noto Sans"/>
                        </a:rPr>
                        <a:t>(minutes)</a:t>
                      </a:r>
                      <a:endParaRPr b="1" sz="1600">
                        <a:solidFill>
                          <a:srgbClr val="FFFFFF"/>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lnSpc>
                          <a:spcPct val="115000"/>
                        </a:lnSpc>
                        <a:spcBef>
                          <a:spcPts val="0"/>
                        </a:spcBef>
                        <a:spcAft>
                          <a:spcPts val="0"/>
                        </a:spcAft>
                        <a:buNone/>
                      </a:pPr>
                      <a:r>
                        <a:rPr b="1" i="1" lang="en" sz="2000">
                          <a:solidFill>
                            <a:srgbClr val="FFFFFF"/>
                          </a:solidFill>
                          <a:latin typeface="Times New Roman"/>
                          <a:ea typeface="Times New Roman"/>
                          <a:cs typeface="Times New Roman"/>
                          <a:sym typeface="Times New Roman"/>
                        </a:rPr>
                        <a:t>y</a:t>
                      </a:r>
                      <a:r>
                        <a:rPr b="1" baseline="-25000" lang="en" sz="2000">
                          <a:solidFill>
                            <a:srgbClr val="FFFFFF"/>
                          </a:solidFill>
                          <a:latin typeface="Noto Sans"/>
                          <a:ea typeface="Noto Sans"/>
                          <a:cs typeface="Noto Sans"/>
                          <a:sym typeface="Noto Sans"/>
                        </a:rPr>
                        <a:t>1</a:t>
                      </a:r>
                      <a:br>
                        <a:rPr b="1" baseline="-25000" lang="en" sz="2000">
                          <a:solidFill>
                            <a:srgbClr val="FFFFFF"/>
                          </a:solidFill>
                          <a:latin typeface="Noto Sans"/>
                          <a:ea typeface="Noto Sans"/>
                          <a:cs typeface="Noto Sans"/>
                          <a:sym typeface="Noto Sans"/>
                        </a:rPr>
                      </a:br>
                      <a:r>
                        <a:rPr b="1" lang="en" sz="1600">
                          <a:solidFill>
                            <a:srgbClr val="FFFFFF"/>
                          </a:solidFill>
                          <a:latin typeface="Noto Sans"/>
                          <a:ea typeface="Noto Sans"/>
                          <a:cs typeface="Noto Sans"/>
                          <a:sym typeface="Noto Sans"/>
                        </a:rPr>
                        <a:t>(height in feet)</a:t>
                      </a:r>
                      <a:endParaRPr b="1" sz="1600">
                        <a:solidFill>
                          <a:srgbClr val="FFFFFF"/>
                        </a:solidFill>
                        <a:latin typeface="Noto Sans"/>
                        <a:ea typeface="Noto Sans"/>
                        <a:cs typeface="Noto Sans"/>
                        <a:sym typeface="Noto Sans"/>
                      </a:endParaRPr>
                    </a:p>
                  </a:txBody>
                  <a:tcPr marT="91425" marB="91425" marR="91425" marL="91425">
                    <a:solidFill>
                      <a:srgbClr val="0B5B51"/>
                    </a:solidFill>
                  </a:tcPr>
                </a:tc>
              </a:tr>
              <a:tr h="433375">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99.7</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solidFill>
                            <a:schemeClr val="dk1"/>
                          </a:solidFill>
                          <a:latin typeface="Noto Sans"/>
                          <a:ea typeface="Noto Sans"/>
                          <a:cs typeface="Noto Sans"/>
                          <a:sym typeface="Noto Sans"/>
                        </a:rPr>
                        <a:t>1.5</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130</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149</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4.5</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172</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7</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108</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9</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84</a:t>
                      </a:r>
                      <a:endParaRPr sz="1600">
                        <a:latin typeface="Noto Sans"/>
                        <a:ea typeface="Noto Sans"/>
                        <a:cs typeface="Noto Sans"/>
                        <a:sym typeface="Noto Sans"/>
                      </a:endParaRPr>
                    </a:p>
                  </a:txBody>
                  <a:tcPr marT="91425" marB="91425" marR="91425" marL="91425"/>
                </a:tc>
              </a:tr>
            </a:tbl>
          </a:graphicData>
        </a:graphic>
      </p:graphicFrame>
      <p:sp>
        <p:nvSpPr>
          <p:cNvPr id="235" name="Google Shape;235;p30"/>
          <p:cNvSpPr txBox="1"/>
          <p:nvPr>
            <p:ph idx="12" type="sldNum"/>
          </p:nvPr>
        </p:nvSpPr>
        <p:spPr>
          <a:xfrm>
            <a:off x="8283608" y="475151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6" name="Google Shape;236;p30"/>
          <p:cNvSpPr txBox="1"/>
          <p:nvPr>
            <p:ph idx="3" type="sldNum"/>
          </p:nvPr>
        </p:nvSpPr>
        <p:spPr>
          <a:xfrm>
            <a:off x="311700" y="475152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8.12.3 Making Predictions Using a Quadratic Model</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p31"/>
          <p:cNvSpPr txBox="1"/>
          <p:nvPr>
            <p:ph type="title"/>
          </p:nvPr>
        </p:nvSpPr>
        <p:spPr>
          <a:xfrm>
            <a:off x="311700" y="39375"/>
            <a:ext cx="42078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Up, Up, and Away 🎈</a:t>
            </a:r>
            <a:endParaRPr>
              <a:solidFill>
                <a:srgbClr val="005047"/>
              </a:solidFill>
            </a:endParaRPr>
          </a:p>
        </p:txBody>
      </p:sp>
      <p:sp>
        <p:nvSpPr>
          <p:cNvPr id="242" name="Google Shape;242;p31"/>
          <p:cNvSpPr txBox="1"/>
          <p:nvPr>
            <p:ph idx="1" type="body"/>
          </p:nvPr>
        </p:nvSpPr>
        <p:spPr>
          <a:xfrm>
            <a:off x="311700" y="960125"/>
            <a:ext cx="5039700" cy="3952500"/>
          </a:xfrm>
          <a:prstGeom prst="rect">
            <a:avLst/>
          </a:prstGeom>
        </p:spPr>
        <p:txBody>
          <a:bodyPr anchorCtr="0" anchor="t" bIns="91425" lIns="91425" spcFirstLastPara="1" rIns="91425" wrap="square" tIns="91425">
            <a:normAutofit lnSpcReduction="10000"/>
          </a:bodyPr>
          <a:lstStyle/>
          <a:p>
            <a:pPr indent="-355600" lvl="0" marL="457200" rtl="0" algn="l">
              <a:lnSpc>
                <a:spcPct val="100000"/>
              </a:lnSpc>
              <a:spcBef>
                <a:spcPts val="0"/>
              </a:spcBef>
              <a:spcAft>
                <a:spcPts val="0"/>
              </a:spcAft>
              <a:buSzPts val="2000"/>
              <a:buAutoNum type="arabicPeriod" startAt="3"/>
            </a:pPr>
            <a:r>
              <a:rPr lang="en" sz="2000"/>
              <a:t>How high will the balloon be </a:t>
            </a:r>
            <a:br>
              <a:rPr lang="en" sz="2000"/>
            </a:br>
            <a:r>
              <a:rPr lang="en" sz="2000"/>
              <a:t>after 4 minutes? </a:t>
            </a:r>
            <a:endParaRPr sz="2000"/>
          </a:p>
          <a:p>
            <a:pPr indent="-355600" lvl="0" marL="457200" rtl="0" algn="l">
              <a:lnSpc>
                <a:spcPct val="100000"/>
              </a:lnSpc>
              <a:spcBef>
                <a:spcPts val="1000"/>
              </a:spcBef>
              <a:spcAft>
                <a:spcPts val="0"/>
              </a:spcAft>
              <a:buSzPts val="2000"/>
              <a:buAutoNum type="arabicPeriod" startAt="3"/>
            </a:pPr>
            <a:r>
              <a:rPr lang="en" sz="2000"/>
              <a:t>How high will the balloon be </a:t>
            </a:r>
            <a:br>
              <a:rPr lang="en" sz="2000"/>
            </a:br>
            <a:r>
              <a:rPr lang="en" sz="2000"/>
              <a:t>after 10 minutes? </a:t>
            </a:r>
            <a:endParaRPr sz="2000"/>
          </a:p>
          <a:p>
            <a:pPr indent="-355600" lvl="0" marL="457200" rtl="0" algn="l">
              <a:lnSpc>
                <a:spcPct val="100000"/>
              </a:lnSpc>
              <a:spcBef>
                <a:spcPts val="1000"/>
              </a:spcBef>
              <a:spcAft>
                <a:spcPts val="0"/>
              </a:spcAft>
              <a:buSzPts val="2000"/>
              <a:buAutoNum type="arabicPeriod" startAt="3"/>
            </a:pPr>
            <a:r>
              <a:rPr lang="en" sz="2000"/>
              <a:t>At what time will the balloon </a:t>
            </a:r>
            <a:br>
              <a:rPr lang="en" sz="2000"/>
            </a:br>
            <a:r>
              <a:rPr lang="en" sz="2000"/>
              <a:t>first be at a height of 95 feet? </a:t>
            </a:r>
            <a:endParaRPr sz="2000"/>
          </a:p>
          <a:p>
            <a:pPr indent="-355600" lvl="0" marL="457200" rtl="0" algn="l">
              <a:lnSpc>
                <a:spcPct val="100000"/>
              </a:lnSpc>
              <a:spcBef>
                <a:spcPts val="1000"/>
              </a:spcBef>
              <a:spcAft>
                <a:spcPts val="0"/>
              </a:spcAft>
              <a:buSzPts val="2000"/>
              <a:buAutoNum type="arabicPeriod" startAt="3"/>
            </a:pPr>
            <a:r>
              <a:rPr lang="en" sz="2000"/>
              <a:t>At what time will the balloon </a:t>
            </a:r>
            <a:br>
              <a:rPr lang="en" sz="2000"/>
            </a:br>
            <a:r>
              <a:rPr lang="en" sz="2000"/>
              <a:t>return to a height of 95 feet? </a:t>
            </a:r>
            <a:endParaRPr sz="2000"/>
          </a:p>
          <a:p>
            <a:pPr indent="-355600" lvl="0" marL="457200" rtl="0" algn="l">
              <a:lnSpc>
                <a:spcPct val="100000"/>
              </a:lnSpc>
              <a:spcBef>
                <a:spcPts val="1000"/>
              </a:spcBef>
              <a:spcAft>
                <a:spcPts val="0"/>
              </a:spcAft>
              <a:buSzPts val="2000"/>
              <a:buAutoNum type="arabicPeriod" startAt="3"/>
            </a:pPr>
            <a:r>
              <a:rPr lang="en" sz="2000"/>
              <a:t>When will the balloon reach </a:t>
            </a:r>
            <a:br>
              <a:rPr lang="en" sz="2000"/>
            </a:br>
            <a:r>
              <a:rPr lang="en" sz="2000"/>
              <a:t>the ground, or have a height </a:t>
            </a:r>
            <a:br>
              <a:rPr lang="en" sz="2000"/>
            </a:br>
            <a:r>
              <a:rPr lang="en" sz="2000"/>
              <a:t>of 0 feet? </a:t>
            </a:r>
            <a:endParaRPr sz="2000"/>
          </a:p>
        </p:txBody>
      </p:sp>
      <p:pic>
        <p:nvPicPr>
          <p:cNvPr descr="Graph of a scatter plot and parabola of the regression equation. The parabola has roots at " id="243" name="Google Shape;243;p31" title="desmos-graph (9).png"/>
          <p:cNvPicPr preferRelativeResize="0"/>
          <p:nvPr/>
        </p:nvPicPr>
        <p:blipFill>
          <a:blip r:embed="rId4">
            <a:alphaModFix/>
          </a:blip>
          <a:stretch>
            <a:fillRect/>
          </a:stretch>
        </p:blipFill>
        <p:spPr>
          <a:xfrm>
            <a:off x="4736032" y="395663"/>
            <a:ext cx="4207800" cy="4207772"/>
          </a:xfrm>
          <a:prstGeom prst="rect">
            <a:avLst/>
          </a:prstGeom>
          <a:noFill/>
          <a:ln cap="flat" cmpd="sng" w="9525">
            <a:solidFill>
              <a:schemeClr val="dk1"/>
            </a:solidFill>
            <a:prstDash val="solid"/>
            <a:round/>
            <a:headEnd len="sm" w="sm" type="none"/>
            <a:tailEnd len="sm" w="sm" type="none"/>
          </a:ln>
        </p:spPr>
      </p:pic>
      <p:sp>
        <p:nvSpPr>
          <p:cNvPr id="244" name="Google Shape;244;p31"/>
          <p:cNvSpPr txBox="1"/>
          <p:nvPr>
            <p:ph idx="2" type="body"/>
          </p:nvPr>
        </p:nvSpPr>
        <p:spPr>
          <a:xfrm>
            <a:off x="5959255" y="4522913"/>
            <a:ext cx="2170800" cy="6081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lang="en" sz="1300" u="sng">
                <a:solidFill>
                  <a:schemeClr val="hlink"/>
                </a:solidFill>
                <a:hlinkClick r:id="rId5"/>
              </a:rPr>
              <a:t>Desmos interactive graph</a:t>
            </a:r>
            <a:endParaRPr sz="1300"/>
          </a:p>
        </p:txBody>
      </p:sp>
      <p:sp>
        <p:nvSpPr>
          <p:cNvPr id="245" name="Google Shape;245;p31"/>
          <p:cNvSpPr txBox="1"/>
          <p:nvPr>
            <p:ph idx="12" type="sldNum"/>
          </p:nvPr>
        </p:nvSpPr>
        <p:spPr>
          <a:xfrm>
            <a:off x="8283608" y="475151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6" name="Google Shape;246;p31"/>
          <p:cNvSpPr txBox="1"/>
          <p:nvPr>
            <p:ph idx="3" type="sldNum"/>
          </p:nvPr>
        </p:nvSpPr>
        <p:spPr>
          <a:xfrm>
            <a:off x="311700" y="4751525"/>
            <a:ext cx="52836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8.12.3 Making Predictions Using a Quadratic Model</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pic>
        <p:nvPicPr>
          <p:cNvPr descr="Icon indicating the slide contains a check for understanding question for students " id="251" name="Google Shape;251;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2" name="Google Shape;252;p32"/>
          <p:cNvSpPr txBox="1"/>
          <p:nvPr>
            <p:ph type="title"/>
          </p:nvPr>
        </p:nvSpPr>
        <p:spPr>
          <a:xfrm>
            <a:off x="311700" y="39375"/>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53" name="Google Shape;253;p32"/>
          <p:cNvSpPr txBox="1"/>
          <p:nvPr>
            <p:ph idx="1" type="body"/>
          </p:nvPr>
        </p:nvSpPr>
        <p:spPr>
          <a:xfrm>
            <a:off x="311700" y="764501"/>
            <a:ext cx="5576700" cy="3987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A baseball is thrown into the air. The given data set shows the height in </a:t>
            </a:r>
            <a:br>
              <a:rPr lang="en" sz="2200"/>
            </a:br>
            <a:r>
              <a:rPr lang="en" sz="2200"/>
              <a:t>feet, 𝑦, of the baseball corresponding </a:t>
            </a:r>
            <a:br>
              <a:rPr lang="en" sz="2200"/>
            </a:br>
            <a:r>
              <a:rPr lang="en" sz="2200"/>
              <a:t>to the number of seconds passed, 𝑥. Approximately how long will it be </a:t>
            </a:r>
            <a:br>
              <a:rPr lang="en" sz="2200"/>
            </a:br>
            <a:r>
              <a:rPr lang="en" sz="2200"/>
              <a:t>before the baseball hits the ground?</a:t>
            </a:r>
            <a:endParaRPr sz="2200"/>
          </a:p>
          <a:p>
            <a:pPr indent="-368300" lvl="0" marL="914400" rtl="0" algn="l">
              <a:lnSpc>
                <a:spcPct val="100000"/>
              </a:lnSpc>
              <a:spcBef>
                <a:spcPts val="1200"/>
              </a:spcBef>
              <a:spcAft>
                <a:spcPts val="0"/>
              </a:spcAft>
              <a:buSzPts val="2200"/>
              <a:buFont typeface="Noto Sans"/>
              <a:buAutoNum type="alphaLcPeriod"/>
            </a:pPr>
            <a:r>
              <a:rPr lang="en" sz="2200"/>
              <a:t>2.73 seconds</a:t>
            </a:r>
            <a:endParaRPr baseline="30000"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5.74 seconds</a:t>
            </a:r>
            <a:endParaRPr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6.75 seconds</a:t>
            </a:r>
            <a:endParaRPr sz="2200">
              <a:latin typeface="Noto Sans"/>
              <a:ea typeface="Noto Sans"/>
              <a:cs typeface="Noto Sans"/>
              <a:sym typeface="Noto Sans"/>
            </a:endParaRPr>
          </a:p>
          <a:p>
            <a:pPr indent="-368300" lvl="0" marL="914400" rtl="0" algn="l">
              <a:lnSpc>
                <a:spcPct val="100000"/>
              </a:lnSpc>
              <a:spcBef>
                <a:spcPts val="1000"/>
              </a:spcBef>
              <a:spcAft>
                <a:spcPts val="1000"/>
              </a:spcAft>
              <a:buSzPts val="2200"/>
              <a:buFont typeface="Noto Sans"/>
              <a:buAutoNum type="alphaLcPeriod"/>
            </a:pPr>
            <a:r>
              <a:rPr lang="en" sz="2200"/>
              <a:t>7.18 seconds</a:t>
            </a:r>
            <a:endParaRPr sz="2200">
              <a:latin typeface="Noto Sans"/>
              <a:ea typeface="Noto Sans"/>
              <a:cs typeface="Noto Sans"/>
              <a:sym typeface="Noto Sans"/>
            </a:endParaRPr>
          </a:p>
        </p:txBody>
      </p:sp>
      <p:pic>
        <p:nvPicPr>
          <p:cNvPr descr="Image of Desmos screen with a table of values and the corresponding scatter plot graph. The table headers are x1 and y1. The plotted points listed in the table include (0.5, 16) in row 1. (2, 32.7) in row 2. (3, 35.7) in row 3. (3.5, 33.2) in row 4. (4.5, 23) in row 5. Each row defines a point on the graph of the scatter plot. " id="254" name="Google Shape;254;p32" title="Screenshot 2026-01-05 at 1.15.18 PM.png">
            <a:hlinkClick r:id="rId5"/>
          </p:cNvPr>
          <p:cNvPicPr preferRelativeResize="0"/>
          <p:nvPr/>
        </p:nvPicPr>
        <p:blipFill>
          <a:blip r:embed="rId6">
            <a:alphaModFix/>
          </a:blip>
          <a:stretch>
            <a:fillRect/>
          </a:stretch>
        </p:blipFill>
        <p:spPr>
          <a:xfrm>
            <a:off x="5432379" y="1357620"/>
            <a:ext cx="3569700" cy="2861375"/>
          </a:xfrm>
          <a:prstGeom prst="rect">
            <a:avLst/>
          </a:prstGeom>
          <a:noFill/>
          <a:ln>
            <a:noFill/>
          </a:ln>
        </p:spPr>
      </p:pic>
      <p:sp>
        <p:nvSpPr>
          <p:cNvPr id="255" name="Google Shape;255;p32"/>
          <p:cNvSpPr txBox="1"/>
          <p:nvPr>
            <p:ph idx="12" type="sldNum"/>
          </p:nvPr>
        </p:nvSpPr>
        <p:spPr>
          <a:xfrm>
            <a:off x="8283608" y="475151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56" name="Google Shape;256;p32"/>
          <p:cNvSpPr txBox="1"/>
          <p:nvPr>
            <p:ph idx="2" type="sldNum"/>
          </p:nvPr>
        </p:nvSpPr>
        <p:spPr>
          <a:xfrm>
            <a:off x="311700" y="475152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8.12.3 Making Predictions Using a Quadratic Model</a:t>
            </a:r>
            <a:endParaRPr/>
          </a:p>
        </p:txBody>
      </p:sp>
      <p:sp>
        <p:nvSpPr>
          <p:cNvPr descr="An arrow icon reads &quot;Let's review!&quot; and links to a slide that reviews the content that was assessed in the self check question. " id="257" name="Google Shape;257;p32" title="Review icon">
            <a:hlinkClick action="ppaction://hlinkshowjump?jump=nextslide"/>
          </p:cNvPr>
          <p:cNvSpPr/>
          <p:nvPr/>
        </p:nvSpPr>
        <p:spPr>
          <a:xfrm>
            <a:off x="5888400" y="46509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1" name="Shape 261"/>
        <p:cNvGrpSpPr/>
        <p:nvPr/>
      </p:nvGrpSpPr>
      <p:grpSpPr>
        <a:xfrm>
          <a:off x="0" y="0"/>
          <a:ext cx="0" cy="0"/>
          <a:chOff x="0" y="0"/>
          <a:chExt cx="0" cy="0"/>
        </a:xfrm>
      </p:grpSpPr>
      <p:pic>
        <p:nvPicPr>
          <p:cNvPr descr="Icon indicating the slide contains a additional resources for students who struggled with the check for understanding (self check) question" id="262" name="Google Shape;262;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3" name="Google Shape;263;p33"/>
          <p:cNvSpPr txBox="1"/>
          <p:nvPr>
            <p:ph type="title"/>
          </p:nvPr>
        </p:nvSpPr>
        <p:spPr>
          <a:xfrm>
            <a:off x="311700" y="19818"/>
            <a:ext cx="45990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64" name="Google Shape;264;p33"/>
          <p:cNvSpPr txBox="1"/>
          <p:nvPr>
            <p:ph idx="1" type="body"/>
          </p:nvPr>
        </p:nvSpPr>
        <p:spPr>
          <a:xfrm>
            <a:off x="311700" y="823168"/>
            <a:ext cx="5557200" cy="41286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SzPts val="935"/>
              <a:buNone/>
            </a:pPr>
            <a:r>
              <a:rPr lang="en" sz="1640">
                <a:solidFill>
                  <a:srgbClr val="1D2125"/>
                </a:solidFill>
              </a:rPr>
              <a:t>A filtration system is being tested in a new aquarium. A pollutant is continuously added to the aquarium, and the filtration system is turned on until it has removed all of the pollutant from the water.</a:t>
            </a:r>
            <a:endParaRPr sz="1640">
              <a:solidFill>
                <a:srgbClr val="1D2125"/>
              </a:solidFill>
            </a:endParaRPr>
          </a:p>
          <a:p>
            <a:pPr indent="0" lvl="0" marL="0" rtl="0" algn="l">
              <a:lnSpc>
                <a:spcPct val="95000"/>
              </a:lnSpc>
              <a:spcBef>
                <a:spcPts val="300"/>
              </a:spcBef>
              <a:spcAft>
                <a:spcPts val="0"/>
              </a:spcAft>
              <a:buSzPts val="935"/>
              <a:buNone/>
            </a:pPr>
            <a:r>
              <a:rPr lang="en" sz="1640">
                <a:solidFill>
                  <a:srgbClr val="1D2125"/>
                </a:solidFill>
              </a:rPr>
              <a:t>The given data set shows the milliliters (mL) of pollutant present, 𝑦, corresponding to the number of minutes that have passed, 𝑥, since the experiment started.</a:t>
            </a:r>
            <a:endParaRPr sz="1640">
              <a:solidFill>
                <a:srgbClr val="1D2125"/>
              </a:solidFill>
            </a:endParaRPr>
          </a:p>
          <a:p>
            <a:pPr indent="-332740" lvl="0" marL="457200" rtl="0" algn="l">
              <a:lnSpc>
                <a:spcPct val="85000"/>
              </a:lnSpc>
              <a:spcBef>
                <a:spcPts val="500"/>
              </a:spcBef>
              <a:spcAft>
                <a:spcPts val="0"/>
              </a:spcAft>
              <a:buClr>
                <a:srgbClr val="1D2125"/>
              </a:buClr>
              <a:buSzPts val="1640"/>
              <a:buAutoNum type="arabicPeriod"/>
            </a:pPr>
            <a:r>
              <a:rPr lang="en" sz="1640">
                <a:solidFill>
                  <a:srgbClr val="1D2125"/>
                </a:solidFill>
              </a:rPr>
              <a:t>How many mL of pollutant will be in the water after 12 minutes?</a:t>
            </a:r>
            <a:endParaRPr sz="1640">
              <a:solidFill>
                <a:srgbClr val="1D2125"/>
              </a:solidFill>
            </a:endParaRPr>
          </a:p>
          <a:p>
            <a:pPr indent="-332740" lvl="0" marL="457200" rtl="0" algn="l">
              <a:lnSpc>
                <a:spcPct val="95000"/>
              </a:lnSpc>
              <a:spcBef>
                <a:spcPts val="500"/>
              </a:spcBef>
              <a:spcAft>
                <a:spcPts val="0"/>
              </a:spcAft>
              <a:buClr>
                <a:srgbClr val="1D2125"/>
              </a:buClr>
              <a:buSzPts val="1640"/>
              <a:buAutoNum type="arabicPeriod"/>
            </a:pPr>
            <a:r>
              <a:rPr lang="en" sz="1640">
                <a:solidFill>
                  <a:srgbClr val="1D2125"/>
                </a:solidFill>
              </a:rPr>
              <a:t>At what time(s) will there be 1000 mL of pollutant in the water?</a:t>
            </a:r>
            <a:endParaRPr sz="1640">
              <a:solidFill>
                <a:srgbClr val="1D2125"/>
              </a:solidFill>
            </a:endParaRPr>
          </a:p>
          <a:p>
            <a:pPr indent="-332740" lvl="0" marL="457200" rtl="0" algn="l">
              <a:lnSpc>
                <a:spcPct val="105000"/>
              </a:lnSpc>
              <a:spcBef>
                <a:spcPts val="500"/>
              </a:spcBef>
              <a:spcAft>
                <a:spcPts val="0"/>
              </a:spcAft>
              <a:buClr>
                <a:srgbClr val="1D2125"/>
              </a:buClr>
              <a:buSzPts val="1640"/>
              <a:buAutoNum type="arabicPeriod"/>
            </a:pPr>
            <a:r>
              <a:rPr lang="en" sz="1640">
                <a:solidFill>
                  <a:srgbClr val="1D2125"/>
                </a:solidFill>
              </a:rPr>
              <a:t>How long after the experiment has started will the filtration system have removed all of the pollutant from the aquarium?</a:t>
            </a:r>
            <a:endParaRPr sz="1640">
              <a:solidFill>
                <a:srgbClr val="1D2125"/>
              </a:solidFill>
            </a:endParaRPr>
          </a:p>
        </p:txBody>
      </p:sp>
      <p:graphicFrame>
        <p:nvGraphicFramePr>
          <p:cNvPr id="265" name="Google Shape;265;p33"/>
          <p:cNvGraphicFramePr/>
          <p:nvPr/>
        </p:nvGraphicFramePr>
        <p:xfrm>
          <a:off x="6359984" y="803872"/>
          <a:ext cx="3000000" cy="3000000"/>
        </p:xfrm>
        <a:graphic>
          <a:graphicData uri="http://schemas.openxmlformats.org/drawingml/2006/table">
            <a:tbl>
              <a:tblPr>
                <a:noFill/>
                <a:tableStyleId>{FD8CBB35-91B1-4C5E-B37F-7B2802E6D1A0}</a:tableStyleId>
              </a:tblPr>
              <a:tblGrid>
                <a:gridCol w="1316425"/>
                <a:gridCol w="1155900"/>
              </a:tblGrid>
              <a:tr h="381000">
                <a:tc>
                  <a:txBody>
                    <a:bodyPr/>
                    <a:lstStyle/>
                    <a:p>
                      <a:pPr indent="0" lvl="0" marL="0" rtl="0" algn="ctr">
                        <a:lnSpc>
                          <a:spcPct val="115000"/>
                        </a:lnSpc>
                        <a:spcBef>
                          <a:spcPts val="0"/>
                        </a:spcBef>
                        <a:spcAft>
                          <a:spcPts val="0"/>
                        </a:spcAft>
                        <a:buNone/>
                      </a:pPr>
                      <a:r>
                        <a:rPr b="1" i="1" lang="en" sz="2000">
                          <a:solidFill>
                            <a:srgbClr val="FFFFFF"/>
                          </a:solidFill>
                          <a:latin typeface="Times New Roman"/>
                          <a:ea typeface="Times New Roman"/>
                          <a:cs typeface="Times New Roman"/>
                          <a:sym typeface="Times New Roman"/>
                        </a:rPr>
                        <a:t>x</a:t>
                      </a:r>
                      <a:r>
                        <a:rPr b="1" baseline="-25000" lang="en" sz="2000">
                          <a:solidFill>
                            <a:srgbClr val="FFFFFF"/>
                          </a:solidFill>
                          <a:latin typeface="Noto Sans"/>
                          <a:ea typeface="Noto Sans"/>
                          <a:cs typeface="Noto Sans"/>
                          <a:sym typeface="Noto Sans"/>
                        </a:rPr>
                        <a:t>1 </a:t>
                      </a:r>
                      <a:br>
                        <a:rPr b="1" baseline="-25000" lang="en" sz="2000">
                          <a:solidFill>
                            <a:srgbClr val="FFFFFF"/>
                          </a:solidFill>
                          <a:latin typeface="Noto Sans"/>
                          <a:ea typeface="Noto Sans"/>
                          <a:cs typeface="Noto Sans"/>
                          <a:sym typeface="Noto Sans"/>
                        </a:rPr>
                      </a:br>
                      <a:r>
                        <a:rPr b="1" lang="en" sz="1500">
                          <a:solidFill>
                            <a:srgbClr val="FFFFFF"/>
                          </a:solidFill>
                          <a:latin typeface="Noto Sans"/>
                          <a:ea typeface="Noto Sans"/>
                          <a:cs typeface="Noto Sans"/>
                          <a:sym typeface="Noto Sans"/>
                        </a:rPr>
                        <a:t>(minutes)</a:t>
                      </a:r>
                      <a:endParaRPr b="1" sz="1500">
                        <a:solidFill>
                          <a:srgbClr val="FFFFFF"/>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lnSpc>
                          <a:spcPct val="115000"/>
                        </a:lnSpc>
                        <a:spcBef>
                          <a:spcPts val="0"/>
                        </a:spcBef>
                        <a:spcAft>
                          <a:spcPts val="0"/>
                        </a:spcAft>
                        <a:buNone/>
                      </a:pPr>
                      <a:r>
                        <a:rPr b="1" i="1" lang="en" sz="2000">
                          <a:solidFill>
                            <a:srgbClr val="FFFFFF"/>
                          </a:solidFill>
                          <a:latin typeface="Times New Roman"/>
                          <a:ea typeface="Times New Roman"/>
                          <a:cs typeface="Times New Roman"/>
                          <a:sym typeface="Times New Roman"/>
                        </a:rPr>
                        <a:t>y</a:t>
                      </a:r>
                      <a:r>
                        <a:rPr b="1" baseline="-25000" lang="en" sz="2000">
                          <a:solidFill>
                            <a:srgbClr val="FFFFFF"/>
                          </a:solidFill>
                          <a:latin typeface="Noto Sans"/>
                          <a:ea typeface="Noto Sans"/>
                          <a:cs typeface="Noto Sans"/>
                          <a:sym typeface="Noto Sans"/>
                        </a:rPr>
                        <a:t>1</a:t>
                      </a:r>
                      <a:br>
                        <a:rPr b="1" baseline="-25000" lang="en" sz="2000">
                          <a:solidFill>
                            <a:srgbClr val="FFFFFF"/>
                          </a:solidFill>
                          <a:latin typeface="Noto Sans"/>
                          <a:ea typeface="Noto Sans"/>
                          <a:cs typeface="Noto Sans"/>
                          <a:sym typeface="Noto Sans"/>
                        </a:rPr>
                      </a:br>
                      <a:r>
                        <a:rPr b="1" lang="en" sz="1500">
                          <a:solidFill>
                            <a:srgbClr val="FFFFFF"/>
                          </a:solidFill>
                          <a:latin typeface="Noto Sans"/>
                          <a:ea typeface="Noto Sans"/>
                          <a:cs typeface="Noto Sans"/>
                          <a:sym typeface="Noto Sans"/>
                        </a:rPr>
                        <a:t>(pollutant in mL)</a:t>
                      </a:r>
                      <a:endParaRPr b="1" sz="1500">
                        <a:solidFill>
                          <a:srgbClr val="FFFFFF"/>
                        </a:solidFill>
                        <a:latin typeface="Noto Sans"/>
                        <a:ea typeface="Noto Sans"/>
                        <a:cs typeface="Noto Sans"/>
                        <a:sym typeface="Noto Sans"/>
                      </a:endParaRPr>
                    </a:p>
                  </a:txBody>
                  <a:tcPr marT="91425" marB="91425" marR="91425" marL="91425">
                    <a:solidFill>
                      <a:srgbClr val="0B5B51"/>
                    </a:solidFill>
                  </a:tcPr>
                </a:tc>
              </a:tr>
              <a:tr h="433375">
                <a:tc>
                  <a:txBody>
                    <a:bodyPr/>
                    <a:lstStyle/>
                    <a:p>
                      <a:pPr indent="0" lvl="0" marL="0" rtl="0" algn="ctr">
                        <a:spcBef>
                          <a:spcPts val="0"/>
                        </a:spcBef>
                        <a:spcAft>
                          <a:spcPts val="0"/>
                        </a:spcAft>
                        <a:buNone/>
                      </a:pPr>
                      <a:r>
                        <a:rPr lang="en" sz="1600">
                          <a:latin typeface="Noto Sans"/>
                          <a:ea typeface="Noto Sans"/>
                          <a:cs typeface="Noto Sans"/>
                          <a:sym typeface="Noto Sans"/>
                        </a:rPr>
                        <a:t>14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600</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solidFill>
                            <a:schemeClr val="dk1"/>
                          </a:solidFill>
                          <a:latin typeface="Noto Sans"/>
                          <a:ea typeface="Noto Sans"/>
                          <a:cs typeface="Noto Sans"/>
                          <a:sym typeface="Noto Sans"/>
                        </a:rPr>
                        <a:t>24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800</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35</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1050</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60</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1350</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95</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1092</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600">
                          <a:latin typeface="Noto Sans"/>
                          <a:ea typeface="Noto Sans"/>
                          <a:cs typeface="Noto Sans"/>
                          <a:sym typeface="Noto Sans"/>
                        </a:rPr>
                        <a:t>107</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840</a:t>
                      </a:r>
                      <a:endParaRPr sz="1600">
                        <a:latin typeface="Noto Sans"/>
                        <a:ea typeface="Noto Sans"/>
                        <a:cs typeface="Noto Sans"/>
                        <a:sym typeface="Noto Sans"/>
                      </a:endParaRPr>
                    </a:p>
                  </a:txBody>
                  <a:tcPr marT="91425" marB="91425" marR="91425" marL="91425"/>
                </a:tc>
              </a:tr>
            </a:tbl>
          </a:graphicData>
        </a:graphic>
      </p:graphicFrame>
      <p:sp>
        <p:nvSpPr>
          <p:cNvPr id="266" name="Google Shape;266;p33"/>
          <p:cNvSpPr txBox="1"/>
          <p:nvPr>
            <p:ph idx="12" type="sldNum"/>
          </p:nvPr>
        </p:nvSpPr>
        <p:spPr>
          <a:xfrm>
            <a:off x="8283608" y="477107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7" name="Google Shape;267;p33"/>
          <p:cNvSpPr txBox="1"/>
          <p:nvPr>
            <p:ph idx="2" type="sldNum"/>
          </p:nvPr>
        </p:nvSpPr>
        <p:spPr>
          <a:xfrm>
            <a:off x="311700" y="477107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8.12.3 Making Predictions Using a Quadratic Model - Additional Resources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sp>
        <p:nvSpPr>
          <p:cNvPr id="272" name="Google Shape;272;p34"/>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73" name="Google Shape;273;p34"/>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Using Technology to Find the Quadratic Regression</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 #Scatterplot #BestfitScience #Realworld #WorkedExample #Technology #Verbal #Table #Graph" id="274" name="Google Shape;274;p34" title="Using Technology to Find The Quadratic Regression">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75" name="Google Shape;275;p34"/>
          <p:cNvSpPr txBox="1"/>
          <p:nvPr>
            <p:ph idx="12" type="sldNum"/>
          </p:nvPr>
        </p:nvSpPr>
        <p:spPr>
          <a:xfrm>
            <a:off x="8472458" y="47350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6" name="Google Shape;276;p34"/>
          <p:cNvSpPr txBox="1"/>
          <p:nvPr>
            <p:ph idx="2" type="sldNum"/>
          </p:nvPr>
        </p:nvSpPr>
        <p:spPr>
          <a:xfrm>
            <a:off x="311700" y="4751521"/>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8.12.3 Making Predictions Using a Quadratic Model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82" name="Google Shape;282;p35"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83" name="Google Shape;283;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7" name="Shape 287"/>
        <p:cNvGrpSpPr/>
        <p:nvPr/>
      </p:nvGrpSpPr>
      <p:grpSpPr>
        <a:xfrm>
          <a:off x="0" y="0"/>
          <a:ext cx="0" cy="0"/>
          <a:chOff x="0" y="0"/>
          <a:chExt cx="0" cy="0"/>
        </a:xfrm>
      </p:grpSpPr>
      <p:sp>
        <p:nvSpPr>
          <p:cNvPr id="288" name="Google Shape;288;p36"/>
          <p:cNvSpPr txBox="1"/>
          <p:nvPr>
            <p:ph type="title"/>
          </p:nvPr>
        </p:nvSpPr>
        <p:spPr>
          <a:xfrm>
            <a:off x="311700" y="48778"/>
            <a:ext cx="8520600" cy="5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89" name="Google Shape;289;p36"/>
          <p:cNvSpPr txBox="1"/>
          <p:nvPr>
            <p:ph idx="1" type="body"/>
          </p:nvPr>
        </p:nvSpPr>
        <p:spPr>
          <a:xfrm>
            <a:off x="311700" y="727550"/>
            <a:ext cx="4868700" cy="3889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300"/>
              <a:t>Thomasina used a quadratic data set to create a curve of best fit for her data. Then she accidentally spilled paint on her paper and lost some of the entries in the table.</a:t>
            </a:r>
            <a:endParaRPr sz="2300"/>
          </a:p>
          <a:p>
            <a:pPr indent="0" lvl="0" marL="0" rtl="0" algn="l">
              <a:lnSpc>
                <a:spcPct val="100000"/>
              </a:lnSpc>
              <a:spcBef>
                <a:spcPts val="1200"/>
              </a:spcBef>
              <a:spcAft>
                <a:spcPts val="1200"/>
              </a:spcAft>
              <a:buNone/>
            </a:pPr>
            <a:r>
              <a:rPr lang="en" sz="2300"/>
              <a:t>She needs to work backward to fill in the missing entries in her data set. </a:t>
            </a:r>
            <a:r>
              <a:rPr lang="en" sz="2300" u="sng">
                <a:solidFill>
                  <a:schemeClr val="hlink"/>
                </a:solidFill>
                <a:hlinkClick r:id="rId4"/>
              </a:rPr>
              <a:t>Use the curve of best fit </a:t>
            </a:r>
            <a:r>
              <a:rPr lang="en" sz="2300"/>
              <a:t>she created to complete the table.</a:t>
            </a:r>
            <a:endParaRPr sz="2300"/>
          </a:p>
        </p:txBody>
      </p:sp>
      <p:graphicFrame>
        <p:nvGraphicFramePr>
          <p:cNvPr id="290" name="Google Shape;290;p36"/>
          <p:cNvGraphicFramePr/>
          <p:nvPr/>
        </p:nvGraphicFramePr>
        <p:xfrm>
          <a:off x="5526284" y="1154572"/>
          <a:ext cx="3000000" cy="3000000"/>
        </p:xfrm>
        <a:graphic>
          <a:graphicData uri="http://schemas.openxmlformats.org/drawingml/2006/table">
            <a:tbl>
              <a:tblPr>
                <a:noFill/>
                <a:tableStyleId>{FD8CBB35-91B1-4C5E-B37F-7B2802E6D1A0}</a:tableStyleId>
              </a:tblPr>
              <a:tblGrid>
                <a:gridCol w="1549075"/>
                <a:gridCol w="1549075"/>
              </a:tblGrid>
              <a:tr h="381000">
                <a:tc>
                  <a:txBody>
                    <a:bodyPr/>
                    <a:lstStyle/>
                    <a:p>
                      <a:pPr indent="0" lvl="0" marL="0" rtl="0" algn="ctr">
                        <a:spcBef>
                          <a:spcPts val="0"/>
                        </a:spcBef>
                        <a:spcAft>
                          <a:spcPts val="0"/>
                        </a:spcAft>
                        <a:buNone/>
                      </a:pPr>
                      <a:r>
                        <a:rPr b="1" i="1" lang="en" sz="2400">
                          <a:solidFill>
                            <a:srgbClr val="FFFFFF"/>
                          </a:solidFill>
                          <a:latin typeface="Times New Roman"/>
                          <a:ea typeface="Times New Roman"/>
                          <a:cs typeface="Times New Roman"/>
                          <a:sym typeface="Times New Roman"/>
                        </a:rPr>
                        <a:t>x</a:t>
                      </a:r>
                      <a:r>
                        <a:rPr b="1" baseline="-25000" lang="en" sz="2400">
                          <a:solidFill>
                            <a:srgbClr val="FFFFFF"/>
                          </a:solidFill>
                          <a:latin typeface="Noto Sans"/>
                          <a:ea typeface="Noto Sans"/>
                          <a:cs typeface="Noto Sans"/>
                          <a:sym typeface="Noto Sans"/>
                        </a:rPr>
                        <a:t>1</a:t>
                      </a:r>
                      <a:endParaRPr b="1" baseline="-25000" sz="2400">
                        <a:solidFill>
                          <a:srgbClr val="FFFFFF"/>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i="1" lang="en" sz="2400">
                          <a:solidFill>
                            <a:srgbClr val="FFFFFF"/>
                          </a:solidFill>
                          <a:latin typeface="Times New Roman"/>
                          <a:ea typeface="Times New Roman"/>
                          <a:cs typeface="Times New Roman"/>
                          <a:sym typeface="Times New Roman"/>
                        </a:rPr>
                        <a:t>y</a:t>
                      </a:r>
                      <a:r>
                        <a:rPr b="1" baseline="-25000" lang="en" sz="2400">
                          <a:solidFill>
                            <a:srgbClr val="FFFFFF"/>
                          </a:solidFill>
                          <a:latin typeface="Noto Sans"/>
                          <a:ea typeface="Noto Sans"/>
                          <a:cs typeface="Noto Sans"/>
                          <a:sym typeface="Noto Sans"/>
                        </a:rPr>
                        <a:t>1</a:t>
                      </a:r>
                      <a:endParaRPr b="1" baseline="-25000" sz="2400">
                        <a:solidFill>
                          <a:srgbClr val="FFFFFF"/>
                        </a:solidFill>
                        <a:latin typeface="Noto Sans"/>
                        <a:ea typeface="Noto Sans"/>
                        <a:cs typeface="Noto Sans"/>
                        <a:sym typeface="Noto Sans"/>
                      </a:endParaRPr>
                    </a:p>
                  </a:txBody>
                  <a:tcPr marT="91425" marB="91425" marR="91425" marL="91425">
                    <a:solidFill>
                      <a:srgbClr val="0B5B51"/>
                    </a:solidFill>
                  </a:tcPr>
                </a:tc>
              </a:tr>
              <a:tr h="433375">
                <a:tc>
                  <a:txBody>
                    <a:bodyPr/>
                    <a:lstStyle/>
                    <a:p>
                      <a:pPr indent="0" lvl="0" marL="0" rtl="0" algn="ctr">
                        <a:spcBef>
                          <a:spcPts val="0"/>
                        </a:spcBef>
                        <a:spcAft>
                          <a:spcPts val="0"/>
                        </a:spcAft>
                        <a:buNone/>
                      </a:pPr>
                      <a:r>
                        <a:rPr b="1" lang="en" sz="1800">
                          <a:latin typeface="Noto Sans"/>
                          <a:ea typeface="Noto Sans"/>
                          <a:cs typeface="Noto Sans"/>
                          <a:sym typeface="Noto Sans"/>
                        </a:rPr>
                        <a:t>6</a:t>
                      </a:r>
                      <a:endParaRPr b="1"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solidFill>
                      <a:srgbClr val="F5F5F5"/>
                    </a:solidFill>
                  </a:tcPr>
                </a:tc>
              </a:tr>
              <a:tr h="381000">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solidFill>
                      <a:srgbClr val="F5F5F5"/>
                    </a:solidFill>
                  </a:tcPr>
                </a:tc>
                <a:tc>
                  <a:txBody>
                    <a:bodyPr/>
                    <a:lstStyle/>
                    <a:p>
                      <a:pPr indent="0" lvl="0" marL="0" rtl="0" algn="ctr">
                        <a:spcBef>
                          <a:spcPts val="0"/>
                        </a:spcBef>
                        <a:spcAft>
                          <a:spcPts val="0"/>
                        </a:spcAft>
                        <a:buNone/>
                      </a:pPr>
                      <a:r>
                        <a:rPr b="1" lang="en" sz="1800">
                          <a:latin typeface="Noto Sans"/>
                          <a:ea typeface="Noto Sans"/>
                          <a:cs typeface="Noto Sans"/>
                          <a:sym typeface="Noto Sans"/>
                        </a:rPr>
                        <a:t>452.06</a:t>
                      </a:r>
                      <a:endParaRPr b="1"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solidFill>
                      <a:srgbClr val="F5F5F5"/>
                    </a:solidFill>
                  </a:tcPr>
                </a:tc>
                <a:tc>
                  <a:txBody>
                    <a:bodyPr/>
                    <a:lstStyle/>
                    <a:p>
                      <a:pPr indent="0" lvl="0" marL="0" rtl="0" algn="ctr">
                        <a:spcBef>
                          <a:spcPts val="0"/>
                        </a:spcBef>
                        <a:spcAft>
                          <a:spcPts val="0"/>
                        </a:spcAft>
                        <a:buNone/>
                      </a:pPr>
                      <a:r>
                        <a:rPr b="1" lang="en" sz="1800">
                          <a:latin typeface="Noto Sans"/>
                          <a:ea typeface="Noto Sans"/>
                          <a:cs typeface="Noto Sans"/>
                          <a:sym typeface="Noto Sans"/>
                        </a:rPr>
                        <a:t>632.24</a:t>
                      </a:r>
                      <a:endParaRPr b="1"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b="1" lang="en" sz="1800">
                          <a:latin typeface="Noto Sans"/>
                          <a:ea typeface="Noto Sans"/>
                          <a:cs typeface="Noto Sans"/>
                          <a:sym typeface="Noto Sans"/>
                        </a:rPr>
                        <a:t>58.2</a:t>
                      </a:r>
                      <a:endParaRPr b="1"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solidFill>
                      <a:srgbClr val="F5F5F5"/>
                    </a:solidFill>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solidFill>
                      <a:srgbClr val="F5F5F5"/>
                    </a:solidFill>
                  </a:tcPr>
                </a:tc>
                <a:tc>
                  <a:txBody>
                    <a:bodyPr/>
                    <a:lstStyle/>
                    <a:p>
                      <a:pPr indent="0" lvl="0" marL="0" rtl="0" algn="ctr">
                        <a:spcBef>
                          <a:spcPts val="0"/>
                        </a:spcBef>
                        <a:spcAft>
                          <a:spcPts val="0"/>
                        </a:spcAft>
                        <a:buNone/>
                      </a:pPr>
                      <a:r>
                        <a:rPr b="1" lang="en" sz="1800">
                          <a:latin typeface="Noto Sans"/>
                          <a:ea typeface="Noto Sans"/>
                          <a:cs typeface="Noto Sans"/>
                          <a:sym typeface="Noto Sans"/>
                        </a:rPr>
                        <a:t>176.12</a:t>
                      </a:r>
                      <a:endParaRPr b="1" sz="1800">
                        <a:latin typeface="Noto Sans"/>
                        <a:ea typeface="Noto Sans"/>
                        <a:cs typeface="Noto Sans"/>
                        <a:sym typeface="Noto Sans"/>
                      </a:endParaRPr>
                    </a:p>
                  </a:txBody>
                  <a:tcPr marT="91425" marB="91425" marR="91425" marL="91425"/>
                </a:tc>
              </a:tr>
            </a:tbl>
          </a:graphicData>
        </a:graphic>
      </p:graphicFrame>
      <p:sp>
        <p:nvSpPr>
          <p:cNvPr id="291" name="Google Shape;291;p36"/>
          <p:cNvSpPr txBox="1"/>
          <p:nvPr>
            <p:ph idx="12" type="sldNum"/>
          </p:nvPr>
        </p:nvSpPr>
        <p:spPr>
          <a:xfrm>
            <a:off x="8283608" y="477466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2" name="Google Shape;292;p36"/>
          <p:cNvSpPr txBox="1"/>
          <p:nvPr>
            <p:ph idx="2" type="sldNum"/>
          </p:nvPr>
        </p:nvSpPr>
        <p:spPr>
          <a:xfrm>
            <a:off x="311700" y="477467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a:t>
            </a:r>
            <a:r>
              <a:rPr lang="en"/>
              <a:t>.4 Finding the Missing Data in the Set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298" name="Google Shape;298;p37"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9" name="Google Shape;299;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3" name="Shape 303"/>
        <p:cNvGrpSpPr/>
        <p:nvPr/>
      </p:nvGrpSpPr>
      <p:grpSpPr>
        <a:xfrm>
          <a:off x="0" y="0"/>
          <a:ext cx="0" cy="0"/>
          <a:chOff x="0" y="0"/>
          <a:chExt cx="0" cy="0"/>
        </a:xfrm>
      </p:grpSpPr>
      <p:sp>
        <p:nvSpPr>
          <p:cNvPr id="304" name="Google Shape;304;p38"/>
          <p:cNvSpPr txBox="1"/>
          <p:nvPr>
            <p:ph type="title"/>
          </p:nvPr>
        </p:nvSpPr>
        <p:spPr>
          <a:xfrm>
            <a:off x="311700" y="103141"/>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05" name="Google Shape;305;p3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06" name="Google Shape;306;p38"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07" name="Google Shape;307;p38"/>
          <p:cNvSpPr txBox="1"/>
          <p:nvPr>
            <p:ph idx="12" type="sldNum"/>
          </p:nvPr>
        </p:nvSpPr>
        <p:spPr>
          <a:xfrm>
            <a:off x="8283608" y="478784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8" name="Google Shape;308;p38"/>
          <p:cNvSpPr txBox="1"/>
          <p:nvPr>
            <p:ph idx="3" type="sldNum"/>
          </p:nvPr>
        </p:nvSpPr>
        <p:spPr>
          <a:xfrm>
            <a:off x="311700" y="478784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8.12</a:t>
            </a:r>
            <a:r>
              <a:rPr lang="en"/>
              <a:t>.5 Practice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14" name="Google Shape;314;p39"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15" name="Google Shape;315;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9" name="Shape 319"/>
        <p:cNvGrpSpPr/>
        <p:nvPr/>
      </p:nvGrpSpPr>
      <p:grpSpPr>
        <a:xfrm>
          <a:off x="0" y="0"/>
          <a:ext cx="0" cy="0"/>
          <a:chOff x="0" y="0"/>
          <a:chExt cx="0" cy="0"/>
        </a:xfrm>
      </p:grpSpPr>
      <p:sp>
        <p:nvSpPr>
          <p:cNvPr id="320" name="Google Shape;320;p40"/>
          <p:cNvSpPr txBox="1"/>
          <p:nvPr>
            <p:ph type="title"/>
          </p:nvPr>
        </p:nvSpPr>
        <p:spPr>
          <a:xfrm>
            <a:off x="311700" y="84018"/>
            <a:ext cx="8520600" cy="56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21" name="Google Shape;321;p40"/>
          <p:cNvSpPr txBox="1"/>
          <p:nvPr>
            <p:ph idx="1" type="body"/>
          </p:nvPr>
        </p:nvSpPr>
        <p:spPr>
          <a:xfrm>
            <a:off x="311700" y="703550"/>
            <a:ext cx="8520600" cy="4144500"/>
          </a:xfrm>
          <a:prstGeom prst="rect">
            <a:avLst/>
          </a:prstGeom>
        </p:spPr>
        <p:txBody>
          <a:bodyPr anchorCtr="0" anchor="t" bIns="91425" lIns="91425" spcFirstLastPara="1" rIns="91425" wrap="square" tIns="91425">
            <a:normAutofit fontScale="85000" lnSpcReduction="20000"/>
          </a:bodyPr>
          <a:lstStyle/>
          <a:p>
            <a:pPr indent="-358140" lvl="0" marL="457200" rtl="0" algn="l">
              <a:lnSpc>
                <a:spcPct val="100000"/>
              </a:lnSpc>
              <a:spcBef>
                <a:spcPts val="0"/>
              </a:spcBef>
              <a:spcAft>
                <a:spcPts val="0"/>
              </a:spcAft>
              <a:buSzPct val="100000"/>
              <a:buAutoNum type="arabicPeriod"/>
            </a:pPr>
            <a:r>
              <a:rPr lang="en"/>
              <a:t>How can one represent a data set using graphing technology?</a:t>
            </a:r>
            <a:endParaRPr/>
          </a:p>
          <a:p>
            <a:pPr indent="-358140" lvl="0" marL="457200" rtl="0" algn="l">
              <a:lnSpc>
                <a:spcPct val="100000"/>
              </a:lnSpc>
              <a:spcBef>
                <a:spcPts val="1000"/>
              </a:spcBef>
              <a:spcAft>
                <a:spcPts val="0"/>
              </a:spcAft>
              <a:buSzPct val="100000"/>
              <a:buAutoNum type="arabicPeriod"/>
            </a:pPr>
            <a:r>
              <a:rPr lang="en"/>
              <a:t>What does entering the equation 𝑦</a:t>
            </a:r>
            <a:r>
              <a:rPr baseline="-25000" lang="en"/>
              <a:t>1</a:t>
            </a:r>
            <a:r>
              <a:rPr lang="en"/>
              <a:t> ∼ 𝑎𝑥</a:t>
            </a:r>
            <a:r>
              <a:rPr baseline="-25000" lang="en"/>
              <a:t>1</a:t>
            </a:r>
            <a:r>
              <a:rPr baseline="30000" lang="en"/>
              <a:t>2</a:t>
            </a:r>
            <a:r>
              <a:rPr lang="en"/>
              <a:t> + 𝑏𝑥</a:t>
            </a:r>
            <a:r>
              <a:rPr baseline="-25000" lang="en"/>
              <a:t>1</a:t>
            </a:r>
            <a:r>
              <a:rPr lang="en"/>
              <a:t> + 𝑐 into a Desmos graph containing a data set representing a quadratic equation do?</a:t>
            </a:r>
            <a:endParaRPr/>
          </a:p>
          <a:p>
            <a:pPr indent="-358140" lvl="0" marL="457200" rtl="0" algn="l">
              <a:lnSpc>
                <a:spcPct val="100000"/>
              </a:lnSpc>
              <a:spcBef>
                <a:spcPts val="1000"/>
              </a:spcBef>
              <a:spcAft>
                <a:spcPts val="0"/>
              </a:spcAft>
              <a:buSzPct val="100000"/>
              <a:buAutoNum type="arabicPeriod"/>
            </a:pPr>
            <a:r>
              <a:rPr lang="en"/>
              <a:t>Will each point in a data set representing a quadratic equation fall onto its corresponding curve of best fit? Explain your answer.</a:t>
            </a:r>
            <a:endParaRPr/>
          </a:p>
          <a:p>
            <a:pPr indent="-358140" lvl="0" marL="457200" rtl="0" algn="l">
              <a:lnSpc>
                <a:spcPct val="100000"/>
              </a:lnSpc>
              <a:spcBef>
                <a:spcPts val="1000"/>
              </a:spcBef>
              <a:spcAft>
                <a:spcPts val="0"/>
              </a:spcAft>
              <a:buSzPct val="100000"/>
              <a:buAutoNum type="arabicPeriod"/>
            </a:pPr>
            <a:r>
              <a:rPr lang="en"/>
              <a:t>Imagine a curve of best fit is graphed representing the height in meters, 𝑦, of a projectile corresponding to the number of seconds passed, 𝑥.</a:t>
            </a:r>
            <a:endParaRPr/>
          </a:p>
          <a:p>
            <a:pPr indent="-347344" lvl="1" marL="914400" rtl="0" algn="l">
              <a:lnSpc>
                <a:spcPct val="100000"/>
              </a:lnSpc>
              <a:spcBef>
                <a:spcPts val="1000"/>
              </a:spcBef>
              <a:spcAft>
                <a:spcPts val="0"/>
              </a:spcAft>
              <a:buSzPct val="100000"/>
              <a:buAutoNum type="alphaLcPeriod"/>
            </a:pPr>
            <a:r>
              <a:rPr lang="en"/>
              <a:t>What does a vertical line with the equation 𝑥 = 5 intersecting with the curve of best fit represent?</a:t>
            </a:r>
            <a:endParaRPr/>
          </a:p>
          <a:p>
            <a:pPr indent="-347344" lvl="1" marL="914400" rtl="0" algn="l">
              <a:lnSpc>
                <a:spcPct val="100000"/>
              </a:lnSpc>
              <a:spcBef>
                <a:spcPts val="1000"/>
              </a:spcBef>
              <a:spcAft>
                <a:spcPts val="1000"/>
              </a:spcAft>
              <a:buSzPct val="100000"/>
              <a:buAutoNum type="alphaLcPeriod"/>
            </a:pPr>
            <a:r>
              <a:rPr lang="en"/>
              <a:t>What does a horizontal line with the equation 𝑦 = 10 intersecting with the curve of best fit represent?</a:t>
            </a:r>
            <a:endParaRPr/>
          </a:p>
        </p:txBody>
      </p:sp>
      <p:sp>
        <p:nvSpPr>
          <p:cNvPr id="322" name="Google Shape;322;p40"/>
          <p:cNvSpPr txBox="1"/>
          <p:nvPr>
            <p:ph idx="12" type="sldNum"/>
          </p:nvPr>
        </p:nvSpPr>
        <p:spPr>
          <a:xfrm>
            <a:off x="8283608" y="476668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3" name="Google Shape;323;p40"/>
          <p:cNvSpPr txBox="1"/>
          <p:nvPr>
            <p:ph idx="2" type="sldNum"/>
          </p:nvPr>
        </p:nvSpPr>
        <p:spPr>
          <a:xfrm>
            <a:off x="311700" y="476669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8.12 Using Technology to Find the Quadratic Regression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29" name="Google Shape;329;p41"/>
          <p:cNvSpPr txBox="1"/>
          <p:nvPr>
            <p:ph idx="1" type="body"/>
          </p:nvPr>
        </p:nvSpPr>
        <p:spPr>
          <a:xfrm>
            <a:off x="311700" y="711033"/>
            <a:ext cx="8520600" cy="697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30" name="Google Shape;330;p41" title="Student Self Assessment table"/>
          <p:cNvGraphicFramePr/>
          <p:nvPr/>
        </p:nvGraphicFramePr>
        <p:xfrm>
          <a:off x="403153" y="1367254"/>
          <a:ext cx="3000000" cy="3000000"/>
        </p:xfrm>
        <a:graphic>
          <a:graphicData uri="http://schemas.openxmlformats.org/drawingml/2006/table">
            <a:tbl>
              <a:tblPr>
                <a:noFill/>
                <a:tableStyleId>{FD8CBB35-91B1-4C5E-B37F-7B2802E6D1A0}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Graph a quadratic data set using technology.</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Find a regression curve, or curve of best fit, using a quadratic data set.</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Use a regression curve to create a quadratic model for making predictions.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Make predictions about a real-world situation using a quadratic data set.</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31" name="Google Shape;331;p41"/>
          <p:cNvSpPr txBox="1"/>
          <p:nvPr>
            <p:ph idx="12" type="sldNum"/>
          </p:nvPr>
        </p:nvSpPr>
        <p:spPr>
          <a:xfrm>
            <a:off x="8283608" y="476668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2" name="Google Shape;332;p41"/>
          <p:cNvSpPr txBox="1"/>
          <p:nvPr>
            <p:ph idx="2" type="sldNum"/>
          </p:nvPr>
        </p:nvSpPr>
        <p:spPr>
          <a:xfrm>
            <a:off x="311700" y="476669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8.12 Using Technology to Find the Quadratic Regression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