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0094EE9-AFFA-4251-B4DF-1286BB748CE1}">
  <a:tblStyle styleId="{20094EE9-AFFA-4251-B4DF-1286BB748CE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4.xml"/><Relationship Id="rId4" Type="http://schemas.openxmlformats.org/officeDocument/2006/relationships/hyperlink" Target="https://k12.openstax.org/contents/raise/resources/7acc2f7c84d9733a38ac9b15b2033852f2ce17f3" TargetMode="External"/><Relationship Id="rId5" Type="http://schemas.openxmlformats.org/officeDocument/2006/relationships/slide" Target="/ppt/slides/slide10.xml"/><Relationship Id="rId6" Type="http://schemas.openxmlformats.org/officeDocument/2006/relationships/hyperlink" Target="https://www.geogebra.org/classic/z8zah6ak" TargetMode="External"/><Relationship Id="rId7" Type="http://schemas.openxmlformats.org/officeDocument/2006/relationships/slide" Target="/ppt/slides/slide10.xml"/><Relationship Id="rId8" Type="http://schemas.openxmlformats.org/officeDocument/2006/relationships/slide" Target="/pp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described how functions change qualitatively and interpreted slopes as rates of change. In this lesson, they quantify changes using average rate of change.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learn to calculate average rate of change using known input-output pairs or estimate it from a graph.</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Units are essential in interpreting average rates of change, helping students focus on precision.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By calculating average rates of change from data or graphs to analyze situations or make predictions, students engage in mathematical modeling.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A12(A) decide whether relations represented verbally, tabularly, graphically, and symbolically define a function;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3(C) speak using a variety of grammatical structures, sentence lengths, sentence types, and connecting words with increasing accuracy and ease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warm-up, students compare temperature changes over two time intervals—one with a larger total change, the other with a faster rate of change.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Thinking about what it means for temperature to drop “faster” activates the idea of rates of change and prepares for the work later in the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highlight>
                  <a:srgbClr val="EDF2FA"/>
                </a:highlight>
                <a:latin typeface="Calibri"/>
                <a:ea typeface="Calibri"/>
                <a:cs typeface="Calibri"/>
                <a:sym typeface="Calibri"/>
              </a:rPr>
              <a:t>Display the task for all to see. Give students 2 minutes of quiet time to work the question and then 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Compare your answer:</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agree with Mai. The temperature dropped 8°F between 4 p.m. and 6 p.m., but it fell 9°F between 6 p.m. and 10 p.m.</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agree with Tyler. The temperature dropped 4°F per hour between 4 p.m. and 6 p.m. It fell less than 4°F per hour in the evening.</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ask for a clarification as to what is meant by “faster” in this situation. Acknowledge that thinking about its meaning in context is a great way to approach the task. Encourage these students to interpret the word based on their understanding of the given information.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lang="en" sz="1300">
                <a:solidFill>
                  <a:schemeClr val="dk1"/>
                </a:solidFill>
                <a:latin typeface="Calibri"/>
                <a:ea typeface="Calibri"/>
                <a:cs typeface="Calibri"/>
                <a:sym typeface="Calibri"/>
              </a:rPr>
              <a:t>Poll the class on whether they agree with Mai or with Tyler. Select 1 – 2 students from each group to explain their reasoning. As they explain, record and display their thinking for all to see. After both groups have had a chance to present, ask if anyone changed their mind because of the explanation they heard. If so, invite them to share their reasons.</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lang="en" sz="1300">
                <a:solidFill>
                  <a:schemeClr val="dk1"/>
                </a:solidFill>
                <a:latin typeface="Calibri"/>
                <a:ea typeface="Calibri"/>
                <a:cs typeface="Calibri"/>
                <a:sym typeface="Calibri"/>
              </a:rPr>
              <a:t>It is not necessary to resolve the question at this point. Students will continue thinking about this question in the next activity.</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364e04b9a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364e04b9a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explore functions by analyzing a dog’s distance from a post over time. They sketch graphs from movement descriptions and interpret each point as a time and distance. This helps them recall independent and dependent variables and understand why the relationship is a function—the dog can't be in two places at once. Teachers should note graphs that go above 5 feet or miss key points, as these offer chances to clarify the context and its limits.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Read the task statement and the descriptions about the dog owner and his three days of dog walking.</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Provide students with a copy of the RAISE 4.1.2 Activity </a:t>
            </a:r>
            <a:r>
              <a:rPr lang="en" sz="1300">
                <a:solidFill>
                  <a:srgbClr val="0F6CBF"/>
                </a:solidFill>
                <a:uFill>
                  <a:noFill/>
                </a:uFill>
                <a:latin typeface="Calibri"/>
                <a:ea typeface="Calibri"/>
                <a:cs typeface="Calibri"/>
                <a:sym typeface="Calibri"/>
                <a:hlinkClick r:id="rId4">
                  <a:extLst>
                    <a:ext uri="{A12FA001-AC4F-418D-AE19-62706E023703}">
                      <ahyp:hlinkClr val="tx"/>
                    </a:ext>
                  </a:extLst>
                </a:hlinkClick>
              </a:rPr>
              <a:t>Handout.</a:t>
            </a:r>
            <a:endParaRPr sz="1300">
              <a:solidFill>
                <a:srgbClr val="0F6CBF"/>
              </a:solidFill>
              <a:latin typeface="Calibri"/>
              <a:ea typeface="Calibri"/>
              <a:cs typeface="Calibri"/>
              <a:sym typeface="Calibri"/>
            </a:endParaRPr>
          </a:p>
          <a:p>
            <a:pPr indent="0" lvl="0" marL="0" rtl="0" algn="l">
              <a:lnSpc>
                <a:spcPct val="100000"/>
              </a:lnSpc>
              <a:spcBef>
                <a:spcPts val="1200"/>
              </a:spcBef>
              <a:spcAft>
                <a:spcPts val="0"/>
              </a:spcAft>
              <a:buNone/>
            </a:pPr>
            <a:r>
              <a:rPr lang="en" sz="1300">
                <a:solidFill>
                  <a:srgbClr val="1D2125"/>
                </a:solidFill>
                <a:latin typeface="Calibri"/>
                <a:ea typeface="Calibri"/>
                <a:cs typeface="Calibri"/>
                <a:sym typeface="Calibri"/>
              </a:rPr>
              <a:t>Discuss features of a graph that could represent the dog’s movement on Day 3 and display a possible graph. An example is shown here.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5"/>
              </a:rPr>
              <a:t>here</a:t>
            </a:r>
            <a:r>
              <a:rPr lang="en" sz="1300">
                <a:solidFill>
                  <a:schemeClr val="dk1"/>
                </a:solidFill>
                <a:latin typeface="Calibri"/>
                <a:ea typeface="Calibri"/>
                <a:cs typeface="Calibri"/>
                <a:sym typeface="Calibri"/>
              </a:rPr>
              <a:t> for the slide with Launch Image 1.</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Keep students in groups of 4. Ask 2 group members to graph the dog's movement on Day 1, and the other 2 members to graph the movement on Day 2.</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One person who graphed day 1 should pair with someone who graphed day 2. Students should explain their graphs and help partners change the graphs where needed.</a:t>
            </a:r>
            <a:endParaRPr sz="1300">
              <a:solidFill>
                <a:srgbClr val="1D2125"/>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Digital graphing strategy -</a:t>
            </a:r>
            <a:r>
              <a:rPr lang="en" sz="1300">
                <a:solidFill>
                  <a:schemeClr val="dk1"/>
                </a:solidFill>
                <a:latin typeface="Calibri"/>
                <a:ea typeface="Calibri"/>
                <a:cs typeface="Calibri"/>
                <a:sym typeface="Calibri"/>
              </a:rPr>
              <a:t> To graph day 3, have students access the GeoGebra link </a:t>
            </a:r>
            <a:r>
              <a:rPr lang="en" sz="1300" u="sng">
                <a:solidFill>
                  <a:schemeClr val="hlink"/>
                </a:solidFill>
                <a:latin typeface="Calibri"/>
                <a:ea typeface="Calibri"/>
                <a:cs typeface="Calibri"/>
                <a:sym typeface="Calibri"/>
                <a:hlinkClick r:id="rId6"/>
              </a:rPr>
              <a:t>https://www.geogebra.org/classic/z8zah6ak</a:t>
            </a:r>
            <a:r>
              <a:rPr lang="en" sz="1300">
                <a:solidFill>
                  <a:schemeClr val="dk1"/>
                </a:solidFill>
                <a:latin typeface="Calibri"/>
                <a:ea typeface="Calibri"/>
                <a:cs typeface="Calibri"/>
                <a:sym typeface="Calibri"/>
              </a:rPr>
              <a:t> to open a blank graph for the dog movement scenario. Provide students with the following prompting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dog was 1.5 feet from the post when the owner left him outside the store, how much time has passed?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point does this represent? (t = 0; (0, 1.5) is the point that students will need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dog is 4 feet away from the post after 60 seconds, what point does this represent? ((60, 4) is the point that students will need to graph.)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graph the points (0, 1.5) and (60, 4), students can enter the points in the Input menu on the left side of the screen or they plot the points on the graph by using the Point tool. (Students click on the point tool to activate it, then click on the locations for the points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7"/>
              </a:rPr>
              <a:t>here</a:t>
            </a:r>
            <a:r>
              <a:rPr lang="en" sz="1300">
                <a:solidFill>
                  <a:schemeClr val="dk1"/>
                </a:solidFill>
                <a:latin typeface="Calibri"/>
                <a:ea typeface="Calibri"/>
                <a:cs typeface="Calibri"/>
                <a:sym typeface="Calibri"/>
              </a:rPr>
              <a:t> for the slide with Launch Image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Now, have the students use the Freehand Shape tool (accessed through the Move tool menu) to draw the graph that is described by the dog’s movement on Day 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8"/>
              </a:rPr>
              <a:t>here</a:t>
            </a:r>
            <a:r>
              <a:rPr lang="en" sz="1300">
                <a:solidFill>
                  <a:schemeClr val="dk1"/>
                </a:solidFill>
                <a:latin typeface="Calibri"/>
                <a:ea typeface="Calibri"/>
                <a:cs typeface="Calibri"/>
                <a:sym typeface="Calibri"/>
              </a:rPr>
              <a:t> for the slide with Launch Image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can reload the page to create their digital graphs for Days 1 and 2 or they can continue adding to their graph using the Freehand Shape tool and the left input menu. (Note that students can select/de-select the previous freehand shape or delete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63bb9b80e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63bb9b80e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a:t>
            </a:r>
            <a:r>
              <a:rPr b="1" lang="en">
                <a:solidFill>
                  <a:schemeClr val="dk1"/>
                </a:solidFill>
                <a:latin typeface="Noto Sans"/>
                <a:ea typeface="Noto Sans"/>
                <a:cs typeface="Noto Sans"/>
                <a:sym typeface="Noto Sans"/>
              </a:rPr>
              <a:t>MLR 7 Compare and Connect: Representing, Conversing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Prior to the whole-class discussion, invite students to create a visual display that shows how they determined the average rates of change for the specified intervals. Students should consider how to represent their strategy so that other students will be able to understand their solution method. Students may wish to add notes or details to their displays to help communicate their reasoning and thinking. Begin the whole-class discussion by selecting and arranging 2 – 4 displays for all to see. Give students 1 – 2 minutes of quiet time to think individually to interpret the displays before inviting the authors to share their strategies as described in the activity narrative. This will help students make connections between different ways to find the average rate of change.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Cultivate conversation;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physical objects to represent abstract concepts. Use a three-dimensional prop to represent the situation and the dog’s movement. This prop might use a dowel rod for the post and a piece of string or yarn for the leash. Viewing or manipulating the prop can help students better understand the context and quantities involved.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1°F per hour. The temperature rose by 1°F in 1 hour.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1.75°F per hour. The temperature increased by 7°F in 4 hours. The average increase is ⁷⁄₄ or 1.75.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–0.92°F an hour. I found the slope of the line connecting the two points, and it is −¹¹⁄₁₂.</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¹⁹⁻¹⁸⁄₁₋₀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²⁵⁻¹⁸⁄₄₋₀ = ⁷⁄₄</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⁷⁻¹⁸⁄₁₂₋₀ = −¹¹⁄₁₂</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average rate of change between two points is the same as the slope of the line connecting the 2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 realize that graphs are read left to right, which can lead to confusion when identifying intervals of increase and decrease. They also often mix up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when calculating average rate of change. Encouraging them to check if their answer makes sense can help them catch and correct mistakes.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how they determined the average rates of change for the specified intervals. Arrange the presentations in the order listed in the Activity Narrative.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point out that all strategies involve finding how much the temperature (the output) changed per unit of change in time (the input), and that this is done by division.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a graph with two points labeled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f(a)</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f(b)</a:t>
            </a:r>
            <a:r>
              <a:rPr lang="en" sz="1300">
                <a:solidFill>
                  <a:schemeClr val="dk1"/>
                </a:solidFill>
                <a:latin typeface="Calibri"/>
                <a:ea typeface="Calibri"/>
                <a:cs typeface="Calibri"/>
                <a:sym typeface="Calibri"/>
              </a:rPr>
              <a:t>). Ask students how we might find the average rate of change between the two points.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for the slide with Synthesis Image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can generalize their work and see that: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f(b)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f(a)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average rate of  change =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63bb9b80e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63bb9b80e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6e3f14aa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6e3f14aa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between 5 p.m. and 6 p.m.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between 3 p.m. and 4 p.m.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is looking at time and elevation, not speed. The answer is that the person was hiking up a hill for the first 3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is looking at time and elevation, not speed. The answer is that the person was hiking up a hill for the first 3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 As time passed during the first 3 minutes, the person’s elevation increased.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elevation stayed the same from 3 to 4 minutes and about 5 to 6 minutes, so that is where they stopped climbing. The answer is that the person was hiking up a hill for the first 3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 </a:t>
            </a:r>
            <a:r>
              <a:rPr b="1" lang="en" sz="1300">
                <a:solidFill>
                  <a:schemeClr val="dk1"/>
                </a:solidFill>
                <a:latin typeface="Calibri"/>
                <a:ea typeface="Calibri"/>
                <a:cs typeface="Calibri"/>
                <a:sym typeface="Calibri"/>
              </a:rPr>
              <a:t>with</a:t>
            </a:r>
            <a:r>
              <a:rPr b="1" lang="en" sz="1300">
                <a:solidFill>
                  <a:schemeClr val="dk1"/>
                </a:solidFill>
                <a:latin typeface="Calibri"/>
                <a:ea typeface="Calibri"/>
                <a:cs typeface="Calibri"/>
                <a:sym typeface="Calibri"/>
              </a:rPr>
              <a:t>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To find the average rate of change of the first 10 minutes of the race, you would look at the first data value on the table and the third data value on the table, since it corresponds to 10 minutes.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Remember the average rate of change formula is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f(b)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f(a)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where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f(b)</a:t>
            </a:r>
            <a:r>
              <a:rPr lang="en" sz="1300">
                <a:solidFill>
                  <a:schemeClr val="dk1"/>
                </a:solidFill>
                <a:latin typeface="Calibri"/>
                <a:ea typeface="Calibri"/>
                <a:cs typeface="Calibri"/>
                <a:sym typeface="Calibri"/>
              </a:rPr>
              <a:t>) typically represents your second data point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f(a)</a:t>
            </a:r>
            <a:r>
              <a:rPr lang="en" sz="1300">
                <a:solidFill>
                  <a:schemeClr val="dk1"/>
                </a:solidFill>
                <a:latin typeface="Calibri"/>
                <a:ea typeface="Calibri"/>
                <a:cs typeface="Calibri"/>
                <a:sym typeface="Calibri"/>
              </a:rPr>
              <a:t>) represents your first data point.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this situation, it would be (0,0) or </a:t>
            </a:r>
            <a:r>
              <a:rPr i="1"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 0 and </a:t>
            </a:r>
            <a:r>
              <a:rPr i="1" lang="en" sz="1300">
                <a:solidFill>
                  <a:schemeClr val="dk1"/>
                </a:solidFill>
                <a:latin typeface="Calibri"/>
                <a:ea typeface="Calibri"/>
                <a:cs typeface="Calibri"/>
                <a:sym typeface="Calibri"/>
              </a:rPr>
              <a:t>f(a) </a:t>
            </a:r>
            <a:r>
              <a:rPr lang="en" sz="1300">
                <a:solidFill>
                  <a:schemeClr val="dk1"/>
                </a:solidFill>
                <a:latin typeface="Calibri"/>
                <a:ea typeface="Calibri"/>
                <a:cs typeface="Calibri"/>
                <a:sym typeface="Calibri"/>
              </a:rPr>
              <a:t>= 0 and (10,1.86) or</a:t>
            </a:r>
            <a:r>
              <a:rPr i="1" lang="en" sz="1300">
                <a:solidFill>
                  <a:schemeClr val="dk1"/>
                </a:solidFill>
                <a:latin typeface="Calibri"/>
                <a:ea typeface="Calibri"/>
                <a:cs typeface="Calibri"/>
                <a:sym typeface="Calibri"/>
              </a:rPr>
              <a:t> b </a:t>
            </a:r>
            <a:r>
              <a:rPr lang="en" sz="1300">
                <a:solidFill>
                  <a:schemeClr val="dk1"/>
                </a:solidFill>
                <a:latin typeface="Calibri"/>
                <a:ea typeface="Calibri"/>
                <a:cs typeface="Calibri"/>
                <a:sym typeface="Calibri"/>
              </a:rPr>
              <a:t>= 10 and </a:t>
            </a:r>
            <a:r>
              <a:rPr i="1" lang="en" sz="1300">
                <a:solidFill>
                  <a:schemeClr val="dk1"/>
                </a:solidFill>
                <a:latin typeface="Calibri"/>
                <a:ea typeface="Calibri"/>
                <a:cs typeface="Calibri"/>
                <a:sym typeface="Calibri"/>
              </a:rPr>
              <a:t>f(b) </a:t>
            </a:r>
            <a:r>
              <a:rPr lang="en" sz="1300">
                <a:solidFill>
                  <a:schemeClr val="dk1"/>
                </a:solidFill>
                <a:latin typeface="Calibri"/>
                <a:ea typeface="Calibri"/>
                <a:cs typeface="Calibri"/>
                <a:sym typeface="Calibri"/>
              </a:rPr>
              <a:t>= 1.86.</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Substituting the points into the average rate of change formula results in the following:</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f(b)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f(a)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which is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1.86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or 0.186 mile per minute.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Notice that the answer is positive, and the points on the graph are higher each time.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4a675cbd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44a675cbd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1 Stronger and Clearer Each Time: Writing, Listening,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help students improve their verbal and written responses to the question, “Which state’s population grew more quickly between 1900 and 2000?” Give students time to meet with 2 – 3 partners to share and get feedback on their responses. The listener should press for detail and precision in language by asking: “Can you say that a different way?”; “Does your method work using a different time interval?”; or “Besides computing the average rate of change, can you think of another way to determine this?” Invite students to go back and revise or refine their written explanation based on the feedback from peers. This will help students find and interpret average rates of change in context.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During the launch, take time to review terms that students will need to access this activity. Invite students to suggest language or diagrams to include that will support their understanding of rate of change, slope, and average rate of change.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Conceptual processing; Language</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This activity gives students practice computing average rates of change by estimating the coordinates on a graph without using tables.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Students analyze the graph, use symbolic reasoning, and interpret results with attention to units (years and millions of people), reinforcing precision.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During the launch, take time to review terms that students will need to access this activity. Invite students to suggest language or diagrams to include that will support their understanding of rate of change, slope, and average rate of change.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Language</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population of California was about 20 million in 1970 and 37 million in 2010. The average rate of change is: ³⁷⁻²⁰⁄₂₀₁₀₋₁₉₇₀ = ¹⁷⁄₄₀ = 0.425 million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 average, the population of California was growing by 425,000 people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population of Texas was about 11 million in 1970 and 25 million in 2010. The average rate of change is ²⁵⁻¹¹⁄₂₀₁₀₋₁₉₇₀ = ¹⁴⁄₄₀ = 0.35 million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 average, the population of Texas was growing by 350,000 people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California is growing more quickly. For example: If we connect each pair of points representing the population of each state in 1900 and 2000, the segment for California has a greater slope, so it has a greater average rate of change.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Interpreting slope can be challenging, as students may struggle to see points as meaningful data. Emphasize what each coordinate represents.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Remind students that the y-values go on top in the slope formula, so the slope means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-units per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-unit. Highlighting it as a unit rate can help.</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get slightly different average rates of change for California and Texas due to differences in estimating values from the graph—discuss this.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share their responses and note that trends can be compared visually by looking at the steepness of lines, without doing exact calculations.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 3.6 is the change in distance. When finding the average rate of change, you need to find the change in the distance and the change in the time. Then divide those values,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distance)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time).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answer is 0.24 mile per minute.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15 minutes is the change in time. When finding the average rate of change, you need to find the change in the distance and the change in the time. Then divide those values,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distance)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time).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answer is 0.24 mile per minute.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Substitute the data values into the formula to find the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distance)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time),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or 3.615. The correct answer is 0.24 mile per minute.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change in time over the change in distance. Substitute the data values into the formula to find the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distance)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(change in time)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or 3.615. The answer is 0.24 mile per minute.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Since ground temperature has a greater slant or slope, it has a greater rate of change. Slope is another word for the rate of change of a graph.</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To find the average rate of change, first you need to find Sol on the graph (which is what a day is called on Mars). Find the values of 10.2 and 10.4 on the</a:t>
            </a:r>
            <a:r>
              <a:rPr i="1" lang="en" sz="1300">
                <a:solidFill>
                  <a:srgbClr val="1D2125"/>
                </a:solidFill>
                <a:latin typeface="Calibri"/>
                <a:ea typeface="Calibri"/>
                <a:cs typeface="Calibri"/>
                <a:sym typeface="Calibri"/>
              </a:rPr>
              <a:t> x</a:t>
            </a:r>
            <a:r>
              <a:rPr lang="en" sz="1300">
                <a:solidFill>
                  <a:srgbClr val="1D2125"/>
                </a:solidFill>
                <a:latin typeface="Calibri"/>
                <a:ea typeface="Calibri"/>
                <a:cs typeface="Calibri"/>
                <a:sym typeface="Calibri"/>
              </a:rPr>
              <a:t>-axis. Find the corresponding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-values of the points for both the ground temperature and air temperature graphs. By finding the average rate of change, you will be able to determine exactly one was greater.</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Ground Temperature: (10.2,−90) (10.4,−20)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Air Temperature: (10.2,−70) (10.4,−40)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Substitute each set of points into the average rate of change formula:</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Ground Temperature</a:t>
            </a:r>
            <a:endParaRPr sz="1300">
              <a:solidFill>
                <a:srgbClr val="1D2125"/>
              </a:solidFill>
              <a:latin typeface="Calibri"/>
              <a:ea typeface="Calibri"/>
              <a:cs typeface="Calibri"/>
              <a:sym typeface="Calibri"/>
            </a:endParaRPr>
          </a:p>
          <a:p>
            <a:pPr indent="0" lvl="0" marL="91440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(change in distance)		          -20 - (-90)                 70</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     ---------------------    =   -------    =  350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(change in time)</a:t>
            </a:r>
            <a:r>
              <a:rPr lang="en" sz="1300">
                <a:solidFill>
                  <a:schemeClr val="dk1"/>
                </a:solidFill>
                <a:latin typeface="Calibri"/>
                <a:ea typeface="Calibri"/>
                <a:cs typeface="Calibri"/>
                <a:sym typeface="Calibri"/>
              </a:rPr>
              <a:t>		          </a:t>
            </a:r>
            <a:r>
              <a:rPr lang="en" sz="1300">
                <a:solidFill>
                  <a:srgbClr val="1D2125"/>
                </a:solidFill>
                <a:latin typeface="Calibri"/>
                <a:ea typeface="Calibri"/>
                <a:cs typeface="Calibri"/>
                <a:sym typeface="Calibri"/>
              </a:rPr>
              <a:t>10.4 − 10.2	        0.2</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Air</a:t>
            </a:r>
            <a:r>
              <a:rPr lang="en" sz="1300">
                <a:solidFill>
                  <a:srgbClr val="1D2125"/>
                </a:solidFill>
                <a:latin typeface="Calibri"/>
                <a:ea typeface="Calibri"/>
                <a:cs typeface="Calibri"/>
                <a:sym typeface="Calibri"/>
              </a:rPr>
              <a:t> Temperature</a:t>
            </a:r>
            <a:endParaRPr sz="1300">
              <a:solidFill>
                <a:srgbClr val="1D2125"/>
              </a:solidFill>
              <a:latin typeface="Calibri"/>
              <a:ea typeface="Calibri"/>
              <a:cs typeface="Calibri"/>
              <a:sym typeface="Calibri"/>
            </a:endParaRPr>
          </a:p>
          <a:p>
            <a:pPr indent="0" lvl="0" marL="91440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(change in distance)		          -40 - (-70)                 30</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     ---------------------    =   -------    =  150</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(change in time)</a:t>
            </a:r>
            <a:r>
              <a:rPr lang="en" sz="1300">
                <a:solidFill>
                  <a:schemeClr val="dk1"/>
                </a:solidFill>
                <a:latin typeface="Calibri"/>
                <a:ea typeface="Calibri"/>
                <a:cs typeface="Calibri"/>
                <a:sym typeface="Calibri"/>
              </a:rPr>
              <a:t>		          </a:t>
            </a:r>
            <a:r>
              <a:rPr lang="en" sz="1300">
                <a:solidFill>
                  <a:srgbClr val="1D2125"/>
                </a:solidFill>
                <a:latin typeface="Calibri"/>
                <a:ea typeface="Calibri"/>
                <a:cs typeface="Calibri"/>
                <a:sym typeface="Calibri"/>
              </a:rPr>
              <a:t>10.4 − 10.2	        0.2</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Remember that to interpret the meaning of the rate of change, you need to compare the axes. It is the change in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-axis units divided by the change in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-axis units, or </a:t>
            </a:r>
            <a:endParaRPr sz="1300">
              <a:solidFill>
                <a:srgbClr val="1D2125"/>
              </a:solidFill>
              <a:latin typeface="Calibri"/>
              <a:ea typeface="Calibri"/>
              <a:cs typeface="Calibri"/>
              <a:sym typeface="Calibri"/>
            </a:endParaRPr>
          </a:p>
          <a:p>
            <a:pPr indent="0" lvl="0" marL="91440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(change in temperature in degrees celsius)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(change in Sol</a:t>
            </a:r>
            <a:r>
              <a:rPr lang="en" sz="1300">
                <a:solidFill>
                  <a:schemeClr val="dk1"/>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That means that each average rate of change of each can be interpreted as: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Ground Temperature</a:t>
            </a:r>
            <a:r>
              <a:rPr lang="en" sz="1300">
                <a:solidFill>
                  <a:srgbClr val="1D2125"/>
                </a:solidFill>
                <a:latin typeface="Calibri"/>
                <a:ea typeface="Calibri"/>
                <a:cs typeface="Calibri"/>
                <a:sym typeface="Calibri"/>
              </a:rPr>
              <a:t>’s</a:t>
            </a:r>
            <a:r>
              <a:rPr lang="en" sz="1300">
                <a:solidFill>
                  <a:srgbClr val="1D2125"/>
                </a:solidFill>
                <a:latin typeface="Calibri"/>
                <a:ea typeface="Calibri"/>
                <a:cs typeface="Calibri"/>
                <a:sym typeface="Calibri"/>
              </a:rPr>
              <a:t> average rate of change is 350 degrees celsius per Sol (or day on Mars).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rgbClr val="1D2125"/>
                </a:solidFill>
                <a:latin typeface="Calibri"/>
                <a:ea typeface="Calibri"/>
                <a:cs typeface="Calibri"/>
                <a:sym typeface="Calibri"/>
              </a:rPr>
              <a:t>Air Temperature’s average rate of change is 150 degrees celsius per Sol (or day on Mars).</a:t>
            </a:r>
            <a:endParaRPr sz="1300">
              <a:solidFill>
                <a:srgbClr val="1D2125"/>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compare three linear functions representing savings over time, using different tools for each person.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Adam: graph, Bianca: table, and Carmen: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They calculate average rates of change over intervals and determine who saves the fastest and who has the most after 30 days.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scenario:</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"Adam, Bianca, and Carmen are competing to save the most money in 30 days."</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Ask:</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saving money at a constant rate look like?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tell who saves the fastest using graphs, tables, or equations?</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Introduce the representations:</a:t>
            </a:r>
            <a:endParaRPr sz="1300">
              <a:solidFill>
                <a:schemeClr val="dk1"/>
              </a:solidFill>
              <a:latin typeface="Calibri"/>
              <a:ea typeface="Calibri"/>
              <a:cs typeface="Calibri"/>
              <a:sym typeface="Calibri"/>
            </a:endParaRPr>
          </a:p>
          <a:p>
            <a:pPr indent="-311150" lvl="0" marL="914400" rtl="0" algn="l">
              <a:lnSpc>
                <a:spcPct val="100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Adam: Line through (0, 3) and (1, 6)</a:t>
            </a:r>
            <a:endParaRPr sz="1300">
              <a:solidFill>
                <a:schemeClr val="dk1"/>
              </a:solidFill>
              <a:latin typeface="Calibri"/>
              <a:ea typeface="Calibri"/>
              <a:cs typeface="Calibri"/>
              <a:sym typeface="Calibri"/>
            </a:endParaRPr>
          </a:p>
          <a:p>
            <a:pPr indent="-311150" lvl="0"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Bianca: Table of values</a:t>
            </a:r>
            <a:endParaRPr sz="1300">
              <a:solidFill>
                <a:schemeClr val="dk1"/>
              </a:solidFill>
              <a:latin typeface="Calibri"/>
              <a:ea typeface="Calibri"/>
              <a:cs typeface="Calibri"/>
              <a:sym typeface="Calibri"/>
            </a:endParaRPr>
          </a:p>
          <a:p>
            <a:pPr indent="-311150" lvl="0"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Carmen: </a:t>
            </a:r>
            <a:r>
              <a:rPr i="1" lang="en" sz="1300">
                <a:solidFill>
                  <a:schemeClr val="dk1"/>
                </a:solidFill>
                <a:latin typeface="Calibri"/>
                <a:ea typeface="Calibri"/>
                <a:cs typeface="Calibri"/>
                <a:sym typeface="Calibri"/>
              </a:rPr>
              <a:t>f(x)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table: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dollars per day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Using the equation: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dollars per day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dollars per day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dollars per day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and c</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Adam; Adam’s function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(30) = 3(30) + 3 = 93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Bianca’s function is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(30) = 3(30) + 2 = 92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Carmen’s function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(30) = 2(30) + 30 = 90.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Mixing up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when finding rate of change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Misreading uneven table intervals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Thinking the constant in Carmen’s equation (30) is the rate instead of the slope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Discuss: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All three functions are linear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Adam and Bianca have the same rate: $3/day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Carmen saves $2/day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Conclude: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 constant rate = linear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Rate of change helps compare savings over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Adam saves the fastest and has the most after 30 days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Watch the signs when finding the differences. The rate of change of a linear function is the slope,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The answer is -3.</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That’s correct! Check yourself: The rate of change of a linear function is the slope,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The answer is -3.</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800">
                <a:solidFill>
                  <a:srgbClr val="424242"/>
                </a:solidFill>
                <a:latin typeface="Noto Sans"/>
                <a:ea typeface="Noto Sans"/>
                <a:cs typeface="Noto Sans"/>
                <a:sym typeface="Noto Sans"/>
              </a:rPr>
              <a:t>-</a:t>
            </a:r>
            <a:r>
              <a:rPr lang="en" sz="1800">
                <a:solidFill>
                  <a:srgbClr val="424242"/>
                </a:solidFill>
                <a:latin typeface="Calibri"/>
                <a:ea typeface="Calibri"/>
                <a:cs typeface="Calibri"/>
                <a:sym typeface="Calibri"/>
              </a:rPr>
              <a:t>⅓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reciprocal of the answer. Remember the slope is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The answer is -3.</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800">
                <a:solidFill>
                  <a:srgbClr val="424242"/>
                </a:solidFill>
                <a:latin typeface="Calibri"/>
                <a:ea typeface="Calibri"/>
                <a:cs typeface="Calibri"/>
                <a:sym typeface="Calibri"/>
              </a:rPr>
              <a:t>⅓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Watch the signs when finding the differences. Remember the slope is</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The answer is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Answers:</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The rate of change of a linear function is constant, so you can choose any 2 points to find the slope. Use (16,1) and (24,1.5)</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	        y₂ − y₁		1.5 - 1		  0.5</a:t>
            </a:r>
            <a:endParaRPr sz="1150">
              <a:solidFill>
                <a:srgbClr val="1D2125"/>
              </a:solidFill>
              <a:latin typeface="Roboto"/>
              <a:ea typeface="Roboto"/>
              <a:cs typeface="Roboto"/>
              <a:sym typeface="Roboto"/>
            </a:endParaRPr>
          </a:p>
          <a:p>
            <a:pPr indent="45720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m</a:t>
            </a:r>
            <a:r>
              <a:rPr lang="en" sz="1150">
                <a:solidFill>
                  <a:srgbClr val="1D2125"/>
                </a:solidFill>
                <a:latin typeface="Roboto"/>
                <a:ea typeface="Roboto"/>
                <a:cs typeface="Roboto"/>
                <a:sym typeface="Roboto"/>
              </a:rPr>
              <a:t> = ----------      =   </a:t>
            </a:r>
            <a:r>
              <a:rPr lang="en" sz="1150">
                <a:solidFill>
                  <a:srgbClr val="1D2125"/>
                </a:solidFill>
                <a:latin typeface="Roboto"/>
                <a:ea typeface="Roboto"/>
                <a:cs typeface="Roboto"/>
                <a:sym typeface="Roboto"/>
              </a:rPr>
              <a:t>-	---------       =  	---------	=   ¹⁄₁₆</a:t>
            </a:r>
            <a:endParaRPr sz="1150">
              <a:solidFill>
                <a:srgbClr val="1D2125"/>
              </a:solidFill>
              <a:latin typeface="Roboto"/>
              <a:ea typeface="Roboto"/>
              <a:cs typeface="Roboto"/>
              <a:sym typeface="Roboto"/>
            </a:endParaRPr>
          </a:p>
          <a:p>
            <a:pPr indent="45720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       x₂ − x₁		24-16		    8</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	The </a:t>
            </a:r>
            <a:r>
              <a:rPr lang="en" sz="1150">
                <a:solidFill>
                  <a:srgbClr val="1D2125"/>
                </a:solidFill>
                <a:latin typeface="Roboto"/>
                <a:ea typeface="Roboto"/>
                <a:cs typeface="Roboto"/>
                <a:sym typeface="Roboto"/>
              </a:rPr>
              <a:t>rate of change is ¹⁄₁₆.</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The rate of change of a linear function is constant, so you can choose any 2 points to find the slope. Use (−2,3) and (8,−2)</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        	       y₂ − y₁		-2 -3		   -5	        -5</a:t>
            </a:r>
            <a:endParaRPr sz="1150">
              <a:solidFill>
                <a:srgbClr val="1D2125"/>
              </a:solidFill>
              <a:latin typeface="Roboto"/>
              <a:ea typeface="Roboto"/>
              <a:cs typeface="Roboto"/>
              <a:sym typeface="Roboto"/>
            </a:endParaRPr>
          </a:p>
          <a:p>
            <a:pPr indent="45720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m = ----------      =   -	---------       =  	---------	=   ---------   = - ½ </a:t>
            </a:r>
            <a:endParaRPr sz="1150">
              <a:solidFill>
                <a:srgbClr val="1D2125"/>
              </a:solidFill>
              <a:latin typeface="Roboto"/>
              <a:ea typeface="Roboto"/>
              <a:cs typeface="Roboto"/>
              <a:sym typeface="Roboto"/>
            </a:endParaRPr>
          </a:p>
          <a:p>
            <a:pPr indent="45720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       x₂ − x₁		24-16		 8 - (-2)        10</a:t>
            </a:r>
            <a:endParaRPr sz="1150">
              <a:solidFill>
                <a:srgbClr val="1D2125"/>
              </a:solidFill>
              <a:latin typeface="Roboto"/>
              <a:ea typeface="Roboto"/>
              <a:cs typeface="Roboto"/>
              <a:sym typeface="Roboto"/>
            </a:endParaRPr>
          </a:p>
          <a:p>
            <a:pPr indent="45720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The rate of change is </a:t>
            </a:r>
            <a:r>
              <a:rPr lang="en" sz="1150">
                <a:solidFill>
                  <a:srgbClr val="1D2125"/>
                </a:solidFill>
                <a:latin typeface="Roboto"/>
                <a:ea typeface="Roboto"/>
                <a:cs typeface="Roboto"/>
                <a:sym typeface="Roboto"/>
              </a:rPr>
              <a:t>- ½</a:t>
            </a:r>
            <a:r>
              <a:rPr lang="en" sz="1150">
                <a:solidFill>
                  <a:srgbClr val="1D2125"/>
                </a:solidFill>
                <a:latin typeface="Roboto"/>
                <a:ea typeface="Roboto"/>
                <a:cs typeface="Roboto"/>
                <a:sym typeface="Roboto"/>
              </a:rPr>
              <a:t>.</a:t>
            </a:r>
            <a:endParaRPr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Use the slope intercept form, </a:t>
            </a:r>
            <a:r>
              <a:rPr i="1" lang="en" sz="1150">
                <a:solidFill>
                  <a:srgbClr val="1D2125"/>
                </a:solidFill>
                <a:latin typeface="Roboto"/>
                <a:ea typeface="Roboto"/>
                <a:cs typeface="Roboto"/>
                <a:sym typeface="Roboto"/>
              </a:rPr>
              <a:t>y </a:t>
            </a:r>
            <a:r>
              <a:rPr lang="en" sz="1150">
                <a:solidFill>
                  <a:srgbClr val="1D2125"/>
                </a:solidFill>
                <a:latin typeface="Roboto"/>
                <a:ea typeface="Roboto"/>
                <a:cs typeface="Roboto"/>
                <a:sym typeface="Roboto"/>
              </a:rPr>
              <a:t>= </a:t>
            </a:r>
            <a:r>
              <a:rPr i="1" lang="en" sz="1150">
                <a:solidFill>
                  <a:srgbClr val="1D2125"/>
                </a:solidFill>
                <a:latin typeface="Roboto"/>
                <a:ea typeface="Roboto"/>
                <a:cs typeface="Roboto"/>
                <a:sym typeface="Roboto"/>
              </a:rPr>
              <a:t>mx </a:t>
            </a:r>
            <a:r>
              <a:rPr lang="en" sz="1150">
                <a:solidFill>
                  <a:srgbClr val="1D2125"/>
                </a:solidFill>
                <a:latin typeface="Roboto"/>
                <a:ea typeface="Roboto"/>
                <a:cs typeface="Roboto"/>
                <a:sym typeface="Roboto"/>
              </a:rPr>
              <a:t>+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 where m is the slope and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 is the </a:t>
            </a:r>
            <a:r>
              <a:rPr i="1" lang="en" sz="1150">
                <a:solidFill>
                  <a:srgbClr val="1D2125"/>
                </a:solidFill>
                <a:latin typeface="Roboto"/>
                <a:ea typeface="Roboto"/>
                <a:cs typeface="Roboto"/>
                <a:sym typeface="Roboto"/>
              </a:rPr>
              <a:t>y</a:t>
            </a:r>
            <a:r>
              <a:rPr lang="en" sz="1150">
                <a:solidFill>
                  <a:srgbClr val="1D2125"/>
                </a:solidFill>
                <a:latin typeface="Roboto"/>
                <a:ea typeface="Roboto"/>
                <a:cs typeface="Roboto"/>
                <a:sym typeface="Roboto"/>
              </a:rPr>
              <a:t>-intercepts.</a:t>
            </a:r>
            <a:endParaRPr sz="1150">
              <a:solidFill>
                <a:srgbClr val="1D2125"/>
              </a:solidFill>
              <a:latin typeface="Roboto"/>
              <a:ea typeface="Roboto"/>
              <a:cs typeface="Roboto"/>
              <a:sym typeface="Roboto"/>
            </a:endParaRPr>
          </a:p>
          <a:p>
            <a:pPr indent="0" lvl="0" marL="457200" rtl="0" algn="l">
              <a:lnSpc>
                <a:spcPct val="115000"/>
              </a:lnSpc>
              <a:spcBef>
                <a:spcPts val="1200"/>
              </a:spcBef>
              <a:spcAft>
                <a:spcPts val="0"/>
              </a:spcAft>
              <a:buNone/>
            </a:pPr>
            <a:r>
              <a:rPr i="1" lang="en" sz="1150">
                <a:solidFill>
                  <a:srgbClr val="1D2125"/>
                </a:solidFill>
                <a:latin typeface="Roboto"/>
                <a:ea typeface="Roboto"/>
                <a:cs typeface="Roboto"/>
                <a:sym typeface="Roboto"/>
              </a:rPr>
              <a:t>y </a:t>
            </a:r>
            <a:r>
              <a:rPr lang="en" sz="1150">
                <a:solidFill>
                  <a:srgbClr val="1D2125"/>
                </a:solidFill>
                <a:latin typeface="Roboto"/>
                <a:ea typeface="Roboto"/>
                <a:cs typeface="Roboto"/>
                <a:sym typeface="Roboto"/>
              </a:rPr>
              <a:t>= 7</a:t>
            </a:r>
            <a:r>
              <a:rPr i="1" lang="en" sz="1150">
                <a:solidFill>
                  <a:srgbClr val="1D2125"/>
                </a:solidFill>
                <a:latin typeface="Roboto"/>
                <a:ea typeface="Roboto"/>
                <a:cs typeface="Roboto"/>
                <a:sym typeface="Roboto"/>
              </a:rPr>
              <a:t>x </a:t>
            </a:r>
            <a:r>
              <a:rPr lang="en" sz="1150">
                <a:solidFill>
                  <a:srgbClr val="1D2125"/>
                </a:solidFill>
                <a:latin typeface="Roboto"/>
                <a:ea typeface="Roboto"/>
                <a:cs typeface="Roboto"/>
                <a:sym typeface="Roboto"/>
              </a:rPr>
              <a:t>+ 6</a:t>
            </a:r>
            <a:endParaRPr sz="1150">
              <a:solidFill>
                <a:srgbClr val="1D2125"/>
              </a:solidFill>
              <a:latin typeface="Roboto"/>
              <a:ea typeface="Roboto"/>
              <a:cs typeface="Roboto"/>
              <a:sym typeface="Roboto"/>
            </a:endParaRPr>
          </a:p>
          <a:p>
            <a:pPr indent="0" lvl="0" marL="457200" rtl="0" algn="l">
              <a:lnSpc>
                <a:spcPct val="115000"/>
              </a:lnSpc>
              <a:spcBef>
                <a:spcPts val="1200"/>
              </a:spcBef>
              <a:spcAft>
                <a:spcPts val="0"/>
              </a:spcAft>
              <a:buNone/>
            </a:pPr>
            <a:r>
              <a:rPr lang="en" sz="1150">
                <a:solidFill>
                  <a:srgbClr val="1D2125"/>
                </a:solidFill>
                <a:latin typeface="Roboto"/>
                <a:ea typeface="Roboto"/>
                <a:cs typeface="Roboto"/>
                <a:sym typeface="Roboto"/>
              </a:rPr>
              <a:t>The slope is 7. The rate of change is 7.</a:t>
            </a:r>
            <a:endParaRPr sz="1150">
              <a:solidFill>
                <a:srgbClr val="1D2125"/>
              </a:solidFill>
              <a:latin typeface="Roboto"/>
              <a:ea typeface="Roboto"/>
              <a:cs typeface="Roboto"/>
              <a:sym typeface="Roboto"/>
            </a:endParaRPr>
          </a:p>
          <a:p>
            <a:pPr indent="0" lvl="0" marL="457200" rtl="0" algn="l">
              <a:lnSpc>
                <a:spcPct val="115000"/>
              </a:lnSpc>
              <a:spcBef>
                <a:spcPts val="1200"/>
              </a:spcBef>
              <a:spcAft>
                <a:spcPts val="0"/>
              </a:spcAft>
              <a:buNone/>
            </a:pPr>
            <a:r>
              <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250 people per year. The population was 40,000 in 1930 and about 45,000 in 1950, an increase of 5,000 people over 20 years, which equals 250 people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Positive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From 1910 to 1920. For example: The graph has the steepest slope between the two points on the graph (1910,22) and (1920,32).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Discuss questions such as: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would you explain average rate of change to a classmate who is absent today? What does it tell us? How do we find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“Which representation—a table or a graph—can give us a better sense of the general trend of a function over a certain interval? Why?” (A graph, because we can visualize a line that fits the data in an interval and reason about its slope.)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does a negative average rate of change tell us?” (The output of the function is decreasing for every unit of increase in input.)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a function has a negative average rate of change over an interval, does it mean that the function value never increases?” (No, there might be parts of the interval where the function value rises, but overall it is falling.)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dealing with Mai and Tyler’s case, we compared average rates of change over two intervals that are not the same length. Was that a fair comparison? Does the length of the interval matter?” (Yes, it is a fair comparison. The length of the interval doesn’t matter because an average rate of change gives the amount of change per unit of input.)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8.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31.png"/><Relationship Id="rId5"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6.png"/><Relationship Id="rId5"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www.youtube.com/watch?v=UsqNZIcBpVw" TargetMode="External"/><Relationship Id="rId4" Type="http://schemas.openxmlformats.org/officeDocument/2006/relationships/hyperlink" Target="https://www.youtube.com/watch?v=UsqNZIcBpVw" TargetMode="External"/><Relationship Id="rId5"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4.png"/><Relationship Id="rId4" Type="http://schemas.openxmlformats.org/officeDocument/2006/relationships/image" Target="../media/image3.png"/><Relationship Id="rId5" Type="http://schemas.openxmlformats.org/officeDocument/2006/relationships/image" Target="../media/image37.png"/><Relationship Id="rId6"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30.png"/><Relationship Id="rId6" Type="http://schemas.openxmlformats.org/officeDocument/2006/relationships/image" Target="../media/image36.png"/><Relationship Id="rId7"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4.8: Using Graphs to Find Average Rate of Change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 Using Graphs to Find Average Rate of Change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{20094EE9-AFFA-4251-B4DF-1286BB748CE1}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the meaning of </a:t>
            </a:r>
            <a:r>
              <a:rPr b="1" lang="en">
                <a:solidFill>
                  <a:srgbClr val="F3F3F3"/>
                </a:solidFill>
              </a:rPr>
              <a:t>the term</a:t>
            </a:r>
            <a:r>
              <a:rPr lang="en">
                <a:solidFill>
                  <a:srgbClr val="F3F3F3"/>
                </a:solidFill>
              </a:rPr>
              <a:t> “average rate of change.”</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Estimate or calculate</a:t>
            </a:r>
            <a:r>
              <a:rPr lang="en">
                <a:solidFill>
                  <a:srgbClr val="F3F3F3"/>
                </a:solidFill>
              </a:rPr>
              <a:t> the </a:t>
            </a:r>
            <a:r>
              <a:rPr b="1" lang="en">
                <a:solidFill>
                  <a:srgbClr val="F3F3F3"/>
                </a:solidFill>
              </a:rPr>
              <a:t>average rate of change</a:t>
            </a:r>
            <a:r>
              <a:rPr lang="en">
                <a:solidFill>
                  <a:srgbClr val="F3F3F3"/>
                </a:solidFill>
              </a:rPr>
              <a:t> between two points from the graph of a function.</a:t>
            </a:r>
            <a:endParaRPr>
              <a:solidFill>
                <a:srgbClr val="F3F3F3"/>
              </a:solidFill>
            </a:endParaRPr>
          </a:p>
        </p:txBody>
      </p:sp>
      <p:pic>
        <p:nvPicPr>
          <p:cNvPr descr="A group of students raising a flag together near a target, representing collaboration and working toward shared learning goals." id="68" name="Google Shape;68;p10" title="Goals-2.png"/>
          <p:cNvPicPr preferRelativeResize="0"/>
          <p:nvPr/>
        </p:nvPicPr>
        <p:blipFill rotWithShape="1">
          <a:blip r:embed="rId3">
            <a:alphaModFix/>
          </a:blip>
          <a:srcRect b="-1740" l="0" r="0" t="1740"/>
          <a:stretch/>
        </p:blipFill>
        <p:spPr>
          <a:xfrm>
            <a:off x="5385050" y="637749"/>
            <a:ext cx="3447250" cy="3447200"/>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4.8: Using Graphs to Find Average Rate of Change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000075"/>
            <a:ext cx="4517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Previous</a:t>
            </a:r>
            <a:endParaRPr b="1"/>
          </a:p>
          <a:p>
            <a:pPr indent="-336550" lvl="0" marL="457200" rtl="0" algn="l">
              <a:lnSpc>
                <a:spcPct val="100000"/>
              </a:lnSpc>
              <a:spcBef>
                <a:spcPts val="1200"/>
              </a:spcBef>
              <a:spcAft>
                <a:spcPts val="0"/>
              </a:spcAft>
              <a:buSzPts val="1700"/>
              <a:buChar char="●"/>
            </a:pPr>
            <a:r>
              <a:rPr lang="en" sz="1700"/>
              <a:t>Function</a:t>
            </a:r>
            <a:endParaRPr sz="1700"/>
          </a:p>
          <a:p>
            <a:pPr indent="-323850" lvl="1" marL="914400" rtl="0" algn="l">
              <a:spcBef>
                <a:spcPts val="0"/>
              </a:spcBef>
              <a:spcAft>
                <a:spcPts val="0"/>
              </a:spcAft>
              <a:buSzPts val="1500"/>
              <a:buChar char="○"/>
            </a:pPr>
            <a:r>
              <a:rPr lang="en" sz="1500"/>
              <a:t>A relation that takes inputs from one set and assigns them to outputs from another set, assigning exactly one output to each input.</a:t>
            </a:r>
            <a:endParaRPr sz="1500"/>
          </a:p>
          <a:p>
            <a:pPr indent="-336550" lvl="0" marL="457200" rtl="0" algn="l">
              <a:spcBef>
                <a:spcPts val="0"/>
              </a:spcBef>
              <a:spcAft>
                <a:spcPts val="0"/>
              </a:spcAft>
              <a:buSzPts val="1700"/>
              <a:buChar char="●"/>
            </a:pPr>
            <a:r>
              <a:rPr lang="en" sz="1700"/>
              <a:t>Slope</a:t>
            </a:r>
            <a:endParaRPr sz="1700"/>
          </a:p>
          <a:p>
            <a:pPr indent="-323850" lvl="1" marL="914400" rtl="0" algn="l">
              <a:spcBef>
                <a:spcPts val="0"/>
              </a:spcBef>
              <a:spcAft>
                <a:spcPts val="0"/>
              </a:spcAft>
              <a:buSzPts val="1500"/>
              <a:buChar char="○"/>
            </a:pPr>
            <a:r>
              <a:rPr lang="en" sz="1500"/>
              <a:t>The change in two dependent values of a linear function divided by the change in the corresponding two independent values. This can be thought of rise over run, the rate of change in </a:t>
            </a:r>
            <a:r>
              <a:rPr i="1" lang="en" sz="1500"/>
              <a:t>𝑦</a:t>
            </a:r>
            <a:r>
              <a:rPr lang="en" sz="1500"/>
              <a:t> over the change in </a:t>
            </a:r>
            <a:r>
              <a:rPr i="1" lang="en" sz="1500"/>
              <a:t>𝑥</a:t>
            </a:r>
            <a:r>
              <a:rPr lang="en" sz="1500"/>
              <a:t>, or steepness of a line.</a:t>
            </a:r>
            <a:endParaRPr sz="15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 Using Graphs to Find Average Rate of Change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663440" y="996696"/>
            <a:ext cx="431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6550" lvl="0" marL="457200" rtl="0" algn="l">
              <a:lnSpc>
                <a:spcPct val="100000"/>
              </a:lnSpc>
              <a:spcBef>
                <a:spcPts val="1200"/>
              </a:spcBef>
              <a:spcAft>
                <a:spcPts val="0"/>
              </a:spcAft>
              <a:buSzPts val="1700"/>
              <a:buChar char="●"/>
            </a:pPr>
            <a:r>
              <a:rPr lang="en" sz="1700"/>
              <a:t>Average rate of change</a:t>
            </a:r>
            <a:endParaRPr sz="1700"/>
          </a:p>
          <a:p>
            <a:pPr indent="-323850" lvl="1" marL="914400" rtl="0" algn="l">
              <a:spcBef>
                <a:spcPts val="0"/>
              </a:spcBef>
              <a:spcAft>
                <a:spcPts val="0"/>
              </a:spcAft>
              <a:buSzPts val="1500"/>
              <a:buChar char="○"/>
            </a:pPr>
            <a:r>
              <a:rPr lang="en" sz="1500"/>
              <a:t>The change in the outputs divided by the change in the inputs. It is the slope of the line on the graph.</a:t>
            </a:r>
            <a:endParaRPr sz="1500"/>
          </a:p>
          <a:p>
            <a:pPr indent="-336550" lvl="0" marL="457200" rtl="0" algn="l">
              <a:spcBef>
                <a:spcPts val="0"/>
              </a:spcBef>
              <a:spcAft>
                <a:spcPts val="0"/>
              </a:spcAft>
              <a:buSzPts val="1700"/>
              <a:buChar char="●"/>
            </a:pPr>
            <a:r>
              <a:rPr lang="en" sz="1700"/>
              <a:t>Positive and Negative slope</a:t>
            </a:r>
            <a:endParaRPr sz="1700"/>
          </a:p>
          <a:p>
            <a:pPr indent="-323850" lvl="1" marL="914400" rtl="0" algn="l">
              <a:spcBef>
                <a:spcPts val="0"/>
              </a:spcBef>
              <a:spcAft>
                <a:spcPts val="0"/>
              </a:spcAft>
              <a:buSzPts val="1500"/>
              <a:buChar char="○"/>
            </a:pPr>
            <a:r>
              <a:rPr lang="en" sz="1500"/>
              <a:t>Shape of a sloping line as it moves from left to right. </a:t>
            </a:r>
            <a:endParaRPr sz="1500"/>
          </a:p>
          <a:p>
            <a:pPr indent="-323850" lvl="1" marL="914400" rtl="0" algn="l">
              <a:spcBef>
                <a:spcPts val="0"/>
              </a:spcBef>
              <a:spcAft>
                <a:spcPts val="0"/>
              </a:spcAft>
              <a:buSzPts val="1500"/>
              <a:buChar char="○"/>
            </a:pPr>
            <a:r>
              <a:rPr lang="en" sz="1500"/>
              <a:t>Positive =</a:t>
            </a:r>
            <a:r>
              <a:rPr lang="en" sz="1500"/>
              <a:t> Upwards</a:t>
            </a:r>
            <a:r>
              <a:rPr lang="en" sz="1500"/>
              <a:t>(Increasing)</a:t>
            </a:r>
            <a:endParaRPr sz="1500"/>
          </a:p>
          <a:p>
            <a:pPr indent="-323850" lvl="1" marL="914400" rtl="0" algn="l">
              <a:spcBef>
                <a:spcPts val="0"/>
              </a:spcBef>
              <a:spcAft>
                <a:spcPts val="0"/>
              </a:spcAft>
              <a:buSzPts val="1500"/>
              <a:buChar char="○"/>
            </a:pPr>
            <a:r>
              <a:rPr lang="en" sz="1500"/>
              <a:t>Negative = Downwards (Decreasing)</a:t>
            </a:r>
            <a:endParaRPr sz="1500"/>
          </a:p>
          <a:p>
            <a:pPr indent="-336550" lvl="0" marL="457200" rtl="0" algn="l">
              <a:spcBef>
                <a:spcPts val="0"/>
              </a:spcBef>
              <a:spcAft>
                <a:spcPts val="0"/>
              </a:spcAft>
              <a:buSzPts val="1700"/>
              <a:buChar char="●"/>
            </a:pPr>
            <a:r>
              <a:rPr lang="en" sz="1700"/>
              <a:t>Zero slope</a:t>
            </a:r>
            <a:endParaRPr sz="1700"/>
          </a:p>
          <a:p>
            <a:pPr indent="-323850" lvl="1" marL="914400" rtl="0" algn="l">
              <a:spcBef>
                <a:spcPts val="0"/>
              </a:spcBef>
              <a:spcAft>
                <a:spcPts val="0"/>
              </a:spcAft>
              <a:buSzPts val="1500"/>
              <a:buChar char="○"/>
            </a:pPr>
            <a:r>
              <a:rPr lang="en" sz="1500"/>
              <a:t>The slope of a horizontal line because the line does not have a change in </a:t>
            </a:r>
            <a:r>
              <a:rPr i="1" lang="en" sz="1500"/>
              <a:t>𝑦</a:t>
            </a:r>
            <a:r>
              <a:rPr lang="en" sz="1500"/>
              <a:t>-values.</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Temperature</a:t>
            </a:r>
            <a:r>
              <a:rPr lang="en" sz="3000"/>
              <a:t> Change</a:t>
            </a:r>
            <a:r>
              <a:rPr lang="en" sz="3000">
                <a:solidFill>
                  <a:srgbClr val="005047"/>
                </a:solidFill>
              </a:rPr>
              <a:t> </a:t>
            </a:r>
            <a:r>
              <a:rPr lang="en" sz="3000"/>
              <a:t>🌡️</a:t>
            </a:r>
            <a:endParaRPr>
              <a:solidFill>
                <a:srgbClr val="005047"/>
              </a:solidFill>
            </a:endParaRPr>
          </a:p>
        </p:txBody>
      </p:sp>
      <p:sp>
        <p:nvSpPr>
          <p:cNvPr id="118" name="Google Shape;118;p13"/>
          <p:cNvSpPr txBox="1"/>
          <p:nvPr>
            <p:ph idx="1" type="body"/>
          </p:nvPr>
        </p:nvSpPr>
        <p:spPr>
          <a:xfrm>
            <a:off x="311700" y="1152475"/>
            <a:ext cx="8411100" cy="46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Here are the recorded temperatures at three different times on a winter evening.</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4.8.1: Comparing Changes in Output Based on Input</a:t>
            </a:r>
            <a:endParaRPr/>
          </a:p>
        </p:txBody>
      </p:sp>
      <p:pic>
        <p:nvPicPr>
          <p:cNvPr descr="A table showing temperatures: 25°F at 4 p.m., 17°F at 6 p.m., and 8°F at 10 p.m. The rows are labeled time and temperature.&#10;" id="121" name="Google Shape;121;p13"/>
          <p:cNvPicPr preferRelativeResize="0"/>
          <p:nvPr/>
        </p:nvPicPr>
        <p:blipFill>
          <a:blip r:embed="rId3">
            <a:alphaModFix/>
          </a:blip>
          <a:stretch>
            <a:fillRect/>
          </a:stretch>
        </p:blipFill>
        <p:spPr>
          <a:xfrm>
            <a:off x="152400" y="1614175"/>
            <a:ext cx="8839200" cy="1493224"/>
          </a:xfrm>
          <a:prstGeom prst="rect">
            <a:avLst/>
          </a:prstGeom>
          <a:noFill/>
          <a:ln>
            <a:noFill/>
          </a:ln>
        </p:spPr>
      </p:pic>
      <p:sp>
        <p:nvSpPr>
          <p:cNvPr id="122" name="Google Shape;122;p13"/>
          <p:cNvSpPr txBox="1"/>
          <p:nvPr>
            <p:ph idx="1" type="body"/>
          </p:nvPr>
        </p:nvSpPr>
        <p:spPr>
          <a:xfrm>
            <a:off x="311700" y="3208650"/>
            <a:ext cx="8411100" cy="12381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Tyler says the temperature dropped faster between 4 p.m. and 6 p.m.</a:t>
            </a:r>
            <a:endParaRPr/>
          </a:p>
          <a:p>
            <a:pPr indent="-342900" lvl="0" marL="457200" rtl="0" algn="l">
              <a:lnSpc>
                <a:spcPct val="100000"/>
              </a:lnSpc>
              <a:spcBef>
                <a:spcPts val="0"/>
              </a:spcBef>
              <a:spcAft>
                <a:spcPts val="0"/>
              </a:spcAft>
              <a:buSzPts val="1800"/>
              <a:buChar char="●"/>
            </a:pPr>
            <a:r>
              <a:rPr lang="en"/>
              <a:t>Mai says the temperature dropped faster between 6 p.m. and 10 p.m.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Who do you agree with? Be prepared to show your reasoning.</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9" name="Google Shape;129;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4"/>
          <p:cNvCxnSpPr>
            <a:stCxn id="129" idx="2"/>
            <a:endCxn id="1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6" name="Google Shape;136;p14"/>
          <p:cNvCxnSpPr>
            <a:stCxn id="131" idx="3"/>
            <a:endCxn id="130"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2" idx="3"/>
            <a:endCxn id="12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27" idx="3"/>
            <a:endCxn id="13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9" name="Google Shape;13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1" name="Google Shape;141;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2" name="Google Shape;142;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3" name="Google Shape;143;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4" name="Google Shape;144;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5" name="Google Shape;145;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6" name="Google Shape;146;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7" name="Google Shape;147;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8" name="Google Shape;148;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9" name="Google Shape;149;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0" name="Google Shape;150;p14"/>
          <p:cNvCxnSpPr>
            <a:stCxn id="133" idx="3"/>
            <a:endCxn id="1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1" name="Google Shape;151;p14"/>
          <p:cNvCxnSpPr>
            <a:stCxn id="130" idx="3"/>
            <a:endCxn id="13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2" name="Google Shape;152;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3" name="Google Shape;153;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4" name="Google Shape;154;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5" name="Google Shape;155;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5"/>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solidFill>
                  <a:srgbClr val="005047"/>
                </a:solidFill>
              </a:rPr>
              <a:t>Learning Activity - </a:t>
            </a:r>
            <a:r>
              <a:rPr lang="en" sz="2600"/>
              <a:t>Winter Temperatures ❄️</a:t>
            </a:r>
            <a:endParaRPr sz="2600">
              <a:solidFill>
                <a:srgbClr val="005047"/>
              </a:solidFill>
            </a:endParaRPr>
          </a:p>
        </p:txBody>
      </p:sp>
      <p:sp>
        <p:nvSpPr>
          <p:cNvPr id="161" name="Google Shape;161;p15"/>
          <p:cNvSpPr txBox="1"/>
          <p:nvPr>
            <p:ph idx="1" type="body"/>
          </p:nvPr>
        </p:nvSpPr>
        <p:spPr>
          <a:xfrm>
            <a:off x="311700" y="1000075"/>
            <a:ext cx="8570400" cy="8880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1000"/>
              </a:spcAft>
              <a:buNone/>
            </a:pPr>
            <a:r>
              <a:rPr lang="en"/>
              <a:t>The table and graph show a more complete picture of the temperature changes on the same winter day. The function </a:t>
            </a:r>
            <a:r>
              <a:rPr i="1" lang="en">
                <a:latin typeface="Times New Roman"/>
                <a:ea typeface="Times New Roman"/>
                <a:cs typeface="Times New Roman"/>
                <a:sym typeface="Times New Roman"/>
              </a:rPr>
              <a:t>T</a:t>
            </a:r>
            <a:r>
              <a:rPr lang="en"/>
              <a:t> gives the temperature, in degrees Fahrenheit, </a:t>
            </a:r>
            <a:r>
              <a:rPr i="1" lang="en">
                <a:latin typeface="Times New Roman"/>
                <a:ea typeface="Times New Roman"/>
                <a:cs typeface="Times New Roman"/>
                <a:sym typeface="Times New Roman"/>
              </a:rPr>
              <a:t>h</a:t>
            </a:r>
            <a:r>
              <a:rPr lang="en"/>
              <a:t> hours since noon.</a:t>
            </a:r>
            <a:endParaRPr/>
          </a:p>
        </p:txBody>
      </p:sp>
      <p:sp>
        <p:nvSpPr>
          <p:cNvPr id="162" name="Google Shape;16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3" name="Google Shape;163;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4.8.2: Average Rate of Change and Slope</a:t>
            </a:r>
            <a:endParaRPr/>
          </a:p>
        </p:txBody>
      </p:sp>
      <p:pic>
        <p:nvPicPr>
          <p:cNvPr descr="A scatter plot showing temperature (°F) vs. hours since noon. Points decrease from about 25°F at hour 4 to 8°F at hour 10. Two points are labeled: (4, 25) and (10, 8).&#10;" id="164" name="Google Shape;164;p15"/>
          <p:cNvPicPr preferRelativeResize="0"/>
          <p:nvPr/>
        </p:nvPicPr>
        <p:blipFill>
          <a:blip r:embed="rId3">
            <a:alphaModFix/>
          </a:blip>
          <a:stretch>
            <a:fillRect/>
          </a:stretch>
        </p:blipFill>
        <p:spPr>
          <a:xfrm>
            <a:off x="310896" y="1982525"/>
            <a:ext cx="2506015" cy="2465725"/>
          </a:xfrm>
          <a:prstGeom prst="rect">
            <a:avLst/>
          </a:prstGeom>
          <a:noFill/>
          <a:ln>
            <a:noFill/>
          </a:ln>
        </p:spPr>
      </p:pic>
      <p:pic>
        <p:nvPicPr>
          <p:cNvPr descr="A table with two rows: the top row lists hours (h) from 0 to 12, and the bottom row shows corresponding T(h) values: 18, 19, 20, 20, 25, 23, 17, 15, 11, 11, 8, 6, 7." id="165" name="Google Shape;165;p15"/>
          <p:cNvPicPr preferRelativeResize="0"/>
          <p:nvPr/>
        </p:nvPicPr>
        <p:blipFill>
          <a:blip r:embed="rId4">
            <a:alphaModFix/>
          </a:blip>
          <a:stretch>
            <a:fillRect/>
          </a:stretch>
        </p:blipFill>
        <p:spPr>
          <a:xfrm>
            <a:off x="3047999" y="2401800"/>
            <a:ext cx="5735976" cy="1017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9" name="Shape 169"/>
        <p:cNvGrpSpPr/>
        <p:nvPr/>
      </p:nvGrpSpPr>
      <p:grpSpPr>
        <a:xfrm>
          <a:off x="0" y="0"/>
          <a:ext cx="0" cy="0"/>
          <a:chOff x="0" y="0"/>
          <a:chExt cx="0" cy="0"/>
        </a:xfrm>
      </p:grpSpPr>
      <p:sp>
        <p:nvSpPr>
          <p:cNvPr id="170" name="Google Shape;17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4.8.2: Average Rate of Change and Slope</a:t>
            </a:r>
            <a:endParaRPr/>
          </a:p>
        </p:txBody>
      </p:sp>
      <p:sp>
        <p:nvSpPr>
          <p:cNvPr id="172" name="Google Shape;172;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t>Learning Activity - Winter Temperatures ❄️</a:t>
            </a:r>
            <a:endParaRPr/>
          </a:p>
        </p:txBody>
      </p:sp>
      <p:pic>
        <p:nvPicPr>
          <p:cNvPr descr=" A line graph shows distance from post in feet (y-axis) versus time in seconds (x-axis), with a blue line decreasing nonlinearly and two black dots at approximately (40,5) and (80,3).&#10;" id="173" name="Google Shape;173;p16"/>
          <p:cNvPicPr preferRelativeResize="0"/>
          <p:nvPr/>
        </p:nvPicPr>
        <p:blipFill>
          <a:blip r:embed="rId3">
            <a:alphaModFix/>
          </a:blip>
          <a:stretch>
            <a:fillRect/>
          </a:stretch>
        </p:blipFill>
        <p:spPr>
          <a:xfrm>
            <a:off x="345625" y="1160325"/>
            <a:ext cx="3923432" cy="2754750"/>
          </a:xfrm>
          <a:prstGeom prst="rect">
            <a:avLst/>
          </a:prstGeom>
          <a:noFill/>
          <a:ln>
            <a:noFill/>
          </a:ln>
        </p:spPr>
      </p:pic>
      <p:pic>
        <p:nvPicPr>
          <p:cNvPr descr=" A white computer key with a blue letter A and a smaller filled blue circle with a black outline in the lower left corner.&#10;" id="174" name="Google Shape;174;p16"/>
          <p:cNvPicPr preferRelativeResize="0"/>
          <p:nvPr/>
        </p:nvPicPr>
        <p:blipFill>
          <a:blip r:embed="rId4">
            <a:alphaModFix/>
          </a:blip>
          <a:stretch>
            <a:fillRect/>
          </a:stretch>
        </p:blipFill>
        <p:spPr>
          <a:xfrm>
            <a:off x="4784563" y="3035808"/>
            <a:ext cx="993531" cy="914400"/>
          </a:xfrm>
          <a:prstGeom prst="rect">
            <a:avLst/>
          </a:prstGeom>
          <a:noFill/>
          <a:ln>
            <a:noFill/>
          </a:ln>
        </p:spPr>
      </p:pic>
      <p:pic>
        <p:nvPicPr>
          <p:cNvPr descr="A dropdown menu is open under a cursor icon. The menu shows options: Move (with arrow icon), Freehand Shape (with red curve), and Pen (with pencil icon). Other toolbar icons are visible above.&#10;" id="175" name="Google Shape;175;p16"/>
          <p:cNvPicPr preferRelativeResize="0"/>
          <p:nvPr/>
        </p:nvPicPr>
        <p:blipFill>
          <a:blip r:embed="rId5">
            <a:alphaModFix/>
          </a:blip>
          <a:stretch>
            <a:fillRect/>
          </a:stretch>
        </p:blipFill>
        <p:spPr>
          <a:xfrm>
            <a:off x="6626188" y="1874520"/>
            <a:ext cx="2000250" cy="2076450"/>
          </a:xfrm>
          <a:prstGeom prst="rect">
            <a:avLst/>
          </a:prstGeom>
          <a:noFill/>
          <a:ln>
            <a:noFill/>
          </a:ln>
        </p:spPr>
      </p:pic>
      <p:sp>
        <p:nvSpPr>
          <p:cNvPr id="176" name="Google Shape;176;p16"/>
          <p:cNvSpPr/>
          <p:nvPr/>
        </p:nvSpPr>
        <p:spPr>
          <a:xfrm>
            <a:off x="460238"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Image 1</a:t>
            </a:r>
            <a:endParaRPr sz="1500">
              <a:latin typeface="Calibri"/>
              <a:ea typeface="Calibri"/>
              <a:cs typeface="Calibri"/>
              <a:sym typeface="Calibri"/>
            </a:endParaRPr>
          </a:p>
        </p:txBody>
      </p:sp>
      <p:sp>
        <p:nvSpPr>
          <p:cNvPr id="177" name="Google Shape;177;p16"/>
          <p:cNvSpPr/>
          <p:nvPr/>
        </p:nvSpPr>
        <p:spPr>
          <a:xfrm>
            <a:off x="4381669" y="4087368"/>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Image 2</a:t>
            </a:r>
            <a:endParaRPr sz="1500">
              <a:latin typeface="Calibri"/>
              <a:ea typeface="Calibri"/>
              <a:cs typeface="Calibri"/>
              <a:sym typeface="Calibri"/>
            </a:endParaRPr>
          </a:p>
        </p:txBody>
      </p:sp>
      <p:sp>
        <p:nvSpPr>
          <p:cNvPr id="178" name="Google Shape;178;p16"/>
          <p:cNvSpPr/>
          <p:nvPr/>
        </p:nvSpPr>
        <p:spPr>
          <a:xfrm>
            <a:off x="6709069" y="4087368"/>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Image 3</a:t>
            </a:r>
            <a:endParaRPr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 name="Shape 182"/>
        <p:cNvGrpSpPr/>
        <p:nvPr/>
      </p:nvGrpSpPr>
      <p:grpSpPr>
        <a:xfrm>
          <a:off x="0" y="0"/>
          <a:ext cx="0" cy="0"/>
          <a:chOff x="0" y="0"/>
          <a:chExt cx="0" cy="0"/>
        </a:xfrm>
      </p:grpSpPr>
      <p:sp>
        <p:nvSpPr>
          <p:cNvPr id="183" name="Google Shape;183;p1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t>Learning Activity - Winter Temperatures ❄️</a:t>
            </a:r>
            <a:endParaRPr sz="2600">
              <a:solidFill>
                <a:srgbClr val="005047"/>
              </a:solidFill>
            </a:endParaRPr>
          </a:p>
        </p:txBody>
      </p:sp>
      <p:sp>
        <p:nvSpPr>
          <p:cNvPr id="184" name="Google Shape;18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4.8.2: Average Rate of Change and Slope</a:t>
            </a:r>
            <a:endParaRPr/>
          </a:p>
        </p:txBody>
      </p:sp>
      <p:pic>
        <p:nvPicPr>
          <p:cNvPr id="186" name="Google Shape;186;p17"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87" name="Google Shape;187;p17"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88" name="Google Shape;188;p17"/>
          <p:cNvSpPr/>
          <p:nvPr/>
        </p:nvSpPr>
        <p:spPr>
          <a:xfrm>
            <a:off x="4779300" y="1160325"/>
            <a:ext cx="3907500" cy="29718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Create a visual showing how you found the average rates of change for each interval.</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R</a:t>
            </a:r>
            <a:r>
              <a:rPr lang="en" sz="1500">
                <a:latin typeface="Calibri"/>
                <a:ea typeface="Calibri"/>
                <a:cs typeface="Calibri"/>
                <a:sym typeface="Calibri"/>
              </a:rPr>
              <a:t>epresent </a:t>
            </a:r>
            <a:r>
              <a:rPr lang="en" sz="1500">
                <a:latin typeface="Calibri"/>
                <a:ea typeface="Calibri"/>
                <a:cs typeface="Calibri"/>
                <a:sym typeface="Calibri"/>
              </a:rPr>
              <a:t>your</a:t>
            </a:r>
            <a:r>
              <a:rPr lang="en" sz="1500">
                <a:latin typeface="Calibri"/>
                <a:ea typeface="Calibri"/>
                <a:cs typeface="Calibri"/>
                <a:sym typeface="Calibri"/>
              </a:rPr>
              <a:t> strategy so that other students will be able to understand your solution method.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Add notes or details to your displays to help communicate your reasoning and thinking.</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189" name="Google Shape;189;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8"/>
          <p:cNvSpPr txBox="1"/>
          <p:nvPr/>
        </p:nvSpPr>
        <p:spPr>
          <a:xfrm>
            <a:off x="6383275" y="1216150"/>
            <a:ext cx="2601300" cy="2678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SzPts val="1800"/>
              <a:buFont typeface="Calibri"/>
              <a:buAutoNum type="arabicPeriod" startAt="7"/>
            </a:pPr>
            <a:r>
              <a:rPr lang="en" sz="1800">
                <a:latin typeface="Calibri"/>
                <a:ea typeface="Calibri"/>
                <a:cs typeface="Calibri"/>
                <a:sym typeface="Calibri"/>
              </a:rPr>
              <a:t>Compare your answers to questions 1–3 and 4–6. What do they reveal about slope of a line and average rate of change?</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p:txBody>
      </p:sp>
      <p:sp>
        <p:nvSpPr>
          <p:cNvPr id="195" name="Google Shape;195;p18"/>
          <p:cNvSpPr txBox="1"/>
          <p:nvPr/>
        </p:nvSpPr>
        <p:spPr>
          <a:xfrm>
            <a:off x="3327850" y="1292352"/>
            <a:ext cx="3125700" cy="280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In questions 4 – 6, use the slope formula to find the slope of the line that connects the following points.</a:t>
            </a:r>
            <a:endParaRPr sz="1800">
              <a:latin typeface="Calibri"/>
              <a:ea typeface="Calibri"/>
              <a:cs typeface="Calibri"/>
              <a:sym typeface="Calibri"/>
            </a:endParaRPr>
          </a:p>
          <a:p>
            <a:pPr indent="-342900" lvl="0" marL="457200" rtl="0" algn="l">
              <a:spcBef>
                <a:spcPts val="1000"/>
              </a:spcBef>
              <a:spcAft>
                <a:spcPts val="0"/>
              </a:spcAft>
              <a:buSzPts val="1800"/>
              <a:buFont typeface="Calibri"/>
              <a:buAutoNum type="arabicPeriod" startAt="4"/>
            </a:pPr>
            <a:r>
              <a:rPr lang="en" sz="1800">
                <a:latin typeface="Calibri"/>
                <a:ea typeface="Calibri"/>
                <a:cs typeface="Calibri"/>
                <a:sym typeface="Calibri"/>
              </a:rPr>
              <a:t>(0,18) and (1,19)</a:t>
            </a:r>
            <a:r>
              <a:rPr lang="en" sz="1800">
                <a:latin typeface="Calibri"/>
                <a:ea typeface="Calibri"/>
                <a:cs typeface="Calibri"/>
                <a:sym typeface="Calibri"/>
              </a:rPr>
              <a:t>.</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4"/>
            </a:pPr>
            <a:r>
              <a:rPr lang="en" sz="1800">
                <a:latin typeface="Calibri"/>
                <a:ea typeface="Calibri"/>
                <a:cs typeface="Calibri"/>
                <a:sym typeface="Calibri"/>
              </a:rPr>
              <a:t>(0,18) and (4,25)</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4"/>
            </a:pPr>
            <a:r>
              <a:rPr lang="en" sz="1800">
                <a:latin typeface="Calibri"/>
                <a:ea typeface="Calibri"/>
                <a:cs typeface="Calibri"/>
                <a:sym typeface="Calibri"/>
              </a:rPr>
              <a:t>(0,18) and (12,7)</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p:txBody>
      </p:sp>
      <p:sp>
        <p:nvSpPr>
          <p:cNvPr id="196" name="Google Shape;19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4.8.2: Average Rate of Change and Slope</a:t>
            </a:r>
            <a:endParaRPr sz="1000"/>
          </a:p>
        </p:txBody>
      </p:sp>
      <p:sp>
        <p:nvSpPr>
          <p:cNvPr id="198" name="Google Shape;198;p18">
            <a:hlinkClick action="ppaction://hlinksldjump" r:id="rId3"/>
          </p:cNvPr>
          <p:cNvSpPr/>
          <p:nvPr/>
        </p:nvSpPr>
        <p:spPr>
          <a:xfrm>
            <a:off x="6899850" y="36569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99" name="Google Shape;199;p18"/>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t>Learning Activity - Winter Temperatures ❄️</a:t>
            </a:r>
            <a:endParaRPr>
              <a:solidFill>
                <a:srgbClr val="005047"/>
              </a:solidFill>
            </a:endParaRPr>
          </a:p>
        </p:txBody>
      </p:sp>
      <p:sp>
        <p:nvSpPr>
          <p:cNvPr id="200" name="Google Shape;200;p18"/>
          <p:cNvSpPr txBox="1"/>
          <p:nvPr/>
        </p:nvSpPr>
        <p:spPr>
          <a:xfrm>
            <a:off x="169050" y="1220300"/>
            <a:ext cx="31257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In questions 1 – 3, find the average rate of change for the following intervals. Be prepared to show your reasoning.</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sz="1800">
                <a:latin typeface="Calibri"/>
                <a:ea typeface="Calibri"/>
                <a:cs typeface="Calibri"/>
                <a:sym typeface="Calibri"/>
              </a:rPr>
              <a:t>between noon and 1 p.m.</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sz="1800">
                <a:latin typeface="Calibri"/>
                <a:ea typeface="Calibri"/>
                <a:cs typeface="Calibri"/>
                <a:sym typeface="Calibri"/>
              </a:rPr>
              <a:t>between noon and 4 p.m.</a:t>
            </a:r>
            <a:endParaRPr sz="1800">
              <a:latin typeface="Calibri"/>
              <a:ea typeface="Calibri"/>
              <a:cs typeface="Calibri"/>
              <a:sym typeface="Calibri"/>
            </a:endParaRPr>
          </a:p>
          <a:p>
            <a:pPr indent="-342900" lvl="0" marL="457200" rtl="0" algn="l">
              <a:spcBef>
                <a:spcPts val="0"/>
              </a:spcBef>
              <a:spcAft>
                <a:spcPts val="0"/>
              </a:spcAft>
              <a:buSzPts val="1800"/>
              <a:buFont typeface="Calibri"/>
              <a:buAutoNum type="arabicPeriod"/>
            </a:pPr>
            <a:r>
              <a:rPr lang="en" sz="1800">
                <a:latin typeface="Calibri"/>
                <a:ea typeface="Calibri"/>
                <a:cs typeface="Calibri"/>
                <a:sym typeface="Calibri"/>
              </a:rPr>
              <a:t>between noon and midnight</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 name="Shape 204"/>
        <p:cNvGrpSpPr/>
        <p:nvPr/>
      </p:nvGrpSpPr>
      <p:grpSpPr>
        <a:xfrm>
          <a:off x="0" y="0"/>
          <a:ext cx="0" cy="0"/>
          <a:chOff x="0" y="0"/>
          <a:chExt cx="0" cy="0"/>
        </a:xfrm>
      </p:grpSpPr>
      <p:sp>
        <p:nvSpPr>
          <p:cNvPr id="205" name="Google Shape;20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4.8.2: Average Rate of Change and Slope</a:t>
            </a:r>
            <a:endParaRPr/>
          </a:p>
        </p:txBody>
      </p:sp>
      <p:sp>
        <p:nvSpPr>
          <p:cNvPr id="207" name="Google Shape;207;p19"/>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t>Learning Activity - Winter Temperatures ❄️</a:t>
            </a:r>
            <a:endParaRPr/>
          </a:p>
        </p:txBody>
      </p:sp>
      <p:sp>
        <p:nvSpPr>
          <p:cNvPr id="208" name="Google Shape;208;p19"/>
          <p:cNvSpPr/>
          <p:nvPr/>
        </p:nvSpPr>
        <p:spPr>
          <a:xfrm>
            <a:off x="2431998"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Synthesis </a:t>
            </a:r>
            <a:r>
              <a:rPr lang="en" sz="1500">
                <a:latin typeface="Calibri"/>
                <a:ea typeface="Calibri"/>
                <a:cs typeface="Calibri"/>
                <a:sym typeface="Calibri"/>
              </a:rPr>
              <a:t>Image 1</a:t>
            </a:r>
            <a:endParaRPr sz="1500">
              <a:latin typeface="Calibri"/>
              <a:ea typeface="Calibri"/>
              <a:cs typeface="Calibri"/>
              <a:sym typeface="Calibri"/>
            </a:endParaRPr>
          </a:p>
        </p:txBody>
      </p:sp>
      <p:pic>
        <p:nvPicPr>
          <p:cNvPr descr="A scatter plot with several data points, a dashed line connecting points labeled (a, f(a)) and (b, f(b)), all on a grid with x and y axes.&#10;" id="209" name="Google Shape;209;p19"/>
          <p:cNvPicPr preferRelativeResize="0"/>
          <p:nvPr/>
        </p:nvPicPr>
        <p:blipFill>
          <a:blip r:embed="rId3">
            <a:alphaModFix/>
          </a:blip>
          <a:stretch>
            <a:fillRect/>
          </a:stretch>
        </p:blipFill>
        <p:spPr>
          <a:xfrm>
            <a:off x="2254560" y="1531100"/>
            <a:ext cx="3934479" cy="2407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id="214" name="Google Shape;214;p2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15" name="Google Shape;215;p20"/>
          <p:cNvSpPr txBox="1"/>
          <p:nvPr>
            <p:ph idx="1" type="body"/>
          </p:nvPr>
        </p:nvSpPr>
        <p:spPr>
          <a:xfrm>
            <a:off x="311700" y="1152475"/>
            <a:ext cx="4599900" cy="1361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Over what interval did the temperature decrease the most rapidly?</a:t>
            </a:r>
            <a:endParaRPr/>
          </a:p>
          <a:p>
            <a:pPr indent="0" lvl="0" marL="0" rtl="0" algn="l">
              <a:lnSpc>
                <a:spcPct val="100000"/>
              </a:lnSpc>
              <a:spcBef>
                <a:spcPts val="1200"/>
              </a:spcBef>
              <a:spcAft>
                <a:spcPts val="0"/>
              </a:spcAft>
              <a:buNone/>
            </a:pPr>
            <a:r>
              <a:t/>
            </a:r>
            <a:endParaRPr/>
          </a:p>
          <a:p>
            <a:pPr indent="-342900" lvl="0" marL="457200" rtl="0" algn="l">
              <a:lnSpc>
                <a:spcPct val="100000"/>
              </a:lnSpc>
              <a:spcBef>
                <a:spcPts val="1200"/>
              </a:spcBef>
              <a:spcAft>
                <a:spcPts val="0"/>
              </a:spcAft>
              <a:buSzPts val="1800"/>
              <a:buAutoNum type="arabicPeriod"/>
            </a:pPr>
            <a:r>
              <a:rPr lang="en"/>
              <a:t>Over what interval did the temperature increase the most rapidly?</a:t>
            </a:r>
            <a:endParaRPr sz="1800">
              <a:solidFill>
                <a:srgbClr val="424242"/>
              </a:solidFill>
            </a:endParaRPr>
          </a:p>
        </p:txBody>
      </p:sp>
      <p:sp>
        <p:nvSpPr>
          <p:cNvPr id="216" name="Google Shape;21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4.8.2: Average Rate of Change and Slope</a:t>
            </a:r>
            <a:endParaRPr/>
          </a:p>
        </p:txBody>
      </p:sp>
      <p:pic>
        <p:nvPicPr>
          <p:cNvPr id="218" name="Google Shape;218;p2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A thermometer with a falling level next to a blue snowflake and downward arrow, symbolizing a drop in temperature or cold weather." id="219" name="Google Shape;219;p20" title="ChatGPT Image Aug 4, 2025, 06_15_19 PM.png"/>
          <p:cNvPicPr preferRelativeResize="0"/>
          <p:nvPr/>
        </p:nvPicPr>
        <p:blipFill>
          <a:blip r:embed="rId5">
            <a:alphaModFix/>
          </a:blip>
          <a:stretch>
            <a:fillRect/>
          </a:stretch>
        </p:blipFill>
        <p:spPr>
          <a:xfrm>
            <a:off x="4911600" y="657425"/>
            <a:ext cx="3443917" cy="34439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25" name="Google Shape;225;p21"/>
          <p:cNvSpPr txBox="1"/>
          <p:nvPr>
            <p:ph idx="1" type="body"/>
          </p:nvPr>
        </p:nvSpPr>
        <p:spPr>
          <a:xfrm>
            <a:off x="311700" y="944875"/>
            <a:ext cx="8649300" cy="907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700"/>
              <a:t>The table represents t</a:t>
            </a:r>
            <a:r>
              <a:rPr lang="en" sz="1700"/>
              <a:t>he temperature </a:t>
            </a:r>
            <a:r>
              <a:rPr i="1" lang="en" sz="1700">
                <a:latin typeface="Times New Roman"/>
                <a:ea typeface="Times New Roman"/>
                <a:cs typeface="Times New Roman"/>
                <a:sym typeface="Times New Roman"/>
              </a:rPr>
              <a:t>t</a:t>
            </a:r>
            <a:r>
              <a:rPr lang="en" sz="1700"/>
              <a:t>, in degrees Fahrenheit, of a cup of coffee that was poured and then forgotten for </a:t>
            </a:r>
            <a:r>
              <a:rPr i="1" lang="en" sz="1700">
                <a:latin typeface="Times New Roman"/>
                <a:ea typeface="Times New Roman"/>
                <a:cs typeface="Times New Roman"/>
                <a:sym typeface="Times New Roman"/>
              </a:rPr>
              <a:t>m</a:t>
            </a:r>
            <a:r>
              <a:rPr lang="en" sz="1700"/>
              <a:t> minutes. What was the average rate of change from when the cup was poured to 40 minutes later?</a:t>
            </a:r>
            <a:endParaRPr sz="1700">
              <a:solidFill>
                <a:srgbClr val="424242"/>
              </a:solidFill>
            </a:endParaRPr>
          </a:p>
        </p:txBody>
      </p:sp>
      <p:sp>
        <p:nvSpPr>
          <p:cNvPr id="226" name="Google Shape;226;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4.8.2: Average Rate of Change and Slope</a:t>
            </a:r>
            <a:endParaRPr sz="1000"/>
          </a:p>
        </p:txBody>
      </p:sp>
      <p:pic>
        <p:nvPicPr>
          <p:cNvPr id="228" name="Google Shape;228;p21"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29" name="Google Shape;229;p2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descr="A chart shows temperature decreasing over time: at 0 minutes, 185°F; at 15 minutes, 155°F; at 25 minutes, 140°F; at 40 minutes, 120°F." id="230" name="Google Shape;230;p21"/>
          <p:cNvSpPr txBox="1"/>
          <p:nvPr/>
        </p:nvSpPr>
        <p:spPr>
          <a:xfrm>
            <a:off x="311700" y="3204900"/>
            <a:ext cx="8313300" cy="1423800"/>
          </a:xfrm>
          <a:prstGeom prst="rect">
            <a:avLst/>
          </a:prstGeom>
          <a:noFill/>
          <a:ln>
            <a:noFill/>
          </a:ln>
        </p:spPr>
        <p:txBody>
          <a:bodyPr anchorCtr="0" anchor="t" bIns="91425" lIns="91425" spcFirstLastPara="1" rIns="91425" wrap="square" tIns="91425">
            <a:spAutoFit/>
          </a:bodyPr>
          <a:lstStyle/>
          <a:p>
            <a:pPr indent="-336550" lvl="0" marL="914400" rtl="0" algn="l">
              <a:spcBef>
                <a:spcPts val="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–2 degrees per minute</a:t>
            </a:r>
            <a:endParaRPr sz="1700">
              <a:solidFill>
                <a:srgbClr val="424242"/>
              </a:solidFill>
              <a:latin typeface="Calibri"/>
              <a:ea typeface="Calibri"/>
              <a:cs typeface="Calibri"/>
              <a:sym typeface="Calibri"/>
            </a:endParaRPr>
          </a:p>
          <a:p>
            <a:pPr indent="-336550" lvl="0"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–0.615 degrees per minute</a:t>
            </a:r>
            <a:endParaRPr sz="1700">
              <a:solidFill>
                <a:srgbClr val="424242"/>
              </a:solidFill>
              <a:latin typeface="Calibri"/>
              <a:ea typeface="Calibri"/>
              <a:cs typeface="Calibri"/>
              <a:sym typeface="Calibri"/>
            </a:endParaRPr>
          </a:p>
          <a:p>
            <a:pPr indent="-336550" lvl="0"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–1.333 degrees per minute</a:t>
            </a:r>
            <a:endParaRPr sz="1700">
              <a:solidFill>
                <a:srgbClr val="424242"/>
              </a:solidFill>
              <a:latin typeface="Calibri"/>
              <a:ea typeface="Calibri"/>
              <a:cs typeface="Calibri"/>
              <a:sym typeface="Calibri"/>
            </a:endParaRPr>
          </a:p>
          <a:p>
            <a:pPr indent="-336550" lvl="0" marL="914400" rtl="0" algn="l">
              <a:spcBef>
                <a:spcPts val="500"/>
              </a:spcBef>
              <a:spcAft>
                <a:spcPts val="500"/>
              </a:spcAft>
              <a:buClr>
                <a:srgbClr val="424242"/>
              </a:buClr>
              <a:buSzPts val="1700"/>
              <a:buFont typeface="Calibri"/>
              <a:buAutoNum type="alphaLcPeriod"/>
            </a:pPr>
            <a:r>
              <a:rPr lang="en" sz="1700">
                <a:solidFill>
                  <a:srgbClr val="424242"/>
                </a:solidFill>
                <a:latin typeface="Calibri"/>
                <a:ea typeface="Calibri"/>
                <a:cs typeface="Calibri"/>
                <a:sym typeface="Calibri"/>
              </a:rPr>
              <a:t>–1.625 degrees per minute</a:t>
            </a:r>
            <a:endParaRPr sz="1300"/>
          </a:p>
        </p:txBody>
      </p:sp>
      <p:pic>
        <p:nvPicPr>
          <p:cNvPr id="231" name="Google Shape;231;p21"/>
          <p:cNvPicPr preferRelativeResize="0"/>
          <p:nvPr/>
        </p:nvPicPr>
        <p:blipFill>
          <a:blip r:embed="rId4">
            <a:alphaModFix/>
          </a:blip>
          <a:stretch>
            <a:fillRect/>
          </a:stretch>
        </p:blipFill>
        <p:spPr>
          <a:xfrm>
            <a:off x="942988" y="1914900"/>
            <a:ext cx="7386725" cy="1195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pic>
        <p:nvPicPr>
          <p:cNvPr descr="A table showing Jay’s time in minutes (0, 5, 10, 15, 20, 25) and corresponding distances in miles (0, 0.84, 1.86, 3.00, 4.27, 5.67) traveled." id="236" name="Google Shape;236;p22"/>
          <p:cNvPicPr preferRelativeResize="0"/>
          <p:nvPr/>
        </p:nvPicPr>
        <p:blipFill>
          <a:blip r:embed="rId3">
            <a:alphaModFix/>
          </a:blip>
          <a:stretch>
            <a:fillRect/>
          </a:stretch>
        </p:blipFill>
        <p:spPr>
          <a:xfrm>
            <a:off x="3410712" y="1859280"/>
            <a:ext cx="2752475" cy="2272067"/>
          </a:xfrm>
          <a:prstGeom prst="rect">
            <a:avLst/>
          </a:prstGeom>
          <a:noFill/>
          <a:ln>
            <a:noFill/>
          </a:ln>
        </p:spPr>
      </p:pic>
      <p:sp>
        <p:nvSpPr>
          <p:cNvPr id="237" name="Google Shape;23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38" name="Google Shape;238;p22"/>
          <p:cNvSpPr txBox="1"/>
          <p:nvPr>
            <p:ph idx="1" type="body"/>
          </p:nvPr>
        </p:nvSpPr>
        <p:spPr>
          <a:xfrm>
            <a:off x="182880" y="1325875"/>
            <a:ext cx="32484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Finding Rates of Change</a:t>
            </a:r>
            <a:endParaRPr b="1" sz="1800"/>
          </a:p>
          <a:p>
            <a:pPr indent="0" lvl="0" marL="457200" rtl="0" algn="l">
              <a:spcBef>
                <a:spcPts val="1200"/>
              </a:spcBef>
              <a:spcAft>
                <a:spcPts val="0"/>
              </a:spcAft>
              <a:buNone/>
            </a:pPr>
            <a:r>
              <a:rPr lang="en"/>
              <a:t>Jay was racing bikes with a friend on the way to the park. The table and chart show his times.</a:t>
            </a:r>
            <a:endParaRPr sz="1800"/>
          </a:p>
          <a:p>
            <a:pPr indent="0" lvl="0" marL="457200" rtl="0" algn="l">
              <a:spcBef>
                <a:spcPts val="1200"/>
              </a:spcBef>
              <a:spcAft>
                <a:spcPts val="0"/>
              </a:spcAft>
              <a:buNone/>
            </a:pPr>
            <a:r>
              <a:rPr lang="en"/>
              <a:t>What is the average rate of change of the first 10 minutes of the race? </a:t>
            </a:r>
            <a:endParaRPr/>
          </a:p>
          <a:p>
            <a:pPr indent="0" lvl="0" marL="457200" rtl="0" algn="l">
              <a:spcBef>
                <a:spcPts val="1200"/>
              </a:spcBef>
              <a:spcAft>
                <a:spcPts val="1200"/>
              </a:spcAft>
              <a:buNone/>
            </a:pPr>
            <a:r>
              <a:t/>
            </a:r>
            <a:endParaRPr sz="1800"/>
          </a:p>
        </p:txBody>
      </p:sp>
      <p:sp>
        <p:nvSpPr>
          <p:cNvPr id="239" name="Google Shape;23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4.8.2: Average Rate of Change and Slope</a:t>
            </a:r>
            <a:r>
              <a:rPr lang="en"/>
              <a:t> - Additional Resources</a:t>
            </a:r>
            <a:endParaRPr sz="1000"/>
          </a:p>
        </p:txBody>
      </p:sp>
      <p:pic>
        <p:nvPicPr>
          <p:cNvPr id="241" name="Google Shape;241;p22"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pic>
        <p:nvPicPr>
          <p:cNvPr descr="Scatter plot with points showing distance (y-axis, in miles) increasing over time (x-axis, in minutes). The graph has gridlines, and both axes are labeled.&#10;" id="242" name="Google Shape;242;p22"/>
          <p:cNvPicPr preferRelativeResize="0"/>
          <p:nvPr/>
        </p:nvPicPr>
        <p:blipFill>
          <a:blip r:embed="rId5">
            <a:alphaModFix/>
          </a:blip>
          <a:stretch>
            <a:fillRect/>
          </a:stretch>
        </p:blipFill>
        <p:spPr>
          <a:xfrm>
            <a:off x="6367272" y="1859280"/>
            <a:ext cx="2199625" cy="21813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3"/>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8" name="Google Shape;248;p2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49" name="Google Shape;249;p2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0" name="Google Shape;250;p2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1" name="Google Shape;251;p2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2" name="Google Shape;252;p23"/>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3" name="Google Shape;253;p23"/>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4" name="Google Shape;254;p2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5" name="Google Shape;255;p23"/>
          <p:cNvCxnSpPr>
            <a:stCxn id="249" idx="2"/>
            <a:endCxn id="25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56" name="Google Shape;256;p23"/>
          <p:cNvCxnSpPr>
            <a:stCxn id="251" idx="3"/>
            <a:endCxn id="25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57" name="Google Shape;257;p23"/>
          <p:cNvCxnSpPr>
            <a:stCxn id="252" idx="3"/>
            <a:endCxn id="24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58" name="Google Shape;258;p23"/>
          <p:cNvCxnSpPr>
            <a:stCxn id="247" idx="3"/>
            <a:endCxn id="25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59" name="Google Shape;25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0" name="Google Shape;260;p23"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61" name="Google Shape;261;p2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62" name="Google Shape;262;p2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63" name="Google Shape;263;p2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64" name="Google Shape;264;p23"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65" name="Google Shape;265;p2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6" name="Google Shape;266;p23"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67" name="Google Shape;267;p23"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68" name="Google Shape;268;p23"/>
          <p:cNvCxnSpPr>
            <a:stCxn id="253" idx="3"/>
            <a:endCxn id="25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69" name="Google Shape;269;p23"/>
          <p:cNvCxnSpPr>
            <a:stCxn id="250" idx="3"/>
            <a:endCxn id="25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70" name="Google Shape;270;p23"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71" name="Google Shape;271;p2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72" name="Google Shape;272;p2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73" name="Google Shape;273;p2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74" name="Google Shape;274;p23"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75" name="Google Shape;275;p23"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9" name="Shape 279"/>
        <p:cNvGrpSpPr/>
        <p:nvPr/>
      </p:nvGrpSpPr>
      <p:grpSpPr>
        <a:xfrm>
          <a:off x="0" y="0"/>
          <a:ext cx="0" cy="0"/>
          <a:chOff x="0" y="0"/>
          <a:chExt cx="0" cy="0"/>
        </a:xfrm>
      </p:grpSpPr>
      <p:sp>
        <p:nvSpPr>
          <p:cNvPr id="280" name="Google Shape;280;p24"/>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Strategies - </a:t>
            </a:r>
            <a:r>
              <a:rPr lang="en" sz="2000"/>
              <a:t>Population Over Time 🧑🏾‍🤝‍🧑🧑🏾‍🤝‍🧑🧑🏾‍🤝‍🧑</a:t>
            </a:r>
            <a:endParaRPr sz="2200">
              <a:solidFill>
                <a:srgbClr val="005047"/>
              </a:solidFill>
            </a:endParaRPr>
          </a:p>
        </p:txBody>
      </p:sp>
      <p:sp>
        <p:nvSpPr>
          <p:cNvPr id="281" name="Google Shape;28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4.8.3: Finding and Interpreting Average Rates of Change</a:t>
            </a:r>
            <a:endParaRPr/>
          </a:p>
        </p:txBody>
      </p:sp>
      <p:pic>
        <p:nvPicPr>
          <p:cNvPr id="283" name="Google Shape;283;p24"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84" name="Google Shape;284;p24"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85" name="Google Shape;285;p24"/>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“Which state’s population grew more quickly between 1900 and 2000?”</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“Can you say that a different way?”;</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“Does your method work using a different time interval?”</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Stronger and Clearer Each Time</a:t>
            </a:r>
            <a:endParaRPr sz="1000">
              <a:latin typeface="Noto Sans Light"/>
              <a:ea typeface="Noto Sans Light"/>
              <a:cs typeface="Noto Sans Light"/>
              <a:sym typeface="Noto Sans Light"/>
            </a:endParaRPr>
          </a:p>
        </p:txBody>
      </p:sp>
      <p:sp>
        <p:nvSpPr>
          <p:cNvPr id="286" name="Google Shape;286;p24"/>
          <p:cNvSpPr/>
          <p:nvPr/>
        </p:nvSpPr>
        <p:spPr>
          <a:xfrm>
            <a:off x="5034300" y="3546325"/>
            <a:ext cx="3652500" cy="10602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Suggest words or diagrams that help explain rate of change, slope, and average rate of change.</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87" name="Google Shape;287;p24"/>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5"/>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Le</a:t>
            </a:r>
            <a:r>
              <a:rPr lang="en" sz="2300">
                <a:solidFill>
                  <a:srgbClr val="005047"/>
                </a:solidFill>
              </a:rPr>
              <a:t>arning Activity - </a:t>
            </a:r>
            <a:r>
              <a:rPr lang="en" sz="2300"/>
              <a:t>Population Over Time</a:t>
            </a:r>
            <a:r>
              <a:rPr lang="en" sz="2300">
                <a:solidFill>
                  <a:srgbClr val="005047"/>
                </a:solidFill>
              </a:rPr>
              <a:t> </a:t>
            </a:r>
            <a:r>
              <a:rPr lang="en" sz="2300"/>
              <a:t>🧑🏾‍🤝‍🧑</a:t>
            </a:r>
            <a:r>
              <a:rPr lang="en" sz="2300"/>
              <a:t>🧑🏾‍🤝‍🧑🧑🏾‍🤝‍🧑</a:t>
            </a:r>
            <a:endParaRPr sz="2300">
              <a:solidFill>
                <a:srgbClr val="005047"/>
              </a:solidFill>
            </a:endParaRPr>
          </a:p>
        </p:txBody>
      </p:sp>
      <p:sp>
        <p:nvSpPr>
          <p:cNvPr id="293" name="Google Shape;293;p25"/>
          <p:cNvSpPr txBox="1"/>
          <p:nvPr>
            <p:ph idx="1" type="body"/>
          </p:nvPr>
        </p:nvSpPr>
        <p:spPr>
          <a:xfrm>
            <a:off x="311700" y="1076275"/>
            <a:ext cx="8405400" cy="342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graphs show the populations of California and Texas over time.</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Clr>
                <a:schemeClr val="dk1"/>
              </a:buClr>
              <a:buSzPts val="1100"/>
              <a:buFont typeface="Arial"/>
              <a:buNone/>
            </a:pPr>
            <a:r>
              <a:rPr lang="en"/>
              <a:t>Use this graph to answer the following questions.</a:t>
            </a:r>
            <a:endParaRPr/>
          </a:p>
        </p:txBody>
      </p:sp>
      <p:sp>
        <p:nvSpPr>
          <p:cNvPr id="294" name="Google Shape;29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4.8.3: Finding and Interpreting Average Rates of Change</a:t>
            </a:r>
            <a:endParaRPr/>
          </a:p>
        </p:txBody>
      </p:sp>
      <p:pic>
        <p:nvPicPr>
          <p:cNvPr descr="Line graph showing population growth from 1910 to 2010. Californias population (solid blue line) rises faster than Texass (dashed red line). Both states populations increase steadily over time." id="296" name="Google Shape;296;p25"/>
          <p:cNvPicPr preferRelativeResize="0"/>
          <p:nvPr/>
        </p:nvPicPr>
        <p:blipFill>
          <a:blip r:embed="rId3">
            <a:alphaModFix/>
          </a:blip>
          <a:stretch>
            <a:fillRect/>
          </a:stretch>
        </p:blipFill>
        <p:spPr>
          <a:xfrm>
            <a:off x="1164050" y="1615825"/>
            <a:ext cx="5993616" cy="2402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6"/>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t>
            </a:r>
            <a:r>
              <a:rPr lang="en" sz="2300"/>
              <a:t>arning Activity - Population Over Time 🧑🏾‍🤝‍🧑🧑🏾‍🤝‍🧑🧑🏾‍🤝‍🧑</a:t>
            </a:r>
            <a:endParaRPr>
              <a:solidFill>
                <a:srgbClr val="005047"/>
              </a:solidFill>
            </a:endParaRPr>
          </a:p>
        </p:txBody>
      </p:sp>
      <p:sp>
        <p:nvSpPr>
          <p:cNvPr id="302" name="Google Shape;30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4.8.3: Finding and Interpreting Average Rates of Change</a:t>
            </a:r>
            <a:endParaRPr/>
          </a:p>
        </p:txBody>
      </p:sp>
      <p:sp>
        <p:nvSpPr>
          <p:cNvPr id="304" name="Google Shape;304;p26"/>
          <p:cNvSpPr txBox="1"/>
          <p:nvPr/>
        </p:nvSpPr>
        <p:spPr>
          <a:xfrm>
            <a:off x="445850" y="1282325"/>
            <a:ext cx="6832500" cy="3205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Estimate the average rate of change in the population in California between 1970 and 2010. Be prepared to show your reasoning.</a:t>
            </a:r>
            <a:endParaRPr sz="1800">
              <a:solidFill>
                <a:srgbClr val="424242"/>
              </a:solidFill>
              <a:latin typeface="Calibri"/>
              <a:ea typeface="Calibri"/>
              <a:cs typeface="Calibri"/>
              <a:sym typeface="Calibri"/>
            </a:endParaRPr>
          </a:p>
          <a:p>
            <a:pPr indent="-342900" lvl="0" marL="457200" rtl="0" algn="l">
              <a:lnSpc>
                <a:spcPct val="115000"/>
              </a:lnSpc>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this situation, what does the rate of change mean for California?</a:t>
            </a:r>
            <a:endParaRPr sz="1800">
              <a:solidFill>
                <a:srgbClr val="424242"/>
              </a:solidFill>
              <a:latin typeface="Calibri"/>
              <a:ea typeface="Calibri"/>
              <a:cs typeface="Calibri"/>
              <a:sym typeface="Calibri"/>
            </a:endParaRPr>
          </a:p>
          <a:p>
            <a:pPr indent="-342900" lvl="0" marL="457200" rtl="0" algn="l">
              <a:lnSpc>
                <a:spcPct val="115000"/>
              </a:lnSpc>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Estimate the average rate of change in the population in Texas between 1970 and 2010. Be prepared to show your reasoning.</a:t>
            </a:r>
            <a:endParaRPr sz="1800">
              <a:solidFill>
                <a:srgbClr val="424242"/>
              </a:solidFill>
              <a:latin typeface="Calibri"/>
              <a:ea typeface="Calibri"/>
              <a:cs typeface="Calibri"/>
              <a:sym typeface="Calibri"/>
            </a:endParaRPr>
          </a:p>
          <a:p>
            <a:pPr indent="-342900" lvl="0" marL="457200" rtl="0" algn="l">
              <a:lnSpc>
                <a:spcPct val="115000"/>
              </a:lnSpc>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this situation, what does the rate of change mean for Texas?</a:t>
            </a:r>
            <a:endParaRPr sz="1800">
              <a:solidFill>
                <a:srgbClr val="424242"/>
              </a:solidFill>
              <a:latin typeface="Calibri"/>
              <a:ea typeface="Calibri"/>
              <a:cs typeface="Calibri"/>
              <a:sym typeface="Calibri"/>
            </a:endParaRPr>
          </a:p>
          <a:p>
            <a:pPr indent="-342900" lvl="0" marL="457200" rtl="0" algn="l">
              <a:lnSpc>
                <a:spcPct val="115000"/>
              </a:lnSpc>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Which state’s population grew more quickly between 1900 and 2000? Be prepared to show your reasoning.</a:t>
            </a:r>
            <a:endParaRPr sz="1800">
              <a:solidFill>
                <a:srgbClr val="424242"/>
              </a:solidFill>
              <a:latin typeface="Calibri"/>
              <a:ea typeface="Calibri"/>
              <a:cs typeface="Calibri"/>
              <a:sym typeface="Calibri"/>
            </a:endParaRPr>
          </a:p>
        </p:txBody>
      </p:sp>
      <p:pic>
        <p:nvPicPr>
          <p:cNvPr descr="A simple, stylized illustration of the state of California in orange with a darker orange outline, set against a light beige background.&#10;" id="305" name="Google Shape;305;p26" title="ChatGPT Image Aug 4, 2025, 06_21_28 PM.png"/>
          <p:cNvPicPr preferRelativeResize="0"/>
          <p:nvPr/>
        </p:nvPicPr>
        <p:blipFill>
          <a:blip r:embed="rId3">
            <a:alphaModFix/>
          </a:blip>
          <a:stretch>
            <a:fillRect/>
          </a:stretch>
        </p:blipFill>
        <p:spPr>
          <a:xfrm>
            <a:off x="7278475" y="1892175"/>
            <a:ext cx="1705751" cy="17057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Interpreting Average Rate of Change</a:t>
            </a:r>
            <a:endParaRPr b="1"/>
          </a:p>
        </p:txBody>
      </p:sp>
      <p:pic>
        <p:nvPicPr>
          <p:cNvPr descr="Line graph showing population growth in California and Texas from 1910 to 2010. Californias population rises sharply, surpassing Texas, which grows steadily. The y-axis shows population in millions, the x-axis shows years." id="312" name="Google Shape;312;p27" title="483 video.png">
            <a:hlinkClick r:id="rId4"/>
          </p:cNvPr>
          <p:cNvPicPr preferRelativeResize="0"/>
          <p:nvPr/>
        </p:nvPicPr>
        <p:blipFill rotWithShape="1">
          <a:blip r:embed="rId5">
            <a:alphaModFix/>
          </a:blip>
          <a:srcRect b="258" l="0" r="0" t="268"/>
          <a:stretch/>
        </p:blipFill>
        <p:spPr>
          <a:xfrm>
            <a:off x="1695488" y="482875"/>
            <a:ext cx="5753024" cy="3218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8" name="Google Shape;318;p28"/>
          <p:cNvSpPr txBox="1"/>
          <p:nvPr>
            <p:ph idx="1" type="body"/>
          </p:nvPr>
        </p:nvSpPr>
        <p:spPr>
          <a:xfrm>
            <a:off x="311700" y="923875"/>
            <a:ext cx="8679900" cy="1424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Brooke was racing bikes with a friend on the way to the park. A table of her distance traveled over time is shown.What was Brooke’s average rate of change between 5 minutes and 20 minutes? What does it mean in the context of the problem?</a:t>
            </a:r>
            <a:endParaRPr sz="1700"/>
          </a:p>
          <a:p>
            <a:pPr indent="0" lvl="0" marL="0" rtl="0" algn="l">
              <a:lnSpc>
                <a:spcPct val="100000"/>
              </a:lnSpc>
              <a:spcBef>
                <a:spcPts val="1200"/>
              </a:spcBef>
              <a:spcAft>
                <a:spcPts val="1000"/>
              </a:spcAft>
              <a:buNone/>
            </a:pPr>
            <a:r>
              <a:t/>
            </a:r>
            <a:endParaRPr/>
          </a:p>
        </p:txBody>
      </p:sp>
      <p:sp>
        <p:nvSpPr>
          <p:cNvPr id="319" name="Google Shape;31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0" name="Google Shape;320;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4.8.3: Finding and Interpreting Average Rates of Change</a:t>
            </a:r>
            <a:endParaRPr sz="1000"/>
          </a:p>
        </p:txBody>
      </p:sp>
      <p:pic>
        <p:nvPicPr>
          <p:cNvPr id="321" name="Google Shape;321;p2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22" name="Google Shape;322;p28">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23" name="Google Shape;323;p28"/>
          <p:cNvSpPr txBox="1"/>
          <p:nvPr/>
        </p:nvSpPr>
        <p:spPr>
          <a:xfrm>
            <a:off x="3880950" y="1987575"/>
            <a:ext cx="4662300" cy="2470500"/>
          </a:xfrm>
          <a:prstGeom prst="rect">
            <a:avLst/>
          </a:prstGeom>
          <a:noFill/>
          <a:ln>
            <a:noFill/>
          </a:ln>
        </p:spPr>
        <p:txBody>
          <a:bodyPr anchorCtr="0" anchor="t" bIns="91425" lIns="91425" spcFirstLastPara="1" rIns="91425" wrap="square" tIns="91425">
            <a:spAutoFit/>
          </a:bodyPr>
          <a:lstStyle/>
          <a:p>
            <a:pPr indent="-336550" lvl="0" marL="914400" rtl="0" algn="l">
              <a:spcBef>
                <a:spcPts val="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The average rate of change is 3.6 miles per minute.</a:t>
            </a:r>
            <a:endParaRPr sz="1700">
              <a:solidFill>
                <a:srgbClr val="424242"/>
              </a:solidFill>
              <a:latin typeface="Calibri"/>
              <a:ea typeface="Calibri"/>
              <a:cs typeface="Calibri"/>
              <a:sym typeface="Calibri"/>
            </a:endParaRPr>
          </a:p>
          <a:p>
            <a:pPr indent="-336550" lvl="0"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The average rate of change is 15 minutes per mile.</a:t>
            </a:r>
            <a:endParaRPr sz="1700">
              <a:solidFill>
                <a:srgbClr val="424242"/>
              </a:solidFill>
              <a:latin typeface="Calibri"/>
              <a:ea typeface="Calibri"/>
              <a:cs typeface="Calibri"/>
              <a:sym typeface="Calibri"/>
            </a:endParaRPr>
          </a:p>
          <a:p>
            <a:pPr indent="-336550" lvl="0"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The average rate of change is 0.24 mile per minute.</a:t>
            </a:r>
            <a:endParaRPr sz="1700">
              <a:solidFill>
                <a:srgbClr val="424242"/>
              </a:solidFill>
              <a:latin typeface="Calibri"/>
              <a:ea typeface="Calibri"/>
              <a:cs typeface="Calibri"/>
              <a:sym typeface="Calibri"/>
            </a:endParaRPr>
          </a:p>
          <a:p>
            <a:pPr indent="-336550" lvl="0" marL="914400" rtl="0" algn="l">
              <a:spcBef>
                <a:spcPts val="500"/>
              </a:spcBef>
              <a:spcAft>
                <a:spcPts val="500"/>
              </a:spcAft>
              <a:buClr>
                <a:srgbClr val="424242"/>
              </a:buClr>
              <a:buSzPts val="1700"/>
              <a:buFont typeface="Calibri"/>
              <a:buAutoNum type="alphaLcPeriod"/>
            </a:pPr>
            <a:r>
              <a:rPr lang="en" sz="1700">
                <a:solidFill>
                  <a:srgbClr val="424242"/>
                </a:solidFill>
                <a:latin typeface="Calibri"/>
                <a:ea typeface="Calibri"/>
                <a:cs typeface="Calibri"/>
                <a:sym typeface="Calibri"/>
              </a:rPr>
              <a:t>The average rate of change is 4.17 minutes per mile.</a:t>
            </a:r>
            <a:endParaRPr sz="1700">
              <a:solidFill>
                <a:srgbClr val="424242"/>
              </a:solidFill>
              <a:latin typeface="Calibri"/>
              <a:ea typeface="Calibri"/>
              <a:cs typeface="Calibri"/>
              <a:sym typeface="Calibri"/>
            </a:endParaRPr>
          </a:p>
        </p:txBody>
      </p:sp>
      <p:pic>
        <p:nvPicPr>
          <p:cNvPr descr="A table titled Brooke shows time in minutes (0, 5, 10, 15, 20, 25) and corresponding distances in miles (0, 1.2, 2.4, 3.6, 4.8, 6.0)." id="324" name="Google Shape;324;p28"/>
          <p:cNvPicPr preferRelativeResize="0"/>
          <p:nvPr/>
        </p:nvPicPr>
        <p:blipFill>
          <a:blip r:embed="rId4">
            <a:alphaModFix/>
          </a:blip>
          <a:stretch>
            <a:fillRect/>
          </a:stretch>
        </p:blipFill>
        <p:spPr>
          <a:xfrm>
            <a:off x="223775" y="1835175"/>
            <a:ext cx="3480576" cy="28026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8" name="Shape 328"/>
        <p:cNvGrpSpPr/>
        <p:nvPr/>
      </p:nvGrpSpPr>
      <p:grpSpPr>
        <a:xfrm>
          <a:off x="0" y="0"/>
          <a:ext cx="0" cy="0"/>
          <a:chOff x="0" y="0"/>
          <a:chExt cx="0" cy="0"/>
        </a:xfrm>
      </p:grpSpPr>
      <p:pic>
        <p:nvPicPr>
          <p:cNvPr descr="Line graph titled GROUND AND AIR TEMPERATURE SENSOR showing ground and air temperature variations over time, with labeled lines for each and temperature in °C on the y-axis and Sol on the x-axis." id="329" name="Google Shape;329;p29"/>
          <p:cNvPicPr preferRelativeResize="0"/>
          <p:nvPr/>
        </p:nvPicPr>
        <p:blipFill rotWithShape="1">
          <a:blip r:embed="rId3">
            <a:alphaModFix/>
          </a:blip>
          <a:srcRect b="0" l="0" r="0" t="24817"/>
          <a:stretch/>
        </p:blipFill>
        <p:spPr>
          <a:xfrm>
            <a:off x="1805825" y="1785400"/>
            <a:ext cx="4983649" cy="2676577"/>
          </a:xfrm>
          <a:prstGeom prst="rect">
            <a:avLst/>
          </a:prstGeom>
          <a:noFill/>
          <a:ln>
            <a:noFill/>
          </a:ln>
        </p:spPr>
      </p:pic>
      <p:sp>
        <p:nvSpPr>
          <p:cNvPr id="330" name="Google Shape;330;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31" name="Google Shape;331;p29"/>
          <p:cNvSpPr txBox="1"/>
          <p:nvPr>
            <p:ph idx="1" type="body"/>
          </p:nvPr>
        </p:nvSpPr>
        <p:spPr>
          <a:xfrm>
            <a:off x="311700" y="1000075"/>
            <a:ext cx="8520600" cy="8313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440"/>
              <a:buNone/>
            </a:pPr>
            <a:r>
              <a:rPr lang="en" sz="1700">
                <a:solidFill>
                  <a:srgbClr val="1D2125"/>
                </a:solidFill>
              </a:rPr>
              <a:t>A Mars rover collected the following temperature data over 1.6 Martian days. A Martian day is called a Sol. </a:t>
            </a:r>
            <a:endParaRPr sz="1300">
              <a:solidFill>
                <a:srgbClr val="1D2125"/>
              </a:solidFill>
              <a:highlight>
                <a:srgbClr val="FFFFFF"/>
              </a:highlight>
            </a:endParaRPr>
          </a:p>
          <a:p>
            <a:pPr indent="0" lvl="0" marL="0" rtl="0" algn="l">
              <a:lnSpc>
                <a:spcPct val="95000"/>
              </a:lnSpc>
              <a:spcBef>
                <a:spcPts val="120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914400" rtl="0" algn="l">
              <a:lnSpc>
                <a:spcPct val="85000"/>
              </a:lnSpc>
              <a:spcBef>
                <a:spcPts val="0"/>
              </a:spcBef>
              <a:spcAft>
                <a:spcPts val="300"/>
              </a:spcAft>
              <a:buNone/>
            </a:pPr>
            <a:r>
              <a:t/>
            </a:r>
            <a:endParaRPr sz="1800">
              <a:solidFill>
                <a:srgbClr val="1D2125"/>
              </a:solidFill>
            </a:endParaRPr>
          </a:p>
        </p:txBody>
      </p:sp>
      <p:pic>
        <p:nvPicPr>
          <p:cNvPr id="332" name="Google Shape;332;p29"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333" name="Google Shape;33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4.8.3: Finding and Interpreting Average Rates of Change - Additional Resources</a:t>
            </a:r>
            <a:endParaRPr sz="1000"/>
          </a:p>
        </p:txBody>
      </p:sp>
      <p:sp>
        <p:nvSpPr>
          <p:cNvPr id="335" name="Google Shape;335;p29"/>
          <p:cNvSpPr txBox="1"/>
          <p:nvPr/>
        </p:nvSpPr>
        <p:spPr>
          <a:xfrm>
            <a:off x="310896" y="3986750"/>
            <a:ext cx="8187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Which had a greater average rate of change between 10.2 and 10.4 Sol, ground temperature or air temperature? What is the meaning of each rate change?</a:t>
            </a:r>
            <a:endParaRPr sz="1800">
              <a:latin typeface="Calibri"/>
              <a:ea typeface="Calibri"/>
              <a:cs typeface="Calibri"/>
              <a:sym typeface="Calibri"/>
            </a:endParaRPr>
          </a:p>
        </p:txBody>
      </p:sp>
      <p:sp>
        <p:nvSpPr>
          <p:cNvPr id="336" name="Google Shape;336;p29"/>
          <p:cNvSpPr txBox="1"/>
          <p:nvPr/>
        </p:nvSpPr>
        <p:spPr>
          <a:xfrm>
            <a:off x="2267350" y="1476100"/>
            <a:ext cx="427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GROUND AND AIR TEMPERATURE SENSOR</a:t>
            </a:r>
            <a:endParaRPr sz="1800">
              <a:solidFill>
                <a:srgbClr val="424242"/>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3" name="Google Shape;343;p3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3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3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9" name="Google Shape;349;p30"/>
          <p:cNvCxnSpPr>
            <a:stCxn id="343" idx="2"/>
            <a:endCxn id="34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50" name="Google Shape;350;p30"/>
          <p:cNvCxnSpPr>
            <a:stCxn id="345" idx="3"/>
            <a:endCxn id="34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51" name="Google Shape;351;p30"/>
          <p:cNvCxnSpPr>
            <a:stCxn id="346" idx="3"/>
            <a:endCxn id="341"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52" name="Google Shape;352;p30"/>
          <p:cNvCxnSpPr>
            <a:stCxn id="341" idx="3"/>
            <a:endCxn id="347"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53" name="Google Shape;353;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54" name="Google Shape;354;p30"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55" name="Google Shape;355;p3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56" name="Google Shape;356;p3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7" name="Google Shape;357;p3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8" name="Google Shape;358;p30"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59" name="Google Shape;359;p3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0" name="Google Shape;360;p30"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61" name="Google Shape;361;p30"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62" name="Google Shape;362;p30"/>
          <p:cNvCxnSpPr>
            <a:stCxn id="347" idx="3"/>
            <a:endCxn id="34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63" name="Google Shape;363;p30"/>
          <p:cNvCxnSpPr>
            <a:stCxn id="344" idx="3"/>
            <a:endCxn id="34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64" name="Google Shape;364;p3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65" name="Google Shape;365;p3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6" name="Google Shape;366;p3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67" name="Google Shape;367;p30"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68" name="Google Shape;368;p30"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69" name="Google Shape;369;p30"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descr="A graph shows Adams savings increasing steadily over 5 days. A table displays Biancas savings over four days. Carmens savings are represented by the function f(x) = 2x + 30, with x as days.&#10;" id="374" name="Google Shape;374;p31"/>
          <p:cNvPicPr preferRelativeResize="0"/>
          <p:nvPr/>
        </p:nvPicPr>
        <p:blipFill rotWithShape="1">
          <a:blip r:embed="rId3">
            <a:alphaModFix/>
          </a:blip>
          <a:srcRect b="0" l="0" r="35492" t="0"/>
          <a:stretch/>
        </p:blipFill>
        <p:spPr>
          <a:xfrm>
            <a:off x="3322500" y="2137514"/>
            <a:ext cx="2927099" cy="2775011"/>
          </a:xfrm>
          <a:prstGeom prst="rect">
            <a:avLst/>
          </a:prstGeom>
          <a:noFill/>
          <a:ln>
            <a:noFill/>
          </a:ln>
        </p:spPr>
      </p:pic>
      <p:sp>
        <p:nvSpPr>
          <p:cNvPr id="375" name="Google Shape;375;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Save Money</a:t>
            </a:r>
            <a:r>
              <a:rPr lang="en">
                <a:solidFill>
                  <a:srgbClr val="005047"/>
                </a:solidFill>
              </a:rPr>
              <a:t> </a:t>
            </a:r>
            <a:r>
              <a:rPr lang="en"/>
              <a:t>💰</a:t>
            </a:r>
            <a:endParaRPr>
              <a:solidFill>
                <a:srgbClr val="005047"/>
              </a:solidFill>
            </a:endParaRPr>
          </a:p>
        </p:txBody>
      </p:sp>
      <p:sp>
        <p:nvSpPr>
          <p:cNvPr id="376" name="Google Shape;376;p31"/>
          <p:cNvSpPr txBox="1"/>
          <p:nvPr>
            <p:ph idx="1" type="body"/>
          </p:nvPr>
        </p:nvSpPr>
        <p:spPr>
          <a:xfrm>
            <a:off x="311700" y="1152475"/>
            <a:ext cx="8520600" cy="74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Three people, Adam, Bianca, and Carmen, are competing to see who can save the most money in one month. Use the table, graph, or equation in each question to find the average rate of change during the time given.</a:t>
            </a:r>
            <a:endParaRPr sz="1700"/>
          </a:p>
          <a:p>
            <a:pPr indent="0" lvl="0" marL="0" rtl="0" algn="l">
              <a:lnSpc>
                <a:spcPct val="100000"/>
              </a:lnSpc>
              <a:spcBef>
                <a:spcPts val="0"/>
              </a:spcBef>
              <a:spcAft>
                <a:spcPts val="1200"/>
              </a:spcAft>
              <a:buSzPts val="605"/>
              <a:buNone/>
            </a:pPr>
            <a:r>
              <a:t/>
            </a:r>
            <a:endParaRPr/>
          </a:p>
        </p:txBody>
      </p:sp>
      <p:sp>
        <p:nvSpPr>
          <p:cNvPr id="377" name="Google Shape;37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4.8.4: Rate of Change of Linear Functions</a:t>
            </a:r>
            <a:endParaRPr/>
          </a:p>
        </p:txBody>
      </p:sp>
      <p:sp>
        <p:nvSpPr>
          <p:cNvPr id="379" name="Google Shape;379;p31"/>
          <p:cNvSpPr txBox="1"/>
          <p:nvPr/>
        </p:nvSpPr>
        <p:spPr>
          <a:xfrm>
            <a:off x="311700" y="2143870"/>
            <a:ext cx="3000000" cy="17361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chemeClr val="lt1"/>
                </a:highlight>
                <a:latin typeface="Calibri"/>
                <a:ea typeface="Calibri"/>
                <a:cs typeface="Calibri"/>
                <a:sym typeface="Calibri"/>
              </a:rPr>
              <a:t>Use the graph to find Adam’s savings between: </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AutoNum type="alphaLcPeriod"/>
            </a:pPr>
            <a:r>
              <a:rPr lang="en" sz="1800">
                <a:solidFill>
                  <a:srgbClr val="1D2125"/>
                </a:solidFill>
                <a:highlight>
                  <a:schemeClr val="lt1"/>
                </a:highlight>
                <a:latin typeface="Calibri"/>
                <a:ea typeface="Calibri"/>
                <a:cs typeface="Calibri"/>
                <a:sym typeface="Calibri"/>
              </a:rPr>
              <a:t>0</a:t>
            </a:r>
            <a:r>
              <a:rPr lang="en" sz="1800">
                <a:solidFill>
                  <a:srgbClr val="1D2125"/>
                </a:solidFill>
                <a:highlight>
                  <a:schemeClr val="lt1"/>
                </a:highlight>
                <a:latin typeface="Calibri"/>
                <a:ea typeface="Calibri"/>
                <a:cs typeface="Calibri"/>
                <a:sym typeface="Calibri"/>
              </a:rPr>
              <a:t> and 1 days</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AutoNum type="alphaLcPeriod"/>
            </a:pPr>
            <a:r>
              <a:rPr lang="en" sz="1800">
                <a:solidFill>
                  <a:srgbClr val="1D2125"/>
                </a:solidFill>
                <a:highlight>
                  <a:schemeClr val="lt1"/>
                </a:highlight>
                <a:latin typeface="Calibri"/>
                <a:ea typeface="Calibri"/>
                <a:cs typeface="Calibri"/>
                <a:sym typeface="Calibri"/>
              </a:rPr>
              <a:t>1 and 2 days</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chemeClr val="lt1"/>
                </a:highlight>
                <a:latin typeface="Calibri"/>
                <a:ea typeface="Calibri"/>
                <a:cs typeface="Calibri"/>
                <a:sym typeface="Calibri"/>
              </a:rPr>
              <a:t>1 and 3 days</a:t>
            </a:r>
            <a:endParaRPr/>
          </a:p>
        </p:txBody>
      </p:sp>
      <p:pic>
        <p:nvPicPr>
          <p:cNvPr descr="A simple illustration of an orange piggy bank with a dark blue coin featuring a dollar sign above it, set against a plain beige background. &#10;" id="380" name="Google Shape;380;p31" title="2ChatGPT_Image_Aug_4__2025__06_32_20_PM-removebg-preview.png"/>
          <p:cNvPicPr preferRelativeResize="0"/>
          <p:nvPr/>
        </p:nvPicPr>
        <p:blipFill>
          <a:blip r:embed="rId4">
            <a:alphaModFix/>
          </a:blip>
          <a:stretch>
            <a:fillRect/>
          </a:stretch>
        </p:blipFill>
        <p:spPr>
          <a:xfrm>
            <a:off x="6703550" y="1899175"/>
            <a:ext cx="2927100" cy="2927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Save Money</a:t>
            </a:r>
            <a:r>
              <a:rPr lang="en"/>
              <a:t> 💰</a:t>
            </a:r>
            <a:endParaRPr/>
          </a:p>
        </p:txBody>
      </p:sp>
      <p:sp>
        <p:nvSpPr>
          <p:cNvPr id="386" name="Google Shape;38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4.8.4: Rate of Change of Linear Functions</a:t>
            </a:r>
            <a:endParaRPr/>
          </a:p>
        </p:txBody>
      </p:sp>
      <p:sp>
        <p:nvSpPr>
          <p:cNvPr id="388" name="Google Shape;388;p32"/>
          <p:cNvSpPr txBox="1"/>
          <p:nvPr/>
        </p:nvSpPr>
        <p:spPr>
          <a:xfrm>
            <a:off x="310900" y="969275"/>
            <a:ext cx="3709200" cy="393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2"/>
            </a:pPr>
            <a:r>
              <a:rPr lang="en" sz="1800">
                <a:solidFill>
                  <a:srgbClr val="1D2125"/>
                </a:solidFill>
                <a:highlight>
                  <a:srgbClr val="FFFFFF"/>
                </a:highlight>
                <a:latin typeface="Calibri"/>
                <a:ea typeface="Calibri"/>
                <a:cs typeface="Calibri"/>
                <a:sym typeface="Calibri"/>
              </a:rPr>
              <a:t>Use the table to find Bianca’s savings between:</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5 and 8 days</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12</a:t>
            </a:r>
            <a:r>
              <a:rPr lang="en" sz="1800">
                <a:solidFill>
                  <a:srgbClr val="1D2125"/>
                </a:solidFill>
                <a:highlight>
                  <a:srgbClr val="FFFFFF"/>
                </a:highlight>
                <a:latin typeface="Calibri"/>
                <a:ea typeface="Calibri"/>
                <a:cs typeface="Calibri"/>
                <a:sym typeface="Calibri"/>
              </a:rPr>
              <a:t> and 20 days.</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chemeClr val="lt1"/>
                </a:highlight>
                <a:latin typeface="Calibri"/>
                <a:ea typeface="Calibri"/>
                <a:cs typeface="Calibri"/>
                <a:sym typeface="Calibri"/>
              </a:rPr>
              <a:t>5 and 20 days.</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1000"/>
              </a:spcBef>
              <a:spcAft>
                <a:spcPts val="0"/>
              </a:spcAft>
              <a:buClr>
                <a:srgbClr val="1D2125"/>
              </a:buClr>
              <a:buSzPts val="1800"/>
              <a:buFont typeface="Calibri"/>
              <a:buAutoNum type="arabicPeriod" startAt="2"/>
            </a:pPr>
            <a:r>
              <a:rPr lang="en" sz="1800">
                <a:solidFill>
                  <a:srgbClr val="1D2125"/>
                </a:solidFill>
                <a:highlight>
                  <a:srgbClr val="FFFFFF"/>
                </a:highlight>
                <a:latin typeface="Calibri"/>
                <a:ea typeface="Calibri"/>
                <a:cs typeface="Calibri"/>
                <a:sym typeface="Calibri"/>
              </a:rPr>
              <a:t>Use the equation to find Carmen’s savings between: </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AutoNum type="alphaLcPeriod"/>
            </a:pPr>
            <a:r>
              <a:rPr lang="en" sz="1800">
                <a:solidFill>
                  <a:srgbClr val="1D2125"/>
                </a:solidFill>
                <a:highlight>
                  <a:srgbClr val="FFFFFF"/>
                </a:highlight>
                <a:latin typeface="Calibri"/>
                <a:ea typeface="Calibri"/>
                <a:cs typeface="Calibri"/>
                <a:sym typeface="Calibri"/>
              </a:rPr>
              <a:t>1 and 2 days.</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2 and 4 </a:t>
            </a:r>
            <a:r>
              <a:rPr lang="en" sz="1800">
                <a:solidFill>
                  <a:srgbClr val="1D2125"/>
                </a:solidFill>
                <a:highlight>
                  <a:schemeClr val="lt1"/>
                </a:highlight>
                <a:latin typeface="Calibri"/>
                <a:ea typeface="Calibri"/>
                <a:cs typeface="Calibri"/>
                <a:sym typeface="Calibri"/>
              </a:rPr>
              <a:t>days.</a:t>
            </a:r>
            <a:endParaRPr sz="1800">
              <a:solidFill>
                <a:srgbClr val="1D2125"/>
              </a:solidFill>
              <a:highlight>
                <a:srgbClr val="FFFFFF"/>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rgbClr val="FFFFFF"/>
                </a:highlight>
                <a:latin typeface="Calibri"/>
                <a:ea typeface="Calibri"/>
                <a:cs typeface="Calibri"/>
                <a:sym typeface="Calibri"/>
              </a:rPr>
              <a:t>1 and 4 </a:t>
            </a:r>
            <a:r>
              <a:rPr lang="en" sz="1800">
                <a:solidFill>
                  <a:srgbClr val="1D2125"/>
                </a:solidFill>
                <a:highlight>
                  <a:schemeClr val="lt1"/>
                </a:highlight>
                <a:latin typeface="Calibri"/>
                <a:ea typeface="Calibri"/>
                <a:cs typeface="Calibri"/>
                <a:sym typeface="Calibri"/>
              </a:rPr>
              <a:t>days.</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1200"/>
              </a:spcBef>
              <a:spcAft>
                <a:spcPts val="1200"/>
              </a:spcAft>
              <a:buNone/>
            </a:pPr>
            <a:r>
              <a:t/>
            </a:r>
            <a:endParaRPr sz="1800">
              <a:solidFill>
                <a:srgbClr val="1D2125"/>
              </a:solidFill>
              <a:highlight>
                <a:srgbClr val="FFFFFF"/>
              </a:highlight>
              <a:latin typeface="Calibri"/>
              <a:ea typeface="Calibri"/>
              <a:cs typeface="Calibri"/>
              <a:sym typeface="Calibri"/>
            </a:endParaRPr>
          </a:p>
        </p:txBody>
      </p:sp>
      <p:sp>
        <p:nvSpPr>
          <p:cNvPr id="389" name="Google Shape;389;p32"/>
          <p:cNvSpPr txBox="1"/>
          <p:nvPr/>
        </p:nvSpPr>
        <p:spPr>
          <a:xfrm>
            <a:off x="5477575" y="969275"/>
            <a:ext cx="3224400" cy="34575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4"/>
            </a:pPr>
            <a:r>
              <a:rPr lang="en" sz="1800">
                <a:solidFill>
                  <a:srgbClr val="1D2125"/>
                </a:solidFill>
                <a:highlight>
                  <a:schemeClr val="lt1"/>
                </a:highlight>
                <a:latin typeface="Calibri"/>
                <a:ea typeface="Calibri"/>
                <a:cs typeface="Calibri"/>
                <a:sym typeface="Calibri"/>
              </a:rPr>
              <a:t>Which </a:t>
            </a:r>
            <a:r>
              <a:rPr b="1" lang="en" sz="1800" u="sng">
                <a:solidFill>
                  <a:srgbClr val="1D2125"/>
                </a:solidFill>
                <a:highlight>
                  <a:schemeClr val="lt1"/>
                </a:highlight>
                <a:latin typeface="Calibri"/>
                <a:ea typeface="Calibri"/>
                <a:cs typeface="Calibri"/>
                <a:sym typeface="Calibri"/>
              </a:rPr>
              <a:t>two </a:t>
            </a:r>
            <a:r>
              <a:rPr lang="en" sz="1800">
                <a:solidFill>
                  <a:srgbClr val="1D2125"/>
                </a:solidFill>
                <a:highlight>
                  <a:schemeClr val="lt1"/>
                </a:highlight>
                <a:latin typeface="Calibri"/>
                <a:ea typeface="Calibri"/>
                <a:cs typeface="Calibri"/>
                <a:sym typeface="Calibri"/>
              </a:rPr>
              <a:t>statements are true? All three functions:</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chemeClr val="lt1"/>
                </a:highlight>
                <a:latin typeface="Calibri"/>
                <a:ea typeface="Calibri"/>
                <a:cs typeface="Calibri"/>
                <a:sym typeface="Calibri"/>
              </a:rPr>
              <a:t>are linear functions.</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chemeClr val="lt1"/>
                </a:highlight>
                <a:latin typeface="Calibri"/>
                <a:ea typeface="Calibri"/>
                <a:cs typeface="Calibri"/>
                <a:sym typeface="Calibri"/>
              </a:rPr>
              <a:t>have the same rate of change.</a:t>
            </a:r>
            <a:endParaRPr sz="1800">
              <a:solidFill>
                <a:srgbClr val="1D2125"/>
              </a:solidFill>
              <a:highlight>
                <a:schemeClr val="lt1"/>
              </a:highlight>
              <a:latin typeface="Calibri"/>
              <a:ea typeface="Calibri"/>
              <a:cs typeface="Calibri"/>
              <a:sym typeface="Calibri"/>
            </a:endParaRPr>
          </a:p>
          <a:p>
            <a:pPr indent="-342900" lvl="1" marL="914400" rtl="0" algn="l">
              <a:lnSpc>
                <a:spcPct val="115000"/>
              </a:lnSpc>
              <a:spcBef>
                <a:spcPts val="0"/>
              </a:spcBef>
              <a:spcAft>
                <a:spcPts val="0"/>
              </a:spcAft>
              <a:buClr>
                <a:srgbClr val="1D2125"/>
              </a:buClr>
              <a:buSzPts val="1800"/>
              <a:buFont typeface="Calibri"/>
              <a:buAutoNum type="alphaLcPeriod"/>
            </a:pPr>
            <a:r>
              <a:rPr lang="en" sz="1800">
                <a:solidFill>
                  <a:srgbClr val="1D2125"/>
                </a:solidFill>
                <a:highlight>
                  <a:schemeClr val="lt1"/>
                </a:highlight>
                <a:latin typeface="Calibri"/>
                <a:ea typeface="Calibri"/>
                <a:cs typeface="Calibri"/>
                <a:sym typeface="Calibri"/>
              </a:rPr>
              <a:t>have a constant rate of change.</a:t>
            </a:r>
            <a:endParaRPr sz="1800">
              <a:solidFill>
                <a:srgbClr val="1D2125"/>
              </a:solidFill>
              <a:highlight>
                <a:schemeClr val="lt1"/>
              </a:highlight>
              <a:latin typeface="Calibri"/>
              <a:ea typeface="Calibri"/>
              <a:cs typeface="Calibri"/>
              <a:sym typeface="Calibri"/>
            </a:endParaRPr>
          </a:p>
          <a:p>
            <a:pPr indent="-342900" lvl="0" marL="457200" rtl="0" algn="l">
              <a:lnSpc>
                <a:spcPct val="115000"/>
              </a:lnSpc>
              <a:spcBef>
                <a:spcPts val="1000"/>
              </a:spcBef>
              <a:spcAft>
                <a:spcPts val="1200"/>
              </a:spcAft>
              <a:buClr>
                <a:srgbClr val="1D2125"/>
              </a:buClr>
              <a:buSzPts val="1800"/>
              <a:buFont typeface="Calibri"/>
              <a:buAutoNum type="arabicPeriod" startAt="4"/>
            </a:pPr>
            <a:r>
              <a:rPr lang="en" sz="1800">
                <a:solidFill>
                  <a:srgbClr val="1D2125"/>
                </a:solidFill>
                <a:highlight>
                  <a:schemeClr val="lt1"/>
                </a:highlight>
                <a:latin typeface="Calibri"/>
                <a:ea typeface="Calibri"/>
                <a:cs typeface="Calibri"/>
                <a:sym typeface="Calibri"/>
              </a:rPr>
              <a:t>Who has the most money after 30 days? Explain how you know.</a:t>
            </a:r>
            <a:endParaRPr sz="1800">
              <a:solidFill>
                <a:srgbClr val="1D2125"/>
              </a:solidFill>
              <a:highlight>
                <a:schemeClr val="lt1"/>
              </a:highlight>
              <a:latin typeface="Calibri"/>
              <a:ea typeface="Calibri"/>
              <a:cs typeface="Calibri"/>
              <a:sym typeface="Calibri"/>
            </a:endParaRPr>
          </a:p>
        </p:txBody>
      </p:sp>
      <p:pic>
        <p:nvPicPr>
          <p:cNvPr descr="A graph shows Adams savings increasing steadily over 5 days. A table displays Biancas savings over four days. Carmens savings are represented by the function f(x) = 2x + 30, with x as days.&#10;" id="390" name="Google Shape;390;p32"/>
          <p:cNvPicPr preferRelativeResize="0"/>
          <p:nvPr/>
        </p:nvPicPr>
        <p:blipFill rotWithShape="1">
          <a:blip r:embed="rId3">
            <a:alphaModFix/>
          </a:blip>
          <a:srcRect b="42189" l="63550" r="0" t="0"/>
          <a:stretch/>
        </p:blipFill>
        <p:spPr>
          <a:xfrm>
            <a:off x="3591500" y="1234095"/>
            <a:ext cx="1933126" cy="1874962"/>
          </a:xfrm>
          <a:prstGeom prst="rect">
            <a:avLst/>
          </a:prstGeom>
          <a:noFill/>
          <a:ln>
            <a:noFill/>
          </a:ln>
        </p:spPr>
      </p:pic>
      <p:pic>
        <p:nvPicPr>
          <p:cNvPr descr="A graph shows Adams savings increasing steadily over 5 days. A table displays Biancas savings over four days. Carmens savings are represented by the function f(x) = 2x + 30, with x as days.&#10;" id="391" name="Google Shape;391;p32"/>
          <p:cNvPicPr preferRelativeResize="0"/>
          <p:nvPr/>
        </p:nvPicPr>
        <p:blipFill rotWithShape="1">
          <a:blip r:embed="rId3">
            <a:alphaModFix/>
          </a:blip>
          <a:srcRect b="13544" l="63550" r="0" t="65439"/>
          <a:stretch/>
        </p:blipFill>
        <p:spPr>
          <a:xfrm>
            <a:off x="2809025" y="3610050"/>
            <a:ext cx="2643299" cy="9320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97" name="Google Shape;397;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What is the average rate of change for the linear function?</a:t>
            </a:r>
            <a:endParaRPr/>
          </a:p>
          <a:p>
            <a:pPr indent="0" lvl="0" marL="0" rtl="0" algn="l">
              <a:lnSpc>
                <a:spcPct val="100000"/>
              </a:lnSpc>
              <a:spcBef>
                <a:spcPts val="1200"/>
              </a:spcBef>
              <a:spcAft>
                <a:spcPts val="0"/>
              </a:spcAft>
              <a:buNone/>
            </a:pPr>
            <a:r>
              <a:t/>
            </a:r>
            <a:endParaRPr sz="500"/>
          </a:p>
          <a:p>
            <a:pPr indent="0" lvl="0" marL="0" rtl="0" algn="l">
              <a:lnSpc>
                <a:spcPct val="100000"/>
              </a:lnSpc>
              <a:spcBef>
                <a:spcPts val="1200"/>
              </a:spcBef>
              <a:spcAft>
                <a:spcPts val="0"/>
              </a:spcAft>
              <a:buNone/>
            </a:pPr>
            <a:r>
              <a:t/>
            </a:r>
            <a:endParaRPr/>
          </a:p>
          <a:p>
            <a:pPr indent="-342900" lvl="0" marL="4572000" rtl="0" algn="l">
              <a:lnSpc>
                <a:spcPct val="100000"/>
              </a:lnSpc>
              <a:spcBef>
                <a:spcPts val="1200"/>
              </a:spcBef>
              <a:spcAft>
                <a:spcPts val="0"/>
              </a:spcAft>
              <a:buSzPts val="1800"/>
              <a:buFont typeface="Noto Sans"/>
              <a:buAutoNum type="alphaLcPeriod"/>
            </a:pPr>
            <a:r>
              <a:rPr lang="en"/>
              <a:t>3</a:t>
            </a:r>
            <a:endParaRPr baseline="30000" sz="1800">
              <a:latin typeface="Noto Sans"/>
              <a:ea typeface="Noto Sans"/>
              <a:cs typeface="Noto Sans"/>
              <a:sym typeface="Noto Sans"/>
            </a:endParaRPr>
          </a:p>
          <a:p>
            <a:pPr indent="-342900" lvl="0" marL="4572000" rtl="0" algn="l">
              <a:lnSpc>
                <a:spcPct val="100000"/>
              </a:lnSpc>
              <a:spcBef>
                <a:spcPts val="1000"/>
              </a:spcBef>
              <a:spcAft>
                <a:spcPts val="0"/>
              </a:spcAft>
              <a:buSzPts val="1800"/>
              <a:buFont typeface="Noto Sans"/>
              <a:buAutoNum type="alphaLcPeriod"/>
            </a:pPr>
            <a:r>
              <a:rPr lang="en"/>
              <a:t>-3</a:t>
            </a:r>
            <a:endParaRPr>
              <a:latin typeface="Noto Sans"/>
              <a:ea typeface="Noto Sans"/>
              <a:cs typeface="Noto Sans"/>
              <a:sym typeface="Noto Sans"/>
            </a:endParaRPr>
          </a:p>
          <a:p>
            <a:pPr indent="-342900" lvl="0" marL="4572000" rtl="0" algn="l">
              <a:lnSpc>
                <a:spcPct val="100000"/>
              </a:lnSpc>
              <a:spcBef>
                <a:spcPts val="1000"/>
              </a:spcBef>
              <a:spcAft>
                <a:spcPts val="0"/>
              </a:spcAft>
              <a:buSzPts val="1800"/>
              <a:buFont typeface="Noto Sans"/>
              <a:buAutoNum type="alphaLcPeriod"/>
            </a:pPr>
            <a:r>
              <a:rPr lang="en">
                <a:latin typeface="Noto Sans"/>
                <a:ea typeface="Noto Sans"/>
                <a:cs typeface="Noto Sans"/>
                <a:sym typeface="Noto Sans"/>
              </a:rPr>
              <a:t>-</a:t>
            </a:r>
            <a:r>
              <a:rPr lang="en"/>
              <a:t>⅓ </a:t>
            </a:r>
            <a:endParaRPr/>
          </a:p>
          <a:p>
            <a:pPr indent="0" lvl="0" marL="2743200" rtl="0" algn="l">
              <a:lnSpc>
                <a:spcPct val="100000"/>
              </a:lnSpc>
              <a:spcBef>
                <a:spcPts val="1000"/>
              </a:spcBef>
              <a:spcAft>
                <a:spcPts val="0"/>
              </a:spcAft>
              <a:buNone/>
            </a:pPr>
            <a:r>
              <a:t/>
            </a:r>
            <a:endParaRPr sz="900"/>
          </a:p>
          <a:p>
            <a:pPr indent="-342900" lvl="0" marL="4572000" rtl="0" algn="l">
              <a:lnSpc>
                <a:spcPct val="100000"/>
              </a:lnSpc>
              <a:spcBef>
                <a:spcPts val="0"/>
              </a:spcBef>
              <a:spcAft>
                <a:spcPts val="1000"/>
              </a:spcAft>
              <a:buSzPts val="1800"/>
              <a:buFont typeface="Noto Sans"/>
              <a:buAutoNum type="alphaLcPeriod"/>
            </a:pPr>
            <a:r>
              <a:rPr lang="en"/>
              <a:t>⅓ </a:t>
            </a:r>
            <a:endParaRPr sz="1800">
              <a:latin typeface="Noto Sans"/>
              <a:ea typeface="Noto Sans"/>
              <a:cs typeface="Noto Sans"/>
              <a:sym typeface="Noto Sans"/>
            </a:endParaRPr>
          </a:p>
        </p:txBody>
      </p:sp>
      <p:sp>
        <p:nvSpPr>
          <p:cNvPr id="398" name="Google Shape;39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4.8.4: Rate of Change of Linear Functions</a:t>
            </a:r>
            <a:endParaRPr sz="1000"/>
          </a:p>
        </p:txBody>
      </p:sp>
      <p:pic>
        <p:nvPicPr>
          <p:cNvPr id="400" name="Google Shape;400;p33"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401" name="Google Shape;401;p33">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table with two columns labeled Input and Output. The input values are 1, 2, 4, 6, and the corresponding output values are 2, -1, -7, -13." id="402" name="Google Shape;402;p33"/>
          <p:cNvPicPr preferRelativeResize="0"/>
          <p:nvPr/>
        </p:nvPicPr>
        <p:blipFill>
          <a:blip r:embed="rId4">
            <a:alphaModFix/>
          </a:blip>
          <a:stretch>
            <a:fillRect/>
          </a:stretch>
        </p:blipFill>
        <p:spPr>
          <a:xfrm>
            <a:off x="1659225" y="1658588"/>
            <a:ext cx="2467100" cy="2910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6" name="Shape 406"/>
        <p:cNvGrpSpPr/>
        <p:nvPr/>
      </p:nvGrpSpPr>
      <p:grpSpPr>
        <a:xfrm>
          <a:off x="0" y="0"/>
          <a:ext cx="0" cy="0"/>
          <a:chOff x="0" y="0"/>
          <a:chExt cx="0" cy="0"/>
        </a:xfrm>
      </p:grpSpPr>
      <p:pic>
        <p:nvPicPr>
          <p:cNvPr id="407" name="Google Shape;407;p34"/>
          <p:cNvPicPr preferRelativeResize="0"/>
          <p:nvPr/>
        </p:nvPicPr>
        <p:blipFill>
          <a:blip r:embed="rId3">
            <a:alphaModFix/>
          </a:blip>
          <a:stretch>
            <a:fillRect/>
          </a:stretch>
        </p:blipFill>
        <p:spPr>
          <a:xfrm>
            <a:off x="868680" y="1545336"/>
            <a:ext cx="1185826" cy="572700"/>
          </a:xfrm>
          <a:prstGeom prst="rect">
            <a:avLst/>
          </a:prstGeom>
          <a:noFill/>
          <a:ln>
            <a:noFill/>
          </a:ln>
        </p:spPr>
      </p:pic>
      <p:sp>
        <p:nvSpPr>
          <p:cNvPr id="408" name="Google Shape;408;p34"/>
          <p:cNvSpPr txBox="1"/>
          <p:nvPr>
            <p:ph idx="1" type="body"/>
          </p:nvPr>
        </p:nvSpPr>
        <p:spPr>
          <a:xfrm>
            <a:off x="311700" y="923875"/>
            <a:ext cx="8520600" cy="129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1D2125"/>
                </a:solidFill>
              </a:rPr>
              <a:t>The graph of a linear function is identical to the graph of the linear equation that describes it. The rate of change of a linear equation is constant. The rate of change is the slope,                   .   </a:t>
            </a:r>
            <a:r>
              <a:rPr lang="en">
                <a:solidFill>
                  <a:srgbClr val="1D2125"/>
                </a:solidFill>
              </a:rPr>
              <a:t>Find the rate of change of a linear function:</a:t>
            </a:r>
            <a:endParaRPr>
              <a:solidFill>
                <a:srgbClr val="1D2125"/>
              </a:solidFill>
            </a:endParaRPr>
          </a:p>
          <a:p>
            <a:pPr indent="0" lvl="0" marL="0" rtl="0" algn="l">
              <a:lnSpc>
                <a:spcPct val="100000"/>
              </a:lnSpc>
              <a:spcBef>
                <a:spcPts val="1200"/>
              </a:spcBef>
              <a:spcAft>
                <a:spcPts val="0"/>
              </a:spcAft>
              <a:buNone/>
            </a:pPr>
            <a:r>
              <a:t/>
            </a:r>
            <a:endParaRPr>
              <a:solidFill>
                <a:srgbClr val="1D2125"/>
              </a:solidFill>
            </a:endParaRPr>
          </a:p>
          <a:p>
            <a:pPr indent="0" lvl="0" marL="0" rtl="0" algn="l">
              <a:spcBef>
                <a:spcPts val="1200"/>
              </a:spcBef>
              <a:spcAft>
                <a:spcPts val="1200"/>
              </a:spcAft>
              <a:buNone/>
            </a:pPr>
            <a:r>
              <a:t/>
            </a:r>
            <a:endParaRPr sz="1800">
              <a:solidFill>
                <a:srgbClr val="1D2125"/>
              </a:solidFill>
            </a:endParaRPr>
          </a:p>
        </p:txBody>
      </p:sp>
      <p:sp>
        <p:nvSpPr>
          <p:cNvPr id="409" name="Google Shape;409;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410" name="Google Shape;410;p34"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411" name="Google Shape;411;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2" name="Google Shape;412;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4.8.4: Rate of Change of Linear Functions - Additional Resources</a:t>
            </a:r>
            <a:endParaRPr sz="1000"/>
          </a:p>
        </p:txBody>
      </p:sp>
      <p:pic>
        <p:nvPicPr>
          <p:cNvPr descr="A line graph with an orange diagonal line passing through four black dots plotted at coordinates (10, 0.5), (15, 1), (20, 1.5), and (25, 2) on a white grid.&#10;" id="413" name="Google Shape;413;p34"/>
          <p:cNvPicPr preferRelativeResize="0"/>
          <p:nvPr/>
        </p:nvPicPr>
        <p:blipFill>
          <a:blip r:embed="rId5">
            <a:alphaModFix/>
          </a:blip>
          <a:stretch>
            <a:fillRect/>
          </a:stretch>
        </p:blipFill>
        <p:spPr>
          <a:xfrm>
            <a:off x="945550" y="2678875"/>
            <a:ext cx="2097866" cy="1895875"/>
          </a:xfrm>
          <a:prstGeom prst="rect">
            <a:avLst/>
          </a:prstGeom>
          <a:noFill/>
          <a:ln>
            <a:noFill/>
          </a:ln>
        </p:spPr>
      </p:pic>
      <p:pic>
        <p:nvPicPr>
          <p:cNvPr descr="A table with two columns labeled Input and Output shows four pairs: -2 and 3, 8 and -2, 10 and -3, 20 and -8.&#10;" id="414" name="Google Shape;414;p34"/>
          <p:cNvPicPr preferRelativeResize="0"/>
          <p:nvPr/>
        </p:nvPicPr>
        <p:blipFill>
          <a:blip r:embed="rId6">
            <a:alphaModFix/>
          </a:blip>
          <a:stretch>
            <a:fillRect/>
          </a:stretch>
        </p:blipFill>
        <p:spPr>
          <a:xfrm>
            <a:off x="3946191" y="2682240"/>
            <a:ext cx="1811282" cy="1895875"/>
          </a:xfrm>
          <a:prstGeom prst="rect">
            <a:avLst/>
          </a:prstGeom>
          <a:noFill/>
          <a:ln>
            <a:noFill/>
          </a:ln>
        </p:spPr>
      </p:pic>
      <p:sp>
        <p:nvSpPr>
          <p:cNvPr id="415" name="Google Shape;415;p34"/>
          <p:cNvSpPr txBox="1"/>
          <p:nvPr/>
        </p:nvSpPr>
        <p:spPr>
          <a:xfrm>
            <a:off x="398125" y="2224500"/>
            <a:ext cx="2411400" cy="572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From a graph</a:t>
            </a:r>
            <a:endParaRPr sz="1800">
              <a:solidFill>
                <a:srgbClr val="424242"/>
              </a:solidFill>
              <a:latin typeface="Calibri"/>
              <a:ea typeface="Calibri"/>
              <a:cs typeface="Calibri"/>
              <a:sym typeface="Calibri"/>
            </a:endParaRPr>
          </a:p>
        </p:txBody>
      </p:sp>
      <p:sp>
        <p:nvSpPr>
          <p:cNvPr id="416" name="Google Shape;416;p34"/>
          <p:cNvSpPr txBox="1"/>
          <p:nvPr/>
        </p:nvSpPr>
        <p:spPr>
          <a:xfrm>
            <a:off x="3450336" y="2224500"/>
            <a:ext cx="2411400" cy="454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From a table</a:t>
            </a:r>
            <a:endParaRPr sz="1800">
              <a:solidFill>
                <a:srgbClr val="424242"/>
              </a:solidFill>
              <a:latin typeface="Calibri"/>
              <a:ea typeface="Calibri"/>
              <a:cs typeface="Calibri"/>
              <a:sym typeface="Calibri"/>
            </a:endParaRPr>
          </a:p>
        </p:txBody>
      </p:sp>
      <p:sp>
        <p:nvSpPr>
          <p:cNvPr id="417" name="Google Shape;417;p34"/>
          <p:cNvSpPr txBox="1"/>
          <p:nvPr/>
        </p:nvSpPr>
        <p:spPr>
          <a:xfrm>
            <a:off x="5660136" y="2225040"/>
            <a:ext cx="2411400" cy="454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From an equation</a:t>
            </a:r>
            <a:endParaRPr sz="1800">
              <a:solidFill>
                <a:srgbClr val="424242"/>
              </a:solidFill>
              <a:latin typeface="Calibri"/>
              <a:ea typeface="Calibri"/>
              <a:cs typeface="Calibri"/>
              <a:sym typeface="Calibri"/>
            </a:endParaRPr>
          </a:p>
        </p:txBody>
      </p:sp>
      <p:sp>
        <p:nvSpPr>
          <p:cNvPr id="418" name="Google Shape;418;p34"/>
          <p:cNvSpPr txBox="1"/>
          <p:nvPr/>
        </p:nvSpPr>
        <p:spPr>
          <a:xfrm>
            <a:off x="6143961" y="2678865"/>
            <a:ext cx="2411400" cy="45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700">
                <a:solidFill>
                  <a:srgbClr val="424242"/>
                </a:solidFill>
                <a:latin typeface="Times New Roman"/>
                <a:ea typeface="Times New Roman"/>
                <a:cs typeface="Times New Roman"/>
                <a:sym typeface="Times New Roman"/>
              </a:rPr>
              <a:t>F</a:t>
            </a:r>
            <a:r>
              <a:rPr i="1" lang="en" sz="18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7</a:t>
            </a:r>
            <a:r>
              <a:rPr i="1" lang="en" sz="17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+ 6</a:t>
            </a:r>
            <a:endParaRPr sz="1800">
              <a:solidFill>
                <a:srgbClr val="424242"/>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5" name="Google Shape;425;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7" name="Google Shape;427;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9" name="Google Shape;429;p3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1" name="Google Shape;431;p35"/>
          <p:cNvCxnSpPr>
            <a:stCxn id="425" idx="2"/>
            <a:endCxn id="42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32" name="Google Shape;432;p35"/>
          <p:cNvCxnSpPr>
            <a:stCxn id="427" idx="3"/>
            <a:endCxn id="42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33" name="Google Shape;433;p35"/>
          <p:cNvCxnSpPr>
            <a:stCxn id="428" idx="3"/>
            <a:endCxn id="42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34" name="Google Shape;434;p35"/>
          <p:cNvCxnSpPr>
            <a:stCxn id="423" idx="3"/>
            <a:endCxn id="429"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35" name="Google Shape;435;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37" name="Google Shape;437;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38" name="Google Shape;438;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9" name="Google Shape;439;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40" name="Google Shape;440;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41" name="Google Shape;441;p35"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42" name="Google Shape;442;p35"/>
          <p:cNvCxnSpPr>
            <a:stCxn id="429" idx="3"/>
            <a:endCxn id="430"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3" name="Google Shape;443;p35"/>
          <p:cNvCxnSpPr>
            <a:stCxn id="426" idx="3"/>
            <a:endCxn id="42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44" name="Google Shape;444;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5" name="Google Shape;445;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6" name="Google Shape;446;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7" name="Google Shape;447;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48" name="Google Shape;448;p35"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49" name="Google Shape;449;p35"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50" name="Google Shape;450;p35"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51" name="Google Shape;451;p35"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57" name="Google Shape;457;p36"/>
          <p:cNvSpPr txBox="1"/>
          <p:nvPr>
            <p:ph idx="1" type="body"/>
          </p:nvPr>
        </p:nvSpPr>
        <p:spPr>
          <a:xfrm>
            <a:off x="122200" y="978400"/>
            <a:ext cx="5071200" cy="28818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rgbClr val="424242"/>
              </a:buClr>
              <a:buSzPts val="1700"/>
              <a:buFont typeface="Noto Sans"/>
              <a:buAutoNum type="arabicPeriod"/>
            </a:pPr>
            <a:r>
              <a:rPr lang="en" sz="1700"/>
              <a:t>What is the average rate of change of the population between 1930 and 1950? Be prepared to show your reasoning.</a:t>
            </a:r>
            <a:endParaRPr sz="1700"/>
          </a:p>
          <a:p>
            <a:pPr indent="0" lvl="0" marL="0" rtl="0" algn="l">
              <a:lnSpc>
                <a:spcPct val="100000"/>
              </a:lnSpc>
              <a:spcBef>
                <a:spcPts val="1200"/>
              </a:spcBef>
              <a:spcAft>
                <a:spcPts val="0"/>
              </a:spcAft>
              <a:buNone/>
            </a:pPr>
            <a:r>
              <a:rPr lang="en" sz="1700"/>
              <a:t>For questions 2 - 4, decide if the average rate of change is positive or negative for the listed time period.</a:t>
            </a:r>
            <a:endParaRPr sz="1700"/>
          </a:p>
          <a:p>
            <a:pPr indent="-336550" lvl="0" marL="457200" rtl="0" algn="l">
              <a:lnSpc>
                <a:spcPct val="100000"/>
              </a:lnSpc>
              <a:spcBef>
                <a:spcPts val="1200"/>
              </a:spcBef>
              <a:spcAft>
                <a:spcPts val="0"/>
              </a:spcAft>
              <a:buClr>
                <a:srgbClr val="424242"/>
              </a:buClr>
              <a:buSzPts val="1700"/>
              <a:buFont typeface="Noto Sans"/>
              <a:buAutoNum type="arabicPeriod"/>
            </a:pPr>
            <a:r>
              <a:rPr lang="en" sz="1700"/>
              <a:t>1930 to 1940</a:t>
            </a:r>
            <a:endParaRPr sz="1700"/>
          </a:p>
          <a:p>
            <a:pPr indent="-336550" lvl="0" marL="457200" rtl="0" algn="l">
              <a:lnSpc>
                <a:spcPct val="100000"/>
              </a:lnSpc>
              <a:spcBef>
                <a:spcPts val="0"/>
              </a:spcBef>
              <a:spcAft>
                <a:spcPts val="0"/>
              </a:spcAft>
              <a:buClr>
                <a:srgbClr val="424242"/>
              </a:buClr>
              <a:buSzPts val="1700"/>
              <a:buFont typeface="Noto Sans"/>
              <a:buAutoNum type="arabicPeriod"/>
            </a:pPr>
            <a:r>
              <a:rPr lang="en" sz="1700"/>
              <a:t>1950 to 1970</a:t>
            </a:r>
            <a:endParaRPr sz="1700"/>
          </a:p>
          <a:p>
            <a:pPr indent="-336550" lvl="0" marL="457200" rtl="0" algn="l">
              <a:lnSpc>
                <a:spcPct val="100000"/>
              </a:lnSpc>
              <a:spcBef>
                <a:spcPts val="0"/>
              </a:spcBef>
              <a:spcAft>
                <a:spcPts val="0"/>
              </a:spcAft>
              <a:buSzPts val="1700"/>
              <a:buAutoNum type="arabicPeriod"/>
            </a:pPr>
            <a:r>
              <a:rPr lang="en" sz="1700"/>
              <a:t>1930 to 1970</a:t>
            </a:r>
            <a:endParaRPr sz="1700"/>
          </a:p>
          <a:p>
            <a:pPr indent="0" lvl="0" marL="0" rtl="0" algn="l">
              <a:lnSpc>
                <a:spcPct val="100000"/>
              </a:lnSpc>
              <a:spcBef>
                <a:spcPts val="0"/>
              </a:spcBef>
              <a:spcAft>
                <a:spcPts val="0"/>
              </a:spcAft>
              <a:buNone/>
            </a:pPr>
            <a:r>
              <a:t/>
            </a:r>
            <a:endParaRPr sz="1700"/>
          </a:p>
          <a:p>
            <a:pPr indent="-336550" lvl="0" marL="457200" rtl="0" algn="l">
              <a:lnSpc>
                <a:spcPct val="100000"/>
              </a:lnSpc>
              <a:spcBef>
                <a:spcPts val="0"/>
              </a:spcBef>
              <a:spcAft>
                <a:spcPts val="0"/>
              </a:spcAft>
              <a:buSzPts val="1700"/>
              <a:buAutoNum type="arabicPeriod"/>
            </a:pPr>
            <a:r>
              <a:rPr lang="en" sz="1700"/>
              <a:t>In which decade (10-year interval) did the population grow the fastest? Explain how you know.</a:t>
            </a:r>
            <a:endParaRPr sz="1700"/>
          </a:p>
        </p:txBody>
      </p:sp>
      <p:sp>
        <p:nvSpPr>
          <p:cNvPr id="458" name="Google Shape;458;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9" name="Google Shape;459;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4.8.5: Interpreting Average Rates of Change with Real-World Examples</a:t>
            </a:r>
            <a:endParaRPr/>
          </a:p>
        </p:txBody>
      </p:sp>
      <p:pic>
        <p:nvPicPr>
          <p:cNvPr descr="Line graph showing population in thousands from 1900 to 2000, rising sharply from 1900 to a peak around 1940, then gradually declining through 2000. The x-axis is labeled year, and the y-axis population in thousands.&#10;" id="460" name="Google Shape;460;p36"/>
          <p:cNvPicPr preferRelativeResize="0"/>
          <p:nvPr/>
        </p:nvPicPr>
        <p:blipFill>
          <a:blip r:embed="rId3">
            <a:alphaModFix/>
          </a:blip>
          <a:stretch>
            <a:fillRect/>
          </a:stretch>
        </p:blipFill>
        <p:spPr>
          <a:xfrm>
            <a:off x="5343802" y="1060704"/>
            <a:ext cx="3434400" cy="2732634"/>
          </a:xfrm>
          <a:prstGeom prst="rect">
            <a:avLst/>
          </a:prstGeom>
          <a:noFill/>
          <a:ln>
            <a:noFill/>
          </a:ln>
        </p:spPr>
      </p:pic>
      <p:sp>
        <p:nvSpPr>
          <p:cNvPr id="461" name="Google Shape;461;p36"/>
          <p:cNvSpPr/>
          <p:nvPr/>
        </p:nvSpPr>
        <p:spPr>
          <a:xfrm>
            <a:off x="5397975" y="3867525"/>
            <a:ext cx="3434400" cy="8553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representing the population of a city from 1900 to 2000.</a:t>
            </a:r>
            <a:endParaRPr sz="16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7"/>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7" name="Google Shape;467;p3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68" name="Google Shape;468;p3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9" name="Google Shape;469;p3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0" name="Google Shape;470;p3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1" name="Google Shape;471;p3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7"/>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3" name="Google Shape;473;p3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4" name="Google Shape;474;p37"/>
          <p:cNvCxnSpPr>
            <a:stCxn id="468" idx="2"/>
            <a:endCxn id="47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5" name="Google Shape;475;p37"/>
          <p:cNvCxnSpPr>
            <a:stCxn id="470" idx="3"/>
            <a:endCxn id="46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6" name="Google Shape;476;p37"/>
          <p:cNvCxnSpPr>
            <a:stCxn id="471" idx="3"/>
            <a:endCxn id="466"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77" name="Google Shape;477;p37"/>
          <p:cNvCxnSpPr>
            <a:stCxn id="466" idx="3"/>
            <a:endCxn id="472"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78" name="Google Shape;478;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9" name="Google Shape;479;p3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80" name="Google Shape;480;p37"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1" name="Google Shape;481;p3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82" name="Google Shape;482;p37"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83" name="Google Shape;483;p37"/>
          <p:cNvCxnSpPr>
            <a:stCxn id="472" idx="3"/>
            <a:endCxn id="47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84" name="Google Shape;484;p37"/>
          <p:cNvCxnSpPr>
            <a:stCxn id="469" idx="3"/>
            <a:endCxn id="47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85" name="Google Shape;485;p3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6" name="Google Shape;486;p3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7" name="Google Shape;487;p3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8" name="Google Shape;488;p3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9" name="Google Shape;489;p3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0" name="Google Shape;490;p37"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91" name="Google Shape;491;p37"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92" name="Google Shape;492;p37"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93" name="Google Shape;493;p37"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94" name="Google Shape;494;p37"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00" name="Google Shape;500;p38"/>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01" name="Google Shape;501;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2" name="Google Shape;502;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4.8.6 Practice</a:t>
            </a:r>
            <a:endParaRPr/>
          </a:p>
        </p:txBody>
      </p:sp>
      <p:pic>
        <p:nvPicPr>
          <p:cNvPr descr="One student helping another with a laptop, with question marks above, representing collaboration and asking for help with challenging problems." id="503" name="Google Shape;503;p38" title="Practice-2.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9"/>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9" name="Google Shape;509;p3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10" name="Google Shape;510;p3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1" name="Google Shape;511;p3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2" name="Google Shape;512;p3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3" name="Google Shape;513;p3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4" name="Google Shape;514;p39"/>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5" name="Google Shape;515;p39"/>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16" name="Google Shape;516;p39"/>
          <p:cNvCxnSpPr>
            <a:stCxn id="510" idx="2"/>
            <a:endCxn id="51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17" name="Google Shape;517;p39"/>
          <p:cNvCxnSpPr>
            <a:stCxn id="512" idx="3"/>
            <a:endCxn id="51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18" name="Google Shape;518;p39"/>
          <p:cNvCxnSpPr>
            <a:stCxn id="513" idx="3"/>
            <a:endCxn id="50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19" name="Google Shape;519;p39"/>
          <p:cNvCxnSpPr>
            <a:stCxn id="508" idx="3"/>
            <a:endCxn id="514"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20" name="Google Shape;520;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1" name="Google Shape;521;p3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22" name="Google Shape;522;p3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3" name="Google Shape;523;p3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24" name="Google Shape;524;p3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25" name="Google Shape;525;p3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26" name="Google Shape;526;p39"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27" name="Google Shape;527;p3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28" name="Google Shape;528;p39"/>
          <p:cNvCxnSpPr>
            <a:stCxn id="514" idx="3"/>
            <a:endCxn id="515"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29" name="Google Shape;529;p39"/>
          <p:cNvCxnSpPr>
            <a:stCxn id="511" idx="3"/>
            <a:endCxn id="51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30" name="Google Shape;530;p3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31" name="Google Shape;531;p39"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32" name="Google Shape;532;p39"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33" name="Google Shape;533;p39"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34" name="Google Shape;534;p39"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35" name="Google Shape;535;p39"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36" name="Google Shape;536;p39"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4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42" name="Google Shape;542;p40"/>
          <p:cNvSpPr txBox="1"/>
          <p:nvPr>
            <p:ph idx="1" type="body"/>
          </p:nvPr>
        </p:nvSpPr>
        <p:spPr>
          <a:xfrm>
            <a:off x="311700" y="1152475"/>
            <a:ext cx="5572500" cy="3447300"/>
          </a:xfrm>
          <a:prstGeom prst="rect">
            <a:avLst/>
          </a:prstGeom>
        </p:spPr>
        <p:txBody>
          <a:bodyPr anchorCtr="0" anchor="t" bIns="91425" lIns="91425" spcFirstLastPara="1" rIns="91425" wrap="square" tIns="91425">
            <a:noAutofit/>
          </a:bodyPr>
          <a:lstStyle/>
          <a:p>
            <a:pPr indent="-330358" lvl="0" marL="457200" rtl="0" algn="l">
              <a:lnSpc>
                <a:spcPct val="80000"/>
              </a:lnSpc>
              <a:spcBef>
                <a:spcPts val="0"/>
              </a:spcBef>
              <a:spcAft>
                <a:spcPts val="0"/>
              </a:spcAft>
              <a:buClr>
                <a:schemeClr val="dk1"/>
              </a:buClr>
              <a:buSzPts val="1603"/>
              <a:buAutoNum type="arabicPeriod"/>
            </a:pPr>
            <a:r>
              <a:rPr lang="en" sz="1602">
                <a:solidFill>
                  <a:schemeClr val="dk1"/>
                </a:solidFill>
              </a:rPr>
              <a:t>How would you explain average rate of change to a classmate who is absent today? What does it tell us? How do we find it?</a:t>
            </a:r>
            <a:endParaRPr sz="1602">
              <a:solidFill>
                <a:schemeClr val="dk1"/>
              </a:solidFill>
            </a:endParaRPr>
          </a:p>
          <a:p>
            <a:pPr indent="-330358" lvl="0" marL="457200" rtl="0" algn="l">
              <a:lnSpc>
                <a:spcPct val="80000"/>
              </a:lnSpc>
              <a:spcBef>
                <a:spcPts val="1000"/>
              </a:spcBef>
              <a:spcAft>
                <a:spcPts val="0"/>
              </a:spcAft>
              <a:buClr>
                <a:schemeClr val="dk1"/>
              </a:buClr>
              <a:buSzPts val="1603"/>
              <a:buAutoNum type="arabicPeriod"/>
            </a:pPr>
            <a:r>
              <a:rPr lang="en" sz="1602">
                <a:solidFill>
                  <a:schemeClr val="dk1"/>
                </a:solidFill>
              </a:rPr>
              <a:t>Which representation—a table or a graph—can give us a better sense of the general trend of a function over a certain interval? Why?</a:t>
            </a:r>
            <a:endParaRPr sz="1602">
              <a:solidFill>
                <a:schemeClr val="dk1"/>
              </a:solidFill>
            </a:endParaRPr>
          </a:p>
          <a:p>
            <a:pPr indent="-330358" lvl="0" marL="457200" rtl="0" algn="l">
              <a:lnSpc>
                <a:spcPct val="80000"/>
              </a:lnSpc>
              <a:spcBef>
                <a:spcPts val="1000"/>
              </a:spcBef>
              <a:spcAft>
                <a:spcPts val="0"/>
              </a:spcAft>
              <a:buClr>
                <a:schemeClr val="dk1"/>
              </a:buClr>
              <a:buSzPts val="1603"/>
              <a:buAutoNum type="arabicPeriod"/>
            </a:pPr>
            <a:r>
              <a:rPr lang="en" sz="1602">
                <a:solidFill>
                  <a:schemeClr val="dk1"/>
                </a:solidFill>
              </a:rPr>
              <a:t>What does a negative average rate of change tell us? </a:t>
            </a:r>
            <a:endParaRPr sz="1602">
              <a:solidFill>
                <a:schemeClr val="dk1"/>
              </a:solidFill>
            </a:endParaRPr>
          </a:p>
          <a:p>
            <a:pPr indent="-330358" lvl="0" marL="457200" rtl="0" algn="l">
              <a:lnSpc>
                <a:spcPct val="80000"/>
              </a:lnSpc>
              <a:spcBef>
                <a:spcPts val="1000"/>
              </a:spcBef>
              <a:spcAft>
                <a:spcPts val="0"/>
              </a:spcAft>
              <a:buClr>
                <a:schemeClr val="dk1"/>
              </a:buClr>
              <a:buSzPts val="1603"/>
              <a:buAutoNum type="arabicPeriod"/>
            </a:pPr>
            <a:r>
              <a:rPr lang="en" sz="1602">
                <a:solidFill>
                  <a:schemeClr val="dk1"/>
                </a:solidFill>
              </a:rPr>
              <a:t>If a function has a negative average rate of change over an interval, does it mean that the function value never increases?</a:t>
            </a:r>
            <a:endParaRPr sz="1602">
              <a:solidFill>
                <a:schemeClr val="dk1"/>
              </a:solidFill>
            </a:endParaRPr>
          </a:p>
          <a:p>
            <a:pPr indent="-330358" lvl="0" marL="457200" rtl="0" algn="l">
              <a:lnSpc>
                <a:spcPct val="80000"/>
              </a:lnSpc>
              <a:spcBef>
                <a:spcPts val="1000"/>
              </a:spcBef>
              <a:spcAft>
                <a:spcPts val="1000"/>
              </a:spcAft>
              <a:buClr>
                <a:schemeClr val="dk1"/>
              </a:buClr>
              <a:buSzPts val="1603"/>
              <a:buAutoNum type="arabicPeriod"/>
            </a:pPr>
            <a:r>
              <a:rPr lang="en" sz="1602">
                <a:solidFill>
                  <a:schemeClr val="dk1"/>
                </a:solidFill>
              </a:rPr>
              <a:t>When dealing with Mai and Tyler’s case, we compared average rates of change over two intervals that are not the same length. Was that a fair comparison? Does the length of the interval matter?</a:t>
            </a:r>
            <a:endParaRPr sz="2065"/>
          </a:p>
        </p:txBody>
      </p:sp>
      <p:sp>
        <p:nvSpPr>
          <p:cNvPr id="543" name="Google Shape;543;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4" name="Google Shape;544;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 Using Graphs to Find Average Rate of Change</a:t>
            </a:r>
            <a:endParaRPr/>
          </a:p>
        </p:txBody>
      </p:sp>
      <p:pic>
        <p:nvPicPr>
          <p:cNvPr id="545" name="Google Shape;545;p40" title="ChatGPT Image Aug 4, 2025, 06_38_34 PM.png"/>
          <p:cNvPicPr preferRelativeResize="0"/>
          <p:nvPr/>
        </p:nvPicPr>
        <p:blipFill>
          <a:blip r:embed="rId3">
            <a:alphaModFix/>
          </a:blip>
          <a:stretch>
            <a:fillRect/>
          </a:stretch>
        </p:blipFill>
        <p:spPr>
          <a:xfrm>
            <a:off x="6167273" y="1523286"/>
            <a:ext cx="2665024" cy="26650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51" name="Google Shape;551;p41"/>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52" name="Google Shape;552;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3" name="Google Shape;553;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4.8: Using Graphs to Find Average Rate of Change </a:t>
            </a:r>
            <a:endParaRPr/>
          </a:p>
        </p:txBody>
      </p:sp>
      <p:graphicFrame>
        <p:nvGraphicFramePr>
          <p:cNvPr id="554" name="Google Shape;554;p41"/>
          <p:cNvGraphicFramePr/>
          <p:nvPr/>
        </p:nvGraphicFramePr>
        <p:xfrm>
          <a:off x="311700" y="1764100"/>
          <a:ext cx="3000000" cy="3000000"/>
        </p:xfrm>
        <a:graphic>
          <a:graphicData uri="http://schemas.openxmlformats.org/drawingml/2006/table">
            <a:tbl>
              <a:tblPr>
                <a:noFill/>
                <a:tableStyleId>{20094EE9-AFFA-4251-B4DF-1286BB748CE1}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term “average rate of change.”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Estimate or calculate the average rate of change between two points from the graph of a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