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898A7E-120A-44E4-9735-8A3E95389C21}">
  <a:tblStyle styleId="{8C898A7E-120A-44E4-9735-8A3E95389C2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3.xml"/><Relationship Id="rId4" Type="http://schemas.openxmlformats.org/officeDocument/2006/relationships/hyperlink" Target="https://www.desmos.com/calculator/fvzbwa1h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c0kuau8qt" TargetMode="External"/><Relationship Id="rId3" Type="http://schemas.openxmlformats.org/officeDocument/2006/relationships/hyperlink" Target="https://www.desmos.com/calculator/oakuthg9ri"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ehbjrkj5ck"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009omjk5et" TargetMode="External"/><Relationship Id="rId3" Type="http://schemas.openxmlformats.org/officeDocument/2006/relationships/hyperlink" Target="https://www.desmos.com/calculator/dzubgzv1zw"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analyze exponential functions of the form </a:t>
            </a:r>
            <a:r>
              <a:rPr i="1" lang="en">
                <a:solidFill>
                  <a:schemeClr val="dk1"/>
                </a:solidFill>
                <a:latin typeface="Times New Roman"/>
                <a:ea typeface="Times New Roman"/>
                <a:cs typeface="Times New Roman"/>
                <a:sym typeface="Times New Roman"/>
              </a:rPr>
              <a:t>f(x) = 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focusing on how different values of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affect the graph’s shape when </a:t>
            </a:r>
            <a:r>
              <a:rPr i="1" lang="en">
                <a:solidFill>
                  <a:schemeClr val="dk1"/>
                </a:solidFill>
                <a:latin typeface="Times New Roman"/>
                <a:ea typeface="Times New Roman"/>
                <a:cs typeface="Times New Roman"/>
                <a:sym typeface="Times New Roman"/>
              </a:rPr>
              <a:t>b </a:t>
            </a:r>
            <a:r>
              <a:rPr lang="en">
                <a:solidFill>
                  <a:schemeClr val="dk1"/>
                </a:solidFill>
                <a:latin typeface="Noto Sans"/>
                <a:ea typeface="Noto Sans"/>
                <a:cs typeface="Noto Sans"/>
                <a:sym typeface="Noto Sans"/>
              </a:rPr>
              <a:t>&gt; 1 and when 0 &lt;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&lt; 1. By comparing functions with the same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they attend to growth factors rather than context. Real-world connections show the importance of exponential functions, and one activity is best done with Desmos so students can see the relationships dynamically.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Students should have access to Desmos (preferred) or other graphing technology.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A3(E) determine the effects on the graph of the parent function </a:t>
            </a:r>
            <a:r>
              <a:rPr i="1" lang="en">
                <a:solidFill>
                  <a:schemeClr val="dk1"/>
                </a:solidFill>
                <a:latin typeface="Times New Roman"/>
                <a:ea typeface="Times New Roman"/>
                <a:cs typeface="Times New Roman"/>
                <a:sym typeface="Times New Roman"/>
              </a:rPr>
              <a:t>f(x)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when </a:t>
            </a:r>
            <a:r>
              <a:rPr i="1" lang="en">
                <a:solidFill>
                  <a:schemeClr val="dk1"/>
                </a:solidFill>
                <a:latin typeface="Times New Roman"/>
                <a:ea typeface="Times New Roman"/>
                <a:cs typeface="Times New Roman"/>
                <a:sym typeface="Times New Roman"/>
              </a:rPr>
              <a:t>f</a:t>
            </a:r>
            <a:r>
              <a:rPr lang="en">
                <a:solidFill>
                  <a:schemeClr val="dk1"/>
                </a:solidFill>
                <a:latin typeface="Times New Roman"/>
                <a:ea typeface="Times New Roman"/>
                <a:cs typeface="Times New Roman"/>
                <a:sym typeface="Times New Roman"/>
              </a:rPr>
              <a:t>(</a:t>
            </a:r>
            <a:r>
              <a:rPr i="1" lang="en">
                <a:solidFill>
                  <a:schemeClr val="dk1"/>
                </a:solidFill>
                <a:latin typeface="Times New Roman"/>
                <a:ea typeface="Times New Roman"/>
                <a:cs typeface="Times New Roman"/>
                <a:sym typeface="Times New Roman"/>
              </a:rPr>
              <a:t>x</a:t>
            </a:r>
            <a:r>
              <a:rPr lang="en">
                <a:solidFill>
                  <a:schemeClr val="dk1"/>
                </a:solidFill>
                <a:latin typeface="Times New Roman"/>
                <a:ea typeface="Times New Roman"/>
                <a:cs typeface="Times New Roman"/>
                <a:sym typeface="Times New Roman"/>
              </a:rPr>
              <a:t>)</a:t>
            </a:r>
            <a:r>
              <a:rPr lang="en">
                <a:solidFill>
                  <a:schemeClr val="dk1"/>
                </a:solidFill>
                <a:latin typeface="Noto Sans"/>
                <a:ea typeface="Noto Sans"/>
                <a:cs typeface="Noto Sans"/>
                <a:sym typeface="Noto Sans"/>
              </a:rPr>
              <a:t> is replaced by </a:t>
            </a:r>
            <a:r>
              <a:rPr i="1" lang="en">
                <a:solidFill>
                  <a:schemeClr val="dk1"/>
                </a:solidFill>
                <a:latin typeface="Times New Roman"/>
                <a:ea typeface="Times New Roman"/>
                <a:cs typeface="Times New Roman"/>
                <a:sym typeface="Times New Roman"/>
              </a:rPr>
              <a:t>af(x)</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f(x)+d</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f(x−c)</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f(bx)</a:t>
            </a:r>
            <a:r>
              <a:rPr lang="en">
                <a:solidFill>
                  <a:schemeClr val="dk1"/>
                </a:solidFill>
                <a:latin typeface="Noto Sans"/>
                <a:ea typeface="Noto Sans"/>
                <a:cs typeface="Noto Sans"/>
                <a:sym typeface="Noto Sans"/>
              </a:rPr>
              <a:t> for specific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d</a:t>
            </a:r>
            <a:endParaRPr i="1">
              <a:solidFill>
                <a:schemeClr val="dk1"/>
              </a:solidFill>
              <a:latin typeface="Times New Roman"/>
              <a:ea typeface="Times New Roman"/>
              <a:cs typeface="Times New Roman"/>
              <a:sym typeface="Times New Roman"/>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a:t>
            </a:r>
            <a:r>
              <a:rPr i="1" lang="en">
                <a:solidFill>
                  <a:schemeClr val="dk1"/>
                </a:solidFill>
                <a:latin typeface="Times New Roman"/>
                <a:ea typeface="Times New Roman"/>
                <a:cs typeface="Times New Roman"/>
                <a:sym typeface="Times New Roman"/>
              </a:rPr>
              <a:t>f(x) = 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(where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a rational number) to describe problems arising from mathematical and real-world situations, including growth and decay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A9(D) graph exponential functions that model growth and decay and identify key features, including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and asymptote, in mathematical and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goal of this warm up is to practice modeling exponential decay with an equation. Students may test equations by plugging in a value (like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𝑡 </a:t>
            </a:r>
            <a:r>
              <a:rPr lang="en" sz="1300">
                <a:solidFill>
                  <a:schemeClr val="dk1"/>
                </a:solidFill>
                <a:latin typeface="Calibri"/>
                <a:ea typeface="Calibri"/>
                <a:cs typeface="Calibri"/>
                <a:sym typeface="Calibri"/>
              </a:rPr>
              <a:t>=1), but encourage them to also reason about whether each equation matches the situation.</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instance, in Option A, the term ⅓</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in the expression would mean “a third of the time in weeks” (rather than a third of the gift money), suggesting that this expression doesn’t accurately reflect the situation. Similarly, in Option C, ⅓ ⋅ 180</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would mean ⅓ being multiplied by 180 repeatedly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times), which also does not represent the situation.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spcBef>
                <a:spcPts val="8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Remind students this warm-up is about modeling exponential decay.</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Present Jada’s situation: $180 gift, spends ⅓ each week, keeps ⅔.</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Show the four equation options.</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Encourage two strategies:</a:t>
            </a:r>
            <a:endParaRPr sz="1150">
              <a:solidFill>
                <a:schemeClr val="dk1"/>
              </a:solidFill>
              <a:latin typeface="Roboto"/>
              <a:ea typeface="Roboto"/>
              <a:cs typeface="Roboto"/>
              <a:sym typeface="Roboto"/>
            </a:endParaRPr>
          </a:p>
          <a:p>
            <a:pPr indent="-301625" lvl="1" marL="9144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Test values (e.g., </a:t>
            </a:r>
            <a:r>
              <a:rPr i="1" lang="en" sz="1150">
                <a:solidFill>
                  <a:schemeClr val="dk1"/>
                </a:solidFill>
                <a:latin typeface="Roboto"/>
                <a:ea typeface="Roboto"/>
                <a:cs typeface="Roboto"/>
                <a:sym typeface="Roboto"/>
              </a:rPr>
              <a:t>t</a:t>
            </a:r>
            <a:r>
              <a:rPr lang="en" sz="1150">
                <a:solidFill>
                  <a:schemeClr val="dk1"/>
                </a:solidFill>
                <a:latin typeface="Times New Roman"/>
                <a:ea typeface="Times New Roman"/>
                <a:cs typeface="Times New Roman"/>
                <a:sym typeface="Times New Roman"/>
              </a:rPr>
              <a:t> </a:t>
            </a:r>
            <a:r>
              <a:rPr lang="en" sz="1150">
                <a:solidFill>
                  <a:schemeClr val="dk1"/>
                </a:solidFill>
                <a:latin typeface="Roboto"/>
                <a:ea typeface="Roboto"/>
                <a:cs typeface="Roboto"/>
                <a:sym typeface="Roboto"/>
              </a:rPr>
              <a:t>= 1).</a:t>
            </a:r>
            <a:endParaRPr sz="1150">
              <a:solidFill>
                <a:schemeClr val="dk1"/>
              </a:solidFill>
              <a:latin typeface="Roboto"/>
              <a:ea typeface="Roboto"/>
              <a:cs typeface="Roboto"/>
              <a:sym typeface="Roboto"/>
            </a:endParaRPr>
          </a:p>
          <a:p>
            <a:pPr indent="-301625" lvl="1" marL="9144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Match terms in the equation to the situation.</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Briefly note why some options don’t fit (e.g., Option A uses time instead of money, Option C multiplies 180 repeatedly).</a:t>
            </a:r>
            <a:endParaRPr sz="1150">
              <a:solidFill>
                <a:schemeClr val="dk1"/>
              </a:solidFill>
              <a:latin typeface="Roboto"/>
              <a:ea typeface="Roboto"/>
              <a:cs typeface="Roboto"/>
              <a:sym typeface="Roboto"/>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g</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180 </a:t>
            </a:r>
            <a:r>
              <a:rPr lang="en" sz="1300">
                <a:solidFill>
                  <a:srgbClr val="1D2125"/>
                </a:solidFill>
              </a:rPr>
              <a:t>⋅ (⅔</a:t>
            </a:r>
            <a:r>
              <a:rPr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Jada's initial gift is $180. Then, she spends a third ⅓  of the whole amount each week. This means that she has ⅔  left after each week because 1− ⅓ = ⅔ (the whole amount minus a third).</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lang="en" sz="1300">
                <a:solidFill>
                  <a:schemeClr val="dk1"/>
                </a:solidFill>
                <a:latin typeface="Calibri"/>
                <a:ea typeface="Calibri"/>
                <a:cs typeface="Calibri"/>
                <a:sym typeface="Calibri"/>
              </a:rPr>
              <a:t>When writing the equation, </a:t>
            </a:r>
            <a:r>
              <a:rPr i="1" lang="en" sz="1300">
                <a:solidFill>
                  <a:schemeClr val="dk1"/>
                </a:solidFill>
                <a:latin typeface="Times New Roman"/>
                <a:ea typeface="Times New Roman"/>
                <a:cs typeface="Times New Roman"/>
                <a:sym typeface="Times New Roman"/>
              </a:rPr>
              <a:t>a</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180 because that is the starting amount she was given. Then, because she spends ⅓ each week, that means only ⅔ is leftover. so,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⅔ . The equation that results is </a:t>
            </a:r>
            <a:r>
              <a:rPr i="1" lang="en" sz="1300">
                <a:solidFill>
                  <a:schemeClr val="dk1"/>
                </a:solidFill>
                <a:latin typeface="Calibri"/>
                <a:ea typeface="Calibri"/>
                <a:cs typeface="Calibri"/>
                <a:sym typeface="Calibri"/>
              </a:rPr>
              <a:t>g </a:t>
            </a:r>
            <a:r>
              <a:rPr lang="en" sz="1300">
                <a:solidFill>
                  <a:schemeClr val="dk1"/>
                </a:solidFill>
                <a:latin typeface="Calibri"/>
                <a:ea typeface="Calibri"/>
                <a:cs typeface="Calibri"/>
                <a:sym typeface="Calibri"/>
              </a:rPr>
              <a:t>= 180 ⋅ (⅔)</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Some students may choose Option B because of the words “a third of what is left” in the prompt. Ask them what fraction of the quantity is left if ⅓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of it is spent. If students are still not convinced, ask them: “How much of the 180 is spent in week 1? How much is left?” Use your equation to verify that 120 is left.</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for the correct response and prompt them to explain why the other ones are not correct.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understand that if a third of the balance is spent every week, two-thirds of the balance is what remains every week, so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⅔, and the amount available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weeks would be 180 ⋅ (⅔)</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2 Collect and Display: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As students discuss their ideas with a partner, listen for and collect the language students use to identify and describe how changing the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affect the graph. Write the students’ words and phrases on a visual display and update it throughout the remainder of the lesson. Remind students to borrow language from the display as needed. This will help students read and use mathematical language during their partner and whole-group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During the launch, take time to review terms that students will need to access for this activity. Invite students to suggest language or diagrams to include on a display that will support their understanding of exponential expressions in the form </a:t>
            </a:r>
            <a:r>
              <a:rPr i="1" lang="en">
                <a:solidFill>
                  <a:schemeClr val="dk1"/>
                </a:solidFill>
                <a:latin typeface="Times New Roman"/>
                <a:ea typeface="Times New Roman"/>
                <a:cs typeface="Times New Roman"/>
                <a:sym typeface="Times New Roman"/>
              </a:rPr>
              <a:t>y</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Language</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a:t>
            </a:r>
            <a:r>
              <a:rPr lang="en" sz="1300">
                <a:solidFill>
                  <a:schemeClr val="dk1"/>
                </a:solidFill>
                <a:latin typeface="Calibri"/>
                <a:ea typeface="Calibri"/>
                <a:cs typeface="Calibri"/>
                <a:sym typeface="Calibri"/>
              </a:rPr>
              <a:t>extension</a:t>
            </a:r>
            <a:r>
              <a:rPr lang="en" sz="1300">
                <a:solidFill>
                  <a:schemeClr val="dk1"/>
                </a:solidFill>
                <a:latin typeface="Calibri"/>
                <a:ea typeface="Calibri"/>
                <a:cs typeface="Calibri"/>
                <a:sym typeface="Calibri"/>
              </a:rPr>
              <a: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The goal of this lesson is to see how the numbers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affect the graph of an exponential function </a:t>
            </a:r>
            <a:r>
              <a:rPr i="1" lang="en" sz="1300">
                <a:solidFill>
                  <a:schemeClr val="dk1"/>
                </a:solidFill>
                <a:latin typeface="Times New Roman"/>
                <a:ea typeface="Times New Roman"/>
                <a:cs typeface="Times New Roman"/>
                <a:sym typeface="Times New Roman"/>
              </a:rPr>
              <a:t>f(x)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 ⋅ b</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 money example is used to make the idea accessible. Students compare bank accounts to see which grows faster (though not realistic, it motivates attention to growth factors). As students work in groups, note who can explain how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shape the graph and invite them to share. The activity works best if each student has a device with Desmos to explore the relationship dynamically.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pairs and ensure each has access to graphing technology.</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Have students read the first question. Ask: “If the account were yours, which function would you choose: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Times New Roman"/>
                <a:ea typeface="Times New Roman"/>
                <a:cs typeface="Times New Roman"/>
                <a:sym typeface="Times New Roman"/>
              </a:rPr>
              <a:t>,</a:t>
            </a:r>
            <a:r>
              <a:rPr i="1" lang="en" sz="1300">
                <a:solidFill>
                  <a:srgbClr val="1D2125"/>
                </a:solidFill>
                <a:latin typeface="Times New Roman"/>
                <a:ea typeface="Times New Roman"/>
                <a:cs typeface="Times New Roman"/>
                <a:sym typeface="Times New Roman"/>
              </a:rPr>
              <a:t> g</a:t>
            </a:r>
            <a:r>
              <a:rPr lang="en" sz="1300">
                <a:solidFill>
                  <a:srgbClr val="1D2125"/>
                </a:solidFill>
                <a:latin typeface="Times New Roman"/>
                <a:ea typeface="Times New Roman"/>
                <a:cs typeface="Times New Roman"/>
                <a:sym typeface="Times New Roman"/>
              </a:rPr>
              <a:t>,</a:t>
            </a:r>
            <a:r>
              <a:rPr i="1" lang="en" sz="1300">
                <a:solidFill>
                  <a:srgbClr val="1D2125"/>
                </a:solidFill>
                <a:latin typeface="Times New Roman"/>
                <a:ea typeface="Times New Roman"/>
                <a:cs typeface="Times New Roman"/>
                <a:sym typeface="Times New Roman"/>
              </a:rPr>
              <a:t> h</a:t>
            </a:r>
            <a:r>
              <a:rPr lang="en" sz="1300">
                <a:solidFill>
                  <a:srgbClr val="1D2125"/>
                </a:solidFill>
                <a:latin typeface="Calibri"/>
                <a:ea typeface="Calibri"/>
                <a:cs typeface="Calibri"/>
                <a:sym typeface="Calibri"/>
              </a:rPr>
              <a:t>, or </a:t>
            </a:r>
            <a:r>
              <a:rPr i="1" lang="en" sz="1300">
                <a:solidFill>
                  <a:srgbClr val="1D2125"/>
                </a:solidFill>
                <a:latin typeface="Times New Roman"/>
                <a:ea typeface="Times New Roman"/>
                <a:cs typeface="Times New Roman"/>
                <a:sym typeface="Times New Roman"/>
              </a:rPr>
              <a:t>j</a:t>
            </a:r>
            <a:r>
              <a:rPr lang="en" sz="1300">
                <a:solidFill>
                  <a:srgbClr val="1D2125"/>
                </a:solidFill>
                <a:latin typeface="Calibri"/>
                <a:ea typeface="Calibri"/>
                <a:cs typeface="Calibri"/>
                <a:sym typeface="Calibri"/>
              </a:rPr>
              <a:t>?” Allow time for discussion.</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Direct students to read the second question and discuss which function—</a:t>
            </a:r>
            <a:r>
              <a:rPr i="1" lang="en" sz="1300">
                <a:solidFill>
                  <a:srgbClr val="1D2125"/>
                </a:solidFill>
                <a:latin typeface="Times New Roman"/>
                <a:ea typeface="Times New Roman"/>
                <a:cs typeface="Times New Roman"/>
                <a:sym typeface="Times New Roman"/>
              </a:rPr>
              <a:t>p</a:t>
            </a:r>
            <a:r>
              <a:rPr lang="en" sz="1300">
                <a:solidFill>
                  <a:srgbClr val="1D2125"/>
                </a:solidFill>
                <a:latin typeface="Times New Roman"/>
                <a:ea typeface="Times New Roman"/>
                <a:cs typeface="Times New Roman"/>
                <a:sym typeface="Times New Roman"/>
              </a:rPr>
              <a:t>,</a:t>
            </a:r>
            <a:r>
              <a:rPr i="1" lang="en" sz="1300">
                <a:solidFill>
                  <a:srgbClr val="1D2125"/>
                </a:solidFill>
                <a:latin typeface="Times New Roman"/>
                <a:ea typeface="Times New Roman"/>
                <a:cs typeface="Times New Roman"/>
                <a:sym typeface="Times New Roman"/>
              </a:rPr>
              <a:t> q</a:t>
            </a:r>
            <a:r>
              <a:rPr lang="en" sz="1300">
                <a:solidFill>
                  <a:srgbClr val="1D2125"/>
                </a:solidFill>
                <a:latin typeface="Times New Roman"/>
                <a:ea typeface="Times New Roman"/>
                <a:cs typeface="Times New Roman"/>
                <a:sym typeface="Times New Roman"/>
              </a:rPr>
              <a:t>,</a:t>
            </a:r>
            <a:r>
              <a:rPr i="1" lang="en" sz="1300">
                <a:solidFill>
                  <a:srgbClr val="1D2125"/>
                </a:solidFill>
                <a:latin typeface="Times New Roman"/>
                <a:ea typeface="Times New Roman"/>
                <a:cs typeface="Times New Roman"/>
                <a:sym typeface="Times New Roman"/>
              </a:rPr>
              <a:t> or r</a:t>
            </a:r>
            <a:r>
              <a:rPr lang="en" sz="1300">
                <a:solidFill>
                  <a:srgbClr val="1D2125"/>
                </a:solidFill>
                <a:latin typeface="Calibri"/>
                <a:ea typeface="Calibri"/>
                <a:cs typeface="Calibri"/>
                <a:sym typeface="Calibri"/>
              </a:rPr>
              <a:t>—they would choose.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Assign roles: one partner graphs the functions from the first question, the other graphs the functions from the second question.</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Partners analyze their graphs together and compare results.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Link to Desmos graph:</a:t>
            </a:r>
            <a:r>
              <a:rPr lang="en" sz="1300">
                <a:solidFill>
                  <a:srgbClr val="FF0000"/>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4"/>
              </a:rPr>
              <a:t>https://www.desmos.com/calculator/fvzbwa1hng</a:t>
            </a:r>
            <a:endParaRPr sz="1300">
              <a:solidFill>
                <a:srgbClr val="FF0000"/>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When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greater than 1, larger values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mean that the function grows more quickly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A positive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that is less than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1 means the function is decreasing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Link to Desmos graph: </a:t>
            </a:r>
            <a:r>
              <a:rPr lang="en" sz="1300" u="sng">
                <a:solidFill>
                  <a:schemeClr val="hlink"/>
                </a:solidFill>
                <a:latin typeface="Calibri"/>
                <a:ea typeface="Calibri"/>
                <a:cs typeface="Calibri"/>
                <a:sym typeface="Calibri"/>
                <a:hlinkClick r:id="rId2"/>
              </a:rPr>
              <a:t>https://www.desmos.com/calculator/lc0kuau8qt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Changing the value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changes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to (0,</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Link to Desmos graph: </a:t>
            </a:r>
            <a:r>
              <a:rPr lang="en" sz="1300" u="sng">
                <a:solidFill>
                  <a:schemeClr val="hlink"/>
                </a:solidFill>
                <a:latin typeface="Calibri"/>
                <a:ea typeface="Calibri"/>
                <a:cs typeface="Calibri"/>
                <a:sym typeface="Calibri"/>
                <a:hlinkClick r:id="rId3"/>
              </a:rPr>
              <a:t>https://www.desmos.com/calculator/oakuthg9ri</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 Changing the value of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changes the horizontal asymptote from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0 to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So function </a:t>
            </a:r>
            <a:r>
              <a:rPr i="1" lang="en" sz="1300">
                <a:solidFill>
                  <a:schemeClr val="dk1"/>
                </a:solidFill>
                <a:latin typeface="Times New Roman"/>
                <a:ea typeface="Times New Roman"/>
                <a:cs typeface="Times New Roman"/>
                <a:sym typeface="Times New Roman"/>
              </a:rPr>
              <a:t>f(x)</a:t>
            </a:r>
            <a:r>
              <a:rPr lang="en" sz="1300">
                <a:solidFill>
                  <a:schemeClr val="dk1"/>
                </a:solidFill>
                <a:latin typeface="Calibri"/>
                <a:ea typeface="Calibri"/>
                <a:cs typeface="Calibri"/>
                <a:sym typeface="Calibri"/>
              </a:rPr>
              <a:t> has a horizontal asymptote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 and </a:t>
            </a:r>
            <a:r>
              <a:rPr i="1" lang="en" sz="1300">
                <a:solidFill>
                  <a:schemeClr val="dk1"/>
                </a:solidFill>
                <a:latin typeface="Times New Roman"/>
                <a:ea typeface="Times New Roman"/>
                <a:cs typeface="Times New Roman"/>
                <a:sym typeface="Times New Roman"/>
              </a:rPr>
              <a:t>h(x)</a:t>
            </a:r>
            <a:endParaRPr i="1" sz="1300">
              <a:solidFill>
                <a:schemeClr val="dk1"/>
              </a:solidFill>
              <a:latin typeface="Times New Roman"/>
              <a:ea typeface="Times New Roman"/>
              <a:cs typeface="Times New Roman"/>
              <a:sym typeface="Times New Roman"/>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has a horizontal asymptote of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Once students have used graphing technology to graph four functions on the same set of axes, they may need help choosing a graphing window so that they can see salient features of all four graphs. They may also need help understanding how to determine which graph represents which function. (Some tools make it easier to distinguish than others.)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previously selected students or groups to share their responses. Discuss: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graph, where do you see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of each function? How does the size of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affect the graph?” (The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The greater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the higher it is on the vertical axis.)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graph, where do you see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of each function? How does the size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affect the graph?”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appears in the steepness of the curve. When the function is characterized by exponential growth, the larger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steeper the curve, or the more quickly the quantity is growing or decaying.)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graph of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different from the other graphs?" (It represents a situation characterized by exponential decay: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decreases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value for function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different from those of the other functions?”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less than 1.)</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83e33fff0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83e33fff0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We can rewrite each of the functions as a multiple of 3x to more easily compare them: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rgbClr val="424242"/>
                </a:solidFill>
                <a:latin typeface="Calibri"/>
                <a:ea typeface="Calibri"/>
                <a:cs typeface="Calibri"/>
                <a:sym typeface="Calibri"/>
              </a:rPr>
              <a:t>f(x) </a:t>
            </a:r>
            <a:r>
              <a:rPr lang="en" sz="1300">
                <a:solidFill>
                  <a:srgbClr val="424242"/>
                </a:solidFill>
                <a:latin typeface="Calibri"/>
                <a:ea typeface="Calibri"/>
                <a:cs typeface="Calibri"/>
                <a:sym typeface="Calibri"/>
              </a:rPr>
              <a:t>= 10 ⋅ 3</a:t>
            </a:r>
            <a:r>
              <a:rPr baseline="30000" i="1" lang="en" sz="1300">
                <a:solidFill>
                  <a:srgbClr val="424242"/>
                </a:solidFill>
                <a:latin typeface="Calibri"/>
                <a:ea typeface="Calibri"/>
                <a:cs typeface="Calibri"/>
                <a:sym typeface="Calibri"/>
              </a:rPr>
              <a:t>x</a:t>
            </a:r>
            <a:endParaRPr baseline="30000" i="1" sz="1300">
              <a:solidFill>
                <a:srgbClr val="42424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i="1" lang="en" sz="1300">
                <a:solidFill>
                  <a:srgbClr val="424242"/>
                </a:solidFill>
                <a:latin typeface="Calibri"/>
                <a:ea typeface="Calibri"/>
                <a:cs typeface="Calibri"/>
                <a:sym typeface="Calibri"/>
              </a:rPr>
              <a:t>g(x) </a:t>
            </a:r>
            <a:r>
              <a:rPr lang="en" sz="1300">
                <a:solidFill>
                  <a:srgbClr val="424242"/>
                </a:solidFill>
                <a:latin typeface="Calibri"/>
                <a:ea typeface="Calibri"/>
                <a:cs typeface="Calibri"/>
                <a:sym typeface="Calibri"/>
              </a:rPr>
              <a:t>= 3</a:t>
            </a:r>
            <a:r>
              <a:rPr baseline="30000" i="1" lang="en" sz="1300">
                <a:solidFill>
                  <a:srgbClr val="424242"/>
                </a:solidFill>
                <a:latin typeface="Calibri"/>
                <a:ea typeface="Calibri"/>
                <a:cs typeface="Calibri"/>
                <a:sym typeface="Calibri"/>
              </a:rPr>
              <a:t>x</a:t>
            </a:r>
            <a:r>
              <a:rPr baseline="30000" lang="en" sz="1300">
                <a:solidFill>
                  <a:srgbClr val="424242"/>
                </a:solidFill>
                <a:latin typeface="Calibri"/>
                <a:ea typeface="Calibri"/>
                <a:cs typeface="Calibri"/>
                <a:sym typeface="Calibri"/>
              </a:rPr>
              <a:t>+2 </a:t>
            </a:r>
            <a:r>
              <a:rPr lang="en" sz="1300">
                <a:solidFill>
                  <a:srgbClr val="424242"/>
                </a:solidFill>
                <a:latin typeface="Calibri"/>
                <a:ea typeface="Calibri"/>
                <a:cs typeface="Calibri"/>
                <a:sym typeface="Calibri"/>
              </a:rPr>
              <a:t>= 3</a:t>
            </a:r>
            <a:r>
              <a:rPr baseline="30000"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3</a:t>
            </a:r>
            <a:r>
              <a:rPr baseline="30000" lang="en" sz="1300">
                <a:solidFill>
                  <a:srgbClr val="424242"/>
                </a:solidFill>
                <a:latin typeface="Calibri"/>
                <a:ea typeface="Calibri"/>
                <a:cs typeface="Calibri"/>
                <a:sym typeface="Calibri"/>
              </a:rPr>
              <a:t>2 </a:t>
            </a:r>
            <a:r>
              <a:rPr lang="en" sz="1300">
                <a:solidFill>
                  <a:srgbClr val="424242"/>
                </a:solidFill>
                <a:latin typeface="Calibri"/>
                <a:ea typeface="Calibri"/>
                <a:cs typeface="Calibri"/>
                <a:sym typeface="Calibri"/>
              </a:rPr>
              <a:t>= 9⋅ 3</a:t>
            </a:r>
            <a:r>
              <a:rPr baseline="30000" i="1" lang="en" sz="1300">
                <a:solidFill>
                  <a:srgbClr val="424242"/>
                </a:solidFill>
                <a:latin typeface="Calibri"/>
                <a:ea typeface="Calibri"/>
                <a:cs typeface="Calibri"/>
                <a:sym typeface="Calibri"/>
              </a:rPr>
              <a:t>x</a:t>
            </a:r>
            <a:endParaRPr baseline="30000" sz="1300">
              <a:solidFill>
                <a:srgbClr val="42424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i="1" lang="en" sz="1300">
                <a:solidFill>
                  <a:srgbClr val="424242"/>
                </a:solidFill>
                <a:latin typeface="Calibri"/>
                <a:ea typeface="Calibri"/>
                <a:cs typeface="Calibri"/>
                <a:sym typeface="Calibri"/>
              </a:rPr>
              <a:t>h(x) </a:t>
            </a:r>
            <a:r>
              <a:rPr lang="en" sz="1300">
                <a:solidFill>
                  <a:srgbClr val="424242"/>
                </a:solidFill>
                <a:latin typeface="Calibri"/>
                <a:ea typeface="Calibri"/>
                <a:cs typeface="Calibri"/>
                <a:sym typeface="Calibri"/>
              </a:rPr>
              <a:t>= ½ ⋅3</a:t>
            </a:r>
            <a:r>
              <a:rPr baseline="30000" i="1" lang="en" sz="1300">
                <a:solidFill>
                  <a:srgbClr val="424242"/>
                </a:solidFill>
                <a:latin typeface="Calibri"/>
                <a:ea typeface="Calibri"/>
                <a:cs typeface="Calibri"/>
                <a:sym typeface="Calibri"/>
              </a:rPr>
              <a:t>x</a:t>
            </a:r>
            <a:r>
              <a:rPr baseline="30000" lang="en" sz="1300">
                <a:solidFill>
                  <a:srgbClr val="424242"/>
                </a:solidFill>
                <a:latin typeface="Calibri"/>
                <a:ea typeface="Calibri"/>
                <a:cs typeface="Calibri"/>
                <a:sym typeface="Calibri"/>
              </a:rPr>
              <a:t>+3 </a:t>
            </a:r>
            <a:r>
              <a:rPr lang="en" sz="1300">
                <a:solidFill>
                  <a:srgbClr val="424242"/>
                </a:solidFill>
                <a:latin typeface="Calibri"/>
                <a:ea typeface="Calibri"/>
                <a:cs typeface="Calibri"/>
                <a:sym typeface="Calibri"/>
              </a:rPr>
              <a:t>= ½ ⋅ 3</a:t>
            </a:r>
            <a:r>
              <a:rPr baseline="30000"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3</a:t>
            </a:r>
            <a:r>
              <a:rPr baseline="30000" lang="en" sz="1300">
                <a:solidFill>
                  <a:srgbClr val="424242"/>
                </a:solidFill>
                <a:latin typeface="Calibri"/>
                <a:ea typeface="Calibri"/>
                <a:cs typeface="Calibri"/>
                <a:sym typeface="Calibri"/>
              </a:rPr>
              <a:t>3 </a:t>
            </a:r>
            <a:r>
              <a:rPr lang="en" sz="1300">
                <a:solidFill>
                  <a:srgbClr val="424242"/>
                </a:solidFill>
                <a:latin typeface="Calibri"/>
                <a:ea typeface="Calibri"/>
                <a:cs typeface="Calibri"/>
                <a:sym typeface="Calibri"/>
              </a:rPr>
              <a:t>= 27/2⋅ 3</a:t>
            </a:r>
            <a:r>
              <a:rPr baseline="30000"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13.5 ⋅ 3</a:t>
            </a:r>
            <a:r>
              <a:rPr baseline="30000" i="1" lang="en" sz="1300">
                <a:solidFill>
                  <a:srgbClr val="424242"/>
                </a:solidFill>
                <a:latin typeface="Calibri"/>
                <a:ea typeface="Calibri"/>
                <a:cs typeface="Calibri"/>
                <a:sym typeface="Calibri"/>
              </a:rPr>
              <a:t>x</a:t>
            </a:r>
            <a:endParaRPr b="1" sz="800">
              <a:solidFill>
                <a:schemeClr val="dk1"/>
              </a:solidFill>
              <a:latin typeface="Calibri"/>
              <a:ea typeface="Calibri"/>
              <a:cs typeface="Calibri"/>
              <a:sym typeface="Calibri"/>
            </a:endParaRPr>
          </a:p>
          <a:p>
            <a:pPr indent="0" lvl="0" marL="0" rtl="0" algn="l">
              <a:spcBef>
                <a:spcPts val="1200"/>
              </a:spcBef>
              <a:spcAft>
                <a:spcPts val="0"/>
              </a:spcAft>
              <a:buNone/>
            </a:pPr>
            <a:r>
              <a:rPr lang="en" sz="1300">
                <a:solidFill>
                  <a:schemeClr val="dk1"/>
                </a:solidFill>
                <a:latin typeface="Calibri"/>
                <a:ea typeface="Calibri"/>
                <a:cs typeface="Calibri"/>
                <a:sym typeface="Calibri"/>
              </a:rPr>
              <a:t>Since 9 &lt; 10 &lt; 13.5, we see that</a:t>
            </a:r>
            <a:r>
              <a:rPr i="1" lang="en" sz="1300">
                <a:solidFill>
                  <a:schemeClr val="dk1"/>
                </a:solidFill>
                <a:latin typeface="Calibri"/>
                <a:ea typeface="Calibri"/>
                <a:cs typeface="Calibri"/>
                <a:sym typeface="Calibri"/>
              </a:rPr>
              <a:t> h</a:t>
            </a:r>
            <a:r>
              <a:rPr lang="en" sz="1300">
                <a:solidFill>
                  <a:schemeClr val="dk1"/>
                </a:solidFill>
                <a:latin typeface="Calibri"/>
                <a:ea typeface="Calibri"/>
                <a:cs typeface="Calibri"/>
                <a:sym typeface="Calibri"/>
              </a:rPr>
              <a:t> has the most money for any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rgbClr val="424242"/>
                </a:solidFill>
                <a:latin typeface="Calibri"/>
                <a:ea typeface="Calibri"/>
                <a:cs typeface="Calibri"/>
                <a:sym typeface="Calibri"/>
              </a:rPr>
              <a:t>h(x) </a:t>
            </a:r>
            <a:r>
              <a:rPr lang="en" sz="1300">
                <a:solidFill>
                  <a:srgbClr val="424242"/>
                </a:solidFill>
                <a:latin typeface="Calibri"/>
                <a:ea typeface="Calibri"/>
                <a:cs typeface="Calibri"/>
                <a:sym typeface="Calibri"/>
              </a:rPr>
              <a:t>= ½ ⋅3</a:t>
            </a:r>
            <a:r>
              <a:rPr baseline="30000" i="1" lang="en" sz="1300">
                <a:solidFill>
                  <a:srgbClr val="424242"/>
                </a:solidFill>
                <a:latin typeface="Calibri"/>
                <a:ea typeface="Calibri"/>
                <a:cs typeface="Calibri"/>
                <a:sym typeface="Calibri"/>
              </a:rPr>
              <a:t>x</a:t>
            </a:r>
            <a:r>
              <a:rPr baseline="30000" lang="en" sz="1300">
                <a:solidFill>
                  <a:srgbClr val="424242"/>
                </a:solidFill>
                <a:latin typeface="Calibri"/>
                <a:ea typeface="Calibri"/>
                <a:cs typeface="Calibri"/>
                <a:sym typeface="Calibri"/>
              </a:rPr>
              <a:t>+3</a:t>
            </a:r>
            <a:r>
              <a:rPr lang="en" sz="1300">
                <a:solidFill>
                  <a:schemeClr val="dk1"/>
                </a:solidFill>
                <a:latin typeface="Calibri"/>
                <a:ea typeface="Calibri"/>
                <a:cs typeface="Calibri"/>
                <a:sym typeface="Calibri"/>
              </a:rPr>
              <a:t>, because it always gives the largest balance.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all three have the same exponential base (3</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so the order of size depends only on the coefficient. </a:t>
            </a:r>
            <a:r>
              <a:rPr i="1" lang="en" sz="1300">
                <a:solidFill>
                  <a:schemeClr val="dk1"/>
                </a:solidFill>
                <a:latin typeface="Times New Roman"/>
                <a:ea typeface="Times New Roman"/>
                <a:cs typeface="Times New Roman"/>
                <a:sym typeface="Times New Roman"/>
              </a:rPr>
              <a:t>h(x)</a:t>
            </a:r>
            <a:r>
              <a:rPr lang="en" sz="1300">
                <a:solidFill>
                  <a:schemeClr val="dk1"/>
                </a:solidFill>
                <a:latin typeface="Calibri"/>
                <a:ea typeface="Calibri"/>
                <a:cs typeface="Calibri"/>
                <a:sym typeface="Calibri"/>
              </a:rPr>
              <a:t> is always the largest.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83e33fff0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83e33fff0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Subtracting 5 is the same as adding –5. The graph is shifted down 5. The answer is </a:t>
            </a: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2 is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the function and changes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not the asymptote. The answer is </a:t>
            </a: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–5 causes the function to shift down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3 affects the growth factor, not the asymptote of the graph. </a:t>
            </a:r>
            <a:r>
              <a:rPr lang="en" sz="1300">
                <a:solidFill>
                  <a:schemeClr val="dk1"/>
                </a:solidFill>
                <a:latin typeface="Calibri"/>
                <a:ea typeface="Calibri"/>
                <a:cs typeface="Calibri"/>
                <a:sym typeface="Calibri"/>
              </a:rPr>
              <a:t>The answer is </a:t>
            </a: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Vertical Shifts with Exponential Functions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Explain to the students: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transformation occurs when we add a constant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to the parent function </a:t>
            </a:r>
            <a:r>
              <a:rPr i="1" lang="en" sz="1300">
                <a:solidFill>
                  <a:schemeClr val="dk1"/>
                </a:solidFill>
                <a:latin typeface="Times New Roman"/>
                <a:ea typeface="Times New Roman"/>
                <a:cs typeface="Times New Roman"/>
                <a:sym typeface="Times New Roman"/>
              </a:rPr>
              <a:t>f(x)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giving us a vertical shift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units in the same direction as the sign.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example, if we begin by graphing a parent function, </a:t>
            </a:r>
            <a:r>
              <a:rPr i="1" lang="en" sz="1300">
                <a:solidFill>
                  <a:schemeClr val="dk1"/>
                </a:solidFill>
                <a:latin typeface="Times New Roman"/>
                <a:ea typeface="Times New Roman"/>
                <a:cs typeface="Times New Roman"/>
                <a:sym typeface="Times New Roman"/>
              </a:rPr>
              <a:t>f(x) </a:t>
            </a:r>
            <a:r>
              <a:rPr lang="en" sz="1300">
                <a:solidFill>
                  <a:schemeClr val="dk1"/>
                </a:solidFill>
                <a:latin typeface="Calibri"/>
                <a:ea typeface="Calibri"/>
                <a:cs typeface="Calibri"/>
                <a:sym typeface="Calibri"/>
              </a:rPr>
              <a:t>= 2</a:t>
            </a:r>
            <a:r>
              <a:rPr baseline="30000" i="1" lang="en" sz="1300">
                <a:solidFill>
                  <a:schemeClr val="dk1"/>
                </a:solidFill>
                <a:latin typeface="Times New Roman"/>
                <a:ea typeface="Times New Roman"/>
                <a:cs typeface="Times New Roman"/>
                <a:sym typeface="Times New Roman"/>
              </a:rPr>
              <a:t>x</a:t>
            </a:r>
            <a:endParaRPr baseline="30000" i="1" sz="1300">
              <a:solidFill>
                <a:schemeClr val="dk1"/>
              </a:solidFill>
              <a:latin typeface="Times New Roman"/>
              <a:ea typeface="Times New Roman"/>
              <a:cs typeface="Times New Roman"/>
              <a:sym typeface="Times New Roman"/>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then graph two vertical shifts alongside it, using </a:t>
            </a:r>
            <a:r>
              <a:rPr i="1" lang="en" sz="1300">
                <a:solidFill>
                  <a:schemeClr val="dk1"/>
                </a:solidFill>
                <a:latin typeface="Times New Roman"/>
                <a:ea typeface="Times New Roman"/>
                <a:cs typeface="Times New Roman"/>
                <a:sym typeface="Times New Roman"/>
              </a:rPr>
              <a:t>d</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g(x) </a:t>
            </a:r>
            <a:r>
              <a:rPr lang="en" sz="1300">
                <a:solidFill>
                  <a:schemeClr val="dk1"/>
                </a:solidFill>
                <a:latin typeface="Calibri"/>
                <a:ea typeface="Calibri"/>
                <a:cs typeface="Calibri"/>
                <a:sym typeface="Calibri"/>
              </a:rPr>
              <a:t>= 2</a:t>
            </a:r>
            <a:r>
              <a:rPr baseline="30000"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Both vertical shifts are shown in the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up 3 units</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b. (0 ,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 (3 , </a:t>
            </a:r>
            <a:r>
              <a:rPr lang="en" sz="15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down 3 units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(0 , -2)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 (-3 , </a:t>
            </a:r>
            <a:r>
              <a:rPr lang="en" sz="15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groups of 2, students should take turns explaining their reasoning of how they matched the equations to the graphs. Display the following sentence frames for all to see: “The equation _____ matches graph _____ because . . .” and “I noticed _____ , so I matched . . . .” Encourage students to challenge each other when they disagree. When monitoring the discussions, point out key words and phrases such as “the bases are less than 1,” “slowly decaying,” or “more vertical curve.” This will help students solidify their understanding of how the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affects the graph.</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Maximize meta-awareness</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Differentiate the degree of difficulty by beginning with more accessible values. When presenting the scenario, begin by displaying only </a:t>
            </a:r>
            <a:r>
              <a:rPr i="1" lang="en">
                <a:solidFill>
                  <a:schemeClr val="dk1"/>
                </a:solidFill>
                <a:latin typeface="Times New Roman"/>
                <a:ea typeface="Times New Roman"/>
                <a:cs typeface="Times New Roman"/>
                <a:sym typeface="Times New Roman"/>
              </a:rPr>
              <a:t>m(x)</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p(x)</a:t>
            </a:r>
            <a:r>
              <a:rPr lang="en">
                <a:solidFill>
                  <a:schemeClr val="dk1"/>
                </a:solidFill>
                <a:latin typeface="Noto Sans"/>
                <a:ea typeface="Noto Sans"/>
                <a:cs typeface="Noto Sans"/>
                <a:sym typeface="Noto Sans"/>
              </a:rPr>
              <a:t> for students to consider briefly before revealing the remaining functions. In addition, some students may benefit from revisiting findings from the warm up, in which after spending ⅓ of the gift money, Jada had ⅔ left.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Visual-spatial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t>
            </a:r>
            <a:r>
              <a:rPr lang="en" sz="1300">
                <a:solidFill>
                  <a:schemeClr val="dk1"/>
                </a:solidFill>
                <a:latin typeface="Calibri"/>
                <a:ea typeface="Calibri"/>
                <a:cs typeface="Calibri"/>
                <a:sym typeface="Calibri"/>
              </a:rPr>
              <a:t>and students with disabilities,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complements the previous one. For a situation characterized by exponential growth, a larger base value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means faster growth. For a situation characterized by exponential decay, however, a smaller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(between 0 and 1) corresponds to faster decay. Understanding how the parameter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influences the graph of an exponential function will prepare students to make sense of and model situations involving repeated percentage change later in the unit.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quiet time to think individually and ask students to share their responses.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a student who chose the first option and one who chose the last option to share their reasoning.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students they will now consider the options graphically before confirming their choice.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access to graphing technology.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further scaffold student thinking, allow students to complete question 1 with their partner using the Desmos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a:t>
            </a:r>
            <a:r>
              <a:rPr b="1" i="1" lang="en" sz="1300">
                <a:solidFill>
                  <a:schemeClr val="dk1"/>
                </a:solidFill>
                <a:latin typeface="Calibri"/>
                <a:ea typeface="Calibri"/>
                <a:cs typeface="Calibri"/>
                <a:sym typeface="Calibri"/>
              </a:rPr>
              <a:t>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84c2fc088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84c2fc088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Sample reasoning: The functions are all exponential and the bases are all less than 1 so the graphs will be decreasing. The most rapidly decreasing will be the one with the smallest base and the least rapidly decreasing will be the one with the largest base.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(¼)</a:t>
            </a:r>
            <a:r>
              <a:rPr baseline="30000"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C: </a:t>
            </a:r>
            <a:r>
              <a:rPr i="1" lang="en" sz="1300">
                <a:solidFill>
                  <a:schemeClr val="dk1"/>
                </a:solidFill>
                <a:latin typeface="Times New Roman"/>
                <a:ea typeface="Times New Roman"/>
                <a:cs typeface="Times New Roman"/>
                <a:sym typeface="Times New Roman"/>
              </a:rPr>
              <a:t>n</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(½)</a:t>
            </a:r>
            <a:r>
              <a:rPr baseline="30000"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B: </a:t>
            </a:r>
            <a:r>
              <a:rPr i="1" lang="en" sz="1300">
                <a:solidFill>
                  <a:schemeClr val="dk1"/>
                </a:solidFill>
                <a:latin typeface="Times New Roman"/>
                <a:ea typeface="Times New Roman"/>
                <a:cs typeface="Times New Roman"/>
                <a:sym typeface="Times New Roman"/>
              </a:rPr>
              <a:t>p</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(¾)</a:t>
            </a:r>
            <a:r>
              <a:rPr baseline="30000"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A: </a:t>
            </a:r>
            <a:r>
              <a:rPr i="1" lang="en" sz="1300">
                <a:solidFill>
                  <a:schemeClr val="dk1"/>
                </a:solidFill>
                <a:latin typeface="Times New Roman"/>
                <a:ea typeface="Times New Roman"/>
                <a:cs typeface="Times New Roman"/>
                <a:sym typeface="Times New Roman"/>
              </a:rPr>
              <a:t>q</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(⅞)</a:t>
            </a:r>
            <a:r>
              <a:rPr baseline="30000" i="1" lang="en" sz="1300">
                <a:solidFill>
                  <a:schemeClr val="dk1"/>
                </a:solidFill>
                <a:latin typeface="Times New Roman"/>
                <a:ea typeface="Times New Roman"/>
                <a:cs typeface="Times New Roman"/>
                <a:sym typeface="Times New Roman"/>
              </a:rPr>
              <a:t>x</a:t>
            </a:r>
            <a:endParaRPr baseline="30000" i="1" sz="13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f</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a:t>
            </a:r>
            <a:r>
              <a:rPr lang="en" sz="1300">
                <a:solidFill>
                  <a:schemeClr val="dk1"/>
                </a:solidFill>
                <a:latin typeface="Calibri"/>
                <a:ea typeface="Calibri"/>
                <a:cs typeface="Calibri"/>
                <a:sym typeface="Calibri"/>
              </a:rPr>
              <a:t>1,000 </a:t>
            </a:r>
            <a:r>
              <a:rPr i="1" lang="en" sz="1300">
                <a:solidFill>
                  <a:schemeClr val="dk1"/>
                </a:solidFill>
                <a:latin typeface="Times New Roman"/>
                <a:ea typeface="Times New Roman"/>
                <a:cs typeface="Times New Roman"/>
                <a:sym typeface="Times New Roman"/>
              </a:rPr>
              <a:t>⋅ </a:t>
            </a:r>
            <a:r>
              <a:rPr lang="en" sz="1300">
                <a:solidFill>
                  <a:schemeClr val="dk1"/>
                </a:solidFill>
                <a:latin typeface="Times New Roman"/>
                <a:ea typeface="Times New Roman"/>
                <a:cs typeface="Times New Roman"/>
                <a:sym typeface="Times New Roman"/>
              </a:rPr>
              <a:t>(⅒</a:t>
            </a:r>
            <a:r>
              <a:rPr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has a smaller base than </a:t>
            </a:r>
            <a:r>
              <a:rPr i="1" lang="en" sz="1300">
                <a:solidFill>
                  <a:srgbClr val="424242"/>
                </a:solidFill>
                <a:latin typeface="Times New Roman"/>
                <a:ea typeface="Times New Roman"/>
                <a:cs typeface="Times New Roman"/>
                <a:sym typeface="Times New Roman"/>
              </a:rPr>
              <a:t>g</a:t>
            </a:r>
            <a:r>
              <a:rPr lang="en" sz="1300">
                <a:solidFill>
                  <a:srgbClr val="424242"/>
                </a:solidFill>
                <a:latin typeface="Times New Roman"/>
                <a:ea typeface="Times New Roman"/>
                <a:cs typeface="Times New Roman"/>
                <a:sym typeface="Times New Roman"/>
              </a:rPr>
              <a:t>(</a:t>
            </a:r>
            <a:r>
              <a:rPr i="1" lang="en" sz="1300">
                <a:solidFill>
                  <a:srgbClr val="424242"/>
                </a:solidFill>
                <a:latin typeface="Times New Roman"/>
                <a:ea typeface="Times New Roman"/>
                <a:cs typeface="Times New Roman"/>
                <a:sym typeface="Times New Roman"/>
              </a:rPr>
              <a:t>x</a:t>
            </a:r>
            <a:r>
              <a:rPr lang="en" sz="1300">
                <a:solidFill>
                  <a:srgbClr val="424242"/>
                </a:solidFill>
                <a:latin typeface="Times New Roman"/>
                <a:ea typeface="Times New Roman"/>
                <a:cs typeface="Times New Roman"/>
                <a:sym typeface="Times New Roman"/>
              </a:rPr>
              <a:t>) = </a:t>
            </a:r>
            <a:r>
              <a:rPr lang="en" sz="1300">
                <a:solidFill>
                  <a:srgbClr val="424242"/>
                </a:solidFill>
                <a:latin typeface="Calibri"/>
                <a:ea typeface="Calibri"/>
                <a:cs typeface="Calibri"/>
                <a:sym typeface="Calibri"/>
              </a:rPr>
              <a:t>1,000 </a:t>
            </a:r>
            <a:r>
              <a:rPr i="1" lang="en" sz="1300">
                <a:solidFill>
                  <a:srgbClr val="424242"/>
                </a:solidFill>
                <a:latin typeface="Times New Roman"/>
                <a:ea typeface="Times New Roman"/>
                <a:cs typeface="Times New Roman"/>
                <a:sym typeface="Times New Roman"/>
              </a:rPr>
              <a:t>⋅ </a:t>
            </a:r>
            <a:r>
              <a:rPr lang="en" sz="1300">
                <a:solidFill>
                  <a:srgbClr val="424242"/>
                </a:solidFill>
                <a:latin typeface="Times New Roman"/>
                <a:ea typeface="Times New Roman"/>
                <a:cs typeface="Times New Roman"/>
                <a:sym typeface="Times New Roman"/>
              </a:rPr>
              <a:t>(⁹⁄₁₀</a:t>
            </a:r>
            <a:r>
              <a:rPr lang="en" sz="1300">
                <a:solidFill>
                  <a:srgbClr val="424242"/>
                </a:solidFill>
                <a:latin typeface="Calibri"/>
                <a:ea typeface="Calibri"/>
                <a:cs typeface="Calibri"/>
                <a:sym typeface="Calibri"/>
              </a:rPr>
              <a:t>)</a:t>
            </a:r>
            <a:r>
              <a:rPr baseline="30000" i="1" lang="en" sz="1300">
                <a:solidFill>
                  <a:srgbClr val="424242"/>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Both bases are less than 1 so both functions decrease but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a:t>
            </a:r>
            <a:r>
              <a:rPr lang="en" sz="1300">
                <a:solidFill>
                  <a:schemeClr val="dk1"/>
                </a:solidFill>
                <a:latin typeface="Calibri"/>
                <a:ea typeface="Calibri"/>
                <a:cs typeface="Calibri"/>
                <a:sym typeface="Calibri"/>
              </a:rPr>
              <a:t>1,000 </a:t>
            </a:r>
            <a:r>
              <a:rPr i="1" lang="en" sz="1300">
                <a:solidFill>
                  <a:schemeClr val="dk1"/>
                </a:solidFill>
                <a:latin typeface="Times New Roman"/>
                <a:ea typeface="Times New Roman"/>
                <a:cs typeface="Times New Roman"/>
                <a:sym typeface="Times New Roman"/>
              </a:rPr>
              <a:t>⋅ </a:t>
            </a:r>
            <a:r>
              <a:rPr lang="en" sz="1300">
                <a:solidFill>
                  <a:schemeClr val="dk1"/>
                </a:solidFill>
                <a:latin typeface="Times New Roman"/>
                <a:ea typeface="Times New Roman"/>
                <a:cs typeface="Times New Roman"/>
                <a:sym typeface="Times New Roman"/>
              </a:rPr>
              <a:t>(⅒</a:t>
            </a:r>
            <a:r>
              <a:rPr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decreases more rapidly.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Link to Desmos graph: </a:t>
            </a:r>
            <a:r>
              <a:rPr lang="en" sz="1300" u="sng">
                <a:solidFill>
                  <a:schemeClr val="hlink"/>
                </a:solidFill>
                <a:latin typeface="Calibri"/>
                <a:ea typeface="Calibri"/>
                <a:cs typeface="Calibri"/>
                <a:sym typeface="Calibri"/>
                <a:hlinkClick r:id="rId2"/>
              </a:rPr>
              <a:t>https://www.desmos.com/calculator/ehbjrkj5ck</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the connection between the numbers in the equation (especially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the features of the graph. Discuss questions such as: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question, what does the point that the graphs share on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say about the situation?” (All of the accounts started with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Graph A compare to Graph D?” (Graph A appears more horizontal, so the function is decaying at a slower rate.)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largest factor (⅞) tell us? To which graph does it correspond?” (The function loses only ⅛ of its value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so it is decaying the most slowly. Graph A must be the graph of </a:t>
            </a:r>
            <a:r>
              <a:rPr i="1" lang="en" sz="1300">
                <a:solidFill>
                  <a:schemeClr val="dk1"/>
                </a:solidFill>
                <a:latin typeface="Times New Roman"/>
                <a:ea typeface="Times New Roman"/>
                <a:cs typeface="Times New Roman"/>
                <a:sym typeface="Times New Roman"/>
              </a:rPr>
              <a:t>q</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(⅞)</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since it shows the slowest decay.)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might a graph representing a function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given by </a:t>
            </a:r>
            <a:r>
              <a:rPr i="1" lang="en" sz="1300">
                <a:solidFill>
                  <a:schemeClr val="dk1"/>
                </a:solidFill>
                <a:latin typeface="Times New Roman"/>
                <a:ea typeface="Times New Roman"/>
                <a:cs typeface="Times New Roman"/>
                <a:sym typeface="Times New Roman"/>
              </a:rPr>
              <a:t>v</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(⁹⁹⁄₁₀₀)</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look like?” (It would look very close to a horizontal line because nearly all of its value remains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so it is decaying very slowly.)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might a graph representing a function </a:t>
            </a: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given by </a:t>
            </a:r>
            <a:r>
              <a:rPr i="1" lang="en" sz="1300">
                <a:solidFill>
                  <a:schemeClr val="dk1"/>
                </a:solidFill>
                <a:latin typeface="Times New Roman"/>
                <a:ea typeface="Times New Roman"/>
                <a:cs typeface="Times New Roman"/>
                <a:sym typeface="Times New Roman"/>
              </a:rPr>
              <a:t>w</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 = 200</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(¹⁄₁₀₀)</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look like?” (It will go toward 0 extremely quickly because it loses </a:t>
            </a:r>
            <a:r>
              <a:rPr lang="en" sz="1300">
                <a:solidFill>
                  <a:schemeClr val="dk1"/>
                </a:solidFill>
                <a:latin typeface="Calibri"/>
                <a:ea typeface="Calibri"/>
                <a:cs typeface="Calibri"/>
                <a:sym typeface="Calibri"/>
              </a:rPr>
              <a:t>⁹⁹⁄₁₀₀</a:t>
            </a:r>
            <a:r>
              <a:rPr lang="en" sz="1300">
                <a:solidFill>
                  <a:schemeClr val="dk1"/>
                </a:solidFill>
                <a:latin typeface="Calibri"/>
                <a:ea typeface="Calibri"/>
                <a:cs typeface="Calibri"/>
                <a:sym typeface="Calibri"/>
              </a:rPr>
              <a:t> of its value each time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so it is decaying very quickly.)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that, in situations characterized by exponential growth (when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&gt; 1), a larger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means a curve that is more vertical. In situations characterized by exponential decay, where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between 0 and 1, the closer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to 1, the more the graph approaches a horizontal line. Conversely, the smaller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more swiftly it heads toward 0 (the more vertical the curve is) before it flattens out and approaches a horizontal line.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83e33fff0e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83e33fff0e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T</a:t>
            </a:r>
            <a:r>
              <a:rPr lang="en" sz="1300">
                <a:solidFill>
                  <a:schemeClr val="dk1"/>
                </a:solidFill>
                <a:latin typeface="Calibri"/>
                <a:ea typeface="Calibri"/>
                <a:cs typeface="Calibri"/>
                <a:sym typeface="Calibri"/>
              </a:rPr>
              <a:t>his is actually decaying the slowest since 0.86 is closest to 1.</a:t>
            </a:r>
            <a:r>
              <a:rPr lang="en" sz="1300">
                <a:solidFill>
                  <a:schemeClr val="dk1"/>
                </a:solidFill>
                <a:latin typeface="Calibri"/>
                <a:ea typeface="Calibri"/>
                <a:cs typeface="Calibri"/>
                <a:sym typeface="Calibri"/>
              </a:rPr>
              <a:t> The answer is </a:t>
            </a:r>
            <a:r>
              <a:rPr i="1" lang="en" sz="1200">
                <a:solidFill>
                  <a:srgbClr val="424242"/>
                </a:solidFill>
                <a:latin typeface="Times New Roman"/>
                <a:ea typeface="Times New Roman"/>
                <a:cs typeface="Times New Roman"/>
                <a:sym typeface="Times New Roman"/>
              </a:rPr>
              <a:t>g(x) </a:t>
            </a:r>
            <a:r>
              <a:rPr lang="en" sz="1200">
                <a:solidFill>
                  <a:srgbClr val="424242"/>
                </a:solidFill>
                <a:latin typeface="Times New Roman"/>
                <a:ea typeface="Times New Roman"/>
                <a:cs typeface="Times New Roman"/>
                <a:sym typeface="Times New Roman"/>
              </a:rPr>
              <a:t>= </a:t>
            </a:r>
            <a:r>
              <a:rPr lang="en" sz="1200">
                <a:solidFill>
                  <a:srgbClr val="424242"/>
                </a:solidFill>
                <a:latin typeface="Calibri"/>
                <a:ea typeface="Calibri"/>
                <a:cs typeface="Calibri"/>
                <a:sym typeface="Calibri"/>
              </a:rPr>
              <a:t>0.34</a:t>
            </a:r>
            <a:r>
              <a:rPr baseline="30000" i="1" lang="en" sz="1200">
                <a:solidFill>
                  <a:srgbClr val="424242"/>
                </a:solidFill>
                <a:latin typeface="Times New Roman"/>
                <a:ea typeface="Times New Roman"/>
                <a:cs typeface="Times New Roman"/>
                <a:sym typeface="Times New Roman"/>
              </a:rPr>
              <a:t>x</a:t>
            </a:r>
            <a:r>
              <a:rPr i="1" lang="en" sz="1200">
                <a:solidFill>
                  <a:srgbClr val="424242"/>
                </a:solidFill>
                <a:latin typeface="Calibri"/>
                <a:ea typeface="Calibri"/>
                <a:cs typeface="Calibri"/>
                <a:sym typeface="Calibri"/>
              </a:rPr>
              <a:t> </a:t>
            </a:r>
            <a:r>
              <a:rPr lang="en" sz="1200">
                <a:solidFill>
                  <a:srgbClr val="424242"/>
                </a:solidFill>
                <a:latin typeface="Calibri"/>
                <a:ea typeface="Calibri"/>
                <a:cs typeface="Calibri"/>
                <a:sym typeface="Calibri"/>
              </a:rPr>
              <a:t>+ 2</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Of all of the functions,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0.34 is the closest to 0, so it is decaying the fastest.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function is growing exponentially since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&gt; 1. The answer is </a:t>
            </a:r>
            <a:r>
              <a:rPr i="1" lang="en" sz="1200">
                <a:solidFill>
                  <a:srgbClr val="424242"/>
                </a:solidFill>
                <a:latin typeface="Times New Roman"/>
                <a:ea typeface="Times New Roman"/>
                <a:cs typeface="Times New Roman"/>
                <a:sym typeface="Times New Roman"/>
              </a:rPr>
              <a:t>g(x) </a:t>
            </a:r>
            <a:r>
              <a:rPr lang="en" sz="1200">
                <a:solidFill>
                  <a:srgbClr val="424242"/>
                </a:solidFill>
                <a:latin typeface="Times New Roman"/>
                <a:ea typeface="Times New Roman"/>
                <a:cs typeface="Times New Roman"/>
                <a:sym typeface="Times New Roman"/>
              </a:rPr>
              <a:t>= </a:t>
            </a:r>
            <a:r>
              <a:rPr lang="en" sz="1200">
                <a:solidFill>
                  <a:srgbClr val="424242"/>
                </a:solidFill>
                <a:latin typeface="Calibri"/>
                <a:ea typeface="Calibri"/>
                <a:cs typeface="Calibri"/>
                <a:sym typeface="Calibri"/>
              </a:rPr>
              <a:t>0.34</a:t>
            </a:r>
            <a:r>
              <a:rPr baseline="30000" i="1" lang="en" sz="1200">
                <a:solidFill>
                  <a:srgbClr val="424242"/>
                </a:solidFill>
                <a:latin typeface="Times New Roman"/>
                <a:ea typeface="Times New Roman"/>
                <a:cs typeface="Times New Roman"/>
                <a:sym typeface="Times New Roman"/>
              </a:rPr>
              <a:t>x</a:t>
            </a:r>
            <a:r>
              <a:rPr i="1" lang="en" sz="1200">
                <a:solidFill>
                  <a:srgbClr val="424242"/>
                </a:solidFill>
                <a:latin typeface="Calibri"/>
                <a:ea typeface="Calibri"/>
                <a:cs typeface="Calibri"/>
                <a:sym typeface="Calibri"/>
              </a:rPr>
              <a:t> </a:t>
            </a:r>
            <a:r>
              <a:rPr lang="en" sz="1200">
                <a:solidFill>
                  <a:srgbClr val="424242"/>
                </a:solidFill>
                <a:latin typeface="Calibri"/>
                <a:ea typeface="Calibri"/>
                <a:cs typeface="Calibri"/>
                <a:sym typeface="Calibri"/>
              </a:rPr>
              <a:t>+ 2</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his is decaying slower than 0.34.</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answer is </a:t>
            </a:r>
            <a:r>
              <a:rPr i="1" lang="en" sz="1200">
                <a:solidFill>
                  <a:srgbClr val="424242"/>
                </a:solidFill>
                <a:latin typeface="Times New Roman"/>
                <a:ea typeface="Times New Roman"/>
                <a:cs typeface="Times New Roman"/>
                <a:sym typeface="Times New Roman"/>
              </a:rPr>
              <a:t>g(x) </a:t>
            </a:r>
            <a:r>
              <a:rPr lang="en" sz="1200">
                <a:solidFill>
                  <a:srgbClr val="424242"/>
                </a:solidFill>
                <a:latin typeface="Times New Roman"/>
                <a:ea typeface="Times New Roman"/>
                <a:cs typeface="Times New Roman"/>
                <a:sym typeface="Times New Roman"/>
              </a:rPr>
              <a:t>= </a:t>
            </a:r>
            <a:r>
              <a:rPr lang="en" sz="1200">
                <a:solidFill>
                  <a:srgbClr val="424242"/>
                </a:solidFill>
                <a:latin typeface="Calibri"/>
                <a:ea typeface="Calibri"/>
                <a:cs typeface="Calibri"/>
                <a:sym typeface="Calibri"/>
              </a:rPr>
              <a:t>0.34</a:t>
            </a:r>
            <a:r>
              <a:rPr baseline="30000" i="1" lang="en" sz="1200">
                <a:solidFill>
                  <a:srgbClr val="424242"/>
                </a:solidFill>
                <a:latin typeface="Times New Roman"/>
                <a:ea typeface="Times New Roman"/>
                <a:cs typeface="Times New Roman"/>
                <a:sym typeface="Times New Roman"/>
              </a:rPr>
              <a:t>x</a:t>
            </a:r>
            <a:r>
              <a:rPr i="1" lang="en" sz="1200">
                <a:solidFill>
                  <a:srgbClr val="424242"/>
                </a:solidFill>
                <a:latin typeface="Calibri"/>
                <a:ea typeface="Calibri"/>
                <a:cs typeface="Calibri"/>
                <a:sym typeface="Calibri"/>
              </a:rPr>
              <a:t> </a:t>
            </a:r>
            <a:r>
              <a:rPr lang="en" sz="1200">
                <a:solidFill>
                  <a:srgbClr val="424242"/>
                </a:solidFill>
                <a:latin typeface="Calibri"/>
                <a:ea typeface="Calibri"/>
                <a:cs typeface="Calibri"/>
                <a:sym typeface="Calibri"/>
              </a:rPr>
              <a:t>+ 2</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Matching Exponential Functions and Graphs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Remind the students: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Char char="●"/>
            </a:pPr>
            <a:r>
              <a:rPr lang="en" sz="1300">
                <a:solidFill>
                  <a:schemeClr val="dk1"/>
                </a:solidFill>
                <a:latin typeface="Calibri"/>
                <a:ea typeface="Calibri"/>
                <a:cs typeface="Calibri"/>
                <a:sym typeface="Calibri"/>
              </a:rPr>
              <a:t>Remember, the equation for an exponential function is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 ⋅ b</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will affect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&lt; 1, there is exponential decay.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closer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to 0, the faster it decays.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closer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to 1, the slower it decays.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When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&gt; 1, the larger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faster it grows.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g(x) </a:t>
            </a:r>
            <a:r>
              <a:rPr lang="en" sz="1300">
                <a:solidFill>
                  <a:schemeClr val="dk1"/>
                </a:solidFill>
                <a:latin typeface="Calibri"/>
                <a:ea typeface="Calibri"/>
                <a:cs typeface="Calibri"/>
                <a:sym typeface="Calibri"/>
              </a:rPr>
              <a:t>= 20 ⋅ (2.5)</a:t>
            </a:r>
            <a:r>
              <a:rPr baseline="30000"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Equation b. The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has the same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as the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which is 20. It grows more quickly than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but more slowly than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so the growth factor must be greater than 2 but less than 4.</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explored models to represent successive bounce heights of different kinds of balls. The data they used were rather messy. Invite students to reflect on the process of modeling with such data by discussing the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 may vary, but here is an example.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a</a:t>
            </a:r>
            <a:r>
              <a:rPr i="1"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{2, 5, 10}</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AutoNum type="arabicPeriod"/>
            </a:pPr>
            <a:r>
              <a:rPr lang="en" sz="1300">
                <a:solidFill>
                  <a:schemeClr val="dk1"/>
                </a:solidFill>
                <a:latin typeface="Calibri"/>
                <a:ea typeface="Calibri"/>
                <a:cs typeface="Calibri"/>
                <a:sym typeface="Calibri"/>
              </a:rPr>
              <a:t>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0,1,2,3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2, 4, 8, 16</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5⋅2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5, 10, 10, 40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10⋅2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10, 20, 40, 80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startAt="3"/>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https://www.desmos.com/calculator/009omjk5et</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Choose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 to 4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to 200 so all three growth curves are visible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startAt="3"/>
            </a:pPr>
            <a:r>
              <a:rPr lang="en" sz="1300">
                <a:solidFill>
                  <a:schemeClr val="dk1"/>
                </a:solidFill>
                <a:latin typeface="Calibri"/>
                <a:ea typeface="Calibri"/>
                <a:cs typeface="Calibri"/>
                <a:sym typeface="Calibri"/>
              </a:rPr>
              <a:t>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0,1,2,3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 (½)</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2, 1, 0.5, 0.25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5⋅(½)</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5, 2.5, 1.25, 0.625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10⋅(½)</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10,5,2.5,1.25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3"/>
              </a:rPr>
              <a:t>https://www.desmos.com/calculator/dzubgzv1zw</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set a fixed value for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ask students to suggest three different positive numbers to use in place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repeat.</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youtu.be/2r2Y9lSbx9s?si=rwchvLzlG8WUeZou" TargetMode="External"/><Relationship Id="rId4" Type="http://schemas.openxmlformats.org/officeDocument/2006/relationships/hyperlink" Target="https://youtu.be/2r2Y9lSbx9s?si=rwchvLzlG8WUeZou" TargetMode="External"/><Relationship Id="rId5" Type="http://schemas.openxmlformats.org/officeDocument/2006/relationships/hyperlink" Target="https://youtu.be/2r2Y9lSbx9s?si=rwchvLzlG8WUeZou" TargetMode="External"/><Relationship Id="rId6" Type="http://schemas.openxmlformats.org/officeDocument/2006/relationships/hyperlink" Target="http://www.youtube.com/watch?v=2r2Y9lSbx9s" TargetMode="External"/><Relationship Id="rId7"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23.png"/><Relationship Id="rId7"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28.png"/><Relationship Id="rId7"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5 Introduction to Exponential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5.12 Reasoning about Exponential Graphs,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 Reasoning about Exponential Graphs,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{8C898A7E-120A-44E4-9735-8A3E95389C21}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id="66" name="Google Shape;66;p10" title="Goals-7.png"/>
          <p:cNvPicPr preferRelativeResize="0"/>
          <p:nvPr/>
        </p:nvPicPr>
        <p:blipFill rotWithShape="1">
          <a:blip r:embed="rId3">
            <a:alphaModFix/>
          </a:blip>
          <a:srcRect b="2371" l="0" r="0" t="2371"/>
          <a:stretch/>
        </p:blipFill>
        <p:spPr>
          <a:xfrm>
            <a:off x="4850500" y="209400"/>
            <a:ext cx="4094575" cy="39001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the </a:t>
            </a:r>
            <a:r>
              <a:rPr b="1" lang="en">
                <a:solidFill>
                  <a:srgbClr val="F3F3F3"/>
                </a:solidFill>
              </a:rPr>
              <a:t>effect of changing </a:t>
            </a:r>
            <a:r>
              <a:rPr b="1" i="1" lang="en">
                <a:solidFill>
                  <a:srgbClr val="F3F3F3"/>
                </a:solidFill>
                <a:latin typeface="Times New Roman"/>
                <a:ea typeface="Times New Roman"/>
                <a:cs typeface="Times New Roman"/>
                <a:sym typeface="Times New Roman"/>
              </a:rPr>
              <a:t>a</a:t>
            </a:r>
            <a:endParaRPr b="1" i="1">
              <a:solidFill>
                <a:srgbClr val="F3F3F3"/>
              </a:solidFill>
              <a:latin typeface="Times New Roman"/>
              <a:ea typeface="Times New Roman"/>
              <a:cs typeface="Times New Roman"/>
              <a:sym typeface="Times New Roman"/>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 and </a:t>
            </a:r>
            <a:r>
              <a:rPr b="1" i="1" lang="en">
                <a:solidFill>
                  <a:srgbClr val="F3F3F3"/>
                </a:solidFill>
                <a:latin typeface="Times New Roman"/>
                <a:ea typeface="Times New Roman"/>
                <a:cs typeface="Times New Roman"/>
                <a:sym typeface="Times New Roman"/>
              </a:rPr>
              <a:t>b</a:t>
            </a:r>
            <a:r>
              <a:rPr b="1" lang="en">
                <a:solidFill>
                  <a:srgbClr val="F3F3F3"/>
                </a:solidFill>
              </a:rPr>
              <a:t> </a:t>
            </a:r>
            <a:r>
              <a:rPr lang="en">
                <a:solidFill>
                  <a:srgbClr val="F3F3F3"/>
                </a:solidFill>
              </a:rPr>
              <a:t>on a graph that represents</a:t>
            </a:r>
            <a:endParaRPr>
              <a:solidFill>
                <a:srgbClr val="F3F3F3"/>
              </a:solidFill>
            </a:endParaRPr>
          </a:p>
          <a:p>
            <a:pPr indent="457200" lvl="0" marL="0" rtl="0" algn="l">
              <a:lnSpc>
                <a:spcPct val="100000"/>
              </a:lnSpc>
              <a:spcBef>
                <a:spcPts val="0"/>
              </a:spcBef>
              <a:spcAft>
                <a:spcPts val="0"/>
              </a:spcAft>
              <a:buNone/>
            </a:pPr>
            <a:r>
              <a:rPr b="1" lang="en">
                <a:solidFill>
                  <a:srgbClr val="F3F3F3"/>
                </a:solidFill>
              </a:rPr>
              <a:t> </a:t>
            </a:r>
            <a:r>
              <a:rPr b="1" i="1" lang="en">
                <a:solidFill>
                  <a:srgbClr val="F3F3F3"/>
                </a:solidFill>
                <a:latin typeface="Times New Roman"/>
                <a:ea typeface="Times New Roman"/>
                <a:cs typeface="Times New Roman"/>
                <a:sym typeface="Times New Roman"/>
              </a:rPr>
              <a:t>f</a:t>
            </a:r>
            <a:r>
              <a:rPr b="1" lang="en">
                <a:solidFill>
                  <a:srgbClr val="F3F3F3"/>
                </a:solidFill>
              </a:rPr>
              <a:t>(</a:t>
            </a:r>
            <a:r>
              <a:rPr b="1" i="1" lang="en">
                <a:solidFill>
                  <a:srgbClr val="F3F3F3"/>
                </a:solidFill>
                <a:latin typeface="Times New Roman"/>
                <a:ea typeface="Times New Roman"/>
                <a:cs typeface="Times New Roman"/>
                <a:sym typeface="Times New Roman"/>
              </a:rPr>
              <a:t>x</a:t>
            </a:r>
            <a:r>
              <a:rPr b="1" lang="en">
                <a:solidFill>
                  <a:srgbClr val="F3F3F3"/>
                </a:solidFill>
              </a:rPr>
              <a:t>) = </a:t>
            </a:r>
            <a:r>
              <a:rPr b="1" i="1" lang="en">
                <a:solidFill>
                  <a:srgbClr val="F3F3F3"/>
                </a:solidFill>
                <a:latin typeface="Times New Roman"/>
                <a:ea typeface="Times New Roman"/>
                <a:cs typeface="Times New Roman"/>
                <a:sym typeface="Times New Roman"/>
              </a:rPr>
              <a:t>a </a:t>
            </a:r>
            <a:r>
              <a:rPr b="1" lang="en">
                <a:solidFill>
                  <a:srgbClr val="F3F3F3"/>
                </a:solidFill>
              </a:rPr>
              <a:t>⋅ </a:t>
            </a:r>
            <a:r>
              <a:rPr b="1" i="1" lang="en">
                <a:solidFill>
                  <a:srgbClr val="F3F3F3"/>
                </a:solidFill>
                <a:latin typeface="Times New Roman"/>
                <a:ea typeface="Times New Roman"/>
                <a:cs typeface="Times New Roman"/>
                <a:sym typeface="Times New Roman"/>
              </a:rPr>
              <a:t>b</a:t>
            </a:r>
            <a:r>
              <a:rPr b="1" baseline="30000" i="1" lang="en">
                <a:solidFill>
                  <a:srgbClr val="F3F3F3"/>
                </a:solidFill>
                <a:latin typeface="Times New Roman"/>
                <a:ea typeface="Times New Roman"/>
                <a:cs typeface="Times New Roman"/>
                <a:sym typeface="Times New Roman"/>
              </a:rPr>
              <a:t>x</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lang="en">
                <a:solidFill>
                  <a:srgbClr val="F3F3F3"/>
                </a:solidFill>
              </a:rPr>
              <a:t>Use </a:t>
            </a:r>
            <a:r>
              <a:rPr b="1" lang="en">
                <a:solidFill>
                  <a:srgbClr val="F3F3F3"/>
                </a:solidFill>
              </a:rPr>
              <a:t>equations and graphs</a:t>
            </a:r>
            <a:r>
              <a:rPr lang="en">
                <a:solidFill>
                  <a:srgbClr val="F3F3F3"/>
                </a:solidFill>
              </a:rPr>
              <a:t> to </a:t>
            </a:r>
            <a:r>
              <a:rPr b="1" lang="en">
                <a:solidFill>
                  <a:srgbClr val="F3F3F3"/>
                </a:solidFill>
              </a:rPr>
              <a:t>compare exponential functions</a:t>
            </a:r>
            <a:r>
              <a:rPr lang="en">
                <a:solidFill>
                  <a:srgbClr val="F3F3F3"/>
                </a:solidFill>
              </a:rPr>
              <a:t>.</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5.12 Reasoning about Exponential Graphs,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80"/>
            <a:ext cx="4682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lnSpc>
                <a:spcPct val="100000"/>
              </a:lnSpc>
              <a:spcBef>
                <a:spcPts val="1200"/>
              </a:spcBef>
              <a:spcAft>
                <a:spcPts val="0"/>
              </a:spcAft>
              <a:buSzPts val="1600"/>
              <a:buChar char="●"/>
            </a:pPr>
            <a:r>
              <a:rPr lang="en" sz="1600"/>
              <a:t>Exponential function</a:t>
            </a:r>
            <a:endParaRPr sz="1600"/>
          </a:p>
          <a:p>
            <a:pPr indent="-317500" lvl="1" marL="914400" rtl="0" algn="l">
              <a:lnSpc>
                <a:spcPct val="100000"/>
              </a:lnSpc>
              <a:spcBef>
                <a:spcPts val="0"/>
              </a:spcBef>
              <a:spcAft>
                <a:spcPts val="0"/>
              </a:spcAft>
              <a:buSzPts val="1400"/>
              <a:buChar char="○"/>
            </a:pPr>
            <a:r>
              <a:rPr lang="en" sz="1400"/>
              <a:t>A function that has a constant growth factor. Another way to say this is that it grows by equal factors over equal intervals.</a:t>
            </a:r>
            <a:endParaRPr sz="1600"/>
          </a:p>
          <a:p>
            <a:pPr indent="-330200" lvl="0" marL="457200" rtl="0" algn="l">
              <a:lnSpc>
                <a:spcPct val="100000"/>
              </a:lnSpc>
              <a:spcBef>
                <a:spcPts val="0"/>
              </a:spcBef>
              <a:spcAft>
                <a:spcPts val="0"/>
              </a:spcAft>
              <a:buSzPts val="1600"/>
              <a:buChar char="●"/>
            </a:pPr>
            <a:r>
              <a:rPr lang="en" sz="1600"/>
              <a:t>Exponential growth</a:t>
            </a:r>
            <a:endParaRPr sz="1600"/>
          </a:p>
          <a:p>
            <a:pPr indent="-317500" lvl="1" marL="914400" rtl="0" algn="l">
              <a:lnSpc>
                <a:spcPct val="100000"/>
              </a:lnSpc>
              <a:spcBef>
                <a:spcPts val="0"/>
              </a:spcBef>
              <a:spcAft>
                <a:spcPts val="0"/>
              </a:spcAft>
              <a:buSzPts val="1400"/>
              <a:buChar char="○"/>
            </a:pPr>
            <a:r>
              <a:rPr lang="en" sz="1400"/>
              <a:t>A percent increase of the original amount over time.</a:t>
            </a:r>
            <a:endParaRPr sz="1400"/>
          </a:p>
          <a:p>
            <a:pPr indent="-330200" lvl="0" marL="457200" rtl="0" algn="l">
              <a:lnSpc>
                <a:spcPct val="100000"/>
              </a:lnSpc>
              <a:spcBef>
                <a:spcPts val="0"/>
              </a:spcBef>
              <a:spcAft>
                <a:spcPts val="0"/>
              </a:spcAft>
              <a:buSzPts val="1600"/>
              <a:buChar char="●"/>
            </a:pPr>
            <a:r>
              <a:rPr lang="en" sz="1600"/>
              <a:t>Exponential decay</a:t>
            </a:r>
            <a:endParaRPr sz="1600"/>
          </a:p>
          <a:p>
            <a:pPr indent="-317500" lvl="1" marL="914400" rtl="0" algn="l">
              <a:lnSpc>
                <a:spcPct val="100000"/>
              </a:lnSpc>
              <a:spcBef>
                <a:spcPts val="0"/>
              </a:spcBef>
              <a:spcAft>
                <a:spcPts val="0"/>
              </a:spcAft>
              <a:buSzPts val="1400"/>
              <a:buChar char="○"/>
            </a:pPr>
            <a:r>
              <a:rPr lang="en" sz="1400"/>
              <a:t>A percent decrease of the original amount over time.</a:t>
            </a:r>
            <a:endParaRPr sz="1400"/>
          </a:p>
          <a:p>
            <a:pPr indent="-317500" lvl="0" marL="457200" rtl="0" algn="l">
              <a:lnSpc>
                <a:spcPct val="100000"/>
              </a:lnSpc>
              <a:spcBef>
                <a:spcPts val="0"/>
              </a:spcBef>
              <a:spcAft>
                <a:spcPts val="0"/>
              </a:spcAft>
              <a:buSzPts val="1400"/>
              <a:buChar char="●"/>
            </a:pPr>
            <a:r>
              <a:rPr lang="en" sz="1400"/>
              <a:t>Asymptote </a:t>
            </a:r>
            <a:endParaRPr sz="1400"/>
          </a:p>
          <a:p>
            <a:pPr indent="-317500" lvl="1" marL="914400" rtl="0" algn="l">
              <a:lnSpc>
                <a:spcPct val="100000"/>
              </a:lnSpc>
              <a:spcBef>
                <a:spcPts val="0"/>
              </a:spcBef>
              <a:spcAft>
                <a:spcPts val="0"/>
              </a:spcAft>
              <a:buSzPts val="1400"/>
              <a:buChar char="○"/>
            </a:pPr>
            <a:r>
              <a:rPr lang="en" sz="1400"/>
              <a:t>A line which a graph of a function approaches closely but never touches.</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 Reasoning about Exponential Graphs,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57900" y="947480"/>
            <a:ext cx="3974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None</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 type="body"/>
          </p:nvPr>
        </p:nvSpPr>
        <p:spPr>
          <a:xfrm>
            <a:off x="248250" y="1937125"/>
            <a:ext cx="8780100" cy="15291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AutoNum type="arabicPeriod"/>
            </a:pPr>
            <a:r>
              <a:rPr lang="en" sz="1600">
                <a:solidFill>
                  <a:schemeClr val="dk1"/>
                </a:solidFill>
              </a:rPr>
              <a:t>Which equation best represents the amount of </a:t>
            </a:r>
            <a:endParaRPr sz="1600">
              <a:solidFill>
                <a:schemeClr val="dk1"/>
              </a:solidFill>
            </a:endParaRPr>
          </a:p>
          <a:p>
            <a:pPr indent="457200" lvl="0" marL="0" rtl="0" algn="l">
              <a:lnSpc>
                <a:spcPct val="100000"/>
              </a:lnSpc>
              <a:spcBef>
                <a:spcPts val="0"/>
              </a:spcBef>
              <a:spcAft>
                <a:spcPts val="0"/>
              </a:spcAft>
              <a:buNone/>
            </a:pPr>
            <a:r>
              <a:rPr lang="en" sz="1600">
                <a:solidFill>
                  <a:schemeClr val="dk1"/>
                </a:solidFill>
              </a:rPr>
              <a:t>gift money </a:t>
            </a:r>
            <a:r>
              <a:rPr i="1" lang="en" sz="1600">
                <a:solidFill>
                  <a:schemeClr val="dk1"/>
                </a:solidFill>
                <a:latin typeface="Times New Roman"/>
                <a:ea typeface="Times New Roman"/>
                <a:cs typeface="Times New Roman"/>
                <a:sym typeface="Times New Roman"/>
              </a:rPr>
              <a:t>g</a:t>
            </a:r>
            <a:r>
              <a:rPr lang="en" sz="1600">
                <a:solidFill>
                  <a:schemeClr val="dk1"/>
                </a:solidFill>
              </a:rPr>
              <a:t>, in dollars, she has after </a:t>
            </a:r>
            <a:r>
              <a:rPr i="1" lang="en" sz="1600">
                <a:solidFill>
                  <a:schemeClr val="dk1"/>
                </a:solidFill>
                <a:latin typeface="Times New Roman"/>
                <a:ea typeface="Times New Roman"/>
                <a:cs typeface="Times New Roman"/>
                <a:sym typeface="Times New Roman"/>
              </a:rPr>
              <a:t>t</a:t>
            </a:r>
            <a:r>
              <a:rPr lang="en" sz="1600">
                <a:solidFill>
                  <a:schemeClr val="dk1"/>
                </a:solidFill>
              </a:rPr>
              <a:t> weeks?</a:t>
            </a:r>
            <a:endParaRPr sz="1600">
              <a:solidFill>
                <a:schemeClr val="dk1"/>
              </a:solidFill>
            </a:endParaRPr>
          </a:p>
          <a:p>
            <a:pPr indent="-330200" lvl="1" marL="914400" rtl="0" algn="l">
              <a:lnSpc>
                <a:spcPct val="100000"/>
              </a:lnSpc>
              <a:spcBef>
                <a:spcPts val="0"/>
              </a:spcBef>
              <a:spcAft>
                <a:spcPts val="0"/>
              </a:spcAft>
              <a:buClr>
                <a:schemeClr val="dk1"/>
              </a:buClr>
              <a:buSzPts val="1600"/>
              <a:buChar char="○"/>
            </a:pPr>
            <a:r>
              <a:rPr i="1" lang="en">
                <a:solidFill>
                  <a:schemeClr val="dk1"/>
                </a:solidFill>
                <a:latin typeface="Times New Roman"/>
                <a:ea typeface="Times New Roman"/>
                <a:cs typeface="Times New Roman"/>
                <a:sym typeface="Times New Roman"/>
              </a:rPr>
              <a:t>g</a:t>
            </a:r>
            <a:r>
              <a:rPr i="1" lang="en">
                <a:solidFill>
                  <a:schemeClr val="dk1"/>
                </a:solidFill>
              </a:rPr>
              <a:t> </a:t>
            </a:r>
            <a:r>
              <a:rPr lang="en">
                <a:solidFill>
                  <a:schemeClr val="dk1"/>
                </a:solidFill>
              </a:rPr>
              <a:t>= 180 − ⅓</a:t>
            </a:r>
            <a:r>
              <a:rPr baseline="30000" i="1" lang="en">
                <a:solidFill>
                  <a:schemeClr val="dk1"/>
                </a:solidFill>
                <a:latin typeface="Times New Roman"/>
                <a:ea typeface="Times New Roman"/>
                <a:cs typeface="Times New Roman"/>
                <a:sym typeface="Times New Roman"/>
              </a:rPr>
              <a:t>t</a:t>
            </a:r>
            <a:endParaRPr>
              <a:solidFill>
                <a:schemeClr val="dk1"/>
              </a:solidFill>
            </a:endParaRPr>
          </a:p>
          <a:p>
            <a:pPr indent="-330200" lvl="1" marL="914400" rtl="0" algn="l">
              <a:lnSpc>
                <a:spcPct val="100000"/>
              </a:lnSpc>
              <a:spcBef>
                <a:spcPts val="0"/>
              </a:spcBef>
              <a:spcAft>
                <a:spcPts val="0"/>
              </a:spcAft>
              <a:buClr>
                <a:schemeClr val="dk1"/>
              </a:buClr>
              <a:buSzPts val="1600"/>
              <a:buChar char="○"/>
            </a:pPr>
            <a:r>
              <a:rPr i="1" lang="en">
                <a:solidFill>
                  <a:schemeClr val="dk1"/>
                </a:solidFill>
                <a:latin typeface="Times New Roman"/>
                <a:ea typeface="Times New Roman"/>
                <a:cs typeface="Times New Roman"/>
                <a:sym typeface="Times New Roman"/>
              </a:rPr>
              <a:t>g</a:t>
            </a:r>
            <a:r>
              <a:rPr i="1" lang="en">
                <a:solidFill>
                  <a:schemeClr val="dk1"/>
                </a:solidFill>
              </a:rPr>
              <a:t> </a:t>
            </a:r>
            <a:r>
              <a:rPr lang="en">
                <a:solidFill>
                  <a:schemeClr val="dk1"/>
                </a:solidFill>
              </a:rPr>
              <a:t>= 180 </a:t>
            </a:r>
            <a:r>
              <a:rPr lang="en" sz="1300">
                <a:solidFill>
                  <a:srgbClr val="1D2125"/>
                </a:solidFill>
                <a:highlight>
                  <a:srgbClr val="FFFFFF"/>
                </a:highlight>
                <a:latin typeface="Arial"/>
                <a:ea typeface="Arial"/>
                <a:cs typeface="Arial"/>
                <a:sym typeface="Arial"/>
              </a:rPr>
              <a:t>⋅</a:t>
            </a:r>
            <a:r>
              <a:rPr lang="en">
                <a:solidFill>
                  <a:schemeClr val="dk1"/>
                </a:solidFill>
              </a:rPr>
              <a:t> (⅓)</a:t>
            </a:r>
            <a:r>
              <a:rPr baseline="30000" i="1" lang="en">
                <a:solidFill>
                  <a:schemeClr val="dk1"/>
                </a:solidFill>
                <a:latin typeface="Times New Roman"/>
                <a:ea typeface="Times New Roman"/>
                <a:cs typeface="Times New Roman"/>
                <a:sym typeface="Times New Roman"/>
              </a:rPr>
              <a:t>t</a:t>
            </a:r>
            <a:endParaRPr baseline="30000" i="1">
              <a:solidFill>
                <a:schemeClr val="dk1"/>
              </a:solidFill>
              <a:latin typeface="Times New Roman"/>
              <a:ea typeface="Times New Roman"/>
              <a:cs typeface="Times New Roman"/>
              <a:sym typeface="Times New Roman"/>
            </a:endParaRPr>
          </a:p>
          <a:p>
            <a:pPr indent="-330200" lvl="1" marL="914400" rtl="0" algn="l">
              <a:lnSpc>
                <a:spcPct val="100000"/>
              </a:lnSpc>
              <a:spcBef>
                <a:spcPts val="0"/>
              </a:spcBef>
              <a:spcAft>
                <a:spcPts val="0"/>
              </a:spcAft>
              <a:buClr>
                <a:schemeClr val="dk1"/>
              </a:buClr>
              <a:buSzPts val="1600"/>
              <a:buChar char="○"/>
            </a:pPr>
            <a:r>
              <a:rPr i="1" lang="en">
                <a:solidFill>
                  <a:schemeClr val="dk1"/>
                </a:solidFill>
                <a:latin typeface="Times New Roman"/>
                <a:ea typeface="Times New Roman"/>
                <a:cs typeface="Times New Roman"/>
                <a:sym typeface="Times New Roman"/>
              </a:rPr>
              <a:t>g</a:t>
            </a:r>
            <a:r>
              <a:rPr i="1" lang="en">
                <a:solidFill>
                  <a:schemeClr val="dk1"/>
                </a:solidFill>
              </a:rPr>
              <a:t> </a:t>
            </a:r>
            <a:r>
              <a:rPr lang="en">
                <a:solidFill>
                  <a:schemeClr val="dk1"/>
                </a:solidFill>
              </a:rPr>
              <a:t>= ⅓ </a:t>
            </a:r>
            <a:r>
              <a:rPr lang="en" sz="1300">
                <a:solidFill>
                  <a:srgbClr val="1D2125"/>
                </a:solidFill>
                <a:highlight>
                  <a:srgbClr val="FFFFFF"/>
                </a:highlight>
                <a:latin typeface="Arial"/>
                <a:ea typeface="Arial"/>
                <a:cs typeface="Arial"/>
                <a:sym typeface="Arial"/>
              </a:rPr>
              <a:t>⋅ </a:t>
            </a:r>
            <a:r>
              <a:rPr lang="en">
                <a:solidFill>
                  <a:schemeClr val="dk1"/>
                </a:solidFill>
              </a:rPr>
              <a:t>180</a:t>
            </a:r>
            <a:r>
              <a:rPr baseline="30000" i="1" lang="en">
                <a:solidFill>
                  <a:schemeClr val="dk1"/>
                </a:solidFill>
                <a:latin typeface="Times New Roman"/>
                <a:ea typeface="Times New Roman"/>
                <a:cs typeface="Times New Roman"/>
                <a:sym typeface="Times New Roman"/>
              </a:rPr>
              <a:t>t</a:t>
            </a:r>
            <a:endParaRPr baseline="30000" i="1">
              <a:solidFill>
                <a:schemeClr val="dk1"/>
              </a:solidFill>
              <a:latin typeface="Times New Roman"/>
              <a:ea typeface="Times New Roman"/>
              <a:cs typeface="Times New Roman"/>
              <a:sym typeface="Times New Roman"/>
            </a:endParaRPr>
          </a:p>
          <a:p>
            <a:pPr indent="-330200" lvl="1" marL="914400" rtl="0" algn="l">
              <a:lnSpc>
                <a:spcPct val="100000"/>
              </a:lnSpc>
              <a:spcBef>
                <a:spcPts val="0"/>
              </a:spcBef>
              <a:spcAft>
                <a:spcPts val="0"/>
              </a:spcAft>
              <a:buClr>
                <a:schemeClr val="dk1"/>
              </a:buClr>
              <a:buSzPts val="1600"/>
              <a:buChar char="○"/>
            </a:pPr>
            <a:r>
              <a:rPr i="1" lang="en">
                <a:solidFill>
                  <a:schemeClr val="dk1"/>
                </a:solidFill>
                <a:latin typeface="Times New Roman"/>
                <a:ea typeface="Times New Roman"/>
                <a:cs typeface="Times New Roman"/>
                <a:sym typeface="Times New Roman"/>
              </a:rPr>
              <a:t>g</a:t>
            </a:r>
            <a:r>
              <a:rPr i="1" lang="en">
                <a:solidFill>
                  <a:schemeClr val="dk1"/>
                </a:solidFill>
              </a:rPr>
              <a:t> </a:t>
            </a:r>
            <a:r>
              <a:rPr lang="en">
                <a:solidFill>
                  <a:schemeClr val="dk1"/>
                </a:solidFill>
              </a:rPr>
              <a:t>= 180 </a:t>
            </a:r>
            <a:r>
              <a:rPr lang="en" sz="1300">
                <a:solidFill>
                  <a:srgbClr val="1D2125"/>
                </a:solidFill>
                <a:highlight>
                  <a:srgbClr val="FFFFFF"/>
                </a:highlight>
                <a:latin typeface="Arial"/>
                <a:ea typeface="Arial"/>
                <a:cs typeface="Arial"/>
                <a:sym typeface="Arial"/>
              </a:rPr>
              <a:t>⋅ (⅔</a:t>
            </a:r>
            <a:r>
              <a:rPr lang="en">
                <a:solidFill>
                  <a:schemeClr val="dk1"/>
                </a:solidFill>
              </a:rPr>
              <a:t>)</a:t>
            </a:r>
            <a:r>
              <a:rPr baseline="30000" i="1" lang="en">
                <a:solidFill>
                  <a:schemeClr val="dk1"/>
                </a:solidFill>
                <a:latin typeface="Times New Roman"/>
                <a:ea typeface="Times New Roman"/>
                <a:cs typeface="Times New Roman"/>
                <a:sym typeface="Times New Roman"/>
              </a:rPr>
              <a:t>t   </a:t>
            </a:r>
            <a:endParaRPr baseline="30000" i="1">
              <a:solidFill>
                <a:schemeClr val="dk1"/>
              </a:solidFill>
              <a:latin typeface="Times New Roman"/>
              <a:ea typeface="Times New Roman"/>
              <a:cs typeface="Times New Roman"/>
              <a:sym typeface="Times New Roman"/>
            </a:endParaRPr>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5.12.1 Modeling Exponential Decay</a:t>
            </a:r>
            <a:endParaRPr/>
          </a:p>
        </p:txBody>
      </p:sp>
      <p:sp>
        <p:nvSpPr>
          <p:cNvPr id="116" name="Google Shape;116;p13"/>
          <p:cNvSpPr txBox="1"/>
          <p:nvPr/>
        </p:nvSpPr>
        <p:spPr>
          <a:xfrm>
            <a:off x="310900" y="1160325"/>
            <a:ext cx="8780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Jada received a gift of $180. In the first week, she spent a third of the gift money. She continues spending a third of what is left each week thereafter.</a:t>
            </a:r>
            <a:endParaRPr sz="1600">
              <a:solidFill>
                <a:schemeClr val="dk1"/>
              </a:solidFill>
              <a:latin typeface="Calibri"/>
              <a:ea typeface="Calibri"/>
              <a:cs typeface="Calibri"/>
              <a:sym typeface="Calibri"/>
            </a:endParaRPr>
          </a:p>
        </p:txBody>
      </p:sp>
      <p:sp>
        <p:nvSpPr>
          <p:cNvPr id="117" name="Google Shape;117;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Spending Money 💰</a:t>
            </a:r>
            <a:endParaRPr sz="2600">
              <a:solidFill>
                <a:srgbClr val="005047"/>
              </a:solidFill>
            </a:endParaRPr>
          </a:p>
        </p:txBody>
      </p:sp>
      <p:sp>
        <p:nvSpPr>
          <p:cNvPr id="118" name="Google Shape;118;p13"/>
          <p:cNvSpPr txBox="1"/>
          <p:nvPr/>
        </p:nvSpPr>
        <p:spPr>
          <a:xfrm>
            <a:off x="534300" y="3590175"/>
            <a:ext cx="7835700" cy="4311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1D2125"/>
              </a:buClr>
              <a:buSzPts val="1600"/>
              <a:buFont typeface="Calibri"/>
              <a:buAutoNum type="arabicPeriod" startAt="2"/>
            </a:pPr>
            <a:r>
              <a:rPr lang="en" sz="1600">
                <a:solidFill>
                  <a:srgbClr val="1D2125"/>
                </a:solidFill>
                <a:highlight>
                  <a:srgbClr val="FFFFFF"/>
                </a:highlight>
                <a:latin typeface="Calibri"/>
                <a:ea typeface="Calibri"/>
                <a:cs typeface="Calibri"/>
                <a:sym typeface="Calibri"/>
              </a:rPr>
              <a:t>Explain your reasoning.</a:t>
            </a:r>
            <a:endParaRPr sz="1600">
              <a:solidFill>
                <a:srgbClr val="1D2125"/>
              </a:solidFill>
              <a:highlight>
                <a:srgbClr val="FFFFFF"/>
              </a:highlight>
              <a:latin typeface="Calibri"/>
              <a:ea typeface="Calibri"/>
              <a:cs typeface="Calibri"/>
              <a:sym typeface="Calibri"/>
            </a:endParaRPr>
          </a:p>
        </p:txBody>
      </p:sp>
      <p:pic>
        <p:nvPicPr>
          <p:cNvPr id="119" name="Google Shape;119;p13"/>
          <p:cNvPicPr preferRelativeResize="0"/>
          <p:nvPr/>
        </p:nvPicPr>
        <p:blipFill>
          <a:blip r:embed="rId3">
            <a:alphaModFix/>
          </a:blip>
          <a:stretch>
            <a:fillRect/>
          </a:stretch>
        </p:blipFill>
        <p:spPr>
          <a:xfrm>
            <a:off x="5263400" y="1973188"/>
            <a:ext cx="2542001" cy="25420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0" name="Google Shape;130;p14"/>
          <p:cNvCxnSpPr>
            <a:stCxn id="124" idx="2"/>
            <a:endCxn id="1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1" name="Google Shape;131;p14"/>
          <p:cNvCxnSpPr>
            <a:stCxn id="126" idx="3"/>
            <a:endCxn id="12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5" idx="3"/>
            <a:endCxn id="1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7" idx="3"/>
            <a:endCxn id="1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9" idx="3"/>
            <a:endCxn id="1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5" name="Google Shape;13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6" name="Google Shape;136;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7" name="Google Shape;137;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8" name="Google Shape;138;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9" name="Google Shape;139;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0" name="Google Shape;140;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1" name="Google Shape;141;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2" name="Google Shape;142;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3" name="Google Shape;143;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4" name="Google Shape;144;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5" name="Google Shape;145;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6" name="Google Shape;146;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7" name="Google Shape;147;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8" name="Google Shape;148;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311700" y="445025"/>
            <a:ext cx="8520600" cy="5232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t>Learning Strategies</a:t>
            </a:r>
            <a:r>
              <a:rPr lang="en" sz="2200"/>
              <a:t> - Money in the Bank 🏦</a:t>
            </a:r>
            <a:endParaRPr sz="2200">
              <a:solidFill>
                <a:srgbClr val="005047"/>
              </a:solidFill>
            </a:endParaRPr>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5.12.2 Equations and Their Graphs</a:t>
            </a:r>
            <a:endParaRPr/>
          </a:p>
        </p:txBody>
      </p:sp>
      <p:pic>
        <p:nvPicPr>
          <p:cNvPr id="156" name="Google Shape;156;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7" name="Google Shape;157;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8" name="Google Shape;158;p15"/>
          <p:cNvSpPr/>
          <p:nvPr/>
        </p:nvSpPr>
        <p:spPr>
          <a:xfrm>
            <a:off x="4882300" y="936700"/>
            <a:ext cx="3950100" cy="20166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Talk with your partner about how changing the values of </a:t>
            </a:r>
            <a:r>
              <a:rPr i="1" lang="en">
                <a:latin typeface="Times New Roman"/>
                <a:ea typeface="Times New Roman"/>
                <a:cs typeface="Times New Roman"/>
                <a:sym typeface="Times New Roman"/>
              </a:rPr>
              <a:t>a</a:t>
            </a:r>
            <a:r>
              <a:rPr i="1" lang="en">
                <a:latin typeface="Noto Sans"/>
                <a:ea typeface="Noto Sans"/>
                <a:cs typeface="Noto Sans"/>
                <a:sym typeface="Noto Sans"/>
              </a:rPr>
              <a:t> </a:t>
            </a:r>
            <a:r>
              <a:rPr lang="en">
                <a:latin typeface="Noto Sans"/>
                <a:ea typeface="Noto Sans"/>
                <a:cs typeface="Noto Sans"/>
                <a:sym typeface="Noto Sans"/>
              </a:rPr>
              <a:t>and </a:t>
            </a:r>
            <a:r>
              <a:rPr i="1" lang="en">
                <a:latin typeface="Times New Roman"/>
                <a:ea typeface="Times New Roman"/>
                <a:cs typeface="Times New Roman"/>
                <a:sym typeface="Times New Roman"/>
              </a:rPr>
              <a:t>b</a:t>
            </a:r>
            <a:r>
              <a:rPr lang="en">
                <a:latin typeface="Noto Sans"/>
                <a:ea typeface="Noto Sans"/>
                <a:cs typeface="Noto Sans"/>
                <a:sym typeface="Noto Sans"/>
              </a:rPr>
              <a:t> affects the graph.</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Share with the class the words/phrases you use to describe what you notice.</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Use these words  when you talk with your partner or with the whole class.</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Collect and Display</a:t>
            </a:r>
            <a:endParaRPr>
              <a:latin typeface="Calibri"/>
              <a:ea typeface="Calibri"/>
              <a:cs typeface="Calibri"/>
              <a:sym typeface="Calibri"/>
            </a:endParaRPr>
          </a:p>
        </p:txBody>
      </p:sp>
      <p:sp>
        <p:nvSpPr>
          <p:cNvPr id="159" name="Google Shape;159;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60" name="Google Shape;160;p15"/>
          <p:cNvSpPr/>
          <p:nvPr/>
        </p:nvSpPr>
        <p:spPr>
          <a:xfrm>
            <a:off x="5034300" y="2995055"/>
            <a:ext cx="3652500" cy="1856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Review today’s math words.</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Add ideas or diagrams to the math word wall.</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Use the word wall to talk about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 b</a:t>
            </a:r>
            <a:r>
              <a:rPr baseline="30000"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sz="1700">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6"/>
          <p:cNvSpPr txBox="1"/>
          <p:nvPr>
            <p:ph type="title"/>
          </p:nvPr>
        </p:nvSpPr>
        <p:spPr>
          <a:xfrm>
            <a:off x="311700" y="445025"/>
            <a:ext cx="8520600" cy="5694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500">
                <a:solidFill>
                  <a:srgbClr val="005047"/>
                </a:solidFill>
              </a:rPr>
              <a:t>Learning Activity - </a:t>
            </a:r>
            <a:r>
              <a:rPr lang="en" sz="2500"/>
              <a:t>Money in the Bank 🏦</a:t>
            </a:r>
            <a:endParaRPr sz="2500">
              <a:solidFill>
                <a:srgbClr val="005047"/>
              </a:solidFill>
            </a:endParaRPr>
          </a:p>
        </p:txBody>
      </p:sp>
      <p:sp>
        <p:nvSpPr>
          <p:cNvPr id="166" name="Google Shape;16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59325" y="4677625"/>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5.12.2 Equations and Their Graphs</a:t>
            </a:r>
            <a:endParaRPr/>
          </a:p>
        </p:txBody>
      </p:sp>
      <p:sp>
        <p:nvSpPr>
          <p:cNvPr id="168" name="Google Shape;168;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9" name="Google Shape;169;p16"/>
          <p:cNvSpPr txBox="1"/>
          <p:nvPr>
            <p:ph idx="1" type="body"/>
          </p:nvPr>
        </p:nvSpPr>
        <p:spPr>
          <a:xfrm>
            <a:off x="100584" y="2495538"/>
            <a:ext cx="3365700" cy="2000100"/>
          </a:xfrm>
          <a:prstGeom prst="rect">
            <a:avLst/>
          </a:prstGeom>
        </p:spPr>
        <p:txBody>
          <a:bodyPr anchorCtr="0" anchor="t" bIns="91425" lIns="91425" spcFirstLastPara="1" rIns="91425" wrap="square" tIns="91425">
            <a:noAutofit/>
          </a:bodyPr>
          <a:lstStyle/>
          <a:p>
            <a:pPr indent="-361950" lvl="1" marL="914400" rtl="0" algn="l">
              <a:lnSpc>
                <a:spcPct val="100000"/>
              </a:lnSpc>
              <a:spcBef>
                <a:spcPts val="0"/>
              </a:spcBef>
              <a:spcAft>
                <a:spcPts val="0"/>
              </a:spcAft>
              <a:buSzPts val="2100"/>
              <a:buFont typeface="Times New Roman"/>
              <a:buChar char="●"/>
            </a:pPr>
            <a:r>
              <a:rPr i="1" lang="en" sz="2100">
                <a:latin typeface="Times New Roman"/>
                <a:ea typeface="Times New Roman"/>
                <a:cs typeface="Times New Roman"/>
                <a:sym typeface="Times New Roman"/>
              </a:rPr>
              <a:t>f</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a:t>
            </a:r>
            <a:r>
              <a:rPr lang="en" sz="2100"/>
              <a:t>50 </a:t>
            </a:r>
            <a:r>
              <a:rPr i="1" lang="en" sz="2100">
                <a:latin typeface="Times New Roman"/>
                <a:ea typeface="Times New Roman"/>
                <a:cs typeface="Times New Roman"/>
                <a:sym typeface="Times New Roman"/>
              </a:rPr>
              <a:t>⋅ </a:t>
            </a:r>
            <a:r>
              <a:rPr lang="en" sz="2100"/>
              <a:t>2</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0"/>
              </a:spcAft>
              <a:buSzPts val="2100"/>
              <a:buFont typeface="Times New Roman"/>
              <a:buChar char="●"/>
            </a:pPr>
            <a:r>
              <a:rPr i="1" lang="en" sz="2100">
                <a:latin typeface="Times New Roman"/>
                <a:ea typeface="Times New Roman"/>
                <a:cs typeface="Times New Roman"/>
                <a:sym typeface="Times New Roman"/>
              </a:rPr>
              <a:t>g</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a:t>
            </a:r>
            <a:r>
              <a:rPr lang="en" sz="2100"/>
              <a:t>50 </a:t>
            </a:r>
            <a:r>
              <a:rPr i="1" lang="en" sz="2100">
                <a:latin typeface="Times New Roman"/>
                <a:ea typeface="Times New Roman"/>
                <a:cs typeface="Times New Roman"/>
                <a:sym typeface="Times New Roman"/>
              </a:rPr>
              <a:t>⋅ </a:t>
            </a:r>
            <a:r>
              <a:rPr lang="en" sz="2100"/>
              <a:t>3</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0"/>
              </a:spcAft>
              <a:buSzPts val="2100"/>
              <a:buFont typeface="Times New Roman"/>
              <a:buChar char="●"/>
            </a:pPr>
            <a:r>
              <a:rPr i="1" lang="en" sz="2100">
                <a:latin typeface="Times New Roman"/>
                <a:ea typeface="Times New Roman"/>
                <a:cs typeface="Times New Roman"/>
                <a:sym typeface="Times New Roman"/>
              </a:rPr>
              <a:t>h</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a:t>
            </a:r>
            <a:r>
              <a:rPr lang="en" sz="2100"/>
              <a:t>50 </a:t>
            </a:r>
            <a:r>
              <a:rPr i="1" lang="en" sz="2100">
                <a:latin typeface="Times New Roman"/>
                <a:ea typeface="Times New Roman"/>
                <a:cs typeface="Times New Roman"/>
                <a:sym typeface="Times New Roman"/>
              </a:rPr>
              <a:t>⋅ </a:t>
            </a:r>
            <a:r>
              <a:rPr lang="en" sz="2100"/>
              <a:t>(³⁄₂)</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1000"/>
              </a:spcAft>
              <a:buSzPts val="2100"/>
              <a:buFont typeface="Times New Roman"/>
              <a:buChar char="●"/>
            </a:pPr>
            <a:r>
              <a:rPr i="1" lang="en" sz="2100">
                <a:latin typeface="Times New Roman"/>
                <a:ea typeface="Times New Roman"/>
                <a:cs typeface="Times New Roman"/>
                <a:sym typeface="Times New Roman"/>
              </a:rPr>
              <a:t>j</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a:t>
            </a:r>
            <a:r>
              <a:rPr lang="en" sz="2100"/>
              <a:t>50 </a:t>
            </a:r>
            <a:r>
              <a:rPr i="1" lang="en" sz="2100">
                <a:latin typeface="Times New Roman"/>
                <a:ea typeface="Times New Roman"/>
                <a:cs typeface="Times New Roman"/>
                <a:sym typeface="Times New Roman"/>
              </a:rPr>
              <a:t>⋅ </a:t>
            </a:r>
            <a:r>
              <a:rPr lang="en" sz="2100"/>
              <a:t>(0.5)</a:t>
            </a:r>
            <a:r>
              <a:rPr baseline="30000" i="1" lang="en" sz="2100">
                <a:latin typeface="Times New Roman"/>
                <a:ea typeface="Times New Roman"/>
                <a:cs typeface="Times New Roman"/>
                <a:sym typeface="Times New Roman"/>
              </a:rPr>
              <a:t>x</a:t>
            </a:r>
            <a:endParaRPr baseline="30000" i="1" sz="2100">
              <a:latin typeface="Times New Roman"/>
              <a:ea typeface="Times New Roman"/>
              <a:cs typeface="Times New Roman"/>
              <a:sym typeface="Times New Roman"/>
            </a:endParaRPr>
          </a:p>
        </p:txBody>
      </p:sp>
      <p:sp>
        <p:nvSpPr>
          <p:cNvPr id="170" name="Google Shape;170;p16"/>
          <p:cNvSpPr txBox="1"/>
          <p:nvPr/>
        </p:nvSpPr>
        <p:spPr>
          <a:xfrm>
            <a:off x="3001127" y="2498975"/>
            <a:ext cx="3428400" cy="2000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Graph each function.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Explain how changing the value of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changes the graph.</a:t>
            </a:r>
            <a:endParaRPr sz="1800">
              <a:solidFill>
                <a:srgbClr val="424242"/>
              </a:solidFill>
              <a:latin typeface="Calibri"/>
              <a:ea typeface="Calibri"/>
              <a:cs typeface="Calibri"/>
              <a:sym typeface="Calibri"/>
            </a:endParaRPr>
          </a:p>
        </p:txBody>
      </p:sp>
      <p:sp>
        <p:nvSpPr>
          <p:cNvPr id="171" name="Google Shape;171;p16"/>
          <p:cNvSpPr txBox="1"/>
          <p:nvPr/>
        </p:nvSpPr>
        <p:spPr>
          <a:xfrm>
            <a:off x="310900" y="1028700"/>
            <a:ext cx="8585400" cy="13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In this activity, each function represents the amount of money in a bank account, in dollars, as a function of time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in years. They are written in the form </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Times New Roman"/>
                <a:ea typeface="Times New Roman"/>
                <a:cs typeface="Times New Roman"/>
                <a:sym typeface="Times New Roman"/>
              </a:rPr>
              <a:t>) = </a:t>
            </a:r>
            <a:r>
              <a:rPr i="1" lang="en" sz="1800">
                <a:solidFill>
                  <a:srgbClr val="424242"/>
                </a:solidFill>
                <a:latin typeface="Times New Roman"/>
                <a:ea typeface="Times New Roman"/>
                <a:cs typeface="Times New Roman"/>
                <a:sym typeface="Times New Roman"/>
              </a:rPr>
              <a:t>a </a:t>
            </a:r>
            <a:r>
              <a:rPr lang="en" sz="1800">
                <a:solidFill>
                  <a:srgbClr val="424242"/>
                </a:solidFill>
                <a:latin typeface="Times New Roman"/>
                <a:ea typeface="Times New Roman"/>
                <a:cs typeface="Times New Roman"/>
                <a:sym typeface="Times New Roman"/>
              </a:rPr>
              <a:t>⋅ </a:t>
            </a:r>
            <a:r>
              <a:rPr i="1" lang="en" sz="1800">
                <a:solidFill>
                  <a:srgbClr val="424242"/>
                </a:solidFill>
                <a:latin typeface="Times New Roman"/>
                <a:ea typeface="Times New Roman"/>
                <a:cs typeface="Times New Roman"/>
                <a:sym typeface="Times New Roman"/>
              </a:rPr>
              <a:t>b</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It may be helpful to graph all functions on the same coordinate plane, using different colors for each function.</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72" name="Google Shape;172;p16"/>
          <p:cNvSpPr txBox="1"/>
          <p:nvPr/>
        </p:nvSpPr>
        <p:spPr>
          <a:xfrm>
            <a:off x="310896" y="2428875"/>
            <a:ext cx="5487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pic>
        <p:nvPicPr>
          <p:cNvPr id="173" name="Google Shape;173;p16" title="ChatGPT Image Sep 30, 2025, 09_31_20 AM.png"/>
          <p:cNvPicPr preferRelativeResize="0"/>
          <p:nvPr/>
        </p:nvPicPr>
        <p:blipFill>
          <a:blip r:embed="rId3">
            <a:alphaModFix/>
          </a:blip>
          <a:stretch>
            <a:fillRect/>
          </a:stretch>
        </p:blipFill>
        <p:spPr>
          <a:xfrm>
            <a:off x="6429524" y="2257575"/>
            <a:ext cx="2410524" cy="24105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5.12.2 Equations and Their Graphs</a:t>
            </a:r>
            <a:endParaRPr sz="1000"/>
          </a:p>
        </p:txBody>
      </p:sp>
      <p:sp>
        <p:nvSpPr>
          <p:cNvPr id="180" name="Google Shape;180;p17"/>
          <p:cNvSpPr txBox="1"/>
          <p:nvPr>
            <p:ph type="title"/>
          </p:nvPr>
        </p:nvSpPr>
        <p:spPr>
          <a:xfrm>
            <a:off x="311700" y="445025"/>
            <a:ext cx="8520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t>Learning Activity - Money in the Bank 🏦</a:t>
            </a:r>
            <a:endParaRPr sz="3300"/>
          </a:p>
        </p:txBody>
      </p:sp>
      <p:sp>
        <p:nvSpPr>
          <p:cNvPr id="181" name="Google Shape;181;p17">
            <a:hlinkClick action="ppaction://hlinksldjump" r:id="rId3"/>
          </p:cNvPr>
          <p:cNvSpPr/>
          <p:nvPr/>
        </p:nvSpPr>
        <p:spPr>
          <a:xfrm>
            <a:off x="6883325" y="361840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2" name="Google Shape;182;p17"/>
          <p:cNvSpPr txBox="1"/>
          <p:nvPr/>
        </p:nvSpPr>
        <p:spPr>
          <a:xfrm>
            <a:off x="310900" y="1099400"/>
            <a:ext cx="3042000" cy="1615200"/>
          </a:xfrm>
          <a:prstGeom prst="rect">
            <a:avLst/>
          </a:prstGeom>
          <a:noFill/>
          <a:ln>
            <a:noFill/>
          </a:ln>
        </p:spPr>
        <p:txBody>
          <a:bodyPr anchorCtr="0" anchor="t" bIns="91425" lIns="91425" spcFirstLastPara="1" rIns="91425" wrap="square" tIns="91425">
            <a:noAutofit/>
          </a:bodyPr>
          <a:lstStyle/>
          <a:p>
            <a:pPr indent="-361950" lvl="1" marL="914400" rtl="0" algn="l">
              <a:spcBef>
                <a:spcPts val="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p</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1</a:t>
            </a:r>
            <a:r>
              <a:rPr lang="en" sz="2100">
                <a:solidFill>
                  <a:srgbClr val="424242"/>
                </a:solidFill>
                <a:latin typeface="Calibri"/>
                <a:ea typeface="Calibri"/>
                <a:cs typeface="Calibri"/>
                <a:sym typeface="Calibri"/>
              </a:rPr>
              <a:t>0 </a:t>
            </a:r>
            <a:r>
              <a:rPr i="1" lang="en" sz="2100">
                <a:solidFill>
                  <a:srgbClr val="424242"/>
                </a:solidFill>
                <a:latin typeface="Times New Roman"/>
                <a:ea typeface="Times New Roman"/>
                <a:cs typeface="Times New Roman"/>
                <a:sym typeface="Times New Roman"/>
              </a:rPr>
              <a:t>⋅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a:t>
            </a:r>
            <a:endParaRPr i="1" sz="2100">
              <a:solidFill>
                <a:srgbClr val="424242"/>
              </a:solidFill>
              <a:latin typeface="Times New Roman"/>
              <a:ea typeface="Times New Roman"/>
              <a:cs typeface="Times New Roman"/>
              <a:sym typeface="Times New Roman"/>
            </a:endParaRPr>
          </a:p>
          <a:p>
            <a:pPr indent="-361950" lvl="1" marL="914400" rtl="0" algn="l">
              <a:spcBef>
                <a:spcPts val="100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q</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a:t>
            </a:r>
            <a:r>
              <a:rPr lang="en" sz="2100">
                <a:solidFill>
                  <a:srgbClr val="424242"/>
                </a:solidFill>
                <a:latin typeface="Calibri"/>
                <a:ea typeface="Calibri"/>
                <a:cs typeface="Calibri"/>
                <a:sym typeface="Calibri"/>
              </a:rPr>
              <a:t>40 </a:t>
            </a:r>
            <a:r>
              <a:rPr i="1" lang="en" sz="2100">
                <a:solidFill>
                  <a:srgbClr val="424242"/>
                </a:solidFill>
                <a:latin typeface="Times New Roman"/>
                <a:ea typeface="Times New Roman"/>
                <a:cs typeface="Times New Roman"/>
                <a:sym typeface="Times New Roman"/>
              </a:rPr>
              <a:t>⋅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a:t>
            </a:r>
            <a:endParaRPr i="1" sz="2100">
              <a:solidFill>
                <a:srgbClr val="424242"/>
              </a:solidFill>
              <a:latin typeface="Times New Roman"/>
              <a:ea typeface="Times New Roman"/>
              <a:cs typeface="Times New Roman"/>
              <a:sym typeface="Times New Roman"/>
            </a:endParaRPr>
          </a:p>
          <a:p>
            <a:pPr indent="-361950" lvl="1" marL="914400" rtl="0" algn="l">
              <a:spcBef>
                <a:spcPts val="100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r</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1</a:t>
            </a:r>
            <a:r>
              <a:rPr lang="en" sz="2100">
                <a:solidFill>
                  <a:srgbClr val="424242"/>
                </a:solidFill>
                <a:latin typeface="Calibri"/>
                <a:ea typeface="Calibri"/>
                <a:cs typeface="Calibri"/>
                <a:sym typeface="Calibri"/>
              </a:rPr>
              <a:t>00 </a:t>
            </a:r>
            <a:r>
              <a:rPr i="1" lang="en" sz="2100">
                <a:solidFill>
                  <a:srgbClr val="424242"/>
                </a:solidFill>
                <a:latin typeface="Times New Roman"/>
                <a:ea typeface="Times New Roman"/>
                <a:cs typeface="Times New Roman"/>
                <a:sym typeface="Times New Roman"/>
              </a:rPr>
              <a:t>⋅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a:t>
            </a:r>
            <a:endParaRPr i="1" sz="2100">
              <a:solidFill>
                <a:srgbClr val="424242"/>
              </a:solidFill>
              <a:latin typeface="Times New Roman"/>
              <a:ea typeface="Times New Roman"/>
              <a:cs typeface="Times New Roman"/>
              <a:sym typeface="Times New Roman"/>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83" name="Google Shape;183;p17"/>
          <p:cNvSpPr txBox="1"/>
          <p:nvPr/>
        </p:nvSpPr>
        <p:spPr>
          <a:xfrm>
            <a:off x="310896" y="1060704"/>
            <a:ext cx="5487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t/>
            </a:r>
            <a:endParaRPr sz="1800">
              <a:solidFill>
                <a:srgbClr val="424242"/>
              </a:solidFill>
              <a:latin typeface="Calibri"/>
              <a:ea typeface="Calibri"/>
              <a:cs typeface="Calibri"/>
              <a:sym typeface="Calibri"/>
            </a:endParaRPr>
          </a:p>
        </p:txBody>
      </p:sp>
      <p:sp>
        <p:nvSpPr>
          <p:cNvPr id="184" name="Google Shape;184;p17"/>
          <p:cNvSpPr txBox="1"/>
          <p:nvPr/>
        </p:nvSpPr>
        <p:spPr>
          <a:xfrm>
            <a:off x="3382127" y="1097280"/>
            <a:ext cx="3428400" cy="2000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Graph each function.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Explain how changing the value of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changes the graph.</a:t>
            </a:r>
            <a:endParaRPr sz="1800">
              <a:solidFill>
                <a:srgbClr val="424242"/>
              </a:solidFill>
              <a:latin typeface="Calibri"/>
              <a:ea typeface="Calibri"/>
              <a:cs typeface="Calibri"/>
              <a:sym typeface="Calibri"/>
            </a:endParaRPr>
          </a:p>
        </p:txBody>
      </p:sp>
      <p:sp>
        <p:nvSpPr>
          <p:cNvPr id="185" name="Google Shape;185;p17"/>
          <p:cNvSpPr txBox="1"/>
          <p:nvPr/>
        </p:nvSpPr>
        <p:spPr>
          <a:xfrm>
            <a:off x="310900" y="2986025"/>
            <a:ext cx="3042000" cy="1615200"/>
          </a:xfrm>
          <a:prstGeom prst="rect">
            <a:avLst/>
          </a:prstGeom>
          <a:noFill/>
          <a:ln>
            <a:noFill/>
          </a:ln>
        </p:spPr>
        <p:txBody>
          <a:bodyPr anchorCtr="0" anchor="t" bIns="91425" lIns="91425" spcFirstLastPara="1" rIns="91425" wrap="square" tIns="91425">
            <a:noAutofit/>
          </a:bodyPr>
          <a:lstStyle/>
          <a:p>
            <a:pPr indent="-361950" lvl="1" marL="914400" rtl="0" algn="l">
              <a:spcBef>
                <a:spcPts val="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f</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 </a:t>
            </a:r>
            <a:r>
              <a:rPr lang="en" sz="2100">
                <a:solidFill>
                  <a:srgbClr val="424242"/>
                </a:solidFill>
                <a:latin typeface="Calibri"/>
                <a:ea typeface="Calibri"/>
                <a:cs typeface="Calibri"/>
                <a:sym typeface="Calibri"/>
              </a:rPr>
              <a:t>+ 2</a:t>
            </a:r>
            <a:r>
              <a:rPr lang="en" sz="2100">
                <a:solidFill>
                  <a:srgbClr val="424242"/>
                </a:solidFill>
                <a:latin typeface="Times New Roman"/>
                <a:ea typeface="Times New Roman"/>
                <a:cs typeface="Times New Roman"/>
                <a:sym typeface="Times New Roman"/>
              </a:rPr>
              <a:t> </a:t>
            </a:r>
            <a:endParaRPr i="1" sz="2100">
              <a:solidFill>
                <a:srgbClr val="424242"/>
              </a:solidFill>
              <a:latin typeface="Times New Roman"/>
              <a:ea typeface="Times New Roman"/>
              <a:cs typeface="Times New Roman"/>
              <a:sym typeface="Times New Roman"/>
            </a:endParaRPr>
          </a:p>
          <a:p>
            <a:pPr indent="-361950" lvl="1" marL="914400" rtl="0" algn="l">
              <a:spcBef>
                <a:spcPts val="100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g</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a:t>
            </a:r>
            <a:endParaRPr i="1" sz="2100">
              <a:solidFill>
                <a:srgbClr val="424242"/>
              </a:solidFill>
              <a:latin typeface="Times New Roman"/>
              <a:ea typeface="Times New Roman"/>
              <a:cs typeface="Times New Roman"/>
              <a:sym typeface="Times New Roman"/>
            </a:endParaRPr>
          </a:p>
          <a:p>
            <a:pPr indent="-361950" lvl="1" marL="914400" rtl="0" algn="l">
              <a:spcBef>
                <a:spcPts val="1000"/>
              </a:spcBef>
              <a:spcAft>
                <a:spcPts val="0"/>
              </a:spcAft>
              <a:buClr>
                <a:srgbClr val="424242"/>
              </a:buClr>
              <a:buSzPts val="2100"/>
              <a:buFont typeface="Times New Roman"/>
              <a:buChar char="●"/>
            </a:pPr>
            <a:r>
              <a:rPr i="1" lang="en" sz="2100">
                <a:solidFill>
                  <a:srgbClr val="424242"/>
                </a:solidFill>
                <a:latin typeface="Times New Roman"/>
                <a:ea typeface="Times New Roman"/>
                <a:cs typeface="Times New Roman"/>
                <a:sym typeface="Times New Roman"/>
              </a:rPr>
              <a:t>h</a:t>
            </a:r>
            <a:r>
              <a:rPr lang="en" sz="2100">
                <a:solidFill>
                  <a:srgbClr val="424242"/>
                </a:solidFill>
                <a:latin typeface="Times New Roman"/>
                <a:ea typeface="Times New Roman"/>
                <a:cs typeface="Times New Roman"/>
                <a:sym typeface="Times New Roman"/>
              </a:rPr>
              <a:t>(</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Times New Roman"/>
                <a:ea typeface="Times New Roman"/>
                <a:cs typeface="Times New Roman"/>
                <a:sym typeface="Times New Roman"/>
              </a:rPr>
              <a:t>) = </a:t>
            </a:r>
            <a:r>
              <a:rPr lang="en" sz="2100">
                <a:solidFill>
                  <a:srgbClr val="424242"/>
                </a:solidFill>
                <a:latin typeface="Calibri"/>
                <a:ea typeface="Calibri"/>
                <a:cs typeface="Calibri"/>
                <a:sym typeface="Calibri"/>
              </a:rPr>
              <a:t>4</a:t>
            </a:r>
            <a:r>
              <a:rPr baseline="30000" i="1" lang="en" sz="2100">
                <a:solidFill>
                  <a:srgbClr val="424242"/>
                </a:solidFill>
                <a:latin typeface="Times New Roman"/>
                <a:ea typeface="Times New Roman"/>
                <a:cs typeface="Times New Roman"/>
                <a:sym typeface="Times New Roman"/>
              </a:rPr>
              <a:t>x </a:t>
            </a:r>
            <a:r>
              <a:rPr lang="en" sz="2100">
                <a:solidFill>
                  <a:srgbClr val="424242"/>
                </a:solidFill>
                <a:latin typeface="Calibri"/>
                <a:ea typeface="Calibri"/>
                <a:cs typeface="Calibri"/>
                <a:sym typeface="Calibri"/>
              </a:rPr>
              <a:t>-</a:t>
            </a:r>
            <a:r>
              <a:rPr lang="en" sz="2100">
                <a:solidFill>
                  <a:srgbClr val="424242"/>
                </a:solidFill>
                <a:latin typeface="Calibri"/>
                <a:ea typeface="Calibri"/>
                <a:cs typeface="Calibri"/>
                <a:sym typeface="Calibri"/>
              </a:rPr>
              <a:t> 2</a:t>
            </a:r>
            <a:endParaRPr i="1" sz="2100">
              <a:solidFill>
                <a:srgbClr val="424242"/>
              </a:solidFill>
              <a:latin typeface="Times New Roman"/>
              <a:ea typeface="Times New Roman"/>
              <a:cs typeface="Times New Roman"/>
              <a:sym typeface="Times New Roman"/>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86" name="Google Shape;186;p17"/>
          <p:cNvSpPr txBox="1"/>
          <p:nvPr/>
        </p:nvSpPr>
        <p:spPr>
          <a:xfrm>
            <a:off x="310896" y="2947329"/>
            <a:ext cx="548700" cy="35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t/>
            </a:r>
            <a:endParaRPr sz="1800">
              <a:solidFill>
                <a:srgbClr val="424242"/>
              </a:solidFill>
              <a:latin typeface="Calibri"/>
              <a:ea typeface="Calibri"/>
              <a:cs typeface="Calibri"/>
              <a:sym typeface="Calibri"/>
            </a:endParaRPr>
          </a:p>
        </p:txBody>
      </p:sp>
      <p:sp>
        <p:nvSpPr>
          <p:cNvPr id="187" name="Google Shape;187;p17"/>
          <p:cNvSpPr txBox="1"/>
          <p:nvPr/>
        </p:nvSpPr>
        <p:spPr>
          <a:xfrm>
            <a:off x="3382127" y="2983905"/>
            <a:ext cx="3428400" cy="2000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Graph each function.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Explain how changing the value of </a:t>
            </a:r>
            <a:r>
              <a:rPr i="1" lang="en" sz="1800">
                <a:solidFill>
                  <a:srgbClr val="424242"/>
                </a:solidFill>
                <a:latin typeface="Times New Roman"/>
                <a:ea typeface="Times New Roman"/>
                <a:cs typeface="Times New Roman"/>
                <a:sym typeface="Times New Roman"/>
              </a:rPr>
              <a:t>d </a:t>
            </a:r>
            <a:r>
              <a:rPr lang="en" sz="1800">
                <a:solidFill>
                  <a:srgbClr val="424242"/>
                </a:solidFill>
                <a:latin typeface="Calibri"/>
                <a:ea typeface="Calibri"/>
                <a:cs typeface="Calibri"/>
                <a:sym typeface="Calibri"/>
              </a:rPr>
              <a:t>changes the graph.</a:t>
            </a:r>
            <a:endParaRPr sz="1800">
              <a:solidFill>
                <a:srgbClr val="42424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8"/>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Exponential Equations </a:t>
            </a:r>
            <a:r>
              <a:rPr b="1" lang="en" u="sng">
                <a:solidFill>
                  <a:schemeClr val="hlink"/>
                </a:solidFill>
                <a:hlinkClick r:id="rId4"/>
              </a:rPr>
              <a:t>and</a:t>
            </a:r>
            <a:r>
              <a:rPr b="1" lang="en" u="sng">
                <a:solidFill>
                  <a:schemeClr val="hlink"/>
                </a:solidFill>
                <a:hlinkClick r:id="rId5"/>
              </a:rPr>
              <a:t> How They Affect the Graphs</a:t>
            </a:r>
            <a:endParaRPr b="1"/>
          </a:p>
        </p:txBody>
      </p:sp>
      <p:pic>
        <p:nvPicPr>
          <p:cNvPr descr="Students analyze exponential functions and how the equations affect the graphs." id="194" name="Google Shape;194;p18" title="Exponential Equations and How They Affect the Graphs">
            <a:hlinkClick r:id="rId6"/>
          </p:cNvPr>
          <p:cNvPicPr preferRelativeResize="0"/>
          <p:nvPr/>
        </p:nvPicPr>
        <p:blipFill>
          <a:blip r:embed="rId7">
            <a:alphaModFix/>
          </a:blip>
          <a:stretch>
            <a:fillRect/>
          </a:stretch>
        </p:blipFill>
        <p:spPr>
          <a:xfrm>
            <a:off x="1691640" y="402336"/>
            <a:ext cx="5724144" cy="32313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8" name="Shape 198"/>
        <p:cNvGrpSpPr/>
        <p:nvPr/>
      </p:nvGrpSpPr>
      <p:grpSpPr>
        <a:xfrm>
          <a:off x="0" y="0"/>
          <a:ext cx="0" cy="0"/>
          <a:chOff x="0" y="0"/>
          <a:chExt cx="0" cy="0"/>
        </a:xfrm>
      </p:grpSpPr>
      <p:sp>
        <p:nvSpPr>
          <p:cNvPr id="199" name="Google Shape;199;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00" name="Google Shape;200;p19"/>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As before, consider bank accounts whose balances are given by the following functions:</a:t>
            </a:r>
            <a:endParaRPr/>
          </a:p>
          <a:p>
            <a:pPr indent="0" lvl="0" marL="914400" rtl="0" algn="l">
              <a:lnSpc>
                <a:spcPct val="100000"/>
              </a:lnSpc>
              <a:spcBef>
                <a:spcPts val="1200"/>
              </a:spcBef>
              <a:spcAft>
                <a:spcPts val="0"/>
              </a:spcAft>
              <a:buNone/>
            </a:pPr>
            <a:r>
              <a:rPr i="1" lang="en">
                <a:latin typeface="Times New Roman"/>
                <a:ea typeface="Times New Roman"/>
                <a:cs typeface="Times New Roman"/>
                <a:sym typeface="Times New Roman"/>
              </a:rPr>
              <a:t>f(x) </a:t>
            </a:r>
            <a:r>
              <a:rPr lang="en"/>
              <a:t>= 10 ⋅ 3</a:t>
            </a:r>
            <a:r>
              <a:rPr baseline="30000" i="1" lang="en">
                <a:latin typeface="Times New Roman"/>
                <a:ea typeface="Times New Roman"/>
                <a:cs typeface="Times New Roman"/>
                <a:sym typeface="Times New Roman"/>
              </a:rPr>
              <a:t>x</a:t>
            </a:r>
            <a:endParaRPr baseline="30000" i="1">
              <a:latin typeface="Times New Roman"/>
              <a:ea typeface="Times New Roman"/>
              <a:cs typeface="Times New Roman"/>
              <a:sym typeface="Times New Roman"/>
            </a:endParaRPr>
          </a:p>
          <a:p>
            <a:pPr indent="0" lvl="0" marL="914400" rtl="0" algn="l">
              <a:lnSpc>
                <a:spcPct val="100000"/>
              </a:lnSpc>
              <a:spcBef>
                <a:spcPts val="1200"/>
              </a:spcBef>
              <a:spcAft>
                <a:spcPts val="0"/>
              </a:spcAft>
              <a:buNone/>
            </a:pPr>
            <a:r>
              <a:rPr i="1" lang="en">
                <a:latin typeface="Times New Roman"/>
                <a:ea typeface="Times New Roman"/>
                <a:cs typeface="Times New Roman"/>
                <a:sym typeface="Times New Roman"/>
              </a:rPr>
              <a:t>g(x) </a:t>
            </a:r>
            <a:r>
              <a:rPr lang="en"/>
              <a:t>= 3</a:t>
            </a:r>
            <a:r>
              <a:rPr baseline="30000" i="1" lang="en">
                <a:latin typeface="Times New Roman"/>
                <a:ea typeface="Times New Roman"/>
                <a:cs typeface="Times New Roman"/>
                <a:sym typeface="Times New Roman"/>
              </a:rPr>
              <a:t>x</a:t>
            </a:r>
            <a:r>
              <a:rPr baseline="30000" lang="en"/>
              <a:t>+2</a:t>
            </a:r>
            <a:endParaRPr baseline="30000"/>
          </a:p>
          <a:p>
            <a:pPr indent="0" lvl="0" marL="914400" rtl="0" algn="l">
              <a:lnSpc>
                <a:spcPct val="100000"/>
              </a:lnSpc>
              <a:spcBef>
                <a:spcPts val="1200"/>
              </a:spcBef>
              <a:spcAft>
                <a:spcPts val="0"/>
              </a:spcAft>
              <a:buNone/>
            </a:pPr>
            <a:r>
              <a:rPr i="1" lang="en">
                <a:latin typeface="Times New Roman"/>
                <a:ea typeface="Times New Roman"/>
                <a:cs typeface="Times New Roman"/>
                <a:sym typeface="Times New Roman"/>
              </a:rPr>
              <a:t>h(x) </a:t>
            </a:r>
            <a:r>
              <a:rPr lang="en"/>
              <a:t>= ½ ⋅3</a:t>
            </a:r>
            <a:r>
              <a:rPr baseline="30000" i="1" lang="en">
                <a:latin typeface="Times New Roman"/>
                <a:ea typeface="Times New Roman"/>
                <a:cs typeface="Times New Roman"/>
                <a:sym typeface="Times New Roman"/>
              </a:rPr>
              <a:t>x</a:t>
            </a:r>
            <a:r>
              <a:rPr baseline="30000" lang="en"/>
              <a:t>+3</a:t>
            </a:r>
            <a:endParaRPr baseline="30000"/>
          </a:p>
          <a:p>
            <a:pPr indent="-342900" lvl="0" marL="457200" rtl="0" algn="l">
              <a:lnSpc>
                <a:spcPct val="100000"/>
              </a:lnSpc>
              <a:spcBef>
                <a:spcPts val="1200"/>
              </a:spcBef>
              <a:spcAft>
                <a:spcPts val="0"/>
              </a:spcAft>
              <a:buSzPts val="1800"/>
              <a:buAutoNum type="arabicPeriod"/>
            </a:pPr>
            <a:r>
              <a:rPr lang="en"/>
              <a:t>Which function would you choose? </a:t>
            </a:r>
            <a:endParaRPr/>
          </a:p>
          <a:p>
            <a:pPr indent="-342900" lvl="0" marL="457200" rtl="0" algn="l">
              <a:lnSpc>
                <a:spcPct val="100000"/>
              </a:lnSpc>
              <a:spcBef>
                <a:spcPts val="1000"/>
              </a:spcBef>
              <a:spcAft>
                <a:spcPts val="1000"/>
              </a:spcAft>
              <a:buSzPts val="1800"/>
              <a:buAutoNum type="arabicPeriod"/>
            </a:pPr>
            <a:r>
              <a:rPr lang="en"/>
              <a:t>Does your choice depend on </a:t>
            </a:r>
            <a:r>
              <a:rPr i="1" lang="en">
                <a:latin typeface="Times New Roman"/>
                <a:ea typeface="Times New Roman"/>
                <a:cs typeface="Times New Roman"/>
                <a:sym typeface="Times New Roman"/>
              </a:rPr>
              <a:t>x</a:t>
            </a:r>
            <a:r>
              <a:rPr lang="en"/>
              <a:t>?</a:t>
            </a:r>
            <a:endParaRPr/>
          </a:p>
        </p:txBody>
      </p:sp>
      <p:sp>
        <p:nvSpPr>
          <p:cNvPr id="201" name="Google Shape;201;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2" name="Google Shape;202;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5.12.2 Equations and Their Graphs</a:t>
            </a:r>
            <a:endParaRPr/>
          </a:p>
        </p:txBody>
      </p:sp>
      <p:pic>
        <p:nvPicPr>
          <p:cNvPr id="203" name="Google Shape;203;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7" name="Shape 207"/>
        <p:cNvGrpSpPr/>
        <p:nvPr/>
      </p:nvGrpSpPr>
      <p:grpSpPr>
        <a:xfrm>
          <a:off x="0" y="0"/>
          <a:ext cx="0" cy="0"/>
          <a:chOff x="0" y="0"/>
          <a:chExt cx="0" cy="0"/>
        </a:xfrm>
      </p:grpSpPr>
      <p:sp>
        <p:nvSpPr>
          <p:cNvPr id="208" name="Google Shape;208;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9" name="Google Shape;209;p20"/>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0"/>
              </a:spcAft>
              <a:buNone/>
            </a:pPr>
            <a:r>
              <a:rPr lang="en" sz="2000"/>
              <a:t>What is the horizontal asymptote for the function </a:t>
            </a:r>
            <a:r>
              <a:rPr i="1" lang="en" sz="2000">
                <a:latin typeface="Times New Roman"/>
                <a:ea typeface="Times New Roman"/>
                <a:cs typeface="Times New Roman"/>
                <a:sym typeface="Times New Roman"/>
              </a:rPr>
              <a:t>f(x)</a:t>
            </a:r>
            <a:r>
              <a:rPr lang="en" sz="2000"/>
              <a:t> = 2 ⋅ 3</a:t>
            </a:r>
            <a:r>
              <a:rPr baseline="30000" i="1" lang="en" sz="2000">
                <a:latin typeface="Times New Roman"/>
                <a:ea typeface="Times New Roman"/>
                <a:cs typeface="Times New Roman"/>
                <a:sym typeface="Times New Roman"/>
              </a:rPr>
              <a:t>x</a:t>
            </a:r>
            <a:r>
              <a:rPr baseline="30000" lang="en" sz="2000"/>
              <a:t> </a:t>
            </a:r>
            <a:r>
              <a:rPr lang="en" sz="2000"/>
              <a:t>− 5?</a:t>
            </a:r>
            <a:endParaRPr sz="2000"/>
          </a:p>
          <a:p>
            <a:pPr indent="-355600" lvl="0" marL="914400" rtl="0" algn="l">
              <a:lnSpc>
                <a:spcPct val="100000"/>
              </a:lnSpc>
              <a:spcBef>
                <a:spcPts val="1200"/>
              </a:spcBef>
              <a:spcAft>
                <a:spcPts val="0"/>
              </a:spcAft>
              <a:buSzPts val="2000"/>
              <a:buAutoNum type="alphaLcPeriod"/>
            </a:pPr>
            <a:r>
              <a:rPr i="1" lang="en" sz="2000">
                <a:latin typeface="Times New Roman"/>
                <a:ea typeface="Times New Roman"/>
                <a:cs typeface="Times New Roman"/>
                <a:sym typeface="Times New Roman"/>
              </a:rPr>
              <a:t>y </a:t>
            </a:r>
            <a:r>
              <a:rPr lang="en" sz="2000"/>
              <a:t>= 5</a:t>
            </a:r>
            <a:endParaRPr baseline="30000" sz="2000">
              <a:latin typeface="Noto Sans"/>
              <a:ea typeface="Noto Sans"/>
              <a:cs typeface="Noto Sans"/>
              <a:sym typeface="Noto Sans"/>
            </a:endParaRPr>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y </a:t>
            </a:r>
            <a:r>
              <a:rPr lang="en" sz="2000"/>
              <a:t>= 2</a:t>
            </a:r>
            <a:endParaRPr sz="2000">
              <a:latin typeface="Noto Sans"/>
              <a:ea typeface="Noto Sans"/>
              <a:cs typeface="Noto Sans"/>
              <a:sym typeface="Noto Sans"/>
            </a:endParaRPr>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y </a:t>
            </a:r>
            <a:r>
              <a:rPr lang="en" sz="2000"/>
              <a:t>= -5</a:t>
            </a:r>
            <a:endParaRPr sz="2000">
              <a:latin typeface="Noto Sans"/>
              <a:ea typeface="Noto Sans"/>
              <a:cs typeface="Noto Sans"/>
              <a:sym typeface="Noto Sans"/>
            </a:endParaRPr>
          </a:p>
          <a:p>
            <a:pPr indent="-355600" lvl="0" marL="914400" rtl="0" algn="l">
              <a:lnSpc>
                <a:spcPct val="100000"/>
              </a:lnSpc>
              <a:spcBef>
                <a:spcPts val="1000"/>
              </a:spcBef>
              <a:spcAft>
                <a:spcPts val="1000"/>
              </a:spcAft>
              <a:buSzPts val="2000"/>
              <a:buAutoNum type="alphaLcPeriod"/>
            </a:pPr>
            <a:r>
              <a:rPr i="1" lang="en" sz="2000">
                <a:latin typeface="Times New Roman"/>
                <a:ea typeface="Times New Roman"/>
                <a:cs typeface="Times New Roman"/>
                <a:sym typeface="Times New Roman"/>
              </a:rPr>
              <a:t>y </a:t>
            </a:r>
            <a:r>
              <a:rPr lang="en" sz="2000"/>
              <a:t>= 3</a:t>
            </a:r>
            <a:endParaRPr sz="2000">
              <a:latin typeface="Noto Sans"/>
              <a:ea typeface="Noto Sans"/>
              <a:cs typeface="Noto Sans"/>
              <a:sym typeface="Noto Sans"/>
            </a:endParaRPr>
          </a:p>
        </p:txBody>
      </p:sp>
      <p:sp>
        <p:nvSpPr>
          <p:cNvPr id="210" name="Google Shape;21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5.12.2 Equations and Their Graphs</a:t>
            </a:r>
            <a:endParaRPr/>
          </a:p>
        </p:txBody>
      </p:sp>
      <p:pic>
        <p:nvPicPr>
          <p:cNvPr id="212" name="Google Shape;212;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3" name="Google Shape;213;p20">
            <a:hlinkClick action="ppaction://hlinkshowjump?jump=nextslide"/>
          </p:cNvPr>
          <p:cNvSpPr/>
          <p:nvPr/>
        </p:nvSpPr>
        <p:spPr>
          <a:xfrm>
            <a:off x="67832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7" name="Shape 217"/>
        <p:cNvGrpSpPr/>
        <p:nvPr/>
      </p:nvGrpSpPr>
      <p:grpSpPr>
        <a:xfrm>
          <a:off x="0" y="0"/>
          <a:ext cx="0" cy="0"/>
          <a:chOff x="0" y="0"/>
          <a:chExt cx="0" cy="0"/>
        </a:xfrm>
      </p:grpSpPr>
      <p:pic>
        <p:nvPicPr>
          <p:cNvPr id="218" name="Google Shape;218;p21"/>
          <p:cNvPicPr preferRelativeResize="0"/>
          <p:nvPr/>
        </p:nvPicPr>
        <p:blipFill>
          <a:blip r:embed="rId3">
            <a:alphaModFix/>
          </a:blip>
          <a:stretch>
            <a:fillRect/>
          </a:stretch>
        </p:blipFill>
        <p:spPr>
          <a:xfrm>
            <a:off x="5670500" y="1378238"/>
            <a:ext cx="3390251" cy="3378675"/>
          </a:xfrm>
          <a:prstGeom prst="rect">
            <a:avLst/>
          </a:prstGeom>
          <a:noFill/>
          <a:ln>
            <a:noFill/>
          </a:ln>
        </p:spPr>
      </p:pic>
      <p:sp>
        <p:nvSpPr>
          <p:cNvPr id="219" name="Google Shape;21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20" name="Google Shape;220;p21"/>
          <p:cNvSpPr txBox="1"/>
          <p:nvPr>
            <p:ph idx="1" type="body"/>
          </p:nvPr>
        </p:nvSpPr>
        <p:spPr>
          <a:xfrm>
            <a:off x="311700" y="1284975"/>
            <a:ext cx="4968000" cy="86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W</a:t>
            </a:r>
            <a:r>
              <a:rPr lang="en"/>
              <a:t>hat is </a:t>
            </a:r>
            <a:r>
              <a:rPr i="1" lang="en">
                <a:latin typeface="Times New Roman"/>
                <a:ea typeface="Times New Roman"/>
                <a:cs typeface="Times New Roman"/>
                <a:sym typeface="Times New Roman"/>
              </a:rPr>
              <a:t>d</a:t>
            </a:r>
            <a:r>
              <a:rPr lang="en"/>
              <a:t> ?</a:t>
            </a:r>
            <a:endParaRPr/>
          </a:p>
          <a:p>
            <a:pPr indent="0" lvl="0" marL="0" rtl="0" algn="l">
              <a:spcBef>
                <a:spcPts val="500"/>
              </a:spcBef>
              <a:spcAft>
                <a:spcPts val="500"/>
              </a:spcAft>
              <a:buNone/>
            </a:pPr>
            <a:r>
              <a:rPr lang="en"/>
              <a:t>Fill in the table with the missing information.</a:t>
            </a:r>
            <a:endParaRPr/>
          </a:p>
        </p:txBody>
      </p:sp>
      <p:sp>
        <p:nvSpPr>
          <p:cNvPr id="221" name="Google Shape;221;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5.12.2 Equations and Their Graphs - Additional Resources</a:t>
            </a:r>
            <a:endParaRPr sz="1000"/>
          </a:p>
        </p:txBody>
      </p:sp>
      <p:pic>
        <p:nvPicPr>
          <p:cNvPr id="223" name="Google Shape;223;p21"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24" name="Google Shape;224;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25" name="Google Shape;225;p21"/>
          <p:cNvSpPr txBox="1"/>
          <p:nvPr/>
        </p:nvSpPr>
        <p:spPr>
          <a:xfrm>
            <a:off x="197348" y="918000"/>
            <a:ext cx="803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a:t>
            </a:r>
            <a:r>
              <a:rPr lang="en" sz="1800">
                <a:solidFill>
                  <a:srgbClr val="424242"/>
                </a:solidFill>
                <a:latin typeface="Calibri"/>
                <a:ea typeface="Calibri"/>
                <a:cs typeface="Calibri"/>
                <a:sym typeface="Calibri"/>
              </a:rPr>
              <a:t>parent</a:t>
            </a:r>
            <a:r>
              <a:rPr lang="en" sz="1800">
                <a:solidFill>
                  <a:srgbClr val="424242"/>
                </a:solidFill>
                <a:latin typeface="Calibri"/>
                <a:ea typeface="Calibri"/>
                <a:cs typeface="Calibri"/>
                <a:sym typeface="Calibri"/>
              </a:rPr>
              <a:t> function </a:t>
            </a:r>
            <a:r>
              <a:rPr i="1" lang="en" sz="1800">
                <a:solidFill>
                  <a:srgbClr val="424242"/>
                </a:solidFill>
                <a:latin typeface="Times New Roman"/>
                <a:ea typeface="Times New Roman"/>
                <a:cs typeface="Times New Roman"/>
                <a:sym typeface="Times New Roman"/>
              </a:rPr>
              <a:t>f(x)</a:t>
            </a:r>
            <a:r>
              <a:rPr lang="en" sz="1800">
                <a:solidFill>
                  <a:srgbClr val="424242"/>
                </a:solidFill>
                <a:latin typeface="Calibri"/>
                <a:ea typeface="Calibri"/>
                <a:cs typeface="Calibri"/>
                <a:sym typeface="Calibri"/>
              </a:rPr>
              <a:t> = 2</a:t>
            </a:r>
            <a:r>
              <a:rPr baseline="30000" lang="en" sz="1800">
                <a:solidFill>
                  <a:srgbClr val="424242"/>
                </a:solidFill>
                <a:latin typeface="Calibri"/>
                <a:ea typeface="Calibri"/>
                <a:cs typeface="Calibri"/>
                <a:sym typeface="Calibri"/>
              </a:rPr>
              <a:t>x </a:t>
            </a:r>
            <a:r>
              <a:rPr lang="en" sz="1800">
                <a:solidFill>
                  <a:srgbClr val="424242"/>
                </a:solidFill>
                <a:latin typeface="Calibri"/>
                <a:ea typeface="Calibri"/>
                <a:cs typeface="Calibri"/>
                <a:sym typeface="Calibri"/>
              </a:rPr>
              <a:t>is transformed vertically in the graph.</a:t>
            </a:r>
            <a:endParaRPr sz="1800">
              <a:solidFill>
                <a:srgbClr val="424242"/>
              </a:solidFill>
              <a:latin typeface="Calibri"/>
              <a:ea typeface="Calibri"/>
              <a:cs typeface="Calibri"/>
              <a:sym typeface="Calibri"/>
            </a:endParaRPr>
          </a:p>
        </p:txBody>
      </p:sp>
      <p:graphicFrame>
        <p:nvGraphicFramePr>
          <p:cNvPr id="226" name="Google Shape;226;p21"/>
          <p:cNvGraphicFramePr/>
          <p:nvPr/>
        </p:nvGraphicFramePr>
        <p:xfrm>
          <a:off x="136050" y="2151088"/>
          <a:ext cx="3000000" cy="3000000"/>
        </p:xfrm>
        <a:graphic>
          <a:graphicData uri="http://schemas.openxmlformats.org/drawingml/2006/table">
            <a:tbl>
              <a:tblPr>
                <a:noFill/>
                <a:tableStyleId>{8C898A7E-120A-44E4-9735-8A3E95389C21}</a:tableStyleId>
              </a:tblPr>
              <a:tblGrid>
                <a:gridCol w="2010150"/>
                <a:gridCol w="1700050"/>
                <a:gridCol w="1719050"/>
              </a:tblGrid>
              <a:tr h="381000">
                <a:tc>
                  <a:txBody>
                    <a:bodyPr/>
                    <a:lstStyle/>
                    <a:p>
                      <a:pPr indent="0" lvl="0" marL="0" rtl="0" algn="l">
                        <a:spcBef>
                          <a:spcPts val="0"/>
                        </a:spcBef>
                        <a:spcAft>
                          <a:spcPts val="0"/>
                        </a:spcAft>
                        <a:buNone/>
                      </a:pPr>
                      <a:r>
                        <a:t/>
                      </a:r>
                      <a:endParaRPr sz="1800"/>
                    </a:p>
                  </a:txBody>
                  <a:tcPr marT="91425" marB="91425" marR="0" marL="0"/>
                </a:tc>
                <a:tc>
                  <a:txBody>
                    <a:bodyPr/>
                    <a:lstStyle/>
                    <a:p>
                      <a:pPr indent="-342900" lvl="0" marL="457200" rtl="0" algn="l">
                        <a:lnSpc>
                          <a:spcPct val="115000"/>
                        </a:lnSpc>
                        <a:spcBef>
                          <a:spcPts val="0"/>
                        </a:spcBef>
                        <a:spcAft>
                          <a:spcPts val="1000"/>
                        </a:spcAft>
                        <a:buClr>
                          <a:srgbClr val="424242"/>
                        </a:buClr>
                        <a:buSzPts val="1800"/>
                        <a:buFont typeface="Calibri"/>
                        <a:buAutoNum type="arabicPeriod" startAt="2"/>
                      </a:pPr>
                      <a:r>
                        <a:rPr i="1" lang="en" sz="1800">
                          <a:solidFill>
                            <a:srgbClr val="424242"/>
                          </a:solidFill>
                          <a:latin typeface="Calibri"/>
                          <a:ea typeface="Calibri"/>
                          <a:cs typeface="Calibri"/>
                          <a:sym typeface="Calibri"/>
                        </a:rPr>
                        <a:t>g(x) </a:t>
                      </a:r>
                      <a:r>
                        <a:rPr lang="en" sz="1800">
                          <a:solidFill>
                            <a:srgbClr val="424242"/>
                          </a:solidFill>
                          <a:latin typeface="Calibri"/>
                          <a:ea typeface="Calibri"/>
                          <a:cs typeface="Calibri"/>
                          <a:sym typeface="Calibri"/>
                        </a:rPr>
                        <a:t>= 2</a:t>
                      </a:r>
                      <a:r>
                        <a:rPr baseline="30000"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+ 3</a:t>
                      </a:r>
                      <a:endParaRPr sz="1800"/>
                    </a:p>
                  </a:txBody>
                  <a:tcPr marT="91425" marB="91425" marR="0" marL="0"/>
                </a:tc>
                <a:tc>
                  <a:txBody>
                    <a:bodyPr/>
                    <a:lstStyle/>
                    <a:p>
                      <a:pPr indent="-342900" lvl="0" marL="457200" rtl="0" algn="l">
                        <a:lnSpc>
                          <a:spcPct val="115000"/>
                        </a:lnSpc>
                        <a:spcBef>
                          <a:spcPts val="0"/>
                        </a:spcBef>
                        <a:spcAft>
                          <a:spcPts val="1000"/>
                        </a:spcAft>
                        <a:buClr>
                          <a:srgbClr val="424242"/>
                        </a:buClr>
                        <a:buSzPts val="1800"/>
                        <a:buFont typeface="Calibri"/>
                        <a:buAutoNum type="arabicPeriod" startAt="3"/>
                      </a:pPr>
                      <a:r>
                        <a:rPr i="1" lang="en" sz="1800">
                          <a:solidFill>
                            <a:srgbClr val="424242"/>
                          </a:solidFill>
                          <a:latin typeface="Calibri"/>
                          <a:ea typeface="Calibri"/>
                          <a:cs typeface="Calibri"/>
                          <a:sym typeface="Calibri"/>
                        </a:rPr>
                        <a:t>h(x) </a:t>
                      </a:r>
                      <a:r>
                        <a:rPr lang="en" sz="1800">
                          <a:solidFill>
                            <a:srgbClr val="424242"/>
                          </a:solidFill>
                          <a:latin typeface="Calibri"/>
                          <a:ea typeface="Calibri"/>
                          <a:cs typeface="Calibri"/>
                          <a:sym typeface="Calibri"/>
                        </a:rPr>
                        <a:t>= 2</a:t>
                      </a:r>
                      <a:r>
                        <a:rPr baseline="30000"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- 3</a:t>
                      </a:r>
                      <a:endParaRPr sz="1800"/>
                    </a:p>
                  </a:txBody>
                  <a:tcPr marT="91425" marB="91425" marR="0" marL="0"/>
                </a:tc>
              </a:tr>
              <a:tr h="381000">
                <a:tc>
                  <a:txBody>
                    <a:bodyPr/>
                    <a:lstStyle/>
                    <a:p>
                      <a:pPr indent="-342900" lvl="0" marL="457200" rtl="0" algn="l">
                        <a:lnSpc>
                          <a:spcPct val="115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Shift Direction</a:t>
                      </a:r>
                      <a:endParaRPr sz="1800">
                        <a:solidFill>
                          <a:srgbClr val="424242"/>
                        </a:solidFill>
                        <a:latin typeface="Calibri"/>
                        <a:ea typeface="Calibri"/>
                        <a:cs typeface="Calibri"/>
                        <a:sym typeface="Calibri"/>
                      </a:endParaRPr>
                    </a:p>
                  </a:txBody>
                  <a:tcPr marT="91425" marB="91425" marR="0" marL="0"/>
                </a:tc>
                <a:tc>
                  <a:txBody>
                    <a:bodyPr/>
                    <a:lstStyle/>
                    <a:p>
                      <a:pPr indent="0" lvl="0" marL="0" rtl="0" algn="l">
                        <a:spcBef>
                          <a:spcPts val="0"/>
                        </a:spcBef>
                        <a:spcAft>
                          <a:spcPts val="0"/>
                        </a:spcAft>
                        <a:buNone/>
                      </a:pPr>
                      <a:r>
                        <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r>
              <a:tr h="381000">
                <a:tc>
                  <a:txBody>
                    <a:bodyPr/>
                    <a:lstStyle/>
                    <a:p>
                      <a:pPr indent="-342900" lvl="0" marL="457200" rtl="0" algn="l">
                        <a:lnSpc>
                          <a:spcPct val="115000"/>
                        </a:lnSpc>
                        <a:spcBef>
                          <a:spcPts val="0"/>
                        </a:spcBef>
                        <a:spcAft>
                          <a:spcPts val="0"/>
                        </a:spcAft>
                        <a:buClr>
                          <a:srgbClr val="424242"/>
                        </a:buClr>
                        <a:buSzPts val="1800"/>
                        <a:buFont typeface="Calibri"/>
                        <a:buAutoNum type="alphaLcPeriod" startAt="2"/>
                      </a:pP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-intercept</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r>
              <a:tr h="381000">
                <a:tc>
                  <a:txBody>
                    <a:bodyPr/>
                    <a:lstStyle/>
                    <a:p>
                      <a:pPr indent="-342900" lvl="0" marL="457200" rtl="0" algn="l">
                        <a:lnSpc>
                          <a:spcPct val="115000"/>
                        </a:lnSpc>
                        <a:spcBef>
                          <a:spcPts val="0"/>
                        </a:spcBef>
                        <a:spcAft>
                          <a:spcPts val="0"/>
                        </a:spcAft>
                        <a:buClr>
                          <a:srgbClr val="424242"/>
                        </a:buClr>
                        <a:buSzPts val="1800"/>
                        <a:buFont typeface="Calibri"/>
                        <a:buAutoNum type="alphaLcPeriod" startAt="3"/>
                      </a:pPr>
                      <a:r>
                        <a:rPr lang="en" sz="1800">
                          <a:solidFill>
                            <a:srgbClr val="424242"/>
                          </a:solidFill>
                          <a:latin typeface="Calibri"/>
                          <a:ea typeface="Calibri"/>
                          <a:cs typeface="Calibri"/>
                          <a:sym typeface="Calibri"/>
                        </a:rPr>
                        <a:t>asymptote</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r>
              <a:tr h="381000">
                <a:tc>
                  <a:txBody>
                    <a:bodyPr/>
                    <a:lstStyle/>
                    <a:p>
                      <a:pPr indent="-342900" lvl="0" marL="457200" rtl="0" algn="l">
                        <a:lnSpc>
                          <a:spcPct val="115000"/>
                        </a:lnSpc>
                        <a:spcBef>
                          <a:spcPts val="0"/>
                        </a:spcBef>
                        <a:spcAft>
                          <a:spcPts val="0"/>
                        </a:spcAft>
                        <a:buClr>
                          <a:srgbClr val="424242"/>
                        </a:buClr>
                        <a:buSzPts val="1800"/>
                        <a:buFont typeface="Calibri"/>
                        <a:buAutoNum type="alphaLcPeriod" startAt="4"/>
                      </a:pPr>
                      <a:r>
                        <a:rPr lang="en" sz="1800">
                          <a:solidFill>
                            <a:srgbClr val="424242"/>
                          </a:solidFill>
                          <a:latin typeface="Calibri"/>
                          <a:ea typeface="Calibri"/>
                          <a:cs typeface="Calibri"/>
                          <a:sym typeface="Calibri"/>
                        </a:rPr>
                        <a:t>range</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c>
                  <a:txBody>
                    <a:bodyPr/>
                    <a:lstStyle/>
                    <a:p>
                      <a:pPr indent="0" lvl="0" marL="0" rtl="0" algn="l">
                        <a:spcBef>
                          <a:spcPts val="0"/>
                        </a:spcBef>
                        <a:spcAft>
                          <a:spcPts val="0"/>
                        </a:spcAft>
                        <a:buNone/>
                      </a:pPr>
                      <a:r>
                        <a:t/>
                      </a:r>
                      <a:endParaRPr sz="1800"/>
                    </a:p>
                  </a:txBody>
                  <a:tcPr marT="91425" marB="91425" marR="0" marL="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7" name="Google Shape;237;p22"/>
          <p:cNvCxnSpPr>
            <a:stCxn id="231" idx="2"/>
            <a:endCxn id="23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8" name="Google Shape;238;p22"/>
          <p:cNvCxnSpPr>
            <a:stCxn id="233" idx="3"/>
            <a:endCxn id="23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9" name="Google Shape;239;p22"/>
          <p:cNvCxnSpPr>
            <a:stCxn id="232" idx="3"/>
            <a:endCxn id="23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40" name="Google Shape;240;p22"/>
          <p:cNvCxnSpPr>
            <a:stCxn id="234" idx="3"/>
            <a:endCxn id="23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41" name="Google Shape;241;p22"/>
          <p:cNvCxnSpPr>
            <a:stCxn id="236" idx="3"/>
            <a:endCxn id="23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42" name="Google Shape;24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4" name="Google Shape;244;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5" name="Google Shape;245;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6" name="Google Shape;246;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7" name="Google Shape;247;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8" name="Google Shape;248;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9" name="Google Shape;249;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0" name="Google Shape;250;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51" name="Google Shape;251;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52" name="Google Shape;252;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53" name="Google Shape;253;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4" name="Google Shape;254;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5" name="Google Shape;255;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9" name="Shape 259"/>
        <p:cNvGrpSpPr/>
        <p:nvPr/>
      </p:nvGrpSpPr>
      <p:grpSpPr>
        <a:xfrm>
          <a:off x="0" y="0"/>
          <a:ext cx="0" cy="0"/>
          <a:chOff x="0" y="0"/>
          <a:chExt cx="0" cy="0"/>
        </a:xfrm>
      </p:grpSpPr>
      <p:sp>
        <p:nvSpPr>
          <p:cNvPr id="260" name="Google Shape;260;p23"/>
          <p:cNvSpPr txBox="1"/>
          <p:nvPr>
            <p:ph type="title"/>
          </p:nvPr>
        </p:nvSpPr>
        <p:spPr>
          <a:xfrm>
            <a:off x="311700" y="445025"/>
            <a:ext cx="8520600" cy="5079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Learning Strategies</a:t>
            </a:r>
            <a:r>
              <a:rPr lang="en" sz="2100"/>
              <a:t> - Show Me the Money💵</a:t>
            </a:r>
            <a:endParaRPr sz="1900">
              <a:solidFill>
                <a:srgbClr val="005047"/>
              </a:solidFill>
              <a:highlight>
                <a:srgbClr val="FF0000"/>
              </a:highlight>
            </a:endParaRPr>
          </a:p>
        </p:txBody>
      </p:sp>
      <p:sp>
        <p:nvSpPr>
          <p:cNvPr id="261" name="Google Shape;261;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5.12.3 Graphs Representing Exponential Decay</a:t>
            </a:r>
            <a:endParaRPr/>
          </a:p>
        </p:txBody>
      </p:sp>
      <p:pic>
        <p:nvPicPr>
          <p:cNvPr id="263" name="Google Shape;263;p2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64" name="Google Shape;264;p2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65" name="Google Shape;265;p23"/>
          <p:cNvSpPr/>
          <p:nvPr/>
        </p:nvSpPr>
        <p:spPr>
          <a:xfrm>
            <a:off x="5034300" y="874000"/>
            <a:ext cx="3652500" cy="2285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“The equation _____ matches graph _____ because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 so I matched .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“The equation helped determine the bounciness by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Challenge each other’s ideas respectfully.</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math words.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266" name="Google Shape;266;p23"/>
          <p:cNvSpPr/>
          <p:nvPr/>
        </p:nvSpPr>
        <p:spPr>
          <a:xfrm>
            <a:off x="5034300" y="3202101"/>
            <a:ext cx="3652500" cy="16902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Pause and think before seeing the next functions.</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Remember: Jada spent ⅓, so she had ⅔ left.</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this to make sense of the new functions.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67" name="Google Shape;267;p23"/>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a:t>
            </a:r>
            <a:r>
              <a:rPr lang="en" sz="1600"/>
              <a:t> and students with disabilities</a:t>
            </a:r>
            <a:r>
              <a:rPr lang="en" sz="1600"/>
              <a:t>.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4"/>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Show Me the Money💵</a:t>
            </a:r>
            <a:endParaRPr sz="2700">
              <a:solidFill>
                <a:srgbClr val="005047"/>
              </a:solidFill>
            </a:endParaRPr>
          </a:p>
        </p:txBody>
      </p:sp>
      <p:sp>
        <p:nvSpPr>
          <p:cNvPr id="273" name="Google Shape;27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5.12.3 Graphs Representing Exponential Decay</a:t>
            </a:r>
            <a:endParaRPr/>
          </a:p>
        </p:txBody>
      </p:sp>
      <p:sp>
        <p:nvSpPr>
          <p:cNvPr id="275" name="Google Shape;275;p24"/>
          <p:cNvSpPr txBox="1"/>
          <p:nvPr>
            <p:ph idx="1" type="body"/>
          </p:nvPr>
        </p:nvSpPr>
        <p:spPr>
          <a:xfrm>
            <a:off x="4312075" y="2346399"/>
            <a:ext cx="3365700" cy="2060700"/>
          </a:xfrm>
          <a:prstGeom prst="rect">
            <a:avLst/>
          </a:prstGeom>
        </p:spPr>
        <p:txBody>
          <a:bodyPr anchorCtr="0" anchor="t" bIns="91425" lIns="91425" spcFirstLastPara="1" rIns="91425" wrap="square" tIns="91425">
            <a:noAutofit/>
          </a:bodyPr>
          <a:lstStyle/>
          <a:p>
            <a:pPr indent="-361950" lvl="1" marL="914400" rtl="0" algn="l">
              <a:lnSpc>
                <a:spcPct val="100000"/>
              </a:lnSpc>
              <a:spcBef>
                <a:spcPts val="0"/>
              </a:spcBef>
              <a:spcAft>
                <a:spcPts val="0"/>
              </a:spcAft>
              <a:buSzPts val="2100"/>
              <a:buFont typeface="Times New Roman"/>
              <a:buChar char="●"/>
            </a:pPr>
            <a:r>
              <a:rPr i="1" lang="en" sz="2100">
                <a:latin typeface="Times New Roman"/>
                <a:ea typeface="Times New Roman"/>
                <a:cs typeface="Times New Roman"/>
                <a:sym typeface="Times New Roman"/>
              </a:rPr>
              <a:t>m</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200</a:t>
            </a:r>
            <a:r>
              <a:rPr lang="en" sz="2100"/>
              <a:t> </a:t>
            </a:r>
            <a:r>
              <a:rPr i="1" lang="en" sz="2100">
                <a:latin typeface="Times New Roman"/>
                <a:ea typeface="Times New Roman"/>
                <a:cs typeface="Times New Roman"/>
                <a:sym typeface="Times New Roman"/>
              </a:rPr>
              <a:t>⋅ </a:t>
            </a:r>
            <a:r>
              <a:rPr lang="en" sz="2100"/>
              <a:t>(¼</a:t>
            </a:r>
            <a:r>
              <a:rPr lang="en" sz="2100"/>
              <a:t>)</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0"/>
              </a:spcAft>
              <a:buSzPts val="2100"/>
              <a:buFont typeface="Times New Roman"/>
              <a:buChar char="●"/>
            </a:pPr>
            <a:r>
              <a:rPr i="1" lang="en" sz="2100">
                <a:latin typeface="Times New Roman"/>
                <a:ea typeface="Times New Roman"/>
                <a:cs typeface="Times New Roman"/>
                <a:sym typeface="Times New Roman"/>
              </a:rPr>
              <a:t>n</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200</a:t>
            </a:r>
            <a:r>
              <a:rPr lang="en" sz="2100"/>
              <a:t> </a:t>
            </a:r>
            <a:r>
              <a:rPr i="1" lang="en" sz="2100">
                <a:latin typeface="Times New Roman"/>
                <a:ea typeface="Times New Roman"/>
                <a:cs typeface="Times New Roman"/>
                <a:sym typeface="Times New Roman"/>
              </a:rPr>
              <a:t>⋅ </a:t>
            </a:r>
            <a:r>
              <a:rPr lang="en" sz="2100"/>
              <a:t>(½)</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0"/>
              </a:spcAft>
              <a:buSzPts val="2100"/>
              <a:buFont typeface="Times New Roman"/>
              <a:buChar char="●"/>
            </a:pPr>
            <a:r>
              <a:rPr i="1" lang="en" sz="2100">
                <a:latin typeface="Times New Roman"/>
                <a:ea typeface="Times New Roman"/>
                <a:cs typeface="Times New Roman"/>
                <a:sym typeface="Times New Roman"/>
              </a:rPr>
              <a:t>p</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200</a:t>
            </a:r>
            <a:r>
              <a:rPr lang="en" sz="2100"/>
              <a:t> </a:t>
            </a:r>
            <a:r>
              <a:rPr i="1" lang="en" sz="2100">
                <a:latin typeface="Times New Roman"/>
                <a:ea typeface="Times New Roman"/>
                <a:cs typeface="Times New Roman"/>
                <a:sym typeface="Times New Roman"/>
              </a:rPr>
              <a:t>⋅ </a:t>
            </a:r>
            <a:r>
              <a:rPr lang="en" sz="2100"/>
              <a:t>(¾)</a:t>
            </a:r>
            <a:r>
              <a:rPr baseline="30000" i="1" lang="en" sz="2100">
                <a:latin typeface="Times New Roman"/>
                <a:ea typeface="Times New Roman"/>
                <a:cs typeface="Times New Roman"/>
                <a:sym typeface="Times New Roman"/>
              </a:rPr>
              <a:t>x</a:t>
            </a:r>
            <a:endParaRPr i="1" sz="2100">
              <a:latin typeface="Times New Roman"/>
              <a:ea typeface="Times New Roman"/>
              <a:cs typeface="Times New Roman"/>
              <a:sym typeface="Times New Roman"/>
            </a:endParaRPr>
          </a:p>
          <a:p>
            <a:pPr indent="-361950" lvl="1" marL="914400" rtl="0" algn="l">
              <a:lnSpc>
                <a:spcPct val="100000"/>
              </a:lnSpc>
              <a:spcBef>
                <a:spcPts val="1000"/>
              </a:spcBef>
              <a:spcAft>
                <a:spcPts val="1000"/>
              </a:spcAft>
              <a:buSzPts val="2100"/>
              <a:buFont typeface="Times New Roman"/>
              <a:buChar char="●"/>
            </a:pPr>
            <a:r>
              <a:rPr i="1" lang="en" sz="2100">
                <a:latin typeface="Times New Roman"/>
                <a:ea typeface="Times New Roman"/>
                <a:cs typeface="Times New Roman"/>
                <a:sym typeface="Times New Roman"/>
              </a:rPr>
              <a:t>q</a:t>
            </a:r>
            <a:r>
              <a:rPr lang="en" sz="2100">
                <a:latin typeface="Times New Roman"/>
                <a:ea typeface="Times New Roman"/>
                <a:cs typeface="Times New Roman"/>
                <a:sym typeface="Times New Roman"/>
              </a:rPr>
              <a:t>(</a:t>
            </a:r>
            <a:r>
              <a:rPr i="1" lang="en" sz="2100">
                <a:latin typeface="Times New Roman"/>
                <a:ea typeface="Times New Roman"/>
                <a:cs typeface="Times New Roman"/>
                <a:sym typeface="Times New Roman"/>
              </a:rPr>
              <a:t>x</a:t>
            </a:r>
            <a:r>
              <a:rPr lang="en" sz="2100">
                <a:latin typeface="Times New Roman"/>
                <a:ea typeface="Times New Roman"/>
                <a:cs typeface="Times New Roman"/>
                <a:sym typeface="Times New Roman"/>
              </a:rPr>
              <a:t>) = 200</a:t>
            </a:r>
            <a:r>
              <a:rPr lang="en" sz="2100"/>
              <a:t> </a:t>
            </a:r>
            <a:r>
              <a:rPr i="1" lang="en" sz="2100">
                <a:latin typeface="Times New Roman"/>
                <a:ea typeface="Times New Roman"/>
                <a:cs typeface="Times New Roman"/>
                <a:sym typeface="Times New Roman"/>
              </a:rPr>
              <a:t>⋅ </a:t>
            </a:r>
            <a:r>
              <a:rPr lang="en" sz="2100"/>
              <a:t>(⅞)</a:t>
            </a:r>
            <a:r>
              <a:rPr baseline="30000" i="1" lang="en" sz="2100">
                <a:latin typeface="Times New Roman"/>
                <a:ea typeface="Times New Roman"/>
                <a:cs typeface="Times New Roman"/>
                <a:sym typeface="Times New Roman"/>
              </a:rPr>
              <a:t>x</a:t>
            </a:r>
            <a:endParaRPr baseline="30000" i="1" sz="2100">
              <a:latin typeface="Times New Roman"/>
              <a:ea typeface="Times New Roman"/>
              <a:cs typeface="Times New Roman"/>
              <a:sym typeface="Times New Roman"/>
            </a:endParaRPr>
          </a:p>
        </p:txBody>
      </p:sp>
      <p:sp>
        <p:nvSpPr>
          <p:cNvPr id="276" name="Google Shape;276;p24"/>
          <p:cNvSpPr txBox="1"/>
          <p:nvPr/>
        </p:nvSpPr>
        <p:spPr>
          <a:xfrm>
            <a:off x="85725" y="952500"/>
            <a:ext cx="8896500" cy="135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Discussion: Suppose you are presented with these four functions that describe the amount of money, in dollars, in a bank account as a function of time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in years.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If the account is yours (and more money is better), which function would you choose? Why?”</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77" name="Google Shape;277;p24" title="ChatGPT Image Sep 30, 2025, 11_40_23 AM.png"/>
          <p:cNvPicPr preferRelativeResize="0"/>
          <p:nvPr/>
        </p:nvPicPr>
        <p:blipFill rotWithShape="1">
          <a:blip r:embed="rId3">
            <a:alphaModFix/>
          </a:blip>
          <a:srcRect b="0" l="0" r="0" t="0"/>
          <a:stretch/>
        </p:blipFill>
        <p:spPr>
          <a:xfrm>
            <a:off x="1390177" y="2150175"/>
            <a:ext cx="2453151" cy="24531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5.12.3 Graphs Representing Exponential Decay</a:t>
            </a:r>
            <a:endParaRPr sz="1000"/>
          </a:p>
        </p:txBody>
      </p:sp>
      <p:sp>
        <p:nvSpPr>
          <p:cNvPr id="284" name="Google Shape;284;p25"/>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Show Me the Money💵</a:t>
            </a:r>
            <a:endParaRPr sz="3300"/>
          </a:p>
        </p:txBody>
      </p:sp>
      <p:sp>
        <p:nvSpPr>
          <p:cNvPr id="285" name="Google Shape;285;p25"/>
          <p:cNvSpPr txBox="1"/>
          <p:nvPr/>
        </p:nvSpPr>
        <p:spPr>
          <a:xfrm>
            <a:off x="310896" y="3072765"/>
            <a:ext cx="3804000" cy="1615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Functions </a:t>
            </a:r>
            <a:r>
              <a:rPr i="1" lang="en" sz="1800">
                <a:solidFill>
                  <a:srgbClr val="424242"/>
                </a:solidFill>
                <a:latin typeface="Times New Roman"/>
                <a:ea typeface="Times New Roman"/>
                <a:cs typeface="Times New Roman"/>
                <a:sym typeface="Times New Roman"/>
              </a:rPr>
              <a:t>f </a:t>
            </a:r>
            <a:r>
              <a:rPr lang="en" sz="1800">
                <a:solidFill>
                  <a:srgbClr val="424242"/>
                </a:solidFill>
                <a:latin typeface="Calibri"/>
                <a:ea typeface="Calibri"/>
                <a:cs typeface="Calibri"/>
                <a:sym typeface="Calibri"/>
              </a:rPr>
              <a:t>and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are defined by these two equations:</a:t>
            </a:r>
            <a:endParaRPr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Times New Roman"/>
              <a:buChar char="●"/>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Times New Roman"/>
                <a:ea typeface="Times New Roman"/>
                <a:cs typeface="Times New Roman"/>
                <a:sym typeface="Times New Roman"/>
              </a:rPr>
              <a:t>) = </a:t>
            </a:r>
            <a:r>
              <a:rPr lang="en" sz="1800">
                <a:solidFill>
                  <a:srgbClr val="424242"/>
                </a:solidFill>
                <a:latin typeface="Calibri"/>
                <a:ea typeface="Calibri"/>
                <a:cs typeface="Calibri"/>
                <a:sym typeface="Calibri"/>
              </a:rPr>
              <a:t>1,000 </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Times New Roman"/>
                <a:ea typeface="Times New Roman"/>
                <a:cs typeface="Times New Roman"/>
                <a:sym typeface="Times New Roman"/>
              </a:rPr>
              <a:t>(⅒</a:t>
            </a:r>
            <a:r>
              <a:rPr lang="en" sz="1800">
                <a:solidFill>
                  <a:srgbClr val="424242"/>
                </a:solidFill>
                <a:latin typeface="Calibri"/>
                <a:ea typeface="Calibri"/>
                <a:cs typeface="Calibri"/>
                <a:sym typeface="Calibri"/>
              </a:rPr>
              <a:t>)</a:t>
            </a:r>
            <a:r>
              <a:rPr baseline="30000" i="1" lang="en" sz="1800">
                <a:solidFill>
                  <a:srgbClr val="424242"/>
                </a:solidFill>
                <a:latin typeface="Times New Roman"/>
                <a:ea typeface="Times New Roman"/>
                <a:cs typeface="Times New Roman"/>
                <a:sym typeface="Times New Roman"/>
              </a:rPr>
              <a:t>x</a:t>
            </a:r>
            <a:endParaRPr i="1" sz="1800">
              <a:solidFill>
                <a:srgbClr val="424242"/>
              </a:solidFill>
              <a:latin typeface="Times New Roman"/>
              <a:ea typeface="Times New Roman"/>
              <a:cs typeface="Times New Roman"/>
              <a:sym typeface="Times New Roman"/>
            </a:endParaRPr>
          </a:p>
          <a:p>
            <a:pPr indent="-342900" lvl="1" marL="914400" rtl="0" algn="l">
              <a:spcBef>
                <a:spcPts val="1000"/>
              </a:spcBef>
              <a:spcAft>
                <a:spcPts val="0"/>
              </a:spcAft>
              <a:buClr>
                <a:srgbClr val="424242"/>
              </a:buClr>
              <a:buSzPts val="1800"/>
              <a:buFont typeface="Times New Roman"/>
              <a:buChar char="●"/>
            </a:pPr>
            <a:r>
              <a:rPr i="1" lang="en" sz="1800">
                <a:solidFill>
                  <a:srgbClr val="424242"/>
                </a:solidFill>
                <a:latin typeface="Times New Roman"/>
                <a:ea typeface="Times New Roman"/>
                <a:cs typeface="Times New Roman"/>
                <a:sym typeface="Times New Roman"/>
              </a:rPr>
              <a:t>g</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Times New Roman"/>
                <a:ea typeface="Times New Roman"/>
                <a:cs typeface="Times New Roman"/>
                <a:sym typeface="Times New Roman"/>
              </a:rPr>
              <a:t>) = </a:t>
            </a:r>
            <a:r>
              <a:rPr lang="en" sz="1800">
                <a:solidFill>
                  <a:srgbClr val="424242"/>
                </a:solidFill>
                <a:latin typeface="Calibri"/>
                <a:ea typeface="Calibri"/>
                <a:cs typeface="Calibri"/>
                <a:sym typeface="Calibri"/>
              </a:rPr>
              <a:t>1,000 </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Times New Roman"/>
                <a:ea typeface="Times New Roman"/>
                <a:cs typeface="Times New Roman"/>
                <a:sym typeface="Times New Roman"/>
              </a:rPr>
              <a:t>(⁹⁄₁₀</a:t>
            </a:r>
            <a:r>
              <a:rPr lang="en" sz="1800">
                <a:solidFill>
                  <a:srgbClr val="424242"/>
                </a:solidFill>
                <a:latin typeface="Calibri"/>
                <a:ea typeface="Calibri"/>
                <a:cs typeface="Calibri"/>
                <a:sym typeface="Calibri"/>
              </a:rPr>
              <a:t>)</a:t>
            </a:r>
            <a:r>
              <a:rPr baseline="30000" i="1" lang="en" sz="1800">
                <a:solidFill>
                  <a:srgbClr val="424242"/>
                </a:solidFill>
                <a:latin typeface="Times New Roman"/>
                <a:ea typeface="Times New Roman"/>
                <a:cs typeface="Times New Roman"/>
                <a:sym typeface="Times New Roman"/>
              </a:rPr>
              <a:t>x</a:t>
            </a:r>
            <a:endParaRPr i="1" sz="1800">
              <a:solidFill>
                <a:srgbClr val="424242"/>
              </a:solidFill>
              <a:latin typeface="Times New Roman"/>
              <a:ea typeface="Times New Roman"/>
              <a:cs typeface="Times New Roman"/>
              <a:sym typeface="Times New Roman"/>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286" name="Google Shape;286;p25"/>
          <p:cNvSpPr txBox="1"/>
          <p:nvPr/>
        </p:nvSpPr>
        <p:spPr>
          <a:xfrm>
            <a:off x="4381802" y="3072765"/>
            <a:ext cx="3428400" cy="2000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Which function is decaying more quickly? Explain your reasoning.</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Use graphing technology to verify your response.</a:t>
            </a:r>
            <a:endParaRPr sz="1800">
              <a:solidFill>
                <a:srgbClr val="424242"/>
              </a:solidFill>
              <a:latin typeface="Calibri"/>
              <a:ea typeface="Calibri"/>
              <a:cs typeface="Calibri"/>
              <a:sym typeface="Calibri"/>
            </a:endParaRPr>
          </a:p>
        </p:txBody>
      </p:sp>
      <p:sp>
        <p:nvSpPr>
          <p:cNvPr id="287" name="Google Shape;287;p25"/>
          <p:cNvSpPr txBox="1"/>
          <p:nvPr/>
        </p:nvSpPr>
        <p:spPr>
          <a:xfrm>
            <a:off x="310901" y="1160325"/>
            <a:ext cx="3984900" cy="10158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Match each equation with a graph. Be prepared to explain your reasoning.</a:t>
            </a:r>
            <a:endParaRPr/>
          </a:p>
        </p:txBody>
      </p:sp>
      <p:pic>
        <p:nvPicPr>
          <p:cNvPr id="288" name="Google Shape;288;p25"/>
          <p:cNvPicPr preferRelativeResize="0"/>
          <p:nvPr/>
        </p:nvPicPr>
        <p:blipFill>
          <a:blip r:embed="rId3">
            <a:alphaModFix/>
          </a:blip>
          <a:stretch>
            <a:fillRect/>
          </a:stretch>
        </p:blipFill>
        <p:spPr>
          <a:xfrm>
            <a:off x="4295800" y="1056625"/>
            <a:ext cx="3915684" cy="195784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2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4" name="Google Shape;294;p26"/>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0"/>
              </a:spcAft>
              <a:buNone/>
            </a:pPr>
            <a:r>
              <a:rPr lang="en" sz="2000"/>
              <a:t>Which of the following functions will decay the fastest?</a:t>
            </a:r>
            <a:endParaRPr sz="2000"/>
          </a:p>
          <a:p>
            <a:pPr indent="-355600" lvl="0" marL="914400" rtl="0" algn="l">
              <a:lnSpc>
                <a:spcPct val="100000"/>
              </a:lnSpc>
              <a:spcBef>
                <a:spcPts val="1200"/>
              </a:spcBef>
              <a:spcAft>
                <a:spcPts val="0"/>
              </a:spcAft>
              <a:buSzPts val="2000"/>
              <a:buAutoNum type="alphaLcPeriod"/>
            </a:pPr>
            <a:r>
              <a:rPr i="1" lang="en" sz="2000">
                <a:latin typeface="Times New Roman"/>
                <a:ea typeface="Times New Roman"/>
                <a:cs typeface="Times New Roman"/>
                <a:sym typeface="Times New Roman"/>
              </a:rPr>
              <a:t>f(x) </a:t>
            </a:r>
            <a:r>
              <a:rPr lang="en" sz="2000">
                <a:latin typeface="Times New Roman"/>
                <a:ea typeface="Times New Roman"/>
                <a:cs typeface="Times New Roman"/>
                <a:sym typeface="Times New Roman"/>
              </a:rPr>
              <a:t>= </a:t>
            </a:r>
            <a:r>
              <a:rPr lang="en" sz="2000"/>
              <a:t>0.86</a:t>
            </a:r>
            <a:r>
              <a:rPr baseline="30000" i="1" lang="en" sz="2000">
                <a:latin typeface="Times New Roman"/>
                <a:ea typeface="Times New Roman"/>
                <a:cs typeface="Times New Roman"/>
                <a:sym typeface="Times New Roman"/>
              </a:rPr>
              <a:t>x</a:t>
            </a:r>
            <a:r>
              <a:rPr i="1" lang="en" sz="2000"/>
              <a:t> </a:t>
            </a:r>
            <a:r>
              <a:rPr lang="en" sz="2000"/>
              <a:t>− 10</a:t>
            </a:r>
            <a:endParaRPr baseline="30000" sz="2000"/>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g(x) </a:t>
            </a:r>
            <a:r>
              <a:rPr lang="en" sz="2000">
                <a:latin typeface="Times New Roman"/>
                <a:ea typeface="Times New Roman"/>
                <a:cs typeface="Times New Roman"/>
                <a:sym typeface="Times New Roman"/>
              </a:rPr>
              <a:t>= </a:t>
            </a:r>
            <a:r>
              <a:rPr lang="en" sz="2000"/>
              <a:t>0.34</a:t>
            </a:r>
            <a:r>
              <a:rPr baseline="30000" i="1" lang="en" sz="2000">
                <a:latin typeface="Times New Roman"/>
                <a:ea typeface="Times New Roman"/>
                <a:cs typeface="Times New Roman"/>
                <a:sym typeface="Times New Roman"/>
              </a:rPr>
              <a:t>x</a:t>
            </a:r>
            <a:r>
              <a:rPr i="1" lang="en" sz="2000"/>
              <a:t> </a:t>
            </a:r>
            <a:r>
              <a:rPr lang="en" sz="2000"/>
              <a:t>+ 2</a:t>
            </a:r>
            <a:endParaRPr sz="2000">
              <a:latin typeface="Noto Sans"/>
              <a:ea typeface="Noto Sans"/>
              <a:cs typeface="Noto Sans"/>
              <a:sym typeface="Noto Sans"/>
            </a:endParaRPr>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h(x) </a:t>
            </a:r>
            <a:r>
              <a:rPr lang="en" sz="2000">
                <a:latin typeface="Times New Roman"/>
                <a:ea typeface="Times New Roman"/>
                <a:cs typeface="Times New Roman"/>
                <a:sym typeface="Times New Roman"/>
              </a:rPr>
              <a:t>= 1</a:t>
            </a:r>
            <a:r>
              <a:rPr lang="en" sz="2000"/>
              <a:t>.34</a:t>
            </a:r>
            <a:r>
              <a:rPr baseline="30000" i="1" lang="en" sz="2000">
                <a:latin typeface="Times New Roman"/>
                <a:ea typeface="Times New Roman"/>
                <a:cs typeface="Times New Roman"/>
                <a:sym typeface="Times New Roman"/>
              </a:rPr>
              <a:t>x</a:t>
            </a:r>
            <a:r>
              <a:rPr i="1" lang="en" sz="2000"/>
              <a:t> </a:t>
            </a:r>
            <a:r>
              <a:rPr lang="en" sz="2000"/>
              <a:t>− 90</a:t>
            </a:r>
            <a:endParaRPr sz="2000">
              <a:latin typeface="Noto Sans"/>
              <a:ea typeface="Noto Sans"/>
              <a:cs typeface="Noto Sans"/>
              <a:sym typeface="Noto Sans"/>
            </a:endParaRPr>
          </a:p>
          <a:p>
            <a:pPr indent="-355600" lvl="0" marL="914400" rtl="0" algn="l">
              <a:lnSpc>
                <a:spcPct val="100000"/>
              </a:lnSpc>
              <a:spcBef>
                <a:spcPts val="1000"/>
              </a:spcBef>
              <a:spcAft>
                <a:spcPts val="1000"/>
              </a:spcAft>
              <a:buSzPts val="2000"/>
              <a:buAutoNum type="alphaLcPeriod"/>
            </a:pPr>
            <a:r>
              <a:rPr i="1" lang="en" sz="2000">
                <a:latin typeface="Times New Roman"/>
                <a:ea typeface="Times New Roman"/>
                <a:cs typeface="Times New Roman"/>
                <a:sym typeface="Times New Roman"/>
              </a:rPr>
              <a:t>j</a:t>
            </a:r>
            <a:r>
              <a:rPr i="1" lang="en" sz="2000">
                <a:latin typeface="Times New Roman"/>
                <a:ea typeface="Times New Roman"/>
                <a:cs typeface="Times New Roman"/>
                <a:sym typeface="Times New Roman"/>
              </a:rPr>
              <a:t>(x) </a:t>
            </a:r>
            <a:r>
              <a:rPr lang="en" sz="2000">
                <a:latin typeface="Times New Roman"/>
                <a:ea typeface="Times New Roman"/>
                <a:cs typeface="Times New Roman"/>
                <a:sym typeface="Times New Roman"/>
              </a:rPr>
              <a:t>= </a:t>
            </a:r>
            <a:r>
              <a:rPr lang="en" sz="2000"/>
              <a:t>0.5</a:t>
            </a:r>
            <a:r>
              <a:rPr baseline="30000" i="1" lang="en" sz="2000">
                <a:latin typeface="Times New Roman"/>
                <a:ea typeface="Times New Roman"/>
                <a:cs typeface="Times New Roman"/>
                <a:sym typeface="Times New Roman"/>
              </a:rPr>
              <a:t>x</a:t>
            </a:r>
            <a:r>
              <a:rPr i="1" lang="en" sz="2000"/>
              <a:t> </a:t>
            </a:r>
            <a:endParaRPr sz="2000">
              <a:latin typeface="Noto Sans"/>
              <a:ea typeface="Noto Sans"/>
              <a:cs typeface="Noto Sans"/>
              <a:sym typeface="Noto Sans"/>
            </a:endParaRPr>
          </a:p>
        </p:txBody>
      </p:sp>
      <p:sp>
        <p:nvSpPr>
          <p:cNvPr id="295" name="Google Shape;2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5.12.3 Graphs Representing Exponential Decay</a:t>
            </a:r>
            <a:endParaRPr/>
          </a:p>
        </p:txBody>
      </p:sp>
      <p:pic>
        <p:nvPicPr>
          <p:cNvPr id="297" name="Google Shape;297;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8" name="Google Shape;298;p26">
            <a:hlinkClick action="ppaction://hlinkshowjump?jump=nextslide"/>
          </p:cNvPr>
          <p:cNvSpPr/>
          <p:nvPr/>
        </p:nvSpPr>
        <p:spPr>
          <a:xfrm>
            <a:off x="67832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2" name="Shape 302"/>
        <p:cNvGrpSpPr/>
        <p:nvPr/>
      </p:nvGrpSpPr>
      <p:grpSpPr>
        <a:xfrm>
          <a:off x="0" y="0"/>
          <a:ext cx="0" cy="0"/>
          <a:chOff x="0" y="0"/>
          <a:chExt cx="0" cy="0"/>
        </a:xfrm>
      </p:grpSpPr>
      <p:sp>
        <p:nvSpPr>
          <p:cNvPr id="303" name="Google Shape;303;p27"/>
          <p:cNvSpPr txBox="1"/>
          <p:nvPr/>
        </p:nvSpPr>
        <p:spPr>
          <a:xfrm>
            <a:off x="310900" y="885825"/>
            <a:ext cx="5251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each of the following, match each function with one of the graphs. </a:t>
            </a:r>
            <a:endParaRPr sz="1800"/>
          </a:p>
        </p:txBody>
      </p:sp>
      <p:sp>
        <p:nvSpPr>
          <p:cNvPr id="304" name="Google Shape;304;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05" name="Google Shape;305;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5.12.</a:t>
            </a:r>
            <a:r>
              <a:rPr lang="en" sz="1000"/>
              <a:t>3 </a:t>
            </a:r>
            <a:r>
              <a:rPr lang="en" sz="1000"/>
              <a:t>Graphs Representing Exponential Decay</a:t>
            </a:r>
            <a:r>
              <a:rPr lang="en" sz="1000"/>
              <a:t> </a:t>
            </a:r>
            <a:r>
              <a:rPr lang="en" sz="1000"/>
              <a:t>- Additional Resources</a:t>
            </a:r>
            <a:endParaRPr sz="1000"/>
          </a:p>
        </p:txBody>
      </p:sp>
      <p:pic>
        <p:nvPicPr>
          <p:cNvPr id="307" name="Google Shape;30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8" name="Google Shape;308;p27"/>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graphicFrame>
        <p:nvGraphicFramePr>
          <p:cNvPr id="309" name="Google Shape;309;p27"/>
          <p:cNvGraphicFramePr/>
          <p:nvPr/>
        </p:nvGraphicFramePr>
        <p:xfrm>
          <a:off x="311696" y="1647544"/>
          <a:ext cx="3000000" cy="3000000"/>
        </p:xfrm>
        <a:graphic>
          <a:graphicData uri="http://schemas.openxmlformats.org/drawingml/2006/table">
            <a:tbl>
              <a:tblPr>
                <a:noFill/>
                <a:tableStyleId>{8C898A7E-120A-44E4-9735-8A3E95389C21}</a:tableStyleId>
              </a:tblPr>
              <a:tblGrid>
                <a:gridCol w="2144400"/>
                <a:gridCol w="1390650"/>
                <a:gridCol w="1604225"/>
              </a:tblGrid>
              <a:tr h="232900">
                <a:tc>
                  <a:txBody>
                    <a:bodyPr/>
                    <a:lstStyle/>
                    <a:p>
                      <a:pPr indent="0" lvl="0" marL="0" rtl="0" algn="ctr">
                        <a:spcBef>
                          <a:spcPts val="0"/>
                        </a:spcBef>
                        <a:spcAft>
                          <a:spcPts val="0"/>
                        </a:spcAft>
                        <a:buNone/>
                      </a:pPr>
                      <a:r>
                        <a:rPr b="1" lang="en" sz="1800">
                          <a:solidFill>
                            <a:schemeClr val="lt1"/>
                          </a:solidFill>
                          <a:latin typeface="Calibri"/>
                          <a:ea typeface="Calibri"/>
                          <a:cs typeface="Calibri"/>
                          <a:sym typeface="Calibri"/>
                        </a:rPr>
                        <a:t>Equation</a:t>
                      </a:r>
                      <a:endParaRPr b="1" sz="1800">
                        <a:solidFill>
                          <a:schemeClr val="lt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chemeClr val="dk1"/>
                        </a:buClr>
                        <a:buSzPts val="1100"/>
                        <a:buFont typeface="Arial"/>
                        <a:buNone/>
                      </a:pPr>
                      <a:r>
                        <a:rPr b="1" i="1" lang="en" sz="1800">
                          <a:solidFill>
                            <a:schemeClr val="lt1"/>
                          </a:solidFill>
                          <a:latin typeface="Calibri"/>
                          <a:ea typeface="Calibri"/>
                          <a:cs typeface="Calibri"/>
                          <a:sym typeface="Calibri"/>
                        </a:rPr>
                        <a:t>y-</a:t>
                      </a:r>
                      <a:r>
                        <a:rPr b="1" lang="en" sz="1800">
                          <a:solidFill>
                            <a:schemeClr val="lt1"/>
                          </a:solidFill>
                          <a:latin typeface="Calibri"/>
                          <a:ea typeface="Calibri"/>
                          <a:cs typeface="Calibri"/>
                          <a:sym typeface="Calibri"/>
                        </a:rPr>
                        <a:t>intercept</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chemeClr val="lt1"/>
                          </a:solidFill>
                          <a:latin typeface="Calibri"/>
                          <a:ea typeface="Calibri"/>
                          <a:cs typeface="Calibri"/>
                          <a:sym typeface="Calibri"/>
                        </a:rPr>
                        <a:t>Growth/Decay</a:t>
                      </a:r>
                      <a:endParaRPr b="1" sz="1800">
                        <a:solidFill>
                          <a:schemeClr val="lt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0B5B51"/>
                    </a:solidFill>
                  </a:tcPr>
                </a:tc>
              </a:tr>
              <a:tr h="398925">
                <a:tc>
                  <a:txBody>
                    <a:bodyPr/>
                    <a:lstStyle/>
                    <a:p>
                      <a:pPr indent="-342900" lvl="0" marL="457200" rtl="0" algn="ctr">
                        <a:spcBef>
                          <a:spcPts val="0"/>
                        </a:spcBef>
                        <a:spcAft>
                          <a:spcPts val="0"/>
                        </a:spcAft>
                        <a:buClr>
                          <a:schemeClr val="dk1"/>
                        </a:buClr>
                        <a:buSzPts val="1800"/>
                        <a:buFont typeface="Calibri"/>
                        <a:buAutoNum type="arabicPeriod"/>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2(0.68)</a:t>
                      </a:r>
                      <a:r>
                        <a:rPr baseline="30000" lang="en" sz="1800">
                          <a:solidFill>
                            <a:schemeClr val="dk1"/>
                          </a:solidFill>
                          <a:latin typeface="Times New Roman"/>
                          <a:ea typeface="Times New Roman"/>
                          <a:cs typeface="Times New Roman"/>
                          <a:sym typeface="Times New Roman"/>
                        </a:rPr>
                        <a:t>x</a:t>
                      </a:r>
                      <a:endParaRPr baseline="30000" i="1" sz="1800">
                        <a:solidFill>
                          <a:schemeClr val="lt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(0,2)</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Decay</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8925">
                <a:tc>
                  <a:txBody>
                    <a:bodyPr/>
                    <a:lstStyle/>
                    <a:p>
                      <a:pPr indent="-342900" lvl="0" marL="457200" rtl="0" algn="ctr">
                        <a:spcBef>
                          <a:spcPts val="0"/>
                        </a:spcBef>
                        <a:spcAft>
                          <a:spcPts val="0"/>
                        </a:spcAft>
                        <a:buClr>
                          <a:schemeClr val="dk1"/>
                        </a:buClr>
                        <a:buSzPts val="1800"/>
                        <a:buFont typeface="Calibri"/>
                        <a:buAutoNum type="arabicPeriod" startAt="2"/>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2(1.28)</a:t>
                      </a:r>
                      <a:r>
                        <a:rPr baseline="30000" lang="en" sz="1800">
                          <a:solidFill>
                            <a:schemeClr val="dk1"/>
                          </a:solidFill>
                          <a:latin typeface="Times New Roman"/>
                          <a:ea typeface="Times New Roman"/>
                          <a:cs typeface="Times New Roman"/>
                          <a:sym typeface="Times New Roman"/>
                        </a:rPr>
                        <a:t>x</a:t>
                      </a:r>
                      <a:endParaRPr i="1" sz="1800">
                        <a:solidFill>
                          <a:schemeClr val="dk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(0,2)</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Growth</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8925">
                <a:tc>
                  <a:txBody>
                    <a:bodyPr/>
                    <a:lstStyle/>
                    <a:p>
                      <a:pPr indent="-342900" lvl="0" marL="457200" rtl="0" algn="ctr">
                        <a:spcBef>
                          <a:spcPts val="0"/>
                        </a:spcBef>
                        <a:spcAft>
                          <a:spcPts val="0"/>
                        </a:spcAft>
                        <a:buClr>
                          <a:schemeClr val="dk1"/>
                        </a:buClr>
                        <a:buSzPts val="1800"/>
                        <a:buFont typeface="Calibri"/>
                        <a:buAutoNum type="arabicPeriod" startAt="3"/>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2(0.81)</a:t>
                      </a:r>
                      <a:r>
                        <a:rPr baseline="30000" lang="en" sz="1800">
                          <a:solidFill>
                            <a:schemeClr val="dk1"/>
                          </a:solidFill>
                          <a:latin typeface="Times New Roman"/>
                          <a:ea typeface="Times New Roman"/>
                          <a:cs typeface="Times New Roman"/>
                          <a:sym typeface="Times New Roman"/>
                        </a:rPr>
                        <a:t>x</a:t>
                      </a:r>
                      <a:endParaRPr i="1" sz="1800">
                        <a:solidFill>
                          <a:schemeClr val="dk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(0,2)</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Decay</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8925">
                <a:tc>
                  <a:txBody>
                    <a:bodyPr/>
                    <a:lstStyle/>
                    <a:p>
                      <a:pPr indent="-342900" lvl="0" marL="457200" rtl="0" algn="ctr">
                        <a:spcBef>
                          <a:spcPts val="0"/>
                        </a:spcBef>
                        <a:spcAft>
                          <a:spcPts val="0"/>
                        </a:spcAft>
                        <a:buClr>
                          <a:schemeClr val="dk1"/>
                        </a:buClr>
                        <a:buSzPts val="1800"/>
                        <a:buFont typeface="Calibri"/>
                        <a:buAutoNum type="arabicPeriod" startAt="4"/>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4(1.28)</a:t>
                      </a:r>
                      <a:r>
                        <a:rPr baseline="30000" lang="en" sz="1800">
                          <a:solidFill>
                            <a:schemeClr val="dk1"/>
                          </a:solidFill>
                          <a:latin typeface="Times New Roman"/>
                          <a:ea typeface="Times New Roman"/>
                          <a:cs typeface="Times New Roman"/>
                          <a:sym typeface="Times New Roman"/>
                        </a:rPr>
                        <a:t>x</a:t>
                      </a:r>
                      <a:endParaRPr i="1" sz="1800">
                        <a:solidFill>
                          <a:schemeClr val="dk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(0,4)</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Growth</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8925">
                <a:tc>
                  <a:txBody>
                    <a:bodyPr/>
                    <a:lstStyle/>
                    <a:p>
                      <a:pPr indent="-342900" lvl="0" marL="457200" rtl="0" algn="ctr">
                        <a:spcBef>
                          <a:spcPts val="0"/>
                        </a:spcBef>
                        <a:spcAft>
                          <a:spcPts val="0"/>
                        </a:spcAft>
                        <a:buClr>
                          <a:schemeClr val="dk1"/>
                        </a:buClr>
                        <a:buSzPts val="1800"/>
                        <a:buFont typeface="Calibri"/>
                        <a:buAutoNum type="arabicPeriod" startAt="5"/>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2(1.59)</a:t>
                      </a:r>
                      <a:r>
                        <a:rPr baseline="30000" lang="en" sz="1800">
                          <a:solidFill>
                            <a:schemeClr val="dk1"/>
                          </a:solidFill>
                          <a:latin typeface="Times New Roman"/>
                          <a:ea typeface="Times New Roman"/>
                          <a:cs typeface="Times New Roman"/>
                          <a:sym typeface="Times New Roman"/>
                        </a:rPr>
                        <a:t>x</a:t>
                      </a:r>
                      <a:endParaRPr i="1" sz="1800">
                        <a:solidFill>
                          <a:schemeClr val="dk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(0,2)</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Growth</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98925">
                <a:tc>
                  <a:txBody>
                    <a:bodyPr/>
                    <a:lstStyle/>
                    <a:p>
                      <a:pPr indent="-342900" lvl="0" marL="457200" rtl="0" algn="ctr">
                        <a:spcBef>
                          <a:spcPts val="0"/>
                        </a:spcBef>
                        <a:spcAft>
                          <a:spcPts val="0"/>
                        </a:spcAft>
                        <a:buClr>
                          <a:schemeClr val="dk1"/>
                        </a:buClr>
                        <a:buSzPts val="1800"/>
                        <a:buFont typeface="Calibri"/>
                        <a:buAutoNum type="arabicPeriod" startAt="6"/>
                      </a:pPr>
                      <a:r>
                        <a:rPr i="1" lang="en" sz="1800">
                          <a:solidFill>
                            <a:schemeClr val="dk1"/>
                          </a:solidFill>
                          <a:latin typeface="Times New Roman"/>
                          <a:ea typeface="Times New Roman"/>
                          <a:cs typeface="Times New Roman"/>
                          <a:sym typeface="Times New Roman"/>
                        </a:rPr>
                        <a:t>f(x) </a:t>
                      </a:r>
                      <a:r>
                        <a:rPr lang="en" sz="1800">
                          <a:solidFill>
                            <a:schemeClr val="dk1"/>
                          </a:solidFill>
                          <a:latin typeface="Calibri"/>
                          <a:ea typeface="Calibri"/>
                          <a:cs typeface="Calibri"/>
                          <a:sym typeface="Calibri"/>
                        </a:rPr>
                        <a:t>= 4(0.68)</a:t>
                      </a:r>
                      <a:r>
                        <a:rPr baseline="30000" lang="en" sz="1800">
                          <a:solidFill>
                            <a:schemeClr val="dk1"/>
                          </a:solidFill>
                          <a:latin typeface="Times New Roman"/>
                          <a:ea typeface="Times New Roman"/>
                          <a:cs typeface="Times New Roman"/>
                          <a:sym typeface="Times New Roman"/>
                        </a:rPr>
                        <a:t>x</a:t>
                      </a:r>
                      <a:endParaRPr i="1" sz="1800">
                        <a:solidFill>
                          <a:schemeClr val="dk1"/>
                        </a:solidFill>
                        <a:latin typeface="Times New Roman"/>
                        <a:ea typeface="Times New Roman"/>
                        <a:cs typeface="Times New Roman"/>
                        <a:sym typeface="Times New Roman"/>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(0,4)</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Decay</a:t>
                      </a:r>
                      <a:endParaRPr sz="1800">
                        <a:solidFill>
                          <a:schemeClr val="dk1"/>
                        </a:solidFill>
                        <a:latin typeface="Calibri"/>
                        <a:ea typeface="Calibri"/>
                        <a:cs typeface="Calibri"/>
                        <a:sym typeface="Calibri"/>
                      </a:endParaRPr>
                    </a:p>
                  </a:txBody>
                  <a:tcPr marT="45700" marB="45700" marR="0" marL="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pic>
        <p:nvPicPr>
          <p:cNvPr id="310" name="Google Shape;310;p27"/>
          <p:cNvPicPr preferRelativeResize="0"/>
          <p:nvPr/>
        </p:nvPicPr>
        <p:blipFill>
          <a:blip r:embed="rId4">
            <a:alphaModFix/>
          </a:blip>
          <a:stretch>
            <a:fillRect/>
          </a:stretch>
        </p:blipFill>
        <p:spPr>
          <a:xfrm>
            <a:off x="5637275" y="1017717"/>
            <a:ext cx="3293750" cy="32395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1" name="Google Shape;321;p28"/>
          <p:cNvCxnSpPr>
            <a:stCxn id="315" idx="2"/>
            <a:endCxn id="31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2" name="Google Shape;322;p28"/>
          <p:cNvCxnSpPr>
            <a:stCxn id="317" idx="3"/>
            <a:endCxn id="31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3" name="Google Shape;323;p28"/>
          <p:cNvCxnSpPr>
            <a:stCxn id="316" idx="3"/>
            <a:endCxn id="31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4" name="Google Shape;324;p28"/>
          <p:cNvCxnSpPr>
            <a:stCxn id="318" idx="3"/>
            <a:endCxn id="32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5" name="Google Shape;325;p28"/>
          <p:cNvCxnSpPr>
            <a:stCxn id="320" idx="3"/>
            <a:endCxn id="31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6" name="Google Shape;32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8" name="Google Shape;328;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9" name="Google Shape;329;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0" name="Google Shape;330;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1" name="Google Shape;331;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2" name="Google Shape;332;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3" name="Google Shape;333;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4" name="Google Shape;334;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5" name="Google Shape;335;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6" name="Google Shape;336;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7" name="Google Shape;337;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8" name="Google Shape;338;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9" name="Google Shape;339;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5" name="Google Shape;345;p29"/>
          <p:cNvSpPr txBox="1"/>
          <p:nvPr>
            <p:ph idx="1" type="body"/>
          </p:nvPr>
        </p:nvSpPr>
        <p:spPr>
          <a:xfrm>
            <a:off x="311700" y="1060625"/>
            <a:ext cx="8679900" cy="42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Examine the three graphs representing three exponential functions: </a:t>
            </a:r>
            <a:r>
              <a:rPr i="1" lang="en">
                <a:latin typeface="Times New Roman"/>
                <a:ea typeface="Times New Roman"/>
                <a:cs typeface="Times New Roman"/>
                <a:sym typeface="Times New Roman"/>
              </a:rPr>
              <a:t>f</a:t>
            </a:r>
            <a:r>
              <a:rPr lang="en"/>
              <a:t>, </a:t>
            </a:r>
            <a:r>
              <a:rPr i="1" lang="en">
                <a:latin typeface="Times New Roman"/>
                <a:ea typeface="Times New Roman"/>
                <a:cs typeface="Times New Roman"/>
                <a:sym typeface="Times New Roman"/>
              </a:rPr>
              <a:t>g</a:t>
            </a:r>
            <a:r>
              <a:rPr lang="en"/>
              <a:t>, and </a:t>
            </a:r>
            <a:r>
              <a:rPr i="1" lang="en">
                <a:latin typeface="Times New Roman"/>
                <a:ea typeface="Times New Roman"/>
                <a:cs typeface="Times New Roman"/>
                <a:sym typeface="Times New Roman"/>
              </a:rPr>
              <a:t>h</a:t>
            </a:r>
            <a:r>
              <a:rPr lang="en"/>
              <a:t>.</a:t>
            </a:r>
            <a:endParaRPr/>
          </a:p>
        </p:txBody>
      </p:sp>
      <p:sp>
        <p:nvSpPr>
          <p:cNvPr id="346" name="Google Shape;34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a:t>
            </a:r>
            <a:r>
              <a:rPr lang="en"/>
              <a:t>4 </a:t>
            </a:r>
            <a:r>
              <a:rPr lang="en"/>
              <a:t>Possible Equation for a Function on a Graph</a:t>
            </a:r>
            <a:endParaRPr/>
          </a:p>
        </p:txBody>
      </p:sp>
      <p:sp>
        <p:nvSpPr>
          <p:cNvPr id="348" name="Google Shape;348;p29"/>
          <p:cNvSpPr txBox="1"/>
          <p:nvPr/>
        </p:nvSpPr>
        <p:spPr>
          <a:xfrm>
            <a:off x="310899" y="1431399"/>
            <a:ext cx="4021500" cy="116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The functions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and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are defined as:</a:t>
            </a:r>
            <a:endParaRPr sz="1800">
              <a:solidFill>
                <a:srgbClr val="424242"/>
              </a:solidFill>
              <a:latin typeface="Calibri"/>
              <a:ea typeface="Calibri"/>
              <a:cs typeface="Calibri"/>
              <a:sym typeface="Calibri"/>
            </a:endParaRPr>
          </a:p>
          <a:p>
            <a:pPr indent="-342900" lvl="0" marL="457200" rtl="0" algn="l">
              <a:lnSpc>
                <a:spcPct val="115000"/>
              </a:lnSpc>
              <a:spcBef>
                <a:spcPts val="500"/>
              </a:spcBef>
              <a:spcAft>
                <a:spcPts val="0"/>
              </a:spcAft>
              <a:buClr>
                <a:srgbClr val="424242"/>
              </a:buClr>
              <a:buSzPts val="1800"/>
              <a:buFont typeface="Calibri"/>
              <a:buChar char="●"/>
            </a:pPr>
            <a:r>
              <a:rPr i="1" lang="en" sz="1800">
                <a:solidFill>
                  <a:srgbClr val="424242"/>
                </a:solidFill>
                <a:latin typeface="Times New Roman"/>
                <a:ea typeface="Times New Roman"/>
                <a:cs typeface="Times New Roman"/>
                <a:sym typeface="Times New Roman"/>
              </a:rPr>
              <a:t>f(x) </a:t>
            </a:r>
            <a:r>
              <a:rPr lang="en" sz="1800">
                <a:solidFill>
                  <a:srgbClr val="424242"/>
                </a:solidFill>
                <a:latin typeface="Calibri"/>
                <a:ea typeface="Calibri"/>
                <a:cs typeface="Calibri"/>
                <a:sym typeface="Calibri"/>
              </a:rPr>
              <a:t>= 10 ⋅ 2</a:t>
            </a:r>
            <a:r>
              <a:rPr baseline="30000" i="1" lang="en" sz="1800">
                <a:solidFill>
                  <a:srgbClr val="424242"/>
                </a:solidFill>
                <a:latin typeface="Calibri"/>
                <a:ea typeface="Calibri"/>
                <a:cs typeface="Calibri"/>
                <a:sym typeface="Calibri"/>
              </a:rPr>
              <a:t>x</a:t>
            </a:r>
            <a:endParaRPr baseline="30000" i="1" sz="1800">
              <a:solidFill>
                <a:srgbClr val="424242"/>
              </a:solidFill>
              <a:latin typeface="Calibri"/>
              <a:ea typeface="Calibri"/>
              <a:cs typeface="Calibri"/>
              <a:sym typeface="Calibri"/>
            </a:endParaRPr>
          </a:p>
          <a:p>
            <a:pPr indent="-342900" lvl="0" marL="457200" rtl="0" algn="l">
              <a:lnSpc>
                <a:spcPct val="115000"/>
              </a:lnSpc>
              <a:spcBef>
                <a:spcPts val="0"/>
              </a:spcBef>
              <a:spcAft>
                <a:spcPts val="0"/>
              </a:spcAft>
              <a:buClr>
                <a:srgbClr val="424242"/>
              </a:buClr>
              <a:buSzPts val="1800"/>
              <a:buFont typeface="Calibri"/>
              <a:buChar char="●"/>
            </a:pPr>
            <a:r>
              <a:rPr i="1" lang="en" sz="1800">
                <a:solidFill>
                  <a:srgbClr val="424242"/>
                </a:solidFill>
                <a:latin typeface="Times New Roman"/>
                <a:ea typeface="Times New Roman"/>
                <a:cs typeface="Times New Roman"/>
                <a:sym typeface="Times New Roman"/>
              </a:rPr>
              <a:t>h(x) </a:t>
            </a:r>
            <a:r>
              <a:rPr lang="en" sz="1800">
                <a:solidFill>
                  <a:srgbClr val="424242"/>
                </a:solidFill>
                <a:latin typeface="Calibri"/>
                <a:ea typeface="Calibri"/>
                <a:cs typeface="Calibri"/>
                <a:sym typeface="Calibri"/>
              </a:rPr>
              <a:t>= 20 ⋅ 4</a:t>
            </a:r>
            <a:r>
              <a:rPr baseline="30000" i="1" lang="en" sz="1800">
                <a:solidFill>
                  <a:srgbClr val="424242"/>
                </a:solidFill>
                <a:latin typeface="Times New Roman"/>
                <a:ea typeface="Times New Roman"/>
                <a:cs typeface="Times New Roman"/>
                <a:sym typeface="Times New Roman"/>
              </a:rPr>
              <a:t>x</a:t>
            </a:r>
            <a:endParaRPr baseline="30000" i="1" sz="1800">
              <a:solidFill>
                <a:srgbClr val="424242"/>
              </a:solidFill>
              <a:latin typeface="Times New Roman"/>
              <a:ea typeface="Times New Roman"/>
              <a:cs typeface="Times New Roman"/>
              <a:sym typeface="Times New Roman"/>
            </a:endParaRPr>
          </a:p>
        </p:txBody>
      </p:sp>
      <p:sp>
        <p:nvSpPr>
          <p:cNvPr id="349" name="Google Shape;349;p29"/>
          <p:cNvSpPr txBox="1"/>
          <p:nvPr>
            <p:ph idx="1" type="body"/>
          </p:nvPr>
        </p:nvSpPr>
        <p:spPr>
          <a:xfrm>
            <a:off x="310900" y="2511798"/>
            <a:ext cx="5065800" cy="20772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Which of the following could define function </a:t>
            </a:r>
            <a:r>
              <a:rPr i="1" lang="en">
                <a:latin typeface="Times New Roman"/>
                <a:ea typeface="Times New Roman"/>
                <a:cs typeface="Times New Roman"/>
                <a:sym typeface="Times New Roman"/>
              </a:rPr>
              <a:t>g</a:t>
            </a:r>
            <a:r>
              <a:rPr lang="en"/>
              <a:t>?</a:t>
            </a:r>
            <a:endParaRPr/>
          </a:p>
          <a:p>
            <a:pPr indent="-342900" lvl="1" marL="914400" rtl="0" algn="l">
              <a:spcBef>
                <a:spcPts val="0"/>
              </a:spcBef>
              <a:spcAft>
                <a:spcPts val="0"/>
              </a:spcAft>
              <a:buSzPts val="1800"/>
              <a:buAutoNum type="alphaLcPeriod"/>
            </a:pPr>
            <a:r>
              <a:rPr i="1" lang="en" sz="1800">
                <a:latin typeface="Times New Roman"/>
                <a:ea typeface="Times New Roman"/>
                <a:cs typeface="Times New Roman"/>
                <a:sym typeface="Times New Roman"/>
              </a:rPr>
              <a:t>g</a:t>
            </a:r>
            <a:r>
              <a:rPr i="1" lang="en" sz="1800">
                <a:latin typeface="Times New Roman"/>
                <a:ea typeface="Times New Roman"/>
                <a:cs typeface="Times New Roman"/>
                <a:sym typeface="Times New Roman"/>
              </a:rPr>
              <a:t>(x) </a:t>
            </a:r>
            <a:r>
              <a:rPr lang="en" sz="1800"/>
              <a:t>= 20 ⋅ (1.5)</a:t>
            </a:r>
            <a:r>
              <a:rPr baseline="30000" i="1" lang="en" sz="1800">
                <a:latin typeface="Times New Roman"/>
                <a:ea typeface="Times New Roman"/>
                <a:cs typeface="Times New Roman"/>
                <a:sym typeface="Times New Roman"/>
              </a:rPr>
              <a:t>x</a:t>
            </a:r>
            <a:endParaRPr baseline="30000" i="1" sz="1800">
              <a:latin typeface="Times New Roman"/>
              <a:ea typeface="Times New Roman"/>
              <a:cs typeface="Times New Roman"/>
              <a:sym typeface="Times New Roman"/>
            </a:endParaRPr>
          </a:p>
          <a:p>
            <a:pPr indent="-342900" lvl="1" marL="914400" rtl="0" algn="l">
              <a:spcBef>
                <a:spcPts val="0"/>
              </a:spcBef>
              <a:spcAft>
                <a:spcPts val="0"/>
              </a:spcAft>
              <a:buSzPts val="1800"/>
              <a:buAutoNum type="alphaLcPeriod"/>
            </a:pPr>
            <a:r>
              <a:rPr i="1" lang="en" sz="1800">
                <a:latin typeface="Times New Roman"/>
                <a:ea typeface="Times New Roman"/>
                <a:cs typeface="Times New Roman"/>
                <a:sym typeface="Times New Roman"/>
              </a:rPr>
              <a:t>g(x) </a:t>
            </a:r>
            <a:r>
              <a:rPr lang="en" sz="1800"/>
              <a:t>= 20 ⋅ (2.5)</a:t>
            </a:r>
            <a:r>
              <a:rPr baseline="30000" i="1" lang="en" sz="1800">
                <a:latin typeface="Times New Roman"/>
                <a:ea typeface="Times New Roman"/>
                <a:cs typeface="Times New Roman"/>
                <a:sym typeface="Times New Roman"/>
              </a:rPr>
              <a:t>x</a:t>
            </a:r>
            <a:endParaRPr sz="1800"/>
          </a:p>
          <a:p>
            <a:pPr indent="-342900" lvl="1" marL="914400" rtl="0" algn="l">
              <a:spcBef>
                <a:spcPts val="0"/>
              </a:spcBef>
              <a:spcAft>
                <a:spcPts val="0"/>
              </a:spcAft>
              <a:buSzPts val="1800"/>
              <a:buAutoNum type="alphaLcPeriod"/>
            </a:pPr>
            <a:r>
              <a:rPr i="1" lang="en" sz="1800">
                <a:latin typeface="Times New Roman"/>
                <a:ea typeface="Times New Roman"/>
                <a:cs typeface="Times New Roman"/>
                <a:sym typeface="Times New Roman"/>
              </a:rPr>
              <a:t>g(x) </a:t>
            </a:r>
            <a:r>
              <a:rPr lang="en" sz="1800"/>
              <a:t>= 10 ⋅ (3.5)</a:t>
            </a:r>
            <a:r>
              <a:rPr baseline="30000" i="1" lang="en" sz="1800">
                <a:latin typeface="Times New Roman"/>
                <a:ea typeface="Times New Roman"/>
                <a:cs typeface="Times New Roman"/>
                <a:sym typeface="Times New Roman"/>
              </a:rPr>
              <a:t>x</a:t>
            </a:r>
            <a:endParaRPr i="1" sz="1800">
              <a:latin typeface="Times New Roman"/>
              <a:ea typeface="Times New Roman"/>
              <a:cs typeface="Times New Roman"/>
              <a:sym typeface="Times New Roman"/>
            </a:endParaRPr>
          </a:p>
          <a:p>
            <a:pPr indent="-342900" lvl="1" marL="914400" rtl="0" algn="l">
              <a:spcBef>
                <a:spcPts val="0"/>
              </a:spcBef>
              <a:spcAft>
                <a:spcPts val="0"/>
              </a:spcAft>
              <a:buSzPts val="1800"/>
              <a:buAutoNum type="alphaLcPeriod"/>
            </a:pPr>
            <a:r>
              <a:rPr i="1" lang="en" sz="1800">
                <a:latin typeface="Times New Roman"/>
                <a:ea typeface="Times New Roman"/>
                <a:cs typeface="Times New Roman"/>
                <a:sym typeface="Times New Roman"/>
              </a:rPr>
              <a:t>g(x) </a:t>
            </a:r>
            <a:r>
              <a:rPr lang="en" sz="1800"/>
              <a:t>= 20 ⋅ (4.5)</a:t>
            </a:r>
            <a:r>
              <a:rPr baseline="30000" i="1" lang="en" sz="1800">
                <a:latin typeface="Times New Roman"/>
                <a:ea typeface="Times New Roman"/>
                <a:cs typeface="Times New Roman"/>
                <a:sym typeface="Times New Roman"/>
              </a:rPr>
              <a:t>x</a:t>
            </a:r>
            <a:endParaRPr sz="1800"/>
          </a:p>
          <a:p>
            <a:pPr indent="-342900" lvl="0" marL="457200" rtl="0" algn="l">
              <a:lnSpc>
                <a:spcPct val="115000"/>
              </a:lnSpc>
              <a:spcBef>
                <a:spcPts val="1000"/>
              </a:spcBef>
              <a:spcAft>
                <a:spcPts val="0"/>
              </a:spcAft>
              <a:buSzPts val="1800"/>
              <a:buAutoNum type="arabicPeriod"/>
            </a:pPr>
            <a:r>
              <a:rPr lang="en"/>
              <a:t>Be prepared to show your reasoning.</a:t>
            </a:r>
            <a:endParaRPr/>
          </a:p>
        </p:txBody>
      </p:sp>
      <p:pic>
        <p:nvPicPr>
          <p:cNvPr id="350" name="Google Shape;350;p29"/>
          <p:cNvPicPr preferRelativeResize="0"/>
          <p:nvPr/>
        </p:nvPicPr>
        <p:blipFill>
          <a:blip r:embed="rId3">
            <a:alphaModFix/>
          </a:blip>
          <a:stretch>
            <a:fillRect/>
          </a:stretch>
        </p:blipFill>
        <p:spPr>
          <a:xfrm>
            <a:off x="5300800" y="1607950"/>
            <a:ext cx="3270309" cy="30429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6" name="Google Shape;356;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1" name="Google Shape;361;p30"/>
          <p:cNvCxnSpPr>
            <a:stCxn id="355" idx="2"/>
            <a:endCxn id="35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2" name="Google Shape;362;p30"/>
          <p:cNvCxnSpPr>
            <a:stCxn id="357" idx="3"/>
            <a:endCxn id="35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3" name="Google Shape;363;p30"/>
          <p:cNvCxnSpPr>
            <a:stCxn id="356" idx="3"/>
            <a:endCxn id="35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30"/>
          <p:cNvCxnSpPr>
            <a:stCxn id="358" idx="3"/>
            <a:endCxn id="36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30"/>
          <p:cNvCxnSpPr>
            <a:stCxn id="360" idx="3"/>
            <a:endCxn id="35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6" name="Google Shape;36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8" name="Google Shape;368;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9" name="Google Shape;369;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0" name="Google Shape;370;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1" name="Google Shape;371;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2" name="Google Shape;372;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3" name="Google Shape;373;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4" name="Google Shape;374;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5" name="Google Shape;375;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6" name="Google Shape;376;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7" name="Google Shape;377;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8" name="Google Shape;378;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9" name="Google Shape;379;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5" name="Google Shape;385;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6" name="Google Shape;38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a:t>
            </a:r>
            <a:r>
              <a:rPr lang="en"/>
              <a:t>5 Practice</a:t>
            </a:r>
            <a:endParaRPr/>
          </a:p>
        </p:txBody>
      </p:sp>
      <p:pic>
        <p:nvPicPr>
          <p:cNvPr id="388" name="Google Shape;388;p31" title="Practice-7.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9" name="Google Shape;399;p32"/>
          <p:cNvCxnSpPr>
            <a:stCxn id="393" idx="2"/>
            <a:endCxn id="39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0" name="Google Shape;400;p32"/>
          <p:cNvCxnSpPr>
            <a:stCxn id="395" idx="3"/>
            <a:endCxn id="39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2"/>
          <p:cNvCxnSpPr>
            <a:stCxn id="394" idx="3"/>
            <a:endCxn id="39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2"/>
          <p:cNvCxnSpPr>
            <a:stCxn id="396" idx="3"/>
            <a:endCxn id="39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2"/>
          <p:cNvCxnSpPr>
            <a:stCxn id="398" idx="3"/>
            <a:endCxn id="39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4" name="Google Shape;40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6" name="Google Shape;406;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7" name="Google Shape;407;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8" name="Google Shape;408;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9" name="Google Shape;409;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0" name="Google Shape;410;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1" name="Google Shape;411;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2" name="Google Shape;412;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3" name="Google Shape;413;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4" name="Google Shape;414;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5" name="Google Shape;415;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6" name="Google Shape;416;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7" name="Google Shape;417;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3" name="Google Shape;423;p33"/>
          <p:cNvSpPr txBox="1"/>
          <p:nvPr>
            <p:ph idx="1" type="body"/>
          </p:nvPr>
        </p:nvSpPr>
        <p:spPr>
          <a:xfrm>
            <a:off x="311700" y="1152475"/>
            <a:ext cx="8301900" cy="70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In this lesson, we looked at how the parts of a function representing exponential change are expressed on the graph.</a:t>
            </a:r>
            <a:endParaRPr/>
          </a:p>
          <a:p>
            <a:pPr indent="0" lvl="0" marL="0" rtl="0" algn="l">
              <a:lnSpc>
                <a:spcPct val="100000"/>
              </a:lnSpc>
              <a:spcBef>
                <a:spcPts val="1200"/>
              </a:spcBef>
              <a:spcAft>
                <a:spcPts val="1200"/>
              </a:spcAft>
              <a:buNone/>
            </a:pPr>
            <a:r>
              <a:t/>
            </a:r>
            <a:endParaRPr/>
          </a:p>
        </p:txBody>
      </p:sp>
      <p:sp>
        <p:nvSpPr>
          <p:cNvPr id="424" name="Google Shape;42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5" name="Google Shape;425;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 Reasoning about Exponential Graphs, Part 1</a:t>
            </a:r>
            <a:endParaRPr/>
          </a:p>
        </p:txBody>
      </p:sp>
      <p:pic>
        <p:nvPicPr>
          <p:cNvPr id="426" name="Google Shape;426;p33" title="ChatGPT Image Sep 25, 2025, 01_53_10 PM.png"/>
          <p:cNvPicPr preferRelativeResize="0"/>
          <p:nvPr/>
        </p:nvPicPr>
        <p:blipFill rotWithShape="1">
          <a:blip r:embed="rId3">
            <a:alphaModFix/>
          </a:blip>
          <a:srcRect b="29012" l="0" r="0" t="27062"/>
          <a:stretch/>
        </p:blipFill>
        <p:spPr>
          <a:xfrm>
            <a:off x="5865725" y="4197750"/>
            <a:ext cx="1887775" cy="552801"/>
          </a:xfrm>
          <a:prstGeom prst="rect">
            <a:avLst/>
          </a:prstGeom>
          <a:noFill/>
          <a:ln>
            <a:noFill/>
          </a:ln>
        </p:spPr>
      </p:pic>
      <p:pic>
        <p:nvPicPr>
          <p:cNvPr id="427" name="Google Shape;427;p33" title="ChatGPT Image Sep 25, 2025, 01_54_45 PM.png"/>
          <p:cNvPicPr preferRelativeResize="0"/>
          <p:nvPr/>
        </p:nvPicPr>
        <p:blipFill>
          <a:blip r:embed="rId4">
            <a:alphaModFix/>
          </a:blip>
          <a:stretch>
            <a:fillRect/>
          </a:stretch>
        </p:blipFill>
        <p:spPr>
          <a:xfrm>
            <a:off x="5379450" y="1711475"/>
            <a:ext cx="2486275" cy="2486275"/>
          </a:xfrm>
          <a:prstGeom prst="rect">
            <a:avLst/>
          </a:prstGeom>
          <a:noFill/>
          <a:ln>
            <a:noFill/>
          </a:ln>
        </p:spPr>
      </p:pic>
      <p:sp>
        <p:nvSpPr>
          <p:cNvPr id="428" name="Google Shape;428;p33"/>
          <p:cNvSpPr txBox="1"/>
          <p:nvPr/>
        </p:nvSpPr>
        <p:spPr>
          <a:xfrm>
            <a:off x="310896" y="1911675"/>
            <a:ext cx="4785900" cy="1798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Choose three different positive numbers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If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is 2, how would these three different numbers in place of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affect a graph representing this function? </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Sketch the graphs. </a:t>
            </a:r>
            <a:r>
              <a:rPr lang="en" sz="1800">
                <a:solidFill>
                  <a:srgbClr val="424242"/>
                </a:solidFill>
                <a:latin typeface="Calibri"/>
                <a:ea typeface="Calibri"/>
                <a:cs typeface="Calibri"/>
                <a:sym typeface="Calibri"/>
              </a:rPr>
              <a:t>Explain how to decide on a graphing window.</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If </a:t>
            </a:r>
            <a:r>
              <a:rPr i="1" lang="en" sz="1800">
                <a:solidFill>
                  <a:srgbClr val="424242"/>
                </a:solidFill>
                <a:latin typeface="Times New Roman"/>
                <a:ea typeface="Times New Roman"/>
                <a:cs typeface="Times New Roman"/>
                <a:sym typeface="Times New Roman"/>
              </a:rPr>
              <a:t>b </a:t>
            </a:r>
            <a:r>
              <a:rPr lang="en" sz="1800">
                <a:solidFill>
                  <a:srgbClr val="424242"/>
                </a:solidFill>
                <a:latin typeface="Calibri"/>
                <a:ea typeface="Calibri"/>
                <a:cs typeface="Calibri"/>
                <a:sym typeface="Calibri"/>
              </a:rPr>
              <a:t>is ½, what would the three graphs look like now? Sketch them.</a:t>
            </a:r>
            <a:endParaRPr sz="1800">
              <a:solidFill>
                <a:srgbClr val="42424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4" name="Google Shape;434;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5" name="Google Shape;43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5.12 Reasoning about Exponential Graphs, Part 1</a:t>
            </a:r>
            <a:endParaRPr/>
          </a:p>
        </p:txBody>
      </p:sp>
      <p:graphicFrame>
        <p:nvGraphicFramePr>
          <p:cNvPr id="437" name="Google Shape;437;p34"/>
          <p:cNvGraphicFramePr/>
          <p:nvPr/>
        </p:nvGraphicFramePr>
        <p:xfrm>
          <a:off x="311700" y="1764100"/>
          <a:ext cx="3000000" cy="3000000"/>
        </p:xfrm>
        <a:graphic>
          <a:graphicData uri="http://schemas.openxmlformats.org/drawingml/2006/table">
            <a:tbl>
              <a:tblPr>
                <a:noFill/>
                <a:tableStyleId>{8C898A7E-120A-44E4-9735-8A3E95389C21}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effect of changing </a:t>
                      </a:r>
                      <a:r>
                        <a:rPr i="1" lang="en" sz="1800">
                          <a:solidFill>
                            <a:srgbClr val="424242"/>
                          </a:solidFill>
                          <a:latin typeface="Times New Roman"/>
                          <a:ea typeface="Times New Roman"/>
                          <a:cs typeface="Times New Roman"/>
                          <a:sym typeface="Times New Roman"/>
                        </a:rPr>
                        <a:t>𝑎</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𝑏</a:t>
                      </a:r>
                      <a:r>
                        <a:rPr lang="en" sz="1800">
                          <a:solidFill>
                            <a:srgbClr val="424242"/>
                          </a:solidFill>
                          <a:latin typeface="Calibri"/>
                          <a:ea typeface="Calibri"/>
                          <a:cs typeface="Calibri"/>
                          <a:sym typeface="Calibri"/>
                        </a:rPr>
                        <a:t> on a graph that represents </a:t>
                      </a:r>
                      <a:r>
                        <a:rPr i="1" lang="en" sz="1800">
                          <a:solidFill>
                            <a:srgbClr val="424242"/>
                          </a:solidFill>
                          <a:latin typeface="Times New Roman"/>
                          <a:ea typeface="Times New Roman"/>
                          <a:cs typeface="Times New Roman"/>
                          <a:sym typeface="Times New Roman"/>
                        </a:rPr>
                        <a:t>𝑓</a:t>
                      </a:r>
                      <a:r>
                        <a:rPr i="1"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𝑥)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𝑎</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𝑏</a:t>
                      </a:r>
                      <a:endParaRPr i="1" sz="1800">
                        <a:solidFill>
                          <a:srgbClr val="424242"/>
                        </a:solidFill>
                        <a:latin typeface="Times New Roman"/>
                        <a:ea typeface="Times New Roman"/>
                        <a:cs typeface="Times New Roman"/>
                        <a:sym typeface="Times New Roman"/>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equations and graphs to compare exponential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