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guide id="7" orient="horz" pos="162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BC5EC00-F61F-4C64-BE61-91F433691890}">
  <a:tblStyle styleId="{ABC5EC00-F61F-4C64-BE61-91F43369189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 pos="162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e59a7aed3b0d33f8113ead505107b3da1f39b8e9"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1fd7afff-d3f0-45d5-b4b9-3915c20c22f0" TargetMode="External"/><Relationship Id="rId4" Type="http://schemas.openxmlformats.org/officeDocument/2006/relationships/hyperlink" Target="https://quizlet.com/881567564/openstax-alg1-unit-9-vocabulary-flash-cards/?funnelUUID=762f8869-1556-44ff-8fed-e4aa5812d35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 Id="rId3" Type="http://schemas.openxmlformats.org/officeDocument/2006/relationships/slide" Target="/pp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ncillaries.openstax.org/ancillaries/resources/ddbc409a-95e0-46eb-8a8a-2786b11fdc85/1748882784005/99e4a3d3-55ac-486a-ae16-30c75ca9c18d/2e/unit-9-more-quadratic-equations/9-10-5-different-forms-of-quadratic-expressions"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ncillaries.openstax.org/ancillaries/resources/ddbc409a-95e0-46eb-8a8a-2786b11fdc85/1748882784005/99e4a3d3-55ac-486a-ae16-30c75ca9c18d/2e/unit-9-more-quadratic-equations/9-10-5-different-forms-of-quadratic-expressions"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ncillaries.openstax.org/ancillaries/resources/ddbc409a-95e0-46eb-8a8a-2786b11fdc85/1748882784005/99e4a3d3-55ac-486a-ae16-30c75ca9c18d/2e/unit-9-more-quadratic-equations/9-10-5-different-forms-of-quadratic-expressions"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a:p>
            <a:pPr indent="0" lvl="0" marL="0" rtl="0" algn="l">
              <a:lnSpc>
                <a:spcPct val="120000"/>
              </a:lnSpc>
              <a:spcBef>
                <a:spcPts val="0"/>
              </a:spcBef>
              <a:spcAft>
                <a:spcPts val="400"/>
              </a:spcAft>
              <a:buClr>
                <a:schemeClr val="dk1"/>
              </a:buClr>
              <a:buSzPts val="1100"/>
              <a:buFont typeface="Arial"/>
              <a:buNone/>
            </a:pPr>
            <a:r>
              <a:rPr b="1" lang="en" sz="1300">
                <a:solidFill>
                  <a:schemeClr val="dk1"/>
                </a:solidFill>
                <a:highlight>
                  <a:srgbClr val="FFFF00"/>
                </a:highlight>
                <a:latin typeface="Calibri"/>
                <a:ea typeface="Calibri"/>
                <a:cs typeface="Calibri"/>
                <a:sym typeface="Calibri"/>
              </a:rPr>
              <a:t>Note: </a:t>
            </a:r>
            <a:r>
              <a:rPr lang="en" sz="1300">
                <a:solidFill>
                  <a:schemeClr val="dk1"/>
                </a:solidFill>
                <a:highlight>
                  <a:srgbClr val="FFFF00"/>
                </a:highlight>
                <a:latin typeface="Calibri"/>
                <a:ea typeface="Calibri"/>
                <a:cs typeface="Calibri"/>
                <a:sym typeface="Calibri"/>
              </a:rPr>
              <a:t> Lesson Activity 9.10.5: Different Forms of Quadratic Expression is an extension of the expectations in the TEKS and is not included in this slide deck.</a:t>
            </a:r>
            <a:r>
              <a:rPr lang="en" sz="1300">
                <a:solidFill>
                  <a:schemeClr val="dk1"/>
                </a:solidFill>
                <a:latin typeface="Calibri"/>
                <a:ea typeface="Calibri"/>
                <a:cs typeface="Calibri"/>
                <a:sym typeface="Calibri"/>
              </a:rP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In this lesson, students encounter another use for completing the square: To rewrite a quadratic expression from standard form to vertex form.</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The lesson begins with a review of the vertex form of a quadratic function, its advantage, and its connections to the graph. Then, students recall how to transform expressions in vertex form into standard form, and then they experiment with transforming the same expressions back to vertex form. Students notice that to take an expression from standard form to vertex form is essentially to complete the square, while being careful not to change the value of the expression.</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Acquire devices that can run Desmos (recommended) or other graphing technology. It is ideal if each student has their own device.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Graphing technology</a:t>
            </a:r>
            <a:endParaRPr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Pre-printed slips, cut from copies of the </a:t>
            </a:r>
            <a:r>
              <a:rPr lang="en" sz="1300" u="sng">
                <a:solidFill>
                  <a:schemeClr val="hlink"/>
                </a:solidFill>
                <a:latin typeface="Calibri"/>
                <a:ea typeface="Calibri"/>
                <a:cs typeface="Calibri"/>
                <a:sym typeface="Calibri"/>
                <a:hlinkClick r:id="rId2"/>
              </a:rPr>
              <a:t>blackline master</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A1(G) display, explain, and justify mathematical ideas and arguments using precise mathematical language in written or oral communication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A6(B) write equations of quadratic functions given the vertex and another point on the graph, write the equation in vertex form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 and rewrite the equation from vertex form to standard form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d6c548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d6c54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0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2(D) monitor understanding of spoken language during classroom instruction and interactions and seek clarification as needed.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2(E) use visual, contextual, and linguistic support to enhance and confirm understanding of increasingly complex and elaborate spoken language.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reminds students about features of the graph that are visible in the different forms of expressions defining a quadratic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and support opportunities for peer interactions. Invite students to talk about their ideas with a partner.</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ask students to write down their ideas.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2, 0), (– 4,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is (0, 8).</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Invite students to share how they would locate the specified features on a graph. Make sure students are reminded that:</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constant term in the standard form tells us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factored form shows us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vertex form reveals the vertex.</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Consider using graphing technology to demonstrate that the three expressions appear to produce the same graph. (We can verify algebraically that the three expressions define the same function, but we can't be sure that the three expressions define the same function just by looking at the graph.) Label the vertex,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ad1b6b9cd6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ad1b6b9cd6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and annotations to illustrate student thinking. As students share their reasoning about how to convert standard form back into vertex form, scribe their thinking on a visible display. Use annotations and labels to show the structure of the steps using the form included in the launch. For example, labeling the first step as “standard form,” labeling +9 as “add nine to complete the square,” and drawing an arrow to the -9 and labeling it as “keeping it equivalent.” Continue to add in any key phrases students contributed that illustrate the steps.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Conceptual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second warm up reminds students of the structure that governs the relationship between perfect squares written as squared factors and their equivalent expression in standard form. The key goal is for students to see that when we expand a squared factor of the form (</a:t>
            </a:r>
            <a:r>
              <a:rPr i="1" lang="en" sz="1300">
                <a:solidFill>
                  <a:schemeClr val="dk1"/>
                </a:solidFill>
                <a:latin typeface="Times New Roman"/>
                <a:ea typeface="Times New Roman"/>
                <a:cs typeface="Times New Roman"/>
                <a:sym typeface="Times New Roman"/>
              </a:rPr>
              <a:t>kx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equivalent expression in standard form has this structure: (</a:t>
            </a:r>
            <a:r>
              <a:rPr i="1" lang="en" sz="1300">
                <a:solidFill>
                  <a:schemeClr val="dk1"/>
                </a:solidFill>
                <a:latin typeface="Times New Roman"/>
                <a:ea typeface="Times New Roman"/>
                <a:cs typeface="Times New Roman"/>
                <a:sym typeface="Times New Roman"/>
              </a:rPr>
              <a:t>kx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kmx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Seeing the coefficient of the squared term as (something)</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the coefficient of the linear term as 2 times a product of two numbers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would enable students to complete the square more easily. This would in turn help them make sense of where the quadratic formula comes from, which they will explore in this lesson.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practice looking for and making use of structure as they think about the relationships between equivalent expressions.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answers, and the activity synthesis.</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expand the squared factor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into standard form and show all the steps.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Students are likely to show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+ 42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+ 16, 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Next, arrange students in groups of two. Tell students to use the relationship between the factored and standard forms to write some equivalent perfect-square expressions. Ask students to think quietly about the expressions in the table before conferring with their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b="1"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1"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 (</a:t>
            </a:r>
            <a:r>
              <a:rPr b="1"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9</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b="1"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t>
            </a:r>
            <a:r>
              <a:rPr b="1"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b="1"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1"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a:t>
            </a:r>
            <a:r>
              <a:rPr b="1"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25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b="1" lang="en" sz="1300">
                <a:solidFill>
                  <a:schemeClr val="dk1"/>
                </a:solidFill>
                <a:latin typeface="Calibri"/>
                <a:ea typeface="Calibri"/>
                <a:cs typeface="Calibri"/>
                <a:sym typeface="Calibri"/>
              </a:rPr>
              <a:t>9</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Times New Roman"/>
              <a:buAutoNum type="alphaLcPeriod"/>
            </a:pPr>
            <a:r>
              <a:rPr lang="en" sz="1300">
                <a:solidFill>
                  <a:schemeClr val="dk1"/>
                </a:solidFill>
                <a:latin typeface="Times New Roman"/>
                <a:ea typeface="Times New Roman"/>
                <a:cs typeface="Times New Roman"/>
                <a:sym typeface="Times New Roman"/>
              </a:rPr>
              <a:t>k</a:t>
            </a:r>
            <a:endParaRPr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Times New Roman"/>
                <a:ea typeface="Times New Roman"/>
                <a:cs typeface="Times New Roman"/>
                <a:sym typeface="Times New Roman"/>
              </a:rPr>
              <a:t>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Times New Roman"/>
                <a:ea typeface="Times New Roman"/>
                <a:cs typeface="Times New Roman"/>
                <a:sym typeface="Times New Roman"/>
              </a:rPr>
              <a:t>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Times New Roman"/>
                <a:ea typeface="Times New Roman"/>
                <a:cs typeface="Times New Roman"/>
                <a:sym typeface="Times New Roman"/>
              </a:rPr>
              <a:t>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Times New Roman"/>
                <a:ea typeface="Times New Roman"/>
                <a:cs typeface="Times New Roman"/>
                <a:sym typeface="Times New Roman"/>
              </a:rPr>
              <a:t>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a:t>
            </a:r>
            <a:r>
              <a:rPr lang="en" sz="1300">
                <a:solidFill>
                  <a:schemeClr val="dk1"/>
                </a:solidFill>
                <a:latin typeface="Times New Roman"/>
                <a:ea typeface="Times New Roman"/>
                <a:cs typeface="Times New Roman"/>
                <a:sym typeface="Times New Roman"/>
              </a:rPr>
              <a:t>km</a:t>
            </a:r>
            <a:endParaRPr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Times New Roman"/>
              <a:buAutoNum type="alphaLcPeriod"/>
            </a:pPr>
            <a:r>
              <a:rPr lang="en" sz="1300">
                <a:solidFill>
                  <a:schemeClr val="dk1"/>
                </a:solidFill>
                <a:latin typeface="Times New Roman"/>
                <a:ea typeface="Times New Roman"/>
                <a:cs typeface="Times New Roman"/>
                <a:sym typeface="Times New Roman"/>
              </a:rPr>
              <a:t>m</a:t>
            </a:r>
            <a:endParaRPr sz="13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r>
              <a:rPr b="1" i="1" lang="en" sz="1300">
                <a:solidFill>
                  <a:schemeClr val="dk1"/>
                </a:solidFill>
                <a:latin typeface="Times New Roman"/>
                <a:ea typeface="Times New Roman"/>
                <a:cs typeface="Times New Roman"/>
                <a:sym typeface="Times New Roman"/>
              </a:rPr>
              <a:t>k</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b="1" i="1" lang="en" sz="1300">
                <a:solidFill>
                  <a:schemeClr val="dk1"/>
                </a:solidFill>
                <a:latin typeface="Times New Roman"/>
                <a:ea typeface="Times New Roman"/>
                <a:cs typeface="Times New Roman"/>
                <a:sym typeface="Times New Roman"/>
              </a:rPr>
              <a:t>k</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1"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a:t>
            </a:r>
            <a:r>
              <a:rPr b="1"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r>
              <a:rPr b="1" i="1" lang="en" sz="1300">
                <a:solidFill>
                  <a:schemeClr val="dk1"/>
                </a:solidFill>
                <a:latin typeface="Times New Roman"/>
                <a:ea typeface="Times New Roman"/>
                <a:cs typeface="Times New Roman"/>
                <a:sym typeface="Times New Roman"/>
              </a:rPr>
              <a:t>k</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b="1" lang="en" sz="1300">
                <a:solidFill>
                  <a:schemeClr val="dk1"/>
                </a:solidFill>
                <a:latin typeface="Calibri"/>
                <a:ea typeface="Calibri"/>
                <a:cs typeface="Calibri"/>
                <a:sym typeface="Calibri"/>
              </a:rPr>
              <a:t>2</a:t>
            </a:r>
            <a:r>
              <a:rPr b="1" i="1" lang="en" sz="1300">
                <a:solidFill>
                  <a:schemeClr val="dk1"/>
                </a:solidFill>
                <a:latin typeface="Times New Roman"/>
                <a:ea typeface="Times New Roman"/>
                <a:cs typeface="Times New Roman"/>
                <a:sym typeface="Times New Roman"/>
              </a:rPr>
              <a:t>km</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b="1"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2,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km</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the table for all to see and ask students for the missing values. Then, discuss the following questions to highlight the ways in which the numbers in the middle column are related to the two numbers in each expression in factored form.</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expressions in the middle column, how do you know what to write for the first squared term? (It's the square of the linear term of the expression in factored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coefficient of the linear term is always 2 times the two other numbers. How do you know what those are? (It's the two terms from factored form: the linear term and the constant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know what to write for the last squared term? (It's the square of the constant term of the expression in factored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making 25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 perfect square, how do you know what values to write in the middle column? (The first squared term is (something)</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that equals 25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so that "something" must be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because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linear term is 2(5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(another thing) that equals 30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so that other thing must be 3 because 2(5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)(3) = 30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last squared term is (another thing)</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so it is 32.)</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the general structure of the equivalent expressions, as shown in the last row. When (</a:t>
            </a:r>
            <a:r>
              <a:rPr i="1" lang="en" sz="1300">
                <a:solidFill>
                  <a:schemeClr val="dk1"/>
                </a:solidFill>
                <a:latin typeface="Times New Roman"/>
                <a:ea typeface="Times New Roman"/>
                <a:cs typeface="Times New Roman"/>
                <a:sym typeface="Times New Roman"/>
              </a:rPr>
              <a:t>kx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expanded, the standard form always has the structure of (</a:t>
            </a:r>
            <a:r>
              <a:rPr i="1" lang="en" sz="1300">
                <a:solidFill>
                  <a:schemeClr val="dk1"/>
                </a:solidFill>
                <a:latin typeface="Times New Roman"/>
                <a:ea typeface="Times New Roman"/>
                <a:cs typeface="Times New Roman"/>
                <a:sym typeface="Times New Roman"/>
              </a:rPr>
              <a:t>kx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kx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m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Also, make sure students understand how the numbers in the factored form are related to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c, that is, that they recognize that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km</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Highlight that when we want to complete the square for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and write an equivalent expression of the form (</a:t>
            </a:r>
            <a:r>
              <a:rPr i="1" lang="en" sz="1300">
                <a:solidFill>
                  <a:schemeClr val="dk1"/>
                </a:solidFill>
                <a:latin typeface="Times New Roman"/>
                <a:ea typeface="Times New Roman"/>
                <a:cs typeface="Times New Roman"/>
                <a:sym typeface="Times New Roman"/>
              </a:rPr>
              <a:t>kx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having a perfect square for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makes it much easier to find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and having an even number for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makes it easier to find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(because an even number gives a whole number when divided by 2).</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ad1b6b9cd6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ad1b6b9cd6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Internalize Self Regulation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more manageable parts to differentiate the degree of difficulty or complexity. Allow students to discuss the steps and then provide students with printed slips of explanations from the student responses. Divide the slips between partners and encourage them to work together to identify which slip matches with each step. Allow them to keep the steps nearby and put them next to their steps as they check their work and use them as a guide.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goal of this activity is for students to recognize that rewriting a quadratic expression from standard form to vertex form essentially entails completing the square.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had quite a bit of experience completing the square, mostly in the context of solving equations, in which they know to add or subtract the same number from both sides of an equation to keep the equation true. Here, students are dealing with expressions and need to be careful to keep each expression equivalent to the original. If they add a number to the expression, they need to remember to subtract the same number to keep the value of the expression unchanged.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time to think about the first two questions and then time to share their thinking with a partner.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for a class discussion after the second question and invite one or more students to demonstrate their strategy. Highlight approaches that involve completing the square. If no students took that approach, display and discuss the following:</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+ 9 − 9 + 2</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ask students to proceed with the rest of the activity (that is provided on the next slide). Provide access to devices that can run Desmos or other graphing technology.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convert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back to vertex form, you can complete the square by adding 9 and then subtracting 9 so that the expression remains unchanged. The part that is a perfect square,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can be written as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then there is the 2 − 9, which equals – 7.</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Answers, anticipated misconceptions, and activity synthesis on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bf00dafe4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bf00dafe4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Yes. Both expressions seem to produce the same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− 16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+ 25 − 16, which is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wonder why they need to both add and subtract a number from the standard form expression in order to complete the square. In previous lessons, students completed the square while solving an equation, often adding the same number to each side of the equal sign to maintain equality. Here, there is no equal sign. Emphasize that each move must generate an equivalent expression. Show a few expressions such as 5, 5 + 0, 5 − 2 + 2, 5 + 7 − 7, 5 + 8, and 5 + 8 − 3. Ask them which ones are equal to 5. Next, ask them to write two more expressions that include the number 5 and also equal 5. Encourage students to notice that the sum of the numbers excluding 5 must be 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graph and response to the last question. Emphasize that while graphing is a quick way to check whether two expressions define the same function, it is not always reliable. If we make an algebraic error, the graph would almost certainly show it. But having two graphs that appear to be identical does not prove that two expressions are indeed equivalent. We can only be sure that two expressions define the same function by showing equivalence algebraically. For example, when students convert the expression in vertex form back to standard form, does it produce the original expression?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Make sure students understand that whatever operation is performed on an expression to complete the square, it should not change the value of the expression. Adding opposites (for example, 9 and – 9, or – 25 and 25), or adding and subtracting the same number, has the effect of adding 0, which keeps the original and the transformed expressions equivalent.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only the factored perfect square trinomial.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When the 49 is added to complete the square, it must also be subtracted to balance the expression.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Complete the square with 49, and then subtract 49 from -3. Factor the trinomial and simplify.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Since 49 was added to complete the square, it must be subtracted from -3 to balance the expression.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Different forms are useful for finding different characteristics of quadratic functions.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1: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8, so (</a:t>
            </a:r>
            <a:r>
              <a:rPr baseline="30000"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baseline="30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2: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+ 16 − 7 − 16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3: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− 23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ad1b6b9cd6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ad1b6b9cd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Internalize Self Regulation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more manageable parts to differentiate the degree of difficulty or complexity. Allow students to discuss the steps and then provide students with printed slips of explanations from the student responses. Divide the slips between partners and encourage them to work together to identify which slip matches with each step. Allow them to keep the steps nearby and put them next to their steps as they check their work and use them as a guide.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t>
            </a:r>
            <a:r>
              <a:rPr b="1" lang="en" sz="1300">
                <a:solidFill>
                  <a:schemeClr val="dk1"/>
                </a:solidFill>
                <a:latin typeface="Calibri"/>
                <a:ea typeface="Calibri"/>
                <a:cs typeface="Calibri"/>
                <a:sym typeface="Calibri"/>
              </a:rPr>
              <a:t>15</a:t>
            </a:r>
            <a:r>
              <a:rPr b="1" lang="en" sz="1300">
                <a:solidFill>
                  <a:schemeClr val="dk1"/>
                </a:solidFill>
                <a:latin typeface="Calibri"/>
                <a:ea typeface="Calibri"/>
                <a:cs typeface="Calibri"/>
                <a:sym typeface="Calibri"/>
              </a:rPr>
              <a:t>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first activity, students rewrote quadratic expressions whose squared term has a coefficient of 1 into vertex form. They did so by completing the square. In this activity, they transform expressions whose squared term has a coefficient other than 1 into vertex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learn that one way to deal with an inconvenient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b</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is to rewrite the expression as a product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and an expression (which now has a leading coefficient of 1), complete the square for the latter, and redistribute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afterward to obtain an equivalent expression in vertex form.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on how to launch the activity and answers to the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students in groups of two. Display these expressions for all to see and explain that these are some other expressions to rewrite in vertex form so that we could identify the vertex of their graph.</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+20</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one minute of quiet time to think individually and ask them to be prepared to share at least one thing they notice and one thing they wonder.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Students may notice: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all of the expressions, the coefficient of the squared term is not 1.</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of the expressions contains terms that have a common factor.</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coefficients of some squared terms are negative.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last expression has no constant term.</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Students may wonder:</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to write these expressions in vertex form.</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Whether it is still possible to write the last expression in vertex form given that it has no constant term.</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a few students to share what they noticed and wondered, and then begin the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for a class discussion after the first question.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worked example. Ask students to share their explanation for each step and record their explanation for all to see. Make sure students understand the rationale for each step and how to check that their expression is equivalent to the original (by converting it back into standard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Students have learned in an earlier unit that a positive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means an upward-opening graph and may offer this explanation for the last part of the question. It is not necessary to focus on the direction of the opening of the parabola here, as students will explore it further in an upcoming lesson.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Original expression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Step 1 - </a:t>
            </a:r>
            <a:r>
              <a:rPr lang="en" sz="1300">
                <a:solidFill>
                  <a:schemeClr val="dk1"/>
                </a:solidFill>
                <a:latin typeface="Calibri"/>
                <a:ea typeface="Calibri"/>
                <a:cs typeface="Calibri"/>
                <a:sym typeface="Calibri"/>
              </a:rPr>
              <a:t>Rewrite the expression with 3 as a factor.</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Add 4 to complete the square.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Subtract 4 to keep the value of the expression the same.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+ 3 − 4)</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 Combine like terms so we can see the perfect square,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+ 4 − 1)</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Step 4</a:t>
            </a:r>
            <a:r>
              <a:rPr lang="en" sz="1300">
                <a:solidFill>
                  <a:schemeClr val="dk1"/>
                </a:solidFill>
                <a:latin typeface="Calibri"/>
                <a:ea typeface="Calibri"/>
                <a:cs typeface="Calibri"/>
                <a:sym typeface="Calibri"/>
              </a:rPr>
              <a:t> - Rewrite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as a squared expression.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Step 5 </a:t>
            </a:r>
            <a:r>
              <a:rPr lang="en" sz="1300">
                <a:solidFill>
                  <a:schemeClr val="dk1"/>
                </a:solidFill>
                <a:latin typeface="Calibri"/>
                <a:ea typeface="Calibri"/>
                <a:cs typeface="Calibri"/>
                <a:sym typeface="Calibri"/>
              </a:rPr>
              <a:t>- Apply the distributive property to put the expression in vertex form.</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 The graph opens upward. For example, in an earlier unit, we saw that when the coefficient of the squared term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positive, the graph opens upward.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a:t>
            </a:r>
            <a:r>
              <a:rPr b="1" i="1" lang="en" sz="1300">
                <a:solidFill>
                  <a:schemeClr val="dk1"/>
                </a:solidFill>
                <a:latin typeface="Calibri"/>
                <a:ea typeface="Calibri"/>
                <a:cs typeface="Calibri"/>
                <a:sym typeface="Calibri"/>
              </a:rPr>
              <a:t> activity questions, answers, and </a:t>
            </a:r>
            <a:r>
              <a:rPr b="1" i="1" lang="en" sz="1300">
                <a:solidFill>
                  <a:schemeClr val="dk1"/>
                </a:solidFill>
                <a:latin typeface="Calibri"/>
                <a:ea typeface="Calibri"/>
                <a:cs typeface="Calibri"/>
                <a:sym typeface="Calibri"/>
              </a:rPr>
              <a:t>activity</a:t>
            </a:r>
            <a:r>
              <a:rPr b="1" i="1" lang="en" sz="1300">
                <a:solidFill>
                  <a:schemeClr val="dk1"/>
                </a:solidFill>
                <a:latin typeface="Calibri"/>
                <a:ea typeface="Calibri"/>
                <a:cs typeface="Calibri"/>
                <a:sym typeface="Calibri"/>
              </a:rPr>
              <a:t> synthesis on the next slide.</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ad1b6b9cd6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ad1b6b9cd6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16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+ 100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display their responses for all to see.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know what factor to use to rewrite the original expression? (Find a factor that all terms in an expression have in common. Use the coefficient of the squared term so that, after the expression is rewritten, the squared term has a coefficient of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+20, both 2 and 4 are common factors. Is one number better than the other for our purposes here? (4 is a better factor to use because it allows the squared term to have a coefficient of 1, which makes it easier to complete the square. If we use 2, the squared term still has an inconvenient coefficient that is neither 1 nor a perfect square.)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check if the expression in vertex form is equivalent to the original expression? (One way is to convert it back into standard form and see if it is the same expression as the original.)</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9c7151803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9c7151803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If needed, hints have been provided to help students fill in the blanks. </a:t>
            </a:r>
            <a:r>
              <a:rPr b="1" lang="en" sz="1300">
                <a:solidFill>
                  <a:schemeClr val="dk1"/>
                </a:solidFill>
                <a:highlight>
                  <a:srgbClr val="FFFF00"/>
                </a:highlight>
                <a:latin typeface="Calibri"/>
                <a:ea typeface="Calibri"/>
                <a:cs typeface="Calibri"/>
                <a:sym typeface="Calibri"/>
              </a:rPr>
              <a:t>THE HINT BOX HAS BEEN ANIMATED TO ONLY DISPLAY WITH A CLICK</a:t>
            </a:r>
            <a:r>
              <a:rPr lang="en" sz="1300">
                <a:solidFill>
                  <a:schemeClr val="dk1"/>
                </a:solidFill>
                <a:latin typeface="Calibri"/>
                <a:ea typeface="Calibri"/>
                <a:cs typeface="Calibri"/>
                <a:sym typeface="Calibri"/>
              </a:rPr>
              <a:t> so that it will not be seen by students unless you determine it is needed.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Subtraction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Subtraction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zeros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are 3 and 9. Because the graph of a quadratic function has a vertical line of symmetry across the vertex, the vertex of the graph must have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6.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vertex is – 18 because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(6) = −18. This means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can be expressed as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− 18. If we expand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we can see that the coefficient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2. This means that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in the vertex form has to be 2 as well. In vertex form the correct answer is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Subtraction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Addition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Although 3 and 9 are not zeros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3 and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9,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21, or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(3) =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(9) = 21. Because the graphs of quadratic functions are symmetric,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 is still 6.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vertex is 3 because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(6) = 3. The value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2 for the same reason as in function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In vertex form the correct answer is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a:t>
            </a:r>
            <a:r>
              <a:rPr b="1" lang="en">
                <a:solidFill>
                  <a:schemeClr val="dk1"/>
                </a:solidFill>
                <a:latin typeface="Noto Sans"/>
                <a:ea typeface="Noto Sans"/>
                <a:cs typeface="Noto Sans"/>
                <a:sym typeface="Noto Sans"/>
              </a:rPr>
              <a:t>9.10.4</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constant needs to be included in the process.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First factor out the 2. Then complete the square and add in 25 while subtracting to balance the expression. This becomes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+ 25 + 10 −25). Then factor and simplify.</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factored, but not vertex form.</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2 has to be distributed to the -15.</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Note: </a:t>
            </a:r>
            <a:r>
              <a:rPr lang="en" sz="1300">
                <a:solidFill>
                  <a:schemeClr val="dk1"/>
                </a:solidFill>
                <a:latin typeface="Calibri"/>
                <a:ea typeface="Calibri"/>
                <a:cs typeface="Calibri"/>
                <a:sym typeface="Calibri"/>
              </a:rPr>
              <a:t> Lesson Activity 9.10.5: Different Forms of Quadratic Expression is an extension of the expectations in the TEKS and is not included in this slide deck.  It can be found at this</a:t>
            </a:r>
            <a:r>
              <a:rPr lang="en" sz="1300" u="sng">
                <a:solidFill>
                  <a:schemeClr val="hlink"/>
                </a:solidFill>
                <a:latin typeface="Calibri"/>
                <a:ea typeface="Calibri"/>
                <a:cs typeface="Calibri"/>
                <a:sym typeface="Calibri"/>
                <a:hlinkClick r:id="rId2"/>
              </a:rPr>
              <a:t> link</a:t>
            </a:r>
            <a:r>
              <a:rPr lang="en" sz="1300">
                <a:solidFill>
                  <a:schemeClr val="dk1"/>
                </a:solidFill>
                <a:latin typeface="Calibri"/>
                <a:ea typeface="Calibri"/>
                <a:cs typeface="Calibri"/>
                <a:sym typeface="Calibri"/>
              </a:rPr>
              <a:t>. ⚠️⚠️</a:t>
            </a:r>
            <a:endParaRPr>
              <a:solidFill>
                <a:schemeClr val="dk1"/>
              </a:solidFill>
              <a:latin typeface="Noto Sans"/>
              <a:ea typeface="Noto Sans"/>
              <a:cs typeface="Noto Sans"/>
              <a:sym typeface="Noto Sans"/>
            </a:endParaRPr>
          </a:p>
          <a:p>
            <a:pPr indent="0" lvl="0" marL="0" rtl="0" algn="l">
              <a:spcBef>
                <a:spcPts val="4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1:  Rewrite the expression with 2 as a factor.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2:  Add 4 to complete the square. Subtract 4 to keep the value of the expression the same.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+ 2 - 4)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3: Combine like terms so we can see the perfect square,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4: Rewrite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as a squared expression.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5: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1200"/>
              </a:spcBef>
              <a:spcAft>
                <a:spcPts val="0"/>
              </a:spcAft>
              <a:buClr>
                <a:schemeClr val="dk1"/>
              </a:buClr>
              <a:buSzPts val="1100"/>
              <a:buFont typeface="Arial"/>
              <a:buNone/>
            </a:pPr>
            <a:r>
              <a:rPr b="1" lang="en" sz="1300">
                <a:solidFill>
                  <a:schemeClr val="dk1"/>
                </a:solidFill>
                <a:highlight>
                  <a:srgbClr val="FFFF00"/>
                </a:highlight>
                <a:latin typeface="Calibri"/>
                <a:ea typeface="Calibri"/>
                <a:cs typeface="Calibri"/>
                <a:sym typeface="Calibri"/>
              </a:rPr>
              <a:t>Note: </a:t>
            </a:r>
            <a:r>
              <a:rPr lang="en" sz="1300">
                <a:solidFill>
                  <a:schemeClr val="dk1"/>
                </a:solidFill>
                <a:highlight>
                  <a:srgbClr val="FFFF00"/>
                </a:highlight>
                <a:latin typeface="Calibri"/>
                <a:ea typeface="Calibri"/>
                <a:cs typeface="Calibri"/>
                <a:sym typeface="Calibri"/>
              </a:rPr>
              <a:t> Lesson Activity 9.10.5: Different Forms of Quadratic Expression is an extension of the expectations in the TEKS and is not included in this slide deck.  If can be found at this</a:t>
            </a:r>
            <a:r>
              <a:rPr lang="en" sz="1300" u="sng">
                <a:solidFill>
                  <a:schemeClr val="hlink"/>
                </a:solidFill>
                <a:highlight>
                  <a:srgbClr val="FFFF00"/>
                </a:highlight>
                <a:latin typeface="Calibri"/>
                <a:ea typeface="Calibri"/>
                <a:cs typeface="Calibri"/>
                <a:sym typeface="Calibri"/>
                <a:hlinkClick r:id="rId2"/>
              </a:rPr>
              <a:t> link</a:t>
            </a:r>
            <a:r>
              <a:rPr lang="en" sz="1300">
                <a:solidFill>
                  <a:schemeClr val="dk1"/>
                </a:solidFill>
                <a:highlight>
                  <a:srgbClr val="FFFF00"/>
                </a:highlight>
                <a:latin typeface="Calibri"/>
                <a:ea typeface="Calibri"/>
                <a:cs typeface="Calibri"/>
                <a:sym typeface="Calibri"/>
              </a:rPr>
              <a:t>. </a:t>
            </a:r>
            <a:endParaRPr sz="1300">
              <a:solidFill>
                <a:schemeClr val="dk1"/>
              </a:solidFill>
              <a:highlight>
                <a:srgbClr val="FFFF00"/>
              </a:highlight>
              <a:latin typeface="Calibri"/>
              <a:ea typeface="Calibri"/>
              <a:cs typeface="Calibri"/>
              <a:sym typeface="Calibri"/>
            </a:endParaRPr>
          </a:p>
          <a:p>
            <a:pPr indent="0" lvl="0" marL="0" rtl="0" algn="l">
              <a:lnSpc>
                <a:spcPct val="115000"/>
              </a:lnSpc>
              <a:spcBef>
                <a:spcPts val="4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highlight>
                  <a:srgbClr val="FFFF00"/>
                </a:highlight>
                <a:latin typeface="Calibri"/>
                <a:ea typeface="Calibri"/>
                <a:cs typeface="Calibri"/>
                <a:sym typeface="Calibri"/>
              </a:rPr>
              <a:t>Note: </a:t>
            </a:r>
            <a:r>
              <a:rPr lang="en" sz="1300">
                <a:solidFill>
                  <a:schemeClr val="dk1"/>
                </a:solidFill>
                <a:highlight>
                  <a:srgbClr val="FFFF00"/>
                </a:highlight>
                <a:latin typeface="Calibri"/>
                <a:ea typeface="Calibri"/>
                <a:cs typeface="Calibri"/>
                <a:sym typeface="Calibri"/>
              </a:rPr>
              <a:t> Lesson Activity 9.10.5: Different Forms of Quadratic Expression is an extension of the expectations in the TEKS and is not included in this slide deck.  If can be found at this</a:t>
            </a:r>
            <a:r>
              <a:rPr lang="en" sz="1300" u="sng">
                <a:solidFill>
                  <a:schemeClr val="hlink"/>
                </a:solidFill>
                <a:highlight>
                  <a:srgbClr val="FFFF00"/>
                </a:highlight>
                <a:latin typeface="Calibri"/>
                <a:ea typeface="Calibri"/>
                <a:cs typeface="Calibri"/>
                <a:sym typeface="Calibri"/>
                <a:hlinkClick r:id="rId2"/>
              </a:rPr>
              <a:t> link</a:t>
            </a:r>
            <a:r>
              <a:rPr lang="en" sz="1300">
                <a:solidFill>
                  <a:schemeClr val="dk1"/>
                </a:solidFill>
                <a:highlight>
                  <a:srgbClr val="FFFF00"/>
                </a:highlight>
                <a:latin typeface="Calibri"/>
                <a:ea typeface="Calibri"/>
                <a:cs typeface="Calibri"/>
                <a:sym typeface="Calibri"/>
              </a:rPr>
              <a:t>. </a:t>
            </a:r>
            <a:endParaRPr sz="1300">
              <a:solidFill>
                <a:schemeClr val="dk1"/>
              </a:solidFill>
              <a:highlight>
                <a:srgbClr val="FFFF00"/>
              </a:highlight>
              <a:latin typeface="Calibri"/>
              <a:ea typeface="Calibri"/>
              <a:cs typeface="Calibri"/>
              <a:sym typeface="Calibri"/>
            </a:endParaRPr>
          </a:p>
          <a:p>
            <a:pPr indent="0" lvl="0" marL="0" rtl="0" algn="l">
              <a:lnSpc>
                <a:spcPct val="120000"/>
              </a:lnSpc>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put away their devices for the cool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− 81.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vertex is at (10, −81).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+ 19</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+ 100 + 19 −100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+ 100 − 81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in 9.9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 that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and the coordinates of the vertex aren't easy to spot in the standard form of the expression as given, but we have techniques to rewrite the expression in other forms.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(0) = −3(0)</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+ 24(0) − 36 = −36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rewrite in factored form, we can use the distributive property twice:</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− 36</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Once the expression is in factored form, we can tell that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of a graph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are at (2, 0) and (6, 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rewrite in vertex form, we can complete the square:</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 </a:t>
            </a:r>
            <a:r>
              <a:rPr lang="en" sz="1300">
                <a:solidFill>
                  <a:schemeClr val="dk1"/>
                </a:solidFill>
                <a:latin typeface="Calibri"/>
                <a:ea typeface="Calibri"/>
                <a:cs typeface="Calibri"/>
                <a:sym typeface="Calibri"/>
              </a:rPr>
              <a:t>+ 4 − 4)</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+ 16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Once the expression is in vertex form, we can tell that the vertex of a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is at  (4, 12).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Demonstrate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Time permitting, demonstrate that with all of this information, we can now sketch a reasonable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by hand</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2960"/>
            <a:ext cx="8522100" cy="8229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19.png"/><Relationship Id="rId6" Type="http://schemas.openxmlformats.org/officeDocument/2006/relationships/image" Target="../media/image4.png"/><Relationship Id="rId7" Type="http://schemas.openxmlformats.org/officeDocument/2006/relationships/image" Target="../media/image15.png"/><Relationship Id="rId8"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jpg"/><Relationship Id="rId4" Type="http://schemas.openxmlformats.org/officeDocument/2006/relationships/slide" Target="/ppt/slides/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5.jpg"/><Relationship Id="rId4" Type="http://schemas.openxmlformats.org/officeDocument/2006/relationships/hyperlink" Target="https://youtu.be/4Z_lL-_stgs?si=5bUnsJHcexHzXXhI" TargetMode="External"/><Relationship Id="rId5" Type="http://schemas.openxmlformats.org/officeDocument/2006/relationships/hyperlink" Target="http://www.youtube.com/watch?v=4Z_lL-_stgs" TargetMode="External"/><Relationship Id="rId6" Type="http://schemas.openxmlformats.org/officeDocument/2006/relationships/image" Target="../media/image2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jp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jp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9 More 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Clr>
                <a:schemeClr val="dk1"/>
              </a:buClr>
              <a:buSzPts val="1100"/>
              <a:buFont typeface="Arial"/>
              <a:buNone/>
            </a:pPr>
            <a:r>
              <a:rPr lang="en"/>
              <a:t>Lesson 9.10 Rewriting Quadratic Expressions in Vertex Form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{ABC5EC00-F61F-4C64-BE61-91F433691890}</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sp>
        <p:nvSpPr>
          <p:cNvPr id="110" name="Google Shape;110;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5">
            <a:alphaModFix/>
          </a:blip>
          <a:stretch>
            <a:fillRect/>
          </a:stretch>
        </p:blipFill>
        <p:spPr>
          <a:xfrm>
            <a:off x="382175" y="2702586"/>
            <a:ext cx="392925" cy="383577"/>
          </a:xfrm>
          <a:prstGeom prst="rect">
            <a:avLst/>
          </a:prstGeom>
          <a:noFill/>
          <a:ln>
            <a:noFill/>
          </a:ln>
        </p:spPr>
      </p:pic>
      <p:pic>
        <p:nvPicPr>
          <p:cNvPr descr="Icon indicating the slide contains a support for emerging bilingual students " id="112" name="Google Shape;112;p17" title="emojione_input-latin-letters (4).png"/>
          <p:cNvPicPr preferRelativeResize="0"/>
          <p:nvPr/>
        </p:nvPicPr>
        <p:blipFill>
          <a:blip r:embed="rId6">
            <a:alphaModFix/>
          </a:blip>
          <a:stretch>
            <a:fillRect/>
          </a:stretch>
        </p:blipFill>
        <p:spPr>
          <a:xfrm>
            <a:off x="418607" y="2162346"/>
            <a:ext cx="320040" cy="320040"/>
          </a:xfrm>
          <a:prstGeom prst="rect">
            <a:avLst/>
          </a:prstGeom>
          <a:noFill/>
          <a:ln>
            <a:noFill/>
          </a:ln>
        </p:spPr>
      </p:pic>
      <p:pic>
        <p:nvPicPr>
          <p:cNvPr descr="Icon indicating the slide contains a check for understanding question for students " id="113" name="Google Shape;113;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4" name="Google Shape;114;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5" name="Google Shape;115;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50"/>
            <a:ext cx="54711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2" type="sldNum"/>
          </p:nvPr>
        </p:nvSpPr>
        <p:spPr>
          <a:xfrm>
            <a:off x="8283608" y="471978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2" name="Google Shape;122;p18"/>
          <p:cNvSpPr txBox="1"/>
          <p:nvPr>
            <p:ph idx="2" type="sldNum"/>
          </p:nvPr>
        </p:nvSpPr>
        <p:spPr>
          <a:xfrm>
            <a:off x="311700" y="4719792"/>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9.10 Rewriting Quadratic Expressions in Vertex Form</a:t>
            </a:r>
            <a:endParaRPr/>
          </a:p>
        </p:txBody>
      </p:sp>
      <p:sp>
        <p:nvSpPr>
          <p:cNvPr id="123" name="Google Shape;123;p18"/>
          <p:cNvSpPr txBox="1"/>
          <p:nvPr/>
        </p:nvSpPr>
        <p:spPr>
          <a:xfrm>
            <a:off x="311700" y="752750"/>
            <a:ext cx="8520600" cy="3967200"/>
          </a:xfrm>
          <a:prstGeom prst="rect">
            <a:avLst/>
          </a:prstGeom>
          <a:noFill/>
          <a:ln>
            <a:noFill/>
          </a:ln>
        </p:spPr>
        <p:txBody>
          <a:bodyPr anchorCtr="0" anchor="t" bIns="91425" lIns="91425" spcFirstLastPara="1" rIns="91425" wrap="square" tIns="91425">
            <a:noAutofit/>
          </a:bodyPr>
          <a:lstStyle/>
          <a:p>
            <a:pPr indent="0" lvl="0" marL="0" rtl="0" algn="l">
              <a:spcBef>
                <a:spcPts val="800"/>
              </a:spcBef>
              <a:spcAft>
                <a:spcPts val="0"/>
              </a:spcAft>
              <a:buNone/>
            </a:pPr>
            <a:r>
              <a:rPr lang="en" sz="1950">
                <a:solidFill>
                  <a:srgbClr val="F3F3F3"/>
                </a:solidFill>
                <a:latin typeface="Noto Sans"/>
                <a:ea typeface="Noto Sans"/>
                <a:cs typeface="Noto Sans"/>
                <a:sym typeface="Noto Sans"/>
              </a:rPr>
              <a:t>By the end of this lesson you will be able to -</a:t>
            </a:r>
            <a:endParaRPr sz="1950">
              <a:solidFill>
                <a:srgbClr val="F3F3F3"/>
              </a:solidFill>
              <a:latin typeface="Noto Sans"/>
              <a:ea typeface="Noto Sans"/>
              <a:cs typeface="Noto Sans"/>
              <a:sym typeface="Noto Sans"/>
            </a:endParaRPr>
          </a:p>
          <a:p>
            <a:pPr indent="-352425" lvl="0" marL="457200" rtl="0" algn="l">
              <a:spcBef>
                <a:spcPts val="1000"/>
              </a:spcBef>
              <a:spcAft>
                <a:spcPts val="0"/>
              </a:spcAft>
              <a:buClr>
                <a:srgbClr val="F3F3F3"/>
              </a:buClr>
              <a:buSzPts val="1950"/>
              <a:buFont typeface="Noto Sans"/>
              <a:buChar char="●"/>
            </a:pPr>
            <a:r>
              <a:rPr b="1" lang="en" sz="1950">
                <a:solidFill>
                  <a:srgbClr val="F3F3F3"/>
                </a:solidFill>
                <a:latin typeface="Noto Sans"/>
                <a:ea typeface="Noto Sans"/>
                <a:cs typeface="Noto Sans"/>
                <a:sym typeface="Noto Sans"/>
              </a:rPr>
              <a:t>Identify the vertex</a:t>
            </a:r>
            <a:r>
              <a:rPr lang="en" sz="1950">
                <a:solidFill>
                  <a:srgbClr val="F3F3F3"/>
                </a:solidFill>
                <a:latin typeface="Noto Sans"/>
                <a:ea typeface="Noto Sans"/>
                <a:cs typeface="Noto Sans"/>
                <a:sym typeface="Noto Sans"/>
              </a:rPr>
              <a:t> of the graph of a </a:t>
            </a:r>
            <a:br>
              <a:rPr lang="en" sz="1950">
                <a:solidFill>
                  <a:srgbClr val="F3F3F3"/>
                </a:solidFill>
                <a:latin typeface="Noto Sans"/>
                <a:ea typeface="Noto Sans"/>
                <a:cs typeface="Noto Sans"/>
                <a:sym typeface="Noto Sans"/>
              </a:rPr>
            </a:br>
            <a:r>
              <a:rPr lang="en" sz="1950">
                <a:solidFill>
                  <a:srgbClr val="F3F3F3"/>
                </a:solidFill>
                <a:latin typeface="Noto Sans"/>
                <a:ea typeface="Noto Sans"/>
                <a:cs typeface="Noto Sans"/>
                <a:sym typeface="Noto Sans"/>
              </a:rPr>
              <a:t>quadratic function when the expression </a:t>
            </a:r>
            <a:br>
              <a:rPr lang="en" sz="1950">
                <a:solidFill>
                  <a:srgbClr val="F3F3F3"/>
                </a:solidFill>
                <a:latin typeface="Noto Sans"/>
                <a:ea typeface="Noto Sans"/>
                <a:cs typeface="Noto Sans"/>
                <a:sym typeface="Noto Sans"/>
              </a:rPr>
            </a:br>
            <a:r>
              <a:rPr lang="en" sz="1950">
                <a:solidFill>
                  <a:srgbClr val="F3F3F3"/>
                </a:solidFill>
                <a:latin typeface="Noto Sans"/>
                <a:ea typeface="Noto Sans"/>
                <a:cs typeface="Noto Sans"/>
                <a:sym typeface="Noto Sans"/>
              </a:rPr>
              <a:t>that defines it is written </a:t>
            </a:r>
            <a:r>
              <a:rPr b="1" lang="en" sz="1950">
                <a:solidFill>
                  <a:srgbClr val="F3F3F3"/>
                </a:solidFill>
                <a:latin typeface="Noto Sans"/>
                <a:ea typeface="Noto Sans"/>
                <a:cs typeface="Noto Sans"/>
                <a:sym typeface="Noto Sans"/>
              </a:rPr>
              <a:t>in vertex form</a:t>
            </a:r>
            <a:r>
              <a:rPr lang="en" sz="1950">
                <a:solidFill>
                  <a:srgbClr val="F3F3F3"/>
                </a:solidFill>
                <a:latin typeface="Noto Sans"/>
                <a:ea typeface="Noto Sans"/>
                <a:cs typeface="Noto Sans"/>
                <a:sym typeface="Noto Sans"/>
              </a:rPr>
              <a:t>.</a:t>
            </a:r>
            <a:endParaRPr sz="1950">
              <a:solidFill>
                <a:srgbClr val="F3F3F3"/>
              </a:solidFill>
              <a:latin typeface="Noto Sans"/>
              <a:ea typeface="Noto Sans"/>
              <a:cs typeface="Noto Sans"/>
              <a:sym typeface="Noto Sans"/>
            </a:endParaRPr>
          </a:p>
          <a:p>
            <a:pPr indent="-352425" lvl="0" marL="457200" rtl="0" algn="l">
              <a:spcBef>
                <a:spcPts val="1000"/>
              </a:spcBef>
              <a:spcAft>
                <a:spcPts val="0"/>
              </a:spcAft>
              <a:buClr>
                <a:srgbClr val="F3F3F3"/>
              </a:buClr>
              <a:buSzPts val="1950"/>
              <a:buFont typeface="Noto Sans"/>
              <a:buChar char="●"/>
            </a:pPr>
            <a:r>
              <a:rPr b="1" lang="en" sz="1950">
                <a:solidFill>
                  <a:srgbClr val="F3F3F3"/>
                </a:solidFill>
                <a:latin typeface="Noto Sans"/>
                <a:ea typeface="Noto Sans"/>
                <a:cs typeface="Noto Sans"/>
                <a:sym typeface="Noto Sans"/>
              </a:rPr>
              <a:t>Explain</a:t>
            </a:r>
            <a:r>
              <a:rPr lang="en" sz="1950">
                <a:solidFill>
                  <a:srgbClr val="F3F3F3"/>
                </a:solidFill>
                <a:latin typeface="Noto Sans"/>
                <a:ea typeface="Noto Sans"/>
                <a:cs typeface="Noto Sans"/>
                <a:sym typeface="Noto Sans"/>
              </a:rPr>
              <a:t> the meaning of the term </a:t>
            </a:r>
            <a:r>
              <a:rPr b="1" lang="en" sz="1950">
                <a:solidFill>
                  <a:srgbClr val="F3F3F3"/>
                </a:solidFill>
                <a:latin typeface="Noto Sans"/>
                <a:ea typeface="Noto Sans"/>
                <a:cs typeface="Noto Sans"/>
                <a:sym typeface="Noto Sans"/>
              </a:rPr>
              <a:t>"vertex form"</a:t>
            </a:r>
            <a:r>
              <a:rPr lang="en" sz="1950">
                <a:solidFill>
                  <a:srgbClr val="F3F3F3"/>
                </a:solidFill>
                <a:latin typeface="Noto Sans"/>
                <a:ea typeface="Noto Sans"/>
                <a:cs typeface="Noto Sans"/>
                <a:sym typeface="Noto Sans"/>
              </a:rPr>
              <a:t> </a:t>
            </a:r>
            <a:br>
              <a:rPr lang="en" sz="1950">
                <a:solidFill>
                  <a:srgbClr val="F3F3F3"/>
                </a:solidFill>
                <a:latin typeface="Noto Sans"/>
                <a:ea typeface="Noto Sans"/>
                <a:cs typeface="Noto Sans"/>
                <a:sym typeface="Noto Sans"/>
              </a:rPr>
            </a:br>
            <a:r>
              <a:rPr lang="en" sz="1950">
                <a:solidFill>
                  <a:srgbClr val="F3F3F3"/>
                </a:solidFill>
                <a:latin typeface="Noto Sans"/>
                <a:ea typeface="Noto Sans"/>
                <a:cs typeface="Noto Sans"/>
                <a:sym typeface="Noto Sans"/>
              </a:rPr>
              <a:t>and recognize examples of quadratic expressions written in this form.</a:t>
            </a:r>
            <a:endParaRPr sz="1950">
              <a:solidFill>
                <a:srgbClr val="F3F3F3"/>
              </a:solidFill>
              <a:latin typeface="Noto Sans"/>
              <a:ea typeface="Noto Sans"/>
              <a:cs typeface="Noto Sans"/>
              <a:sym typeface="Noto Sans"/>
            </a:endParaRPr>
          </a:p>
          <a:p>
            <a:pPr indent="-352425" lvl="0" marL="457200" rtl="0" algn="l">
              <a:spcBef>
                <a:spcPts val="1000"/>
              </a:spcBef>
              <a:spcAft>
                <a:spcPts val="0"/>
              </a:spcAft>
              <a:buClr>
                <a:srgbClr val="F3F3F3"/>
              </a:buClr>
              <a:buSzPts val="1950"/>
              <a:buFont typeface="Noto Sans"/>
              <a:buChar char="●"/>
            </a:pPr>
            <a:r>
              <a:rPr lang="en" sz="1950">
                <a:solidFill>
                  <a:srgbClr val="F3F3F3"/>
                </a:solidFill>
                <a:latin typeface="Noto Sans"/>
                <a:ea typeface="Noto Sans"/>
                <a:cs typeface="Noto Sans"/>
                <a:sym typeface="Noto Sans"/>
              </a:rPr>
              <a:t>When given a </a:t>
            </a:r>
            <a:r>
              <a:rPr lang="en" sz="1950">
                <a:solidFill>
                  <a:srgbClr val="F3F3F3"/>
                </a:solidFill>
                <a:latin typeface="Noto Sans"/>
                <a:ea typeface="Noto Sans"/>
                <a:cs typeface="Noto Sans"/>
                <a:sym typeface="Noto Sans"/>
              </a:rPr>
              <a:t>quadratic expression</a:t>
            </a:r>
            <a:r>
              <a:rPr b="1" lang="en" sz="1950">
                <a:solidFill>
                  <a:srgbClr val="F3F3F3"/>
                </a:solidFill>
                <a:latin typeface="Noto Sans"/>
                <a:ea typeface="Noto Sans"/>
                <a:cs typeface="Noto Sans"/>
                <a:sym typeface="Noto Sans"/>
              </a:rPr>
              <a:t> in factored form</a:t>
            </a:r>
            <a:r>
              <a:rPr lang="en" sz="1950">
                <a:solidFill>
                  <a:srgbClr val="F3F3F3"/>
                </a:solidFill>
                <a:latin typeface="Noto Sans"/>
                <a:ea typeface="Noto Sans"/>
                <a:cs typeface="Noto Sans"/>
                <a:sym typeface="Noto Sans"/>
              </a:rPr>
              <a:t>, </a:t>
            </a:r>
            <a:r>
              <a:rPr b="1" lang="en" sz="1950">
                <a:solidFill>
                  <a:srgbClr val="F3F3F3"/>
                </a:solidFill>
                <a:latin typeface="Noto Sans"/>
                <a:ea typeface="Noto Sans"/>
                <a:cs typeface="Noto Sans"/>
                <a:sym typeface="Noto Sans"/>
              </a:rPr>
              <a:t>rewrite it in standard form</a:t>
            </a:r>
            <a:r>
              <a:rPr lang="en" sz="1950">
                <a:solidFill>
                  <a:srgbClr val="F3F3F3"/>
                </a:solidFill>
                <a:latin typeface="Noto Sans"/>
                <a:ea typeface="Noto Sans"/>
                <a:cs typeface="Noto Sans"/>
                <a:sym typeface="Noto Sans"/>
              </a:rPr>
              <a:t>.</a:t>
            </a:r>
            <a:endParaRPr sz="1950">
              <a:solidFill>
                <a:srgbClr val="F3F3F3"/>
              </a:solidFill>
              <a:latin typeface="Noto Sans"/>
              <a:ea typeface="Noto Sans"/>
              <a:cs typeface="Noto Sans"/>
              <a:sym typeface="Noto Sans"/>
            </a:endParaRPr>
          </a:p>
          <a:p>
            <a:pPr indent="-352425" lvl="0" marL="457200" rtl="0" algn="l">
              <a:spcBef>
                <a:spcPts val="1000"/>
              </a:spcBef>
              <a:spcAft>
                <a:spcPts val="0"/>
              </a:spcAft>
              <a:buClr>
                <a:srgbClr val="F3F3F3"/>
              </a:buClr>
              <a:buSzPts val="1950"/>
              <a:buFont typeface="Noto Sans"/>
              <a:buChar char="●"/>
            </a:pPr>
            <a:r>
              <a:rPr lang="en" sz="1950">
                <a:solidFill>
                  <a:srgbClr val="F3F3F3"/>
                </a:solidFill>
                <a:latin typeface="Noto Sans"/>
                <a:ea typeface="Noto Sans"/>
                <a:cs typeface="Noto Sans"/>
                <a:sym typeface="Noto Sans"/>
              </a:rPr>
              <a:t>When given a quadratic expression in </a:t>
            </a:r>
            <a:r>
              <a:rPr b="1" lang="en" sz="1950">
                <a:solidFill>
                  <a:srgbClr val="F3F3F3"/>
                </a:solidFill>
                <a:latin typeface="Noto Sans"/>
                <a:ea typeface="Noto Sans"/>
                <a:cs typeface="Noto Sans"/>
                <a:sym typeface="Noto Sans"/>
              </a:rPr>
              <a:t>standard form, rewrite it in vertex form</a:t>
            </a:r>
            <a:r>
              <a:rPr lang="en" sz="1950">
                <a:solidFill>
                  <a:srgbClr val="F3F3F3"/>
                </a:solidFill>
                <a:latin typeface="Noto Sans"/>
                <a:ea typeface="Noto Sans"/>
                <a:cs typeface="Noto Sans"/>
                <a:sym typeface="Noto Sans"/>
              </a:rPr>
              <a:t>.</a:t>
            </a:r>
            <a:endParaRPr sz="1950">
              <a:solidFill>
                <a:srgbClr val="F3F3F3"/>
              </a:solidFill>
              <a:latin typeface="Noto Sans"/>
              <a:ea typeface="Noto Sans"/>
              <a:cs typeface="Noto Sans"/>
              <a:sym typeface="Noto Sans"/>
            </a:endParaRPr>
          </a:p>
        </p:txBody>
      </p:sp>
      <p:pic>
        <p:nvPicPr>
          <p:cNvPr descr=" Student climbing a ladder into the clouds to reach a glowing star, showing determination and aiming high in learning." id="124" name="Google Shape;124;p18" title="Goals-3.png"/>
          <p:cNvPicPr preferRelativeResize="0"/>
          <p:nvPr/>
        </p:nvPicPr>
        <p:blipFill rotWithShape="1">
          <a:blip r:embed="rId3">
            <a:alphaModFix/>
          </a:blip>
          <a:srcRect b="0" l="0" r="0" t="0"/>
          <a:stretch/>
        </p:blipFill>
        <p:spPr>
          <a:xfrm>
            <a:off x="6636350" y="82987"/>
            <a:ext cx="2382800" cy="2382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49741"/>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2" type="sldNum"/>
          </p:nvPr>
        </p:nvSpPr>
        <p:spPr>
          <a:xfrm>
            <a:off x="8283608" y="471213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1" name="Google Shape;131;p19"/>
          <p:cNvSpPr txBox="1"/>
          <p:nvPr>
            <p:ph idx="3" type="sldNum"/>
          </p:nvPr>
        </p:nvSpPr>
        <p:spPr>
          <a:xfrm>
            <a:off x="311700" y="471214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9.10 Rewriting Quadratic Expressions in Vertex Form</a:t>
            </a:r>
            <a:endParaRPr/>
          </a:p>
        </p:txBody>
      </p:sp>
      <p:sp>
        <p:nvSpPr>
          <p:cNvPr id="132" name="Google Shape;132;p19"/>
          <p:cNvSpPr txBox="1"/>
          <p:nvPr/>
        </p:nvSpPr>
        <p:spPr>
          <a:xfrm>
            <a:off x="311700" y="655525"/>
            <a:ext cx="4312800" cy="390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solidFill>
                  <a:srgbClr val="000000"/>
                </a:solidFill>
                <a:latin typeface="Noto Sans"/>
                <a:ea typeface="Noto Sans"/>
                <a:cs typeface="Noto Sans"/>
                <a:sym typeface="Noto Sans"/>
              </a:rPr>
              <a:t>Previous</a:t>
            </a:r>
            <a:endParaRPr b="1" sz="2200">
              <a:solidFill>
                <a:srgbClr val="000000"/>
              </a:solidFill>
              <a:latin typeface="Noto Sans"/>
              <a:ea typeface="Noto Sans"/>
              <a:cs typeface="Noto Sans"/>
              <a:sym typeface="Noto Sans"/>
            </a:endParaRPr>
          </a:p>
          <a:p>
            <a:pPr indent="-330200" lvl="0" marL="457200" rtl="0" algn="l">
              <a:lnSpc>
                <a:spcPct val="115000"/>
              </a:lnSpc>
              <a:spcBef>
                <a:spcPts val="1200"/>
              </a:spcBef>
              <a:spcAft>
                <a:spcPts val="0"/>
              </a:spcAft>
              <a:buClr>
                <a:srgbClr val="000000"/>
              </a:buClr>
              <a:buSzPts val="1600"/>
              <a:buFont typeface="Noto Sans"/>
              <a:buChar char="●"/>
            </a:pPr>
            <a:r>
              <a:rPr b="1" lang="en" sz="1600">
                <a:solidFill>
                  <a:srgbClr val="000000"/>
                </a:solidFill>
                <a:latin typeface="Noto Sans"/>
                <a:ea typeface="Noto Sans"/>
                <a:cs typeface="Noto Sans"/>
                <a:sym typeface="Noto Sans"/>
              </a:rPr>
              <a:t>Vertex (of a graph)</a:t>
            </a:r>
            <a:endParaRPr b="1" sz="1600">
              <a:solidFill>
                <a:srgbClr val="000000"/>
              </a:solidFill>
              <a:latin typeface="Noto Sans"/>
              <a:ea typeface="Noto Sans"/>
              <a:cs typeface="Noto Sans"/>
              <a:sym typeface="Noto Sans"/>
            </a:endParaRPr>
          </a:p>
          <a:p>
            <a:pPr indent="-330200" lvl="1" marL="914400" rtl="0" algn="l">
              <a:lnSpc>
                <a:spcPct val="115000"/>
              </a:lnSpc>
              <a:spcBef>
                <a:spcPts val="0"/>
              </a:spcBef>
              <a:spcAft>
                <a:spcPts val="0"/>
              </a:spcAft>
              <a:buClr>
                <a:srgbClr val="000000"/>
              </a:buClr>
              <a:buSzPts val="1600"/>
              <a:buFont typeface="Noto Sans"/>
              <a:buChar char="○"/>
            </a:pPr>
            <a:r>
              <a:rPr lang="en" sz="1600">
                <a:solidFill>
                  <a:srgbClr val="000000"/>
                </a:solidFill>
                <a:latin typeface="Noto Sans"/>
                <a:ea typeface="Noto Sans"/>
                <a:cs typeface="Noto Sans"/>
                <a:sym typeface="Noto Sans"/>
              </a:rPr>
              <a:t>On a parabola, it is the point where the graph changes from increasing to decreasing or vice versa. It is the highest or lowest point on the graph.</a:t>
            </a:r>
            <a:endParaRPr b="1" sz="1800">
              <a:solidFill>
                <a:srgbClr val="000000"/>
              </a:solidFill>
              <a:latin typeface="Noto Sans"/>
              <a:ea typeface="Noto Sans"/>
              <a:cs typeface="Noto Sans"/>
              <a:sym typeface="Noto Sans"/>
            </a:endParaRPr>
          </a:p>
          <a:p>
            <a:pPr indent="-330200" lvl="0" marL="457200" rtl="0" algn="l">
              <a:lnSpc>
                <a:spcPct val="115000"/>
              </a:lnSpc>
              <a:spcBef>
                <a:spcPts val="1000"/>
              </a:spcBef>
              <a:spcAft>
                <a:spcPts val="0"/>
              </a:spcAft>
              <a:buClr>
                <a:srgbClr val="000000"/>
              </a:buClr>
              <a:buSzPts val="1600"/>
              <a:buFont typeface="Noto Sans"/>
              <a:buChar char="●"/>
            </a:pPr>
            <a:r>
              <a:rPr b="1" lang="en" sz="1600">
                <a:solidFill>
                  <a:srgbClr val="000000"/>
                </a:solidFill>
                <a:latin typeface="Noto Sans"/>
                <a:ea typeface="Noto Sans"/>
                <a:cs typeface="Noto Sans"/>
                <a:sym typeface="Noto Sans"/>
              </a:rPr>
              <a:t>Vertex Form (of a quadratic)</a:t>
            </a:r>
            <a:endParaRPr b="1" sz="1600">
              <a:solidFill>
                <a:srgbClr val="000000"/>
              </a:solidFill>
              <a:latin typeface="Noto Sans"/>
              <a:ea typeface="Noto Sans"/>
              <a:cs typeface="Noto Sans"/>
              <a:sym typeface="Noto Sans"/>
            </a:endParaRPr>
          </a:p>
          <a:p>
            <a:pPr indent="-330200" lvl="1" marL="914400" rtl="0" algn="l">
              <a:lnSpc>
                <a:spcPct val="115000"/>
              </a:lnSpc>
              <a:spcBef>
                <a:spcPts val="0"/>
              </a:spcBef>
              <a:spcAft>
                <a:spcPts val="0"/>
              </a:spcAft>
              <a:buClr>
                <a:srgbClr val="000000"/>
              </a:buClr>
              <a:buSzPts val="1600"/>
              <a:buFont typeface="Noto Sans"/>
              <a:buChar char="○"/>
            </a:pPr>
            <a:r>
              <a:rPr lang="en" sz="1600">
                <a:solidFill>
                  <a:schemeClr val="dk1"/>
                </a:solidFill>
                <a:latin typeface="Noto Sans"/>
                <a:ea typeface="Noto Sans"/>
                <a:cs typeface="Noto Sans"/>
                <a:sym typeface="Noto Sans"/>
              </a:rPr>
              <a:t>An expression in the form</a:t>
            </a:r>
            <a:endParaRPr sz="1600">
              <a:solidFill>
                <a:schemeClr val="dk1"/>
              </a:solidFill>
              <a:latin typeface="Noto Sans"/>
              <a:ea typeface="Noto Sans"/>
              <a:cs typeface="Noto Sans"/>
              <a:sym typeface="Noto Sans"/>
            </a:endParaRPr>
          </a:p>
          <a:p>
            <a:pPr indent="0" lvl="0" marL="914400" rtl="0" algn="l">
              <a:lnSpc>
                <a:spcPct val="115000"/>
              </a:lnSpc>
              <a:spcBef>
                <a:spcPts val="0"/>
              </a:spcBef>
              <a:spcAft>
                <a:spcPts val="0"/>
              </a:spcAft>
              <a:buNone/>
            </a:pPr>
            <a:r>
              <a:rPr i="1" lang="en" sz="1600">
                <a:solidFill>
                  <a:schemeClr val="dk1"/>
                </a:solidFill>
                <a:latin typeface="Times New Roman"/>
                <a:ea typeface="Times New Roman"/>
                <a:cs typeface="Times New Roman"/>
                <a:sym typeface="Times New Roman"/>
              </a:rPr>
              <a:t>a</a:t>
            </a:r>
            <a:r>
              <a:rPr lang="en" sz="1600">
                <a:solidFill>
                  <a:schemeClr val="dk1"/>
                </a:solidFill>
                <a:latin typeface="Noto Sans"/>
                <a:ea typeface="Noto Sans"/>
                <a:cs typeface="Noto Sans"/>
                <a:sym typeface="Noto Sans"/>
              </a:rPr>
              <a:t>(</a:t>
            </a:r>
            <a:r>
              <a:rPr i="1" lang="en" sz="1600">
                <a:solidFill>
                  <a:schemeClr val="dk1"/>
                </a:solidFill>
                <a:latin typeface="Times New Roman"/>
                <a:ea typeface="Times New Roman"/>
                <a:cs typeface="Times New Roman"/>
                <a:sym typeface="Times New Roman"/>
              </a:rPr>
              <a:t>x</a:t>
            </a:r>
            <a:r>
              <a:rPr lang="en" sz="1600">
                <a:solidFill>
                  <a:schemeClr val="dk1"/>
                </a:solidFill>
                <a:latin typeface="Noto Sans"/>
                <a:ea typeface="Noto Sans"/>
                <a:cs typeface="Noto Sans"/>
                <a:sym typeface="Noto Sans"/>
              </a:rPr>
              <a:t> − </a:t>
            </a:r>
            <a:r>
              <a:rPr i="1" lang="en" sz="1600">
                <a:solidFill>
                  <a:schemeClr val="dk1"/>
                </a:solidFill>
                <a:latin typeface="Times New Roman"/>
                <a:ea typeface="Times New Roman"/>
                <a:cs typeface="Times New Roman"/>
                <a:sym typeface="Times New Roman"/>
              </a:rPr>
              <a:t>h</a:t>
            </a:r>
            <a:r>
              <a:rPr lang="en" sz="1600">
                <a:solidFill>
                  <a:schemeClr val="dk1"/>
                </a:solidFill>
                <a:latin typeface="Noto Sans"/>
                <a:ea typeface="Noto Sans"/>
                <a:cs typeface="Noto Sans"/>
                <a:sym typeface="Noto Sans"/>
              </a:rPr>
              <a:t>)² + </a:t>
            </a:r>
            <a:r>
              <a:rPr i="1" lang="en" sz="1600">
                <a:solidFill>
                  <a:schemeClr val="dk1"/>
                </a:solidFill>
                <a:latin typeface="Times New Roman"/>
                <a:ea typeface="Times New Roman"/>
                <a:cs typeface="Times New Roman"/>
                <a:sym typeface="Times New Roman"/>
              </a:rPr>
              <a:t>k</a:t>
            </a:r>
            <a:r>
              <a:rPr lang="en" sz="1600">
                <a:solidFill>
                  <a:schemeClr val="dk1"/>
                </a:solidFill>
                <a:latin typeface="Noto Sans"/>
                <a:ea typeface="Noto Sans"/>
                <a:cs typeface="Noto Sans"/>
                <a:sym typeface="Noto Sans"/>
              </a:rPr>
              <a:t> where </a:t>
            </a:r>
            <a:r>
              <a:rPr i="1" lang="en" sz="1600">
                <a:solidFill>
                  <a:schemeClr val="dk1"/>
                </a:solidFill>
                <a:latin typeface="Times New Roman"/>
                <a:ea typeface="Times New Roman"/>
                <a:cs typeface="Times New Roman"/>
                <a:sym typeface="Times New Roman"/>
              </a:rPr>
              <a:t>a</a:t>
            </a:r>
            <a:r>
              <a:rPr lang="en" sz="1600">
                <a:solidFill>
                  <a:schemeClr val="dk1"/>
                </a:solidFill>
                <a:latin typeface="Noto Sans"/>
                <a:ea typeface="Noto Sans"/>
                <a:cs typeface="Noto Sans"/>
                <a:sym typeface="Noto Sans"/>
              </a:rPr>
              <a:t>, </a:t>
            </a:r>
            <a:r>
              <a:rPr i="1" lang="en" sz="1600">
                <a:solidFill>
                  <a:schemeClr val="dk1"/>
                </a:solidFill>
                <a:latin typeface="Times New Roman"/>
                <a:ea typeface="Times New Roman"/>
                <a:cs typeface="Times New Roman"/>
                <a:sym typeface="Times New Roman"/>
              </a:rPr>
              <a:t>h</a:t>
            </a:r>
            <a:r>
              <a:rPr lang="en" sz="1600">
                <a:solidFill>
                  <a:schemeClr val="dk1"/>
                </a:solidFill>
                <a:latin typeface="Noto Sans"/>
                <a:ea typeface="Noto Sans"/>
                <a:cs typeface="Noto Sans"/>
                <a:sym typeface="Noto Sans"/>
              </a:rPr>
              <a:t>, and </a:t>
            </a:r>
            <a:r>
              <a:rPr i="1" lang="en" sz="1600">
                <a:solidFill>
                  <a:schemeClr val="dk1"/>
                </a:solidFill>
                <a:latin typeface="Times New Roman"/>
                <a:ea typeface="Times New Roman"/>
                <a:cs typeface="Times New Roman"/>
                <a:sym typeface="Times New Roman"/>
              </a:rPr>
              <a:t>k</a:t>
            </a:r>
            <a:r>
              <a:rPr lang="en" sz="1600">
                <a:solidFill>
                  <a:schemeClr val="dk1"/>
                </a:solidFill>
                <a:latin typeface="Noto Sans"/>
                <a:ea typeface="Noto Sans"/>
                <a:cs typeface="Noto Sans"/>
                <a:sym typeface="Noto Sans"/>
              </a:rPr>
              <a:t> are constants, and </a:t>
            </a:r>
            <a:r>
              <a:rPr i="1" lang="en" sz="1600">
                <a:solidFill>
                  <a:schemeClr val="dk1"/>
                </a:solidFill>
                <a:latin typeface="Times New Roman"/>
                <a:ea typeface="Times New Roman"/>
                <a:cs typeface="Times New Roman"/>
                <a:sym typeface="Times New Roman"/>
              </a:rPr>
              <a:t>a</a:t>
            </a:r>
            <a:r>
              <a:rPr lang="en" sz="1600">
                <a:solidFill>
                  <a:schemeClr val="dk1"/>
                </a:solidFill>
                <a:latin typeface="Noto Sans"/>
                <a:ea typeface="Noto Sans"/>
                <a:cs typeface="Noto Sans"/>
                <a:sym typeface="Noto Sans"/>
              </a:rPr>
              <a:t> ≠ 0.</a:t>
            </a:r>
            <a:endParaRPr>
              <a:solidFill>
                <a:srgbClr val="000000"/>
              </a:solidFill>
              <a:latin typeface="Noto Sans"/>
              <a:ea typeface="Noto Sans"/>
              <a:cs typeface="Noto Sans"/>
              <a:sym typeface="Noto Sans"/>
            </a:endParaRPr>
          </a:p>
        </p:txBody>
      </p:sp>
      <p:sp>
        <p:nvSpPr>
          <p:cNvPr id="133" name="Google Shape;133;p19"/>
          <p:cNvSpPr txBox="1"/>
          <p:nvPr/>
        </p:nvSpPr>
        <p:spPr>
          <a:xfrm>
            <a:off x="4904325" y="1190750"/>
            <a:ext cx="4099800" cy="36576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Font typeface="Noto Sans"/>
              <a:buChar char="●"/>
            </a:pPr>
            <a:r>
              <a:rPr b="1" i="1" lang="en" sz="1600">
                <a:solidFill>
                  <a:srgbClr val="000000"/>
                </a:solidFill>
                <a:latin typeface="Times New Roman"/>
                <a:ea typeface="Times New Roman"/>
                <a:cs typeface="Times New Roman"/>
                <a:sym typeface="Times New Roman"/>
              </a:rPr>
              <a:t>x</a:t>
            </a:r>
            <a:r>
              <a:rPr b="1" lang="en" sz="1600">
                <a:solidFill>
                  <a:srgbClr val="000000"/>
                </a:solidFill>
                <a:latin typeface="Noto Sans"/>
                <a:ea typeface="Noto Sans"/>
                <a:cs typeface="Noto Sans"/>
                <a:sym typeface="Noto Sans"/>
              </a:rPr>
              <a:t>-intercept</a:t>
            </a:r>
            <a:endParaRPr b="1" sz="1600">
              <a:solidFill>
                <a:srgbClr val="000000"/>
              </a:solidFill>
              <a:latin typeface="Noto Sans"/>
              <a:ea typeface="Noto Sans"/>
              <a:cs typeface="Noto Sans"/>
              <a:sym typeface="Noto Sans"/>
            </a:endParaRPr>
          </a:p>
          <a:p>
            <a:pPr indent="-330200" lvl="1" marL="914400" rtl="0" algn="l">
              <a:lnSpc>
                <a:spcPct val="115000"/>
              </a:lnSpc>
              <a:spcBef>
                <a:spcPts val="0"/>
              </a:spcBef>
              <a:spcAft>
                <a:spcPts val="0"/>
              </a:spcAft>
              <a:buClr>
                <a:srgbClr val="000000"/>
              </a:buClr>
              <a:buSzPts val="1600"/>
              <a:buFont typeface="Noto Sans"/>
              <a:buChar char="○"/>
            </a:pPr>
            <a:r>
              <a:rPr lang="en" sz="1600">
                <a:solidFill>
                  <a:srgbClr val="000000"/>
                </a:solidFill>
                <a:latin typeface="Noto Sans"/>
                <a:ea typeface="Noto Sans"/>
                <a:cs typeface="Noto Sans"/>
                <a:sym typeface="Noto Sans"/>
              </a:rPr>
              <a:t>The point of the graph of a function where the </a:t>
            </a:r>
            <a:r>
              <a:rPr i="1" lang="en" sz="1600">
                <a:solidFill>
                  <a:srgbClr val="000000"/>
                </a:solidFill>
                <a:latin typeface="Times New Roman"/>
                <a:ea typeface="Times New Roman"/>
                <a:cs typeface="Times New Roman"/>
                <a:sym typeface="Times New Roman"/>
              </a:rPr>
              <a:t>𝑦</a:t>
            </a:r>
            <a:r>
              <a:rPr lang="en" sz="1600">
                <a:solidFill>
                  <a:srgbClr val="000000"/>
                </a:solidFill>
                <a:latin typeface="Noto Sans"/>
                <a:ea typeface="Noto Sans"/>
                <a:cs typeface="Noto Sans"/>
                <a:sym typeface="Noto Sans"/>
              </a:rPr>
              <a:t>-value is 0. This is where the graph of the function crosses the </a:t>
            </a:r>
            <a:r>
              <a:rPr i="1" lang="en" sz="1600">
                <a:solidFill>
                  <a:srgbClr val="000000"/>
                </a:solidFill>
                <a:latin typeface="Times New Roman"/>
                <a:ea typeface="Times New Roman"/>
                <a:cs typeface="Times New Roman"/>
                <a:sym typeface="Times New Roman"/>
              </a:rPr>
              <a:t>x</a:t>
            </a:r>
            <a:r>
              <a:rPr lang="en" sz="1600">
                <a:solidFill>
                  <a:srgbClr val="000000"/>
                </a:solidFill>
                <a:latin typeface="Noto Sans"/>
                <a:ea typeface="Noto Sans"/>
                <a:cs typeface="Noto Sans"/>
                <a:sym typeface="Noto Sans"/>
              </a:rPr>
              <a:t>-axis. </a:t>
            </a:r>
            <a:br>
              <a:rPr lang="en" sz="1600">
                <a:solidFill>
                  <a:srgbClr val="000000"/>
                </a:solidFill>
                <a:latin typeface="Noto Sans"/>
                <a:ea typeface="Noto Sans"/>
                <a:cs typeface="Noto Sans"/>
                <a:sym typeface="Noto Sans"/>
              </a:rPr>
            </a:br>
            <a:r>
              <a:rPr lang="en" sz="1600">
                <a:solidFill>
                  <a:srgbClr val="000000"/>
                </a:solidFill>
                <a:latin typeface="Noto Sans"/>
                <a:ea typeface="Noto Sans"/>
                <a:cs typeface="Noto Sans"/>
                <a:sym typeface="Noto Sans"/>
              </a:rPr>
              <a:t>(</a:t>
            </a:r>
            <a:r>
              <a:rPr i="1" lang="en" sz="1600">
                <a:solidFill>
                  <a:srgbClr val="000000"/>
                </a:solidFill>
                <a:latin typeface="Times New Roman"/>
                <a:ea typeface="Times New Roman"/>
                <a:cs typeface="Times New Roman"/>
                <a:sym typeface="Times New Roman"/>
              </a:rPr>
              <a:t>x</a:t>
            </a:r>
            <a:r>
              <a:rPr lang="en" sz="1600">
                <a:solidFill>
                  <a:srgbClr val="000000"/>
                </a:solidFill>
                <a:latin typeface="Noto Sans"/>
                <a:ea typeface="Noto Sans"/>
                <a:cs typeface="Noto Sans"/>
                <a:sym typeface="Noto Sans"/>
              </a:rPr>
              <a:t>, 0)</a:t>
            </a:r>
            <a:endParaRPr sz="1600">
              <a:solidFill>
                <a:srgbClr val="000000"/>
              </a:solidFill>
              <a:latin typeface="Noto Sans"/>
              <a:ea typeface="Noto Sans"/>
              <a:cs typeface="Noto Sans"/>
              <a:sym typeface="Noto Sans"/>
            </a:endParaRPr>
          </a:p>
          <a:p>
            <a:pPr indent="-330200" lvl="0" marL="457200" rtl="0" algn="l">
              <a:lnSpc>
                <a:spcPct val="115000"/>
              </a:lnSpc>
              <a:spcBef>
                <a:spcPts val="1000"/>
              </a:spcBef>
              <a:spcAft>
                <a:spcPts val="0"/>
              </a:spcAft>
              <a:buClr>
                <a:srgbClr val="000000"/>
              </a:buClr>
              <a:buSzPts val="1600"/>
              <a:buFont typeface="Noto Sans"/>
              <a:buChar char="●"/>
            </a:pPr>
            <a:r>
              <a:rPr b="1" i="1" lang="en" sz="1600">
                <a:solidFill>
                  <a:srgbClr val="000000"/>
                </a:solidFill>
                <a:latin typeface="Times New Roman"/>
                <a:ea typeface="Times New Roman"/>
                <a:cs typeface="Times New Roman"/>
                <a:sym typeface="Times New Roman"/>
              </a:rPr>
              <a:t>y</a:t>
            </a:r>
            <a:r>
              <a:rPr b="1" lang="en" sz="1600">
                <a:solidFill>
                  <a:srgbClr val="000000"/>
                </a:solidFill>
                <a:latin typeface="Noto Sans"/>
                <a:ea typeface="Noto Sans"/>
                <a:cs typeface="Noto Sans"/>
                <a:sym typeface="Noto Sans"/>
              </a:rPr>
              <a:t>-intercept</a:t>
            </a:r>
            <a:endParaRPr b="1" sz="1600">
              <a:solidFill>
                <a:srgbClr val="000000"/>
              </a:solidFill>
              <a:latin typeface="Noto Sans"/>
              <a:ea typeface="Noto Sans"/>
              <a:cs typeface="Noto Sans"/>
              <a:sym typeface="Noto Sans"/>
            </a:endParaRPr>
          </a:p>
          <a:p>
            <a:pPr indent="-330200" lvl="1" marL="914400" rtl="0" algn="l">
              <a:lnSpc>
                <a:spcPct val="115000"/>
              </a:lnSpc>
              <a:spcBef>
                <a:spcPts val="0"/>
              </a:spcBef>
              <a:spcAft>
                <a:spcPts val="0"/>
              </a:spcAft>
              <a:buClr>
                <a:srgbClr val="000000"/>
              </a:buClr>
              <a:buSzPts val="1600"/>
              <a:buFont typeface="Noto Sans"/>
              <a:buChar char="○"/>
            </a:pPr>
            <a:r>
              <a:rPr lang="en" sz="1600">
                <a:solidFill>
                  <a:srgbClr val="000000"/>
                </a:solidFill>
                <a:latin typeface="Noto Sans"/>
                <a:ea typeface="Noto Sans"/>
                <a:cs typeface="Noto Sans"/>
                <a:sym typeface="Noto Sans"/>
              </a:rPr>
              <a:t>The point of the graph of a function where the </a:t>
            </a:r>
            <a:r>
              <a:rPr i="1" lang="en">
                <a:solidFill>
                  <a:srgbClr val="000000"/>
                </a:solidFill>
                <a:latin typeface="Times New Roman"/>
                <a:ea typeface="Times New Roman"/>
                <a:cs typeface="Times New Roman"/>
                <a:sym typeface="Times New Roman"/>
              </a:rPr>
              <a:t>x</a:t>
            </a:r>
            <a:r>
              <a:rPr lang="en" sz="1600">
                <a:solidFill>
                  <a:srgbClr val="000000"/>
                </a:solidFill>
                <a:latin typeface="Noto Sans"/>
                <a:ea typeface="Noto Sans"/>
                <a:cs typeface="Noto Sans"/>
                <a:sym typeface="Noto Sans"/>
              </a:rPr>
              <a:t>-value is 0. This is where the graph of the function crosses the </a:t>
            </a:r>
            <a:r>
              <a:rPr i="1" lang="en">
                <a:solidFill>
                  <a:srgbClr val="000000"/>
                </a:solidFill>
                <a:latin typeface="Times New Roman"/>
                <a:ea typeface="Times New Roman"/>
                <a:cs typeface="Times New Roman"/>
                <a:sym typeface="Times New Roman"/>
              </a:rPr>
              <a:t>y</a:t>
            </a:r>
            <a:r>
              <a:rPr lang="en" sz="1600">
                <a:solidFill>
                  <a:srgbClr val="000000"/>
                </a:solidFill>
                <a:latin typeface="Noto Sans"/>
                <a:ea typeface="Noto Sans"/>
                <a:cs typeface="Noto Sans"/>
                <a:sym typeface="Noto Sans"/>
              </a:rPr>
              <a:t> axis. </a:t>
            </a:r>
            <a:br>
              <a:rPr lang="en" sz="1600">
                <a:solidFill>
                  <a:srgbClr val="000000"/>
                </a:solidFill>
                <a:latin typeface="Noto Sans"/>
                <a:ea typeface="Noto Sans"/>
                <a:cs typeface="Noto Sans"/>
                <a:sym typeface="Noto Sans"/>
              </a:rPr>
            </a:br>
            <a:r>
              <a:rPr lang="en" sz="1600">
                <a:solidFill>
                  <a:srgbClr val="000000"/>
                </a:solidFill>
                <a:latin typeface="Noto Sans"/>
                <a:ea typeface="Noto Sans"/>
                <a:cs typeface="Noto Sans"/>
                <a:sym typeface="Noto Sans"/>
              </a:rPr>
              <a:t>(0, </a:t>
            </a:r>
            <a:r>
              <a:rPr i="1" lang="en">
                <a:solidFill>
                  <a:srgbClr val="000000"/>
                </a:solidFill>
                <a:latin typeface="Times New Roman"/>
                <a:ea typeface="Times New Roman"/>
                <a:cs typeface="Times New Roman"/>
                <a:sym typeface="Times New Roman"/>
              </a:rPr>
              <a:t>y</a:t>
            </a:r>
            <a:r>
              <a:rPr lang="en" sz="1600">
                <a:solidFill>
                  <a:srgbClr val="000000"/>
                </a:solidFill>
                <a:latin typeface="Noto Sans"/>
                <a:ea typeface="Noto Sans"/>
                <a:cs typeface="Noto Sans"/>
                <a:sym typeface="Noto Sans"/>
              </a:rPr>
              <a:t>)</a:t>
            </a:r>
            <a:endParaRPr sz="1800">
              <a:solidFill>
                <a:srgbClr val="000000"/>
              </a:solidFill>
              <a:latin typeface="Noto Sans"/>
              <a:ea typeface="Noto Sans"/>
              <a:cs typeface="Noto Sans"/>
              <a:sym typeface="Noto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 A</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39" name="Google Shape;139;p20" title="Screenshot 2025-12-03 101626.png"/>
          <p:cNvPicPr preferRelativeResize="0"/>
          <p:nvPr/>
        </p:nvPicPr>
        <p:blipFill rotWithShape="1">
          <a:blip r:embed="rId3">
            <a:alphaModFix/>
          </a:blip>
          <a:srcRect b="0" l="932" r="942" t="0"/>
          <a:stretch/>
        </p:blipFill>
        <p:spPr>
          <a:xfrm>
            <a:off x="146304" y="1426464"/>
            <a:ext cx="8839202" cy="3167957"/>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68318"/>
            <a:ext cx="8520600" cy="8481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a:t>
            </a:r>
            <a:endParaRPr b="0" sz="1400">
              <a:solidFill>
                <a:srgbClr val="666666"/>
              </a:solidFill>
            </a:endParaRPr>
          </a:p>
          <a:p>
            <a:pPr indent="0" lvl="0" marL="0" rtl="0" algn="l">
              <a:spcBef>
                <a:spcPts val="0"/>
              </a:spcBef>
              <a:spcAft>
                <a:spcPts val="0"/>
              </a:spcAft>
              <a:buNone/>
            </a:pPr>
            <a:r>
              <a:rPr lang="en" sz="2700"/>
              <a:t>Unlocking the Graph With Each Form 🔓</a:t>
            </a:r>
            <a:endParaRPr sz="2500">
              <a:solidFill>
                <a:srgbClr val="005047"/>
              </a:solidFill>
            </a:endParaRPr>
          </a:p>
        </p:txBody>
      </p:sp>
      <p:sp>
        <p:nvSpPr>
          <p:cNvPr id="146" name="Google Shape;146;p21"/>
          <p:cNvSpPr txBox="1"/>
          <p:nvPr>
            <p:ph idx="12" type="sldNum"/>
          </p:nvPr>
        </p:nvSpPr>
        <p:spPr>
          <a:xfrm>
            <a:off x="8283608" y="471978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7" name="Google Shape;147;p21"/>
          <p:cNvSpPr txBox="1"/>
          <p:nvPr>
            <p:ph idx="3" type="sldNum"/>
          </p:nvPr>
        </p:nvSpPr>
        <p:spPr>
          <a:xfrm>
            <a:off x="311700" y="471979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9.10.1 The Vertex and Intercepts of a Function</a:t>
            </a:r>
            <a:endParaRPr/>
          </a:p>
        </p:txBody>
      </p:sp>
      <p:sp>
        <p:nvSpPr>
          <p:cNvPr id="148" name="Google Shape;148;p21"/>
          <p:cNvSpPr txBox="1"/>
          <p:nvPr/>
        </p:nvSpPr>
        <p:spPr>
          <a:xfrm>
            <a:off x="252546" y="1492948"/>
            <a:ext cx="2648100" cy="2157600"/>
          </a:xfrm>
          <a:prstGeom prst="rect">
            <a:avLst/>
          </a:prstGeom>
          <a:solidFill>
            <a:schemeClr val="lt2"/>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The expressions listed below define the same function.</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Char char="●"/>
            </a:pPr>
            <a:r>
              <a:rPr i="1" lang="en" sz="2000">
                <a:solidFill>
                  <a:schemeClr val="dk1"/>
                </a:solidFill>
                <a:latin typeface="Times New Roman"/>
                <a:ea typeface="Times New Roman"/>
                <a:cs typeface="Times New Roman"/>
                <a:sym typeface="Times New Roman"/>
              </a:rPr>
              <a:t>x</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+ 6</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+ 8</a:t>
            </a:r>
            <a:endParaRPr sz="2000">
              <a:solidFill>
                <a:schemeClr val="dk1"/>
              </a:solidFill>
              <a:latin typeface="Noto Sans"/>
              <a:ea typeface="Noto Sans"/>
              <a:cs typeface="Noto Sans"/>
              <a:sym typeface="Noto Sans"/>
            </a:endParaRPr>
          </a:p>
          <a:p>
            <a:pPr indent="-355600" lvl="0" marL="457200" rtl="0" algn="l">
              <a:spcBef>
                <a:spcPts val="0"/>
              </a:spcBef>
              <a:spcAft>
                <a:spcPts val="0"/>
              </a:spcAft>
              <a:buClr>
                <a:schemeClr val="dk1"/>
              </a:buClr>
              <a:buSzPts val="2000"/>
              <a:buFont typeface="Noto Sans"/>
              <a:buChar char="●"/>
            </a:pP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+ 2)(</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+ 4)</a:t>
            </a:r>
            <a:endParaRPr sz="2000">
              <a:solidFill>
                <a:schemeClr val="dk1"/>
              </a:solidFill>
              <a:latin typeface="Noto Sans"/>
              <a:ea typeface="Noto Sans"/>
              <a:cs typeface="Noto Sans"/>
              <a:sym typeface="Noto Sans"/>
            </a:endParaRPr>
          </a:p>
          <a:p>
            <a:pPr indent="-355600" lvl="0" marL="457200" rtl="0" algn="l">
              <a:spcBef>
                <a:spcPts val="0"/>
              </a:spcBef>
              <a:spcAft>
                <a:spcPts val="0"/>
              </a:spcAft>
              <a:buClr>
                <a:schemeClr val="dk1"/>
              </a:buClr>
              <a:buSzPts val="2000"/>
              <a:buFont typeface="Noto Sans"/>
              <a:buChar char="●"/>
            </a:pP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+ 3)</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a:t>
            </a:r>
            <a:endParaRPr sz="2000">
              <a:solidFill>
                <a:srgbClr val="000000"/>
              </a:solidFill>
              <a:latin typeface="Noto Sans"/>
              <a:ea typeface="Noto Sans"/>
              <a:cs typeface="Noto Sans"/>
              <a:sym typeface="Noto Sans"/>
            </a:endParaRPr>
          </a:p>
        </p:txBody>
      </p:sp>
      <p:sp>
        <p:nvSpPr>
          <p:cNvPr id="149" name="Google Shape;149;p21"/>
          <p:cNvSpPr txBox="1"/>
          <p:nvPr>
            <p:ph idx="2" type="body"/>
          </p:nvPr>
        </p:nvSpPr>
        <p:spPr>
          <a:xfrm>
            <a:off x="3196250" y="960125"/>
            <a:ext cx="5858700" cy="379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Without graphing or calculation, locate each feature on the function’s graph.</a:t>
            </a:r>
            <a:endParaRPr sz="2000"/>
          </a:p>
          <a:p>
            <a:pPr indent="-355600" lvl="0" marL="457200" rtl="0" algn="l">
              <a:spcBef>
                <a:spcPts val="1200"/>
              </a:spcBef>
              <a:spcAft>
                <a:spcPts val="0"/>
              </a:spcAft>
              <a:buSzPts val="2000"/>
              <a:buAutoNum type="arabicPeriod"/>
            </a:pPr>
            <a:r>
              <a:rPr lang="en" sz="2000"/>
              <a:t>The </a:t>
            </a:r>
            <a:r>
              <a:rPr i="1" lang="en" sz="2000">
                <a:latin typeface="Times New Roman"/>
                <a:ea typeface="Times New Roman"/>
                <a:cs typeface="Times New Roman"/>
                <a:sym typeface="Times New Roman"/>
              </a:rPr>
              <a:t>x</a:t>
            </a:r>
            <a:r>
              <a:rPr lang="en" sz="2000"/>
              <a:t>-coordinate of the vertex (of a graph).</a:t>
            </a:r>
            <a:endParaRPr sz="2000"/>
          </a:p>
          <a:p>
            <a:pPr indent="-355600" lvl="0" marL="457200" rtl="0" algn="l">
              <a:spcBef>
                <a:spcPts val="0"/>
              </a:spcBef>
              <a:spcAft>
                <a:spcPts val="0"/>
              </a:spcAft>
              <a:buSzPts val="2000"/>
              <a:buAutoNum type="arabicPeriod"/>
            </a:pPr>
            <a:r>
              <a:rPr lang="en" sz="2000"/>
              <a:t>The </a:t>
            </a:r>
            <a:r>
              <a:rPr i="1" lang="en" sz="2000">
                <a:latin typeface="Times New Roman"/>
                <a:ea typeface="Times New Roman"/>
                <a:cs typeface="Times New Roman"/>
                <a:sym typeface="Times New Roman"/>
              </a:rPr>
              <a:t>y</a:t>
            </a:r>
            <a:r>
              <a:rPr lang="en" sz="2000"/>
              <a:t>-coordinate of the vertex (of a graph).</a:t>
            </a:r>
            <a:endParaRPr sz="2000"/>
          </a:p>
          <a:p>
            <a:pPr indent="-355600" lvl="0" marL="457200" rtl="0" algn="l">
              <a:spcBef>
                <a:spcPts val="0"/>
              </a:spcBef>
              <a:spcAft>
                <a:spcPts val="0"/>
              </a:spcAft>
              <a:buSzPts val="2000"/>
              <a:buAutoNum type="arabicPeriod"/>
            </a:pPr>
            <a:r>
              <a:rPr lang="en" sz="2000"/>
              <a:t>Select both </a:t>
            </a:r>
            <a:r>
              <a:rPr i="1" lang="en" sz="2000">
                <a:latin typeface="Times New Roman"/>
                <a:ea typeface="Times New Roman"/>
                <a:cs typeface="Times New Roman"/>
                <a:sym typeface="Times New Roman"/>
              </a:rPr>
              <a:t>x</a:t>
            </a:r>
            <a:r>
              <a:rPr lang="en" sz="2000"/>
              <a:t>-intercepts from the list below.</a:t>
            </a:r>
            <a:endParaRPr sz="2000"/>
          </a:p>
          <a:p>
            <a:pPr indent="-355600" lvl="1" marL="914400" rtl="0" algn="l">
              <a:spcBef>
                <a:spcPts val="0"/>
              </a:spcBef>
              <a:spcAft>
                <a:spcPts val="0"/>
              </a:spcAft>
              <a:buSzPts val="2000"/>
              <a:buChar char="●"/>
            </a:pPr>
            <a:r>
              <a:rPr lang="en"/>
              <a:t>(−2, 0)</a:t>
            </a:r>
            <a:endParaRPr/>
          </a:p>
          <a:p>
            <a:pPr indent="-355600" lvl="1" marL="914400" rtl="0" algn="l">
              <a:spcBef>
                <a:spcPts val="0"/>
              </a:spcBef>
              <a:spcAft>
                <a:spcPts val="0"/>
              </a:spcAft>
              <a:buSzPts val="2000"/>
              <a:buChar char="●"/>
            </a:pPr>
            <a:r>
              <a:rPr lang="en"/>
              <a:t>(−6, 0)</a:t>
            </a:r>
            <a:endParaRPr/>
          </a:p>
          <a:p>
            <a:pPr indent="-355600" lvl="1" marL="914400" rtl="0" algn="l">
              <a:spcBef>
                <a:spcPts val="0"/>
              </a:spcBef>
              <a:spcAft>
                <a:spcPts val="0"/>
              </a:spcAft>
              <a:buSzPts val="2000"/>
              <a:buChar char="●"/>
            </a:pPr>
            <a:r>
              <a:rPr lang="en"/>
              <a:t>(−4, 0)</a:t>
            </a:r>
            <a:endParaRPr/>
          </a:p>
          <a:p>
            <a:pPr indent="-355600" lvl="1" marL="914400" rtl="0" algn="l">
              <a:spcBef>
                <a:spcPts val="0"/>
              </a:spcBef>
              <a:spcAft>
                <a:spcPts val="0"/>
              </a:spcAft>
              <a:buSzPts val="2000"/>
              <a:buChar char="●"/>
            </a:pPr>
            <a:r>
              <a:rPr lang="en"/>
              <a:t>(−8, 0)</a:t>
            </a:r>
            <a:endParaRPr/>
          </a:p>
          <a:p>
            <a:pPr indent="-355600" lvl="0" marL="457200" rtl="0" algn="l">
              <a:spcBef>
                <a:spcPts val="0"/>
              </a:spcBef>
              <a:spcAft>
                <a:spcPts val="0"/>
              </a:spcAft>
              <a:buSzPts val="2000"/>
              <a:buAutoNum type="arabicPeriod"/>
            </a:pPr>
            <a:r>
              <a:rPr lang="en" sz="2000"/>
              <a:t>The </a:t>
            </a:r>
            <a:r>
              <a:rPr i="1" lang="en" sz="2000">
                <a:latin typeface="Times New Roman"/>
                <a:ea typeface="Times New Roman"/>
                <a:cs typeface="Times New Roman"/>
                <a:sym typeface="Times New Roman"/>
              </a:rPr>
              <a:t>y</a:t>
            </a:r>
            <a:r>
              <a:rPr lang="en" sz="2000"/>
              <a:t>-coordinate of the </a:t>
            </a:r>
            <a:r>
              <a:rPr i="1" lang="en" sz="2000">
                <a:latin typeface="Times New Roman"/>
                <a:ea typeface="Times New Roman"/>
                <a:cs typeface="Times New Roman"/>
                <a:sym typeface="Times New Roman"/>
              </a:rPr>
              <a:t>y</a:t>
            </a:r>
            <a:r>
              <a:rPr lang="en" sz="2000"/>
              <a:t>-intercept (0, _____)</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Warm Up B</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rocket icon and the text &quot;Warm Up&quot; are displayed in yellow font. " id="155" name="Google Shape;155;p22" title="Screenshot 2025-12-03 101819.png"/>
          <p:cNvPicPr preferRelativeResize="0"/>
          <p:nvPr/>
        </p:nvPicPr>
        <p:blipFill rotWithShape="1">
          <a:blip r:embed="rId3">
            <a:alphaModFix/>
          </a:blip>
          <a:srcRect b="0" l="1257" r="1267" t="0"/>
          <a:stretch/>
        </p:blipFill>
        <p:spPr>
          <a:xfrm>
            <a:off x="148850" y="1426464"/>
            <a:ext cx="8839203" cy="3167957"/>
          </a:xfrm>
          <a:prstGeom prst="rect">
            <a:avLst/>
          </a:prstGeom>
          <a:noFill/>
          <a:ln>
            <a:noFill/>
          </a:ln>
        </p:spPr>
      </p:pic>
      <p:sp>
        <p:nvSpPr>
          <p:cNvPr id="156" name="Google Shape;15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0" name="Shape 160"/>
        <p:cNvGrpSpPr/>
        <p:nvPr/>
      </p:nvGrpSpPr>
      <p:grpSpPr>
        <a:xfrm>
          <a:off x="0" y="0"/>
          <a:ext cx="0" cy="0"/>
          <a:chOff x="0" y="0"/>
          <a:chExt cx="0" cy="0"/>
        </a:xfrm>
      </p:grpSpPr>
      <p:pic>
        <p:nvPicPr>
          <p:cNvPr descr="Icon indicating the slide contains a support for students with disabilities" id="161" name="Google Shape;161;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id="162" name="Google Shape;162;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B</a:t>
            </a:r>
            <a:r>
              <a:rPr b="0" lang="en" sz="1400">
                <a:solidFill>
                  <a:srgbClr val="666666"/>
                </a:solidFill>
              </a:rPr>
              <a:t>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300"/>
              <a:t>Perfect Squares Written as Squared Factors</a:t>
            </a:r>
            <a:r>
              <a:rPr lang="en" sz="2600"/>
              <a:t> ⏹️</a:t>
            </a:r>
            <a:endParaRPr sz="2600">
              <a:solidFill>
                <a:srgbClr val="005047"/>
              </a:solidFill>
            </a:endParaRPr>
          </a:p>
        </p:txBody>
      </p:sp>
      <p:sp>
        <p:nvSpPr>
          <p:cNvPr id="163" name="Google Shape;163;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students with disabilities. </a:t>
            </a:r>
            <a:endParaRPr/>
          </a:p>
          <a:p>
            <a:pPr indent="-355600" lvl="1" marL="914400" rtl="0" algn="l">
              <a:lnSpc>
                <a:spcPct val="100000"/>
              </a:lnSpc>
              <a:spcBef>
                <a:spcPts val="1200"/>
              </a:spcBef>
              <a:spcAft>
                <a:spcPts val="0"/>
              </a:spcAft>
              <a:buSzPts val="2000"/>
              <a:buChar char="○"/>
            </a:pPr>
            <a:r>
              <a:rPr i="1" lang="en"/>
              <a:t>You can copy and paste the callout directly on top of the activity or give the instructions aloud. </a:t>
            </a:r>
            <a:endParaRPr i="1"/>
          </a:p>
        </p:txBody>
      </p:sp>
      <p:sp>
        <p:nvSpPr>
          <p:cNvPr descr="A callout providing support steps for students based on universal designs for learning. " id="164" name="Google Shape;164;p23" title="UDL callout box"/>
          <p:cNvSpPr/>
          <p:nvPr/>
        </p:nvSpPr>
        <p:spPr>
          <a:xfrm>
            <a:off x="4779300" y="1222333"/>
            <a:ext cx="3907500" cy="25176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Use color to show steps</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Add short notes</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Label each step</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Use arrows to show changes</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Include key phrases you used</a:t>
            </a:r>
            <a:endParaRPr sz="1500">
              <a:solidFill>
                <a:schemeClr val="dk1"/>
              </a:solidFill>
              <a:latin typeface="Noto Sans"/>
              <a:ea typeface="Noto Sans"/>
              <a:cs typeface="Noto Sans"/>
              <a:sym typeface="Noto Sans"/>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65" name="Google Shape;165;p23"/>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23"/>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9.10.3 Converting from Standard Form to Vertex Form</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4"/>
          <p:cNvSpPr txBox="1"/>
          <p:nvPr>
            <p:ph type="title"/>
          </p:nvPr>
        </p:nvSpPr>
        <p:spPr>
          <a:xfrm>
            <a:off x="311700" y="41000"/>
            <a:ext cx="8520600" cy="754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B</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300"/>
              <a:t>Perfect Squares Written as Squared Factors</a:t>
            </a:r>
            <a:r>
              <a:rPr lang="en" sz="2600"/>
              <a:t> ⏹️</a:t>
            </a:r>
            <a:endParaRPr>
              <a:solidFill>
                <a:srgbClr val="005047"/>
              </a:solidFill>
            </a:endParaRPr>
          </a:p>
        </p:txBody>
      </p:sp>
      <p:sp>
        <p:nvSpPr>
          <p:cNvPr id="172" name="Google Shape;172;p24"/>
          <p:cNvSpPr txBox="1"/>
          <p:nvPr>
            <p:ph idx="1" type="body"/>
          </p:nvPr>
        </p:nvSpPr>
        <p:spPr>
          <a:xfrm>
            <a:off x="311700" y="795500"/>
            <a:ext cx="8520600" cy="754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700"/>
              <a:t>Review how to factor perfect square trinomials from Unit 6. Study examples 1 and 2, then complete each section of questions 1 – 4.</a:t>
            </a:r>
            <a:endParaRPr sz="1700"/>
          </a:p>
        </p:txBody>
      </p:sp>
      <p:sp>
        <p:nvSpPr>
          <p:cNvPr id="173" name="Google Shape;173;p24"/>
          <p:cNvSpPr txBox="1"/>
          <p:nvPr>
            <p:ph idx="12" type="sldNum"/>
          </p:nvPr>
        </p:nvSpPr>
        <p:spPr>
          <a:xfrm>
            <a:off x="8283608" y="473836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4" name="Google Shape;174;p24"/>
          <p:cNvSpPr txBox="1"/>
          <p:nvPr>
            <p:ph idx="2" type="sldNum"/>
          </p:nvPr>
        </p:nvSpPr>
        <p:spPr>
          <a:xfrm>
            <a:off x="311700" y="473836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a:t>
            </a:r>
            <a:r>
              <a:rPr lang="en"/>
              <a:t>.10.2 Expanding from Factored Form to Standard Form</a:t>
            </a:r>
            <a:endParaRPr/>
          </a:p>
        </p:txBody>
      </p:sp>
      <p:graphicFrame>
        <p:nvGraphicFramePr>
          <p:cNvPr id="175" name="Google Shape;175;p24"/>
          <p:cNvGraphicFramePr/>
          <p:nvPr/>
        </p:nvGraphicFramePr>
        <p:xfrm>
          <a:off x="310896" y="1583405"/>
          <a:ext cx="3000000" cy="3000000"/>
        </p:xfrm>
        <a:graphic>
          <a:graphicData uri="http://schemas.openxmlformats.org/drawingml/2006/table">
            <a:tbl>
              <a:tblPr>
                <a:noFill/>
                <a:tableStyleId>{ABC5EC00-F61F-4C64-BE61-91F433691890}</a:tableStyleId>
              </a:tblPr>
              <a:tblGrid>
                <a:gridCol w="1312625"/>
                <a:gridCol w="1833675"/>
                <a:gridCol w="3215850"/>
                <a:gridCol w="2262850"/>
              </a:tblGrid>
              <a:tr h="36622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Verdana"/>
                          <a:ea typeface="Verdana"/>
                          <a:cs typeface="Verdana"/>
                          <a:sym typeface="Verdana"/>
                        </a:rPr>
                        <a:t>Problem</a:t>
                      </a:r>
                      <a:endParaRPr b="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Verdana"/>
                          <a:ea typeface="Verdana"/>
                          <a:cs typeface="Verdana"/>
                          <a:sym typeface="Verdana"/>
                        </a:rPr>
                        <a:t>Factored</a:t>
                      </a:r>
                      <a:r>
                        <a:rPr b="1" lang="en">
                          <a:solidFill>
                            <a:schemeClr val="lt1"/>
                          </a:solidFill>
                          <a:latin typeface="Verdana"/>
                          <a:ea typeface="Verdana"/>
                          <a:cs typeface="Verdana"/>
                          <a:sym typeface="Verdana"/>
                        </a:rPr>
                        <a:t> Form</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rgbClr val="000000"/>
                        </a:buClr>
                        <a:buSzPts val="1100"/>
                        <a:buFont typeface="Arial"/>
                        <a:buNone/>
                      </a:pPr>
                      <a:r>
                        <a:rPr b="1" lang="en">
                          <a:solidFill>
                            <a:srgbClr val="FFFFFF"/>
                          </a:solidFill>
                          <a:latin typeface="Verdana"/>
                          <a:ea typeface="Verdana"/>
                          <a:cs typeface="Verdana"/>
                          <a:sym typeface="Verdana"/>
                        </a:rPr>
                        <a:t>Equation</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rgbClr val="000000"/>
                        </a:buClr>
                        <a:buSzPts val="1100"/>
                        <a:buFont typeface="Arial"/>
                        <a:buNone/>
                      </a:pPr>
                      <a:r>
                        <a:rPr b="1" lang="en">
                          <a:solidFill>
                            <a:srgbClr val="FFFFFF"/>
                          </a:solidFill>
                          <a:latin typeface="Verdana"/>
                          <a:ea typeface="Verdana"/>
                          <a:cs typeface="Verdana"/>
                          <a:sym typeface="Verdana"/>
                        </a:rPr>
                        <a:t>Standard Form</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409200">
                <a:tc>
                  <a:txBody>
                    <a:bodyPr/>
                    <a:lstStyle/>
                    <a:p>
                      <a:pPr indent="0" lvl="0" marL="0" rtl="0" algn="ctr">
                        <a:lnSpc>
                          <a:spcPct val="90000"/>
                        </a:lnSpc>
                        <a:spcBef>
                          <a:spcPts val="0"/>
                        </a:spcBef>
                        <a:spcAft>
                          <a:spcPts val="1000"/>
                        </a:spcAft>
                        <a:buClr>
                          <a:schemeClr val="dk1"/>
                        </a:buClr>
                        <a:buSzPts val="1100"/>
                        <a:buFont typeface="Arial"/>
                        <a:buNone/>
                      </a:pPr>
                      <a:r>
                        <a:rPr i="1" lang="en">
                          <a:solidFill>
                            <a:schemeClr val="dk1"/>
                          </a:solidFill>
                          <a:latin typeface="Noto Sans"/>
                          <a:ea typeface="Noto Sans"/>
                          <a:cs typeface="Noto Sans"/>
                          <a:sym typeface="Noto Sans"/>
                        </a:rPr>
                        <a:t>Example 1</a:t>
                      </a:r>
                      <a:endParaRPr baseline="30000" i="1">
                        <a:solidFill>
                          <a:srgbClr val="424242"/>
                        </a:solidFill>
                        <a:highlight>
                          <a:srgbClr val="FFFFFF"/>
                        </a:highlight>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F5F5F5"/>
                    </a:solidFill>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+ 4)</a:t>
                      </a:r>
                      <a:r>
                        <a:rPr baseline="30000" lang="en">
                          <a:solidFill>
                            <a:schemeClr val="dk1"/>
                          </a:solidFill>
                          <a:latin typeface="Noto Sans"/>
                          <a:ea typeface="Noto Sans"/>
                          <a:cs typeface="Noto Sans"/>
                          <a:sym typeface="Noto Sans"/>
                        </a:rPr>
                        <a:t>2</a:t>
                      </a:r>
                      <a:endParaRPr i="1">
                        <a:solidFill>
                          <a:srgbClr val="000000"/>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F5F5F5"/>
                    </a:solidFill>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(1</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+ 2(1</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)(4)</a:t>
                      </a:r>
                      <a:r>
                        <a:rPr i="1" lang="en">
                          <a:solidFill>
                            <a:schemeClr val="dk1"/>
                          </a:solidFill>
                          <a:latin typeface="Times New Roman"/>
                          <a:ea typeface="Times New Roman"/>
                          <a:cs typeface="Times New Roman"/>
                          <a:sym typeface="Times New Roman"/>
                        </a:rPr>
                        <a:t> </a:t>
                      </a:r>
                      <a:r>
                        <a:rPr lang="en">
                          <a:solidFill>
                            <a:schemeClr val="dk1"/>
                          </a:solidFill>
                          <a:latin typeface="Noto Sans"/>
                          <a:ea typeface="Noto Sans"/>
                          <a:cs typeface="Noto Sans"/>
                          <a:sym typeface="Noto Sans"/>
                        </a:rPr>
                        <a:t>+ 4</a:t>
                      </a:r>
                      <a:r>
                        <a:rPr baseline="30000" lang="en">
                          <a:solidFill>
                            <a:schemeClr val="dk1"/>
                          </a:solidFill>
                          <a:latin typeface="Noto Sans"/>
                          <a:ea typeface="Noto Sans"/>
                          <a:cs typeface="Noto Sans"/>
                          <a:sym typeface="Noto Sans"/>
                        </a:rPr>
                        <a:t>2</a:t>
                      </a:r>
                      <a:endParaRPr baseline="300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F5F5F5"/>
                    </a:solidFill>
                  </a:tcPr>
                </a:tc>
                <a:tc>
                  <a:txBody>
                    <a:bodyPr/>
                    <a:lstStyle/>
                    <a:p>
                      <a:pPr indent="0" lvl="0" marL="0" rtl="0" algn="ctr">
                        <a:lnSpc>
                          <a:spcPct val="90000"/>
                        </a:lnSpc>
                        <a:spcBef>
                          <a:spcPts val="0"/>
                        </a:spcBef>
                        <a:spcAft>
                          <a:spcPts val="1000"/>
                        </a:spcAft>
                        <a:buClr>
                          <a:schemeClr val="dk1"/>
                        </a:buClr>
                        <a:buSzPts val="1100"/>
                        <a:buFont typeface="Arial"/>
                        <a:buNone/>
                      </a:pP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+ 8</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+ 16</a:t>
                      </a:r>
                      <a:endParaRPr>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F5F5F5"/>
                    </a:solidFill>
                  </a:tcPr>
                </a:tc>
              </a:tr>
              <a:tr h="364650">
                <a:tc>
                  <a:txBody>
                    <a:bodyPr/>
                    <a:lstStyle/>
                    <a:p>
                      <a:pPr indent="0" lvl="0" marL="0" rtl="0" algn="ctr">
                        <a:lnSpc>
                          <a:spcPct val="90000"/>
                        </a:lnSpc>
                        <a:spcBef>
                          <a:spcPts val="0"/>
                        </a:spcBef>
                        <a:spcAft>
                          <a:spcPts val="1000"/>
                        </a:spcAft>
                        <a:buNone/>
                      </a:pPr>
                      <a:r>
                        <a:rPr i="1" lang="en">
                          <a:solidFill>
                            <a:schemeClr val="dk1"/>
                          </a:solidFill>
                          <a:latin typeface="Noto Sans"/>
                          <a:ea typeface="Noto Sans"/>
                          <a:cs typeface="Noto Sans"/>
                          <a:sym typeface="Noto Sans"/>
                        </a:rPr>
                        <a:t>Example 2</a:t>
                      </a:r>
                      <a:endParaRPr i="1"/>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F5F5F5"/>
                    </a:solidFill>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(2</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+ 5)</a:t>
                      </a:r>
                      <a:r>
                        <a:rPr baseline="30000" lang="en">
                          <a:solidFill>
                            <a:schemeClr val="dk1"/>
                          </a:solidFill>
                          <a:latin typeface="Noto Sans"/>
                          <a:ea typeface="Noto Sans"/>
                          <a:cs typeface="Noto Sans"/>
                          <a:sym typeface="Noto Sans"/>
                        </a:rPr>
                        <a:t>2</a:t>
                      </a:r>
                      <a:endParaRPr i="1">
                        <a:solidFill>
                          <a:srgbClr val="000000"/>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F5F5F5"/>
                    </a:solidFill>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(2</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+ 2(2</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)(5)</a:t>
                      </a:r>
                      <a:r>
                        <a:rPr i="1" lang="en">
                          <a:solidFill>
                            <a:schemeClr val="dk1"/>
                          </a:solidFill>
                          <a:latin typeface="Times New Roman"/>
                          <a:ea typeface="Times New Roman"/>
                          <a:cs typeface="Times New Roman"/>
                          <a:sym typeface="Times New Roman"/>
                        </a:rPr>
                        <a:t> </a:t>
                      </a:r>
                      <a:r>
                        <a:rPr lang="en">
                          <a:solidFill>
                            <a:schemeClr val="dk1"/>
                          </a:solidFill>
                          <a:latin typeface="Noto Sans"/>
                          <a:ea typeface="Noto Sans"/>
                          <a:cs typeface="Noto Sans"/>
                          <a:sym typeface="Noto Sans"/>
                        </a:rPr>
                        <a:t>+ 5</a:t>
                      </a:r>
                      <a:r>
                        <a:rPr baseline="30000" lang="en">
                          <a:solidFill>
                            <a:schemeClr val="dk1"/>
                          </a:solidFill>
                          <a:latin typeface="Noto Sans"/>
                          <a:ea typeface="Noto Sans"/>
                          <a:cs typeface="Noto Sans"/>
                          <a:sym typeface="Noto Sans"/>
                        </a:rPr>
                        <a:t>2</a:t>
                      </a:r>
                      <a:endParaRPr i="1">
                        <a:solidFill>
                          <a:srgbClr val="000000"/>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F5F5F5"/>
                    </a:solidFill>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4</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+ 20</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+ 25</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F5F5F5"/>
                    </a:solidFill>
                  </a:tcPr>
                </a:tc>
              </a:tr>
              <a:tr h="371325">
                <a:tc>
                  <a:txBody>
                    <a:bodyPr/>
                    <a:lstStyle/>
                    <a:p>
                      <a:pPr indent="0" lvl="0" marL="0" rtl="0" algn="ctr">
                        <a:spcBef>
                          <a:spcPts val="0"/>
                        </a:spcBef>
                        <a:spcAft>
                          <a:spcPts val="0"/>
                        </a:spcAft>
                        <a:buNone/>
                      </a:pPr>
                      <a:r>
                        <a:rPr lang="en"/>
                        <a:t>Problem 1</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(3</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4)</a:t>
                      </a:r>
                      <a:r>
                        <a:rPr baseline="30000" lang="en">
                          <a:solidFill>
                            <a:schemeClr val="dk1"/>
                          </a:solidFill>
                          <a:latin typeface="Noto Sans"/>
                          <a:ea typeface="Noto Sans"/>
                          <a:cs typeface="Noto Sans"/>
                          <a:sym typeface="Noto Sans"/>
                        </a:rPr>
                        <a:t>2</a:t>
                      </a:r>
                      <a:endParaRPr i="1">
                        <a:solidFill>
                          <a:srgbClr val="000000"/>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(3</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+ 2( </a:t>
                      </a:r>
                      <a:r>
                        <a:rPr b="1" lang="en" u="sng">
                          <a:solidFill>
                            <a:schemeClr val="dk1"/>
                          </a:solidFill>
                          <a:latin typeface="Noto Sans"/>
                          <a:ea typeface="Noto Sans"/>
                          <a:cs typeface="Noto Sans"/>
                          <a:sym typeface="Noto Sans"/>
                        </a:rPr>
                        <a:t>a.</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 </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endParaRPr i="1">
                        <a:solidFill>
                          <a:srgbClr val="000000"/>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9</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24</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+ 16</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364650">
                <a:tc>
                  <a:txBody>
                    <a:bodyPr/>
                    <a:lstStyle/>
                    <a:p>
                      <a:pPr indent="0" lvl="0" marL="0" rtl="0" algn="ctr">
                        <a:spcBef>
                          <a:spcPts val="0"/>
                        </a:spcBef>
                        <a:spcAft>
                          <a:spcPts val="0"/>
                        </a:spcAft>
                        <a:buClr>
                          <a:schemeClr val="dk1"/>
                        </a:buClr>
                        <a:buSzPts val="1100"/>
                        <a:buFont typeface="Arial"/>
                        <a:buNone/>
                      </a:pPr>
                      <a:r>
                        <a:rPr lang="en">
                          <a:solidFill>
                            <a:schemeClr val="dk1"/>
                          </a:solidFill>
                        </a:rPr>
                        <a:t>Problem 2</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90000"/>
                        </a:lnSpc>
                        <a:spcBef>
                          <a:spcPts val="0"/>
                        </a:spcBef>
                        <a:spcAft>
                          <a:spcPts val="1000"/>
                        </a:spcAft>
                        <a:buNone/>
                      </a:pPr>
                      <a:r>
                        <a:rPr lang="en">
                          <a:solidFill>
                            <a:schemeClr val="dk1"/>
                          </a:solidFill>
                          <a:latin typeface="Noto Sans"/>
                          <a:ea typeface="Noto Sans"/>
                          <a:cs typeface="Noto Sans"/>
                          <a:sym typeface="Noto Sans"/>
                        </a:rPr>
                        <a:t>(5</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endParaRPr i="1">
                        <a:solidFill>
                          <a:srgbClr val="000000"/>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a:t>
                      </a:r>
                      <a:r>
                        <a:rPr b="1" lang="en" u="sng">
                          <a:solidFill>
                            <a:schemeClr val="dk1"/>
                          </a:solidFill>
                          <a:latin typeface="Noto Sans"/>
                          <a:ea typeface="Noto Sans"/>
                          <a:cs typeface="Noto Sans"/>
                          <a:sym typeface="Noto Sans"/>
                        </a:rPr>
                        <a:t>b.</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+ 2( </a:t>
                      </a:r>
                      <a:r>
                        <a:rPr b="1" lang="en" u="sng">
                          <a:solidFill>
                            <a:schemeClr val="dk1"/>
                          </a:solidFill>
                          <a:latin typeface="Noto Sans"/>
                          <a:ea typeface="Noto Sans"/>
                          <a:cs typeface="Noto Sans"/>
                          <a:sym typeface="Noto Sans"/>
                        </a:rPr>
                        <a:t>c.</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 </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e.</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endParaRPr i="1">
                        <a:solidFill>
                          <a:srgbClr val="000000"/>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25</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+ 30</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f.</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351350">
                <a:tc>
                  <a:txBody>
                    <a:bodyPr/>
                    <a:lstStyle/>
                    <a:p>
                      <a:pPr indent="0" lvl="0" marL="0" rtl="0" algn="ctr">
                        <a:spcBef>
                          <a:spcPts val="0"/>
                        </a:spcBef>
                        <a:spcAft>
                          <a:spcPts val="0"/>
                        </a:spcAft>
                        <a:buClr>
                          <a:schemeClr val="dk1"/>
                        </a:buClr>
                        <a:buSzPts val="1100"/>
                        <a:buFont typeface="Arial"/>
                        <a:buNone/>
                      </a:pPr>
                      <a:r>
                        <a:rPr lang="en">
                          <a:solidFill>
                            <a:schemeClr val="dk1"/>
                          </a:solidFill>
                        </a:rPr>
                        <a:t>Problem 3</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kx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m</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endParaRPr i="1">
                        <a:solidFill>
                          <a:srgbClr val="000000"/>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a:t>
                      </a:r>
                      <a:r>
                        <a:rPr b="1" lang="en" u="sng">
                          <a:solidFill>
                            <a:schemeClr val="dk1"/>
                          </a:solidFill>
                          <a:latin typeface="Noto Sans"/>
                          <a:ea typeface="Noto Sans"/>
                          <a:cs typeface="Noto Sans"/>
                          <a:sym typeface="Noto Sans"/>
                        </a:rPr>
                        <a:t>a.</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+ 2( </a:t>
                      </a:r>
                      <a:r>
                        <a:rPr b="1" lang="en" u="sng">
                          <a:solidFill>
                            <a:schemeClr val="dk1"/>
                          </a:solidFill>
                          <a:latin typeface="Noto Sans"/>
                          <a:ea typeface="Noto Sans"/>
                          <a:cs typeface="Noto Sans"/>
                          <a:sym typeface="Noto Sans"/>
                        </a:rPr>
                        <a:t>b.</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 </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endParaRPr i="1">
                        <a:solidFill>
                          <a:srgbClr val="000000"/>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90000"/>
                        </a:lnSpc>
                        <a:spcBef>
                          <a:spcPts val="0"/>
                        </a:spcBef>
                        <a:spcAft>
                          <a:spcPts val="1000"/>
                        </a:spcAft>
                        <a:buClr>
                          <a:schemeClr val="dk1"/>
                        </a:buClr>
                        <a:buSzPts val="1100"/>
                        <a:buFont typeface="Arial"/>
                        <a:buNone/>
                      </a:pPr>
                      <a:r>
                        <a:rPr lang="en">
                          <a:solidFill>
                            <a:schemeClr val="dk1"/>
                          </a:solidFill>
                          <a:latin typeface="Noto Sans"/>
                          <a:ea typeface="Noto Sans"/>
                          <a:cs typeface="Noto Sans"/>
                          <a:sym typeface="Noto Sans"/>
                        </a:rPr>
                        <a:t>(</a:t>
                      </a:r>
                      <a:r>
                        <a:rPr b="1" lang="en" u="sng">
                          <a:solidFill>
                            <a:schemeClr val="dk1"/>
                          </a:solidFill>
                          <a:latin typeface="Noto Sans"/>
                          <a:ea typeface="Noto Sans"/>
                          <a:cs typeface="Noto Sans"/>
                          <a:sym typeface="Noto Sans"/>
                        </a:rPr>
                        <a:t>e</a:t>
                      </a:r>
                      <a:r>
                        <a:rPr b="1" lang="en" u="sng">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f.</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b="1" lang="en" u="sng">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sp>
        <p:nvSpPr>
          <p:cNvPr id="176" name="Google Shape;176;p24"/>
          <p:cNvSpPr txBox="1"/>
          <p:nvPr/>
        </p:nvSpPr>
        <p:spPr>
          <a:xfrm>
            <a:off x="311700" y="4029452"/>
            <a:ext cx="8669700" cy="7545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Font typeface="Noto Sans"/>
              <a:buAutoNum type="arabicPeriod" startAt="4"/>
            </a:pPr>
            <a:r>
              <a:rPr lang="en" sz="1700">
                <a:solidFill>
                  <a:schemeClr val="dk1"/>
                </a:solidFill>
                <a:latin typeface="Noto Sans"/>
                <a:ea typeface="Noto Sans"/>
                <a:cs typeface="Noto Sans"/>
                <a:sym typeface="Noto Sans"/>
              </a:rPr>
              <a:t>Look at the expression in the last row of the table. If </a:t>
            </a:r>
            <a:r>
              <a:rPr i="1" lang="en" sz="1700">
                <a:solidFill>
                  <a:schemeClr val="dk1"/>
                </a:solidFill>
                <a:latin typeface="Times New Roman"/>
                <a:ea typeface="Times New Roman"/>
                <a:cs typeface="Times New Roman"/>
                <a:sym typeface="Times New Roman"/>
              </a:rPr>
              <a:t>ax</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bx</a:t>
            </a:r>
            <a:r>
              <a:rPr i="1" lang="en" sz="1700">
                <a:solidFill>
                  <a:schemeClr val="dk1"/>
                </a:solidFill>
                <a:latin typeface="Noto Sans"/>
                <a:ea typeface="Noto Sans"/>
                <a:cs typeface="Noto Sans"/>
                <a:sym typeface="Noto Sans"/>
              </a:rPr>
              <a:t>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c</a:t>
            </a:r>
            <a:r>
              <a:rPr lang="en" sz="1700">
                <a:solidFill>
                  <a:schemeClr val="dk1"/>
                </a:solidFill>
                <a:latin typeface="Noto Sans"/>
                <a:ea typeface="Noto Sans"/>
                <a:cs typeface="Noto Sans"/>
                <a:sym typeface="Noto Sans"/>
              </a:rPr>
              <a:t> is equivalent to (</a:t>
            </a:r>
            <a:r>
              <a:rPr i="1" lang="en" sz="1700">
                <a:solidFill>
                  <a:schemeClr val="dk1"/>
                </a:solidFill>
                <a:latin typeface="Times New Roman"/>
                <a:ea typeface="Times New Roman"/>
                <a:cs typeface="Times New Roman"/>
                <a:sym typeface="Times New Roman"/>
              </a:rPr>
              <a:t>kx</a:t>
            </a:r>
            <a:r>
              <a:rPr i="1" lang="en" sz="1700">
                <a:solidFill>
                  <a:schemeClr val="dk1"/>
                </a:solidFill>
                <a:latin typeface="Noto Sans"/>
                <a:ea typeface="Noto Sans"/>
                <a:cs typeface="Noto Sans"/>
                <a:sym typeface="Noto Sans"/>
              </a:rPr>
              <a:t>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m</a:t>
            </a:r>
            <a:r>
              <a:rPr lang="en" sz="1700">
                <a:solidFill>
                  <a:schemeClr val="dk1"/>
                </a:solidFill>
                <a:latin typeface="Noto Sans"/>
                <a:ea typeface="Noto Sans"/>
                <a:cs typeface="Noto Sans"/>
                <a:sym typeface="Noto Sans"/>
              </a:rPr>
              <a:t>)</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 how are </a:t>
            </a:r>
            <a:r>
              <a:rPr i="1" lang="en" sz="1700">
                <a:solidFill>
                  <a:schemeClr val="dk1"/>
                </a:solidFill>
                <a:latin typeface="Times New Roman"/>
                <a:ea typeface="Times New Roman"/>
                <a:cs typeface="Times New Roman"/>
                <a:sym typeface="Times New Roman"/>
              </a:rPr>
              <a:t>a</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b</a:t>
            </a:r>
            <a:r>
              <a:rPr lang="en" sz="1700">
                <a:solidFill>
                  <a:schemeClr val="dk1"/>
                </a:solidFill>
                <a:latin typeface="Noto Sans"/>
                <a:ea typeface="Noto Sans"/>
                <a:cs typeface="Noto Sans"/>
                <a:sym typeface="Noto Sans"/>
              </a:rPr>
              <a:t>, and </a:t>
            </a:r>
            <a:r>
              <a:rPr i="1" lang="en" sz="1700">
                <a:solidFill>
                  <a:schemeClr val="dk1"/>
                </a:solidFill>
                <a:latin typeface="Times New Roman"/>
                <a:ea typeface="Times New Roman"/>
                <a:cs typeface="Times New Roman"/>
                <a:sym typeface="Times New Roman"/>
              </a:rPr>
              <a:t>c</a:t>
            </a:r>
            <a:r>
              <a:rPr lang="en" sz="1700">
                <a:solidFill>
                  <a:schemeClr val="dk1"/>
                </a:solidFill>
                <a:latin typeface="Noto Sans"/>
                <a:ea typeface="Noto Sans"/>
                <a:cs typeface="Noto Sans"/>
                <a:sym typeface="Noto Sans"/>
              </a:rPr>
              <a:t> related to </a:t>
            </a:r>
            <a:r>
              <a:rPr i="1" lang="en" sz="1700">
                <a:solidFill>
                  <a:schemeClr val="dk1"/>
                </a:solidFill>
                <a:latin typeface="Times New Roman"/>
                <a:ea typeface="Times New Roman"/>
                <a:cs typeface="Times New Roman"/>
                <a:sym typeface="Times New Roman"/>
              </a:rPr>
              <a:t>k</a:t>
            </a:r>
            <a:r>
              <a:rPr lang="en" sz="1700">
                <a:solidFill>
                  <a:schemeClr val="dk1"/>
                </a:solidFill>
                <a:latin typeface="Noto Sans"/>
                <a:ea typeface="Noto Sans"/>
                <a:cs typeface="Noto Sans"/>
                <a:sym typeface="Noto Sans"/>
              </a:rPr>
              <a:t> and </a:t>
            </a:r>
            <a:r>
              <a:rPr i="1" lang="en" sz="1700">
                <a:solidFill>
                  <a:schemeClr val="dk1"/>
                </a:solidFill>
                <a:latin typeface="Times New Roman"/>
                <a:ea typeface="Times New Roman"/>
                <a:cs typeface="Times New Roman"/>
                <a:sym typeface="Times New Roman"/>
              </a:rPr>
              <a:t>m</a:t>
            </a:r>
            <a:r>
              <a:rPr lang="en" sz="1700">
                <a:solidFill>
                  <a:schemeClr val="dk1"/>
                </a:solidFill>
                <a:latin typeface="Noto Sans"/>
                <a:ea typeface="Noto Sans"/>
                <a:cs typeface="Noto Sans"/>
                <a:sym typeface="Noto Sans"/>
              </a:rPr>
              <a:t>?</a:t>
            </a:r>
            <a:endParaRPr sz="1700">
              <a:solidFill>
                <a:schemeClr val="dk1"/>
              </a:solidFill>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A</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182" name="Google Shape;182;p25" title="Screenshot 2025-12-03 102122.png"/>
          <p:cNvPicPr preferRelativeResize="0"/>
          <p:nvPr/>
        </p:nvPicPr>
        <p:blipFill rotWithShape="1">
          <a:blip r:embed="rId3">
            <a:alphaModFix/>
          </a:blip>
          <a:srcRect b="1323" l="960" r="0" t="1323"/>
          <a:stretch/>
        </p:blipFill>
        <p:spPr>
          <a:xfrm>
            <a:off x="233425" y="1483000"/>
            <a:ext cx="8754627" cy="3167949"/>
          </a:xfrm>
          <a:prstGeom prst="rect">
            <a:avLst/>
          </a:prstGeom>
          <a:noFill/>
          <a:ln>
            <a:noFill/>
          </a:ln>
        </p:spPr>
      </p:pic>
      <p:sp>
        <p:nvSpPr>
          <p:cNvPr id="183" name="Google Shape;183;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87" name="Shape 187"/>
        <p:cNvGrpSpPr/>
        <p:nvPr/>
      </p:nvGrpSpPr>
      <p:grpSpPr>
        <a:xfrm>
          <a:off x="0" y="0"/>
          <a:ext cx="0" cy="0"/>
          <a:chOff x="0" y="0"/>
          <a:chExt cx="0" cy="0"/>
        </a:xfrm>
      </p:grpSpPr>
      <p:pic>
        <p:nvPicPr>
          <p:cNvPr descr="Icon indicating the slide contains a support for students with disabilities" id="188" name="Google Shape;188;p26"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id="189" name="Google Shape;189;p2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r>
              <a:rPr b="0" lang="en" sz="1400">
                <a:solidFill>
                  <a:srgbClr val="666666"/>
                </a:solidFill>
              </a:rPr>
              <a:t>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Back and Forth Forms 🏓</a:t>
            </a:r>
            <a:endParaRPr sz="2600">
              <a:solidFill>
                <a:srgbClr val="005047"/>
              </a:solidFill>
            </a:endParaRPr>
          </a:p>
        </p:txBody>
      </p:sp>
      <p:sp>
        <p:nvSpPr>
          <p:cNvPr id="190" name="Google Shape;190;p2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 </a:t>
            </a:r>
            <a:endParaRPr i="1"/>
          </a:p>
        </p:txBody>
      </p:sp>
      <p:sp>
        <p:nvSpPr>
          <p:cNvPr descr="A callout providing support steps for students based on universal designs for learning. " id="191" name="Google Shape;191;p26" title="UDL callout box"/>
          <p:cNvSpPr/>
          <p:nvPr/>
        </p:nvSpPr>
        <p:spPr>
          <a:xfrm>
            <a:off x="4779300" y="1092377"/>
            <a:ext cx="3907500" cy="25686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Break the task into smaller parts</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Talk about the steps with a partner</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Use the printed slips to match each step</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Share slips and work together</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Keep the slips nearby as a guide</a:t>
            </a:r>
            <a:endParaRPr sz="1500">
              <a:solidFill>
                <a:schemeClr val="dk1"/>
              </a:solidFill>
              <a:latin typeface="Noto Sans"/>
              <a:ea typeface="Noto Sans"/>
              <a:cs typeface="Noto Sans"/>
              <a:sym typeface="Noto Sans"/>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192" name="Google Shape;192;p2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26"/>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9.10.3 Converting from Standard Form to Vertex Form</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p27"/>
          <p:cNvSpPr txBox="1"/>
          <p:nvPr>
            <p:ph type="title"/>
          </p:nvPr>
        </p:nvSpPr>
        <p:spPr>
          <a:xfrm>
            <a:off x="311700" y="58483"/>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None/>
            </a:pPr>
            <a:r>
              <a:rPr lang="en"/>
              <a:t>Back and Forth Forms 🏓</a:t>
            </a:r>
            <a:endParaRPr>
              <a:solidFill>
                <a:srgbClr val="005047"/>
              </a:solidFill>
            </a:endParaRPr>
          </a:p>
        </p:txBody>
      </p:sp>
      <p:sp>
        <p:nvSpPr>
          <p:cNvPr id="199" name="Google Shape;199;p27"/>
          <p:cNvSpPr txBox="1"/>
          <p:nvPr>
            <p:ph idx="1" type="body"/>
          </p:nvPr>
        </p:nvSpPr>
        <p:spPr>
          <a:xfrm>
            <a:off x="311700" y="1012975"/>
            <a:ext cx="8467200" cy="3825600"/>
          </a:xfrm>
          <a:prstGeom prst="rect">
            <a:avLst/>
          </a:prstGeom>
        </p:spPr>
        <p:txBody>
          <a:bodyPr anchorCtr="0" anchor="t" bIns="91425" lIns="91425" spcFirstLastPara="1" rIns="91425" wrap="square" tIns="91425">
            <a:noAutofit/>
          </a:bodyPr>
          <a:lstStyle/>
          <a:p>
            <a:pPr indent="-374650" lvl="0" marL="457200" rtl="0" algn="l">
              <a:lnSpc>
                <a:spcPct val="100000"/>
              </a:lnSpc>
              <a:spcBef>
                <a:spcPts val="0"/>
              </a:spcBef>
              <a:spcAft>
                <a:spcPts val="0"/>
              </a:spcAft>
              <a:buSzPts val="2300"/>
              <a:buAutoNum type="arabicPeriod"/>
            </a:pPr>
            <a:r>
              <a:rPr lang="en" sz="2300"/>
              <a:t>Rewrite (</a:t>
            </a:r>
            <a:r>
              <a:rPr i="1" lang="en" sz="2300">
                <a:latin typeface="Times New Roman"/>
                <a:ea typeface="Times New Roman"/>
                <a:cs typeface="Times New Roman"/>
                <a:sym typeface="Times New Roman"/>
              </a:rPr>
              <a:t>x </a:t>
            </a:r>
            <a:r>
              <a:rPr lang="en" sz="2300"/>
              <a:t>+ 5)</a:t>
            </a:r>
            <a:r>
              <a:rPr baseline="30000" lang="en" sz="2300"/>
              <a:t>2 </a:t>
            </a:r>
            <a:r>
              <a:rPr lang="en" sz="2300"/>
              <a:t>+ 1 in standard form.</a:t>
            </a:r>
            <a:endParaRPr sz="2300"/>
          </a:p>
          <a:p>
            <a:pPr indent="-374650" lvl="0" marL="457200" rtl="0" algn="l">
              <a:lnSpc>
                <a:spcPct val="100000"/>
              </a:lnSpc>
              <a:spcBef>
                <a:spcPts val="1800"/>
              </a:spcBef>
              <a:spcAft>
                <a:spcPts val="0"/>
              </a:spcAft>
              <a:buSzPts val="2300"/>
              <a:buAutoNum type="arabicPeriod"/>
            </a:pPr>
            <a:r>
              <a:rPr lang="en" sz="2300"/>
              <a:t>Rewrite (</a:t>
            </a:r>
            <a:r>
              <a:rPr i="1" lang="en" sz="2300">
                <a:latin typeface="Times New Roman"/>
                <a:ea typeface="Times New Roman"/>
                <a:cs typeface="Times New Roman"/>
                <a:sym typeface="Times New Roman"/>
              </a:rPr>
              <a:t>x </a:t>
            </a:r>
            <a:r>
              <a:rPr lang="en" sz="2300"/>
              <a:t>– 3)</a:t>
            </a:r>
            <a:r>
              <a:rPr baseline="30000" lang="en" sz="2300"/>
              <a:t>2 </a:t>
            </a:r>
            <a:r>
              <a:rPr lang="en" sz="2300"/>
              <a:t>– 7 in standard form.</a:t>
            </a:r>
            <a:endParaRPr sz="2300"/>
          </a:p>
          <a:p>
            <a:pPr indent="-374650" lvl="0" marL="457200" rtl="0" algn="l">
              <a:lnSpc>
                <a:spcPct val="100000"/>
              </a:lnSpc>
              <a:spcBef>
                <a:spcPts val="1800"/>
              </a:spcBef>
              <a:spcAft>
                <a:spcPts val="1000"/>
              </a:spcAft>
              <a:buSzPts val="2300"/>
              <a:buAutoNum type="arabicPeriod"/>
            </a:pPr>
            <a:r>
              <a:rPr lang="en" sz="2300"/>
              <a:t>Reverse the steps: For questions 1 and 2 rewrite the standard form in vertex form and explain your process.</a:t>
            </a:r>
            <a:endParaRPr sz="2300"/>
          </a:p>
        </p:txBody>
      </p:sp>
      <p:sp>
        <p:nvSpPr>
          <p:cNvPr id="200" name="Google Shape;200;p27"/>
          <p:cNvSpPr txBox="1"/>
          <p:nvPr>
            <p:ph idx="12" type="sldNum"/>
          </p:nvPr>
        </p:nvSpPr>
        <p:spPr>
          <a:xfrm>
            <a:off x="8283608" y="475912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27"/>
          <p:cNvSpPr txBox="1"/>
          <p:nvPr>
            <p:ph idx="3" type="sldNum"/>
          </p:nvPr>
        </p:nvSpPr>
        <p:spPr>
          <a:xfrm>
            <a:off x="311700" y="475913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9.10.3 Converting from Standard Form to Vertex Form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5" name="Shape 205"/>
        <p:cNvGrpSpPr/>
        <p:nvPr/>
      </p:nvGrpSpPr>
      <p:grpSpPr>
        <a:xfrm>
          <a:off x="0" y="0"/>
          <a:ext cx="0" cy="0"/>
          <a:chOff x="0" y="0"/>
          <a:chExt cx="0" cy="0"/>
        </a:xfrm>
      </p:grpSpPr>
      <p:sp>
        <p:nvSpPr>
          <p:cNvPr id="206" name="Google Shape;206;p28"/>
          <p:cNvSpPr txBox="1"/>
          <p:nvPr>
            <p:ph type="title"/>
          </p:nvPr>
        </p:nvSpPr>
        <p:spPr>
          <a:xfrm>
            <a:off x="311700" y="58483"/>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Back and Forth Forms 🏓</a:t>
            </a:r>
            <a:endParaRPr>
              <a:solidFill>
                <a:srgbClr val="005047"/>
              </a:solidFill>
            </a:endParaRPr>
          </a:p>
        </p:txBody>
      </p:sp>
      <p:sp>
        <p:nvSpPr>
          <p:cNvPr id="207" name="Google Shape;207;p28"/>
          <p:cNvSpPr txBox="1"/>
          <p:nvPr>
            <p:ph idx="1" type="body"/>
          </p:nvPr>
        </p:nvSpPr>
        <p:spPr>
          <a:xfrm>
            <a:off x="311700" y="1012975"/>
            <a:ext cx="8467200" cy="38256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startAt="4"/>
            </a:pPr>
            <a:r>
              <a:rPr lang="en"/>
              <a:t>Test your strategy by rewriting </a:t>
            </a:r>
            <a:r>
              <a:rPr i="1" lang="en">
                <a:latin typeface="Times New Roman"/>
                <a:ea typeface="Times New Roman"/>
                <a:cs typeface="Times New Roman"/>
                <a:sym typeface="Times New Roman"/>
              </a:rPr>
              <a:t>x</a:t>
            </a:r>
            <a:r>
              <a:rPr baseline="30000" lang="en"/>
              <a:t>2 </a:t>
            </a:r>
            <a:r>
              <a:rPr lang="en"/>
              <a:t>+ 10</a:t>
            </a:r>
            <a:r>
              <a:rPr i="1" lang="en">
                <a:latin typeface="Times New Roman"/>
                <a:ea typeface="Times New Roman"/>
                <a:cs typeface="Times New Roman"/>
                <a:sym typeface="Times New Roman"/>
              </a:rPr>
              <a:t>x </a:t>
            </a:r>
            <a:r>
              <a:rPr lang="en"/>
              <a:t>+ 9 in vertex form.</a:t>
            </a:r>
            <a:endParaRPr/>
          </a:p>
          <a:p>
            <a:pPr indent="-368300" lvl="0" marL="457200" rtl="0" algn="l">
              <a:lnSpc>
                <a:spcPct val="100000"/>
              </a:lnSpc>
              <a:spcBef>
                <a:spcPts val="1800"/>
              </a:spcBef>
              <a:spcAft>
                <a:spcPts val="0"/>
              </a:spcAft>
              <a:buSzPts val="2200"/>
              <a:buAutoNum type="arabicPeriod" startAt="4"/>
            </a:pPr>
            <a:r>
              <a:rPr lang="en"/>
              <a:t>Check the expression you rewrote in vertex form. </a:t>
            </a:r>
            <a:endParaRPr/>
          </a:p>
          <a:p>
            <a:pPr indent="-368300" lvl="1" marL="914400" rtl="0" algn="l">
              <a:lnSpc>
                <a:spcPct val="100000"/>
              </a:lnSpc>
              <a:spcBef>
                <a:spcPts val="1000"/>
              </a:spcBef>
              <a:spcAft>
                <a:spcPts val="0"/>
              </a:spcAft>
              <a:buSzPts val="2200"/>
              <a:buAutoNum type="alphaLcPeriod"/>
            </a:pPr>
            <a:r>
              <a:rPr lang="en" sz="2200"/>
              <a:t>Use Desmos or graph paper to graph both </a:t>
            </a:r>
            <a:r>
              <a:rPr i="1" lang="en" sz="2200">
                <a:latin typeface="Times New Roman"/>
                <a:ea typeface="Times New Roman"/>
                <a:cs typeface="Times New Roman"/>
                <a:sym typeface="Times New Roman"/>
              </a:rPr>
              <a:t>x</a:t>
            </a:r>
            <a:r>
              <a:rPr baseline="30000" lang="en" sz="2200"/>
              <a:t>2 </a:t>
            </a:r>
            <a:r>
              <a:rPr lang="en" sz="2200"/>
              <a:t>+ 10</a:t>
            </a:r>
            <a:r>
              <a:rPr i="1" lang="en" sz="2200">
                <a:latin typeface="Times New Roman"/>
                <a:ea typeface="Times New Roman"/>
                <a:cs typeface="Times New Roman"/>
                <a:sym typeface="Times New Roman"/>
              </a:rPr>
              <a:t>x </a:t>
            </a:r>
            <a:r>
              <a:rPr lang="en" sz="2200"/>
              <a:t>+ 9 and your new expression. Do they define the same function?</a:t>
            </a:r>
            <a:endParaRPr sz="2200"/>
          </a:p>
          <a:p>
            <a:pPr indent="-368300" lvl="1" marL="914400" rtl="0" algn="l">
              <a:lnSpc>
                <a:spcPct val="100000"/>
              </a:lnSpc>
              <a:spcBef>
                <a:spcPts val="1000"/>
              </a:spcBef>
              <a:spcAft>
                <a:spcPts val="0"/>
              </a:spcAft>
              <a:buSzPts val="2200"/>
              <a:buAutoNum type="alphaLcPeriod"/>
            </a:pPr>
            <a:r>
              <a:rPr lang="en" sz="2200"/>
              <a:t>If you convert your expression in vertex form back into standard form, do you get </a:t>
            </a:r>
            <a:r>
              <a:rPr i="1" lang="en" sz="2200">
                <a:latin typeface="Times New Roman"/>
                <a:ea typeface="Times New Roman"/>
                <a:cs typeface="Times New Roman"/>
                <a:sym typeface="Times New Roman"/>
              </a:rPr>
              <a:t>x</a:t>
            </a:r>
            <a:r>
              <a:rPr baseline="30000" lang="en" sz="2200"/>
              <a:t>2 </a:t>
            </a:r>
            <a:r>
              <a:rPr lang="en" sz="2200"/>
              <a:t>+ 10</a:t>
            </a:r>
            <a:r>
              <a:rPr i="1" lang="en" sz="2200">
                <a:latin typeface="Times New Roman"/>
                <a:ea typeface="Times New Roman"/>
                <a:cs typeface="Times New Roman"/>
                <a:sym typeface="Times New Roman"/>
              </a:rPr>
              <a:t>x </a:t>
            </a:r>
            <a:r>
              <a:rPr lang="en" sz="2200"/>
              <a:t>+ 9?</a:t>
            </a:r>
            <a:endParaRPr sz="2200"/>
          </a:p>
        </p:txBody>
      </p:sp>
      <p:sp>
        <p:nvSpPr>
          <p:cNvPr id="208" name="Google Shape;208;p28"/>
          <p:cNvSpPr txBox="1"/>
          <p:nvPr>
            <p:ph idx="12" type="sldNum"/>
          </p:nvPr>
        </p:nvSpPr>
        <p:spPr>
          <a:xfrm>
            <a:off x="8283608" y="475912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9" name="Google Shape;209;p28"/>
          <p:cNvSpPr txBox="1"/>
          <p:nvPr>
            <p:ph idx="3" type="sldNum"/>
          </p:nvPr>
        </p:nvSpPr>
        <p:spPr>
          <a:xfrm>
            <a:off x="311700" y="475913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9.10.3 Converting from Standard Form to Vertex Form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3" name="Shape 213"/>
        <p:cNvGrpSpPr/>
        <p:nvPr/>
      </p:nvGrpSpPr>
      <p:grpSpPr>
        <a:xfrm>
          <a:off x="0" y="0"/>
          <a:ext cx="0" cy="0"/>
          <a:chOff x="0" y="0"/>
          <a:chExt cx="0" cy="0"/>
        </a:xfrm>
      </p:grpSpPr>
      <p:pic>
        <p:nvPicPr>
          <p:cNvPr descr="Icon indicating the slide contains a check for understanding question for students " id="214" name="Google Shape;214;p2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15" name="Google Shape;215;p2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16" name="Google Shape;216;p2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is the equivalent vertex form of the expression </a:t>
            </a:r>
            <a:r>
              <a:rPr i="1" lang="en">
                <a:latin typeface="Times New Roman"/>
                <a:ea typeface="Times New Roman"/>
                <a:cs typeface="Times New Roman"/>
                <a:sym typeface="Times New Roman"/>
              </a:rPr>
              <a:t>x</a:t>
            </a:r>
            <a:r>
              <a:rPr baseline="30000" lang="en"/>
              <a:t>2 </a:t>
            </a:r>
            <a:r>
              <a:rPr lang="en"/>
              <a:t>+ 14</a:t>
            </a:r>
            <a:r>
              <a:rPr i="1" lang="en">
                <a:latin typeface="Times New Roman"/>
                <a:ea typeface="Times New Roman"/>
                <a:cs typeface="Times New Roman"/>
                <a:sym typeface="Times New Roman"/>
              </a:rPr>
              <a:t>x </a:t>
            </a:r>
            <a:r>
              <a:rPr lang="en"/>
              <a:t>− 3</a:t>
            </a:r>
            <a:r>
              <a:rPr lang="en"/>
              <a:t>?</a:t>
            </a:r>
            <a:endParaRPr/>
          </a:p>
          <a:p>
            <a:pPr indent="-381000" lvl="0" marL="914400" rtl="0" algn="l">
              <a:lnSpc>
                <a:spcPct val="100000"/>
              </a:lnSpc>
              <a:spcBef>
                <a:spcPts val="1200"/>
              </a:spcBef>
              <a:spcAft>
                <a:spcPts val="0"/>
              </a:spcAft>
              <a:buSzPts val="2400"/>
              <a:buFont typeface="Noto Sans"/>
              <a:buAutoNum type="alphaLcPeriod"/>
            </a:pPr>
            <a:r>
              <a:rPr lang="en"/>
              <a:t>(</a:t>
            </a:r>
            <a:r>
              <a:rPr i="1" lang="en">
                <a:latin typeface="Times New Roman"/>
                <a:ea typeface="Times New Roman"/>
                <a:cs typeface="Times New Roman"/>
                <a:sym typeface="Times New Roman"/>
              </a:rPr>
              <a:t>x </a:t>
            </a:r>
            <a:r>
              <a:rPr lang="en"/>
              <a:t>+ 7)</a:t>
            </a:r>
            <a:r>
              <a:rPr baseline="30000" lang="en"/>
              <a:t>2</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a:t>
            </a:r>
            <a:r>
              <a:rPr i="1" lang="en">
                <a:latin typeface="Times New Roman"/>
                <a:ea typeface="Times New Roman"/>
                <a:cs typeface="Times New Roman"/>
                <a:sym typeface="Times New Roman"/>
              </a:rPr>
              <a:t>x </a:t>
            </a:r>
            <a:r>
              <a:rPr lang="en"/>
              <a:t>+ 7)</a:t>
            </a:r>
            <a:r>
              <a:rPr baseline="30000" lang="en"/>
              <a:t>2 </a:t>
            </a:r>
            <a:r>
              <a:rPr lang="en"/>
              <a:t>− 3</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a:t>
            </a:r>
            <a:r>
              <a:rPr i="1" lang="en">
                <a:latin typeface="Times New Roman"/>
                <a:ea typeface="Times New Roman"/>
                <a:cs typeface="Times New Roman"/>
                <a:sym typeface="Times New Roman"/>
              </a:rPr>
              <a:t>x </a:t>
            </a:r>
            <a:r>
              <a:rPr lang="en"/>
              <a:t>+ 7)</a:t>
            </a:r>
            <a:r>
              <a:rPr baseline="30000" lang="en"/>
              <a:t>2 </a:t>
            </a:r>
            <a:r>
              <a:rPr lang="en"/>
              <a:t>− 52</a:t>
            </a:r>
            <a:endParaRPr>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lang="en"/>
              <a:t>(</a:t>
            </a:r>
            <a:r>
              <a:rPr i="1" lang="en">
                <a:latin typeface="Times New Roman"/>
                <a:ea typeface="Times New Roman"/>
                <a:cs typeface="Times New Roman"/>
                <a:sym typeface="Times New Roman"/>
              </a:rPr>
              <a:t>x </a:t>
            </a:r>
            <a:r>
              <a:rPr lang="en"/>
              <a:t>+ 7)</a:t>
            </a:r>
            <a:r>
              <a:rPr baseline="30000" lang="en"/>
              <a:t>2 </a:t>
            </a:r>
            <a:r>
              <a:rPr lang="en"/>
              <a:t>+ 40</a:t>
            </a:r>
            <a:endParaRPr>
              <a:latin typeface="Noto Sans"/>
              <a:ea typeface="Noto Sans"/>
              <a:cs typeface="Noto Sans"/>
              <a:sym typeface="Noto Sans"/>
            </a:endParaRPr>
          </a:p>
        </p:txBody>
      </p:sp>
      <p:sp>
        <p:nvSpPr>
          <p:cNvPr id="217" name="Google Shape;217;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218" name="Google Shape;218;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9.10.3 Converting from Standard Form to Vertex Form</a:t>
            </a:r>
            <a:endParaRPr/>
          </a:p>
        </p:txBody>
      </p:sp>
      <p:sp>
        <p:nvSpPr>
          <p:cNvPr descr="An arrow icon reads &quot;Let's review!&quot; and links to a slide that reviews the content that was assessed in the self check question. " id="219" name="Google Shape;219;p29"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3" name="Shape 223"/>
        <p:cNvGrpSpPr/>
        <p:nvPr/>
      </p:nvGrpSpPr>
      <p:grpSpPr>
        <a:xfrm>
          <a:off x="0" y="0"/>
          <a:ext cx="0" cy="0"/>
          <a:chOff x="0" y="0"/>
          <a:chExt cx="0" cy="0"/>
        </a:xfrm>
      </p:grpSpPr>
      <p:pic>
        <p:nvPicPr>
          <p:cNvPr descr="Icon indicating the slide contains a additional resources for students who struggled with the check for understanding (self check) question" id="224" name="Google Shape;224;p30"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25" name="Google Shape;225;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26" name="Google Shape;226;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7" name="Google Shape;227;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9.10.3 Converting from Standard Form to Vertex Form - Additional Resources</a:t>
            </a:r>
            <a:endParaRPr/>
          </a:p>
        </p:txBody>
      </p:sp>
      <p:sp>
        <p:nvSpPr>
          <p:cNvPr id="228" name="Google Shape;228;p30"/>
          <p:cNvSpPr txBox="1"/>
          <p:nvPr>
            <p:ph idx="1" type="body"/>
          </p:nvPr>
        </p:nvSpPr>
        <p:spPr>
          <a:xfrm>
            <a:off x="311700" y="960125"/>
            <a:ext cx="3946200" cy="3480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200"/>
              </a:spcAft>
              <a:buClr>
                <a:schemeClr val="dk1"/>
              </a:buClr>
              <a:buSzPts val="1100"/>
              <a:buFont typeface="Arial"/>
              <a:buNone/>
            </a:pPr>
            <a:r>
              <a:rPr lang="en" sz="2200"/>
              <a:t>Re</a:t>
            </a:r>
            <a:r>
              <a:rPr lang="en" sz="2200"/>
              <a:t>write </a:t>
            </a:r>
            <a:r>
              <a:rPr i="1" lang="en" sz="2200">
                <a:latin typeface="Times New Roman"/>
                <a:ea typeface="Times New Roman"/>
                <a:cs typeface="Times New Roman"/>
                <a:sym typeface="Times New Roman"/>
              </a:rPr>
              <a:t>x</a:t>
            </a:r>
            <a:r>
              <a:rPr baseline="30000" lang="en" sz="2200"/>
              <a:t>2 </a:t>
            </a:r>
            <a:r>
              <a:rPr lang="en" sz="2200"/>
              <a:t>+ 8</a:t>
            </a:r>
            <a:r>
              <a:rPr i="1" lang="en" sz="2200">
                <a:latin typeface="Times New Roman"/>
                <a:ea typeface="Times New Roman"/>
                <a:cs typeface="Times New Roman"/>
                <a:sym typeface="Times New Roman"/>
              </a:rPr>
              <a:t>x </a:t>
            </a:r>
            <a:r>
              <a:rPr lang="en" sz="2200"/>
              <a:t>− 7 in vertex form (of a quadratic expression).</a:t>
            </a:r>
            <a:endParaRPr sz="2200"/>
          </a:p>
        </p:txBody>
      </p:sp>
      <p:sp>
        <p:nvSpPr>
          <p:cNvPr id="229" name="Google Shape;229;p30"/>
          <p:cNvSpPr txBox="1"/>
          <p:nvPr/>
        </p:nvSpPr>
        <p:spPr>
          <a:xfrm>
            <a:off x="5190100" y="960125"/>
            <a:ext cx="3783000" cy="34809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rgbClr val="000000"/>
                </a:solidFill>
                <a:latin typeface="Noto Sans"/>
                <a:ea typeface="Noto Sans"/>
                <a:cs typeface="Noto Sans"/>
                <a:sym typeface="Noto Sans"/>
              </a:rPr>
              <a:t>CHANGING </a:t>
            </a:r>
            <a:br>
              <a:rPr b="1" lang="en" sz="1700">
                <a:solidFill>
                  <a:srgbClr val="000000"/>
                </a:solidFill>
                <a:latin typeface="Noto Sans"/>
                <a:ea typeface="Noto Sans"/>
                <a:cs typeface="Noto Sans"/>
                <a:sym typeface="Noto Sans"/>
              </a:rPr>
            </a:br>
            <a:r>
              <a:rPr b="1" lang="en" sz="1700">
                <a:latin typeface="Noto Sans"/>
                <a:ea typeface="Noto Sans"/>
                <a:cs typeface="Noto Sans"/>
                <a:sym typeface="Noto Sans"/>
              </a:rPr>
              <a:t>STANDARD</a:t>
            </a:r>
            <a:r>
              <a:rPr b="1" lang="en" sz="1700">
                <a:solidFill>
                  <a:srgbClr val="000000"/>
                </a:solidFill>
                <a:latin typeface="Noto Sans"/>
                <a:ea typeface="Noto Sans"/>
                <a:cs typeface="Noto Sans"/>
                <a:sym typeface="Noto Sans"/>
              </a:rPr>
              <a:t> FORM</a:t>
            </a:r>
            <a:br>
              <a:rPr b="1" lang="en" sz="1700">
                <a:solidFill>
                  <a:srgbClr val="000000"/>
                </a:solidFill>
                <a:latin typeface="Noto Sans"/>
                <a:ea typeface="Noto Sans"/>
                <a:cs typeface="Noto Sans"/>
                <a:sym typeface="Noto Sans"/>
              </a:rPr>
            </a:br>
            <a:r>
              <a:rPr b="1" lang="en" sz="1700">
                <a:solidFill>
                  <a:srgbClr val="000000"/>
                </a:solidFill>
                <a:latin typeface="Noto Sans"/>
                <a:ea typeface="Noto Sans"/>
                <a:cs typeface="Noto Sans"/>
                <a:sym typeface="Noto Sans"/>
              </a:rPr>
              <a:t>TO VERTEX FORM</a:t>
            </a:r>
            <a:endParaRPr b="1" sz="1700">
              <a:solidFill>
                <a:srgbClr val="000000"/>
              </a:solidFill>
              <a:latin typeface="Noto Sans"/>
              <a:ea typeface="Noto Sans"/>
              <a:cs typeface="Noto Sans"/>
              <a:sym typeface="Noto Sans"/>
            </a:endParaRPr>
          </a:p>
          <a:p>
            <a:pPr indent="0" lvl="0" marL="0" rtl="0" algn="l">
              <a:spcBef>
                <a:spcPts val="2200"/>
              </a:spcBef>
              <a:spcAft>
                <a:spcPts val="0"/>
              </a:spcAft>
              <a:buNone/>
            </a:pPr>
            <a:r>
              <a:rPr b="1" lang="en" sz="1600">
                <a:solidFill>
                  <a:srgbClr val="000000"/>
                </a:solidFill>
                <a:latin typeface="Noto Sans"/>
                <a:ea typeface="Noto Sans"/>
                <a:cs typeface="Noto Sans"/>
                <a:sym typeface="Noto Sans"/>
              </a:rPr>
              <a:t>Step 1 -</a:t>
            </a:r>
            <a:r>
              <a:rPr lang="en" sz="1600">
                <a:solidFill>
                  <a:srgbClr val="000000"/>
                </a:solidFill>
                <a:latin typeface="Noto Sans"/>
                <a:ea typeface="Noto Sans"/>
                <a:cs typeface="Noto Sans"/>
                <a:sym typeface="Noto Sans"/>
              </a:rPr>
              <a:t> </a:t>
            </a:r>
            <a:r>
              <a:rPr lang="en" sz="1600">
                <a:latin typeface="Noto Sans"/>
                <a:ea typeface="Noto Sans"/>
                <a:cs typeface="Noto Sans"/>
                <a:sym typeface="Noto Sans"/>
              </a:rPr>
              <a:t>Complete the square</a:t>
            </a:r>
            <a:r>
              <a:rPr lang="en" sz="1600">
                <a:solidFill>
                  <a:srgbClr val="000000"/>
                </a:solidFill>
                <a:latin typeface="Noto Sans"/>
                <a:ea typeface="Noto Sans"/>
                <a:cs typeface="Noto Sans"/>
                <a:sym typeface="Noto Sans"/>
              </a:rPr>
              <a:t>.</a:t>
            </a:r>
            <a:endParaRPr sz="1600">
              <a:solidFill>
                <a:srgbClr val="000000"/>
              </a:solidFill>
              <a:latin typeface="Noto Sans"/>
              <a:ea typeface="Noto Sans"/>
              <a:cs typeface="Noto Sans"/>
              <a:sym typeface="Noto Sans"/>
            </a:endParaRPr>
          </a:p>
          <a:p>
            <a:pPr indent="0" lvl="0" marL="0" rtl="0" algn="l">
              <a:spcBef>
                <a:spcPts val="1000"/>
              </a:spcBef>
              <a:spcAft>
                <a:spcPts val="0"/>
              </a:spcAft>
              <a:buClr>
                <a:srgbClr val="000000"/>
              </a:buClr>
              <a:buSzPts val="1100"/>
              <a:buFont typeface="Arial"/>
              <a:buNone/>
            </a:pPr>
            <a:r>
              <a:rPr b="1" lang="en" sz="1600">
                <a:solidFill>
                  <a:srgbClr val="000000"/>
                </a:solidFill>
                <a:latin typeface="Noto Sans"/>
                <a:ea typeface="Noto Sans"/>
                <a:cs typeface="Noto Sans"/>
                <a:sym typeface="Noto Sans"/>
              </a:rPr>
              <a:t>Step 2 -</a:t>
            </a:r>
            <a:r>
              <a:rPr lang="en" sz="1600">
                <a:solidFill>
                  <a:srgbClr val="000000"/>
                </a:solidFill>
                <a:latin typeface="Noto Sans"/>
                <a:ea typeface="Noto Sans"/>
                <a:cs typeface="Noto Sans"/>
                <a:sym typeface="Noto Sans"/>
              </a:rPr>
              <a:t> Balance the </a:t>
            </a:r>
            <a:r>
              <a:rPr lang="en" sz="1600">
                <a:latin typeface="Noto Sans"/>
                <a:ea typeface="Noto Sans"/>
                <a:cs typeface="Noto Sans"/>
                <a:sym typeface="Noto Sans"/>
              </a:rPr>
              <a:t>expression</a:t>
            </a:r>
            <a:r>
              <a:rPr lang="en" sz="1600">
                <a:solidFill>
                  <a:srgbClr val="000000"/>
                </a:solidFill>
                <a:latin typeface="Noto Sans"/>
                <a:ea typeface="Noto Sans"/>
                <a:cs typeface="Noto Sans"/>
                <a:sym typeface="Noto Sans"/>
              </a:rPr>
              <a:t> by adding the constant to the </a:t>
            </a:r>
            <a:r>
              <a:rPr lang="en" sz="1600">
                <a:latin typeface="Noto Sans"/>
                <a:ea typeface="Noto Sans"/>
                <a:cs typeface="Noto Sans"/>
                <a:sym typeface="Noto Sans"/>
              </a:rPr>
              <a:t>expression</a:t>
            </a:r>
            <a:r>
              <a:rPr lang="en" sz="1600">
                <a:solidFill>
                  <a:srgbClr val="000000"/>
                </a:solidFill>
                <a:latin typeface="Noto Sans"/>
                <a:ea typeface="Noto Sans"/>
                <a:cs typeface="Noto Sans"/>
                <a:sym typeface="Noto Sans"/>
              </a:rPr>
              <a:t> to complete the square and also subtract it from the </a:t>
            </a:r>
            <a:r>
              <a:rPr lang="en" sz="1600">
                <a:latin typeface="Noto Sans"/>
                <a:ea typeface="Noto Sans"/>
                <a:cs typeface="Noto Sans"/>
                <a:sym typeface="Noto Sans"/>
              </a:rPr>
              <a:t>expression.</a:t>
            </a:r>
            <a:endParaRPr sz="1600">
              <a:solidFill>
                <a:srgbClr val="000000"/>
              </a:solidFill>
              <a:latin typeface="Noto Sans"/>
              <a:ea typeface="Noto Sans"/>
              <a:cs typeface="Noto Sans"/>
              <a:sym typeface="Noto Sans"/>
            </a:endParaRPr>
          </a:p>
          <a:p>
            <a:pPr indent="0" lvl="0" marL="0" rtl="0" algn="l">
              <a:spcBef>
                <a:spcPts val="1000"/>
              </a:spcBef>
              <a:spcAft>
                <a:spcPts val="1000"/>
              </a:spcAft>
              <a:buClr>
                <a:srgbClr val="000000"/>
              </a:buClr>
              <a:buSzPts val="1100"/>
              <a:buFont typeface="Arial"/>
              <a:buNone/>
            </a:pPr>
            <a:r>
              <a:rPr b="1" lang="en" sz="1600">
                <a:solidFill>
                  <a:srgbClr val="000000"/>
                </a:solidFill>
                <a:latin typeface="Noto Sans"/>
                <a:ea typeface="Noto Sans"/>
                <a:cs typeface="Noto Sans"/>
                <a:sym typeface="Noto Sans"/>
              </a:rPr>
              <a:t>Step </a:t>
            </a:r>
            <a:r>
              <a:rPr b="1" lang="en" sz="1600">
                <a:latin typeface="Noto Sans"/>
                <a:ea typeface="Noto Sans"/>
                <a:cs typeface="Noto Sans"/>
                <a:sym typeface="Noto Sans"/>
              </a:rPr>
              <a:t>3</a:t>
            </a:r>
            <a:r>
              <a:rPr b="1" lang="en" sz="1600">
                <a:solidFill>
                  <a:srgbClr val="000000"/>
                </a:solidFill>
                <a:latin typeface="Noto Sans"/>
                <a:ea typeface="Noto Sans"/>
                <a:cs typeface="Noto Sans"/>
                <a:sym typeface="Noto Sans"/>
              </a:rPr>
              <a:t> -</a:t>
            </a:r>
            <a:r>
              <a:rPr lang="en" sz="1600">
                <a:solidFill>
                  <a:srgbClr val="000000"/>
                </a:solidFill>
                <a:latin typeface="Noto Sans"/>
                <a:ea typeface="Noto Sans"/>
                <a:cs typeface="Noto Sans"/>
                <a:sym typeface="Noto Sans"/>
              </a:rPr>
              <a:t> Factor the trinomial and simplify.</a:t>
            </a:r>
            <a:endParaRPr sz="1600">
              <a:solidFill>
                <a:srgbClr val="000000"/>
              </a:solidFill>
              <a:latin typeface="Noto Sans"/>
              <a:ea typeface="Noto Sans"/>
              <a:cs typeface="Noto Sans"/>
              <a:sym typeface="Noto Sans"/>
            </a:endParaRPr>
          </a:p>
        </p:txBody>
      </p:sp>
      <p:cxnSp>
        <p:nvCxnSpPr>
          <p:cNvPr descr="a gray line segment used to visually separate the title from the &quot;how to&quot; steps" id="230" name="Google Shape;230;p30"/>
          <p:cNvCxnSpPr/>
          <p:nvPr/>
        </p:nvCxnSpPr>
        <p:spPr>
          <a:xfrm>
            <a:off x="6116500" y="1971850"/>
            <a:ext cx="1930200" cy="1170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B</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236" name="Google Shape;236;p31" title="Screenshot 2025-12-03 102242.png"/>
          <p:cNvPicPr preferRelativeResize="0"/>
          <p:nvPr/>
        </p:nvPicPr>
        <p:blipFill rotWithShape="1">
          <a:blip r:embed="rId3">
            <a:alphaModFix/>
          </a:blip>
          <a:srcRect b="0" l="278" r="278" t="0"/>
          <a:stretch/>
        </p:blipFill>
        <p:spPr>
          <a:xfrm>
            <a:off x="146304" y="1426464"/>
            <a:ext cx="8839204" cy="3167957"/>
          </a:xfrm>
          <a:prstGeom prst="rect">
            <a:avLst/>
          </a:prstGeom>
          <a:noFill/>
          <a:ln>
            <a:noFill/>
          </a:ln>
        </p:spPr>
      </p:pic>
      <p:sp>
        <p:nvSpPr>
          <p:cNvPr id="237" name="Google Shape;237;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1" name="Shape 241"/>
        <p:cNvGrpSpPr/>
        <p:nvPr/>
      </p:nvGrpSpPr>
      <p:grpSpPr>
        <a:xfrm>
          <a:off x="0" y="0"/>
          <a:ext cx="0" cy="0"/>
          <a:chOff x="0" y="0"/>
          <a:chExt cx="0" cy="0"/>
        </a:xfrm>
      </p:grpSpPr>
      <p:sp>
        <p:nvSpPr>
          <p:cNvPr id="242" name="Google Shape;242;p3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Quadratics When </a:t>
            </a:r>
            <a:r>
              <a:rPr i="1" lang="en" sz="2600">
                <a:latin typeface="Times New Roman"/>
                <a:ea typeface="Times New Roman"/>
                <a:cs typeface="Times New Roman"/>
                <a:sym typeface="Times New Roman"/>
              </a:rPr>
              <a:t>a</a:t>
            </a:r>
            <a:r>
              <a:rPr lang="en" sz="2600"/>
              <a:t> Isn’t 1😣</a:t>
            </a:r>
            <a:endParaRPr sz="2600"/>
          </a:p>
        </p:txBody>
      </p:sp>
      <p:pic>
        <p:nvPicPr>
          <p:cNvPr descr="Icon indicating the slide contains a support for students with disabilities" id="243" name="Google Shape;243;p3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id="244" name="Google Shape;244;p3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 </a:t>
            </a:r>
            <a:endParaRPr i="1"/>
          </a:p>
        </p:txBody>
      </p:sp>
      <p:sp>
        <p:nvSpPr>
          <p:cNvPr descr="A callout providing support steps for students based on universal designs for learning. " id="245" name="Google Shape;245;p32" title="UDL callout box"/>
          <p:cNvSpPr/>
          <p:nvPr/>
        </p:nvSpPr>
        <p:spPr>
          <a:xfrm>
            <a:off x="4779300" y="1425428"/>
            <a:ext cx="3907500" cy="2784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Break the task into smaller parts</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Talk about the steps with a partner</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Use the printed slips to match each step</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Share and sort the slips together</a:t>
            </a:r>
            <a:endParaRPr sz="1500">
              <a:solidFill>
                <a:schemeClr val="dk1"/>
              </a:solidFill>
              <a:latin typeface="Noto Sans"/>
              <a:ea typeface="Noto Sans"/>
              <a:cs typeface="Noto Sans"/>
              <a:sym typeface="Noto Sans"/>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Keep the slips beside your work as a guide</a:t>
            </a:r>
            <a:endParaRPr sz="1500">
              <a:solidFill>
                <a:schemeClr val="dk1"/>
              </a:solidFill>
              <a:latin typeface="Noto Sans"/>
              <a:ea typeface="Noto Sans"/>
              <a:cs typeface="Noto Sans"/>
              <a:sym typeface="Noto Sans"/>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46" name="Google Shape;246;p32"/>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7" name="Google Shape;247;p32"/>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9.10.4 Rewriting Expressions in Vertex Form</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1" name="Shape 251"/>
        <p:cNvGrpSpPr/>
        <p:nvPr/>
      </p:nvGrpSpPr>
      <p:grpSpPr>
        <a:xfrm>
          <a:off x="0" y="0"/>
          <a:ext cx="0" cy="0"/>
          <a:chOff x="0" y="0"/>
          <a:chExt cx="0" cy="0"/>
        </a:xfrm>
      </p:grpSpPr>
      <p:sp>
        <p:nvSpPr>
          <p:cNvPr id="252" name="Google Shape;252;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Quadratics When </a:t>
            </a:r>
            <a:r>
              <a:rPr i="1" lang="en" sz="2600">
                <a:latin typeface="Times New Roman"/>
                <a:ea typeface="Times New Roman"/>
                <a:cs typeface="Times New Roman"/>
                <a:sym typeface="Times New Roman"/>
              </a:rPr>
              <a:t>a</a:t>
            </a:r>
            <a:r>
              <a:rPr lang="en" sz="2600"/>
              <a:t> Isn’t 1😣</a:t>
            </a:r>
            <a:endParaRPr sz="2600"/>
          </a:p>
        </p:txBody>
      </p:sp>
      <p:sp>
        <p:nvSpPr>
          <p:cNvPr id="253" name="Google Shape;253;p33"/>
          <p:cNvSpPr txBox="1"/>
          <p:nvPr>
            <p:ph idx="1" type="body"/>
          </p:nvPr>
        </p:nvSpPr>
        <p:spPr>
          <a:xfrm>
            <a:off x="364975" y="1491200"/>
            <a:ext cx="8407500" cy="3159900"/>
          </a:xfrm>
          <a:prstGeom prst="rect">
            <a:avLst/>
          </a:prstGeom>
        </p:spPr>
        <p:txBody>
          <a:bodyPr anchorCtr="0" anchor="t" bIns="91425" lIns="91425" spcFirstLastPara="1" rIns="91425" wrap="square" tIns="91425">
            <a:normAutofit/>
          </a:bodyPr>
          <a:lstStyle/>
          <a:p>
            <a:pPr indent="-349250" lvl="0" marL="457200" rtl="0" algn="l">
              <a:lnSpc>
                <a:spcPct val="90000"/>
              </a:lnSpc>
              <a:spcBef>
                <a:spcPts val="0"/>
              </a:spcBef>
              <a:spcAft>
                <a:spcPts val="0"/>
              </a:spcAft>
              <a:buSzPts val="1900"/>
              <a:buAutoNum type="alphaLcPeriod"/>
            </a:pPr>
            <a:r>
              <a:rPr lang="en" sz="1900"/>
              <a:t>Study the steps and briefly </a:t>
            </a:r>
            <a:br>
              <a:rPr lang="en" sz="1900"/>
            </a:br>
            <a:r>
              <a:rPr lang="en" sz="1900"/>
              <a:t>explain each one.</a:t>
            </a:r>
            <a:endParaRPr sz="1900"/>
          </a:p>
          <a:p>
            <a:pPr indent="-349250" lvl="0" marL="457200" rtl="0" algn="l">
              <a:lnSpc>
                <a:spcPct val="90000"/>
              </a:lnSpc>
              <a:spcBef>
                <a:spcPts val="1000"/>
              </a:spcBef>
              <a:spcAft>
                <a:spcPts val="0"/>
              </a:spcAft>
              <a:buSzPts val="1900"/>
              <a:buAutoNum type="alphaLcPeriod"/>
            </a:pPr>
            <a:r>
              <a:rPr lang="en" sz="1900"/>
              <a:t>What is the </a:t>
            </a:r>
            <a:r>
              <a:rPr i="1" lang="en" sz="2100">
                <a:latin typeface="Times New Roman"/>
                <a:ea typeface="Times New Roman"/>
                <a:cs typeface="Times New Roman"/>
                <a:sym typeface="Times New Roman"/>
              </a:rPr>
              <a:t>x</a:t>
            </a:r>
            <a:r>
              <a:rPr lang="en" sz="1900"/>
              <a:t>-coordinate of </a:t>
            </a:r>
            <a:br>
              <a:rPr lang="en" sz="1900"/>
            </a:br>
            <a:r>
              <a:rPr lang="en" sz="1900"/>
              <a:t>the vertex of the graph that </a:t>
            </a:r>
            <a:br>
              <a:rPr lang="en" sz="1900"/>
            </a:br>
            <a:r>
              <a:rPr lang="en" sz="1900"/>
              <a:t>represents this expression?</a:t>
            </a:r>
            <a:endParaRPr sz="1900"/>
          </a:p>
          <a:p>
            <a:pPr indent="-349250" lvl="0" marL="457200" rtl="0" algn="l">
              <a:lnSpc>
                <a:spcPct val="90000"/>
              </a:lnSpc>
              <a:spcBef>
                <a:spcPts val="1000"/>
              </a:spcBef>
              <a:spcAft>
                <a:spcPts val="0"/>
              </a:spcAft>
              <a:buSzPts val="1900"/>
              <a:buAutoNum type="alphaLcPeriod"/>
            </a:pPr>
            <a:r>
              <a:rPr lang="en" sz="1900"/>
              <a:t>What is the </a:t>
            </a:r>
            <a:r>
              <a:rPr i="1" lang="en" sz="2100">
                <a:latin typeface="Times New Roman"/>
                <a:ea typeface="Times New Roman"/>
                <a:cs typeface="Times New Roman"/>
                <a:sym typeface="Times New Roman"/>
              </a:rPr>
              <a:t>y</a:t>
            </a:r>
            <a:r>
              <a:rPr lang="en" sz="1900"/>
              <a:t>-coordinate of </a:t>
            </a:r>
            <a:br>
              <a:rPr lang="en" sz="1900"/>
            </a:br>
            <a:r>
              <a:rPr lang="en" sz="1900"/>
              <a:t>the vertex of the graph that </a:t>
            </a:r>
            <a:br>
              <a:rPr lang="en" sz="1900"/>
            </a:br>
            <a:r>
              <a:rPr lang="en" sz="1900"/>
              <a:t>represents this expression?</a:t>
            </a:r>
            <a:endParaRPr sz="1900"/>
          </a:p>
          <a:p>
            <a:pPr indent="-349250" lvl="0" marL="457200" rtl="0" algn="l">
              <a:lnSpc>
                <a:spcPct val="90000"/>
              </a:lnSpc>
              <a:spcBef>
                <a:spcPts val="1000"/>
              </a:spcBef>
              <a:spcAft>
                <a:spcPts val="0"/>
              </a:spcAft>
              <a:buSzPts val="1900"/>
              <a:buAutoNum type="alphaLcPeriod"/>
            </a:pPr>
            <a:r>
              <a:rPr lang="en" sz="1900"/>
              <a:t>Does the graph open upward or downward? Explain how you know.</a:t>
            </a:r>
            <a:endParaRPr sz="1900"/>
          </a:p>
        </p:txBody>
      </p:sp>
      <p:sp>
        <p:nvSpPr>
          <p:cNvPr id="254" name="Google Shape;254;p33"/>
          <p:cNvSpPr txBox="1"/>
          <p:nvPr>
            <p:ph idx="12" type="sldNum"/>
          </p:nvPr>
        </p:nvSpPr>
        <p:spPr>
          <a:xfrm>
            <a:off x="8283608" y="474928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55" name="Google Shape;255;p33"/>
          <p:cNvSpPr txBox="1"/>
          <p:nvPr>
            <p:ph idx="2" type="sldNum"/>
          </p:nvPr>
        </p:nvSpPr>
        <p:spPr>
          <a:xfrm>
            <a:off x="311700" y="474929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9.10.4 Rewriting Expressions in Vertex Form</a:t>
            </a:r>
            <a:endParaRPr/>
          </a:p>
        </p:txBody>
      </p:sp>
      <p:sp>
        <p:nvSpPr>
          <p:cNvPr id="256" name="Google Shape;256;p33"/>
          <p:cNvSpPr txBox="1"/>
          <p:nvPr/>
        </p:nvSpPr>
        <p:spPr>
          <a:xfrm>
            <a:off x="5421900" y="1539650"/>
            <a:ext cx="3410400" cy="23595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latin typeface="Noto Sans"/>
                <a:ea typeface="Noto Sans"/>
                <a:cs typeface="Noto Sans"/>
                <a:sym typeface="Noto Sans"/>
              </a:rPr>
              <a:t>Step 1</a:t>
            </a:r>
            <a:r>
              <a:rPr lang="en" sz="1900">
                <a:solidFill>
                  <a:schemeClr val="dk1"/>
                </a:solidFill>
                <a:latin typeface="Noto Sans"/>
                <a:ea typeface="Noto Sans"/>
                <a:cs typeface="Noto Sans"/>
                <a:sym typeface="Noto Sans"/>
              </a:rPr>
              <a:t>: 3(</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+ 4</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+ 3)</a:t>
            </a:r>
            <a:endParaRPr sz="1900">
              <a:solidFill>
                <a:schemeClr val="dk1"/>
              </a:solidFill>
              <a:latin typeface="Noto Sans"/>
              <a:ea typeface="Noto Sans"/>
              <a:cs typeface="Noto Sans"/>
              <a:sym typeface="Noto Sans"/>
            </a:endParaRPr>
          </a:p>
          <a:p>
            <a:pPr indent="0" lvl="0" marL="0" rtl="0" algn="l">
              <a:spcBef>
                <a:spcPts val="1000"/>
              </a:spcBef>
              <a:spcAft>
                <a:spcPts val="0"/>
              </a:spcAft>
              <a:buNone/>
            </a:pPr>
            <a:r>
              <a:rPr b="1" lang="en" sz="1900">
                <a:solidFill>
                  <a:schemeClr val="dk1"/>
                </a:solidFill>
                <a:latin typeface="Noto Sans"/>
                <a:ea typeface="Noto Sans"/>
                <a:cs typeface="Noto Sans"/>
                <a:sym typeface="Noto Sans"/>
              </a:rPr>
              <a:t>Step 2</a:t>
            </a:r>
            <a:r>
              <a:rPr lang="en" sz="1900">
                <a:solidFill>
                  <a:schemeClr val="dk1"/>
                </a:solidFill>
                <a:latin typeface="Noto Sans"/>
                <a:ea typeface="Noto Sans"/>
                <a:cs typeface="Noto Sans"/>
                <a:sym typeface="Noto Sans"/>
              </a:rPr>
              <a:t>: 3(</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+ 4</a:t>
            </a:r>
            <a:r>
              <a:rPr i="1" lang="en" sz="21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+ 4 + 3 − 4)</a:t>
            </a:r>
            <a:endParaRPr sz="1900">
              <a:solidFill>
                <a:schemeClr val="dk1"/>
              </a:solidFill>
              <a:latin typeface="Noto Sans"/>
              <a:ea typeface="Noto Sans"/>
              <a:cs typeface="Noto Sans"/>
              <a:sym typeface="Noto Sans"/>
            </a:endParaRPr>
          </a:p>
          <a:p>
            <a:pPr indent="0" lvl="0" marL="0" rtl="0" algn="l">
              <a:spcBef>
                <a:spcPts val="1000"/>
              </a:spcBef>
              <a:spcAft>
                <a:spcPts val="0"/>
              </a:spcAft>
              <a:buNone/>
            </a:pPr>
            <a:r>
              <a:rPr b="1" lang="en" sz="1900">
                <a:solidFill>
                  <a:schemeClr val="dk1"/>
                </a:solidFill>
                <a:latin typeface="Noto Sans"/>
                <a:ea typeface="Noto Sans"/>
                <a:cs typeface="Noto Sans"/>
                <a:sym typeface="Noto Sans"/>
              </a:rPr>
              <a:t>Step 3</a:t>
            </a:r>
            <a:r>
              <a:rPr lang="en" sz="1900">
                <a:solidFill>
                  <a:schemeClr val="dk1"/>
                </a:solidFill>
                <a:latin typeface="Noto Sans"/>
                <a:ea typeface="Noto Sans"/>
                <a:cs typeface="Noto Sans"/>
                <a:sym typeface="Noto Sans"/>
              </a:rPr>
              <a:t>: 3(</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+ 4</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+ 4 − 1)</a:t>
            </a:r>
            <a:endParaRPr sz="1900">
              <a:solidFill>
                <a:schemeClr val="dk1"/>
              </a:solidFill>
              <a:latin typeface="Noto Sans"/>
              <a:ea typeface="Noto Sans"/>
              <a:cs typeface="Noto Sans"/>
              <a:sym typeface="Noto Sans"/>
            </a:endParaRPr>
          </a:p>
          <a:p>
            <a:pPr indent="0" lvl="0" marL="0" rtl="0" algn="l">
              <a:spcBef>
                <a:spcPts val="1000"/>
              </a:spcBef>
              <a:spcAft>
                <a:spcPts val="0"/>
              </a:spcAft>
              <a:buNone/>
            </a:pPr>
            <a:r>
              <a:rPr b="1" lang="en" sz="1900">
                <a:solidFill>
                  <a:schemeClr val="dk1"/>
                </a:solidFill>
                <a:latin typeface="Noto Sans"/>
                <a:ea typeface="Noto Sans"/>
                <a:cs typeface="Noto Sans"/>
                <a:sym typeface="Noto Sans"/>
              </a:rPr>
              <a:t>Step 4:</a:t>
            </a:r>
            <a:r>
              <a:rPr lang="en" sz="1900">
                <a:solidFill>
                  <a:schemeClr val="dk1"/>
                </a:solidFill>
                <a:latin typeface="Noto Sans"/>
                <a:ea typeface="Noto Sans"/>
                <a:cs typeface="Noto Sans"/>
                <a:sym typeface="Noto Sans"/>
              </a:rPr>
              <a:t> 3((</a:t>
            </a:r>
            <a:r>
              <a:rPr i="1" lang="en" sz="21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+ 2)</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a:t>
            </a:r>
            <a:endParaRPr sz="1900">
              <a:solidFill>
                <a:schemeClr val="dk1"/>
              </a:solidFill>
              <a:latin typeface="Noto Sans"/>
              <a:ea typeface="Noto Sans"/>
              <a:cs typeface="Noto Sans"/>
              <a:sym typeface="Noto Sans"/>
            </a:endParaRPr>
          </a:p>
          <a:p>
            <a:pPr indent="0" lvl="0" marL="0" rtl="0" algn="l">
              <a:spcBef>
                <a:spcPts val="1000"/>
              </a:spcBef>
              <a:spcAft>
                <a:spcPts val="1000"/>
              </a:spcAft>
              <a:buNone/>
            </a:pPr>
            <a:r>
              <a:rPr b="1" lang="en" sz="1900">
                <a:solidFill>
                  <a:schemeClr val="dk1"/>
                </a:solidFill>
                <a:latin typeface="Noto Sans"/>
                <a:ea typeface="Noto Sans"/>
                <a:cs typeface="Noto Sans"/>
                <a:sym typeface="Noto Sans"/>
              </a:rPr>
              <a:t>Step 5</a:t>
            </a:r>
            <a:r>
              <a:rPr lang="en" sz="1900">
                <a:solidFill>
                  <a:schemeClr val="dk1"/>
                </a:solidFill>
                <a:latin typeface="Noto Sans"/>
                <a:ea typeface="Noto Sans"/>
                <a:cs typeface="Noto Sans"/>
                <a:sym typeface="Noto Sans"/>
              </a:rPr>
              <a:t>: 3(</a:t>
            </a:r>
            <a:r>
              <a:rPr i="1" lang="en" sz="21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+ 2)</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− 3</a:t>
            </a:r>
            <a:endParaRPr sz="1900">
              <a:solidFill>
                <a:schemeClr val="dk1"/>
              </a:solidFill>
              <a:latin typeface="Noto Sans"/>
              <a:ea typeface="Noto Sans"/>
              <a:cs typeface="Noto Sans"/>
              <a:sym typeface="Noto Sans"/>
            </a:endParaRPr>
          </a:p>
        </p:txBody>
      </p:sp>
      <p:sp>
        <p:nvSpPr>
          <p:cNvPr id="257" name="Google Shape;257;p33"/>
          <p:cNvSpPr txBox="1"/>
          <p:nvPr/>
        </p:nvSpPr>
        <p:spPr>
          <a:xfrm>
            <a:off x="310896" y="965825"/>
            <a:ext cx="8199600" cy="519600"/>
          </a:xfrm>
          <a:prstGeom prst="rect">
            <a:avLst/>
          </a:prstGeom>
          <a:noFill/>
          <a:ln>
            <a:noFill/>
          </a:ln>
        </p:spPr>
        <p:txBody>
          <a:bodyPr anchorCtr="0" anchor="t" bIns="91425" lIns="91425" spcFirstLastPara="1" rIns="91425" wrap="square" tIns="91425">
            <a:noAutofit/>
          </a:bodyPr>
          <a:lstStyle/>
          <a:p>
            <a:pPr indent="-361950" lvl="0" marL="457200" rtl="0" algn="l">
              <a:lnSpc>
                <a:spcPct val="90000"/>
              </a:lnSpc>
              <a:spcBef>
                <a:spcPts val="0"/>
              </a:spcBef>
              <a:spcAft>
                <a:spcPts val="0"/>
              </a:spcAft>
              <a:buClr>
                <a:schemeClr val="dk1"/>
              </a:buClr>
              <a:buSzPts val="2100"/>
              <a:buFont typeface="Noto Sans"/>
              <a:buAutoNum type="arabicPeriod"/>
            </a:pPr>
            <a:r>
              <a:rPr lang="en" sz="2100">
                <a:solidFill>
                  <a:schemeClr val="dk1"/>
                </a:solidFill>
                <a:latin typeface="Noto Sans"/>
                <a:ea typeface="Noto Sans"/>
                <a:cs typeface="Noto Sans"/>
                <a:sym typeface="Noto Sans"/>
              </a:rPr>
              <a:t>Here is one way to rewrite 3</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+ 12</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+ 9 in vertex form.</a:t>
            </a:r>
            <a:endParaRPr sz="2400">
              <a:solidFill>
                <a:schemeClr val="dk1"/>
              </a:solidFill>
              <a:latin typeface="Noto Sans"/>
              <a:ea typeface="Noto Sans"/>
              <a:cs typeface="Noto Sans"/>
              <a:sym typeface="No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1" name="Shape 261"/>
        <p:cNvGrpSpPr/>
        <p:nvPr/>
      </p:nvGrpSpPr>
      <p:grpSpPr>
        <a:xfrm>
          <a:off x="0" y="0"/>
          <a:ext cx="0" cy="0"/>
          <a:chOff x="0" y="0"/>
          <a:chExt cx="0" cy="0"/>
        </a:xfrm>
      </p:grpSpPr>
      <p:sp>
        <p:nvSpPr>
          <p:cNvPr id="262" name="Google Shape;262;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Quadratics When </a:t>
            </a:r>
            <a:r>
              <a:rPr i="1" lang="en" sz="2600">
                <a:latin typeface="Times New Roman"/>
                <a:ea typeface="Times New Roman"/>
                <a:cs typeface="Times New Roman"/>
                <a:sym typeface="Times New Roman"/>
              </a:rPr>
              <a:t>a</a:t>
            </a:r>
            <a:r>
              <a:rPr lang="en" sz="2600"/>
              <a:t> Isn’t 1😣</a:t>
            </a:r>
            <a:endParaRPr>
              <a:solidFill>
                <a:srgbClr val="005047"/>
              </a:solidFill>
            </a:endParaRPr>
          </a:p>
        </p:txBody>
      </p:sp>
      <p:sp>
        <p:nvSpPr>
          <p:cNvPr id="263" name="Google Shape;263;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4" name="Google Shape;264;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9.10.4 Rewriting Expressions in Vertex Form</a:t>
            </a:r>
            <a:endParaRPr/>
          </a:p>
        </p:txBody>
      </p:sp>
      <p:sp>
        <p:nvSpPr>
          <p:cNvPr id="265" name="Google Shape;265;p34"/>
          <p:cNvSpPr txBox="1"/>
          <p:nvPr/>
        </p:nvSpPr>
        <p:spPr>
          <a:xfrm>
            <a:off x="310900" y="965825"/>
            <a:ext cx="8199600" cy="3443700"/>
          </a:xfrm>
          <a:prstGeom prst="rect">
            <a:avLst/>
          </a:prstGeom>
          <a:noFill/>
          <a:ln>
            <a:noFill/>
          </a:ln>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chemeClr val="dk1"/>
              </a:buClr>
              <a:buSzPts val="2400"/>
              <a:buFont typeface="Noto Sans"/>
              <a:buAutoNum type="arabicPeriod" startAt="2"/>
            </a:pPr>
            <a:r>
              <a:rPr lang="en" sz="2400">
                <a:solidFill>
                  <a:schemeClr val="dk1"/>
                </a:solidFill>
                <a:latin typeface="Noto Sans"/>
                <a:ea typeface="Noto Sans"/>
                <a:cs typeface="Noto Sans"/>
                <a:sym typeface="Noto Sans"/>
              </a:rPr>
              <a:t>Rewrite −2</a:t>
            </a: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− 4</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+ 6 in vertex form.</a:t>
            </a:r>
            <a:endParaRPr sz="2400">
              <a:solidFill>
                <a:schemeClr val="dk1"/>
              </a:solidFill>
              <a:latin typeface="Noto Sans"/>
              <a:ea typeface="Noto Sans"/>
              <a:cs typeface="Noto Sans"/>
              <a:sym typeface="Noto Sans"/>
            </a:endParaRPr>
          </a:p>
          <a:p>
            <a:pPr indent="-381000" lvl="0" marL="457200" rtl="0" algn="l">
              <a:lnSpc>
                <a:spcPct val="100000"/>
              </a:lnSpc>
              <a:spcBef>
                <a:spcPts val="2200"/>
              </a:spcBef>
              <a:spcAft>
                <a:spcPts val="0"/>
              </a:spcAft>
              <a:buClr>
                <a:schemeClr val="dk1"/>
              </a:buClr>
              <a:buSzPts val="2400"/>
              <a:buFont typeface="Noto Sans"/>
              <a:buAutoNum type="arabicPeriod" startAt="2"/>
            </a:pPr>
            <a:r>
              <a:rPr lang="en" sz="2400">
                <a:solidFill>
                  <a:schemeClr val="dk1"/>
                </a:solidFill>
                <a:latin typeface="Noto Sans"/>
                <a:ea typeface="Noto Sans"/>
                <a:cs typeface="Noto Sans"/>
                <a:sym typeface="Noto Sans"/>
              </a:rPr>
              <a:t>Rewrite 4</a:t>
            </a: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+ 24</a:t>
            </a: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 </a:t>
            </a:r>
            <a:r>
              <a:rPr lang="en" sz="2400">
                <a:solidFill>
                  <a:schemeClr val="dk1"/>
                </a:solidFill>
                <a:latin typeface="Noto Sans"/>
                <a:ea typeface="Noto Sans"/>
                <a:cs typeface="Noto Sans"/>
                <a:sym typeface="Noto Sans"/>
              </a:rPr>
              <a:t>+ 20 in vertex form.</a:t>
            </a:r>
            <a:endParaRPr sz="2400">
              <a:solidFill>
                <a:schemeClr val="dk1"/>
              </a:solidFill>
              <a:latin typeface="Noto Sans"/>
              <a:ea typeface="Noto Sans"/>
              <a:cs typeface="Noto Sans"/>
              <a:sym typeface="Noto Sans"/>
            </a:endParaRPr>
          </a:p>
          <a:p>
            <a:pPr indent="-381000" lvl="0" marL="457200" rtl="0" algn="l">
              <a:lnSpc>
                <a:spcPct val="100000"/>
              </a:lnSpc>
              <a:spcBef>
                <a:spcPts val="2200"/>
              </a:spcBef>
              <a:spcAft>
                <a:spcPts val="1000"/>
              </a:spcAft>
              <a:buClr>
                <a:schemeClr val="dk1"/>
              </a:buClr>
              <a:buSzPts val="2400"/>
              <a:buFont typeface="Noto Sans"/>
              <a:buAutoNum type="arabicPeriod" startAt="2"/>
            </a:pPr>
            <a:r>
              <a:rPr lang="en" sz="2400">
                <a:solidFill>
                  <a:schemeClr val="dk1"/>
                </a:solidFill>
                <a:latin typeface="Noto Sans"/>
                <a:ea typeface="Noto Sans"/>
                <a:cs typeface="Noto Sans"/>
                <a:sym typeface="Noto Sans"/>
              </a:rPr>
              <a:t>Rewrite −</a:t>
            </a: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+ 20</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 in vertex form.</a:t>
            </a:r>
            <a:endParaRPr sz="2400">
              <a:solidFill>
                <a:schemeClr val="dk1"/>
              </a:solidFill>
              <a:latin typeface="Noto Sans"/>
              <a:ea typeface="Noto Sans"/>
              <a:cs typeface="Noto Sans"/>
              <a:sym typeface="Noto Sans"/>
            </a:endParaRPr>
          </a:p>
        </p:txBody>
      </p:sp>
      <p:sp>
        <p:nvSpPr>
          <p:cNvPr descr="An icon on the side reads &quot;Are you ready for more?&quot; and links to a slide that provides more challenging content " id="266" name="Google Shape;266;p34" title="Are you ready for more? icon">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0" name="Shape 270"/>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71" name="Google Shape;271;p35"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72" name="Google Shape;272;p35"/>
          <p:cNvSpPr txBox="1"/>
          <p:nvPr>
            <p:ph type="title"/>
          </p:nvPr>
        </p:nvSpPr>
        <p:spPr>
          <a:xfrm>
            <a:off x="311700" y="75957"/>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73" name="Google Shape;273;p35"/>
          <p:cNvSpPr txBox="1"/>
          <p:nvPr>
            <p:ph idx="12" type="sldNum"/>
          </p:nvPr>
        </p:nvSpPr>
        <p:spPr>
          <a:xfrm>
            <a:off x="8283608" y="471075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35"/>
          <p:cNvSpPr txBox="1"/>
          <p:nvPr>
            <p:ph idx="2" type="sldNum"/>
          </p:nvPr>
        </p:nvSpPr>
        <p:spPr>
          <a:xfrm>
            <a:off x="311700" y="471075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9.10.4 Rewriting Expressions in Vertex Form</a:t>
            </a:r>
            <a:endParaRPr/>
          </a:p>
        </p:txBody>
      </p:sp>
      <p:sp>
        <p:nvSpPr>
          <p:cNvPr id="275" name="Google Shape;275;p35"/>
          <p:cNvSpPr txBox="1"/>
          <p:nvPr/>
        </p:nvSpPr>
        <p:spPr>
          <a:xfrm>
            <a:off x="311700" y="970250"/>
            <a:ext cx="8749200" cy="2287500"/>
          </a:xfrm>
          <a:prstGeom prst="rect">
            <a:avLst/>
          </a:prstGeom>
          <a:noFill/>
          <a:ln>
            <a:noFill/>
          </a:ln>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AutoNum type="arabicPeriod"/>
            </a:pPr>
            <a:r>
              <a:rPr lang="en" sz="2100">
                <a:solidFill>
                  <a:schemeClr val="dk1"/>
                </a:solidFill>
                <a:latin typeface="Noto Sans"/>
                <a:ea typeface="Noto Sans"/>
                <a:cs typeface="Noto Sans"/>
                <a:sym typeface="Noto Sans"/>
              </a:rPr>
              <a:t>Without completing the square, rewrite </a:t>
            </a:r>
            <a:r>
              <a:rPr i="1" lang="en" sz="2100">
                <a:solidFill>
                  <a:schemeClr val="dk1"/>
                </a:solidFill>
                <a:latin typeface="Times New Roman"/>
                <a:ea typeface="Times New Roman"/>
                <a:cs typeface="Times New Roman"/>
                <a:sym typeface="Times New Roman"/>
              </a:rPr>
              <a:t>f</a:t>
            </a:r>
            <a:r>
              <a:rPr lang="en" sz="2100">
                <a:latin typeface="Noto Sans"/>
                <a:ea typeface="Noto Sans"/>
                <a:cs typeface="Noto Sans"/>
                <a:sym typeface="Noto Sans"/>
              </a:rPr>
              <a:t>(</a:t>
            </a:r>
            <a:r>
              <a:rPr i="1" lang="en" sz="2100">
                <a:latin typeface="Times New Roman"/>
                <a:ea typeface="Times New Roman"/>
                <a:cs typeface="Times New Roman"/>
                <a:sym typeface="Times New Roman"/>
              </a:rPr>
              <a:t>x</a:t>
            </a:r>
            <a:r>
              <a:rPr lang="en" sz="2100">
                <a:latin typeface="Noto Sans"/>
                <a:ea typeface="Noto Sans"/>
                <a:cs typeface="Noto Sans"/>
                <a:sym typeface="Noto Sans"/>
              </a:rPr>
              <a:t>) = 2(</a:t>
            </a:r>
            <a:r>
              <a:rPr i="1" lang="en" sz="2100">
                <a:solidFill>
                  <a:schemeClr val="dk1"/>
                </a:solidFill>
                <a:latin typeface="Times New Roman"/>
                <a:ea typeface="Times New Roman"/>
                <a:cs typeface="Times New Roman"/>
                <a:sym typeface="Times New Roman"/>
              </a:rPr>
              <a:t>x</a:t>
            </a:r>
            <a:r>
              <a:rPr lang="en" sz="2100">
                <a:solidFill>
                  <a:schemeClr val="dk1"/>
                </a:solidFill>
                <a:latin typeface="Times New Roman"/>
                <a:ea typeface="Times New Roman"/>
                <a:cs typeface="Times New Roman"/>
                <a:sym typeface="Times New Roman"/>
              </a:rPr>
              <a:t> </a:t>
            </a:r>
            <a:r>
              <a:rPr lang="en" sz="2100">
                <a:latin typeface="Noto Sans"/>
                <a:ea typeface="Noto Sans"/>
                <a:cs typeface="Noto Sans"/>
                <a:sym typeface="Noto Sans"/>
              </a:rPr>
              <a:t>− 3)</a:t>
            </a:r>
            <a:r>
              <a:rPr i="1" lang="en" sz="2100">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Times New Roman"/>
                <a:ea typeface="Times New Roman"/>
                <a:cs typeface="Times New Roman"/>
                <a:sym typeface="Times New Roman"/>
              </a:rPr>
              <a:t> </a:t>
            </a:r>
            <a:r>
              <a:rPr lang="en" sz="2100">
                <a:latin typeface="Noto Sans"/>
                <a:ea typeface="Noto Sans"/>
                <a:cs typeface="Noto Sans"/>
                <a:sym typeface="Noto Sans"/>
              </a:rPr>
              <a:t>− 9) in vertex form. Fill in the missing parts of the function:</a:t>
            </a:r>
            <a:r>
              <a:rPr lang="en" sz="2100">
                <a:solidFill>
                  <a:schemeClr val="dk1"/>
                </a:solidFill>
                <a:latin typeface="Noto Sans"/>
                <a:ea typeface="Noto Sans"/>
                <a:cs typeface="Noto Sans"/>
                <a:sym typeface="Noto Sans"/>
              </a:rPr>
              <a:t> </a:t>
            </a:r>
            <a:br>
              <a:rPr lang="en" sz="2100">
                <a:solidFill>
                  <a:schemeClr val="dk1"/>
                </a:solidFill>
                <a:latin typeface="Noto Sans"/>
                <a:ea typeface="Noto Sans"/>
                <a:cs typeface="Noto Sans"/>
                <a:sym typeface="Noto Sans"/>
              </a:rPr>
            </a:br>
            <a:r>
              <a:rPr i="1" lang="en" sz="2100">
                <a:solidFill>
                  <a:schemeClr val="dk1"/>
                </a:solidFill>
                <a:latin typeface="Times New Roman"/>
                <a:ea typeface="Times New Roman"/>
                <a:cs typeface="Times New Roman"/>
                <a:sym typeface="Times New Roman"/>
              </a:rPr>
              <a:t>f</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a:t>
            </a:r>
            <a:r>
              <a:rPr b="1" lang="en" sz="2100" u="sng">
                <a:solidFill>
                  <a:schemeClr val="dk1"/>
                </a:solidFill>
                <a:latin typeface="Noto Sans"/>
                <a:ea typeface="Noto Sans"/>
                <a:cs typeface="Noto Sans"/>
                <a:sym typeface="Noto Sans"/>
              </a:rPr>
              <a:t>a.</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Times New Roman"/>
                <a:ea typeface="Times New Roman"/>
                <a:cs typeface="Times New Roman"/>
                <a:sym typeface="Times New Roman"/>
              </a:rPr>
              <a:t> </a:t>
            </a:r>
            <a:r>
              <a:rPr b="1" lang="en" sz="2100" u="sng">
                <a:solidFill>
                  <a:schemeClr val="dk1"/>
                </a:solidFill>
                <a:latin typeface="Noto Sans"/>
                <a:ea typeface="Noto Sans"/>
                <a:cs typeface="Noto Sans"/>
                <a:sym typeface="Noto Sans"/>
              </a:rPr>
              <a:t>b.</a:t>
            </a:r>
            <a:r>
              <a:rPr lang="en" sz="2100">
                <a:solidFill>
                  <a:schemeClr val="dk1"/>
                </a:solidFill>
                <a:latin typeface="Noto Sans"/>
                <a:ea typeface="Noto Sans"/>
                <a:cs typeface="Noto Sans"/>
                <a:sym typeface="Noto Sans"/>
              </a:rPr>
              <a:t> </a:t>
            </a:r>
            <a:r>
              <a:rPr b="1" lang="en" sz="2100" u="sng">
                <a:solidFill>
                  <a:schemeClr val="dk1"/>
                </a:solidFill>
                <a:latin typeface="Noto Sans"/>
                <a:ea typeface="Noto Sans"/>
                <a:cs typeface="Noto Sans"/>
                <a:sym typeface="Noto Sans"/>
              </a:rPr>
              <a:t>c.</a:t>
            </a:r>
            <a:r>
              <a:rPr lang="en" sz="2100">
                <a:solidFill>
                  <a:schemeClr val="dk1"/>
                </a:solidFill>
                <a:latin typeface="Noto Sans"/>
                <a:ea typeface="Noto Sans"/>
                <a:cs typeface="Noto Sans"/>
                <a:sym typeface="Noto Sans"/>
              </a:rPr>
              <a:t>)</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a:t>
            </a:r>
            <a:r>
              <a:rPr b="1" lang="en" sz="2100" u="sng">
                <a:solidFill>
                  <a:schemeClr val="dk1"/>
                </a:solidFill>
                <a:latin typeface="Noto Sans"/>
                <a:ea typeface="Noto Sans"/>
                <a:cs typeface="Noto Sans"/>
                <a:sym typeface="Noto Sans"/>
              </a:rPr>
              <a:t>d.</a:t>
            </a:r>
            <a:r>
              <a:rPr lang="en" sz="2100">
                <a:solidFill>
                  <a:schemeClr val="dk1"/>
                </a:solidFill>
                <a:latin typeface="Noto Sans"/>
                <a:ea typeface="Noto Sans"/>
                <a:cs typeface="Noto Sans"/>
                <a:sym typeface="Noto Sans"/>
              </a:rPr>
              <a:t> </a:t>
            </a:r>
            <a:r>
              <a:rPr b="1" lang="en" sz="2100" u="sng">
                <a:solidFill>
                  <a:schemeClr val="dk1"/>
                </a:solidFill>
                <a:latin typeface="Noto Sans"/>
                <a:ea typeface="Noto Sans"/>
                <a:cs typeface="Noto Sans"/>
                <a:sym typeface="Noto Sans"/>
              </a:rPr>
              <a:t>e.</a:t>
            </a:r>
            <a:r>
              <a:rPr lang="en" sz="2100">
                <a:latin typeface="Noto Sans"/>
                <a:ea typeface="Noto Sans"/>
                <a:cs typeface="Noto Sans"/>
                <a:sym typeface="Noto Sans"/>
              </a:rPr>
              <a:t>  Be prepared to explain your reasoning.</a:t>
            </a:r>
            <a:endParaRPr sz="2100">
              <a:latin typeface="Noto Sans"/>
              <a:ea typeface="Noto Sans"/>
              <a:cs typeface="Noto Sans"/>
              <a:sym typeface="Noto Sans"/>
            </a:endParaRPr>
          </a:p>
          <a:p>
            <a:pPr indent="-361950" lvl="0" marL="457200" rtl="0" algn="l">
              <a:spcBef>
                <a:spcPts val="1500"/>
              </a:spcBef>
              <a:spcAft>
                <a:spcPts val="0"/>
              </a:spcAft>
              <a:buClr>
                <a:schemeClr val="dk1"/>
              </a:buClr>
              <a:buSzPts val="2100"/>
              <a:buAutoNum type="arabicPeriod"/>
            </a:pPr>
            <a:r>
              <a:rPr lang="en" sz="2100">
                <a:solidFill>
                  <a:schemeClr val="dk1"/>
                </a:solidFill>
                <a:latin typeface="Noto Sans"/>
                <a:ea typeface="Noto Sans"/>
                <a:cs typeface="Noto Sans"/>
                <a:sym typeface="Noto Sans"/>
              </a:rPr>
              <a:t>Without completing the square, rewrite </a:t>
            </a:r>
            <a:r>
              <a:rPr i="1" lang="en" sz="2100">
                <a:solidFill>
                  <a:schemeClr val="dk1"/>
                </a:solidFill>
                <a:latin typeface="Times New Roman"/>
                <a:ea typeface="Times New Roman"/>
                <a:cs typeface="Times New Roman"/>
                <a:sym typeface="Times New Roman"/>
              </a:rPr>
              <a:t>g</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2(</a:t>
            </a:r>
            <a:r>
              <a:rPr i="1" lang="en" sz="2100">
                <a:solidFill>
                  <a:schemeClr val="dk1"/>
                </a:solidFill>
                <a:latin typeface="Times New Roman"/>
                <a:ea typeface="Times New Roman"/>
                <a:cs typeface="Times New Roman"/>
                <a:sym typeface="Times New Roman"/>
              </a:rPr>
              <a:t>x</a:t>
            </a:r>
            <a:r>
              <a:rPr lang="en" sz="2100">
                <a:solidFill>
                  <a:schemeClr val="dk1"/>
                </a:solidFill>
                <a:latin typeface="Times New Roman"/>
                <a:ea typeface="Times New Roman"/>
                <a:cs typeface="Times New Roman"/>
                <a:sym typeface="Times New Roman"/>
              </a:rPr>
              <a:t> </a:t>
            </a:r>
            <a:r>
              <a:rPr lang="en" sz="2100">
                <a:solidFill>
                  <a:schemeClr val="dk1"/>
                </a:solidFill>
                <a:latin typeface="Noto Sans"/>
                <a:ea typeface="Noto Sans"/>
                <a:cs typeface="Noto Sans"/>
                <a:sym typeface="Noto Sans"/>
              </a:rPr>
              <a:t>− 3)</a:t>
            </a:r>
            <a:r>
              <a:rPr i="1"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Times New Roman"/>
                <a:ea typeface="Times New Roman"/>
                <a:cs typeface="Times New Roman"/>
                <a:sym typeface="Times New Roman"/>
              </a:rPr>
              <a:t> </a:t>
            </a:r>
            <a:r>
              <a:rPr lang="en" sz="2100">
                <a:solidFill>
                  <a:schemeClr val="dk1"/>
                </a:solidFill>
                <a:latin typeface="Noto Sans"/>
                <a:ea typeface="Noto Sans"/>
                <a:cs typeface="Noto Sans"/>
                <a:sym typeface="Noto Sans"/>
              </a:rPr>
              <a:t>− 9) + 21 in vertex form. Fill in the missing parts of the function: </a:t>
            </a:r>
            <a:br>
              <a:rPr lang="en" sz="2100">
                <a:solidFill>
                  <a:schemeClr val="dk1"/>
                </a:solidFill>
                <a:latin typeface="Noto Sans"/>
                <a:ea typeface="Noto Sans"/>
                <a:cs typeface="Noto Sans"/>
                <a:sym typeface="Noto Sans"/>
              </a:rPr>
            </a:br>
            <a:r>
              <a:rPr i="1" lang="en" sz="2100">
                <a:solidFill>
                  <a:schemeClr val="dk1"/>
                </a:solidFill>
                <a:latin typeface="Times New Roman"/>
                <a:ea typeface="Times New Roman"/>
                <a:cs typeface="Times New Roman"/>
                <a:sym typeface="Times New Roman"/>
              </a:rPr>
              <a:t>g</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a:t>
            </a:r>
            <a:r>
              <a:rPr b="1" lang="en" sz="2100" u="sng">
                <a:solidFill>
                  <a:schemeClr val="dk1"/>
                </a:solidFill>
                <a:latin typeface="Noto Sans"/>
                <a:ea typeface="Noto Sans"/>
                <a:cs typeface="Noto Sans"/>
                <a:sym typeface="Noto Sans"/>
              </a:rPr>
              <a:t>a.</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Times New Roman"/>
                <a:ea typeface="Times New Roman"/>
                <a:cs typeface="Times New Roman"/>
                <a:sym typeface="Times New Roman"/>
              </a:rPr>
              <a:t> </a:t>
            </a:r>
            <a:r>
              <a:rPr b="1" lang="en" sz="2100" u="sng">
                <a:solidFill>
                  <a:schemeClr val="dk1"/>
                </a:solidFill>
                <a:latin typeface="Noto Sans"/>
                <a:ea typeface="Noto Sans"/>
                <a:cs typeface="Noto Sans"/>
                <a:sym typeface="Noto Sans"/>
              </a:rPr>
              <a:t>b.</a:t>
            </a:r>
            <a:r>
              <a:rPr lang="en" sz="2100">
                <a:solidFill>
                  <a:schemeClr val="dk1"/>
                </a:solidFill>
                <a:latin typeface="Noto Sans"/>
                <a:ea typeface="Noto Sans"/>
                <a:cs typeface="Noto Sans"/>
                <a:sym typeface="Noto Sans"/>
              </a:rPr>
              <a:t> </a:t>
            </a:r>
            <a:r>
              <a:rPr b="1" lang="en" sz="2100" u="sng">
                <a:solidFill>
                  <a:schemeClr val="dk1"/>
                </a:solidFill>
                <a:latin typeface="Noto Sans"/>
                <a:ea typeface="Noto Sans"/>
                <a:cs typeface="Noto Sans"/>
                <a:sym typeface="Noto Sans"/>
              </a:rPr>
              <a:t>c.</a:t>
            </a:r>
            <a:r>
              <a:rPr lang="en" sz="2100">
                <a:solidFill>
                  <a:schemeClr val="dk1"/>
                </a:solidFill>
                <a:latin typeface="Noto Sans"/>
                <a:ea typeface="Noto Sans"/>
                <a:cs typeface="Noto Sans"/>
                <a:sym typeface="Noto Sans"/>
              </a:rPr>
              <a:t>)</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a:t>
            </a:r>
            <a:r>
              <a:rPr b="1" lang="en" sz="2100" u="sng">
                <a:solidFill>
                  <a:schemeClr val="dk1"/>
                </a:solidFill>
                <a:latin typeface="Noto Sans"/>
                <a:ea typeface="Noto Sans"/>
                <a:cs typeface="Noto Sans"/>
                <a:sym typeface="Noto Sans"/>
              </a:rPr>
              <a:t>d.</a:t>
            </a:r>
            <a:r>
              <a:rPr lang="en" sz="2100">
                <a:solidFill>
                  <a:schemeClr val="dk1"/>
                </a:solidFill>
                <a:latin typeface="Noto Sans"/>
                <a:ea typeface="Noto Sans"/>
                <a:cs typeface="Noto Sans"/>
                <a:sym typeface="Noto Sans"/>
              </a:rPr>
              <a:t> </a:t>
            </a:r>
            <a:r>
              <a:rPr b="1" lang="en" sz="2100" u="sng">
                <a:solidFill>
                  <a:schemeClr val="dk1"/>
                </a:solidFill>
                <a:latin typeface="Noto Sans"/>
                <a:ea typeface="Noto Sans"/>
                <a:cs typeface="Noto Sans"/>
                <a:sym typeface="Noto Sans"/>
              </a:rPr>
              <a:t>e.</a:t>
            </a:r>
            <a:r>
              <a:rPr lang="en" sz="2100">
                <a:solidFill>
                  <a:schemeClr val="dk1"/>
                </a:solidFill>
                <a:latin typeface="Noto Sans"/>
                <a:ea typeface="Noto Sans"/>
                <a:cs typeface="Noto Sans"/>
                <a:sym typeface="Noto Sans"/>
              </a:rPr>
              <a:t> Be prepared to explain your reasoning.</a:t>
            </a:r>
            <a:endParaRPr sz="2100">
              <a:latin typeface="Noto Sans"/>
              <a:ea typeface="Noto Sans"/>
              <a:cs typeface="Noto Sans"/>
              <a:sym typeface="Noto Sans"/>
            </a:endParaRPr>
          </a:p>
        </p:txBody>
      </p:sp>
      <p:sp>
        <p:nvSpPr>
          <p:cNvPr id="276" name="Google Shape;276;p35"/>
          <p:cNvSpPr txBox="1"/>
          <p:nvPr/>
        </p:nvSpPr>
        <p:spPr>
          <a:xfrm>
            <a:off x="1871250" y="3558050"/>
            <a:ext cx="5630100" cy="1040100"/>
          </a:xfrm>
          <a:prstGeom prst="rect">
            <a:avLst/>
          </a:prstGeom>
          <a:solidFill>
            <a:schemeClr val="lt2"/>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Hints: 🗝️</a:t>
            </a:r>
            <a:endParaRPr sz="1800">
              <a:solidFill>
                <a:schemeClr val="dk1"/>
              </a:solidFill>
              <a:latin typeface="Noto Sans"/>
              <a:ea typeface="Noto Sans"/>
              <a:cs typeface="Noto Sans"/>
              <a:sym typeface="Noto Sans"/>
            </a:endParaRPr>
          </a:p>
          <a:p>
            <a:pPr indent="-342900" lvl="0" marL="457200" rtl="0" algn="l">
              <a:spcBef>
                <a:spcPts val="0"/>
              </a:spcBef>
              <a:spcAft>
                <a:spcPts val="0"/>
              </a:spcAft>
              <a:buClr>
                <a:schemeClr val="dk1"/>
              </a:buClr>
              <a:buSzPts val="1800"/>
              <a:buFont typeface="Noto Sans"/>
              <a:buChar char="●"/>
            </a:pPr>
            <a:r>
              <a:rPr lang="en" sz="1800">
                <a:solidFill>
                  <a:schemeClr val="dk1"/>
                </a:solidFill>
                <a:latin typeface="Noto Sans"/>
                <a:ea typeface="Noto Sans"/>
                <a:cs typeface="Noto Sans"/>
                <a:sym typeface="Noto Sans"/>
              </a:rPr>
              <a:t>Think about finding the zeros of the function. </a:t>
            </a:r>
            <a:endParaRPr sz="1800">
              <a:solidFill>
                <a:schemeClr val="dk1"/>
              </a:solidFill>
              <a:latin typeface="Noto Sans"/>
              <a:ea typeface="Noto Sans"/>
              <a:cs typeface="Noto Sans"/>
              <a:sym typeface="Noto Sans"/>
            </a:endParaRPr>
          </a:p>
          <a:p>
            <a:pPr indent="-342900" lvl="0" marL="457200" rtl="0" algn="l">
              <a:spcBef>
                <a:spcPts val="0"/>
              </a:spcBef>
              <a:spcAft>
                <a:spcPts val="0"/>
              </a:spcAft>
              <a:buClr>
                <a:schemeClr val="dk1"/>
              </a:buClr>
              <a:buSzPts val="1800"/>
              <a:buFont typeface="Noto Sans"/>
              <a:buChar char="●"/>
            </a:pPr>
            <a:r>
              <a:rPr lang="en" sz="1800">
                <a:solidFill>
                  <a:schemeClr val="dk1"/>
                </a:solidFill>
                <a:latin typeface="Noto Sans"/>
                <a:ea typeface="Noto Sans"/>
                <a:cs typeface="Noto Sans"/>
                <a:sym typeface="Noto Sans"/>
              </a:rPr>
              <a:t>Questions </a:t>
            </a:r>
            <a:r>
              <a:rPr b="1" lang="en" sz="1800">
                <a:solidFill>
                  <a:schemeClr val="dk1"/>
                </a:solidFill>
                <a:latin typeface="Noto Sans"/>
                <a:ea typeface="Noto Sans"/>
                <a:cs typeface="Noto Sans"/>
                <a:sym typeface="Noto Sans"/>
              </a:rPr>
              <a:t>b</a:t>
            </a:r>
            <a:r>
              <a:rPr lang="en" sz="1800">
                <a:solidFill>
                  <a:schemeClr val="dk1"/>
                </a:solidFill>
                <a:latin typeface="Noto Sans"/>
                <a:ea typeface="Noto Sans"/>
                <a:cs typeface="Noto Sans"/>
                <a:sym typeface="Noto Sans"/>
              </a:rPr>
              <a:t> and </a:t>
            </a:r>
            <a:r>
              <a:rPr b="1" lang="en" sz="1800">
                <a:solidFill>
                  <a:schemeClr val="dk1"/>
                </a:solidFill>
                <a:latin typeface="Noto Sans"/>
                <a:ea typeface="Noto Sans"/>
                <a:cs typeface="Noto Sans"/>
                <a:sym typeface="Noto Sans"/>
              </a:rPr>
              <a:t>d</a:t>
            </a:r>
            <a:r>
              <a:rPr lang="en" sz="1800">
                <a:solidFill>
                  <a:schemeClr val="dk1"/>
                </a:solidFill>
                <a:latin typeface="Noto Sans"/>
                <a:ea typeface="Noto Sans"/>
                <a:cs typeface="Noto Sans"/>
                <a:sym typeface="Noto Sans"/>
              </a:rPr>
              <a:t> are operation signs.</a:t>
            </a:r>
            <a:endParaRPr sz="2000">
              <a:solidFill>
                <a:schemeClr val="dk1"/>
              </a:solidFill>
              <a:latin typeface="Noto Sans"/>
              <a:ea typeface="Noto Sans"/>
              <a:cs typeface="Noto Sans"/>
              <a:sym typeface="No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0" name="Shape 280"/>
        <p:cNvGrpSpPr/>
        <p:nvPr/>
      </p:nvGrpSpPr>
      <p:grpSpPr>
        <a:xfrm>
          <a:off x="0" y="0"/>
          <a:ext cx="0" cy="0"/>
          <a:chOff x="0" y="0"/>
          <a:chExt cx="0" cy="0"/>
        </a:xfrm>
      </p:grpSpPr>
      <p:sp>
        <p:nvSpPr>
          <p:cNvPr id="281" name="Google Shape;281;p36"/>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t>
            </a:r>
            <a:r>
              <a:rPr lang="en"/>
              <a:t>B</a:t>
            </a:r>
            <a:r>
              <a:rPr b="0" lang="en" sz="1400">
                <a:solidFill>
                  <a:srgbClr val="666666"/>
                </a:solidFill>
              </a:rPr>
              <a:t> | Video</a:t>
            </a:r>
            <a:endParaRPr/>
          </a:p>
        </p:txBody>
      </p:sp>
      <p:sp>
        <p:nvSpPr>
          <p:cNvPr id="282" name="Google Shape;282;p36"/>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Rewriting Expressions in Vertex Form</a:t>
            </a:r>
            <a:endParaRPr/>
          </a:p>
        </p:txBody>
      </p:sp>
      <p:sp>
        <p:nvSpPr>
          <p:cNvPr id="283" name="Google Shape;283;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4" name="Google Shape;284;p36"/>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9.10.4 Rewriting Expressions in Vertex Form</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xpression #CharacteristicsWorkedExample" id="285" name="Google Shape;285;p36" title="Rewriting Expressions in Vertex Form">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1000"/>
                                        <p:tgtEl>
                                          <p:spTgt spid="2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9" name="Shape 289"/>
        <p:cNvGrpSpPr/>
        <p:nvPr/>
      </p:nvGrpSpPr>
      <p:grpSpPr>
        <a:xfrm>
          <a:off x="0" y="0"/>
          <a:ext cx="0" cy="0"/>
          <a:chOff x="0" y="0"/>
          <a:chExt cx="0" cy="0"/>
        </a:xfrm>
      </p:grpSpPr>
      <p:sp>
        <p:nvSpPr>
          <p:cNvPr descr="Icon indicating the slide contains a check for understanding question for students " id="290" name="Google Shape;290;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91" name="Google Shape;291;p37"/>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Write 2</a:t>
            </a:r>
            <a:r>
              <a:rPr i="1" lang="en">
                <a:latin typeface="Times New Roman"/>
                <a:ea typeface="Times New Roman"/>
                <a:cs typeface="Times New Roman"/>
                <a:sym typeface="Times New Roman"/>
              </a:rPr>
              <a:t>x</a:t>
            </a:r>
            <a:r>
              <a:rPr baseline="30000" lang="en"/>
              <a:t>2 </a:t>
            </a:r>
            <a:r>
              <a:rPr lang="en"/>
              <a:t>+ 20</a:t>
            </a:r>
            <a:r>
              <a:rPr i="1" lang="en">
                <a:latin typeface="Times New Roman"/>
                <a:ea typeface="Times New Roman"/>
                <a:cs typeface="Times New Roman"/>
                <a:sym typeface="Times New Roman"/>
              </a:rPr>
              <a:t>x </a:t>
            </a:r>
            <a:r>
              <a:rPr lang="en"/>
              <a:t>+ 20 in vertex form.</a:t>
            </a:r>
            <a:endParaRPr/>
          </a:p>
          <a:p>
            <a:pPr indent="-381000" lvl="0" marL="914400" rtl="0" algn="l">
              <a:lnSpc>
                <a:spcPct val="100000"/>
              </a:lnSpc>
              <a:spcBef>
                <a:spcPts val="1200"/>
              </a:spcBef>
              <a:spcAft>
                <a:spcPts val="0"/>
              </a:spcAft>
              <a:buSzPts val="2400"/>
              <a:buFont typeface="Calibri"/>
              <a:buAutoNum type="alphaLcPeriod"/>
            </a:pPr>
            <a:r>
              <a:rPr lang="en"/>
              <a:t>2(</a:t>
            </a:r>
            <a:r>
              <a:rPr i="1" lang="en">
                <a:latin typeface="Times New Roman"/>
                <a:ea typeface="Times New Roman"/>
                <a:cs typeface="Times New Roman"/>
                <a:sym typeface="Times New Roman"/>
              </a:rPr>
              <a:t>x </a:t>
            </a:r>
            <a:r>
              <a:rPr lang="en"/>
              <a:t>+ 5)</a:t>
            </a:r>
            <a:r>
              <a:rPr baseline="30000" lang="en"/>
              <a:t>2</a:t>
            </a:r>
            <a:endParaRPr baseline="30000"/>
          </a:p>
          <a:p>
            <a:pPr indent="-381000" lvl="0" marL="914400" rtl="0" algn="l">
              <a:lnSpc>
                <a:spcPct val="100000"/>
              </a:lnSpc>
              <a:spcBef>
                <a:spcPts val="1000"/>
              </a:spcBef>
              <a:spcAft>
                <a:spcPts val="0"/>
              </a:spcAft>
              <a:buSzPts val="2400"/>
              <a:buFont typeface="Calibri"/>
              <a:buAutoNum type="alphaLcPeriod"/>
            </a:pPr>
            <a:r>
              <a:rPr lang="en"/>
              <a:t>2(</a:t>
            </a:r>
            <a:r>
              <a:rPr i="1" lang="en">
                <a:latin typeface="Times New Roman"/>
                <a:ea typeface="Times New Roman"/>
                <a:cs typeface="Times New Roman"/>
                <a:sym typeface="Times New Roman"/>
              </a:rPr>
              <a:t>x </a:t>
            </a:r>
            <a:r>
              <a:rPr lang="en"/>
              <a:t>+ 5)</a:t>
            </a:r>
            <a:r>
              <a:rPr baseline="30000" lang="en"/>
              <a:t>2 </a:t>
            </a:r>
            <a:r>
              <a:rPr lang="en"/>
              <a:t>– 30</a:t>
            </a:r>
            <a:endParaRPr/>
          </a:p>
          <a:p>
            <a:pPr indent="-381000" lvl="0" marL="914400" rtl="0" algn="l">
              <a:lnSpc>
                <a:spcPct val="100000"/>
              </a:lnSpc>
              <a:spcBef>
                <a:spcPts val="1000"/>
              </a:spcBef>
              <a:spcAft>
                <a:spcPts val="0"/>
              </a:spcAft>
              <a:buSzPts val="2400"/>
              <a:buFont typeface="Calibri"/>
              <a:buAutoNum type="alphaLcPeriod"/>
            </a:pPr>
            <a:r>
              <a:rPr lang="en"/>
              <a:t>2(</a:t>
            </a:r>
            <a:r>
              <a:rPr i="1" lang="en">
                <a:latin typeface="Times New Roman"/>
                <a:ea typeface="Times New Roman"/>
                <a:cs typeface="Times New Roman"/>
                <a:sym typeface="Times New Roman"/>
              </a:rPr>
              <a:t>x</a:t>
            </a:r>
            <a:r>
              <a:rPr baseline="30000" lang="en"/>
              <a:t>2</a:t>
            </a:r>
            <a:r>
              <a:rPr i="1" lang="en">
                <a:latin typeface="Times New Roman"/>
                <a:ea typeface="Times New Roman"/>
                <a:cs typeface="Times New Roman"/>
                <a:sym typeface="Times New Roman"/>
              </a:rPr>
              <a:t> </a:t>
            </a:r>
            <a:r>
              <a:rPr lang="en"/>
              <a:t>+ 10</a:t>
            </a:r>
            <a:r>
              <a:rPr i="1" lang="en">
                <a:latin typeface="Times New Roman"/>
                <a:ea typeface="Times New Roman"/>
                <a:cs typeface="Times New Roman"/>
                <a:sym typeface="Times New Roman"/>
              </a:rPr>
              <a:t>x </a:t>
            </a:r>
            <a:r>
              <a:rPr lang="en"/>
              <a:t>+ 10)</a:t>
            </a:r>
            <a:endParaRPr/>
          </a:p>
          <a:p>
            <a:pPr indent="-381000" lvl="0" marL="914400" rtl="0" algn="l">
              <a:lnSpc>
                <a:spcPct val="100000"/>
              </a:lnSpc>
              <a:spcBef>
                <a:spcPts val="1000"/>
              </a:spcBef>
              <a:spcAft>
                <a:spcPts val="1000"/>
              </a:spcAft>
              <a:buSzPts val="2400"/>
              <a:buFont typeface="Calibri"/>
              <a:buAutoNum type="alphaLcPeriod"/>
            </a:pPr>
            <a:r>
              <a:rPr lang="en"/>
              <a:t>2(</a:t>
            </a:r>
            <a:r>
              <a:rPr i="1" lang="en">
                <a:latin typeface="Times New Roman"/>
                <a:ea typeface="Times New Roman"/>
                <a:cs typeface="Times New Roman"/>
                <a:sym typeface="Times New Roman"/>
              </a:rPr>
              <a:t>x </a:t>
            </a:r>
            <a:r>
              <a:rPr lang="en"/>
              <a:t>+ 5)</a:t>
            </a:r>
            <a:r>
              <a:rPr baseline="30000" lang="en"/>
              <a:t>2 </a:t>
            </a:r>
            <a:r>
              <a:rPr lang="en"/>
              <a:t>– 15</a:t>
            </a:r>
            <a:endParaRPr/>
          </a:p>
        </p:txBody>
      </p:sp>
      <p:sp>
        <p:nvSpPr>
          <p:cNvPr id="292" name="Google Shape;292;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3" name="Google Shape;293;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9.10.4 Rewriting Expressions in Vertex Form</a:t>
            </a:r>
            <a:endParaRPr/>
          </a:p>
        </p:txBody>
      </p:sp>
      <p:sp>
        <p:nvSpPr>
          <p:cNvPr descr="An arrow icon reads &quot;Let's review!&quot; and links to a slide that reviews the content that was assessed in the self check question. " id="294" name="Google Shape;294;p37"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98" name="Shape 298"/>
        <p:cNvGrpSpPr/>
        <p:nvPr/>
      </p:nvGrpSpPr>
      <p:grpSpPr>
        <a:xfrm>
          <a:off x="0" y="0"/>
          <a:ext cx="0" cy="0"/>
          <a:chOff x="0" y="0"/>
          <a:chExt cx="0" cy="0"/>
        </a:xfrm>
      </p:grpSpPr>
      <p:pic>
        <p:nvPicPr>
          <p:cNvPr descr="Icon indicating the slide contains a additional resources for students who struggled with the check for understanding (self check) question" id="299" name="Google Shape;299;p38" title="additional resource-1.png"/>
          <p:cNvPicPr preferRelativeResize="0"/>
          <p:nvPr/>
        </p:nvPicPr>
        <p:blipFill>
          <a:blip r:embed="rId3">
            <a:alphaModFix/>
          </a:blip>
          <a:stretch>
            <a:fillRect/>
          </a:stretch>
        </p:blipFill>
        <p:spPr>
          <a:xfrm>
            <a:off x="8666678" y="67598"/>
            <a:ext cx="353968" cy="354000"/>
          </a:xfrm>
          <a:prstGeom prst="rect">
            <a:avLst/>
          </a:prstGeom>
          <a:noFill/>
          <a:ln>
            <a:noFill/>
          </a:ln>
        </p:spPr>
      </p:pic>
      <p:sp>
        <p:nvSpPr>
          <p:cNvPr id="300" name="Google Shape;300;p38"/>
          <p:cNvSpPr txBox="1"/>
          <p:nvPr>
            <p:ph type="title"/>
          </p:nvPr>
        </p:nvSpPr>
        <p:spPr>
          <a:xfrm>
            <a:off x="311700" y="137150"/>
            <a:ext cx="46842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301" name="Google Shape;301;p38"/>
          <p:cNvSpPr txBox="1"/>
          <p:nvPr>
            <p:ph idx="2" type="sldNum"/>
          </p:nvPr>
        </p:nvSpPr>
        <p:spPr>
          <a:xfrm>
            <a:off x="311700" y="471979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9.10.4 Rewriting Expressions in Vertex Form</a:t>
            </a:r>
            <a:r>
              <a:rPr lang="en"/>
              <a:t> - Additional Resources</a:t>
            </a:r>
            <a:endParaRPr/>
          </a:p>
        </p:txBody>
      </p:sp>
      <p:sp>
        <p:nvSpPr>
          <p:cNvPr id="302" name="Google Shape;302;p38"/>
          <p:cNvSpPr txBox="1"/>
          <p:nvPr/>
        </p:nvSpPr>
        <p:spPr>
          <a:xfrm>
            <a:off x="311700" y="1116894"/>
            <a:ext cx="42567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2100">
                <a:solidFill>
                  <a:schemeClr val="dk1"/>
                </a:solidFill>
                <a:latin typeface="Noto Sans"/>
                <a:ea typeface="Noto Sans"/>
                <a:cs typeface="Noto Sans"/>
                <a:sym typeface="Noto Sans"/>
              </a:rPr>
              <a:t>Rewrite</a:t>
            </a:r>
            <a:r>
              <a:rPr lang="en" sz="2100">
                <a:solidFill>
                  <a:schemeClr val="dk1"/>
                </a:solidFill>
                <a:latin typeface="Noto Sans"/>
                <a:ea typeface="Noto Sans"/>
                <a:cs typeface="Noto Sans"/>
                <a:sym typeface="Noto Sans"/>
              </a:rPr>
              <a:t> 2</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+ 8</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a:t>
            </a:r>
            <a:r>
              <a:rPr lang="en" sz="2100">
                <a:solidFill>
                  <a:schemeClr val="dk1"/>
                </a:solidFill>
                <a:latin typeface="Noto Sans"/>
                <a:ea typeface="Noto Sans"/>
                <a:cs typeface="Noto Sans"/>
                <a:sym typeface="Noto Sans"/>
              </a:rPr>
              <a:t> 4 in vertex form (of a quadratic expression).</a:t>
            </a:r>
            <a:endParaRPr sz="1100"/>
          </a:p>
        </p:txBody>
      </p:sp>
      <p:sp>
        <p:nvSpPr>
          <p:cNvPr id="303" name="Google Shape;303;p38"/>
          <p:cNvSpPr txBox="1"/>
          <p:nvPr/>
        </p:nvSpPr>
        <p:spPr>
          <a:xfrm>
            <a:off x="4887800" y="480600"/>
            <a:ext cx="4085400" cy="44859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550">
                <a:solidFill>
                  <a:srgbClr val="000000"/>
                </a:solidFill>
                <a:latin typeface="Noto Sans"/>
                <a:ea typeface="Noto Sans"/>
                <a:cs typeface="Noto Sans"/>
                <a:sym typeface="Noto Sans"/>
              </a:rPr>
              <a:t>CHANGING </a:t>
            </a:r>
            <a:r>
              <a:rPr b="1" lang="en" sz="1550">
                <a:latin typeface="Noto Sans"/>
                <a:ea typeface="Noto Sans"/>
                <a:cs typeface="Noto Sans"/>
                <a:sym typeface="Noto Sans"/>
              </a:rPr>
              <a:t>STANDARD</a:t>
            </a:r>
            <a:r>
              <a:rPr b="1" lang="en" sz="1550">
                <a:solidFill>
                  <a:srgbClr val="000000"/>
                </a:solidFill>
                <a:latin typeface="Noto Sans"/>
                <a:ea typeface="Noto Sans"/>
                <a:cs typeface="Noto Sans"/>
                <a:sym typeface="Noto Sans"/>
              </a:rPr>
              <a:t> FORM</a:t>
            </a:r>
            <a:br>
              <a:rPr b="1" lang="en" sz="1550">
                <a:solidFill>
                  <a:srgbClr val="000000"/>
                </a:solidFill>
                <a:latin typeface="Noto Sans"/>
                <a:ea typeface="Noto Sans"/>
                <a:cs typeface="Noto Sans"/>
                <a:sym typeface="Noto Sans"/>
              </a:rPr>
            </a:br>
            <a:r>
              <a:rPr b="1" lang="en" sz="1550">
                <a:solidFill>
                  <a:srgbClr val="000000"/>
                </a:solidFill>
                <a:latin typeface="Noto Sans"/>
                <a:ea typeface="Noto Sans"/>
                <a:cs typeface="Noto Sans"/>
                <a:sym typeface="Noto Sans"/>
              </a:rPr>
              <a:t>TO VERTEX FORM </a:t>
            </a:r>
            <a:br>
              <a:rPr b="1" lang="en" sz="1550">
                <a:latin typeface="Noto Sans"/>
                <a:ea typeface="Noto Sans"/>
                <a:cs typeface="Noto Sans"/>
                <a:sym typeface="Noto Sans"/>
              </a:rPr>
            </a:br>
            <a:r>
              <a:rPr b="1" lang="en" sz="1550">
                <a:latin typeface="Noto Sans"/>
                <a:ea typeface="Noto Sans"/>
                <a:cs typeface="Noto Sans"/>
                <a:sym typeface="Noto Sans"/>
              </a:rPr>
              <a:t>WHEN </a:t>
            </a:r>
            <a:r>
              <a:rPr b="1" i="1" lang="en" sz="1550">
                <a:latin typeface="Times New Roman"/>
                <a:ea typeface="Times New Roman"/>
                <a:cs typeface="Times New Roman"/>
                <a:sym typeface="Times New Roman"/>
              </a:rPr>
              <a:t>a </a:t>
            </a:r>
            <a:r>
              <a:rPr b="1" lang="en" sz="1550">
                <a:latin typeface="Noto Sans"/>
                <a:ea typeface="Noto Sans"/>
                <a:cs typeface="Noto Sans"/>
                <a:sym typeface="Noto Sans"/>
              </a:rPr>
              <a:t>≠ 1</a:t>
            </a:r>
            <a:endParaRPr b="1" sz="1550">
              <a:latin typeface="Noto Sans"/>
              <a:ea typeface="Noto Sans"/>
              <a:cs typeface="Noto Sans"/>
              <a:sym typeface="Noto Sans"/>
            </a:endParaRPr>
          </a:p>
          <a:p>
            <a:pPr indent="0" lvl="0" marL="0" rtl="0" algn="l">
              <a:spcBef>
                <a:spcPts val="2200"/>
              </a:spcBef>
              <a:spcAft>
                <a:spcPts val="0"/>
              </a:spcAft>
              <a:buNone/>
            </a:pPr>
            <a:r>
              <a:rPr b="1" lang="en" sz="1550">
                <a:solidFill>
                  <a:srgbClr val="000000"/>
                </a:solidFill>
                <a:latin typeface="Noto Sans"/>
                <a:ea typeface="Noto Sans"/>
                <a:cs typeface="Noto Sans"/>
                <a:sym typeface="Noto Sans"/>
              </a:rPr>
              <a:t>Step 1 -</a:t>
            </a:r>
            <a:r>
              <a:rPr lang="en" sz="1550">
                <a:solidFill>
                  <a:srgbClr val="000000"/>
                </a:solidFill>
                <a:latin typeface="Noto Sans"/>
                <a:ea typeface="Noto Sans"/>
                <a:cs typeface="Noto Sans"/>
                <a:sym typeface="Noto Sans"/>
              </a:rPr>
              <a:t> F</a:t>
            </a:r>
            <a:r>
              <a:rPr lang="en" sz="1550">
                <a:latin typeface="Noto Sans"/>
                <a:ea typeface="Noto Sans"/>
                <a:cs typeface="Noto Sans"/>
                <a:sym typeface="Noto Sans"/>
              </a:rPr>
              <a:t>actor the expression so the coefficient of </a:t>
            </a:r>
            <a:r>
              <a:rPr i="1" lang="en" sz="1550">
                <a:latin typeface="Times New Roman"/>
                <a:ea typeface="Times New Roman"/>
                <a:cs typeface="Times New Roman"/>
                <a:sym typeface="Times New Roman"/>
              </a:rPr>
              <a:t>x</a:t>
            </a:r>
            <a:r>
              <a:rPr lang="en" sz="1550">
                <a:latin typeface="Noto Sans"/>
                <a:ea typeface="Noto Sans"/>
                <a:cs typeface="Noto Sans"/>
                <a:sym typeface="Noto Sans"/>
              </a:rPr>
              <a:t> is 1 (inside parentheses).</a:t>
            </a:r>
            <a:endParaRPr sz="1550">
              <a:solidFill>
                <a:srgbClr val="000000"/>
              </a:solidFill>
              <a:latin typeface="Noto Sans"/>
              <a:ea typeface="Noto Sans"/>
              <a:cs typeface="Noto Sans"/>
              <a:sym typeface="Noto Sans"/>
            </a:endParaRPr>
          </a:p>
          <a:p>
            <a:pPr indent="0" lvl="0" marL="0" rtl="0" algn="l">
              <a:spcBef>
                <a:spcPts val="1000"/>
              </a:spcBef>
              <a:spcAft>
                <a:spcPts val="0"/>
              </a:spcAft>
              <a:buNone/>
            </a:pPr>
            <a:r>
              <a:rPr b="1" lang="en" sz="1550">
                <a:latin typeface="Noto Sans"/>
                <a:ea typeface="Noto Sans"/>
                <a:cs typeface="Noto Sans"/>
                <a:sym typeface="Noto Sans"/>
              </a:rPr>
              <a:t>Step 2 -</a:t>
            </a:r>
            <a:r>
              <a:rPr lang="en" sz="1550">
                <a:latin typeface="Noto Sans"/>
                <a:ea typeface="Noto Sans"/>
                <a:cs typeface="Noto Sans"/>
                <a:sym typeface="Noto Sans"/>
              </a:rPr>
              <a:t> </a:t>
            </a:r>
            <a:r>
              <a:rPr lang="en" sz="1550">
                <a:latin typeface="Noto Sans"/>
                <a:ea typeface="Noto Sans"/>
                <a:cs typeface="Noto Sans"/>
                <a:sym typeface="Noto Sans"/>
              </a:rPr>
              <a:t>Complete the square</a:t>
            </a:r>
            <a:r>
              <a:rPr lang="en" sz="1550">
                <a:solidFill>
                  <a:srgbClr val="000000"/>
                </a:solidFill>
                <a:latin typeface="Noto Sans"/>
                <a:ea typeface="Noto Sans"/>
                <a:cs typeface="Noto Sans"/>
                <a:sym typeface="Noto Sans"/>
              </a:rPr>
              <a:t>.</a:t>
            </a:r>
            <a:r>
              <a:rPr lang="en" sz="1550">
                <a:latin typeface="Noto Sans"/>
                <a:ea typeface="Noto Sans"/>
                <a:cs typeface="Noto Sans"/>
                <a:sym typeface="Noto Sans"/>
              </a:rPr>
              <a:t> </a:t>
            </a:r>
            <a:r>
              <a:rPr lang="en" sz="1550">
                <a:solidFill>
                  <a:srgbClr val="000000"/>
                </a:solidFill>
                <a:latin typeface="Noto Sans"/>
                <a:ea typeface="Noto Sans"/>
                <a:cs typeface="Noto Sans"/>
                <a:sym typeface="Noto Sans"/>
              </a:rPr>
              <a:t>Balance the </a:t>
            </a:r>
            <a:r>
              <a:rPr lang="en" sz="1550">
                <a:latin typeface="Noto Sans"/>
                <a:ea typeface="Noto Sans"/>
                <a:cs typeface="Noto Sans"/>
                <a:sym typeface="Noto Sans"/>
              </a:rPr>
              <a:t>expression</a:t>
            </a:r>
            <a:r>
              <a:rPr lang="en" sz="1550">
                <a:solidFill>
                  <a:srgbClr val="000000"/>
                </a:solidFill>
                <a:latin typeface="Noto Sans"/>
                <a:ea typeface="Noto Sans"/>
                <a:cs typeface="Noto Sans"/>
                <a:sym typeface="Noto Sans"/>
              </a:rPr>
              <a:t> by adding the constant to the </a:t>
            </a:r>
            <a:r>
              <a:rPr lang="en" sz="1550">
                <a:latin typeface="Noto Sans"/>
                <a:ea typeface="Noto Sans"/>
                <a:cs typeface="Noto Sans"/>
                <a:sym typeface="Noto Sans"/>
              </a:rPr>
              <a:t>expression</a:t>
            </a:r>
            <a:r>
              <a:rPr lang="en" sz="1550">
                <a:solidFill>
                  <a:srgbClr val="000000"/>
                </a:solidFill>
                <a:latin typeface="Noto Sans"/>
                <a:ea typeface="Noto Sans"/>
                <a:cs typeface="Noto Sans"/>
                <a:sym typeface="Noto Sans"/>
              </a:rPr>
              <a:t> to complete the square and also subtract it from the </a:t>
            </a:r>
            <a:r>
              <a:rPr lang="en" sz="1550">
                <a:latin typeface="Noto Sans"/>
                <a:ea typeface="Noto Sans"/>
                <a:cs typeface="Noto Sans"/>
                <a:sym typeface="Noto Sans"/>
              </a:rPr>
              <a:t>expression.</a:t>
            </a:r>
            <a:endParaRPr sz="1550">
              <a:solidFill>
                <a:srgbClr val="000000"/>
              </a:solidFill>
              <a:latin typeface="Noto Sans"/>
              <a:ea typeface="Noto Sans"/>
              <a:cs typeface="Noto Sans"/>
              <a:sym typeface="Noto Sans"/>
            </a:endParaRPr>
          </a:p>
          <a:p>
            <a:pPr indent="0" lvl="0" marL="0" rtl="0" algn="l">
              <a:spcBef>
                <a:spcPts val="1000"/>
              </a:spcBef>
              <a:spcAft>
                <a:spcPts val="0"/>
              </a:spcAft>
              <a:buClr>
                <a:srgbClr val="000000"/>
              </a:buClr>
              <a:buSzPts val="1100"/>
              <a:buFont typeface="Arial"/>
              <a:buNone/>
            </a:pPr>
            <a:r>
              <a:rPr b="1" lang="en" sz="1550">
                <a:solidFill>
                  <a:srgbClr val="000000"/>
                </a:solidFill>
                <a:latin typeface="Noto Sans"/>
                <a:ea typeface="Noto Sans"/>
                <a:cs typeface="Noto Sans"/>
                <a:sym typeface="Noto Sans"/>
              </a:rPr>
              <a:t>Step </a:t>
            </a:r>
            <a:r>
              <a:rPr b="1" lang="en" sz="1550">
                <a:latin typeface="Noto Sans"/>
                <a:ea typeface="Noto Sans"/>
                <a:cs typeface="Noto Sans"/>
                <a:sym typeface="Noto Sans"/>
              </a:rPr>
              <a:t>3</a:t>
            </a:r>
            <a:r>
              <a:rPr b="1" lang="en" sz="1550">
                <a:solidFill>
                  <a:srgbClr val="000000"/>
                </a:solidFill>
                <a:latin typeface="Noto Sans"/>
                <a:ea typeface="Noto Sans"/>
                <a:cs typeface="Noto Sans"/>
                <a:sym typeface="Noto Sans"/>
              </a:rPr>
              <a:t> -</a:t>
            </a:r>
            <a:r>
              <a:rPr lang="en" sz="1550">
                <a:solidFill>
                  <a:srgbClr val="000000"/>
                </a:solidFill>
                <a:latin typeface="Noto Sans"/>
                <a:ea typeface="Noto Sans"/>
                <a:cs typeface="Noto Sans"/>
                <a:sym typeface="Noto Sans"/>
              </a:rPr>
              <a:t> Combine like terms.</a:t>
            </a:r>
            <a:endParaRPr sz="1550">
              <a:solidFill>
                <a:srgbClr val="000000"/>
              </a:solidFill>
              <a:latin typeface="Noto Sans"/>
              <a:ea typeface="Noto Sans"/>
              <a:cs typeface="Noto Sans"/>
              <a:sym typeface="Noto Sans"/>
            </a:endParaRPr>
          </a:p>
          <a:p>
            <a:pPr indent="0" lvl="0" marL="0" rtl="0" algn="l">
              <a:spcBef>
                <a:spcPts val="1000"/>
              </a:spcBef>
              <a:spcAft>
                <a:spcPts val="0"/>
              </a:spcAft>
              <a:buClr>
                <a:srgbClr val="000000"/>
              </a:buClr>
              <a:buSzPts val="1100"/>
              <a:buFont typeface="Arial"/>
              <a:buNone/>
            </a:pPr>
            <a:r>
              <a:rPr b="1" lang="en" sz="1550">
                <a:latin typeface="Noto Sans"/>
                <a:ea typeface="Noto Sans"/>
                <a:cs typeface="Noto Sans"/>
                <a:sym typeface="Noto Sans"/>
              </a:rPr>
              <a:t>Step 4 -</a:t>
            </a:r>
            <a:r>
              <a:rPr lang="en" sz="1550">
                <a:latin typeface="Noto Sans"/>
                <a:ea typeface="Noto Sans"/>
                <a:cs typeface="Noto Sans"/>
                <a:sym typeface="Noto Sans"/>
              </a:rPr>
              <a:t> </a:t>
            </a:r>
            <a:r>
              <a:rPr lang="en" sz="1550">
                <a:solidFill>
                  <a:srgbClr val="000000"/>
                </a:solidFill>
                <a:latin typeface="Noto Sans"/>
                <a:ea typeface="Noto Sans"/>
                <a:cs typeface="Noto Sans"/>
                <a:sym typeface="Noto Sans"/>
              </a:rPr>
              <a:t>Factor the trinomial (rewrite it as a squared </a:t>
            </a:r>
            <a:r>
              <a:rPr lang="en" sz="1550">
                <a:latin typeface="Noto Sans"/>
                <a:ea typeface="Noto Sans"/>
                <a:cs typeface="Noto Sans"/>
                <a:sym typeface="Noto Sans"/>
              </a:rPr>
              <a:t>expression)</a:t>
            </a:r>
            <a:r>
              <a:rPr lang="en" sz="1550">
                <a:solidFill>
                  <a:srgbClr val="000000"/>
                </a:solidFill>
                <a:latin typeface="Noto Sans"/>
                <a:ea typeface="Noto Sans"/>
                <a:cs typeface="Noto Sans"/>
                <a:sym typeface="Noto Sans"/>
              </a:rPr>
              <a:t>.</a:t>
            </a:r>
            <a:endParaRPr sz="1550">
              <a:solidFill>
                <a:srgbClr val="000000"/>
              </a:solidFill>
              <a:latin typeface="Noto Sans"/>
              <a:ea typeface="Noto Sans"/>
              <a:cs typeface="Noto Sans"/>
              <a:sym typeface="Noto Sans"/>
            </a:endParaRPr>
          </a:p>
          <a:p>
            <a:pPr indent="0" lvl="0" marL="0" rtl="0" algn="l">
              <a:spcBef>
                <a:spcPts val="1000"/>
              </a:spcBef>
              <a:spcAft>
                <a:spcPts val="1000"/>
              </a:spcAft>
              <a:buClr>
                <a:srgbClr val="000000"/>
              </a:buClr>
              <a:buSzPts val="1100"/>
              <a:buFont typeface="Arial"/>
              <a:buNone/>
            </a:pPr>
            <a:r>
              <a:rPr b="1" lang="en" sz="1550">
                <a:latin typeface="Noto Sans"/>
                <a:ea typeface="Noto Sans"/>
                <a:cs typeface="Noto Sans"/>
                <a:sym typeface="Noto Sans"/>
              </a:rPr>
              <a:t>Step 5 -</a:t>
            </a:r>
            <a:r>
              <a:rPr lang="en" sz="1550">
                <a:latin typeface="Noto Sans"/>
                <a:ea typeface="Noto Sans"/>
                <a:cs typeface="Noto Sans"/>
                <a:sym typeface="Noto Sans"/>
              </a:rPr>
              <a:t> Apply the distributive property and move the constant term to finalize the expression in vertex form.</a:t>
            </a:r>
            <a:endParaRPr sz="1550">
              <a:latin typeface="Noto Sans"/>
              <a:ea typeface="Noto Sans"/>
              <a:cs typeface="Noto Sans"/>
              <a:sym typeface="Noto Sans"/>
            </a:endParaRPr>
          </a:p>
        </p:txBody>
      </p:sp>
      <p:cxnSp>
        <p:nvCxnSpPr>
          <p:cNvPr descr="a gray line segment used to visually separate the title from the &quot;how to&quot; steps" id="304" name="Google Shape;304;p38"/>
          <p:cNvCxnSpPr/>
          <p:nvPr/>
        </p:nvCxnSpPr>
        <p:spPr>
          <a:xfrm>
            <a:off x="5965400" y="1399547"/>
            <a:ext cx="1930200" cy="1410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310" name="Google Shape;310;p39" title="Screenshot 2025-12-03 102351.png"/>
          <p:cNvPicPr preferRelativeResize="0"/>
          <p:nvPr/>
        </p:nvPicPr>
        <p:blipFill rotWithShape="1">
          <a:blip r:embed="rId3">
            <a:alphaModFix/>
          </a:blip>
          <a:srcRect b="0" l="189" r="189" t="0"/>
          <a:stretch/>
        </p:blipFill>
        <p:spPr>
          <a:xfrm>
            <a:off x="146304" y="1463040"/>
            <a:ext cx="8839205" cy="3167957"/>
          </a:xfrm>
          <a:prstGeom prst="rect">
            <a:avLst/>
          </a:prstGeom>
          <a:noFill/>
          <a:ln>
            <a:noFill/>
          </a:ln>
        </p:spPr>
      </p:pic>
      <p:sp>
        <p:nvSpPr>
          <p:cNvPr id="311" name="Google Shape;311;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5" name="Shape 315"/>
        <p:cNvGrpSpPr/>
        <p:nvPr/>
      </p:nvGrpSpPr>
      <p:grpSpPr>
        <a:xfrm>
          <a:off x="0" y="0"/>
          <a:ext cx="0" cy="0"/>
          <a:chOff x="0" y="0"/>
          <a:chExt cx="0" cy="0"/>
        </a:xfrm>
      </p:grpSpPr>
      <p:sp>
        <p:nvSpPr>
          <p:cNvPr id="316" name="Google Shape;316;p4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17" name="Google Shape;317;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18" name="Google Shape;318;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a:t>
            </a:r>
            <a:r>
              <a:rPr lang="en"/>
              <a:t>.10.6 Vertex Form and Coordinates of the Vertex</a:t>
            </a:r>
            <a:endParaRPr/>
          </a:p>
        </p:txBody>
      </p:sp>
      <p:sp>
        <p:nvSpPr>
          <p:cNvPr id="319" name="Google Shape;319;p40"/>
          <p:cNvSpPr txBox="1"/>
          <p:nvPr/>
        </p:nvSpPr>
        <p:spPr>
          <a:xfrm>
            <a:off x="311700" y="1080650"/>
            <a:ext cx="4601400" cy="3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Noto Sans"/>
                <a:ea typeface="Noto Sans"/>
                <a:cs typeface="Noto Sans"/>
                <a:sym typeface="Noto Sans"/>
              </a:rPr>
              <a:t>A quadratic function is defined by the expression </a:t>
            </a:r>
            <a:r>
              <a:rPr i="1" lang="en" sz="2000">
                <a:latin typeface="Times New Roman"/>
                <a:ea typeface="Times New Roman"/>
                <a:cs typeface="Times New Roman"/>
                <a:sym typeface="Times New Roman"/>
              </a:rPr>
              <a:t>x</a:t>
            </a:r>
            <a:r>
              <a:rPr baseline="30000" lang="en" sz="2000">
                <a:latin typeface="Noto Sans"/>
                <a:ea typeface="Noto Sans"/>
                <a:cs typeface="Noto Sans"/>
                <a:sym typeface="Noto Sans"/>
              </a:rPr>
              <a:t>2 </a:t>
            </a:r>
            <a:r>
              <a:rPr lang="en" sz="2000">
                <a:latin typeface="Noto Sans"/>
                <a:ea typeface="Noto Sans"/>
                <a:cs typeface="Noto Sans"/>
                <a:sym typeface="Noto Sans"/>
              </a:rPr>
              <a:t>− 20</a:t>
            </a:r>
            <a:r>
              <a:rPr i="1" lang="en" sz="2000">
                <a:solidFill>
                  <a:schemeClr val="dk1"/>
                </a:solidFill>
                <a:latin typeface="Times New Roman"/>
                <a:ea typeface="Times New Roman"/>
                <a:cs typeface="Times New Roman"/>
                <a:sym typeface="Times New Roman"/>
              </a:rPr>
              <a:t>x </a:t>
            </a:r>
            <a:r>
              <a:rPr lang="en" sz="2000">
                <a:latin typeface="Noto Sans"/>
                <a:ea typeface="Noto Sans"/>
                <a:cs typeface="Noto Sans"/>
                <a:sym typeface="Noto Sans"/>
              </a:rPr>
              <a:t>+ 19.</a:t>
            </a:r>
            <a:endParaRPr sz="2000">
              <a:latin typeface="Noto Sans"/>
              <a:ea typeface="Noto Sans"/>
              <a:cs typeface="Noto Sans"/>
              <a:sym typeface="Noto Sans"/>
            </a:endParaRPr>
          </a:p>
          <a:p>
            <a:pPr indent="0" lvl="0" marL="0" rtl="0" algn="l">
              <a:spcBef>
                <a:spcPts val="1000"/>
              </a:spcBef>
              <a:spcAft>
                <a:spcPts val="0"/>
              </a:spcAft>
              <a:buNone/>
            </a:pPr>
            <a:r>
              <a:rPr lang="en" sz="2000">
                <a:latin typeface="Noto Sans"/>
                <a:ea typeface="Noto Sans"/>
                <a:cs typeface="Noto Sans"/>
                <a:sym typeface="Noto Sans"/>
              </a:rPr>
              <a:t>Rewrite the expression in vertex form (of a quadratic expression) and give the coordinates of the vertex (of a graph). </a:t>
            </a:r>
            <a:endParaRPr sz="2000">
              <a:latin typeface="Noto Sans"/>
              <a:ea typeface="Noto Sans"/>
              <a:cs typeface="Noto Sans"/>
              <a:sym typeface="Noto Sans"/>
            </a:endParaRPr>
          </a:p>
          <a:p>
            <a:pPr indent="0" lvl="0" marL="0" rtl="0" algn="l">
              <a:spcBef>
                <a:spcPts val="1200"/>
              </a:spcBef>
              <a:spcAft>
                <a:spcPts val="1200"/>
              </a:spcAft>
              <a:buNone/>
            </a:pPr>
            <a:r>
              <a:rPr lang="en" sz="2000">
                <a:latin typeface="Noto Sans"/>
                <a:ea typeface="Noto Sans"/>
                <a:cs typeface="Noto Sans"/>
                <a:sym typeface="Noto Sans"/>
              </a:rPr>
              <a:t>Be prepared to show your reasoning.</a:t>
            </a:r>
            <a:endParaRPr sz="2000">
              <a:solidFill>
                <a:srgbClr val="000000"/>
              </a:solidFill>
              <a:latin typeface="Noto Sans"/>
              <a:ea typeface="Noto Sans"/>
              <a:cs typeface="Noto Sans"/>
              <a:sym typeface="Noto Sans"/>
            </a:endParaRPr>
          </a:p>
        </p:txBody>
      </p:sp>
      <p:pic>
        <p:nvPicPr>
          <p:cNvPr descr="A beige slide with bold black text reading “NO DEVICES” above a simple illustration of a Chromebook laptop. A red circle with a diagonal slash overlays the laptop, indicating that devices are not allowed." id="320" name="Google Shape;320;p40" title="ChatGPT Image Dec 2, 2025, 11_45_59 AM.png"/>
          <p:cNvPicPr preferRelativeResize="0"/>
          <p:nvPr/>
        </p:nvPicPr>
        <p:blipFill>
          <a:blip r:embed="rId4">
            <a:alphaModFix/>
          </a:blip>
          <a:stretch>
            <a:fillRect/>
          </a:stretch>
        </p:blipFill>
        <p:spPr>
          <a:xfrm>
            <a:off x="5552575" y="1080645"/>
            <a:ext cx="3150474" cy="31504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26" name="Google Shape;326;p41" title="Screenshot 2025-12-03 102740.png"/>
          <p:cNvPicPr preferRelativeResize="0"/>
          <p:nvPr/>
        </p:nvPicPr>
        <p:blipFill rotWithShape="1">
          <a:blip r:embed="rId3">
            <a:alphaModFix/>
          </a:blip>
          <a:srcRect b="258" l="0" r="0" t="248"/>
          <a:stretch/>
        </p:blipFill>
        <p:spPr>
          <a:xfrm>
            <a:off x="148850" y="1426464"/>
            <a:ext cx="8839205" cy="3167956"/>
          </a:xfrm>
          <a:prstGeom prst="rect">
            <a:avLst/>
          </a:prstGeom>
          <a:noFill/>
          <a:ln>
            <a:noFill/>
          </a:ln>
        </p:spPr>
      </p:pic>
      <p:sp>
        <p:nvSpPr>
          <p:cNvPr id="327" name="Google Shape;327;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1" name="Shape 331"/>
        <p:cNvGrpSpPr/>
        <p:nvPr/>
      </p:nvGrpSpPr>
      <p:grpSpPr>
        <a:xfrm>
          <a:off x="0" y="0"/>
          <a:ext cx="0" cy="0"/>
          <a:chOff x="0" y="0"/>
          <a:chExt cx="0" cy="0"/>
        </a:xfrm>
      </p:grpSpPr>
      <p:sp>
        <p:nvSpPr>
          <p:cNvPr id="332" name="Google Shape;332;p42"/>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33" name="Google Shape;333;p4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34" name="Google Shape;334;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4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9.11.7 Practice</a:t>
            </a:r>
            <a:endParaRPr/>
          </a:p>
        </p:txBody>
      </p:sp>
      <p:pic>
        <p:nvPicPr>
          <p:cNvPr descr=" Student using a giant calculator with math symbols and gears around, symbolizing problem-solving and using tools to check work." id="336" name="Google Shape;336;p42" title="Practice-3.png"/>
          <p:cNvPicPr preferRelativeResize="0"/>
          <p:nvPr/>
        </p:nvPicPr>
        <p:blipFill rotWithShape="1">
          <a:blip r:embed="rId4">
            <a:alphaModFix/>
          </a:blip>
          <a:srcRect b="0" l="0" r="0" t="0"/>
          <a:stretch/>
        </p:blipFill>
        <p:spPr>
          <a:xfrm>
            <a:off x="5577675" y="1152475"/>
            <a:ext cx="3254627" cy="3254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42" name="Google Shape;342;p43" title="Screenshot 2025-12-03 102848.png"/>
          <p:cNvPicPr preferRelativeResize="0"/>
          <p:nvPr/>
        </p:nvPicPr>
        <p:blipFill rotWithShape="1">
          <a:blip r:embed="rId3">
            <a:alphaModFix/>
          </a:blip>
          <a:srcRect b="0" l="347" r="357" t="0"/>
          <a:stretch/>
        </p:blipFill>
        <p:spPr>
          <a:xfrm>
            <a:off x="148850" y="1410175"/>
            <a:ext cx="8839205" cy="3167956"/>
          </a:xfrm>
          <a:prstGeom prst="rect">
            <a:avLst/>
          </a:prstGeom>
          <a:noFill/>
          <a:ln>
            <a:noFill/>
          </a:ln>
        </p:spPr>
      </p:pic>
      <p:sp>
        <p:nvSpPr>
          <p:cNvPr id="343" name="Google Shape;343;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p4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49" name="Google Shape;349;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0" name="Google Shape;350;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9.10 Rewriting Quadratic Expressions in Vertex Form</a:t>
            </a:r>
            <a:endParaRPr/>
          </a:p>
        </p:txBody>
      </p:sp>
      <p:sp>
        <p:nvSpPr>
          <p:cNvPr descr="A child with medium-dark skin and dark curly hair looks upward with a thoughtful expression. Three empty cloud-shaped thought bubbles appear above their head. The child is wearing an orange shirt, and the background is transparent." id="351" name="Google Shape;351;p44"/>
          <p:cNvSpPr txBox="1"/>
          <p:nvPr/>
        </p:nvSpPr>
        <p:spPr>
          <a:xfrm>
            <a:off x="311700" y="960049"/>
            <a:ext cx="8369400" cy="274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Noto Sans"/>
                <a:ea typeface="Noto Sans"/>
                <a:cs typeface="Noto Sans"/>
                <a:sym typeface="Noto Sans"/>
              </a:rPr>
              <a:t>Consider the equation </a:t>
            </a:r>
            <a:r>
              <a:rPr i="1" lang="en" sz="2200">
                <a:solidFill>
                  <a:schemeClr val="dk1"/>
                </a:solidFill>
                <a:latin typeface="Times New Roman"/>
                <a:ea typeface="Times New Roman"/>
                <a:cs typeface="Times New Roman"/>
                <a:sym typeface="Times New Roman"/>
              </a:rPr>
              <a:t>f</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−3</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+ 24</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− 36. </a:t>
            </a:r>
            <a:r>
              <a:rPr lang="en" sz="2200">
                <a:latin typeface="Noto Sans"/>
                <a:ea typeface="Noto Sans"/>
                <a:cs typeface="Noto Sans"/>
                <a:sym typeface="Noto Sans"/>
              </a:rPr>
              <a:t>Explain how you would find each of the following features of </a:t>
            </a:r>
            <a:r>
              <a:rPr i="1" lang="en" sz="2200">
                <a:solidFill>
                  <a:schemeClr val="dk1"/>
                </a:solidFill>
                <a:latin typeface="Times New Roman"/>
                <a:ea typeface="Times New Roman"/>
                <a:cs typeface="Times New Roman"/>
                <a:sym typeface="Times New Roman"/>
              </a:rPr>
              <a:t>f </a:t>
            </a:r>
            <a:r>
              <a:rPr b="1" lang="en" sz="2200">
                <a:latin typeface="Noto Sans"/>
                <a:ea typeface="Noto Sans"/>
                <a:cs typeface="Noto Sans"/>
                <a:sym typeface="Noto Sans"/>
              </a:rPr>
              <a:t>without graphing</a:t>
            </a:r>
            <a:r>
              <a:rPr lang="en" sz="2200">
                <a:latin typeface="Noto Sans"/>
                <a:ea typeface="Noto Sans"/>
                <a:cs typeface="Noto Sans"/>
                <a:sym typeface="Noto Sans"/>
              </a:rPr>
              <a:t>. </a:t>
            </a:r>
            <a:endParaRPr sz="2200">
              <a:latin typeface="Noto Sans"/>
              <a:ea typeface="Noto Sans"/>
              <a:cs typeface="Noto Sans"/>
              <a:sym typeface="Noto Sans"/>
            </a:endParaRPr>
          </a:p>
          <a:p>
            <a:pPr indent="-368300" lvl="0" marL="457200" rtl="0" algn="l">
              <a:spcBef>
                <a:spcPts val="600"/>
              </a:spcBef>
              <a:spcAft>
                <a:spcPts val="0"/>
              </a:spcAft>
              <a:buSzPts val="2200"/>
              <a:buFont typeface="Noto Sans"/>
              <a:buAutoNum type="arabicPeriod"/>
            </a:pPr>
            <a:r>
              <a:rPr i="1" lang="en" sz="2200">
                <a:latin typeface="Times New Roman"/>
                <a:ea typeface="Times New Roman"/>
                <a:cs typeface="Times New Roman"/>
                <a:sym typeface="Times New Roman"/>
              </a:rPr>
              <a:t>y</a:t>
            </a:r>
            <a:r>
              <a:rPr lang="en" sz="2200">
                <a:latin typeface="Noto Sans"/>
                <a:ea typeface="Noto Sans"/>
                <a:cs typeface="Noto Sans"/>
                <a:sym typeface="Noto Sans"/>
              </a:rPr>
              <a:t>-intercept</a:t>
            </a:r>
            <a:endParaRPr sz="2200">
              <a:latin typeface="Noto Sans"/>
              <a:ea typeface="Noto Sans"/>
              <a:cs typeface="Noto Sans"/>
              <a:sym typeface="Noto Sans"/>
            </a:endParaRPr>
          </a:p>
          <a:p>
            <a:pPr indent="-368300" lvl="0" marL="457200" rtl="0" algn="l">
              <a:spcBef>
                <a:spcPts val="1000"/>
              </a:spcBef>
              <a:spcAft>
                <a:spcPts val="0"/>
              </a:spcAft>
              <a:buSzPts val="2200"/>
              <a:buFont typeface="Noto Sans"/>
              <a:buAutoNum type="arabicPeriod"/>
            </a:pPr>
            <a:r>
              <a:rPr i="1" lang="en" sz="2200">
                <a:solidFill>
                  <a:schemeClr val="dk1"/>
                </a:solidFill>
                <a:latin typeface="Times New Roman"/>
                <a:ea typeface="Times New Roman"/>
                <a:cs typeface="Times New Roman"/>
                <a:sym typeface="Times New Roman"/>
              </a:rPr>
              <a:t>x</a:t>
            </a:r>
            <a:r>
              <a:rPr lang="en" sz="2200">
                <a:latin typeface="Noto Sans"/>
                <a:ea typeface="Noto Sans"/>
                <a:cs typeface="Noto Sans"/>
                <a:sym typeface="Noto Sans"/>
              </a:rPr>
              <a:t>-intercepts </a:t>
            </a:r>
            <a:endParaRPr sz="2200">
              <a:latin typeface="Noto Sans"/>
              <a:ea typeface="Noto Sans"/>
              <a:cs typeface="Noto Sans"/>
              <a:sym typeface="Noto Sans"/>
            </a:endParaRPr>
          </a:p>
          <a:p>
            <a:pPr indent="-368300" lvl="0" marL="457200" rtl="0" algn="l">
              <a:spcBef>
                <a:spcPts val="1000"/>
              </a:spcBef>
              <a:spcAft>
                <a:spcPts val="1000"/>
              </a:spcAft>
              <a:buSzPts val="2200"/>
              <a:buFont typeface="Noto Sans"/>
              <a:buAutoNum type="arabicPeriod"/>
            </a:pPr>
            <a:r>
              <a:rPr lang="en" sz="2200">
                <a:latin typeface="Noto Sans"/>
                <a:ea typeface="Noto Sans"/>
                <a:cs typeface="Noto Sans"/>
                <a:sym typeface="Noto Sans"/>
              </a:rPr>
              <a:t>Coordinates of vertex</a:t>
            </a:r>
            <a:endParaRPr sz="2200">
              <a:solidFill>
                <a:srgbClr val="000000"/>
              </a:solidFill>
              <a:latin typeface="Noto Sans"/>
              <a:ea typeface="Noto Sans"/>
              <a:cs typeface="Noto Sans"/>
              <a:sym typeface="Noto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57" name="Google Shape;357;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8" name="Google Shape;358;p4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9.10 Rewriting Quadratic Expressions in Vertex Form</a:t>
            </a:r>
            <a:endParaRPr/>
          </a:p>
        </p:txBody>
      </p:sp>
      <p:sp>
        <p:nvSpPr>
          <p:cNvPr id="359" name="Google Shape;359;p45"/>
          <p:cNvSpPr txBox="1"/>
          <p:nvPr/>
        </p:nvSpPr>
        <p:spPr>
          <a:xfrm>
            <a:off x="311700" y="579030"/>
            <a:ext cx="8520600" cy="5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100">
                <a:solidFill>
                  <a:srgbClr val="000000"/>
                </a:solidFill>
                <a:latin typeface="Noto Sans"/>
                <a:ea typeface="Noto Sans"/>
                <a:cs typeface="Noto Sans"/>
                <a:sym typeface="Noto Sans"/>
              </a:rPr>
              <a:t>How much do you agree with the following statements?</a:t>
            </a:r>
            <a:endParaRPr sz="2100">
              <a:solidFill>
                <a:srgbClr val="000000"/>
              </a:solidFill>
              <a:latin typeface="Noto Sans"/>
              <a:ea typeface="Noto Sans"/>
              <a:cs typeface="Noto Sans"/>
              <a:sym typeface="Noto Sans"/>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60" name="Google Shape;360;p45" title="Student Self Assessment table"/>
          <p:cNvGraphicFramePr/>
          <p:nvPr/>
        </p:nvGraphicFramePr>
        <p:xfrm>
          <a:off x="403153" y="1061601"/>
          <a:ext cx="3000000" cy="3000000"/>
        </p:xfrm>
        <a:graphic>
          <a:graphicData uri="http://schemas.openxmlformats.org/drawingml/2006/table">
            <a:tbl>
              <a:tblPr>
                <a:noFill/>
                <a:tableStyleId>{ABC5EC00-F61F-4C64-BE61-91F433691890}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600">
                          <a:solidFill>
                            <a:srgbClr val="FFFFFF"/>
                          </a:solidFill>
                          <a:latin typeface="Calibri"/>
                          <a:ea typeface="Calibri"/>
                          <a:cs typeface="Calibri"/>
                          <a:sym typeface="Calibri"/>
                        </a:rPr>
                        <a:t>Learning Goals</a:t>
                      </a:r>
                      <a:endParaRPr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I can</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Almost</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Not yet</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600">
                          <a:solidFill>
                            <a:srgbClr val="000000"/>
                          </a:solidFill>
                          <a:latin typeface="Noto Sans"/>
                          <a:ea typeface="Noto Sans"/>
                          <a:cs typeface="Noto Sans"/>
                          <a:sym typeface="Noto Sans"/>
                        </a:rPr>
                        <a:t>Identify the vertex of the graph of a quadratic function when the expression that defines it is written in vertex form.</a:t>
                      </a:r>
                      <a:endParaRPr sz="1600">
                        <a:solidFill>
                          <a:srgbClr val="000000"/>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rgbClr val="000000"/>
                          </a:solidFill>
                          <a:latin typeface="Noto Sans"/>
                          <a:ea typeface="Noto Sans"/>
                          <a:cs typeface="Noto Sans"/>
                          <a:sym typeface="Noto Sans"/>
                        </a:rPr>
                        <a:t>Explain the meaning of the term "vertex form" and recognize examples of quadratic expressions written in this form.</a:t>
                      </a:r>
                      <a:endParaRPr sz="1600">
                        <a:solidFill>
                          <a:srgbClr val="000000"/>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rgbClr val="000000"/>
                          </a:solidFill>
                          <a:latin typeface="Noto Sans"/>
                          <a:ea typeface="Noto Sans"/>
                          <a:cs typeface="Noto Sans"/>
                          <a:sym typeface="Noto Sans"/>
                        </a:rPr>
                        <a:t>When given a quadratic expression in factored form, rewrite it in standard form.</a:t>
                      </a:r>
                      <a:endParaRPr sz="1600">
                        <a:solidFill>
                          <a:srgbClr val="000000"/>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rgbClr val="000000"/>
                          </a:solidFill>
                          <a:latin typeface="Noto Sans"/>
                          <a:ea typeface="Noto Sans"/>
                          <a:cs typeface="Noto Sans"/>
                          <a:sym typeface="Noto Sans"/>
                        </a:rPr>
                        <a:t>When given a quadratic expression in standard form, rewrite it in vertex form.</a:t>
                      </a:r>
                      <a:endParaRPr sz="1600">
                        <a:solidFill>
                          <a:srgbClr val="000000"/>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sz="1200">
                          <a:solidFill>
                            <a:srgbClr val="000000"/>
                          </a:solidFill>
                        </a:rPr>
                        <a:t>⃞</a:t>
                      </a:r>
                      <a:endParaRPr sz="1200">
                        <a:solidFill>
                          <a:srgbClr val="000000"/>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