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3"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747775"/>
          </p15:clr>
        </p15:guide>
        <p15:guide id="2" pos="5708">
          <p15:clr>
            <a:srgbClr val="747775"/>
          </p15:clr>
        </p15:guide>
        <p15:guide id="3" pos="1920">
          <p15:clr>
            <a:srgbClr val="747775"/>
          </p15:clr>
        </p15:guide>
        <p15:guide id="4" orient="horz" pos="731">
          <p15:clr>
            <a:srgbClr val="747775"/>
          </p15:clr>
        </p15:guide>
        <p15:guide id="5" orient="horz" pos="1830">
          <p15:clr>
            <a:srgbClr val="747775"/>
          </p15:clr>
        </p15:guide>
        <p15:guide id="6" orient="horz" pos="293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D68828BC-E530-4C3E-804B-2D3DAD4C3622}">
  <a:tblStyle styleId="{D68828BC-E530-4C3E-804B-2D3DAD4C3622}"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5708"/>
        <p:guide pos="1920"/>
        <p:guide pos="731" orient="horz"/>
        <p:guide pos="1830" orient="horz"/>
        <p:guide pos="2930"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2.xml"/><Relationship Id="rId3" Type="http://schemas.openxmlformats.org/officeDocument/2006/relationships/hyperlink" Target="https://teachers.raiselearning.org/2e/getting-started/quick-start" TargetMode="External"/><Relationship Id="rId4" Type="http://schemas.openxmlformats.org/officeDocument/2006/relationships/slide" Target="/pp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8ed3aa68763498713b44d3c2e537ffe61b4755f0" TargetMode="External"/><Relationship Id="rId3" Type="http://schemas.openxmlformats.org/officeDocument/2006/relationships/hyperlink" Target="https://quizlet.com/881785225/openstax-alg1-unit-7-spn-vocabulary-flash-cards/?funnelUUID=64d6c38d-d0b9-4dc0-94d3-93c122c6e063" TargetMode="External"/><Relationship Id="rId4" Type="http://schemas.openxmlformats.org/officeDocument/2006/relationships/hyperlink" Target="https://quizlet.com/881562770/openstax-alg1-unit-7-vocabulary-flash-cards/?funnelUUID=9b801ce2-897f-47c0-8ee3-8661d0e80671"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PF8fRA107OA;&amp;rel=0" TargetMode="External"/><Relationship Id="rId3" Type="http://schemas.openxmlformats.org/officeDocument/2006/relationships/hyperlink" Target="https://k12.openstax.org/contents/raise/resources/148b1f7389f830f97173bb682b5b02a516b4f097" TargetMode="External"/><Relationship Id="rId4" Type="http://schemas.openxmlformats.org/officeDocument/2006/relationships/hyperlink" Target="https://k12.openstax.org/contents/raise/resources/b78966af01df5ac778b33c02999abeea5c40c196"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9.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esmos.com/calculator/qsyah2ughd" TargetMode="External"/><Relationship Id="rId3" Type="http://schemas.openxmlformats.org/officeDocument/2006/relationships/hyperlink" Target="https://www.desmos.com/calculator/4cw4mobckh" TargetMode="Externa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5.xml"/><Relationship Id="rId3" Type="http://schemas.openxmlformats.org/officeDocument/2006/relationships/slide" Target="/pp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0a21d1f801f84098d3ad558ec8be14068d7ce5d1" TargetMode="External"/><Relationship Id="rId3" Type="http://schemas.openxmlformats.org/officeDocument/2006/relationships/slide" Target="/ppt/slides/slide16.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k12/algebra" TargetMode="Externa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 name="Shape 29"/>
        <p:cNvGrpSpPr/>
        <p:nvPr/>
      </p:nvGrpSpPr>
      <p:grpSpPr>
        <a:xfrm>
          <a:off x="0" y="0"/>
          <a:ext cx="0" cy="0"/>
          <a:chOff x="0" y="0"/>
          <a:chExt cx="0" cy="0"/>
        </a:xfrm>
      </p:grpSpPr>
      <p:sp>
        <p:nvSpPr>
          <p:cNvPr id="30" name="Google Shape;30;g33b29274434_1_11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 name="Google Shape;31;g33b29274434_1_1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rPr>
              <a:t>How to Get Started</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Review </a:t>
            </a:r>
            <a:r>
              <a:rPr lang="en" u="sng">
                <a:solidFill>
                  <a:schemeClr val="hlink"/>
                </a:solidFill>
                <a:hlinkClick action="ppaction://hlinksldjump" r:id="rId2"/>
              </a:rPr>
              <a:t>Slide 2: How to use these slides</a:t>
            </a:r>
            <a:endParaRPr>
              <a:solidFill>
                <a:schemeClr val="dk1"/>
              </a:solidFill>
            </a:endParaRPr>
          </a:p>
          <a:p>
            <a:pPr indent="-298450" lvl="1" marL="914400" rtl="0" algn="l">
              <a:spcBef>
                <a:spcPts val="0"/>
              </a:spcBef>
              <a:spcAft>
                <a:spcPts val="0"/>
              </a:spcAft>
              <a:buClr>
                <a:schemeClr val="dk1"/>
              </a:buClr>
              <a:buSzPts val="1100"/>
              <a:buChar char="○"/>
            </a:pPr>
            <a:r>
              <a:rPr lang="en" u="sng">
                <a:solidFill>
                  <a:schemeClr val="hlink"/>
                </a:solidFill>
                <a:hlinkClick r:id="rId3"/>
              </a:rPr>
              <a:t>Check out the digital quick start guide!</a:t>
            </a:r>
            <a:r>
              <a:rPr lang="en">
                <a:solidFill>
                  <a:schemeClr val="dk1"/>
                </a:solidFill>
              </a:rPr>
              <a:t>	</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Review </a:t>
            </a:r>
            <a:r>
              <a:rPr lang="en" u="sng">
                <a:solidFill>
                  <a:schemeClr val="hlink"/>
                </a:solidFill>
                <a:hlinkClick action="ppaction://hlinksldjump" r:id="rId4"/>
              </a:rPr>
              <a:t>Slide 3: Reference Key of Icons</a:t>
            </a:r>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 name="Shape 37"/>
        <p:cNvGrpSpPr/>
        <p:nvPr/>
      </p:nvGrpSpPr>
      <p:grpSpPr>
        <a:xfrm>
          <a:off x="0" y="0"/>
          <a:ext cx="0" cy="0"/>
          <a:chOff x="0" y="0"/>
          <a:chExt cx="0" cy="0"/>
        </a:xfrm>
      </p:grpSpPr>
      <p:sp>
        <p:nvSpPr>
          <p:cNvPr id="38" name="Google Shape;38;g34cede018fa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 name="Google Shape;39;g34cede018fa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 name="Shape 46"/>
        <p:cNvGrpSpPr/>
        <p:nvPr/>
      </p:nvGrpSpPr>
      <p:grpSpPr>
        <a:xfrm>
          <a:off x="0" y="0"/>
          <a:ext cx="0" cy="0"/>
          <a:chOff x="0" y="0"/>
          <a:chExt cx="0" cy="0"/>
        </a:xfrm>
      </p:grpSpPr>
      <p:sp>
        <p:nvSpPr>
          <p:cNvPr id="47" name="Google Shape;47;g34cede018fa_3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 name="Google Shape;48;g34cede018fa_3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highlight>
                  <a:srgbClr val="FDBD3E"/>
                </a:highlight>
                <a:latin typeface="Calibri"/>
                <a:ea typeface="Calibri"/>
                <a:cs typeface="Calibri"/>
                <a:sym typeface="Calibri"/>
              </a:rPr>
              <a:t>Check the Speaker Notes</a:t>
            </a:r>
            <a:r>
              <a:rPr lang="en" sz="1300">
                <a:latin typeface="Calibri"/>
                <a:ea typeface="Calibri"/>
                <a:cs typeface="Calibri"/>
                <a:sym typeface="Calibri"/>
              </a:rPr>
              <a:t>: On the next slides you can find discussion questions, lesson information, answers to the activities, and ways to adjust the </a:t>
            </a:r>
            <a:r>
              <a:rPr lang="en" sz="1300">
                <a:latin typeface="Calibri"/>
                <a:ea typeface="Calibri"/>
                <a:cs typeface="Calibri"/>
                <a:sym typeface="Calibri"/>
              </a:rPr>
              <a:t>activity</a:t>
            </a:r>
            <a:r>
              <a:rPr lang="en" sz="1300">
                <a:latin typeface="Calibri"/>
                <a:ea typeface="Calibri"/>
                <a:cs typeface="Calibri"/>
                <a:sym typeface="Calibri"/>
              </a:rPr>
              <a:t> for your students! </a:t>
            </a:r>
            <a:endParaRPr sz="1300">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33b29274434_0_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33b29274434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Lesson Narrative</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Students compare quadratic, linear, and exponential patterns by creating tables, expressions, and graphs. They learn that a quadratic expression includes a squared term and practice recognizing structure and regularity in patterns.</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Technology is optional but may be used for problem solving. In Activity 7.2.4, students explain their reasoning in writing; support EL students with grammar and sentence development.</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Preparation</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None</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Materials</a:t>
            </a:r>
            <a:endParaRPr b="1">
              <a:solidFill>
                <a:schemeClr val="dk1"/>
              </a:solidFill>
              <a:latin typeface="Noto Sans"/>
              <a:ea typeface="Noto Sans"/>
              <a:cs typeface="Noto Sans"/>
              <a:sym typeface="Noto Sans"/>
            </a:endParaRPr>
          </a:p>
          <a:p>
            <a:pPr indent="-301625" lvl="0" marL="457200" rtl="0" algn="l">
              <a:lnSpc>
                <a:spcPct val="115000"/>
              </a:lnSpc>
              <a:spcBef>
                <a:spcPts val="0"/>
              </a:spcBef>
              <a:spcAft>
                <a:spcPts val="0"/>
              </a:spcAft>
              <a:buClr>
                <a:schemeClr val="dk1"/>
              </a:buClr>
              <a:buSzPts val="1150"/>
              <a:buFont typeface="Noto Sans"/>
              <a:buChar char="●"/>
            </a:pPr>
            <a:r>
              <a:rPr lang="en">
                <a:solidFill>
                  <a:schemeClr val="dk1"/>
                </a:solidFill>
                <a:latin typeface="Noto Sans"/>
                <a:ea typeface="Noto Sans"/>
                <a:cs typeface="Noto Sans"/>
                <a:sym typeface="Noto Sans"/>
              </a:rPr>
              <a:t>None</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Texas Essential Knowledge and Skills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A1(B) use a problem-solving model that incorporates analyzing given information, formulating a plan or strategy, determining a solution, justifying the solution, and evaluating the problem-solving process and the reasonableness of the solution	</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A1(F) analyze mathematical relationships to connect and communicate mathematical ideas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A7(A) graph quadratic functions on the coordinate plane and use the graph to identify key attributes, if possible, including </a:t>
            </a:r>
            <a:r>
              <a:rPr i="1" lang="en">
                <a:solidFill>
                  <a:schemeClr val="dk1"/>
                </a:solidFill>
                <a:latin typeface="Times New Roman"/>
                <a:ea typeface="Times New Roman"/>
                <a:cs typeface="Times New Roman"/>
                <a:sym typeface="Times New Roman"/>
              </a:rPr>
              <a:t>x</a:t>
            </a:r>
            <a:r>
              <a:rPr lang="en">
                <a:solidFill>
                  <a:schemeClr val="dk1"/>
                </a:solidFill>
                <a:latin typeface="Noto Sans"/>
                <a:ea typeface="Noto Sans"/>
                <a:cs typeface="Noto Sans"/>
                <a:sym typeface="Noto Sans"/>
              </a:rPr>
              <a:t>-intercept, </a:t>
            </a:r>
            <a:r>
              <a:rPr i="1" lang="en">
                <a:solidFill>
                  <a:schemeClr val="dk1"/>
                </a:solidFill>
                <a:latin typeface="Times New Roman"/>
                <a:ea typeface="Times New Roman"/>
                <a:cs typeface="Times New Roman"/>
                <a:sym typeface="Times New Roman"/>
              </a:rPr>
              <a:t>y</a:t>
            </a:r>
            <a:r>
              <a:rPr lang="en">
                <a:solidFill>
                  <a:schemeClr val="dk1"/>
                </a:solidFill>
                <a:latin typeface="Noto Sans"/>
                <a:ea typeface="Noto Sans"/>
                <a:cs typeface="Noto Sans"/>
                <a:sym typeface="Noto Sans"/>
              </a:rPr>
              <a:t>-intercept, zeros, maximum value, minimum values, vertex, and the equation of the axis of symmetry</a:t>
            </a:r>
            <a:endParaRPr>
              <a:solidFill>
                <a:schemeClr val="dk1"/>
              </a:solidFill>
              <a:latin typeface="Noto Sans"/>
              <a:ea typeface="Noto Sans"/>
              <a:cs typeface="Noto Sans"/>
              <a:sym typeface="Noto San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3364e04b9a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3364e04b9a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Lesson Vocabulary</a:t>
            </a:r>
            <a:endParaRPr b="1" sz="1300">
              <a:solidFill>
                <a:schemeClr val="dk1"/>
              </a:solidFill>
              <a:latin typeface="Calibri"/>
              <a:ea typeface="Calibri"/>
              <a:cs typeface="Calibri"/>
              <a:sym typeface="Calibri"/>
            </a:endParaRPr>
          </a:p>
          <a:p>
            <a:pPr indent="0" lvl="0" marL="0" rtl="0" algn="l">
              <a:lnSpc>
                <a:spcPct val="12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To support student understanding of key vocabulary:</a:t>
            </a:r>
            <a:endParaRPr sz="1300">
              <a:solidFill>
                <a:schemeClr val="dk1"/>
              </a:solidFill>
              <a:latin typeface="Calibri"/>
              <a:ea typeface="Calibri"/>
              <a:cs typeface="Calibri"/>
              <a:sym typeface="Calibri"/>
            </a:endParaRPr>
          </a:p>
          <a:p>
            <a:pPr indent="-311150" lvl="0" marL="457200" rtl="0" algn="l">
              <a:lnSpc>
                <a:spcPct val="120000"/>
              </a:lnSpc>
              <a:spcBef>
                <a:spcPts val="2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Introduce and review the vocabulary words students will see in this lesson.</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Encourage students to notice how these words are used and to include them in their math discussions and explanations—both written and oral.</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Use a word wall to reinforce vocabulary. </a:t>
            </a:r>
            <a:r>
              <a:rPr lang="en" sz="1300" u="sng">
                <a:solidFill>
                  <a:schemeClr val="hlink"/>
                </a:solidFill>
                <a:latin typeface="Calibri"/>
                <a:ea typeface="Calibri"/>
                <a:cs typeface="Calibri"/>
                <a:sym typeface="Calibri"/>
                <a:hlinkClick r:id="rId2"/>
              </a:rPr>
              <a:t>Sample word wall cards are available here.</a:t>
            </a:r>
            <a:endParaRPr sz="1300">
              <a:solidFill>
                <a:srgbClr val="1D2125"/>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newcomers or students with beginning English proficiency, use these Quizlet sets to support vocabulary learning: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3"/>
              </a:rPr>
              <a:t>Unit 7 Spanish Vocabulary</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first to build understanding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4"/>
              </a:rPr>
              <a:t>Unit 7 Vocabulary (English)</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after anchoring in Spanish</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2(F) listen to and derive meaning from a variety of media such as audiotape, video, DVD, and CD-ROM to build and reinforce concept and language attainment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2(I) demonstrate listening comprehension of increasingly complex spoken English by following directions, retelling or summarizing spoken messages, responding to questions and requests, collaborating with peers, and taking notes commensurate with content and grade-level needs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3(C) speak using a variety of grammatical structures, sentence lengths, sentence types, and connecting words with increasing accuracy and ease as more English is acquired</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3(E) share information in cooperative learning interactions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3(G) express opinions, ideas, and feelings ranging from communicating single words and short phrases to participating in extended discussions on a variety of social and grade-appropriate academic topics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3(J) respond orally to information presented in a wide variety of print, electronic, audio, and visual media to build and reinforce concept and language attainment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4(D) use prereading supports such as graphic organizers, illustrations, and pretaught topic-related vocabulary and other prereading activities to enhance comprehension of written text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5(Ei) employ increasingly complex grammatical structures in content area writing commensurate with grade-level expectations, such as: using correct verbs, tenses, and pronouns/antecedent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5(Eii) employ increasingly complex grammatical structures in content area writing commensurate with grade-level expectations, such as: using possessive case (apostrophe s) correctly</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5(F) write using a variety of grade-appropriate sentence lengths, patterns, and connecting words to combine phrases, clauses, and sentences in increasingly accurate ways as more English is acquired</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5(G) narrate, describe, and explain with increasing specificity and detail to fulfill content area writing needs as more English is acquired</a:t>
            </a:r>
            <a:endParaRPr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33cf6491953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33cf6491953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33cf6491953_0_4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33cf6491953_0_4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Warm Up (5 minutes)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warm up encourages students to quantify the number of squares in a geometric pattern by looking for and making use of structure. The thinking involved here prepares students to reason about other patterns that illustrate quadratic relationships.</a:t>
            </a:r>
            <a:endParaRPr sz="1300">
              <a:solidFill>
                <a:schemeClr val="dk1"/>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Arrange students in groups of two.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Give students 2 – 3 minutes of quiet time to think individually.</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Ask them to share their thinking with their partner.</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b="1" lang="en" sz="1300">
                <a:solidFill>
                  <a:schemeClr val="dk1"/>
                </a:solidFill>
                <a:latin typeface="Calibri"/>
                <a:ea typeface="Calibri"/>
                <a:cs typeface="Calibri"/>
                <a:sym typeface="Calibri"/>
              </a:rPr>
              <a:t>Activity Answer</a:t>
            </a:r>
            <a:r>
              <a:rPr b="1" lang="en" sz="1300">
                <a:solidFill>
                  <a:schemeClr val="dk1"/>
                </a:solidFill>
                <a:latin typeface="Calibri"/>
                <a:ea typeface="Calibri"/>
                <a:cs typeface="Calibri"/>
                <a:sym typeface="Calibri"/>
              </a:rPr>
              <a:t>s</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311150" lvl="0" marL="457200" rtl="0" algn="l">
              <a:lnSpc>
                <a:spcPct val="100000"/>
              </a:lnSpc>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There are 6 rows with 8 small squares, but from this, 2 rows of 3 small squares have been removed.</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There are 4 rows of 8 small squares, and to this, 2 rows of 5 small squares are added.</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This counts each row, starting from the bottom.</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There are 5 columns of 6 small squares and 3 columns of 4 small squares.</a:t>
            </a:r>
            <a:endParaRPr sz="1300">
              <a:solidFill>
                <a:schemeClr val="dk1"/>
              </a:solidFill>
              <a:latin typeface="Calibri"/>
              <a:ea typeface="Calibri"/>
              <a:cs typeface="Calibri"/>
              <a:sym typeface="Calibri"/>
            </a:endParaRPr>
          </a:p>
          <a:p>
            <a:pPr indent="0" lvl="0" marL="45720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b="1"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b="1" lang="en" sz="1300">
                <a:solidFill>
                  <a:schemeClr val="dk1"/>
                </a:solidFill>
                <a:latin typeface="Calibri"/>
                <a:ea typeface="Calibri"/>
                <a:cs typeface="Calibri"/>
                <a:sym typeface="Calibri"/>
              </a:rPr>
              <a:t>Activity Synthesis </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Calibri"/>
                <a:ea typeface="Calibri"/>
                <a:cs typeface="Calibri"/>
                <a:sym typeface="Calibri"/>
              </a:rPr>
              <a:t>Make sure students see how each expression tells us about a way the squares can be counted or how the area of the figure can be determined. If time permits, ask students if they could generate a different expression that also represents the number of squares in the figure.</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00000"/>
              </a:lnSpc>
              <a:spcBef>
                <a:spcPts val="1200"/>
              </a:spcBef>
              <a:spcAft>
                <a:spcPts val="0"/>
              </a:spcAft>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None/>
            </a:pPr>
            <a:r>
              <a:t/>
            </a:r>
            <a:endParaRPr sz="1300">
              <a:solidFill>
                <a:schemeClr val="dk1"/>
              </a:solidFill>
              <a:highlight>
                <a:srgbClr val="FF0000"/>
              </a:highlight>
              <a:latin typeface="Calibri"/>
              <a:ea typeface="Calibri"/>
              <a:cs typeface="Calibri"/>
              <a:sym typeface="Calibri"/>
            </a:endParaRPr>
          </a:p>
          <a:p>
            <a:pPr indent="0" lvl="0" marL="0" rtl="0" algn="l">
              <a:spcBef>
                <a:spcPts val="0"/>
              </a:spcBef>
              <a:spcAft>
                <a:spcPts val="0"/>
              </a:spcAft>
              <a:buNone/>
            </a:pPr>
            <a:r>
              <a:t/>
            </a:r>
            <a:endParaRPr sz="1300">
              <a:solidFill>
                <a:schemeClr val="dk1"/>
              </a:solidFill>
              <a:highlight>
                <a:srgbClr val="FF0000"/>
              </a:highlight>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33cf6491953_0_3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33cf6491953_0_3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33d2a549f63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33d2a549f63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Support for English Language Learners: MLR 7 Compare and Connect: Representing, Conversing</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lang="en">
                <a:solidFill>
                  <a:schemeClr val="dk1"/>
                </a:solidFill>
                <a:latin typeface="Noto Sans"/>
                <a:ea typeface="Noto Sans"/>
                <a:cs typeface="Noto Sans"/>
                <a:sym typeface="Noto Sans"/>
              </a:rPr>
              <a:t>Use this routine to prepare students for the whole-class discussion. Give students quiet think time to consider what is the same and what is different about each of the pairs of representations (patterns, tables, and graphs). Invite students to discuss what they notice with a partner. Listen for and amplify mathematical language students use to describe connections they notice across and between the different representations.</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i="1" lang="en">
                <a:solidFill>
                  <a:schemeClr val="dk1"/>
                </a:solidFill>
                <a:latin typeface="Noto Sans"/>
                <a:ea typeface="Noto Sans"/>
                <a:cs typeface="Noto Sans"/>
                <a:sym typeface="Noto Sans"/>
              </a:rPr>
              <a:t>Design Principle(s): Support sense-making</a:t>
            </a:r>
            <a:endParaRPr i="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b="1">
              <a:solidFill>
                <a:schemeClr val="dk1"/>
              </a:solidFill>
              <a:latin typeface="Noto Sans"/>
              <a:ea typeface="Noto Sans"/>
              <a:cs typeface="Noto Sans"/>
              <a:sym typeface="Noto Sans"/>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Learn more about this routine </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rgbClr val="2200CC"/>
                </a:solidFill>
                <a:latin typeface="Calibri"/>
                <a:ea typeface="Calibri"/>
                <a:cs typeface="Calibri"/>
                <a:sym typeface="Calibri"/>
                <a:hlinkClick r:id="rId2">
                  <a:extLst>
                    <a:ext uri="{A12FA001-AC4F-418D-AE19-62706E023703}">
                      <ahyp:hlinkClr val="tx"/>
                    </a:ext>
                  </a:extLst>
                </a:hlinkClick>
              </a:rPr>
              <a:t>View the instructional video</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and</a:t>
            </a:r>
            <a:r>
              <a:rPr lang="en" sz="1300">
                <a:solidFill>
                  <a:srgbClr val="1D2125"/>
                </a:solidFill>
                <a:latin typeface="Calibri"/>
                <a:ea typeface="Calibri"/>
                <a:cs typeface="Calibri"/>
                <a:sym typeface="Calibri"/>
              </a:rPr>
              <a:t> </a:t>
            </a:r>
            <a:r>
              <a:rPr lang="en" sz="1300" u="sng">
                <a:solidFill>
                  <a:srgbClr val="1155CC"/>
                </a:solidFill>
                <a:latin typeface="Calibri"/>
                <a:ea typeface="Calibri"/>
                <a:cs typeface="Calibri"/>
                <a:sym typeface="Calibri"/>
                <a:hlinkClick r:id="rId3">
                  <a:extLst>
                    <a:ext uri="{A12FA001-AC4F-418D-AE19-62706E023703}">
                      <ahyp:hlinkClr val="tx"/>
                    </a:ext>
                  </a:extLst>
                </a:hlinkClick>
              </a:rPr>
              <a:t>follow along with the materials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assist you with learning this routine.</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Provide support for students</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rgbClr val="1155CC"/>
                </a:solidFill>
                <a:latin typeface="Calibri"/>
                <a:ea typeface="Calibri"/>
                <a:cs typeface="Calibri"/>
                <a:sym typeface="Calibri"/>
                <a:hlinkClick r:id="rId4">
                  <a:extLst>
                    <a:ext uri="{A12FA001-AC4F-418D-AE19-62706E023703}">
                      <ahyp:hlinkClr val="tx"/>
                    </a:ext>
                  </a:extLst>
                </a:hlinkClick>
              </a:rPr>
              <a:t>Distribute graphic organizers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the students to assist them with participating in this routine.</a:t>
            </a:r>
            <a:endParaRPr i="1">
              <a:solidFill>
                <a:srgbClr val="1D2125"/>
              </a:solidFill>
              <a:latin typeface="Noto Sans"/>
              <a:ea typeface="Noto Sans"/>
              <a:cs typeface="Noto Sans"/>
              <a:sym typeface="Noto Sans"/>
            </a:endParaRPr>
          </a:p>
          <a:p>
            <a:pPr indent="0" lvl="0" marL="0" rtl="0" algn="l">
              <a:lnSpc>
                <a:spcPct val="115000"/>
              </a:lnSpc>
              <a:spcBef>
                <a:spcPts val="30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3850a9d65cd_0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3850a9d65cd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(15 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In this activity, students compare two dot patterns—one linear and one quadratic. They use tables, expressions, and graphs to represent each.</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The quadratic pattern clearly shows “squaring” in both the dots (1, 4, 9, …) and the curved graph. Students describe how the dots grow, write expressions with variables, and use structure to extend the pattern. They may also use spreadsheets or graphing tools to explore the relationships.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highlight>
                <a:srgbClr val="FF0000"/>
              </a:highlight>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AutoNum type="arabicPeriod"/>
            </a:pPr>
            <a:r>
              <a:rPr lang="en" sz="1300">
                <a:solidFill>
                  <a:srgbClr val="1D2125"/>
                </a:solidFill>
                <a:latin typeface="Calibri"/>
                <a:ea typeface="Calibri"/>
                <a:cs typeface="Calibri"/>
                <a:sym typeface="Calibri"/>
              </a:rPr>
              <a:t>Some students may choose to use a spreadsheet tool to study the pattern and subsequently to use graphing technology to plot the data. Make these tools accessible, in case they are requested.</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b="1" sz="1300">
              <a:solidFill>
                <a:srgbClr val="1D2125"/>
              </a:solidFill>
              <a:latin typeface="Calibri"/>
              <a:ea typeface="Calibri"/>
              <a:cs typeface="Calibri"/>
              <a:sym typeface="Calibri"/>
            </a:endParaRPr>
          </a:p>
          <a:p>
            <a:pPr indent="0" lvl="0" marL="0" rtl="0" algn="l">
              <a:spcBef>
                <a:spcPts val="1000"/>
              </a:spcBef>
              <a:spcAft>
                <a:spcPts val="0"/>
              </a:spcAft>
              <a:buNone/>
            </a:pPr>
            <a:r>
              <a:rPr b="1" lang="en" sz="1300">
                <a:solidFill>
                  <a:srgbClr val="1D2125"/>
                </a:solidFill>
                <a:latin typeface="Calibri"/>
                <a:ea typeface="Calibri"/>
                <a:cs typeface="Calibri"/>
                <a:sym typeface="Calibri"/>
              </a:rPr>
              <a:t>Answers</a:t>
            </a:r>
            <a:endParaRPr b="1" sz="1300">
              <a:solidFill>
                <a:srgbClr val="1D2125"/>
              </a:solidFill>
              <a:latin typeface="Calibri"/>
              <a:ea typeface="Calibri"/>
              <a:cs typeface="Calibri"/>
              <a:sym typeface="Calibri"/>
            </a:endParaRPr>
          </a:p>
          <a:p>
            <a:pPr indent="-311150" lvl="0" marL="457200" rtl="0" algn="l">
              <a:spcBef>
                <a:spcPts val="100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 Each step has 2 rows of dots, with each row having the same number of dots as the step number, plus one extra dot.</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 	b. Each step has as many rows and columns of dots as the step number.</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 </a:t>
            </a:r>
            <a:r>
              <a:rPr lang="en" sz="1300">
                <a:solidFill>
                  <a:schemeClr val="dk1"/>
                </a:solidFill>
                <a:latin typeface="Calibri"/>
                <a:ea typeface="Calibri"/>
                <a:cs typeface="Calibri"/>
                <a:sym typeface="Calibri"/>
              </a:rPr>
              <a:t>In Step 5, there will be 2 rows of 5 dots plus one additional dot.</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b. Step 5 is a 5-by-5 array of dots.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i="1" sz="1300">
              <a:solidFill>
                <a:schemeClr val="dk1"/>
              </a:solidFill>
              <a:latin typeface="Calibri"/>
              <a:ea typeface="Calibri"/>
              <a:cs typeface="Calibri"/>
              <a:sym typeface="Calibri"/>
            </a:endParaRPr>
          </a:p>
          <a:p>
            <a:pPr indent="0" lvl="0" marL="0" rtl="0" algn="l">
              <a:spcBef>
                <a:spcPts val="0"/>
              </a:spcBef>
              <a:spcAft>
                <a:spcPts val="0"/>
              </a:spcAft>
              <a:buNone/>
            </a:pPr>
            <a:r>
              <a:rPr b="1" i="1" lang="en" sz="1300">
                <a:solidFill>
                  <a:schemeClr val="dk1"/>
                </a:solidFill>
                <a:latin typeface="Calibri"/>
                <a:ea typeface="Calibri"/>
                <a:cs typeface="Calibri"/>
                <a:sym typeface="Calibri"/>
              </a:rPr>
              <a:t>More question, answers and Activity Synthesis on next slide</a:t>
            </a:r>
            <a:endParaRPr b="1" i="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34e020773c1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 name="Google Shape;172;g34e020773c1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rgbClr val="1D2125"/>
                </a:solidFill>
                <a:latin typeface="Calibri"/>
                <a:ea typeface="Calibri"/>
                <a:cs typeface="Calibri"/>
                <a:sym typeface="Calibri"/>
              </a:rPr>
              <a:t>Answers</a:t>
            </a:r>
            <a:endParaRPr b="1" sz="1300">
              <a:solidFill>
                <a:srgbClr val="1D2125"/>
              </a:solidFill>
              <a:latin typeface="Calibri"/>
              <a:ea typeface="Calibri"/>
              <a:cs typeface="Calibri"/>
              <a:sym typeface="Calibri"/>
            </a:endParaRPr>
          </a:p>
          <a:p>
            <a:pPr indent="457200" lvl="0" marL="0" rtl="0" algn="l">
              <a:spcBef>
                <a:spcPts val="1000"/>
              </a:spcBef>
              <a:spcAft>
                <a:spcPts val="0"/>
              </a:spcAft>
              <a:buNone/>
            </a:pP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3"/>
            </a:pPr>
            <a:r>
              <a:rPr lang="en" sz="1300">
                <a:solidFill>
                  <a:schemeClr val="dk1"/>
                </a:solidFill>
                <a:latin typeface="Calibri"/>
                <a:ea typeface="Calibri"/>
                <a:cs typeface="Calibri"/>
                <a:sym typeface="Calibri"/>
              </a:rPr>
              <a:t>a</a:t>
            </a:r>
            <a:r>
              <a:rPr lang="en" sz="1300">
                <a:solidFill>
                  <a:schemeClr val="dk1"/>
                </a:solidFill>
                <a:latin typeface="Calibri"/>
                <a:ea typeface="Calibri"/>
                <a:cs typeface="Calibri"/>
                <a:sym typeface="Calibri"/>
              </a:rPr>
              <a:t>. 9</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rPr lang="en" sz="1300">
                <a:solidFill>
                  <a:schemeClr val="dk1"/>
                </a:solidFill>
                <a:latin typeface="Calibri"/>
                <a:ea typeface="Calibri"/>
                <a:cs typeface="Calibri"/>
                <a:sym typeface="Calibri"/>
              </a:rPr>
              <a:t>b. 11</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rPr lang="en" sz="1300">
                <a:solidFill>
                  <a:schemeClr val="dk1"/>
                </a:solidFill>
                <a:latin typeface="Calibri"/>
                <a:ea typeface="Calibri"/>
                <a:cs typeface="Calibri"/>
                <a:sym typeface="Calibri"/>
              </a:rPr>
              <a:t>c. 21</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rPr lang="en" sz="1300">
                <a:solidFill>
                  <a:schemeClr val="dk1"/>
                </a:solidFill>
                <a:latin typeface="Calibri"/>
                <a:ea typeface="Calibri"/>
                <a:cs typeface="Calibri"/>
                <a:sym typeface="Calibri"/>
              </a:rPr>
              <a:t>d. 25</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rPr lang="en" sz="1300">
                <a:solidFill>
                  <a:schemeClr val="dk1"/>
                </a:solidFill>
                <a:latin typeface="Calibri"/>
                <a:ea typeface="Calibri"/>
                <a:cs typeface="Calibri"/>
                <a:sym typeface="Calibri"/>
              </a:rPr>
              <a:t>e. 2</a:t>
            </a:r>
            <a:r>
              <a:rPr i="1" lang="en" sz="1300">
                <a:solidFill>
                  <a:schemeClr val="dk1"/>
                </a:solidFill>
                <a:latin typeface="Times New Roman"/>
                <a:ea typeface="Times New Roman"/>
                <a:cs typeface="Times New Roman"/>
                <a:sym typeface="Times New Roman"/>
              </a:rPr>
              <a:t>n </a:t>
            </a:r>
            <a:r>
              <a:rPr lang="en" sz="1300">
                <a:solidFill>
                  <a:schemeClr val="dk1"/>
                </a:solidFill>
                <a:latin typeface="Calibri"/>
                <a:ea typeface="Calibri"/>
                <a:cs typeface="Calibri"/>
                <a:sym typeface="Calibri"/>
              </a:rPr>
              <a:t>+ 1</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3"/>
            </a:pPr>
            <a:r>
              <a:rPr lang="en" sz="1300">
                <a:solidFill>
                  <a:schemeClr val="dk1"/>
                </a:solidFill>
                <a:latin typeface="Calibri"/>
                <a:ea typeface="Calibri"/>
                <a:cs typeface="Calibri"/>
                <a:sym typeface="Calibri"/>
              </a:rPr>
              <a:t>f</a:t>
            </a:r>
            <a:r>
              <a:rPr lang="en" sz="1300">
                <a:solidFill>
                  <a:schemeClr val="dk1"/>
                </a:solidFill>
                <a:latin typeface="Calibri"/>
                <a:ea typeface="Calibri"/>
                <a:cs typeface="Calibri"/>
                <a:sym typeface="Calibri"/>
              </a:rPr>
              <a:t>. 16</a:t>
            </a:r>
            <a:endParaRPr sz="1300">
              <a:solidFill>
                <a:schemeClr val="dk1"/>
              </a:solidFill>
              <a:latin typeface="Calibri"/>
              <a:ea typeface="Calibri"/>
              <a:cs typeface="Calibri"/>
              <a:sym typeface="Calibri"/>
            </a:endParaRPr>
          </a:p>
          <a:p>
            <a:pPr indent="45720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g. 25</a:t>
            </a:r>
            <a:endParaRPr sz="1300">
              <a:solidFill>
                <a:schemeClr val="dk1"/>
              </a:solidFill>
              <a:latin typeface="Calibri"/>
              <a:ea typeface="Calibri"/>
              <a:cs typeface="Calibri"/>
              <a:sym typeface="Calibri"/>
            </a:endParaRPr>
          </a:p>
          <a:p>
            <a:pPr indent="45720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h. 100</a:t>
            </a:r>
            <a:endParaRPr sz="1300">
              <a:solidFill>
                <a:schemeClr val="dk1"/>
              </a:solidFill>
              <a:latin typeface="Calibri"/>
              <a:ea typeface="Calibri"/>
              <a:cs typeface="Calibri"/>
              <a:sym typeface="Calibri"/>
            </a:endParaRPr>
          </a:p>
          <a:p>
            <a:pPr indent="45720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 144</a:t>
            </a:r>
            <a:endParaRPr sz="1300">
              <a:solidFill>
                <a:schemeClr val="dk1"/>
              </a:solidFill>
              <a:latin typeface="Calibri"/>
              <a:ea typeface="Calibri"/>
              <a:cs typeface="Calibri"/>
              <a:sym typeface="Calibri"/>
            </a:endParaRPr>
          </a:p>
          <a:p>
            <a:pPr indent="45720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j. </a:t>
            </a:r>
            <a:r>
              <a:rPr i="1" lang="en" sz="1300">
                <a:solidFill>
                  <a:schemeClr val="dk1"/>
                </a:solidFill>
                <a:latin typeface="Times New Roman"/>
                <a:ea typeface="Times New Roman"/>
                <a:cs typeface="Times New Roman"/>
                <a:sym typeface="Times New Roman"/>
              </a:rPr>
              <a:t>n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 or </a:t>
            </a:r>
            <a:r>
              <a:rPr i="1" lang="en" sz="1300">
                <a:solidFill>
                  <a:schemeClr val="dk1"/>
                </a:solidFill>
                <a:latin typeface="Times New Roman"/>
                <a:ea typeface="Times New Roman"/>
                <a:cs typeface="Times New Roman"/>
                <a:sym typeface="Times New Roman"/>
              </a:rPr>
              <a:t>n</a:t>
            </a:r>
            <a:r>
              <a:rPr baseline="30000" lang="en" sz="1300">
                <a:solidFill>
                  <a:schemeClr val="dk1"/>
                </a:solidFill>
                <a:latin typeface="Calibri"/>
                <a:ea typeface="Calibri"/>
                <a:cs typeface="Calibri"/>
                <a:sym typeface="Calibri"/>
              </a:rPr>
              <a:t>2</a:t>
            </a:r>
            <a:endParaRPr baseline="30000" sz="1300">
              <a:solidFill>
                <a:schemeClr val="dk1"/>
              </a:solidFill>
              <a:latin typeface="Calibri"/>
              <a:ea typeface="Calibri"/>
              <a:cs typeface="Calibri"/>
              <a:sym typeface="Calibri"/>
            </a:endParaRPr>
          </a:p>
          <a:p>
            <a:pPr indent="45720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3"/>
            </a:pPr>
            <a:r>
              <a:rPr lang="en" sz="1300">
                <a:solidFill>
                  <a:schemeClr val="dk1"/>
                </a:solidFill>
                <a:latin typeface="Calibri"/>
                <a:ea typeface="Calibri"/>
                <a:cs typeface="Calibri"/>
                <a:sym typeface="Calibri"/>
              </a:rPr>
              <a:t>a. Link to Desmos graph: </a:t>
            </a:r>
            <a:r>
              <a:rPr lang="en" sz="1300" u="sng">
                <a:solidFill>
                  <a:schemeClr val="hlink"/>
                </a:solidFill>
                <a:latin typeface="Calibri"/>
                <a:ea typeface="Calibri"/>
                <a:cs typeface="Calibri"/>
                <a:sym typeface="Calibri"/>
                <a:hlinkClick r:id="rId2"/>
              </a:rPr>
              <a:t>https://www.desmos.com/calculator/qsyah2ughd</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rPr lang="en" sz="1300">
                <a:solidFill>
                  <a:schemeClr val="dk1"/>
                </a:solidFill>
                <a:latin typeface="Calibri"/>
                <a:ea typeface="Calibri"/>
                <a:cs typeface="Calibri"/>
                <a:sym typeface="Calibri"/>
              </a:rPr>
              <a:t>b. Link to Desmos graph: </a:t>
            </a:r>
            <a:r>
              <a:rPr lang="en" sz="1300" u="sng">
                <a:solidFill>
                  <a:schemeClr val="hlink"/>
                </a:solidFill>
                <a:latin typeface="Calibri"/>
                <a:ea typeface="Calibri"/>
                <a:cs typeface="Calibri"/>
                <a:sym typeface="Calibri"/>
                <a:hlinkClick r:id="rId3"/>
              </a:rPr>
              <a:t>https://www.desmos.com/calculator/4cw4mobckh</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t/>
            </a:r>
            <a:endParaRPr sz="1300">
              <a:solidFill>
                <a:schemeClr val="dk1"/>
              </a:solidFill>
              <a:highlight>
                <a:srgbClr val="FF0000"/>
              </a:highlight>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3"/>
            </a:pPr>
            <a:r>
              <a:rPr lang="en" sz="1300">
                <a:solidFill>
                  <a:schemeClr val="dk1"/>
                </a:solidFill>
                <a:latin typeface="Calibri"/>
                <a:ea typeface="Calibri"/>
                <a:cs typeface="Calibri"/>
                <a:sym typeface="Calibri"/>
              </a:rPr>
              <a:t>The points representing the first pattern lie on a line because getting from one step to the next involves adding the same number of dots (2 dots). The points representing the second pattern do not lie on a line. They “curve” upward because the number of dots added at each step increases from step to step.</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i="1" sz="1300">
              <a:solidFill>
                <a:schemeClr val="dk1"/>
              </a:solidFill>
              <a:latin typeface="Calibri"/>
              <a:ea typeface="Calibri"/>
              <a:cs typeface="Calibri"/>
              <a:sym typeface="Calibri"/>
            </a:endParaRPr>
          </a:p>
          <a:p>
            <a:pPr indent="0" lvl="0" marL="0" rtl="0" algn="l">
              <a:spcBef>
                <a:spcPts val="0"/>
              </a:spcBef>
              <a:spcAft>
                <a:spcPts val="0"/>
              </a:spcAft>
              <a:buNone/>
            </a:pPr>
            <a:r>
              <a:rPr b="1" i="1" lang="en" sz="1300">
                <a:solidFill>
                  <a:schemeClr val="dk1"/>
                </a:solidFill>
                <a:latin typeface="Calibri"/>
                <a:ea typeface="Calibri"/>
                <a:cs typeface="Calibri"/>
                <a:sym typeface="Calibri"/>
              </a:rPr>
              <a:t>Activity Synthesis</a:t>
            </a:r>
            <a:endParaRPr b="1" i="1" sz="1300">
              <a:solidFill>
                <a:schemeClr val="dk1"/>
              </a:solidFill>
              <a:latin typeface="Calibri"/>
              <a:ea typeface="Calibri"/>
              <a:cs typeface="Calibri"/>
              <a:sym typeface="Calibri"/>
            </a:endParaRPr>
          </a:p>
          <a:p>
            <a:pPr indent="0" lvl="0" marL="0" rtl="0" algn="l">
              <a:spcBef>
                <a:spcPts val="0"/>
              </a:spcBef>
              <a:spcAft>
                <a:spcPts val="0"/>
              </a:spcAft>
              <a:buNone/>
            </a:pPr>
            <a:r>
              <a:rPr lang="en">
                <a:solidFill>
                  <a:schemeClr val="dk1"/>
                </a:solidFill>
                <a:latin typeface="Noto Sans"/>
                <a:ea typeface="Noto Sans"/>
                <a:cs typeface="Noto Sans"/>
                <a:sym typeface="Noto Sans"/>
              </a:rPr>
              <a:t>Invite students to describe how they see the number of dots change in each pattern. Focus the discussion on the connections between students’ descriptions, the changes in the table, and the graphs. Make sure these points are uncovered in the discussion:</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For the first pattern, each successive step adds two dots. The growth is constant. The points on the graph form a straight line.</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For the second pattern, the number of dots that is added changes (and grows) at each step. As a result, the number of dots for the second pattern curves upward when graphed.</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Highlight that, in the second pattern, the expression for the number of dots at Step </a:t>
            </a:r>
            <a:r>
              <a:rPr i="1" lang="en">
                <a:solidFill>
                  <a:schemeClr val="dk1"/>
                </a:solidFill>
                <a:latin typeface="Times New Roman"/>
                <a:ea typeface="Times New Roman"/>
                <a:cs typeface="Times New Roman"/>
                <a:sym typeface="Times New Roman"/>
              </a:rPr>
              <a:t>n</a:t>
            </a:r>
            <a:r>
              <a:rPr lang="en">
                <a:solidFill>
                  <a:schemeClr val="dk1"/>
                </a:solidFill>
                <a:latin typeface="Noto Sans"/>
                <a:ea typeface="Noto Sans"/>
                <a:cs typeface="Noto Sans"/>
                <a:sym typeface="Noto Sans"/>
              </a:rPr>
              <a:t> can be expressed as </a:t>
            </a:r>
            <a:r>
              <a:rPr i="1" lang="en">
                <a:solidFill>
                  <a:schemeClr val="dk1"/>
                </a:solidFill>
                <a:latin typeface="Times New Roman"/>
                <a:ea typeface="Times New Roman"/>
                <a:cs typeface="Times New Roman"/>
                <a:sym typeface="Times New Roman"/>
              </a:rPr>
              <a:t>n</a:t>
            </a:r>
            <a:r>
              <a:rPr baseline="30000" lang="en">
                <a:solidFill>
                  <a:schemeClr val="dk1"/>
                </a:solidFill>
                <a:latin typeface="Noto Sans"/>
                <a:ea typeface="Noto Sans"/>
                <a:cs typeface="Noto Sans"/>
                <a:sym typeface="Noto Sans"/>
              </a:rPr>
              <a:t>2</a:t>
            </a:r>
            <a:r>
              <a:rPr lang="en">
                <a:solidFill>
                  <a:schemeClr val="dk1"/>
                </a:solidFill>
                <a:latin typeface="Noto Sans"/>
                <a:ea typeface="Noto Sans"/>
                <a:cs typeface="Noto Sans"/>
                <a:sym typeface="Noto Sans"/>
              </a:rPr>
              <a:t>, which can be read as “</a:t>
            </a:r>
            <a:r>
              <a:rPr i="1" lang="en">
                <a:solidFill>
                  <a:schemeClr val="dk1"/>
                </a:solidFill>
                <a:latin typeface="Times New Roman"/>
                <a:ea typeface="Times New Roman"/>
                <a:cs typeface="Times New Roman"/>
                <a:sym typeface="Times New Roman"/>
              </a:rPr>
              <a:t>n</a:t>
            </a:r>
            <a:r>
              <a:rPr lang="en">
                <a:solidFill>
                  <a:schemeClr val="dk1"/>
                </a:solidFill>
                <a:latin typeface="Noto Sans"/>
                <a:ea typeface="Noto Sans"/>
                <a:cs typeface="Noto Sans"/>
                <a:sym typeface="Noto Sans"/>
              </a:rPr>
              <a:t> squared.” Point out that the “squaring” is also evident in the visual pattern.</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34602a3bca2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34602a3bca2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a:t>
            </a:r>
            <a:r>
              <a:rPr b="1" lang="en" sz="1300">
                <a:solidFill>
                  <a:schemeClr val="dk1"/>
                </a:solidFill>
                <a:latin typeface="Calibri"/>
                <a:ea typeface="Calibri"/>
                <a:cs typeface="Calibri"/>
                <a:sym typeface="Calibri"/>
              </a:rPr>
              <a:t>Individualized</a:t>
            </a:r>
            <a:r>
              <a:rPr b="1" lang="en" sz="1300">
                <a:solidFill>
                  <a:schemeClr val="dk1"/>
                </a:solidFill>
                <a:latin typeface="Calibri"/>
                <a:ea typeface="Calibri"/>
                <a:cs typeface="Calibri"/>
                <a:sym typeface="Calibri"/>
              </a:rPr>
              <a:t> by Response</a:t>
            </a:r>
            <a:endParaRPr b="1" sz="1300">
              <a:solidFill>
                <a:schemeClr val="dk1"/>
              </a:solidFill>
              <a:latin typeface="Calibri"/>
              <a:ea typeface="Calibri"/>
              <a:cs typeface="Calibri"/>
              <a:sym typeface="Calibri"/>
            </a:endParaRPr>
          </a:p>
          <a:p>
            <a:pPr indent="0" lvl="0" marL="914400" rtl="0" algn="l">
              <a:spcBef>
                <a:spcPts val="0"/>
              </a:spcBef>
              <a:spcAft>
                <a:spcPts val="0"/>
              </a:spcAft>
              <a:buNone/>
            </a:pPr>
            <a:r>
              <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This is the number of squares in Step 4.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The number of rows is the same as the number of the step, and the number of columns is 1 more than the number of the step.</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The number of rows is the same as the number of the step, and the number of columns is 1 more than the number of the step. Step 5 has 5 rows and 6 columns.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a:t>
            </a:r>
            <a:r>
              <a:rPr lang="en" sz="1300">
                <a:solidFill>
                  <a:schemeClr val="dk1"/>
                </a:solidFill>
                <a:latin typeface="Calibri"/>
                <a:ea typeface="Calibri"/>
                <a:cs typeface="Calibri"/>
                <a:sym typeface="Calibri"/>
              </a:rPr>
              <a:t>correct. </a:t>
            </a:r>
            <a:r>
              <a:rPr lang="en" sz="1300">
                <a:solidFill>
                  <a:schemeClr val="dk1"/>
                </a:solidFill>
                <a:latin typeface="Calibri"/>
                <a:ea typeface="Calibri"/>
                <a:cs typeface="Calibri"/>
                <a:sym typeface="Calibri"/>
              </a:rPr>
              <a:t>The number of rows is the same as the number of the step, and the number of columns is 1 more than the number of the step. </a:t>
            </a:r>
            <a:endParaRPr sz="1300">
              <a:solidFill>
                <a:schemeClr val="dk1"/>
              </a:solidFill>
              <a:latin typeface="Calibri"/>
              <a:ea typeface="Calibri"/>
              <a:cs typeface="Calibri"/>
              <a:sym typeface="Calibri"/>
            </a:endParaRPr>
          </a:p>
          <a:p>
            <a:pPr indent="0" lvl="0" marL="1371600" rtl="0" algn="l">
              <a:spcBef>
                <a:spcPts val="0"/>
              </a:spcBef>
              <a:spcAft>
                <a:spcPts val="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33b29274434_1_1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3" name="Google Shape;193;g33b29274434_1_1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Writing Expressions for Patterns</a:t>
            </a:r>
            <a:endParaRPr b="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lnSpc>
                <a:spcPct val="115000"/>
              </a:lnSpc>
              <a:spcBef>
                <a:spcPts val="120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First, look to see the pattern. Every step, another row and another column are added, plus the two extra squares.</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Step 1: 1 row of 3 + 2</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Step 2: 2 rows of 4 + 2</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Step 3: 3 rows of 5 + 2</a:t>
            </a:r>
            <a:endParaRPr sz="1300">
              <a:solidFill>
                <a:schemeClr val="dk1"/>
              </a:solidFill>
              <a:latin typeface="Calibri"/>
              <a:ea typeface="Calibri"/>
              <a:cs typeface="Calibri"/>
              <a:sym typeface="Calibri"/>
            </a:endParaRPr>
          </a:p>
          <a:p>
            <a:pPr indent="0" lvl="0" marL="457200" rtl="0" algn="l">
              <a:lnSpc>
                <a:spcPct val="115000"/>
              </a:lnSpc>
              <a:spcBef>
                <a:spcPts val="1200"/>
              </a:spcBef>
              <a:spcAft>
                <a:spcPts val="0"/>
              </a:spcAft>
              <a:buNone/>
            </a:pPr>
            <a:r>
              <a:rPr lang="en" sz="1300">
                <a:solidFill>
                  <a:schemeClr val="dk1"/>
                </a:solidFill>
                <a:latin typeface="Calibri"/>
                <a:ea typeface="Calibri"/>
                <a:cs typeface="Calibri"/>
                <a:sym typeface="Calibri"/>
              </a:rPr>
              <a:t>So the width is always 1 by </a:t>
            </a:r>
            <a:r>
              <a:rPr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 or </a:t>
            </a:r>
            <a:r>
              <a:rPr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 The length is </a:t>
            </a:r>
            <a:r>
              <a:rPr i="1" lang="en" sz="1300">
                <a:solidFill>
                  <a:schemeClr val="dk1"/>
                </a:solidFill>
                <a:latin typeface="Times New Roman"/>
                <a:ea typeface="Times New Roman"/>
                <a:cs typeface="Times New Roman"/>
                <a:sym typeface="Times New Roman"/>
              </a:rPr>
              <a:t>n </a:t>
            </a:r>
            <a:r>
              <a:rPr lang="en" sz="1300">
                <a:solidFill>
                  <a:schemeClr val="dk1"/>
                </a:solidFill>
                <a:latin typeface="Calibri"/>
                <a:ea typeface="Calibri"/>
                <a:cs typeface="Calibri"/>
                <a:sym typeface="Calibri"/>
              </a:rPr>
              <a:t>+ 2, and then another 2 is added.</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rPr lang="en" sz="1300">
                <a:solidFill>
                  <a:schemeClr val="dk1"/>
                </a:solidFill>
                <a:latin typeface="Calibri"/>
                <a:ea typeface="Calibri"/>
                <a:cs typeface="Calibri"/>
                <a:sym typeface="Calibri"/>
              </a:rPr>
              <a:t>Draw pictures or create a table like the one shown</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rPr lang="en" sz="1300">
                <a:solidFill>
                  <a:schemeClr val="dk1"/>
                </a:solidFill>
                <a:latin typeface="Calibri"/>
                <a:ea typeface="Calibri"/>
                <a:cs typeface="Calibri"/>
                <a:sym typeface="Calibri"/>
              </a:rPr>
              <a:t>At Step 5, there are 37 squares.</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Multiply the length and width, and then add the 2 extra squares:</a:t>
            </a:r>
            <a:r>
              <a:rPr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n </a:t>
            </a:r>
            <a:r>
              <a:rPr lang="en" sz="1300">
                <a:solidFill>
                  <a:schemeClr val="dk1"/>
                </a:solidFill>
                <a:latin typeface="Calibri"/>
                <a:ea typeface="Calibri"/>
                <a:cs typeface="Calibri"/>
                <a:sym typeface="Calibri"/>
              </a:rPr>
              <a:t>+ 2) + 2 = </a:t>
            </a:r>
            <a:r>
              <a:rPr i="1" lang="en" sz="1300">
                <a:solidFill>
                  <a:schemeClr val="dk1"/>
                </a:solidFill>
                <a:latin typeface="Times New Roman"/>
                <a:ea typeface="Times New Roman"/>
                <a:cs typeface="Times New Roman"/>
                <a:sym typeface="Times New Roman"/>
              </a:rPr>
              <a:t>n</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+ 2</a:t>
            </a:r>
            <a:r>
              <a:rPr i="1" lang="en" sz="1300">
                <a:solidFill>
                  <a:schemeClr val="dk1"/>
                </a:solidFill>
                <a:latin typeface="Times New Roman"/>
                <a:ea typeface="Times New Roman"/>
                <a:cs typeface="Times New Roman"/>
                <a:sym typeface="Times New Roman"/>
              </a:rPr>
              <a:t>n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n</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g33cf6491953_0_2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5" name="Google Shape;205;g33cf6491953_0_2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33d2a549f63_0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4" name="Google Shape;234;g33d2a549f63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Support for English Language Learners: MLR 8 Discussion Supports: Speaking</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Use this routine to support whole-class discussion. For each strategy that is shared, invite students to restate and/or revoice what they heard using precise mathematical language. Consider providing students with time to restate what they hear to a partner before selecting one or two students to share with the class. Ask the original speaker if their peer was accurately able to restate their thinking. Call students’ attention to any words or phrases that helped to clarify the original statement. This will provide more students with an opportunity to produce language as they interpret the reasoning of others.</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i="1" lang="en">
                <a:solidFill>
                  <a:schemeClr val="dk1"/>
                </a:solidFill>
                <a:latin typeface="Noto Sans"/>
                <a:ea typeface="Noto Sans"/>
                <a:cs typeface="Noto Sans"/>
                <a:sym typeface="Noto Sans"/>
              </a:rPr>
              <a:t>Design Principle(s): Support sense-making</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Support for Students with Disabilities: Representation: Develop Language and Symbols</a:t>
            </a:r>
            <a:endParaRPr b="1">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Create a display of important terms and vocabulary. Invite students to suggest language or diagrams to include that will support their understanding of: quadratic, quadratic relationship, and quadratic expressions. Provide examples of both visual patterns and quadratic equations in the display.</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i="1" lang="en">
                <a:solidFill>
                  <a:schemeClr val="dk1"/>
                </a:solidFill>
                <a:latin typeface="Noto Sans"/>
                <a:ea typeface="Noto Sans"/>
                <a:cs typeface="Noto Sans"/>
                <a:sym typeface="Noto Sans"/>
              </a:rPr>
              <a:t>Supports accessibility for: Conceptual processing; Language</a:t>
            </a:r>
            <a:endParaRPr b="1">
              <a:solidFill>
                <a:schemeClr val="dk1"/>
              </a:solidFill>
              <a:latin typeface="Noto Sans"/>
              <a:ea typeface="Noto Sans"/>
              <a:cs typeface="Noto Sans"/>
              <a:sym typeface="Noto Sans"/>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g3364e04b9a5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6" name="Google Shape;246;g3364e04b9a5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a:t>
            </a:r>
            <a:r>
              <a:rPr lang="en" sz="1300">
                <a:solidFill>
                  <a:schemeClr val="dk1"/>
                </a:solidFill>
                <a:latin typeface="Calibri"/>
                <a:ea typeface="Calibri"/>
                <a:cs typeface="Calibri"/>
                <a:sym typeface="Calibri"/>
              </a:rPr>
              <a:t>students with disabilities, </a:t>
            </a:r>
            <a:r>
              <a:rPr lang="en" sz="1300">
                <a:solidFill>
                  <a:schemeClr val="dk1"/>
                </a:solidFill>
                <a:latin typeface="Calibri"/>
                <a:ea typeface="Calibri"/>
                <a:cs typeface="Calibri"/>
                <a:sym typeface="Calibri"/>
              </a:rPr>
              <a:t>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students looking for an extra challenge, be sure to review the </a:t>
            </a:r>
            <a:r>
              <a:rPr lang="en" sz="1300" u="sng">
                <a:solidFill>
                  <a:schemeClr val="hlink"/>
                </a:solidFill>
                <a:latin typeface="Calibri"/>
                <a:ea typeface="Calibri"/>
                <a:cs typeface="Calibri"/>
                <a:sym typeface="Calibri"/>
                <a:hlinkClick action="ppaction://hlinksldjump" r:id="rId3"/>
              </a:rPr>
              <a:t>Extending Your Thinking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(15 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In this activity, students explore another quadratic visual pattern where the number of squares follows the rule </a:t>
            </a:r>
            <a:r>
              <a:rPr i="1" lang="en" sz="1300">
                <a:solidFill>
                  <a:schemeClr val="dk1"/>
                </a:solidFill>
                <a:latin typeface="Times New Roman"/>
                <a:ea typeface="Times New Roman"/>
                <a:cs typeface="Times New Roman"/>
                <a:sym typeface="Times New Roman"/>
              </a:rPr>
              <a:t>𝑛</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+ 2. Since it’s not a perfect square, the quadratic growth may be less obvious. Students look for structure—like the 2 × 2 and 3 × 3 squares—and use it to extend the pattern and write an expression. They also decide if the pattern is linear or exponential and explain why. During discussion, highlight different strategies—drawing, describing, or using numbers—to show multiple ways of reasoning.</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As students work, look for students who draw a picture (especially for Step 5), those who describe the picture (especially for Steps 10 and 12), and those who rely on numerical (rather than visual) reasoning. Invite them to share their strategies during the synthesis of this activity.</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Display the pattern of squares for all to see.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Ask students to be prepared to share one thing they notice and one thing they wonder about.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Give them a moment to share their observations and questions with a partner.</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last question asks whether the pattern grows exponentially. If needed, remind students that a quantity that changes exponentially grows or decays by equal factors over equal intervals.</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lnSpc>
                <a:spcPct val="115000"/>
              </a:lnSpc>
              <a:spcBef>
                <a:spcPts val="120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No, there are 3 squares in the first step, 6 squares in the second step, and 11 squares in the third step. So the number of additional squares is 3 going from the first to the second step and 5 going from the second to the third step.</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startAt="2"/>
            </a:pPr>
            <a:r>
              <a:rPr lang="en" sz="1300">
                <a:solidFill>
                  <a:schemeClr val="dk1"/>
                </a:solidFill>
                <a:latin typeface="Calibri"/>
                <a:ea typeface="Calibri"/>
                <a:cs typeface="Calibri"/>
                <a:sym typeface="Calibri"/>
              </a:rPr>
              <a:t>   a. 	18</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AutoNum type="alphaLcPeriod" startAt="2"/>
            </a:pPr>
            <a:r>
              <a:rPr lang="en" sz="1300">
                <a:solidFill>
                  <a:schemeClr val="dk1"/>
                </a:solidFill>
                <a:latin typeface="Calibri"/>
                <a:ea typeface="Calibri"/>
                <a:cs typeface="Calibri"/>
                <a:sym typeface="Calibri"/>
              </a:rPr>
              <a:t>27</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AutoNum type="alphaLcPeriod" startAt="2"/>
            </a:pPr>
            <a:r>
              <a:rPr lang="en" sz="1300">
                <a:solidFill>
                  <a:schemeClr val="dk1"/>
                </a:solidFill>
                <a:latin typeface="Calibri"/>
                <a:ea typeface="Calibri"/>
                <a:cs typeface="Calibri"/>
                <a:sym typeface="Calibri"/>
              </a:rPr>
              <a:t>102</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AutoNum type="alphaLcPeriod" startAt="2"/>
            </a:pPr>
            <a:r>
              <a:rPr lang="en" sz="1300">
                <a:solidFill>
                  <a:schemeClr val="dk1"/>
                </a:solidFill>
                <a:latin typeface="Calibri"/>
                <a:ea typeface="Calibri"/>
                <a:cs typeface="Calibri"/>
                <a:sym typeface="Calibri"/>
              </a:rPr>
              <a:t>146</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AutoNum type="alphaLcPeriod" startAt="2"/>
            </a:pPr>
            <a:r>
              <a:rPr i="1" lang="en" sz="1300">
                <a:solidFill>
                  <a:schemeClr val="dk1"/>
                </a:solidFill>
                <a:latin typeface="Times New Roman"/>
                <a:ea typeface="Times New Roman"/>
                <a:cs typeface="Times New Roman"/>
                <a:sym typeface="Times New Roman"/>
              </a:rPr>
              <a:t>n</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+ 2</a:t>
            </a:r>
            <a:endParaRPr sz="1300">
              <a:solidFill>
                <a:schemeClr val="dk1"/>
              </a:solidFill>
              <a:latin typeface="Calibri"/>
              <a:ea typeface="Calibri"/>
              <a:cs typeface="Calibri"/>
              <a:sym typeface="Calibri"/>
            </a:endParaRPr>
          </a:p>
          <a:p>
            <a:pPr indent="-311150" lvl="0" marL="457200" rtl="0" algn="l">
              <a:lnSpc>
                <a:spcPct val="115000"/>
              </a:lnSpc>
              <a:spcBef>
                <a:spcPts val="1000"/>
              </a:spcBef>
              <a:spcAft>
                <a:spcPts val="0"/>
              </a:spcAft>
              <a:buClr>
                <a:schemeClr val="dk1"/>
              </a:buClr>
              <a:buSzPts val="1300"/>
              <a:buFont typeface="Calibri"/>
              <a:buAutoNum type="arabicPeriod" startAt="2"/>
            </a:pPr>
            <a:r>
              <a:rPr lang="en" sz="1300">
                <a:solidFill>
                  <a:schemeClr val="dk1"/>
                </a:solidFill>
                <a:latin typeface="Calibri"/>
                <a:ea typeface="Calibri"/>
                <a:cs typeface="Calibri"/>
                <a:sym typeface="Calibri"/>
              </a:rPr>
              <a:t>No, from Step 1 to Step 2, the number of squares doubles. From Step 2 to Step 3, the number of squares increases by a factor of ¹¹⁄₆. From Step 3 to Step 4, the number of squares increases by a factor of ¹⁸⁄₁₁. These growth factors are all different; in contrast, for an exponential function, the values increase by equal growth factors over equal intervals.</a:t>
            </a:r>
            <a:endParaRPr sz="1300">
              <a:solidFill>
                <a:schemeClr val="dk1"/>
              </a:solidFill>
              <a:latin typeface="Calibri"/>
              <a:ea typeface="Calibri"/>
              <a:cs typeface="Calibri"/>
              <a:sym typeface="Calibri"/>
            </a:endParaRPr>
          </a:p>
          <a:p>
            <a:pPr indent="0" lvl="0" marL="457200" rtl="0" algn="l">
              <a:lnSpc>
                <a:spcPct val="115000"/>
              </a:lnSpc>
              <a:spcBef>
                <a:spcPts val="1000"/>
              </a:spcBef>
              <a:spcAft>
                <a:spcPts val="0"/>
              </a:spcAft>
              <a:buNone/>
            </a:pPr>
            <a:r>
              <a:rPr lang="en" sz="1300">
                <a:solidFill>
                  <a:schemeClr val="dk1"/>
                </a:solidFill>
                <a:latin typeface="Calibri"/>
                <a:ea typeface="Calibri"/>
                <a:cs typeface="Calibri"/>
                <a:sym typeface="Calibri"/>
              </a:rPr>
              <a:t>The nth expression, </a:t>
            </a:r>
            <a:r>
              <a:rPr i="1" lang="en" sz="1300">
                <a:solidFill>
                  <a:schemeClr val="dk1"/>
                </a:solidFill>
                <a:latin typeface="Times New Roman"/>
                <a:ea typeface="Times New Roman"/>
                <a:cs typeface="Times New Roman"/>
                <a:sym typeface="Times New Roman"/>
              </a:rPr>
              <a:t>n</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+ 2, is an example of a quadratic expression. A quadratic expression can be written using a squared term. It can be written in other ways as well, but the expression should be able to be written with the highest exponent on the variable as 2.</a:t>
            </a:r>
            <a:endParaRPr sz="1300">
              <a:solidFill>
                <a:schemeClr val="dk1"/>
              </a:solidFill>
              <a:latin typeface="Calibri"/>
              <a:ea typeface="Calibri"/>
              <a:cs typeface="Calibri"/>
              <a:sym typeface="Calibri"/>
            </a:endParaRPr>
          </a:p>
          <a:p>
            <a:pPr indent="-311150" lvl="0" marL="914400" rtl="0" algn="l">
              <a:lnSpc>
                <a:spcPct val="115000"/>
              </a:lnSpc>
              <a:spcBef>
                <a:spcPts val="10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 quadratic relationship is not like a linear relationship because as one quantity increases by a certain amount, the second quantity doesn’t increase by the same amount.</a:t>
            </a:r>
            <a:endParaRPr sz="1300">
              <a:solidFill>
                <a:schemeClr val="dk1"/>
              </a:solidFill>
              <a:latin typeface="Calibri"/>
              <a:ea typeface="Calibri"/>
              <a:cs typeface="Calibri"/>
              <a:sym typeface="Calibri"/>
            </a:endParaRPr>
          </a:p>
          <a:p>
            <a:pPr indent="-311150" lvl="0"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 quadratic relationship is not like an exponential relationship because as one quantity increases by a certain amount, the second quantity doesn’t change by the same factor. (In this case, if the number of squares grew exponentially, this would mean that, from each step to the next, the number of squares is multiplied by the same factor.)</a:t>
            </a:r>
            <a:endParaRPr sz="1300">
              <a:solidFill>
                <a:schemeClr val="dk1"/>
              </a:solidFill>
              <a:latin typeface="Calibri"/>
              <a:ea typeface="Calibri"/>
              <a:cs typeface="Calibri"/>
              <a:sym typeface="Calibri"/>
            </a:endParaRPr>
          </a:p>
          <a:p>
            <a:pPr indent="0" lvl="0" marL="914400" rtl="0" algn="l">
              <a:lnSpc>
                <a:spcPct val="115000"/>
              </a:lnSpc>
              <a:spcBef>
                <a:spcPts val="100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Anticipated Misconceptions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Some students may struggle to draw the next step in the visual pattern. Prompt them to compare Steps 2 and 3 and describe what stays the same and what changes. For example, the two small squares on either side stay the same, and the square in the middle increases. If needed, show them a drawing for Step 4 (two 1-by-1 squares on each side with a 4-by-4 square in the middle) and ask them to draw Step 5.</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Some students may not notice the table goes from Step 4 to Step 10 and record 27 (the number of small squares for Step 5) instead of 102. Prompt them to draw a picture of Step 10 and count the number of small squares in their drawing. Emphasize that when the step size increases by more than 1, we are skipping ahead several steps and our pattern needs to reflect that as well. Show students a table with the missing steps included so they can see the growth pattern.</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Have students share how they figured out the pattern’s growth—starting with pictures, then moving to equations. Ask where they see the +2 and the </a:t>
            </a:r>
            <a:r>
              <a:rPr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² in the pattern. Introduce quadratic to describe when one number is multiplied by itself.</a:t>
            </a:r>
            <a:endParaRPr sz="1300">
              <a:solidFill>
                <a:schemeClr val="dk1"/>
              </a:solidFill>
              <a:latin typeface="Calibri"/>
              <a:ea typeface="Calibri"/>
              <a:cs typeface="Calibri"/>
              <a:sym typeface="Calibri"/>
            </a:endParaRPr>
          </a:p>
          <a:p>
            <a:pPr indent="0" lvl="0" marL="0" rtl="0" algn="l">
              <a:spcBef>
                <a:spcPts val="1000"/>
              </a:spcBef>
              <a:spcAft>
                <a:spcPts val="0"/>
              </a:spcAft>
              <a:buNone/>
            </a:pPr>
            <a:r>
              <a:rPr lang="en" sz="1300">
                <a:solidFill>
                  <a:schemeClr val="dk1"/>
                </a:solidFill>
                <a:latin typeface="Calibri"/>
                <a:ea typeface="Calibri"/>
                <a:cs typeface="Calibri"/>
                <a:sym typeface="Calibri"/>
              </a:rPr>
              <a:t>Explain that the relationship between the step number and the number of squares is a quadratic relationship, which includes one quantity (the step number, in this case) being multiplied by itself to obtain a second quantity (the number of squares).</a:t>
            </a:r>
            <a:endParaRPr sz="1300">
              <a:solidFill>
                <a:schemeClr val="dk1"/>
              </a:solidFill>
              <a:latin typeface="Calibri"/>
              <a:ea typeface="Calibri"/>
              <a:cs typeface="Calibri"/>
              <a:sym typeface="Calibri"/>
            </a:endParaRPr>
          </a:p>
          <a:p>
            <a:pPr indent="0" lvl="0" marL="0" rtl="0" algn="l">
              <a:spcBef>
                <a:spcPts val="1000"/>
              </a:spcBef>
              <a:spcAft>
                <a:spcPts val="0"/>
              </a:spcAft>
              <a:buNone/>
            </a:pPr>
            <a:r>
              <a:rPr lang="en" sz="1300">
                <a:solidFill>
                  <a:schemeClr val="dk1"/>
                </a:solidFill>
                <a:latin typeface="Calibri"/>
                <a:ea typeface="Calibri"/>
                <a:cs typeface="Calibri"/>
                <a:sym typeface="Calibri"/>
              </a:rPr>
              <a:t>Explain that </a:t>
            </a:r>
            <a:r>
              <a:rPr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² + 2 is a quadratic expression, like the area formula </a:t>
            </a:r>
            <a:r>
              <a:rPr i="1" lang="en" sz="1300">
                <a:solidFill>
                  <a:schemeClr val="dk1"/>
                </a:solidFill>
                <a:latin typeface="Times New Roman"/>
                <a:ea typeface="Times New Roman"/>
                <a:cs typeface="Times New Roman"/>
                <a:sym typeface="Times New Roman"/>
              </a:rPr>
              <a:t>s</a:t>
            </a:r>
            <a:r>
              <a:rPr lang="en" sz="1300">
                <a:solidFill>
                  <a:schemeClr val="dk1"/>
                </a:solidFill>
                <a:latin typeface="Calibri"/>
                <a:ea typeface="Calibri"/>
                <a:cs typeface="Calibri"/>
                <a:sym typeface="Calibri"/>
              </a:rPr>
              <a:t>² for a square.</a:t>
            </a:r>
            <a:endParaRPr sz="1300">
              <a:solidFill>
                <a:schemeClr val="dk1"/>
              </a:solidFill>
              <a:latin typeface="Calibri"/>
              <a:ea typeface="Calibri"/>
              <a:cs typeface="Calibri"/>
              <a:sym typeface="Calibri"/>
            </a:endParaRPr>
          </a:p>
          <a:p>
            <a:pPr indent="0" lvl="0" marL="0" rtl="0" algn="l">
              <a:spcBef>
                <a:spcPts val="1000"/>
              </a:spcBef>
              <a:spcAft>
                <a:spcPts val="0"/>
              </a:spcAft>
              <a:buNone/>
            </a:pPr>
            <a:r>
              <a:rPr lang="en" sz="1300">
                <a:solidFill>
                  <a:schemeClr val="dk1"/>
                </a:solidFill>
                <a:latin typeface="Calibri"/>
                <a:ea typeface="Calibri"/>
                <a:cs typeface="Calibri"/>
                <a:sym typeface="Calibri"/>
              </a:rPr>
              <a:t>Point out that quadratic relationships are different because:</a:t>
            </a:r>
            <a:endParaRPr sz="1300">
              <a:solidFill>
                <a:schemeClr val="dk1"/>
              </a:solidFill>
              <a:latin typeface="Calibri"/>
              <a:ea typeface="Calibri"/>
              <a:cs typeface="Calibri"/>
              <a:sym typeface="Calibri"/>
            </a:endParaRPr>
          </a:p>
          <a:p>
            <a:pPr indent="-311150" lvl="0" marL="457200" rtl="0" algn="l">
              <a:spcBef>
                <a:spcPts val="10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They don’t grow by the same amount (not linear).</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They don’t grow by the same factor (not exponential).</a:t>
            </a:r>
            <a:endParaRPr sz="1300">
              <a:solidFill>
                <a:schemeClr val="dk1"/>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g3835a43fe90_0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7" name="Google Shape;257;g3835a43fe90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At Step</a:t>
            </a:r>
            <a:r>
              <a:rPr i="1" lang="en" sz="1300">
                <a:solidFill>
                  <a:schemeClr val="dk1"/>
                </a:solidFill>
                <a:latin typeface="Times New Roman"/>
                <a:ea typeface="Times New Roman"/>
                <a:cs typeface="Times New Roman"/>
                <a:sym typeface="Times New Roman"/>
              </a:rPr>
              <a:t> n</a:t>
            </a:r>
            <a:r>
              <a:rPr lang="en" sz="1300">
                <a:solidFill>
                  <a:schemeClr val="dk1"/>
                </a:solidFill>
                <a:latin typeface="Calibri"/>
                <a:ea typeface="Calibri"/>
                <a:cs typeface="Calibri"/>
                <a:sym typeface="Calibri"/>
              </a:rPr>
              <a:t>, there is an </a:t>
            </a:r>
            <a:r>
              <a:rPr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 by </a:t>
            </a:r>
            <a:r>
              <a:rPr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+2 rectangle containing </a:t>
            </a:r>
            <a:r>
              <a:rPr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n </a:t>
            </a:r>
            <a:r>
              <a:rPr lang="en" sz="1300">
                <a:solidFill>
                  <a:schemeClr val="dk1"/>
                </a:solidFill>
                <a:latin typeface="Calibri"/>
                <a:ea typeface="Calibri"/>
                <a:cs typeface="Calibri"/>
                <a:sym typeface="Calibri"/>
              </a:rPr>
              <a:t>+ 2) small squares with two columns of </a:t>
            </a:r>
            <a:r>
              <a:rPr i="1" lang="en" sz="1300">
                <a:solidFill>
                  <a:schemeClr val="dk1"/>
                </a:solidFill>
                <a:latin typeface="Times New Roman"/>
                <a:ea typeface="Times New Roman"/>
                <a:cs typeface="Times New Roman"/>
                <a:sym typeface="Times New Roman"/>
              </a:rPr>
              <a:t>n </a:t>
            </a:r>
            <a:r>
              <a:rPr lang="en" sz="1300">
                <a:solidFill>
                  <a:schemeClr val="dk1"/>
                </a:solidFill>
                <a:latin typeface="Calibri"/>
                <a:ea typeface="Calibri"/>
                <a:cs typeface="Calibri"/>
                <a:sym typeface="Calibri"/>
              </a:rPr>
              <a:t>− 1 squares removed from either side.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AutoNum type="arabicPeriod"/>
            </a:pPr>
            <a:r>
              <a:rPr lang="en" sz="1300">
                <a:solidFill>
                  <a:schemeClr val="dk1"/>
                </a:solidFill>
                <a:latin typeface="Calibri"/>
                <a:ea typeface="Calibri"/>
                <a:cs typeface="Calibri"/>
                <a:sym typeface="Calibri"/>
              </a:rPr>
              <a:t>I drew a rectangle with three small squares down and five small squares across. Then I removed the two small squares from the first column and the last column. </a:t>
            </a:r>
            <a:endParaRPr sz="1300">
              <a:solidFill>
                <a:schemeClr val="dk1"/>
              </a:solidFill>
              <a:latin typeface="Calibri"/>
              <a:ea typeface="Calibri"/>
              <a:cs typeface="Calibri"/>
              <a:sym typeface="Calibri"/>
            </a:endParaRPr>
          </a:p>
          <a:p>
            <a:pPr indent="457200" lvl="0" marL="457200" rtl="0" algn="l">
              <a:spcBef>
                <a:spcPts val="0"/>
              </a:spcBef>
              <a:spcAft>
                <a:spcPts val="0"/>
              </a:spcAft>
              <a:buNone/>
            </a:pPr>
            <a:r>
              <a:rPr lang="en" sz="1300">
                <a:solidFill>
                  <a:schemeClr val="dk1"/>
                </a:solidFill>
                <a:latin typeface="Calibri"/>
                <a:ea typeface="Calibri"/>
                <a:cs typeface="Calibri"/>
                <a:sym typeface="Calibri"/>
              </a:rPr>
              <a:t>Rectangle example link, refer to online teacher edition textbook: </a:t>
            </a:r>
            <a:r>
              <a:rPr lang="en" sz="1300" u="sng">
                <a:solidFill>
                  <a:schemeClr val="hlink"/>
                </a:solidFill>
                <a:latin typeface="Calibri"/>
                <a:ea typeface="Calibri"/>
                <a:cs typeface="Calibri"/>
                <a:sym typeface="Calibri"/>
                <a:hlinkClick r:id="rId2"/>
              </a:rPr>
              <a:t>Openstax Teacher Edition 7.2.3</a:t>
            </a:r>
            <a:endParaRPr sz="1300">
              <a:solidFill>
                <a:schemeClr val="dk1"/>
              </a:solidFill>
              <a:latin typeface="Calibri"/>
              <a:ea typeface="Calibri"/>
              <a:cs typeface="Calibri"/>
              <a:sym typeface="Calibri"/>
            </a:endParaRPr>
          </a:p>
          <a:p>
            <a:pPr indent="457200" lvl="0" marL="45720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Go back to </a:t>
            </a:r>
            <a:r>
              <a:rPr lang="en" sz="1300" u="sng">
                <a:solidFill>
                  <a:schemeClr val="hlink"/>
                </a:solidFill>
                <a:latin typeface="Calibri"/>
                <a:ea typeface="Calibri"/>
                <a:cs typeface="Calibri"/>
                <a:sym typeface="Calibri"/>
                <a:hlinkClick action="ppaction://hlinksldjump" r:id="rId3"/>
              </a:rPr>
              <a:t>activity information</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g33cf6491953_0_4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6" name="Google Shape;266;g33cf6491953_0_4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g3835a43fe90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3" name="Google Shape;273;g3835a43fe90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0" lvl="0" marL="914400" rtl="0" algn="l">
              <a:spcBef>
                <a:spcPts val="0"/>
              </a:spcBef>
              <a:spcAft>
                <a:spcPts val="0"/>
              </a:spcAft>
              <a:buNone/>
            </a:pPr>
            <a:r>
              <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This is a linear expression. </a:t>
            </a:r>
            <a:endParaRPr sz="8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This is an exponential expression.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This is a linear expression.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Since the variable is squared, this is a quadratic expression. The highest exponent is 2, making it quadratic.</a:t>
            </a:r>
            <a:endParaRPr sz="1300">
              <a:solidFill>
                <a:schemeClr val="dk1"/>
              </a:solidFill>
              <a:latin typeface="Calibri"/>
              <a:ea typeface="Calibri"/>
              <a:cs typeface="Calibri"/>
              <a:sym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g382791afd57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6" name="Google Shape;286;g382791afd57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Writing Expression from Patterns</a:t>
            </a:r>
            <a:endParaRPr b="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lnSpc>
                <a:spcPct val="115000"/>
              </a:lnSpc>
              <a:spcBef>
                <a:spcPts val="120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Step 0, Number of Dots: 4</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	Step 1, Number of Dots: 7</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	Step 2, Number of Dots: 10</a:t>
            </a:r>
            <a:endParaRPr sz="1300">
              <a:solidFill>
                <a:schemeClr val="dk1"/>
              </a:solidFill>
              <a:latin typeface="Calibri"/>
              <a:ea typeface="Calibri"/>
              <a:cs typeface="Calibri"/>
              <a:sym typeface="Calibri"/>
            </a:endParaRPr>
          </a:p>
          <a:p>
            <a:pPr indent="45720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Step 3, Number of Dots: 13</a:t>
            </a:r>
            <a:endParaRPr sz="1300">
              <a:solidFill>
                <a:schemeClr val="dk1"/>
              </a:solidFill>
              <a:latin typeface="Calibri"/>
              <a:ea typeface="Calibri"/>
              <a:cs typeface="Calibri"/>
              <a:sym typeface="Calibri"/>
            </a:endParaRPr>
          </a:p>
          <a:p>
            <a:pPr indent="-311150" lvl="0" marL="457200" rtl="0" algn="l">
              <a:lnSpc>
                <a:spcPct val="115000"/>
              </a:lnSpc>
              <a:spcBef>
                <a:spcPts val="100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Notice that the start has 2 rows and 2 columns, or 4 dots. Each step adds a row of 2 dots, plus 1 more dot. So, each step adds 3 dots.</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Step 4, Number of Dots: 16</a:t>
            </a:r>
            <a:endParaRPr sz="1300">
              <a:solidFill>
                <a:schemeClr val="dk1"/>
              </a:solidFill>
              <a:latin typeface="Calibri"/>
              <a:ea typeface="Calibri"/>
              <a:cs typeface="Calibri"/>
              <a:sym typeface="Calibri"/>
            </a:endParaRPr>
          </a:p>
          <a:p>
            <a:pPr indent="45720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Step 5, Number of Dots: 19</a:t>
            </a:r>
            <a:endParaRPr sz="1300">
              <a:solidFill>
                <a:schemeClr val="dk1"/>
              </a:solidFill>
              <a:latin typeface="Calibri"/>
              <a:ea typeface="Calibri"/>
              <a:cs typeface="Calibri"/>
              <a:sym typeface="Calibri"/>
            </a:endParaRPr>
          </a:p>
          <a:p>
            <a:pPr indent="-311150" lvl="0" marL="457200" rtl="0" algn="l">
              <a:lnSpc>
                <a:spcPct val="115000"/>
              </a:lnSpc>
              <a:spcBef>
                <a:spcPts val="1000"/>
              </a:spcBef>
              <a:spcAft>
                <a:spcPts val="0"/>
              </a:spcAft>
              <a:buClr>
                <a:schemeClr val="dk1"/>
              </a:buClr>
              <a:buSzPts val="1300"/>
              <a:buFont typeface="Calibri"/>
              <a:buAutoNum type="arabicPeriod" startAt="4"/>
            </a:pPr>
            <a:r>
              <a:rPr lang="en" sz="1300">
                <a:solidFill>
                  <a:schemeClr val="dk1"/>
                </a:solidFill>
                <a:latin typeface="Calibri"/>
                <a:ea typeface="Calibri"/>
                <a:cs typeface="Calibri"/>
                <a:sym typeface="Calibri"/>
              </a:rPr>
              <a:t>Step 5 would have 19 dots.</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startAt="4"/>
            </a:pPr>
            <a:r>
              <a:rPr lang="en" sz="1300">
                <a:solidFill>
                  <a:schemeClr val="dk1"/>
                </a:solidFill>
                <a:latin typeface="Calibri"/>
                <a:ea typeface="Calibri"/>
                <a:cs typeface="Calibri"/>
                <a:sym typeface="Calibri"/>
              </a:rPr>
              <a:t>An expression could be 3</a:t>
            </a:r>
            <a:r>
              <a:rPr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 + 4.</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	This is a linear expression.</a:t>
            </a:r>
            <a:endParaRPr sz="1300">
              <a:solidFill>
                <a:schemeClr val="dk1"/>
              </a:solidFill>
              <a:latin typeface="Calibri"/>
              <a:ea typeface="Calibri"/>
              <a:cs typeface="Calibri"/>
              <a:sym typeface="Calibri"/>
            </a:endParaRPr>
          </a:p>
          <a:p>
            <a:pPr indent="45720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g33cf6491953_0_2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7" name="Google Shape;297;g33cf6491953_0_2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400"/>
              </a:spcAft>
              <a:buNone/>
            </a:pPr>
            <a:r>
              <a:t/>
            </a:r>
            <a:endParaRPr sz="900">
              <a:latin typeface="Noto Sans"/>
              <a:ea typeface="Noto Sans"/>
              <a:cs typeface="Noto Sans"/>
              <a:sym typeface="Noto San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g3480998f8e0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6" name="Google Shape;326;g3480998f8e0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Cool Down (5 minutes)</a:t>
            </a:r>
            <a:endParaRPr b="1" sz="1300">
              <a:solidFill>
                <a:schemeClr val="dk1"/>
              </a:solidFill>
              <a:latin typeface="Calibri"/>
              <a:ea typeface="Calibri"/>
              <a:cs typeface="Calibri"/>
              <a:sym typeface="Calibri"/>
            </a:endParaRPr>
          </a:p>
          <a:p>
            <a:pPr indent="0" lvl="0" marL="0" rtl="0" algn="l">
              <a:spcBef>
                <a:spcPts val="400"/>
              </a:spcBef>
              <a:spcAft>
                <a:spcPts val="0"/>
              </a:spcAft>
              <a:buNone/>
            </a:pPr>
            <a:r>
              <a:rPr b="1" lang="en" sz="1300">
                <a:solidFill>
                  <a:schemeClr val="dk1"/>
                </a:solidFill>
                <a:latin typeface="Calibri"/>
                <a:ea typeface="Calibri"/>
                <a:cs typeface="Calibri"/>
                <a:sym typeface="Calibri"/>
              </a:rPr>
              <a:t>Answers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Pattern B shows a quadratic relationship. </a:t>
            </a:r>
            <a:endParaRPr sz="1300">
              <a:solidFill>
                <a:schemeClr val="dk1"/>
              </a:solidFill>
              <a:latin typeface="Calibri"/>
              <a:ea typeface="Calibri"/>
              <a:cs typeface="Calibri"/>
              <a:sym typeface="Calibri"/>
            </a:endParaRPr>
          </a:p>
          <a:p>
            <a:pPr indent="-311150" lvl="0" marL="457200" rtl="0" algn="l">
              <a:spcBef>
                <a:spcPts val="10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number of dots is the step number squared plus 1, or </a:t>
            </a:r>
            <a:r>
              <a:rPr i="1" lang="en" sz="1300">
                <a:solidFill>
                  <a:schemeClr val="dk1"/>
                </a:solidFill>
                <a:latin typeface="Times New Roman"/>
                <a:ea typeface="Times New Roman"/>
                <a:cs typeface="Times New Roman"/>
                <a:sym typeface="Times New Roman"/>
              </a:rPr>
              <a:t>n</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+ 1.</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Pattern A is growing linearly. It is growing by 2 each time. Pattern C is growing by a factor of 3 each time, so it is growing exponentially.</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Pattern B is growing by 1, then by 3, and then by 5, which is the pattern we saw in other examples of quadratic relationships in the lesson.</a:t>
            </a:r>
            <a:endParaRPr sz="1300">
              <a:solidFill>
                <a:schemeClr val="dk1"/>
              </a:solidFill>
              <a:latin typeface="Calibri"/>
              <a:ea typeface="Calibri"/>
              <a:cs typeface="Calibri"/>
              <a:sym typeface="Calibri"/>
            </a:endParaRPr>
          </a:p>
          <a:p>
            <a:pPr indent="0" lvl="0" marL="0" rtl="0" algn="l">
              <a:spcBef>
                <a:spcPts val="100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Response to Student Thinking - More Chances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Students will have more opportunities to understand the mathematical ideas in this cool down, so there is no need to slow down or add additional work to the next lessons. Instead, use the results of this cool down to provide guidance for what to look for and emphasize over the next several lessons to support students in advancing their current understanding.</a:t>
            </a:r>
            <a:endParaRPr sz="1300">
              <a:solidFill>
                <a:schemeClr val="dk1"/>
              </a:solidFill>
              <a:latin typeface="Calibri"/>
              <a:ea typeface="Calibri"/>
              <a:cs typeface="Calibri"/>
              <a:sym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g33cf6491953_0_1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7" name="Google Shape;337;g33cf6491953_0_1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g3480998f8e0_3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6" name="Google Shape;366;g3480998f8e0_3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Digital Practice: </a:t>
            </a:r>
            <a:r>
              <a:rPr lang="en" sz="1300">
                <a:solidFill>
                  <a:schemeClr val="dk1"/>
                </a:solidFill>
                <a:latin typeface="Calibri"/>
                <a:ea typeface="Calibri"/>
                <a:cs typeface="Calibri"/>
                <a:sym typeface="Calibri"/>
              </a:rPr>
              <a:t>Access the practice pages at </a:t>
            </a:r>
            <a:r>
              <a:rPr lang="en" sz="1300" u="sng">
                <a:solidFill>
                  <a:schemeClr val="hlink"/>
                </a:solidFill>
                <a:latin typeface="Calibri"/>
                <a:ea typeface="Calibri"/>
                <a:cs typeface="Calibri"/>
                <a:sym typeface="Calibri"/>
                <a:hlinkClick r:id="rId2"/>
              </a:rPr>
              <a:t>https://openstax.org/k12/algebra</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g33cf6491953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5" name="Google Shape;375;g33cf6491953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2" name="Shape 402"/>
        <p:cNvGrpSpPr/>
        <p:nvPr/>
      </p:nvGrpSpPr>
      <p:grpSpPr>
        <a:xfrm>
          <a:off x="0" y="0"/>
          <a:ext cx="0" cy="0"/>
          <a:chOff x="0" y="0"/>
          <a:chExt cx="0" cy="0"/>
        </a:xfrm>
      </p:grpSpPr>
      <p:sp>
        <p:nvSpPr>
          <p:cNvPr id="403" name="Google Shape;403;g3480998f8e0_3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4" name="Google Shape;404;g3480998f8e0_3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Possible 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When one quantity increases by a certain amount, the other quantity does not change by the same amount. The graph relating the two quantities is not a straight line. The rule that relates the two quantities is different from a linear expression.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When the input increases by an amount, the output does not always change by the same factor. The graph representing this relationship is a curve, but it is different from the graph of an exponential function. Even though there may be an exponent in the expression (for example, </a:t>
            </a:r>
            <a:r>
              <a:rPr i="1" lang="en" sz="1300">
                <a:solidFill>
                  <a:schemeClr val="dk1"/>
                </a:solidFill>
                <a:latin typeface="Times New Roman"/>
                <a:ea typeface="Times New Roman"/>
                <a:cs typeface="Times New Roman"/>
                <a:sym typeface="Times New Roman"/>
              </a:rPr>
              <a:t>n</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the rule that relates the two quantities is not like exponential expressions we’ve seen, where the input was the exponent.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Answers may vary.</a:t>
            </a:r>
            <a:endParaRPr sz="1300">
              <a:solidFill>
                <a:schemeClr val="dk1"/>
              </a:solidFill>
              <a:latin typeface="Calibri"/>
              <a:ea typeface="Calibri"/>
              <a:cs typeface="Calibri"/>
              <a:sym typeface="Calibri"/>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2" name="Shape 412"/>
        <p:cNvGrpSpPr/>
        <p:nvPr/>
      </p:nvGrpSpPr>
      <p:grpSpPr>
        <a:xfrm>
          <a:off x="0" y="0"/>
          <a:ext cx="0" cy="0"/>
          <a:chOff x="0" y="0"/>
          <a:chExt cx="0" cy="0"/>
        </a:xfrm>
      </p:grpSpPr>
      <p:sp>
        <p:nvSpPr>
          <p:cNvPr id="413" name="Google Shape;413;g3480998f8e0_3_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4" name="Google Shape;414;g3480998f8e0_3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5" name="Google Shape;15;p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16" name="Google Shape;16;p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17" name="Google Shape;17;p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Lesson Activity)" type="twoColTx">
  <p:cSld name="TITLE_AND_TWO_COLUMNS">
    <p:spTree>
      <p:nvGrpSpPr>
        <p:cNvPr id="18" name="Shape 18"/>
        <p:cNvGrpSpPr/>
        <p:nvPr/>
      </p:nvGrpSpPr>
      <p:grpSpPr>
        <a:xfrm>
          <a:off x="0" y="0"/>
          <a:ext cx="0" cy="0"/>
          <a:chOff x="0" y="0"/>
          <a:chExt cx="0" cy="0"/>
        </a:xfrm>
      </p:grpSpPr>
      <p:sp>
        <p:nvSpPr>
          <p:cNvPr id="19" name="Google Shape;19;p4"/>
          <p:cNvSpPr txBox="1"/>
          <p:nvPr>
            <p:ph type="title"/>
          </p:nvPr>
        </p:nvSpPr>
        <p:spPr>
          <a:xfrm>
            <a:off x="311700" y="445025"/>
            <a:ext cx="8520600" cy="5727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0" name="Google Shape;20;p4"/>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21" name="Google Shape;21;p4"/>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22" name="Google Shape;22;p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23" name="Google Shape;23;p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4" name="Shape 24"/>
        <p:cNvGrpSpPr/>
        <p:nvPr/>
      </p:nvGrpSpPr>
      <p:grpSpPr>
        <a:xfrm>
          <a:off x="0" y="0"/>
          <a:ext cx="0" cy="0"/>
          <a:chOff x="0" y="0"/>
          <a:chExt cx="0" cy="0"/>
        </a:xfrm>
      </p:grpSpPr>
      <p:sp>
        <p:nvSpPr>
          <p:cNvPr id="25" name="Google Shape;25;p5"/>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26" name="Google Shape;26;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7" name="Shape 27"/>
        <p:cNvGrpSpPr/>
        <p:nvPr/>
      </p:nvGrpSpPr>
      <p:grpSpPr>
        <a:xfrm>
          <a:off x="0" y="0"/>
          <a:ext cx="0" cy="0"/>
          <a:chOff x="0" y="0"/>
          <a:chExt cx="0" cy="0"/>
        </a:xfrm>
      </p:grpSpPr>
      <p:sp>
        <p:nvSpPr>
          <p:cNvPr id="28" name="Google Shape;28;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000"/>
              <a:buFont typeface="Verdana"/>
              <a:buNone/>
              <a:defRPr b="1" sz="3000">
                <a:solidFill>
                  <a:schemeClr val="dk1"/>
                </a:solidFill>
                <a:latin typeface="Verdana"/>
                <a:ea typeface="Verdana"/>
                <a:cs typeface="Verdana"/>
                <a:sym typeface="Verdana"/>
              </a:defRPr>
            </a:lvl1pPr>
            <a:lvl2pPr lvl="1">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2pPr>
            <a:lvl3pPr lvl="2">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3pPr>
            <a:lvl4pPr lvl="3">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4pPr>
            <a:lvl5pPr lvl="4">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5pPr>
            <a:lvl6pPr lvl="5">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6pPr>
            <a:lvl7pPr lvl="6">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7pPr>
            <a:lvl8pPr lvl="7">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8pPr>
            <a:lvl9pPr lvl="8">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rgbClr val="424242"/>
              </a:buClr>
              <a:buSzPts val="1800"/>
              <a:buFont typeface="Calibri"/>
              <a:buChar char="●"/>
              <a:defRPr sz="1800">
                <a:solidFill>
                  <a:srgbClr val="424242"/>
                </a:solidFill>
                <a:latin typeface="Calibri"/>
                <a:ea typeface="Calibri"/>
                <a:cs typeface="Calibri"/>
                <a:sym typeface="Calibri"/>
              </a:defRPr>
            </a:lvl1pPr>
            <a:lvl2pPr indent="-317500" lvl="1" marL="914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2pPr>
            <a:lvl3pPr indent="-317500" lvl="2" marL="1371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3pPr>
            <a:lvl4pPr indent="-317500" lvl="3" marL="1828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4pPr>
            <a:lvl5pPr indent="-317500" lvl="4" marL="22860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5pPr>
            <a:lvl6pPr indent="-317500" lvl="5" marL="27432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6pPr>
            <a:lvl7pPr indent="-317500" lvl="6" marL="3200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7pPr>
            <a:lvl8pPr indent="-317500" lvl="7" marL="3657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8pPr>
            <a:lvl9pPr indent="-317500" lvl="8" marL="4114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100">
                <a:solidFill>
                  <a:schemeClr val="dk2"/>
                </a:solidFill>
                <a:latin typeface="Calibri"/>
                <a:ea typeface="Calibri"/>
                <a:cs typeface="Calibri"/>
                <a:sym typeface="Calibri"/>
              </a:defRPr>
            </a:lvl1pPr>
            <a:lvl2pPr lvl="1" algn="r">
              <a:buNone/>
              <a:defRPr sz="1100">
                <a:solidFill>
                  <a:schemeClr val="dk2"/>
                </a:solidFill>
                <a:latin typeface="Calibri"/>
                <a:ea typeface="Calibri"/>
                <a:cs typeface="Calibri"/>
                <a:sym typeface="Calibri"/>
              </a:defRPr>
            </a:lvl2pPr>
            <a:lvl3pPr lvl="2" algn="r">
              <a:buNone/>
              <a:defRPr sz="1100">
                <a:solidFill>
                  <a:schemeClr val="dk2"/>
                </a:solidFill>
                <a:latin typeface="Calibri"/>
                <a:ea typeface="Calibri"/>
                <a:cs typeface="Calibri"/>
                <a:sym typeface="Calibri"/>
              </a:defRPr>
            </a:lvl3pPr>
            <a:lvl4pPr lvl="3" algn="r">
              <a:buNone/>
              <a:defRPr sz="1100">
                <a:solidFill>
                  <a:schemeClr val="dk2"/>
                </a:solidFill>
                <a:latin typeface="Calibri"/>
                <a:ea typeface="Calibri"/>
                <a:cs typeface="Calibri"/>
                <a:sym typeface="Calibri"/>
              </a:defRPr>
            </a:lvl4pPr>
            <a:lvl5pPr lvl="4" algn="r">
              <a:buNone/>
              <a:defRPr sz="1100">
                <a:solidFill>
                  <a:schemeClr val="dk2"/>
                </a:solidFill>
                <a:latin typeface="Calibri"/>
                <a:ea typeface="Calibri"/>
                <a:cs typeface="Calibri"/>
                <a:sym typeface="Calibri"/>
              </a:defRPr>
            </a:lvl5pPr>
            <a:lvl6pPr lvl="5" algn="r">
              <a:buNone/>
              <a:defRPr sz="1100">
                <a:solidFill>
                  <a:schemeClr val="dk2"/>
                </a:solidFill>
                <a:latin typeface="Calibri"/>
                <a:ea typeface="Calibri"/>
                <a:cs typeface="Calibri"/>
                <a:sym typeface="Calibri"/>
              </a:defRPr>
            </a:lvl6pPr>
            <a:lvl7pPr lvl="6" algn="r">
              <a:buNone/>
              <a:defRPr sz="1100">
                <a:solidFill>
                  <a:schemeClr val="dk2"/>
                </a:solidFill>
                <a:latin typeface="Calibri"/>
                <a:ea typeface="Calibri"/>
                <a:cs typeface="Calibri"/>
                <a:sym typeface="Calibri"/>
              </a:defRPr>
            </a:lvl7pPr>
            <a:lvl8pPr lvl="7" algn="r">
              <a:buNone/>
              <a:defRPr sz="1100">
                <a:solidFill>
                  <a:schemeClr val="dk2"/>
                </a:solidFill>
                <a:latin typeface="Calibri"/>
                <a:ea typeface="Calibri"/>
                <a:cs typeface="Calibri"/>
                <a:sym typeface="Calibri"/>
              </a:defRPr>
            </a:lvl8pPr>
            <a:lvl9pPr lvl="8" algn="r">
              <a:buNone/>
              <a:defRPr sz="1100">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s://teachers.raiselearning.org/2e/getting-started/quick-star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13.png"/><Relationship Id="rId6" Type="http://schemas.openxmlformats.org/officeDocument/2006/relationships/image" Target="../media/image3.png"/><Relationship Id="rId7" Type="http://schemas.openxmlformats.org/officeDocument/2006/relationships/image" Target="../media/image12.png"/><Relationship Id="rId8"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14.png"/><Relationship Id="rId4" Type="http://schemas.openxmlformats.org/officeDocument/2006/relationships/image" Target="../media/image17.png"/><Relationship Id="rId5" Type="http://schemas.openxmlformats.org/officeDocument/2006/relationships/image" Target="../media/image7.png"/><Relationship Id="rId6" Type="http://schemas.openxmlformats.org/officeDocument/2006/relationships/image" Target="../media/image8.png"/><Relationship Id="rId7"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14.png"/><Relationship Id="rId4" Type="http://schemas.openxmlformats.org/officeDocument/2006/relationships/image" Target="../media/image17.png"/><Relationship Id="rId5" Type="http://schemas.openxmlformats.org/officeDocument/2006/relationships/image" Target="../media/image7.png"/><Relationship Id="rId6" Type="http://schemas.openxmlformats.org/officeDocument/2006/relationships/image" Target="../media/image8.png"/><Relationship Id="rId7" Type="http://schemas.openxmlformats.org/officeDocument/2006/relationships/image" Target="../media/image10.png"/><Relationship Id="rId8" Type="http://schemas.openxmlformats.org/officeDocument/2006/relationships/image" Target="../media/image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26.png"/><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2.png"/><Relationship Id="rId4" Type="http://schemas.openxmlformats.org/officeDocument/2006/relationships/image" Target="../media/image3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4.png"/><Relationship Id="rId4" Type="http://schemas.openxmlformats.org/officeDocument/2006/relationships/image" Target="../media/image3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 Id="rId3" Type="http://schemas.openxmlformats.org/officeDocument/2006/relationships/image" Target="../media/image17.png"/><Relationship Id="rId4" Type="http://schemas.openxmlformats.org/officeDocument/2006/relationships/image" Target="../media/image7.png"/><Relationship Id="rId5" Type="http://schemas.openxmlformats.org/officeDocument/2006/relationships/image" Target="../media/image8.png"/><Relationship Id="rId6" Type="http://schemas.openxmlformats.org/officeDocument/2006/relationships/image" Target="../media/image10.png"/><Relationship Id="rId7" Type="http://schemas.openxmlformats.org/officeDocument/2006/relationships/image" Target="../media/image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5.png"/><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slide" Target="/ppt/slides/slide17.xml"/><Relationship Id="rId4" Type="http://schemas.openxmlformats.org/officeDocument/2006/relationships/image" Target="../media/image3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9.pn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hyperlink" Target="https://www.youtube.com/watch?v=bneXKCK63Sg" TargetMode="External"/><Relationship Id="rId4" Type="http://schemas.openxmlformats.org/officeDocument/2006/relationships/hyperlink" Target="http://www.youtube.com/watch?v=bneXKCK63Sg" TargetMode="External"/><Relationship Id="rId5" Type="http://schemas.openxmlformats.org/officeDocument/2006/relationships/image" Target="../media/image33.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2.png"/><Relationship Id="rId4" Type="http://schemas.openxmlformats.org/officeDocument/2006/relationships/slide" Target="/ppt/slides/slide20.xml"/><Relationship Id="rId5" Type="http://schemas.openxmlformats.org/officeDocument/2006/relationships/image" Target="../media/image3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7.png"/><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1.xml"/><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10.png"/><Relationship Id="rId6" Type="http://schemas.openxmlformats.org/officeDocument/2006/relationships/image" Target="../media/image9.png"/><Relationship Id="rId7" Type="http://schemas.openxmlformats.org/officeDocument/2006/relationships/image" Target="../media/image2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29.png"/><Relationship Id="rId4" Type="http://schemas.openxmlformats.org/officeDocument/2006/relationships/image" Target="../media/image28.png"/><Relationship Id="rId5" Type="http://schemas.openxmlformats.org/officeDocument/2006/relationships/image" Target="../media/image3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xml"/><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9.png"/><Relationship Id="rId6" Type="http://schemas.openxmlformats.org/officeDocument/2006/relationships/image" Target="../media/image22.png"/><Relationship Id="rId7" Type="http://schemas.openxmlformats.org/officeDocument/2006/relationships/image" Target="../media/image2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3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5.xml"/><Relationship Id="rId3" Type="http://schemas.openxmlformats.org/officeDocument/2006/relationships/image" Target="../media/image9.png"/><Relationship Id="rId4" Type="http://schemas.openxmlformats.org/officeDocument/2006/relationships/image" Target="../media/image21.png"/><Relationship Id="rId5" Type="http://schemas.openxmlformats.org/officeDocument/2006/relationships/image" Target="../media/image22.png"/><Relationship Id="rId6" Type="http://schemas.openxmlformats.org/officeDocument/2006/relationships/image" Target="../media/image23.png"/><Relationship Id="rId7" Type="http://schemas.openxmlformats.org/officeDocument/2006/relationships/image" Target="../media/image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31.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 name="Shape 32"/>
        <p:cNvGrpSpPr/>
        <p:nvPr/>
      </p:nvGrpSpPr>
      <p:grpSpPr>
        <a:xfrm>
          <a:off x="0" y="0"/>
          <a:ext cx="0" cy="0"/>
          <a:chOff x="0" y="0"/>
          <a:chExt cx="0" cy="0"/>
        </a:xfrm>
      </p:grpSpPr>
      <p:sp>
        <p:nvSpPr>
          <p:cNvPr id="33" name="Google Shape;33;p7"/>
          <p:cNvSpPr txBox="1"/>
          <p:nvPr>
            <p:ph type="ctrTitle"/>
          </p:nvPr>
        </p:nvSpPr>
        <p:spPr>
          <a:xfrm>
            <a:off x="0" y="744575"/>
            <a:ext cx="9144000" cy="2052600"/>
          </a:xfrm>
          <a:prstGeom prst="rect">
            <a:avLst/>
          </a:prstGeom>
          <a:solidFill>
            <a:srgbClr val="005047"/>
          </a:solidFill>
        </p:spPr>
        <p:txBody>
          <a:bodyPr anchorCtr="0" anchor="ctr" bIns="91425" lIns="91425" spcFirstLastPara="1" rIns="91425" wrap="square" tIns="91425">
            <a:noAutofit/>
          </a:bodyPr>
          <a:lstStyle/>
          <a:p>
            <a:pPr indent="0" lvl="0" marL="0" rtl="0" algn="ctr">
              <a:spcBef>
                <a:spcPts val="0"/>
              </a:spcBef>
              <a:spcAft>
                <a:spcPts val="0"/>
              </a:spcAft>
              <a:buNone/>
            </a:pPr>
            <a:r>
              <a:rPr lang="en" sz="3000">
                <a:solidFill>
                  <a:srgbClr val="FDBD3E"/>
                </a:solidFill>
                <a:latin typeface="Roboto Slab"/>
                <a:ea typeface="Roboto Slab"/>
                <a:cs typeface="Roboto Slab"/>
                <a:sym typeface="Roboto Slab"/>
              </a:rPr>
              <a:t>Algebra 1</a:t>
            </a:r>
            <a:endParaRPr sz="3000">
              <a:solidFill>
                <a:srgbClr val="FDBD3E"/>
              </a:solidFill>
              <a:latin typeface="Roboto Slab"/>
              <a:ea typeface="Roboto Slab"/>
              <a:cs typeface="Roboto Slab"/>
              <a:sym typeface="Roboto Slab"/>
            </a:endParaRPr>
          </a:p>
          <a:p>
            <a:pPr indent="0" lvl="0" marL="0" rtl="0" algn="ctr">
              <a:spcBef>
                <a:spcPts val="1000"/>
              </a:spcBef>
              <a:spcAft>
                <a:spcPts val="1000"/>
              </a:spcAft>
              <a:buNone/>
            </a:pPr>
            <a:r>
              <a:rPr lang="en" sz="1900">
                <a:solidFill>
                  <a:srgbClr val="FDBD3E"/>
                </a:solidFill>
                <a:latin typeface="Calibri"/>
                <a:ea typeface="Calibri"/>
                <a:cs typeface="Calibri"/>
                <a:sym typeface="Calibri"/>
              </a:rPr>
              <a:t>Unit 7 Introduction to Quadratic Functions</a:t>
            </a:r>
            <a:endParaRPr sz="1900">
              <a:solidFill>
                <a:srgbClr val="FDBD3E"/>
              </a:solidFill>
              <a:latin typeface="Calibri"/>
              <a:ea typeface="Calibri"/>
              <a:cs typeface="Calibri"/>
              <a:sym typeface="Calibri"/>
            </a:endParaRPr>
          </a:p>
        </p:txBody>
      </p:sp>
      <p:pic>
        <p:nvPicPr>
          <p:cNvPr id="34" name="Google Shape;34;p7" title="Picture1.png"/>
          <p:cNvPicPr preferRelativeResize="0"/>
          <p:nvPr/>
        </p:nvPicPr>
        <p:blipFill>
          <a:blip r:embed="rId3">
            <a:alphaModFix/>
          </a:blip>
          <a:stretch>
            <a:fillRect/>
          </a:stretch>
        </p:blipFill>
        <p:spPr>
          <a:xfrm>
            <a:off x="7959050" y="4067538"/>
            <a:ext cx="873252" cy="595700"/>
          </a:xfrm>
          <a:prstGeom prst="rect">
            <a:avLst/>
          </a:prstGeom>
          <a:noFill/>
          <a:ln>
            <a:noFill/>
          </a:ln>
        </p:spPr>
      </p:pic>
      <p:pic>
        <p:nvPicPr>
          <p:cNvPr id="35" name="Google Shape;35;p7" title="Book Imahe.png"/>
          <p:cNvPicPr preferRelativeResize="0"/>
          <p:nvPr/>
        </p:nvPicPr>
        <p:blipFill>
          <a:blip r:embed="rId4">
            <a:alphaModFix/>
          </a:blip>
          <a:stretch>
            <a:fillRect/>
          </a:stretch>
        </p:blipFill>
        <p:spPr>
          <a:xfrm>
            <a:off x="311700" y="3702750"/>
            <a:ext cx="738829" cy="960475"/>
          </a:xfrm>
          <a:prstGeom prst="rect">
            <a:avLst/>
          </a:prstGeom>
          <a:noFill/>
          <a:ln>
            <a:noFill/>
          </a:ln>
          <a:effectLst>
            <a:outerShdw blurRad="57150" rotWithShape="0" algn="bl" dir="5400000" dist="19050">
              <a:srgbClr val="005047">
                <a:alpha val="50000"/>
              </a:srgbClr>
            </a:outerShdw>
            <a:reflection blurRad="0" dir="5400000" dist="38100" endA="0" endPos="58000" fadeDir="5400012" kx="0" rotWithShape="0" algn="bl" stA="11000" stPos="0" sy="-100000" ky="0"/>
          </a:effectLst>
        </p:spPr>
      </p:pic>
      <p:sp>
        <p:nvSpPr>
          <p:cNvPr id="36" name="Google Shape;36;p7"/>
          <p:cNvSpPr txBox="1"/>
          <p:nvPr>
            <p:ph idx="1" type="subTitle"/>
          </p:nvPr>
        </p:nvSpPr>
        <p:spPr>
          <a:xfrm>
            <a:off x="311700" y="2834125"/>
            <a:ext cx="8520600" cy="461700"/>
          </a:xfrm>
          <a:prstGeom prst="rect">
            <a:avLst/>
          </a:prstGeom>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800"/>
              <a:t>Lesson </a:t>
            </a:r>
            <a:r>
              <a:rPr lang="en" sz="1800"/>
              <a:t>7.2 Introduction to Quadratic Relationships</a:t>
            </a:r>
            <a:endParaRPr sz="1800">
              <a:solidFill>
                <a:srgbClr val="424242"/>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0" name="Shape 40"/>
        <p:cNvGrpSpPr/>
        <p:nvPr/>
      </p:nvGrpSpPr>
      <p:grpSpPr>
        <a:xfrm>
          <a:off x="0" y="0"/>
          <a:ext cx="0" cy="0"/>
          <a:chOff x="0" y="0"/>
          <a:chExt cx="0" cy="0"/>
        </a:xfrm>
      </p:grpSpPr>
      <p:sp>
        <p:nvSpPr>
          <p:cNvPr id="41" name="Google Shape;41;p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5047"/>
                </a:solidFill>
              </a:rPr>
              <a:t>How to use these slides</a:t>
            </a:r>
            <a:endParaRPr sz="3000">
              <a:solidFill>
                <a:srgbClr val="005047"/>
              </a:solidFill>
            </a:endParaRPr>
          </a:p>
        </p:txBody>
      </p:sp>
      <p:sp>
        <p:nvSpPr>
          <p:cNvPr id="42" name="Google Shape;42;p8"/>
          <p:cNvSpPr txBox="1"/>
          <p:nvPr>
            <p:ph idx="1" type="body"/>
          </p:nvPr>
        </p:nvSpPr>
        <p:spPr>
          <a:xfrm>
            <a:off x="311700" y="1152475"/>
            <a:ext cx="8520600" cy="3201600"/>
          </a:xfrm>
          <a:prstGeom prst="rect">
            <a:avLst/>
          </a:prstGeom>
        </p:spPr>
        <p:txBody>
          <a:bodyPr anchorCtr="0" anchor="t" bIns="0" lIns="91425" spcFirstLastPara="1" rIns="91425" wrap="square" tIns="91425">
            <a:spAutoFit/>
          </a:bodyPr>
          <a:lstStyle/>
          <a:p>
            <a:pPr indent="-342900" lvl="0" marL="457200" rtl="0" algn="l">
              <a:spcBef>
                <a:spcPts val="0"/>
              </a:spcBef>
              <a:spcAft>
                <a:spcPts val="0"/>
              </a:spcAft>
              <a:buClr>
                <a:srgbClr val="424242"/>
              </a:buClr>
              <a:buSzPts val="1800"/>
              <a:buFont typeface="Noto Sans"/>
              <a:buChar char="●"/>
            </a:pPr>
            <a:r>
              <a:rPr lang="en"/>
              <a:t>On the activity slides </a:t>
            </a:r>
            <a:r>
              <a:rPr b="1" lang="en"/>
              <a:t>c</a:t>
            </a:r>
            <a:r>
              <a:rPr b="1" lang="en"/>
              <a:t>heck the speaker notes</a:t>
            </a:r>
            <a:r>
              <a:rPr lang="en"/>
              <a:t> for teacher support and instructional information.</a:t>
            </a:r>
            <a:endParaRPr/>
          </a:p>
          <a:p>
            <a:pPr indent="-342900" lvl="0" marL="457200" rtl="0" algn="l">
              <a:spcBef>
                <a:spcPts val="0"/>
              </a:spcBef>
              <a:spcAft>
                <a:spcPts val="0"/>
              </a:spcAft>
              <a:buClr>
                <a:srgbClr val="424242"/>
              </a:buClr>
              <a:buSzPts val="1800"/>
              <a:buFont typeface="Noto Sans"/>
              <a:buChar char="●"/>
            </a:pPr>
            <a:r>
              <a:rPr lang="en"/>
              <a:t>Each lesson includes 1 warm up, 2-3 learning activities, a cool down, practice and a lesson synthesis. </a:t>
            </a:r>
            <a:endParaRPr/>
          </a:p>
          <a:p>
            <a:pPr indent="-330200" lvl="1" marL="914400" rtl="0" algn="l">
              <a:spcBef>
                <a:spcPts val="0"/>
              </a:spcBef>
              <a:spcAft>
                <a:spcPts val="0"/>
              </a:spcAft>
              <a:buSzPts val="1600"/>
              <a:buChar char="○"/>
            </a:pPr>
            <a:r>
              <a:rPr lang="en"/>
              <a:t>Learning activities are followed by a self check question, and review section.</a:t>
            </a:r>
            <a:endParaRPr/>
          </a:p>
          <a:p>
            <a:pPr indent="-342900" lvl="0" marL="457200" rtl="0" algn="l">
              <a:spcBef>
                <a:spcPts val="0"/>
              </a:spcBef>
              <a:spcAft>
                <a:spcPts val="0"/>
              </a:spcAft>
              <a:buSzPts val="1800"/>
              <a:buChar char="●"/>
            </a:pPr>
            <a:r>
              <a:rPr lang="en"/>
              <a:t>Some slides have been</a:t>
            </a:r>
            <a:r>
              <a:rPr b="1" lang="en"/>
              <a:t> hidden from student view</a:t>
            </a:r>
            <a:r>
              <a:rPr lang="en"/>
              <a:t>, more information can be found on the next slide (Reference Key).</a:t>
            </a:r>
            <a:endParaRPr/>
          </a:p>
          <a:p>
            <a:pPr indent="-342900" lvl="0" marL="457200" rtl="0" algn="l">
              <a:spcBef>
                <a:spcPts val="0"/>
              </a:spcBef>
              <a:spcAft>
                <a:spcPts val="0"/>
              </a:spcAft>
              <a:buSzPts val="1800"/>
              <a:buChar char="●"/>
            </a:pPr>
            <a:r>
              <a:rPr lang="en"/>
              <a:t>You can edit and use these slides for personal and classroom use, but cannot sell them and must keep the attribution logos.</a:t>
            </a:r>
            <a:endParaRPr/>
          </a:p>
          <a:p>
            <a:pPr indent="-342900" lvl="0" marL="457200" rtl="0" algn="l">
              <a:spcBef>
                <a:spcPts val="0"/>
              </a:spcBef>
              <a:spcAft>
                <a:spcPts val="0"/>
              </a:spcAft>
              <a:buSzPts val="1800"/>
              <a:buChar char="●"/>
            </a:pPr>
            <a:r>
              <a:rPr lang="en"/>
              <a:t>For more information, </a:t>
            </a:r>
            <a:r>
              <a:rPr lang="en" u="sng">
                <a:solidFill>
                  <a:schemeClr val="hlink"/>
                </a:solidFill>
                <a:hlinkClick r:id="rId3"/>
              </a:rPr>
              <a:t>Check out the digital quick start guide</a:t>
            </a:r>
            <a:r>
              <a:rPr lang="en"/>
              <a:t>!			</a:t>
            </a:r>
            <a:endParaRPr/>
          </a:p>
        </p:txBody>
      </p:sp>
      <p:sp>
        <p:nvSpPr>
          <p:cNvPr id="43" name="Google Shape;43;p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4" name="Google Shape;44;p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7.2 Introduction to Quadratic Relationships</a:t>
            </a:r>
            <a:endParaRPr/>
          </a:p>
        </p:txBody>
      </p:sp>
      <p:sp>
        <p:nvSpPr>
          <p:cNvPr id="45" name="Google Shape;45;p8"/>
          <p:cNvSpPr txBox="1"/>
          <p:nvPr>
            <p:ph idx="4294967295" type="sldNum"/>
          </p:nvPr>
        </p:nvSpPr>
        <p:spPr>
          <a:xfrm>
            <a:off x="64423" y="59900"/>
            <a:ext cx="1862100" cy="393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900">
                <a:solidFill>
                  <a:srgbClr val="666666"/>
                </a:solidFill>
                <a:latin typeface="Calibri"/>
                <a:ea typeface="Calibri"/>
                <a:cs typeface="Calibri"/>
                <a:sym typeface="Calibri"/>
              </a:rPr>
              <a:t>OpenStax CC BY NC SA</a:t>
            </a:r>
            <a:endParaRPr sz="900">
              <a:solidFill>
                <a:srgbClr val="666666"/>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9" name="Shape 49"/>
        <p:cNvGrpSpPr/>
        <p:nvPr/>
      </p:nvGrpSpPr>
      <p:grpSpPr>
        <a:xfrm>
          <a:off x="0" y="0"/>
          <a:ext cx="0" cy="0"/>
          <a:chOff x="0" y="0"/>
          <a:chExt cx="0" cy="0"/>
        </a:xfrm>
      </p:grpSpPr>
      <p:sp>
        <p:nvSpPr>
          <p:cNvPr id="50" name="Google Shape;50;p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Reference </a:t>
            </a:r>
            <a:r>
              <a:rPr lang="en"/>
              <a:t>Key</a:t>
            </a:r>
            <a:endParaRPr sz="3000">
              <a:solidFill>
                <a:srgbClr val="005047"/>
              </a:solidFill>
            </a:endParaRPr>
          </a:p>
        </p:txBody>
      </p:sp>
      <p:sp>
        <p:nvSpPr>
          <p:cNvPr id="51" name="Google Shape;51;p9"/>
          <p:cNvSpPr txBox="1"/>
          <p:nvPr>
            <p:ph idx="1" type="body"/>
          </p:nvPr>
        </p:nvSpPr>
        <p:spPr>
          <a:xfrm>
            <a:off x="268875" y="1017725"/>
            <a:ext cx="83538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lang="en"/>
              <a:t>Check the top right corner for an icon referencing these unique sections. </a:t>
            </a:r>
            <a:endParaRPr/>
          </a:p>
        </p:txBody>
      </p:sp>
      <p:sp>
        <p:nvSpPr>
          <p:cNvPr id="52" name="Google Shape;52;p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graphicFrame>
        <p:nvGraphicFramePr>
          <p:cNvPr id="53" name="Google Shape;53;p9"/>
          <p:cNvGraphicFramePr/>
          <p:nvPr/>
        </p:nvGraphicFramePr>
        <p:xfrm>
          <a:off x="416500" y="1479425"/>
          <a:ext cx="3000000" cy="3000000"/>
        </p:xfrm>
        <a:graphic>
          <a:graphicData uri="http://schemas.openxmlformats.org/drawingml/2006/table">
            <a:tbl>
              <a:tblPr>
                <a:noFill/>
                <a:tableStyleId>{D68828BC-E530-4C3E-804B-2D3DAD4C3622}</a:tableStyleId>
              </a:tblPr>
              <a:tblGrid>
                <a:gridCol w="382850"/>
                <a:gridCol w="2585825"/>
                <a:gridCol w="1114200"/>
                <a:gridCol w="4123300"/>
              </a:tblGrid>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Support for Students with Disability</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rowSpan="2">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p>
                      <a:pPr indent="0" lvl="0" marL="0" rtl="0" algn="l">
                        <a:spcBef>
                          <a:spcPts val="0"/>
                        </a:spcBef>
                        <a:spcAft>
                          <a:spcPts val="0"/>
                        </a:spcAft>
                        <a:buNone/>
                      </a:pPr>
                      <a:r>
                        <a:t/>
                      </a:r>
                      <a:endParaRPr sz="1300">
                        <a:solidFill>
                          <a:srgbClr val="424242"/>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rgbClr val="424242"/>
                          </a:solidFill>
                          <a:latin typeface="Calibri"/>
                          <a:ea typeface="Calibri"/>
                          <a:cs typeface="Calibri"/>
                          <a:sym typeface="Calibri"/>
                        </a:rPr>
                        <a:t>Support for English Language Learners</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vMerge="1"/>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 slide, provides an extra challenge for students.</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Not 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slide, checkpoint to assess student understanding after the learning activity.</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Review</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Review slide, designed to help review topics from the self check question.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bl>
          </a:graphicData>
        </a:graphic>
      </p:graphicFrame>
      <p:sp>
        <p:nvSpPr>
          <p:cNvPr id="54" name="Google Shape;54;p9"/>
          <p:cNvSpPr/>
          <p:nvPr/>
        </p:nvSpPr>
        <p:spPr>
          <a:xfrm>
            <a:off x="379563" y="3255100"/>
            <a:ext cx="274200" cy="2742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55" name="Google Shape;55;p9" title="additional resource-1.png"/>
          <p:cNvPicPr preferRelativeResize="0"/>
          <p:nvPr/>
        </p:nvPicPr>
        <p:blipFill>
          <a:blip r:embed="rId3">
            <a:alphaModFix/>
          </a:blip>
          <a:stretch>
            <a:fillRect/>
          </a:stretch>
        </p:blipFill>
        <p:spPr>
          <a:xfrm>
            <a:off x="416488" y="3887072"/>
            <a:ext cx="274320" cy="274320"/>
          </a:xfrm>
          <a:prstGeom prst="rect">
            <a:avLst/>
          </a:prstGeom>
          <a:noFill/>
          <a:ln>
            <a:noFill/>
          </a:ln>
        </p:spPr>
      </p:pic>
      <p:pic>
        <p:nvPicPr>
          <p:cNvPr id="56" name="Google Shape;56;p9" title="emojione_input-latin-letters (4).png"/>
          <p:cNvPicPr preferRelativeResize="0"/>
          <p:nvPr/>
        </p:nvPicPr>
        <p:blipFill>
          <a:blip r:embed="rId4">
            <a:alphaModFix/>
          </a:blip>
          <a:stretch>
            <a:fillRect/>
          </a:stretch>
        </p:blipFill>
        <p:spPr>
          <a:xfrm>
            <a:off x="416488" y="2205988"/>
            <a:ext cx="274320" cy="274320"/>
          </a:xfrm>
          <a:prstGeom prst="rect">
            <a:avLst/>
          </a:prstGeom>
          <a:noFill/>
          <a:ln>
            <a:noFill/>
          </a:ln>
        </p:spPr>
      </p:pic>
      <p:pic>
        <p:nvPicPr>
          <p:cNvPr id="57" name="Google Shape;57;p9" title="Frame 13.png"/>
          <p:cNvPicPr preferRelativeResize="0"/>
          <p:nvPr/>
        </p:nvPicPr>
        <p:blipFill>
          <a:blip r:embed="rId5">
            <a:alphaModFix/>
          </a:blip>
          <a:stretch>
            <a:fillRect/>
          </a:stretch>
        </p:blipFill>
        <p:spPr>
          <a:xfrm>
            <a:off x="416488" y="1620180"/>
            <a:ext cx="274320" cy="274320"/>
          </a:xfrm>
          <a:prstGeom prst="rect">
            <a:avLst/>
          </a:prstGeom>
          <a:noFill/>
          <a:ln>
            <a:noFill/>
          </a:ln>
        </p:spPr>
      </p:pic>
      <p:pic>
        <p:nvPicPr>
          <p:cNvPr id="58" name="Google Shape;58;p9" title="extending your thinking-1.png"/>
          <p:cNvPicPr preferRelativeResize="0"/>
          <p:nvPr/>
        </p:nvPicPr>
        <p:blipFill>
          <a:blip r:embed="rId6">
            <a:alphaModFix/>
          </a:blip>
          <a:stretch>
            <a:fillRect/>
          </a:stretch>
        </p:blipFill>
        <p:spPr>
          <a:xfrm>
            <a:off x="416488" y="2753632"/>
            <a:ext cx="274320" cy="274320"/>
          </a:xfrm>
          <a:prstGeom prst="rect">
            <a:avLst/>
          </a:prstGeom>
          <a:noFill/>
          <a:ln>
            <a:noFill/>
          </a:ln>
        </p:spPr>
      </p:pic>
      <p:pic>
        <p:nvPicPr>
          <p:cNvPr id="59" name="Google Shape;59;p9" title="self-checl-1.png"/>
          <p:cNvPicPr preferRelativeResize="0"/>
          <p:nvPr/>
        </p:nvPicPr>
        <p:blipFill>
          <a:blip r:embed="rId7">
            <a:alphaModFix/>
          </a:blip>
          <a:stretch>
            <a:fillRect/>
          </a:stretch>
        </p:blipFill>
        <p:spPr>
          <a:xfrm>
            <a:off x="416488" y="3314163"/>
            <a:ext cx="274320" cy="274320"/>
          </a:xfrm>
          <a:prstGeom prst="rect">
            <a:avLst/>
          </a:prstGeom>
          <a:noFill/>
          <a:ln>
            <a:noFill/>
          </a:ln>
        </p:spPr>
      </p:pic>
      <p:pic>
        <p:nvPicPr>
          <p:cNvPr id="60" name="Google Shape;60;p9" title="mdi_hide.png"/>
          <p:cNvPicPr preferRelativeResize="0"/>
          <p:nvPr/>
        </p:nvPicPr>
        <p:blipFill>
          <a:blip r:embed="rId8">
            <a:alphaModFix/>
          </a:blip>
          <a:stretch>
            <a:fillRect/>
          </a:stretch>
        </p:blipFill>
        <p:spPr>
          <a:xfrm>
            <a:off x="8686800" y="137160"/>
            <a:ext cx="274320" cy="274320"/>
          </a:xfrm>
          <a:prstGeom prst="rect">
            <a:avLst/>
          </a:prstGeom>
          <a:noFill/>
          <a:ln>
            <a:noFill/>
          </a:ln>
        </p:spPr>
      </p:pic>
      <p:sp>
        <p:nvSpPr>
          <p:cNvPr id="61" name="Google Shape;61;p9"/>
          <p:cNvSpPr/>
          <p:nvPr/>
        </p:nvSpPr>
        <p:spPr>
          <a:xfrm>
            <a:off x="886725" y="4493600"/>
            <a:ext cx="7118100" cy="668700"/>
          </a:xfrm>
          <a:prstGeom prst="downArrowCallout">
            <a:avLst>
              <a:gd fmla="val 40182" name="adj1"/>
              <a:gd fmla="val 41349" name="adj2"/>
              <a:gd fmla="val 18452" name="adj3"/>
              <a:gd fmla="val 69766" name="adj4"/>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On the next slides, c</a:t>
            </a:r>
            <a:r>
              <a:rPr lang="en" sz="1500">
                <a:solidFill>
                  <a:schemeClr val="dk1"/>
                </a:solidFill>
                <a:latin typeface="Calibri"/>
                <a:ea typeface="Calibri"/>
                <a:cs typeface="Calibri"/>
                <a:sym typeface="Calibri"/>
              </a:rPr>
              <a:t>heck the </a:t>
            </a:r>
            <a:r>
              <a:rPr b="1" lang="en" sz="1500">
                <a:solidFill>
                  <a:schemeClr val="dk1"/>
                </a:solidFill>
                <a:latin typeface="Calibri"/>
                <a:ea typeface="Calibri"/>
                <a:cs typeface="Calibri"/>
                <a:sym typeface="Calibri"/>
              </a:rPr>
              <a:t>speaker notes </a:t>
            </a:r>
            <a:r>
              <a:rPr lang="en" sz="1500">
                <a:solidFill>
                  <a:schemeClr val="dk1"/>
                </a:solidFill>
                <a:latin typeface="Calibri"/>
                <a:ea typeface="Calibri"/>
                <a:cs typeface="Calibri"/>
                <a:sym typeface="Calibri"/>
              </a:rPr>
              <a:t>for teacher instructions and support.</a:t>
            </a:r>
            <a:endParaRPr sz="1600">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5047"/>
        </a:solidFill>
      </p:bgPr>
    </p:bg>
    <p:spTree>
      <p:nvGrpSpPr>
        <p:cNvPr id="65" name="Shape 65"/>
        <p:cNvGrpSpPr/>
        <p:nvPr/>
      </p:nvGrpSpPr>
      <p:grpSpPr>
        <a:xfrm>
          <a:off x="0" y="0"/>
          <a:ext cx="0" cy="0"/>
          <a:chOff x="0" y="0"/>
          <a:chExt cx="0" cy="0"/>
        </a:xfrm>
      </p:grpSpPr>
      <p:pic>
        <p:nvPicPr>
          <p:cNvPr descr=" A group of students raising a flag together near a target, representing collaboration and working toward shared learning goals." id="66" name="Google Shape;66;p10" title="Goals-2.png"/>
          <p:cNvPicPr preferRelativeResize="0"/>
          <p:nvPr/>
        </p:nvPicPr>
        <p:blipFill rotWithShape="1">
          <a:blip r:embed="rId3">
            <a:alphaModFix/>
          </a:blip>
          <a:srcRect b="2371" l="0" r="0" t="2371"/>
          <a:stretch/>
        </p:blipFill>
        <p:spPr>
          <a:xfrm>
            <a:off x="4850500" y="209400"/>
            <a:ext cx="4094575" cy="3900175"/>
          </a:xfrm>
          <a:prstGeom prst="rect">
            <a:avLst/>
          </a:prstGeom>
          <a:noFill/>
          <a:ln>
            <a:noFill/>
          </a:ln>
        </p:spPr>
      </p:pic>
      <p:sp>
        <p:nvSpPr>
          <p:cNvPr id="67" name="Google Shape;67;p1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DBD3E"/>
                </a:solidFill>
              </a:rPr>
              <a:t>Learning Goals</a:t>
            </a:r>
            <a:endParaRPr sz="3000">
              <a:solidFill>
                <a:srgbClr val="FDBD3E"/>
              </a:solidFill>
            </a:endParaRPr>
          </a:p>
        </p:txBody>
      </p:sp>
      <p:sp>
        <p:nvSpPr>
          <p:cNvPr id="68" name="Google Shape;68;p10"/>
          <p:cNvSpPr txBox="1"/>
          <p:nvPr>
            <p:ph idx="1" type="body"/>
          </p:nvPr>
        </p:nvSpPr>
        <p:spPr>
          <a:xfrm>
            <a:off x="311700" y="1152475"/>
            <a:ext cx="44763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800"/>
              </a:spcBef>
              <a:spcAft>
                <a:spcPts val="0"/>
              </a:spcAft>
              <a:buNone/>
            </a:pPr>
            <a:r>
              <a:rPr b="1" lang="en">
                <a:solidFill>
                  <a:srgbClr val="F3F3F3"/>
                </a:solidFill>
              </a:rPr>
              <a:t>By the end of this lesson you will be able to -</a:t>
            </a:r>
            <a:endParaRPr b="1">
              <a:solidFill>
                <a:srgbClr val="F3F3F3"/>
              </a:solidFill>
            </a:endParaRPr>
          </a:p>
          <a:p>
            <a:pPr indent="-342900" lvl="0" marL="457200" rtl="0" algn="l">
              <a:lnSpc>
                <a:spcPct val="100000"/>
              </a:lnSpc>
              <a:spcBef>
                <a:spcPts val="1000"/>
              </a:spcBef>
              <a:spcAft>
                <a:spcPts val="0"/>
              </a:spcAft>
              <a:buClr>
                <a:srgbClr val="F3F3F3"/>
              </a:buClr>
              <a:buSzPts val="1800"/>
              <a:buFont typeface="Helvetica Neue"/>
              <a:buChar char="●"/>
            </a:pPr>
            <a:r>
              <a:rPr b="1" lang="en">
                <a:solidFill>
                  <a:srgbClr val="F3F3F3"/>
                </a:solidFill>
              </a:rPr>
              <a:t>Describe</a:t>
            </a:r>
            <a:r>
              <a:rPr lang="en">
                <a:solidFill>
                  <a:srgbClr val="F3F3F3"/>
                </a:solidFill>
              </a:rPr>
              <a:t> how a pattern is growing.</a:t>
            </a:r>
            <a:endParaRPr>
              <a:solidFill>
                <a:srgbClr val="F3F3F3"/>
              </a:solidFill>
            </a:endParaRPr>
          </a:p>
          <a:p>
            <a:pPr indent="-342900" lvl="0" marL="457200" rtl="0" algn="l">
              <a:lnSpc>
                <a:spcPct val="100000"/>
              </a:lnSpc>
              <a:spcBef>
                <a:spcPts val="0"/>
              </a:spcBef>
              <a:spcAft>
                <a:spcPts val="0"/>
              </a:spcAft>
              <a:buClr>
                <a:srgbClr val="F3F3F3"/>
              </a:buClr>
              <a:buSzPts val="1800"/>
              <a:buFont typeface="Helvetica Neue"/>
              <a:buChar char="●"/>
            </a:pPr>
            <a:r>
              <a:rPr b="1" lang="en">
                <a:solidFill>
                  <a:srgbClr val="F3F3F3"/>
                </a:solidFill>
              </a:rPr>
              <a:t>Tell </a:t>
            </a:r>
            <a:r>
              <a:rPr lang="en">
                <a:solidFill>
                  <a:srgbClr val="F3F3F3"/>
                </a:solidFill>
              </a:rPr>
              <a:t>whether a pattern is growing </a:t>
            </a:r>
            <a:r>
              <a:rPr b="1" lang="en">
                <a:solidFill>
                  <a:srgbClr val="F3F3F3"/>
                </a:solidFill>
              </a:rPr>
              <a:t>linearly, exponentially, or quadratically</a:t>
            </a:r>
            <a:r>
              <a:rPr lang="en">
                <a:solidFill>
                  <a:srgbClr val="F3F3F3"/>
                </a:solidFill>
              </a:rPr>
              <a:t>.</a:t>
            </a:r>
            <a:endParaRPr>
              <a:solidFill>
                <a:srgbClr val="F3F3F3"/>
              </a:solidFill>
            </a:endParaRPr>
          </a:p>
          <a:p>
            <a:pPr indent="-342900" lvl="0" marL="457200" rtl="0" algn="l">
              <a:lnSpc>
                <a:spcPct val="100000"/>
              </a:lnSpc>
              <a:spcBef>
                <a:spcPts val="0"/>
              </a:spcBef>
              <a:spcAft>
                <a:spcPts val="0"/>
              </a:spcAft>
              <a:buClr>
                <a:srgbClr val="F3F3F3"/>
              </a:buClr>
              <a:buSzPts val="1800"/>
              <a:buFont typeface="Helvetica Neue"/>
              <a:buChar char="●"/>
            </a:pPr>
            <a:r>
              <a:rPr b="1" lang="en">
                <a:solidFill>
                  <a:srgbClr val="F3F3F3"/>
                </a:solidFill>
              </a:rPr>
              <a:t>Explain </a:t>
            </a:r>
            <a:r>
              <a:rPr lang="en">
                <a:solidFill>
                  <a:srgbClr val="F3F3F3"/>
                </a:solidFill>
              </a:rPr>
              <a:t>that an expression with a </a:t>
            </a:r>
            <a:r>
              <a:rPr b="1" lang="en">
                <a:solidFill>
                  <a:srgbClr val="F3F3F3"/>
                </a:solidFill>
              </a:rPr>
              <a:t>squared term </a:t>
            </a:r>
            <a:r>
              <a:rPr lang="en">
                <a:solidFill>
                  <a:srgbClr val="F3F3F3"/>
                </a:solidFill>
              </a:rPr>
              <a:t>is called </a:t>
            </a:r>
            <a:r>
              <a:rPr b="1" lang="en">
                <a:solidFill>
                  <a:srgbClr val="F3F3F3"/>
                </a:solidFill>
              </a:rPr>
              <a:t>quadratic</a:t>
            </a:r>
            <a:r>
              <a:rPr lang="en">
                <a:solidFill>
                  <a:srgbClr val="F3F3F3"/>
                </a:solidFill>
              </a:rPr>
              <a:t>.</a:t>
            </a:r>
            <a:endParaRPr>
              <a:solidFill>
                <a:srgbClr val="F3F3F3"/>
              </a:solidFill>
            </a:endParaRPr>
          </a:p>
          <a:p>
            <a:pPr indent="0" lvl="0" marL="457200" rtl="0" algn="l">
              <a:lnSpc>
                <a:spcPct val="100000"/>
              </a:lnSpc>
              <a:spcBef>
                <a:spcPts val="0"/>
              </a:spcBef>
              <a:spcAft>
                <a:spcPts val="0"/>
              </a:spcAft>
              <a:buNone/>
            </a:pPr>
            <a:r>
              <a:t/>
            </a:r>
            <a:endParaRPr>
              <a:solidFill>
                <a:srgbClr val="F3F3F3"/>
              </a:solidFill>
            </a:endParaRPr>
          </a:p>
        </p:txBody>
      </p:sp>
      <p:sp>
        <p:nvSpPr>
          <p:cNvPr id="69" name="Google Shape;69;p1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solidFill>
                  <a:srgbClr val="EFEFEF"/>
                </a:solidFill>
              </a:rPr>
              <a:t>‹#›</a:t>
            </a:fld>
            <a:endParaRPr>
              <a:solidFill>
                <a:srgbClr val="EFEFEF"/>
              </a:solidFill>
            </a:endParaRPr>
          </a:p>
        </p:txBody>
      </p:sp>
      <p:sp>
        <p:nvSpPr>
          <p:cNvPr id="70" name="Google Shape;70;p1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solidFill>
                  <a:srgbClr val="EFEFEF"/>
                </a:solidFill>
              </a:rPr>
              <a:t>7.2 Introduction to Quadratic Relationships</a:t>
            </a:r>
            <a:endParaRPr>
              <a:solidFill>
                <a:srgbClr val="EFEFEF"/>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11"/>
          <p:cNvSpPr txBox="1"/>
          <p:nvPr>
            <p:ph type="title"/>
          </p:nvPr>
        </p:nvSpPr>
        <p:spPr>
          <a:xfrm>
            <a:off x="311700" y="445025"/>
            <a:ext cx="48441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Vocabulary</a:t>
            </a:r>
            <a:endParaRPr/>
          </a:p>
        </p:txBody>
      </p:sp>
      <p:sp>
        <p:nvSpPr>
          <p:cNvPr id="76" name="Google Shape;76;p11"/>
          <p:cNvSpPr txBox="1"/>
          <p:nvPr>
            <p:ph idx="1" type="body"/>
          </p:nvPr>
        </p:nvSpPr>
        <p:spPr>
          <a:xfrm>
            <a:off x="311700" y="947475"/>
            <a:ext cx="5053800" cy="370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Previous</a:t>
            </a:r>
            <a:endParaRPr b="1"/>
          </a:p>
          <a:p>
            <a:pPr indent="-317500" lvl="0" marL="457200" rtl="0" algn="l">
              <a:lnSpc>
                <a:spcPct val="100000"/>
              </a:lnSpc>
              <a:spcBef>
                <a:spcPts val="1200"/>
              </a:spcBef>
              <a:spcAft>
                <a:spcPts val="0"/>
              </a:spcAft>
              <a:buSzPts val="1400"/>
              <a:buChar char="●"/>
            </a:pPr>
            <a:r>
              <a:rPr b="1" lang="en" sz="1400"/>
              <a:t>Constant</a:t>
            </a:r>
            <a:endParaRPr sz="1400"/>
          </a:p>
          <a:p>
            <a:pPr indent="-317500" lvl="1" marL="914400" rtl="0" algn="l">
              <a:lnSpc>
                <a:spcPct val="100000"/>
              </a:lnSpc>
              <a:spcBef>
                <a:spcPts val="0"/>
              </a:spcBef>
              <a:spcAft>
                <a:spcPts val="0"/>
              </a:spcAft>
              <a:buSzPts val="1400"/>
              <a:buChar char="○"/>
            </a:pPr>
            <a:r>
              <a:rPr lang="en" sz="1400"/>
              <a:t>In an expression like (5</a:t>
            </a:r>
            <a:r>
              <a:rPr i="1" lang="en" sz="1400">
                <a:latin typeface="Times New Roman"/>
                <a:ea typeface="Times New Roman"/>
                <a:cs typeface="Times New Roman"/>
                <a:sym typeface="Times New Roman"/>
              </a:rPr>
              <a:t>𝑥</a:t>
            </a:r>
            <a:r>
              <a:rPr lang="en" sz="1400"/>
              <a:t> + 2), it is the number 2 because it doesn't change when the </a:t>
            </a:r>
            <a:r>
              <a:rPr i="1" lang="en" sz="1400">
                <a:latin typeface="Times New Roman"/>
                <a:ea typeface="Times New Roman"/>
                <a:cs typeface="Times New Roman"/>
                <a:sym typeface="Times New Roman"/>
              </a:rPr>
              <a:t>𝑥</a:t>
            </a:r>
            <a:r>
              <a:rPr lang="en" sz="1400"/>
              <a:t>-value changes.</a:t>
            </a:r>
            <a:endParaRPr sz="1400"/>
          </a:p>
          <a:p>
            <a:pPr indent="-317500" lvl="0" marL="457200" rtl="0" algn="l">
              <a:lnSpc>
                <a:spcPct val="100000"/>
              </a:lnSpc>
              <a:spcBef>
                <a:spcPts val="0"/>
              </a:spcBef>
              <a:spcAft>
                <a:spcPts val="0"/>
              </a:spcAft>
              <a:buSzPts val="1400"/>
              <a:buChar char="●"/>
            </a:pPr>
            <a:r>
              <a:rPr b="1" lang="en" sz="1400"/>
              <a:t>Expression</a:t>
            </a:r>
            <a:endParaRPr sz="1400"/>
          </a:p>
          <a:p>
            <a:pPr indent="-317500" lvl="1" marL="914400" rtl="0" algn="l">
              <a:lnSpc>
                <a:spcPct val="100000"/>
              </a:lnSpc>
              <a:spcBef>
                <a:spcPts val="0"/>
              </a:spcBef>
              <a:spcAft>
                <a:spcPts val="0"/>
              </a:spcAft>
              <a:buSzPts val="1400"/>
              <a:buChar char="○"/>
            </a:pPr>
            <a:r>
              <a:rPr lang="en" sz="1400"/>
              <a:t>The sum of products of numbers and variables. The variables can be raised to different powers.</a:t>
            </a:r>
            <a:endParaRPr sz="1400"/>
          </a:p>
          <a:p>
            <a:pPr indent="-317500" lvl="0" marL="457200" rtl="0" algn="l">
              <a:lnSpc>
                <a:spcPct val="100000"/>
              </a:lnSpc>
              <a:spcBef>
                <a:spcPts val="0"/>
              </a:spcBef>
              <a:spcAft>
                <a:spcPts val="0"/>
              </a:spcAft>
              <a:buSzPts val="1400"/>
              <a:buChar char="●"/>
            </a:pPr>
            <a:r>
              <a:rPr b="1" lang="en" sz="1400"/>
              <a:t>Growth Factor</a:t>
            </a:r>
            <a:endParaRPr sz="1400"/>
          </a:p>
          <a:p>
            <a:pPr indent="-317500" lvl="1" marL="914400" rtl="0" algn="l">
              <a:lnSpc>
                <a:spcPct val="100000"/>
              </a:lnSpc>
              <a:spcBef>
                <a:spcPts val="0"/>
              </a:spcBef>
              <a:spcAft>
                <a:spcPts val="0"/>
              </a:spcAft>
              <a:buSzPts val="1400"/>
              <a:buChar char="○"/>
            </a:pPr>
            <a:r>
              <a:rPr lang="en" sz="1400"/>
              <a:t>A measurement of the total space contained by a shape on a 2-dimensional surface. It is measured by the number of nonoverlapping square units</a:t>
            </a:r>
            <a:endParaRPr sz="1400"/>
          </a:p>
          <a:p>
            <a:pPr indent="-317500" lvl="0" marL="457200" rtl="0" algn="l">
              <a:lnSpc>
                <a:spcPct val="100000"/>
              </a:lnSpc>
              <a:spcBef>
                <a:spcPts val="0"/>
              </a:spcBef>
              <a:spcAft>
                <a:spcPts val="0"/>
              </a:spcAft>
              <a:buSzPts val="1400"/>
              <a:buChar char="●"/>
            </a:pPr>
            <a:r>
              <a:rPr b="1" lang="en" sz="1400"/>
              <a:t>Factors</a:t>
            </a:r>
            <a:endParaRPr sz="1400"/>
          </a:p>
          <a:p>
            <a:pPr indent="-317500" lvl="1" marL="914400" rtl="0" algn="l">
              <a:lnSpc>
                <a:spcPct val="100000"/>
              </a:lnSpc>
              <a:spcBef>
                <a:spcPts val="0"/>
              </a:spcBef>
              <a:spcAft>
                <a:spcPts val="0"/>
              </a:spcAft>
              <a:buSzPts val="1400"/>
              <a:buChar char="○"/>
            </a:pPr>
            <a:r>
              <a:rPr lang="en" sz="1400"/>
              <a:t>The length of the continuous line forming the boundary around a closed geometric figure.</a:t>
            </a:r>
            <a:endParaRPr b="1" sz="1400"/>
          </a:p>
        </p:txBody>
      </p:sp>
      <p:sp>
        <p:nvSpPr>
          <p:cNvPr id="77" name="Google Shape;77;p1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7.2 Introduction to Quadratic Relationships</a:t>
            </a:r>
            <a:endParaRPr/>
          </a:p>
        </p:txBody>
      </p:sp>
      <p:sp>
        <p:nvSpPr>
          <p:cNvPr id="78" name="Google Shape;78;p1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79" name="Google Shape;79;p11"/>
          <p:cNvSpPr txBox="1"/>
          <p:nvPr>
            <p:ph idx="2" type="body"/>
          </p:nvPr>
        </p:nvSpPr>
        <p:spPr>
          <a:xfrm>
            <a:off x="5365500" y="73997"/>
            <a:ext cx="3695100" cy="4877100"/>
          </a:xfrm>
          <a:prstGeom prst="rect">
            <a:avLst/>
          </a:prstGeom>
        </p:spPr>
        <p:txBody>
          <a:bodyPr anchorCtr="0" anchor="t" bIns="91425" lIns="91425" spcFirstLastPara="1" rIns="91425" wrap="square" tIns="91425">
            <a:noAutofit/>
          </a:bodyPr>
          <a:lstStyle/>
          <a:p>
            <a:pPr indent="-317500" lvl="0" marL="457200" rtl="0" algn="l">
              <a:lnSpc>
                <a:spcPct val="100000"/>
              </a:lnSpc>
              <a:spcBef>
                <a:spcPts val="0"/>
              </a:spcBef>
              <a:spcAft>
                <a:spcPts val="0"/>
              </a:spcAft>
              <a:buSzPts val="1400"/>
              <a:buChar char="●"/>
            </a:pPr>
            <a:r>
              <a:rPr b="1" lang="en" sz="1400"/>
              <a:t>Term</a:t>
            </a:r>
            <a:endParaRPr b="1" sz="1400"/>
          </a:p>
          <a:p>
            <a:pPr indent="-317500" lvl="1" marL="914400" rtl="0" algn="l">
              <a:lnSpc>
                <a:spcPct val="100000"/>
              </a:lnSpc>
              <a:spcBef>
                <a:spcPts val="0"/>
              </a:spcBef>
              <a:spcAft>
                <a:spcPts val="0"/>
              </a:spcAft>
              <a:buSzPts val="1400"/>
              <a:buChar char="○"/>
            </a:pPr>
            <a:r>
              <a:rPr lang="en" sz="1400"/>
              <a:t>Part of an expression that can be a single number, a variable, or a number and a variable that are multiplied together.</a:t>
            </a:r>
            <a:endParaRPr sz="1400"/>
          </a:p>
          <a:p>
            <a:pPr indent="-317500" lvl="0" marL="457200" rtl="0" algn="l">
              <a:lnSpc>
                <a:spcPct val="100000"/>
              </a:lnSpc>
              <a:spcBef>
                <a:spcPts val="0"/>
              </a:spcBef>
              <a:spcAft>
                <a:spcPts val="0"/>
              </a:spcAft>
              <a:buSzPts val="1400"/>
              <a:buChar char="●"/>
            </a:pPr>
            <a:r>
              <a:rPr b="1" lang="en" sz="1400"/>
              <a:t>Variable</a:t>
            </a:r>
            <a:endParaRPr sz="1400"/>
          </a:p>
          <a:p>
            <a:pPr indent="-317500" lvl="1" marL="914400" rtl="0" algn="l">
              <a:lnSpc>
                <a:spcPct val="100000"/>
              </a:lnSpc>
              <a:spcBef>
                <a:spcPts val="0"/>
              </a:spcBef>
              <a:spcAft>
                <a:spcPts val="0"/>
              </a:spcAft>
              <a:buSzPts val="1400"/>
              <a:buChar char="○"/>
            </a:pPr>
            <a:r>
              <a:rPr lang="en" sz="1400"/>
              <a:t>A quantity that can take on different values. Often represented by a letter such as </a:t>
            </a:r>
            <a:r>
              <a:rPr i="1" lang="en" sz="1400">
                <a:latin typeface="Times New Roman"/>
                <a:ea typeface="Times New Roman"/>
                <a:cs typeface="Times New Roman"/>
                <a:sym typeface="Times New Roman"/>
              </a:rPr>
              <a:t>𝑥, 𝑦, 𝑎, 𝑏, 𝑚,</a:t>
            </a:r>
            <a:r>
              <a:rPr lang="en" sz="1400"/>
              <a:t> etc.</a:t>
            </a:r>
            <a:endParaRPr sz="1400"/>
          </a:p>
          <a:p>
            <a:pPr indent="0" lvl="0" marL="0" rtl="0" algn="l">
              <a:lnSpc>
                <a:spcPct val="100000"/>
              </a:lnSpc>
              <a:spcBef>
                <a:spcPts val="1200"/>
              </a:spcBef>
              <a:spcAft>
                <a:spcPts val="0"/>
              </a:spcAft>
              <a:buNone/>
            </a:pPr>
            <a:r>
              <a:rPr b="1" lang="en"/>
              <a:t>New</a:t>
            </a:r>
            <a:endParaRPr b="1"/>
          </a:p>
          <a:p>
            <a:pPr indent="-317500" lvl="0" marL="457200" rtl="0" algn="l">
              <a:lnSpc>
                <a:spcPct val="100000"/>
              </a:lnSpc>
              <a:spcBef>
                <a:spcPts val="1200"/>
              </a:spcBef>
              <a:spcAft>
                <a:spcPts val="0"/>
              </a:spcAft>
              <a:buSzPts val="1400"/>
              <a:buChar char="●"/>
            </a:pPr>
            <a:r>
              <a:rPr b="1" lang="en" sz="1400"/>
              <a:t>Quadratic Relationship</a:t>
            </a:r>
            <a:endParaRPr b="1" sz="1400"/>
          </a:p>
          <a:p>
            <a:pPr indent="-317500" lvl="1" marL="914400" rtl="0" algn="l">
              <a:lnSpc>
                <a:spcPct val="100000"/>
              </a:lnSpc>
              <a:spcBef>
                <a:spcPts val="0"/>
              </a:spcBef>
              <a:spcAft>
                <a:spcPts val="0"/>
              </a:spcAft>
              <a:buSzPts val="1400"/>
              <a:buChar char="○"/>
            </a:pPr>
            <a:r>
              <a:rPr lang="en" sz="1400"/>
              <a:t>A quadratic relationship is a relationship between two values, </a:t>
            </a:r>
            <a:r>
              <a:rPr i="1" lang="en" sz="1400">
                <a:latin typeface="Times New Roman"/>
                <a:ea typeface="Times New Roman"/>
                <a:cs typeface="Times New Roman"/>
                <a:sym typeface="Times New Roman"/>
              </a:rPr>
              <a:t>𝑥 </a:t>
            </a:r>
            <a:r>
              <a:rPr lang="en" sz="1400"/>
              <a:t>and </a:t>
            </a:r>
            <a:r>
              <a:rPr i="1" lang="en" sz="1400">
                <a:latin typeface="Times New Roman"/>
                <a:ea typeface="Times New Roman"/>
                <a:cs typeface="Times New Roman"/>
                <a:sym typeface="Times New Roman"/>
              </a:rPr>
              <a:t>𝑦</a:t>
            </a:r>
            <a:r>
              <a:rPr lang="en" sz="1400"/>
              <a:t>, where 𝑦 is related to </a:t>
            </a:r>
            <a:r>
              <a:rPr i="1" lang="en" sz="1400">
                <a:latin typeface="Times New Roman"/>
                <a:ea typeface="Times New Roman"/>
                <a:cs typeface="Times New Roman"/>
                <a:sym typeface="Times New Roman"/>
              </a:rPr>
              <a:t>𝑥</a:t>
            </a:r>
            <a:r>
              <a:rPr lang="en" sz="1400"/>
              <a:t>².</a:t>
            </a:r>
            <a:endParaRPr sz="1400"/>
          </a:p>
          <a:p>
            <a:pPr indent="-317500" lvl="0" marL="457200" rtl="0" algn="l">
              <a:lnSpc>
                <a:spcPct val="100000"/>
              </a:lnSpc>
              <a:spcBef>
                <a:spcPts val="0"/>
              </a:spcBef>
              <a:spcAft>
                <a:spcPts val="0"/>
              </a:spcAft>
              <a:buSzPts val="1400"/>
              <a:buChar char="●"/>
            </a:pPr>
            <a:r>
              <a:rPr b="1" lang="en" sz="1400"/>
              <a:t>Quadratic Expression</a:t>
            </a:r>
            <a:endParaRPr b="1" sz="1400"/>
          </a:p>
          <a:p>
            <a:pPr indent="-317500" lvl="1" marL="914400" rtl="0" algn="l">
              <a:lnSpc>
                <a:spcPct val="100000"/>
              </a:lnSpc>
              <a:spcBef>
                <a:spcPts val="0"/>
              </a:spcBef>
              <a:spcAft>
                <a:spcPts val="0"/>
              </a:spcAft>
              <a:buSzPts val="1400"/>
              <a:buChar char="○"/>
            </a:pPr>
            <a:r>
              <a:rPr lang="en" sz="1400"/>
              <a:t>An expression in </a:t>
            </a:r>
            <a:r>
              <a:rPr i="1" lang="en" sz="1400">
                <a:latin typeface="Times New Roman"/>
                <a:ea typeface="Times New Roman"/>
                <a:cs typeface="Times New Roman"/>
                <a:sym typeface="Times New Roman"/>
              </a:rPr>
              <a:t>𝑥</a:t>
            </a:r>
            <a:r>
              <a:rPr lang="en" sz="1400"/>
              <a:t> that is equivalent to an expression of the form </a:t>
            </a:r>
            <a:r>
              <a:rPr i="1" lang="en" sz="1400">
                <a:latin typeface="Times New Roman"/>
                <a:ea typeface="Times New Roman"/>
                <a:cs typeface="Times New Roman"/>
                <a:sym typeface="Times New Roman"/>
              </a:rPr>
              <a:t>a</a:t>
            </a:r>
            <a:r>
              <a:rPr i="1" lang="en" sz="1400">
                <a:latin typeface="Times New Roman"/>
                <a:ea typeface="Times New Roman"/>
                <a:cs typeface="Times New Roman"/>
                <a:sym typeface="Times New Roman"/>
              </a:rPr>
              <a:t>𝑥</a:t>
            </a:r>
            <a:r>
              <a:rPr lang="en" sz="1400"/>
              <a:t>² + </a:t>
            </a:r>
            <a:r>
              <a:rPr i="1" lang="en" sz="1400">
                <a:latin typeface="Times New Roman"/>
                <a:ea typeface="Times New Roman"/>
                <a:cs typeface="Times New Roman"/>
                <a:sym typeface="Times New Roman"/>
              </a:rPr>
              <a:t>b</a:t>
            </a:r>
            <a:r>
              <a:rPr i="1" lang="en" sz="1400">
                <a:latin typeface="Times New Roman"/>
                <a:ea typeface="Times New Roman"/>
                <a:cs typeface="Times New Roman"/>
                <a:sym typeface="Times New Roman"/>
              </a:rPr>
              <a:t>𝑥</a:t>
            </a:r>
            <a:r>
              <a:rPr lang="en" sz="1400"/>
              <a:t> + </a:t>
            </a:r>
            <a:r>
              <a:rPr i="1" lang="en" sz="1400">
                <a:latin typeface="Times New Roman"/>
                <a:ea typeface="Times New Roman"/>
                <a:cs typeface="Times New Roman"/>
                <a:sym typeface="Times New Roman"/>
              </a:rPr>
              <a:t>𝑐</a:t>
            </a:r>
            <a:r>
              <a:rPr lang="en" sz="1400"/>
              <a:t> (where </a:t>
            </a:r>
            <a:r>
              <a:rPr i="1" lang="en" sz="1400">
                <a:latin typeface="Times New Roman"/>
                <a:ea typeface="Times New Roman"/>
                <a:cs typeface="Times New Roman"/>
                <a:sym typeface="Times New Roman"/>
              </a:rPr>
              <a:t>a</a:t>
            </a:r>
            <a:r>
              <a:rPr lang="en" sz="1400"/>
              <a:t>, </a:t>
            </a:r>
            <a:r>
              <a:rPr i="1" lang="en" sz="1400">
                <a:latin typeface="Times New Roman"/>
                <a:ea typeface="Times New Roman"/>
                <a:cs typeface="Times New Roman"/>
                <a:sym typeface="Times New Roman"/>
              </a:rPr>
              <a:t>b</a:t>
            </a:r>
            <a:r>
              <a:rPr lang="en" sz="1400"/>
              <a:t>, and </a:t>
            </a:r>
            <a:r>
              <a:rPr i="1" lang="en" sz="1400">
                <a:latin typeface="Times New Roman"/>
                <a:ea typeface="Times New Roman"/>
                <a:cs typeface="Times New Roman"/>
                <a:sym typeface="Times New Roman"/>
              </a:rPr>
              <a:t>𝑐</a:t>
            </a:r>
            <a:r>
              <a:rPr lang="en" sz="1400"/>
              <a:t> are constants and </a:t>
            </a:r>
            <a:r>
              <a:rPr i="1" lang="en" sz="1400">
                <a:latin typeface="Times New Roman"/>
                <a:ea typeface="Times New Roman"/>
                <a:cs typeface="Times New Roman"/>
                <a:sym typeface="Times New Roman"/>
              </a:rPr>
              <a:t>a</a:t>
            </a:r>
            <a:r>
              <a:rPr lang="en" sz="1400"/>
              <a:t> ≠ 0).</a:t>
            </a:r>
            <a:endParaRPr sz="14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2"/>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85" name="Google Shape;85;p12"/>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6" name="Google Shape;86;p12"/>
          <p:cNvSpPr/>
          <p:nvPr/>
        </p:nvSpPr>
        <p:spPr>
          <a:xfrm>
            <a:off x="2731850" y="1355788"/>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7" name="Google Shape;87;p12"/>
          <p:cNvSpPr/>
          <p:nvPr/>
        </p:nvSpPr>
        <p:spPr>
          <a:xfrm>
            <a:off x="944775"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8" name="Google Shape;88;p12"/>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9" name="Google Shape;89;p12"/>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90" name="Google Shape;90;p12"/>
          <p:cNvSpPr/>
          <p:nvPr/>
        </p:nvSpPr>
        <p:spPr>
          <a:xfrm>
            <a:off x="5629650" y="13493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91" name="Google Shape;91;p12"/>
          <p:cNvCxnSpPr>
            <a:stCxn id="85" idx="2"/>
            <a:endCxn id="87" idx="0"/>
          </p:cNvCxnSpPr>
          <p:nvPr/>
        </p:nvCxnSpPr>
        <p:spPr>
          <a:xfrm flipH="1" rot="-5400000">
            <a:off x="1413938" y="2483200"/>
            <a:ext cx="336600" cy="736800"/>
          </a:xfrm>
          <a:prstGeom prst="bentConnector3">
            <a:avLst>
              <a:gd fmla="val 49994" name="adj1"/>
            </a:avLst>
          </a:prstGeom>
          <a:noFill/>
          <a:ln cap="flat" cmpd="sng" w="19050">
            <a:solidFill>
              <a:srgbClr val="CCCCCC"/>
            </a:solidFill>
            <a:prstDash val="dash"/>
            <a:round/>
            <a:headEnd len="med" w="med" type="none"/>
            <a:tailEnd len="med" w="med" type="none"/>
          </a:ln>
        </p:spPr>
      </p:cxnSp>
      <p:cxnSp>
        <p:nvCxnSpPr>
          <p:cNvPr id="92" name="Google Shape;92;p12"/>
          <p:cNvCxnSpPr>
            <a:stCxn id="87" idx="3"/>
            <a:endCxn id="86" idx="2"/>
          </p:cNvCxnSpPr>
          <p:nvPr/>
        </p:nvCxnSpPr>
        <p:spPr>
          <a:xfrm flipH="1" rot="10800000">
            <a:off x="2956575" y="2681763"/>
            <a:ext cx="781200" cy="1001100"/>
          </a:xfrm>
          <a:prstGeom prst="bentConnector2">
            <a:avLst/>
          </a:prstGeom>
          <a:noFill/>
          <a:ln cap="flat" cmpd="sng" w="19050">
            <a:solidFill>
              <a:srgbClr val="CCCCCC"/>
            </a:solidFill>
            <a:prstDash val="dash"/>
            <a:round/>
            <a:headEnd len="med" w="med" type="none"/>
            <a:tailEnd len="med" w="med" type="none"/>
          </a:ln>
        </p:spPr>
      </p:cxnSp>
      <p:cxnSp>
        <p:nvCxnSpPr>
          <p:cNvPr id="93" name="Google Shape;93;p12"/>
          <p:cNvCxnSpPr>
            <a:stCxn id="86" idx="3"/>
            <a:endCxn id="88"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94" name="Google Shape;94;p12"/>
          <p:cNvCxnSpPr>
            <a:stCxn id="88" idx="3"/>
            <a:endCxn id="90" idx="2"/>
          </p:cNvCxnSpPr>
          <p:nvPr/>
        </p:nvCxnSpPr>
        <p:spPr>
          <a:xfrm flipH="1" rot="10800000">
            <a:off x="6016988" y="2675163"/>
            <a:ext cx="618600" cy="1007700"/>
          </a:xfrm>
          <a:prstGeom prst="bentConnector2">
            <a:avLst/>
          </a:prstGeom>
          <a:noFill/>
          <a:ln cap="flat" cmpd="sng" w="19050">
            <a:solidFill>
              <a:srgbClr val="CCCCCC"/>
            </a:solidFill>
            <a:prstDash val="dash"/>
            <a:round/>
            <a:headEnd len="med" w="med" type="none"/>
            <a:tailEnd len="med" w="med" type="none"/>
          </a:ln>
        </p:spPr>
      </p:cxnSp>
      <p:cxnSp>
        <p:nvCxnSpPr>
          <p:cNvPr id="95" name="Google Shape;95;p12"/>
          <p:cNvCxnSpPr>
            <a:stCxn id="90" idx="3"/>
            <a:endCxn id="89" idx="0"/>
          </p:cNvCxnSpPr>
          <p:nvPr/>
        </p:nvCxnSpPr>
        <p:spPr>
          <a:xfrm>
            <a:off x="7641450" y="2012313"/>
            <a:ext cx="269400" cy="994500"/>
          </a:xfrm>
          <a:prstGeom prst="bentConnector2">
            <a:avLst/>
          </a:prstGeom>
          <a:noFill/>
          <a:ln cap="flat" cmpd="sng" w="19050">
            <a:solidFill>
              <a:srgbClr val="CCCCCC"/>
            </a:solidFill>
            <a:prstDash val="dash"/>
            <a:round/>
            <a:headEnd len="med" w="med" type="none"/>
            <a:tailEnd len="med" w="med" type="none"/>
          </a:ln>
        </p:spPr>
      </p:cxnSp>
      <p:sp>
        <p:nvSpPr>
          <p:cNvPr id="96" name="Google Shape;96;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97" name="Google Shape;97;p12" title="hugeicons_task-done-01.png"/>
          <p:cNvPicPr preferRelativeResize="0"/>
          <p:nvPr/>
        </p:nvPicPr>
        <p:blipFill>
          <a:blip r:embed="rId3">
            <a:alphaModFix/>
          </a:blip>
          <a:stretch>
            <a:fillRect/>
          </a:stretch>
        </p:blipFill>
        <p:spPr>
          <a:xfrm>
            <a:off x="1841720" y="3200400"/>
            <a:ext cx="228600" cy="228600"/>
          </a:xfrm>
          <a:prstGeom prst="rect">
            <a:avLst/>
          </a:prstGeom>
          <a:noFill/>
          <a:ln>
            <a:noFill/>
          </a:ln>
        </p:spPr>
      </p:pic>
      <p:sp>
        <p:nvSpPr>
          <p:cNvPr id="98" name="Google Shape;98;p12"/>
          <p:cNvSpPr txBox="1"/>
          <p:nvPr/>
        </p:nvSpPr>
        <p:spPr>
          <a:xfrm>
            <a:off x="103627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pic>
        <p:nvPicPr>
          <p:cNvPr id="99" name="Google Shape;99;p12" title="hugeicons_task-done-01.png"/>
          <p:cNvPicPr preferRelativeResize="0"/>
          <p:nvPr/>
        </p:nvPicPr>
        <p:blipFill>
          <a:blip r:embed="rId3">
            <a:alphaModFix/>
          </a:blip>
          <a:stretch>
            <a:fillRect/>
          </a:stretch>
        </p:blipFill>
        <p:spPr>
          <a:xfrm>
            <a:off x="3628795" y="1554480"/>
            <a:ext cx="228600" cy="228600"/>
          </a:xfrm>
          <a:prstGeom prst="rect">
            <a:avLst/>
          </a:prstGeom>
          <a:noFill/>
          <a:ln>
            <a:noFill/>
          </a:ln>
        </p:spPr>
      </p:pic>
      <p:sp>
        <p:nvSpPr>
          <p:cNvPr id="100" name="Google Shape;100;p12"/>
          <p:cNvSpPr txBox="1"/>
          <p:nvPr/>
        </p:nvSpPr>
        <p:spPr>
          <a:xfrm>
            <a:off x="2823350" y="182935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pic>
        <p:nvPicPr>
          <p:cNvPr id="101" name="Google Shape;101;p12" title="hugeicons_chart-down.png"/>
          <p:cNvPicPr preferRelativeResize="0"/>
          <p:nvPr/>
        </p:nvPicPr>
        <p:blipFill>
          <a:blip r:embed="rId4">
            <a:alphaModFix/>
          </a:blip>
          <a:stretch>
            <a:fillRect/>
          </a:stretch>
        </p:blipFill>
        <p:spPr>
          <a:xfrm>
            <a:off x="4902133" y="3200400"/>
            <a:ext cx="228600" cy="228600"/>
          </a:xfrm>
          <a:prstGeom prst="rect">
            <a:avLst/>
          </a:prstGeom>
          <a:noFill/>
          <a:ln>
            <a:noFill/>
          </a:ln>
        </p:spPr>
      </p:pic>
      <p:sp>
        <p:nvSpPr>
          <p:cNvPr id="102" name="Google Shape;102;p12"/>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103" name="Google Shape;103;p12"/>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104" name="Google Shape;104;p12"/>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105" name="Google Shape;105;p12" title="hugeicons_start-up-02.png"/>
          <p:cNvPicPr preferRelativeResize="0"/>
          <p:nvPr/>
        </p:nvPicPr>
        <p:blipFill>
          <a:blip r:embed="rId5">
            <a:alphaModFix/>
          </a:blip>
          <a:stretch>
            <a:fillRect/>
          </a:stretch>
        </p:blipFill>
        <p:spPr>
          <a:xfrm>
            <a:off x="1084454" y="1554480"/>
            <a:ext cx="228600" cy="228600"/>
          </a:xfrm>
          <a:prstGeom prst="rect">
            <a:avLst/>
          </a:prstGeom>
          <a:noFill/>
          <a:ln>
            <a:noFill/>
          </a:ln>
        </p:spPr>
      </p:pic>
      <p:sp>
        <p:nvSpPr>
          <p:cNvPr id="106" name="Google Shape;106;p12"/>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107" name="Google Shape;107;p12" title="hugeicons_centralized.png"/>
          <p:cNvPicPr preferRelativeResize="0"/>
          <p:nvPr/>
        </p:nvPicPr>
        <p:blipFill>
          <a:blip r:embed="rId6">
            <a:alphaModFix/>
          </a:blip>
          <a:stretch>
            <a:fillRect/>
          </a:stretch>
        </p:blipFill>
        <p:spPr>
          <a:xfrm>
            <a:off x="7799832" y="3200400"/>
            <a:ext cx="228600" cy="228600"/>
          </a:xfrm>
          <a:prstGeom prst="rect">
            <a:avLst/>
          </a:prstGeom>
          <a:noFill/>
          <a:ln>
            <a:noFill/>
          </a:ln>
        </p:spPr>
      </p:pic>
      <p:pic>
        <p:nvPicPr>
          <p:cNvPr id="108" name="Google Shape;108;p12" title="hugeicons_pencil.png"/>
          <p:cNvPicPr preferRelativeResize="0"/>
          <p:nvPr/>
        </p:nvPicPr>
        <p:blipFill>
          <a:blip r:embed="rId7">
            <a:alphaModFix/>
          </a:blip>
          <a:stretch>
            <a:fillRect/>
          </a:stretch>
        </p:blipFill>
        <p:spPr>
          <a:xfrm>
            <a:off x="6519672" y="1554480"/>
            <a:ext cx="228600" cy="2286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1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14" name="Google Shape;114;p13"/>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7.2.1 Squares in a Geometric Pattern</a:t>
            </a:r>
            <a:endParaRPr/>
          </a:p>
        </p:txBody>
      </p:sp>
      <p:sp>
        <p:nvSpPr>
          <p:cNvPr id="115" name="Google Shape;115;p13"/>
          <p:cNvSpPr txBox="1"/>
          <p:nvPr/>
        </p:nvSpPr>
        <p:spPr>
          <a:xfrm>
            <a:off x="310900" y="1082833"/>
            <a:ext cx="87801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solidFill>
                  <a:schemeClr val="dk1"/>
                </a:solidFill>
                <a:latin typeface="Calibri"/>
                <a:ea typeface="Calibri"/>
                <a:cs typeface="Calibri"/>
                <a:sym typeface="Calibri"/>
              </a:rPr>
              <a:t>How does each expression represent the number of small squares in the figure?</a:t>
            </a:r>
            <a:endParaRPr sz="1600">
              <a:solidFill>
                <a:schemeClr val="dk1"/>
              </a:solidFill>
              <a:latin typeface="Calibri"/>
              <a:ea typeface="Calibri"/>
              <a:cs typeface="Calibri"/>
              <a:sym typeface="Calibri"/>
            </a:endParaRPr>
          </a:p>
        </p:txBody>
      </p:sp>
      <p:sp>
        <p:nvSpPr>
          <p:cNvPr id="116" name="Google Shape;116;p13"/>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500">
                <a:solidFill>
                  <a:srgbClr val="005047"/>
                </a:solidFill>
              </a:rPr>
              <a:t>Warm Up -</a:t>
            </a:r>
            <a:r>
              <a:rPr lang="en" sz="2500"/>
              <a:t> Represent the Squares</a:t>
            </a:r>
            <a:r>
              <a:rPr lang="en"/>
              <a:t> ⏹️</a:t>
            </a:r>
            <a:endParaRPr sz="2600">
              <a:solidFill>
                <a:srgbClr val="005047"/>
              </a:solidFill>
            </a:endParaRPr>
          </a:p>
        </p:txBody>
      </p:sp>
      <p:pic>
        <p:nvPicPr>
          <p:cNvPr id="117" name="Google Shape;117;p13"/>
          <p:cNvPicPr preferRelativeResize="0"/>
          <p:nvPr/>
        </p:nvPicPr>
        <p:blipFill>
          <a:blip r:embed="rId3">
            <a:alphaModFix/>
          </a:blip>
          <a:stretch>
            <a:fillRect/>
          </a:stretch>
        </p:blipFill>
        <p:spPr>
          <a:xfrm>
            <a:off x="310896" y="1666319"/>
            <a:ext cx="2895600" cy="2291024"/>
          </a:xfrm>
          <a:prstGeom prst="rect">
            <a:avLst/>
          </a:prstGeom>
          <a:noFill/>
          <a:ln>
            <a:noFill/>
          </a:ln>
        </p:spPr>
      </p:pic>
      <p:sp>
        <p:nvSpPr>
          <p:cNvPr id="118" name="Google Shape;118;p13"/>
          <p:cNvSpPr txBox="1"/>
          <p:nvPr/>
        </p:nvSpPr>
        <p:spPr>
          <a:xfrm>
            <a:off x="4282850" y="1847088"/>
            <a:ext cx="4328100" cy="18339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24242"/>
              </a:buClr>
              <a:buSzPts val="1800"/>
              <a:buFont typeface="Calibri"/>
              <a:buAutoNum type="arabicPeriod"/>
            </a:pPr>
            <a:r>
              <a:rPr lang="en" sz="1800">
                <a:solidFill>
                  <a:srgbClr val="424242"/>
                </a:solidFill>
                <a:latin typeface="Calibri"/>
                <a:ea typeface="Calibri"/>
                <a:cs typeface="Calibri"/>
                <a:sym typeface="Calibri"/>
              </a:rPr>
              <a:t>Expression A: 6 ⋅ 8 − 2 ⋅ 3</a:t>
            </a:r>
            <a:endParaRPr sz="1800">
              <a:solidFill>
                <a:srgbClr val="424242"/>
              </a:solidFill>
              <a:latin typeface="Calibri"/>
              <a:ea typeface="Calibri"/>
              <a:cs typeface="Calibri"/>
              <a:sym typeface="Calibri"/>
            </a:endParaRPr>
          </a:p>
          <a:p>
            <a:pPr indent="-342900" lvl="0" marL="457200" rtl="0" algn="l">
              <a:spcBef>
                <a:spcPts val="1000"/>
              </a:spcBef>
              <a:spcAft>
                <a:spcPts val="0"/>
              </a:spcAft>
              <a:buClr>
                <a:srgbClr val="424242"/>
              </a:buClr>
              <a:buSzPts val="1800"/>
              <a:buFont typeface="Calibri"/>
              <a:buAutoNum type="arabicPeriod"/>
            </a:pPr>
            <a:r>
              <a:rPr lang="en" sz="1800">
                <a:solidFill>
                  <a:srgbClr val="424242"/>
                </a:solidFill>
                <a:latin typeface="Calibri"/>
                <a:ea typeface="Calibri"/>
                <a:cs typeface="Calibri"/>
                <a:sym typeface="Calibri"/>
              </a:rPr>
              <a:t>Expression B: 4 ⋅ 8 + 2 ⋅ 5</a:t>
            </a:r>
            <a:endParaRPr sz="1800">
              <a:solidFill>
                <a:srgbClr val="424242"/>
              </a:solidFill>
              <a:latin typeface="Calibri"/>
              <a:ea typeface="Calibri"/>
              <a:cs typeface="Calibri"/>
              <a:sym typeface="Calibri"/>
            </a:endParaRPr>
          </a:p>
          <a:p>
            <a:pPr indent="-342900" lvl="0" marL="457200" rtl="0" algn="l">
              <a:spcBef>
                <a:spcPts val="1000"/>
              </a:spcBef>
              <a:spcAft>
                <a:spcPts val="0"/>
              </a:spcAft>
              <a:buClr>
                <a:srgbClr val="424242"/>
              </a:buClr>
              <a:buSzPts val="1800"/>
              <a:buFont typeface="Calibri"/>
              <a:buAutoNum type="arabicPeriod"/>
            </a:pPr>
            <a:r>
              <a:rPr lang="en" sz="1800">
                <a:solidFill>
                  <a:srgbClr val="424242"/>
                </a:solidFill>
                <a:latin typeface="Calibri"/>
                <a:ea typeface="Calibri"/>
                <a:cs typeface="Calibri"/>
                <a:sym typeface="Calibri"/>
              </a:rPr>
              <a:t>Expression C: 8 + 8 + 8 + 8 + 5 + 5</a:t>
            </a:r>
            <a:endParaRPr sz="1800">
              <a:solidFill>
                <a:srgbClr val="424242"/>
              </a:solidFill>
              <a:latin typeface="Calibri"/>
              <a:ea typeface="Calibri"/>
              <a:cs typeface="Calibri"/>
              <a:sym typeface="Calibri"/>
            </a:endParaRPr>
          </a:p>
          <a:p>
            <a:pPr indent="-342900" lvl="0" marL="457200" rtl="0" algn="l">
              <a:spcBef>
                <a:spcPts val="1000"/>
              </a:spcBef>
              <a:spcAft>
                <a:spcPts val="1000"/>
              </a:spcAft>
              <a:buClr>
                <a:srgbClr val="424242"/>
              </a:buClr>
              <a:buSzPts val="1800"/>
              <a:buFont typeface="Calibri"/>
              <a:buAutoNum type="arabicPeriod"/>
            </a:pPr>
            <a:r>
              <a:rPr lang="en" sz="1800">
                <a:solidFill>
                  <a:srgbClr val="424242"/>
                </a:solidFill>
                <a:latin typeface="Calibri"/>
                <a:ea typeface="Calibri"/>
                <a:cs typeface="Calibri"/>
                <a:sym typeface="Calibri"/>
              </a:rPr>
              <a:t>Expression D: 5 ⋅ 6 + 3 ⋅ 4</a:t>
            </a:r>
            <a:endParaRPr sz="1800">
              <a:solidFill>
                <a:srgbClr val="424242"/>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14"/>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4" name="Google Shape;124;p14"/>
          <p:cNvSpPr/>
          <p:nvPr/>
        </p:nvSpPr>
        <p:spPr>
          <a:xfrm>
            <a:off x="2731850" y="1355788"/>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5" name="Google Shape;125;p14"/>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6" name="Google Shape;126;p14"/>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7" name="Google Shape;127;p14"/>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8" name="Google Shape;128;p14"/>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129" name="Google Shape;129;p14"/>
          <p:cNvCxnSpPr>
            <a:stCxn id="123" idx="2"/>
            <a:endCxn id="125"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130" name="Google Shape;130;p14"/>
          <p:cNvCxnSpPr>
            <a:stCxn id="125" idx="3"/>
            <a:endCxn id="124" idx="2"/>
          </p:cNvCxnSpPr>
          <p:nvPr/>
        </p:nvCxnSpPr>
        <p:spPr>
          <a:xfrm flipH="1" rot="10800000">
            <a:off x="2956575" y="2681763"/>
            <a:ext cx="781200" cy="1001100"/>
          </a:xfrm>
          <a:prstGeom prst="bentConnector2">
            <a:avLst/>
          </a:prstGeom>
          <a:noFill/>
          <a:ln cap="flat" cmpd="sng" w="19050">
            <a:solidFill>
              <a:srgbClr val="CCCCCC"/>
            </a:solidFill>
            <a:prstDash val="dash"/>
            <a:round/>
            <a:headEnd len="med" w="med" type="none"/>
            <a:tailEnd len="med" w="med" type="none"/>
          </a:ln>
        </p:spPr>
      </p:cxnSp>
      <p:cxnSp>
        <p:nvCxnSpPr>
          <p:cNvPr id="131" name="Google Shape;131;p14"/>
          <p:cNvCxnSpPr>
            <a:stCxn id="124" idx="3"/>
            <a:endCxn id="126"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132" name="Google Shape;132;p14"/>
          <p:cNvCxnSpPr>
            <a:stCxn id="126" idx="3"/>
            <a:endCxn id="128"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133" name="Google Shape;133;p14"/>
          <p:cNvCxnSpPr>
            <a:stCxn id="128" idx="3"/>
            <a:endCxn id="127"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134" name="Google Shape;134;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35" name="Google Shape;135;p14"/>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pic>
        <p:nvPicPr>
          <p:cNvPr id="136" name="Google Shape;136;p14" title="hugeicons_task-done-01.png"/>
          <p:cNvPicPr preferRelativeResize="0"/>
          <p:nvPr/>
        </p:nvPicPr>
        <p:blipFill>
          <a:blip r:embed="rId3">
            <a:alphaModFix/>
          </a:blip>
          <a:stretch>
            <a:fillRect/>
          </a:stretch>
        </p:blipFill>
        <p:spPr>
          <a:xfrm>
            <a:off x="3628795" y="1554480"/>
            <a:ext cx="228600" cy="228600"/>
          </a:xfrm>
          <a:prstGeom prst="rect">
            <a:avLst/>
          </a:prstGeom>
          <a:noFill/>
          <a:ln>
            <a:noFill/>
          </a:ln>
        </p:spPr>
      </p:pic>
      <p:sp>
        <p:nvSpPr>
          <p:cNvPr id="137" name="Google Shape;137;p14"/>
          <p:cNvSpPr txBox="1"/>
          <p:nvPr/>
        </p:nvSpPr>
        <p:spPr>
          <a:xfrm>
            <a:off x="2823350" y="182935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pic>
        <p:nvPicPr>
          <p:cNvPr id="138" name="Google Shape;138;p14" title="hugeicons_chart-down.png"/>
          <p:cNvPicPr preferRelativeResize="0"/>
          <p:nvPr/>
        </p:nvPicPr>
        <p:blipFill>
          <a:blip r:embed="rId4">
            <a:alphaModFix/>
          </a:blip>
          <a:stretch>
            <a:fillRect/>
          </a:stretch>
        </p:blipFill>
        <p:spPr>
          <a:xfrm>
            <a:off x="4902133" y="3200400"/>
            <a:ext cx="228600" cy="228600"/>
          </a:xfrm>
          <a:prstGeom prst="rect">
            <a:avLst/>
          </a:prstGeom>
          <a:noFill/>
          <a:ln>
            <a:noFill/>
          </a:ln>
        </p:spPr>
      </p:pic>
      <p:sp>
        <p:nvSpPr>
          <p:cNvPr id="139" name="Google Shape;139;p14"/>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140" name="Google Shape;140;p14"/>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141" name="Google Shape;141;p14"/>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142" name="Google Shape;142;p14" title="hugeicons_start-up-02.png"/>
          <p:cNvPicPr preferRelativeResize="0"/>
          <p:nvPr/>
        </p:nvPicPr>
        <p:blipFill>
          <a:blip r:embed="rId5">
            <a:alphaModFix/>
          </a:blip>
          <a:stretch>
            <a:fillRect/>
          </a:stretch>
        </p:blipFill>
        <p:spPr>
          <a:xfrm>
            <a:off x="1084454" y="1554480"/>
            <a:ext cx="228600" cy="228600"/>
          </a:xfrm>
          <a:prstGeom prst="rect">
            <a:avLst/>
          </a:prstGeom>
          <a:noFill/>
          <a:ln>
            <a:noFill/>
          </a:ln>
        </p:spPr>
      </p:pic>
      <p:sp>
        <p:nvSpPr>
          <p:cNvPr id="143" name="Google Shape;143;p14"/>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144" name="Google Shape;144;p14" title="hugeicons_centralized.png"/>
          <p:cNvPicPr preferRelativeResize="0"/>
          <p:nvPr/>
        </p:nvPicPr>
        <p:blipFill>
          <a:blip r:embed="rId6">
            <a:alphaModFix/>
          </a:blip>
          <a:stretch>
            <a:fillRect/>
          </a:stretch>
        </p:blipFill>
        <p:spPr>
          <a:xfrm>
            <a:off x="7799832" y="3200400"/>
            <a:ext cx="228600" cy="228600"/>
          </a:xfrm>
          <a:prstGeom prst="rect">
            <a:avLst/>
          </a:prstGeom>
          <a:noFill/>
          <a:ln>
            <a:noFill/>
          </a:ln>
        </p:spPr>
      </p:pic>
      <p:pic>
        <p:nvPicPr>
          <p:cNvPr id="145" name="Google Shape;145;p14" title="hugeicons_pencil.png"/>
          <p:cNvPicPr preferRelativeResize="0"/>
          <p:nvPr/>
        </p:nvPicPr>
        <p:blipFill>
          <a:blip r:embed="rId7">
            <a:alphaModFix/>
          </a:blip>
          <a:stretch>
            <a:fillRect/>
          </a:stretch>
        </p:blipFill>
        <p:spPr>
          <a:xfrm>
            <a:off x="6519672" y="1554480"/>
            <a:ext cx="228600" cy="228600"/>
          </a:xfrm>
          <a:prstGeom prst="rect">
            <a:avLst/>
          </a:prstGeom>
          <a:noFill/>
          <a:ln>
            <a:noFill/>
          </a:ln>
        </p:spPr>
      </p:pic>
      <p:sp>
        <p:nvSpPr>
          <p:cNvPr id="146" name="Google Shape;146;p14"/>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pic>
        <p:nvPicPr>
          <p:cNvPr id="147" name="Google Shape;147;p14" title="hugeicons_task-done-01.png"/>
          <p:cNvPicPr preferRelativeResize="0"/>
          <p:nvPr/>
        </p:nvPicPr>
        <p:blipFill>
          <a:blip r:embed="rId8">
            <a:alphaModFix/>
          </a:blip>
          <a:stretch>
            <a:fillRect/>
          </a:stretch>
        </p:blipFill>
        <p:spPr>
          <a:xfrm>
            <a:off x="1844894" y="3200400"/>
            <a:ext cx="228600" cy="2286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51" name="Shape 151"/>
        <p:cNvGrpSpPr/>
        <p:nvPr/>
      </p:nvGrpSpPr>
      <p:grpSpPr>
        <a:xfrm>
          <a:off x="0" y="0"/>
          <a:ext cx="0" cy="0"/>
          <a:chOff x="0" y="0"/>
          <a:chExt cx="0" cy="0"/>
        </a:xfrm>
      </p:grpSpPr>
      <p:sp>
        <p:nvSpPr>
          <p:cNvPr id="152" name="Google Shape;152;p15"/>
          <p:cNvSpPr txBox="1"/>
          <p:nvPr>
            <p:ph type="title"/>
          </p:nvPr>
        </p:nvSpPr>
        <p:spPr>
          <a:xfrm>
            <a:off x="311700" y="445025"/>
            <a:ext cx="8520600" cy="492600"/>
          </a:xfrm>
          <a:prstGeom prst="rect">
            <a:avLst/>
          </a:prstGeom>
          <a:noFill/>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2000"/>
              <a:t>Learning Strategies</a:t>
            </a:r>
            <a:r>
              <a:rPr lang="en" sz="2000"/>
              <a:t> - </a:t>
            </a:r>
            <a:r>
              <a:rPr lang="en" sz="1800"/>
              <a:t>Comparing Dot Patterns🟣🟣🟣🟣🟣</a:t>
            </a:r>
            <a:endParaRPr sz="2000">
              <a:solidFill>
                <a:srgbClr val="005047"/>
              </a:solidFill>
              <a:highlight>
                <a:srgbClr val="FF0000"/>
              </a:highlight>
            </a:endParaRPr>
          </a:p>
        </p:txBody>
      </p:sp>
      <p:sp>
        <p:nvSpPr>
          <p:cNvPr id="153" name="Google Shape;153;p1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54" name="Google Shape;154;p15"/>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7.2.2 Constant and Exponential Change</a:t>
            </a:r>
            <a:endParaRPr/>
          </a:p>
        </p:txBody>
      </p:sp>
      <p:pic>
        <p:nvPicPr>
          <p:cNvPr id="155" name="Google Shape;155;p15" title="emojione_input-latin-letters (4).png"/>
          <p:cNvPicPr preferRelativeResize="0"/>
          <p:nvPr/>
        </p:nvPicPr>
        <p:blipFill>
          <a:blip r:embed="rId3">
            <a:alphaModFix/>
          </a:blip>
          <a:stretch>
            <a:fillRect/>
          </a:stretch>
        </p:blipFill>
        <p:spPr>
          <a:xfrm>
            <a:off x="8686800" y="140225"/>
            <a:ext cx="274320" cy="274320"/>
          </a:xfrm>
          <a:prstGeom prst="rect">
            <a:avLst/>
          </a:prstGeom>
          <a:noFill/>
          <a:ln>
            <a:noFill/>
          </a:ln>
        </p:spPr>
      </p:pic>
      <p:sp>
        <p:nvSpPr>
          <p:cNvPr id="156" name="Google Shape;156;p15"/>
          <p:cNvSpPr/>
          <p:nvPr/>
        </p:nvSpPr>
        <p:spPr>
          <a:xfrm>
            <a:off x="4882300" y="1092500"/>
            <a:ext cx="3804600" cy="2863800"/>
          </a:xfrm>
          <a:prstGeom prst="wedgeRoundRectCallout">
            <a:avLst>
              <a:gd fmla="val -58476" name="adj1"/>
              <a:gd fmla="val -21281" name="adj2"/>
              <a:gd fmla="val 0" name="adj3"/>
            </a:avLst>
          </a:prstGeom>
          <a:solidFill>
            <a:srgbClr val="FDBD3E"/>
          </a:solidFill>
          <a:ln>
            <a:noFill/>
          </a:ln>
        </p:spPr>
        <p:txBody>
          <a:bodyPr anchorCtr="0" anchor="ctr" bIns="91425" lIns="91425" spcFirstLastPara="1" rIns="91425" wrap="square" tIns="91425">
            <a:noAutofit/>
          </a:bodyPr>
          <a:lstStyle/>
          <a:p>
            <a:pPr indent="-226059" lvl="0" marL="274320" rtl="0" algn="l">
              <a:spcBef>
                <a:spcPts val="1000"/>
              </a:spcBef>
              <a:spcAft>
                <a:spcPts val="0"/>
              </a:spcAft>
              <a:buSzPts val="1400"/>
              <a:buFont typeface="Noto Sans"/>
              <a:buAutoNum type="arabicPeriod"/>
            </a:pPr>
            <a:r>
              <a:rPr lang="en">
                <a:latin typeface="Noto Sans"/>
                <a:ea typeface="Noto Sans"/>
                <a:cs typeface="Noto Sans"/>
                <a:sym typeface="Noto Sans"/>
              </a:rPr>
              <a:t>Think quietly about what is the same and different in each pair of representations (patterns, tables, and graphs).</a:t>
            </a:r>
            <a:endParaRPr>
              <a:latin typeface="Noto Sans"/>
              <a:ea typeface="Noto Sans"/>
              <a:cs typeface="Noto Sans"/>
              <a:sym typeface="Noto Sans"/>
            </a:endParaRPr>
          </a:p>
          <a:p>
            <a:pPr indent="-226059" lvl="0" marL="274320" rtl="0" algn="l">
              <a:spcBef>
                <a:spcPts val="1000"/>
              </a:spcBef>
              <a:spcAft>
                <a:spcPts val="0"/>
              </a:spcAft>
              <a:buSzPts val="1400"/>
              <a:buFont typeface="Noto Sans"/>
              <a:buAutoNum type="arabicPeriod"/>
            </a:pPr>
            <a:r>
              <a:rPr lang="en">
                <a:latin typeface="Noto Sans"/>
                <a:ea typeface="Noto Sans"/>
                <a:cs typeface="Noto Sans"/>
                <a:sym typeface="Noto Sans"/>
              </a:rPr>
              <a:t>Discuss your ideas with a partner.</a:t>
            </a:r>
            <a:endParaRPr>
              <a:latin typeface="Noto Sans"/>
              <a:ea typeface="Noto Sans"/>
              <a:cs typeface="Noto Sans"/>
              <a:sym typeface="Noto Sans"/>
            </a:endParaRPr>
          </a:p>
          <a:p>
            <a:pPr indent="-226059" lvl="0" marL="274320" rtl="0" algn="l">
              <a:spcBef>
                <a:spcPts val="1000"/>
              </a:spcBef>
              <a:spcAft>
                <a:spcPts val="0"/>
              </a:spcAft>
              <a:buSzPts val="1400"/>
              <a:buFont typeface="Noto Sans"/>
              <a:buAutoNum type="arabicPeriod"/>
            </a:pPr>
            <a:r>
              <a:rPr lang="en">
                <a:latin typeface="Noto Sans"/>
                <a:ea typeface="Noto Sans"/>
                <a:cs typeface="Noto Sans"/>
                <a:sym typeface="Noto Sans"/>
              </a:rPr>
              <a:t>Use math language to describe the connections you notice.</a:t>
            </a:r>
            <a:endParaRPr>
              <a:latin typeface="Noto Sans"/>
              <a:ea typeface="Noto Sans"/>
              <a:cs typeface="Noto Sans"/>
              <a:sym typeface="Noto Sans"/>
            </a:endParaRPr>
          </a:p>
          <a:p>
            <a:pPr indent="-226059" lvl="0" marL="274320" rtl="0" algn="l">
              <a:spcBef>
                <a:spcPts val="1000"/>
              </a:spcBef>
              <a:spcAft>
                <a:spcPts val="0"/>
              </a:spcAft>
              <a:buSzPts val="1400"/>
              <a:buFont typeface="Noto Sans"/>
              <a:buAutoNum type="arabicPeriod"/>
            </a:pPr>
            <a:r>
              <a:rPr lang="en">
                <a:latin typeface="Noto Sans"/>
                <a:ea typeface="Noto Sans"/>
                <a:cs typeface="Noto Sans"/>
                <a:sym typeface="Noto Sans"/>
              </a:rPr>
              <a:t>Share ideas during the class discussion.</a:t>
            </a:r>
            <a:endParaRPr>
              <a:latin typeface="Noto Sans"/>
              <a:ea typeface="Noto Sans"/>
              <a:cs typeface="Noto Sans"/>
              <a:sym typeface="Noto Sans"/>
            </a:endParaRPr>
          </a:p>
          <a:p>
            <a:pPr indent="0" lvl="0" marL="0" rtl="0" algn="r">
              <a:spcBef>
                <a:spcPts val="500"/>
              </a:spcBef>
              <a:spcAft>
                <a:spcPts val="0"/>
              </a:spcAft>
              <a:buNone/>
            </a:pPr>
            <a:r>
              <a:rPr lang="en" sz="1000">
                <a:solidFill>
                  <a:schemeClr val="dk1"/>
                </a:solidFill>
                <a:latin typeface="Noto Sans"/>
                <a:ea typeface="Noto Sans"/>
                <a:cs typeface="Noto Sans"/>
                <a:sym typeface="Noto Sans"/>
              </a:rPr>
              <a:t>Compare and </a:t>
            </a:r>
            <a:r>
              <a:rPr lang="en" sz="1000">
                <a:solidFill>
                  <a:schemeClr val="dk1"/>
                </a:solidFill>
                <a:latin typeface="Noto Sans"/>
                <a:ea typeface="Noto Sans"/>
                <a:cs typeface="Noto Sans"/>
                <a:sym typeface="Noto Sans"/>
              </a:rPr>
              <a:t>Connect</a:t>
            </a:r>
            <a:endParaRPr>
              <a:latin typeface="Calibri"/>
              <a:ea typeface="Calibri"/>
              <a:cs typeface="Calibri"/>
              <a:sym typeface="Calibri"/>
            </a:endParaRPr>
          </a:p>
        </p:txBody>
      </p:sp>
      <p:sp>
        <p:nvSpPr>
          <p:cNvPr id="157" name="Google Shape;157;p1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800"/>
              <a:t>Teacher Instruction:</a:t>
            </a:r>
            <a:r>
              <a:rPr lang="en"/>
              <a:t> Use these strategies to adjust the activity to support </a:t>
            </a:r>
            <a:r>
              <a:rPr lang="en"/>
              <a:t>English</a:t>
            </a:r>
            <a:r>
              <a:rPr lang="en"/>
              <a:t> language learners.</a:t>
            </a:r>
            <a:r>
              <a:rPr lang="en">
                <a:highlight>
                  <a:srgbClr val="FF0000"/>
                </a:highlight>
              </a:rPr>
              <a:t> </a:t>
            </a:r>
            <a:endParaRPr>
              <a:highlight>
                <a:srgbClr val="FF0000"/>
              </a:highlight>
            </a:endParaRPr>
          </a:p>
          <a:p>
            <a:pPr indent="-330200" lvl="1" marL="914400" rtl="0" algn="l">
              <a:lnSpc>
                <a:spcPct val="100000"/>
              </a:lnSpc>
              <a:spcBef>
                <a:spcPts val="1200"/>
              </a:spcBef>
              <a:spcAft>
                <a:spcPts val="0"/>
              </a:spcAft>
              <a:buSzPts val="1600"/>
              <a:buChar char="○"/>
            </a:pPr>
            <a:r>
              <a:rPr i="1" lang="en"/>
              <a:t>You can copy and paste the callouts directly on top of the activity or give the instructions aloud. </a:t>
            </a:r>
            <a:endParaRPr i="1"/>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16"/>
          <p:cNvSpPr txBox="1"/>
          <p:nvPr>
            <p:ph type="title"/>
          </p:nvPr>
        </p:nvSpPr>
        <p:spPr>
          <a:xfrm>
            <a:off x="311700" y="445025"/>
            <a:ext cx="8520600" cy="461700"/>
          </a:xfrm>
          <a:prstGeom prst="rect">
            <a:avLst/>
          </a:prstGeom>
          <a:noFill/>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800">
                <a:solidFill>
                  <a:srgbClr val="005047"/>
                </a:solidFill>
              </a:rPr>
              <a:t>Learning Activity - </a:t>
            </a:r>
            <a:r>
              <a:rPr lang="en" sz="1800"/>
              <a:t>Comparing Dot Patterns🟣🟣🟣🟣🟣</a:t>
            </a:r>
            <a:endParaRPr sz="1800">
              <a:solidFill>
                <a:srgbClr val="005047"/>
              </a:solidFill>
            </a:endParaRPr>
          </a:p>
        </p:txBody>
      </p:sp>
      <p:sp>
        <p:nvSpPr>
          <p:cNvPr id="163" name="Google Shape;163;p1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64" name="Google Shape;164;p16"/>
          <p:cNvSpPr txBox="1"/>
          <p:nvPr>
            <p:ph idx="3" type="sldNum"/>
          </p:nvPr>
        </p:nvSpPr>
        <p:spPr>
          <a:xfrm>
            <a:off x="311700" y="465860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7.2.2 Constant and Exponential Change</a:t>
            </a:r>
            <a:endParaRPr/>
          </a:p>
        </p:txBody>
      </p:sp>
      <p:sp>
        <p:nvSpPr>
          <p:cNvPr id="165" name="Google Shape;165;p16"/>
          <p:cNvSpPr txBox="1"/>
          <p:nvPr>
            <p:ph idx="1" type="body"/>
          </p:nvPr>
        </p:nvSpPr>
        <p:spPr>
          <a:xfrm>
            <a:off x="4454325" y="1160325"/>
            <a:ext cx="3764400" cy="2950500"/>
          </a:xfrm>
          <a:prstGeom prst="rect">
            <a:avLst/>
          </a:prstGeom>
        </p:spPr>
        <p:txBody>
          <a:bodyPr anchorCtr="0" anchor="t" bIns="91425" lIns="91425" spcFirstLastPara="1" rIns="91425" wrap="square" tIns="91425">
            <a:noAutofit/>
          </a:bodyPr>
          <a:lstStyle/>
          <a:p>
            <a:pPr indent="-336550" lvl="0" marL="457200" rtl="0" algn="l">
              <a:lnSpc>
                <a:spcPct val="100000"/>
              </a:lnSpc>
              <a:spcBef>
                <a:spcPts val="0"/>
              </a:spcBef>
              <a:spcAft>
                <a:spcPts val="0"/>
              </a:spcAft>
              <a:buSzPts val="1700"/>
              <a:buAutoNum type="arabicPeriod"/>
            </a:pPr>
            <a:r>
              <a:rPr lang="en" sz="1700"/>
              <a:t>How is the number of dots in each step changing?</a:t>
            </a:r>
            <a:endParaRPr sz="1700"/>
          </a:p>
          <a:p>
            <a:pPr indent="-336550" lvl="1" marL="914400" rtl="0" algn="l">
              <a:lnSpc>
                <a:spcPct val="100000"/>
              </a:lnSpc>
              <a:spcBef>
                <a:spcPts val="1000"/>
              </a:spcBef>
              <a:spcAft>
                <a:spcPts val="0"/>
              </a:spcAft>
              <a:buSzPts val="1700"/>
              <a:buAutoNum type="alphaLcPeriod"/>
            </a:pPr>
            <a:r>
              <a:rPr lang="en" sz="1700"/>
              <a:t>In Pattern 1</a:t>
            </a:r>
            <a:endParaRPr sz="1700"/>
          </a:p>
          <a:p>
            <a:pPr indent="-336550" lvl="1" marL="914400" rtl="0" algn="l">
              <a:lnSpc>
                <a:spcPct val="100000"/>
              </a:lnSpc>
              <a:spcBef>
                <a:spcPts val="0"/>
              </a:spcBef>
              <a:spcAft>
                <a:spcPts val="0"/>
              </a:spcAft>
              <a:buSzPts val="1700"/>
              <a:buAutoNum type="alphaLcPeriod"/>
            </a:pPr>
            <a:r>
              <a:rPr lang="en" sz="1700"/>
              <a:t>In Pattern 2</a:t>
            </a:r>
            <a:endParaRPr sz="1700"/>
          </a:p>
          <a:p>
            <a:pPr indent="-336550" lvl="0" marL="457200" rtl="0" algn="l">
              <a:lnSpc>
                <a:spcPct val="100000"/>
              </a:lnSpc>
              <a:spcBef>
                <a:spcPts val="1000"/>
              </a:spcBef>
              <a:spcAft>
                <a:spcPts val="0"/>
              </a:spcAft>
              <a:buSzPts val="1700"/>
              <a:buAutoNum type="arabicPeriod"/>
            </a:pPr>
            <a:r>
              <a:rPr lang="en" sz="1700"/>
              <a:t>How many dots will be in Step 5 in the pattern, and how will they be arranged?</a:t>
            </a:r>
            <a:endParaRPr sz="1700"/>
          </a:p>
          <a:p>
            <a:pPr indent="-336550" lvl="1" marL="914400" rtl="0" algn="l">
              <a:lnSpc>
                <a:spcPct val="100000"/>
              </a:lnSpc>
              <a:spcBef>
                <a:spcPts val="1000"/>
              </a:spcBef>
              <a:spcAft>
                <a:spcPts val="0"/>
              </a:spcAft>
              <a:buSzPts val="1700"/>
              <a:buAutoNum type="alphaLcPeriod"/>
            </a:pPr>
            <a:r>
              <a:rPr lang="en" sz="1700"/>
              <a:t>In Pattern 1</a:t>
            </a:r>
            <a:endParaRPr sz="1700"/>
          </a:p>
          <a:p>
            <a:pPr indent="-336550" lvl="1" marL="914400" rtl="0" algn="l">
              <a:lnSpc>
                <a:spcPct val="100000"/>
              </a:lnSpc>
              <a:spcBef>
                <a:spcPts val="0"/>
              </a:spcBef>
              <a:spcAft>
                <a:spcPts val="0"/>
              </a:spcAft>
              <a:buSzPts val="1700"/>
              <a:buAutoNum type="alphaLcPeriod"/>
            </a:pPr>
            <a:r>
              <a:rPr lang="en" sz="1700"/>
              <a:t>In Pattern 2</a:t>
            </a:r>
            <a:endParaRPr sz="1700"/>
          </a:p>
          <a:p>
            <a:pPr indent="0" lvl="0" marL="457200" rtl="0" algn="l">
              <a:lnSpc>
                <a:spcPct val="100000"/>
              </a:lnSpc>
              <a:spcBef>
                <a:spcPts val="0"/>
              </a:spcBef>
              <a:spcAft>
                <a:spcPts val="1200"/>
              </a:spcAft>
              <a:buNone/>
            </a:pPr>
            <a:r>
              <a:t/>
            </a:r>
            <a:endParaRPr sz="1700"/>
          </a:p>
        </p:txBody>
      </p:sp>
      <p:pic>
        <p:nvPicPr>
          <p:cNvPr id="166" name="Google Shape;166;p16"/>
          <p:cNvPicPr preferRelativeResize="0"/>
          <p:nvPr/>
        </p:nvPicPr>
        <p:blipFill>
          <a:blip r:embed="rId3">
            <a:alphaModFix/>
          </a:blip>
          <a:stretch>
            <a:fillRect/>
          </a:stretch>
        </p:blipFill>
        <p:spPr>
          <a:xfrm>
            <a:off x="310896" y="1287574"/>
            <a:ext cx="3295650" cy="914400"/>
          </a:xfrm>
          <a:prstGeom prst="rect">
            <a:avLst/>
          </a:prstGeom>
          <a:noFill/>
          <a:ln>
            <a:noFill/>
          </a:ln>
        </p:spPr>
      </p:pic>
      <p:pic>
        <p:nvPicPr>
          <p:cNvPr id="167" name="Google Shape;167;p16"/>
          <p:cNvPicPr preferRelativeResize="0"/>
          <p:nvPr/>
        </p:nvPicPr>
        <p:blipFill>
          <a:blip r:embed="rId4">
            <a:alphaModFix/>
          </a:blip>
          <a:stretch>
            <a:fillRect/>
          </a:stretch>
        </p:blipFill>
        <p:spPr>
          <a:xfrm>
            <a:off x="310900" y="2837124"/>
            <a:ext cx="3295650" cy="1047750"/>
          </a:xfrm>
          <a:prstGeom prst="rect">
            <a:avLst/>
          </a:prstGeom>
          <a:noFill/>
          <a:ln>
            <a:noFill/>
          </a:ln>
        </p:spPr>
      </p:pic>
      <p:sp>
        <p:nvSpPr>
          <p:cNvPr id="168" name="Google Shape;168;p16"/>
          <p:cNvSpPr txBox="1"/>
          <p:nvPr/>
        </p:nvSpPr>
        <p:spPr>
          <a:xfrm>
            <a:off x="1392775" y="1032675"/>
            <a:ext cx="1131900" cy="39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Pattern 1</a:t>
            </a:r>
            <a:endParaRPr sz="1800">
              <a:solidFill>
                <a:srgbClr val="424242"/>
              </a:solidFill>
              <a:latin typeface="Calibri"/>
              <a:ea typeface="Calibri"/>
              <a:cs typeface="Calibri"/>
              <a:sym typeface="Calibri"/>
            </a:endParaRPr>
          </a:p>
        </p:txBody>
      </p:sp>
      <p:sp>
        <p:nvSpPr>
          <p:cNvPr id="169" name="Google Shape;169;p16"/>
          <p:cNvSpPr txBox="1"/>
          <p:nvPr/>
        </p:nvSpPr>
        <p:spPr>
          <a:xfrm>
            <a:off x="1392775" y="2582822"/>
            <a:ext cx="1131900" cy="39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Pattern 2</a:t>
            </a:r>
            <a:endParaRPr sz="1800">
              <a:solidFill>
                <a:srgbClr val="424242"/>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17"/>
          <p:cNvSpPr txBox="1"/>
          <p:nvPr>
            <p:ph type="title"/>
          </p:nvPr>
        </p:nvSpPr>
        <p:spPr>
          <a:xfrm>
            <a:off x="311700" y="445025"/>
            <a:ext cx="8520600" cy="461700"/>
          </a:xfrm>
          <a:prstGeom prst="rect">
            <a:avLst/>
          </a:prstGeom>
          <a:noFill/>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800">
                <a:solidFill>
                  <a:srgbClr val="005047"/>
                </a:solidFill>
              </a:rPr>
              <a:t>Learning Activity - </a:t>
            </a:r>
            <a:r>
              <a:rPr lang="en" sz="1800"/>
              <a:t>Comparing Dot Patterns🟣🟣🟣🟣🟣</a:t>
            </a:r>
            <a:endParaRPr sz="1800">
              <a:solidFill>
                <a:srgbClr val="005047"/>
              </a:solidFill>
            </a:endParaRPr>
          </a:p>
        </p:txBody>
      </p:sp>
      <p:sp>
        <p:nvSpPr>
          <p:cNvPr id="175" name="Google Shape;175;p1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76" name="Google Shape;176;p17"/>
          <p:cNvSpPr txBox="1"/>
          <p:nvPr>
            <p:ph idx="3" type="sldNum"/>
          </p:nvPr>
        </p:nvSpPr>
        <p:spPr>
          <a:xfrm>
            <a:off x="311700" y="465860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7.2.2 Constant and Exponential Change</a:t>
            </a:r>
            <a:endParaRPr/>
          </a:p>
        </p:txBody>
      </p:sp>
      <p:graphicFrame>
        <p:nvGraphicFramePr>
          <p:cNvPr id="177" name="Google Shape;177;p17"/>
          <p:cNvGraphicFramePr/>
          <p:nvPr/>
        </p:nvGraphicFramePr>
        <p:xfrm>
          <a:off x="310896" y="1161288"/>
          <a:ext cx="3000000" cy="3000000"/>
        </p:xfrm>
        <a:graphic>
          <a:graphicData uri="http://schemas.openxmlformats.org/drawingml/2006/table">
            <a:tbl>
              <a:tblPr>
                <a:noFill/>
                <a:tableStyleId>{D68828BC-E530-4C3E-804B-2D3DAD4C3622}</a:tableStyleId>
              </a:tblPr>
              <a:tblGrid>
                <a:gridCol w="1094950"/>
                <a:gridCol w="1560050"/>
                <a:gridCol w="1530225"/>
              </a:tblGrid>
              <a:tr h="511225">
                <a:tc>
                  <a:txBody>
                    <a:bodyPr/>
                    <a:lstStyle/>
                    <a:p>
                      <a:pPr indent="0" lvl="0" marL="0" rtl="0" algn="ctr">
                        <a:spcBef>
                          <a:spcPts val="0"/>
                        </a:spcBef>
                        <a:spcAft>
                          <a:spcPts val="0"/>
                        </a:spcAft>
                        <a:buNone/>
                      </a:pPr>
                      <a:r>
                        <a:rPr b="1" i="1" lang="en">
                          <a:solidFill>
                            <a:schemeClr val="lt1"/>
                          </a:solidFill>
                          <a:latin typeface="Times New Roman"/>
                          <a:ea typeface="Times New Roman"/>
                          <a:cs typeface="Times New Roman"/>
                          <a:sym typeface="Times New Roman"/>
                        </a:rPr>
                        <a:t>Step</a:t>
                      </a:r>
                      <a:endParaRPr b="1" i="1">
                        <a:solidFill>
                          <a:schemeClr val="lt1"/>
                        </a:solidFill>
                        <a:latin typeface="Times New Roman"/>
                        <a:ea typeface="Times New Roman"/>
                        <a:cs typeface="Times New Roman"/>
                        <a:sym typeface="Times New Roman"/>
                      </a:endParaRPr>
                    </a:p>
                  </a:txBody>
                  <a:tcPr marT="0" marB="45700" marR="45700" marL="457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7625">
                      <a:solidFill>
                        <a:schemeClr val="dk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b="1" i="1" lang="en">
                          <a:solidFill>
                            <a:schemeClr val="lt1"/>
                          </a:solidFill>
                          <a:latin typeface="Times New Roman"/>
                          <a:ea typeface="Times New Roman"/>
                          <a:cs typeface="Times New Roman"/>
                          <a:sym typeface="Times New Roman"/>
                        </a:rPr>
                        <a:t>Number of dots in Pattern 1</a:t>
                      </a:r>
                      <a:endParaRPr b="1" i="1">
                        <a:solidFill>
                          <a:schemeClr val="lt1"/>
                        </a:solidFill>
                        <a:latin typeface="Times New Roman"/>
                        <a:ea typeface="Times New Roman"/>
                        <a:cs typeface="Times New Roman"/>
                        <a:sym typeface="Times New Roman"/>
                      </a:endParaRPr>
                    </a:p>
                  </a:txBody>
                  <a:tcPr marT="0" marB="45700" marR="45700" marL="457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7625">
                      <a:solidFill>
                        <a:schemeClr val="dk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Clr>
                          <a:schemeClr val="dk1"/>
                        </a:buClr>
                        <a:buSzPts val="1100"/>
                        <a:buFont typeface="Arial"/>
                        <a:buNone/>
                      </a:pPr>
                      <a:r>
                        <a:rPr b="1" i="1" lang="en">
                          <a:solidFill>
                            <a:schemeClr val="lt1"/>
                          </a:solidFill>
                          <a:latin typeface="Times New Roman"/>
                          <a:ea typeface="Times New Roman"/>
                          <a:cs typeface="Times New Roman"/>
                          <a:sym typeface="Times New Roman"/>
                        </a:rPr>
                        <a:t>Number of dots in Pattern 2</a:t>
                      </a:r>
                      <a:endParaRPr b="1" i="1">
                        <a:solidFill>
                          <a:schemeClr val="lt1"/>
                        </a:solidFill>
                        <a:latin typeface="Times New Roman"/>
                        <a:ea typeface="Times New Roman"/>
                        <a:cs typeface="Times New Roman"/>
                        <a:sym typeface="Times New Roman"/>
                      </a:endParaRPr>
                    </a:p>
                  </a:txBody>
                  <a:tcPr marT="0" marB="45700" marR="45700" marL="457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7625">
                      <a:solidFill>
                        <a:schemeClr val="dk1"/>
                      </a:solidFill>
                      <a:prstDash val="solid"/>
                      <a:round/>
                      <a:headEnd len="sm" w="sm" type="none"/>
                      <a:tailEnd len="sm" w="sm" type="none"/>
                    </a:lnB>
                    <a:solidFill>
                      <a:srgbClr val="0B5B51"/>
                    </a:solidFill>
                  </a:tcPr>
                </a:tc>
              </a:tr>
              <a:tr h="286600">
                <a:tc>
                  <a:txBody>
                    <a:bodyPr/>
                    <a:lstStyle/>
                    <a:p>
                      <a:pPr indent="0" lvl="0" marL="0" rtl="0" algn="ctr">
                        <a:lnSpc>
                          <a:spcPct val="115000"/>
                        </a:lnSpc>
                        <a:spcBef>
                          <a:spcPts val="0"/>
                        </a:spcBef>
                        <a:spcAft>
                          <a:spcPts val="0"/>
                        </a:spcAft>
                        <a:buNone/>
                      </a:pPr>
                      <a:r>
                        <a:rPr lang="en" sz="1350">
                          <a:solidFill>
                            <a:srgbClr val="424242"/>
                          </a:solidFill>
                          <a:highlight>
                            <a:srgbClr val="FFFFFF"/>
                          </a:highlight>
                          <a:latin typeface="Noto Sans"/>
                          <a:ea typeface="Noto Sans"/>
                          <a:cs typeface="Noto Sans"/>
                          <a:sym typeface="Noto Sans"/>
                        </a:rPr>
                        <a:t>0</a:t>
                      </a:r>
                      <a:endParaRPr sz="1350">
                        <a:solidFill>
                          <a:srgbClr val="424242"/>
                        </a:solidFill>
                        <a:highlight>
                          <a:srgbClr val="FFFFFF"/>
                        </a:highlight>
                        <a:latin typeface="Noto Sans"/>
                        <a:ea typeface="Noto Sans"/>
                        <a:cs typeface="Noto Sans"/>
                        <a:sym typeface="Noto Sans"/>
                      </a:endParaRPr>
                    </a:p>
                  </a:txBody>
                  <a:tcPr marT="0" marB="45700" marR="45700" marL="45700" anchor="ctr">
                    <a:lnR cap="flat" cmpd="sng" w="9525">
                      <a:solidFill>
                        <a:srgbClr val="9E9E9E"/>
                      </a:solidFill>
                      <a:prstDash val="solid"/>
                      <a:round/>
                      <a:headEnd len="sm" w="sm" type="none"/>
                      <a:tailEnd len="sm" w="sm" type="none"/>
                    </a:lnR>
                    <a:lnT cap="flat" cmpd="sng" w="7625">
                      <a:solidFill>
                        <a:schemeClr val="dk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350">
                          <a:solidFill>
                            <a:srgbClr val="424242"/>
                          </a:solidFill>
                          <a:highlight>
                            <a:srgbClr val="FFFFFF"/>
                          </a:highlight>
                          <a:latin typeface="Noto Sans"/>
                          <a:ea typeface="Noto Sans"/>
                          <a:cs typeface="Noto Sans"/>
                          <a:sym typeface="Noto Sans"/>
                        </a:rPr>
                        <a:t>1</a:t>
                      </a:r>
                      <a:endParaRPr sz="1350">
                        <a:solidFill>
                          <a:srgbClr val="424242"/>
                        </a:solidFill>
                        <a:highlight>
                          <a:srgbClr val="FFFFFF"/>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chemeClr val="dk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350">
                          <a:solidFill>
                            <a:srgbClr val="424242"/>
                          </a:solidFill>
                          <a:highlight>
                            <a:srgbClr val="FFFFFF"/>
                          </a:highlight>
                          <a:latin typeface="Noto Sans"/>
                          <a:ea typeface="Noto Sans"/>
                          <a:cs typeface="Noto Sans"/>
                          <a:sym typeface="Noto Sans"/>
                        </a:rPr>
                        <a:t>0</a:t>
                      </a:r>
                      <a:endParaRPr sz="1350">
                        <a:solidFill>
                          <a:srgbClr val="424242"/>
                        </a:solidFill>
                        <a:highlight>
                          <a:srgbClr val="FFFFFF"/>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7625">
                      <a:solidFill>
                        <a:srgbClr val="0B5B51"/>
                      </a:solidFill>
                      <a:prstDash val="solid"/>
                      <a:round/>
                      <a:headEnd len="sm" w="sm" type="none"/>
                      <a:tailEnd len="sm" w="sm" type="none"/>
                    </a:lnR>
                    <a:lnT cap="flat" cmpd="sng" w="7625">
                      <a:solidFill>
                        <a:schemeClr val="dk1"/>
                      </a:solidFill>
                      <a:prstDash val="solid"/>
                      <a:round/>
                      <a:headEnd len="sm" w="sm" type="none"/>
                      <a:tailEnd len="sm" w="sm" type="none"/>
                    </a:lnT>
                    <a:lnB cap="flat" cmpd="sng" w="7625">
                      <a:solidFill>
                        <a:srgbClr val="0B5B51"/>
                      </a:solidFill>
                      <a:prstDash val="solid"/>
                      <a:round/>
                      <a:headEnd len="sm" w="sm" type="none"/>
                      <a:tailEnd len="sm" w="sm" type="none"/>
                    </a:lnB>
                  </a:tcPr>
                </a:tc>
              </a:tr>
              <a:tr h="273275">
                <a:tc>
                  <a:txBody>
                    <a:bodyPr/>
                    <a:lstStyle/>
                    <a:p>
                      <a:pPr indent="0" lvl="0" marL="0" rtl="0" algn="ctr">
                        <a:lnSpc>
                          <a:spcPct val="115000"/>
                        </a:lnSpc>
                        <a:spcBef>
                          <a:spcPts val="0"/>
                        </a:spcBef>
                        <a:spcAft>
                          <a:spcPts val="0"/>
                        </a:spcAft>
                        <a:buNone/>
                      </a:pPr>
                      <a:r>
                        <a:rPr lang="en" sz="1350">
                          <a:solidFill>
                            <a:srgbClr val="424242"/>
                          </a:solidFill>
                          <a:highlight>
                            <a:srgbClr val="FFFFFF"/>
                          </a:highlight>
                          <a:latin typeface="Noto Sans"/>
                          <a:ea typeface="Noto Sans"/>
                          <a:cs typeface="Noto Sans"/>
                          <a:sym typeface="Noto Sans"/>
                        </a:rPr>
                        <a:t>1</a:t>
                      </a:r>
                      <a:endParaRPr sz="1350">
                        <a:solidFill>
                          <a:srgbClr val="424242"/>
                        </a:solidFill>
                        <a:highlight>
                          <a:srgbClr val="FFFFFF"/>
                        </a:highlight>
                        <a:latin typeface="Noto Sans"/>
                        <a:ea typeface="Noto Sans"/>
                        <a:cs typeface="Noto Sans"/>
                        <a:sym typeface="Noto Sans"/>
                      </a:endParaRPr>
                    </a:p>
                  </a:txBody>
                  <a:tcPr marT="0" marB="45700" marR="45700" marL="45700" anchor="ctr">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350">
                          <a:solidFill>
                            <a:srgbClr val="424242"/>
                          </a:solidFill>
                          <a:highlight>
                            <a:srgbClr val="FFFFFF"/>
                          </a:highlight>
                          <a:latin typeface="Noto Sans"/>
                          <a:ea typeface="Noto Sans"/>
                          <a:cs typeface="Noto Sans"/>
                          <a:sym typeface="Noto Sans"/>
                        </a:rPr>
                        <a:t>3</a:t>
                      </a:r>
                      <a:endParaRPr sz="1350">
                        <a:solidFill>
                          <a:srgbClr val="424242"/>
                        </a:solidFill>
                        <a:highlight>
                          <a:srgbClr val="FFFFFF"/>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350">
                          <a:solidFill>
                            <a:srgbClr val="424242"/>
                          </a:solidFill>
                          <a:highlight>
                            <a:srgbClr val="FFFFFF"/>
                          </a:highlight>
                          <a:latin typeface="Noto Sans"/>
                          <a:ea typeface="Noto Sans"/>
                          <a:cs typeface="Noto Sans"/>
                          <a:sym typeface="Noto Sans"/>
                        </a:rPr>
                        <a:t>1</a:t>
                      </a:r>
                      <a:endParaRPr sz="1350">
                        <a:solidFill>
                          <a:srgbClr val="424242"/>
                        </a:solidFill>
                        <a:highlight>
                          <a:srgbClr val="FFFFFF"/>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292450">
                <a:tc>
                  <a:txBody>
                    <a:bodyPr/>
                    <a:lstStyle/>
                    <a:p>
                      <a:pPr indent="0" lvl="0" marL="0" rtl="0" algn="ctr">
                        <a:lnSpc>
                          <a:spcPct val="115000"/>
                        </a:lnSpc>
                        <a:spcBef>
                          <a:spcPts val="0"/>
                        </a:spcBef>
                        <a:spcAft>
                          <a:spcPts val="0"/>
                        </a:spcAft>
                        <a:buNone/>
                      </a:pPr>
                      <a:r>
                        <a:rPr lang="en" sz="1350">
                          <a:solidFill>
                            <a:srgbClr val="424242"/>
                          </a:solidFill>
                          <a:highlight>
                            <a:srgbClr val="FFFFFF"/>
                          </a:highlight>
                          <a:latin typeface="Noto Sans"/>
                          <a:ea typeface="Noto Sans"/>
                          <a:cs typeface="Noto Sans"/>
                          <a:sym typeface="Noto Sans"/>
                        </a:rPr>
                        <a:t>2</a:t>
                      </a:r>
                      <a:endParaRPr sz="1350">
                        <a:solidFill>
                          <a:srgbClr val="424242"/>
                        </a:solidFill>
                        <a:highlight>
                          <a:srgbClr val="FFFFFF"/>
                        </a:highlight>
                        <a:latin typeface="Noto Sans"/>
                        <a:ea typeface="Noto Sans"/>
                        <a:cs typeface="Noto Sans"/>
                        <a:sym typeface="Noto Sans"/>
                      </a:endParaRPr>
                    </a:p>
                  </a:txBody>
                  <a:tcPr marT="0" marB="45700" marR="45700" marL="45700" anchor="ctr">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350">
                          <a:solidFill>
                            <a:srgbClr val="424242"/>
                          </a:solidFill>
                          <a:highlight>
                            <a:srgbClr val="FFFFFF"/>
                          </a:highlight>
                          <a:latin typeface="Noto Sans"/>
                          <a:ea typeface="Noto Sans"/>
                          <a:cs typeface="Noto Sans"/>
                          <a:sym typeface="Noto Sans"/>
                        </a:rPr>
                        <a:t>5</a:t>
                      </a:r>
                      <a:endParaRPr sz="1350">
                        <a:solidFill>
                          <a:srgbClr val="424242"/>
                        </a:solidFill>
                        <a:highlight>
                          <a:srgbClr val="FFFFFF"/>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350">
                          <a:solidFill>
                            <a:srgbClr val="424242"/>
                          </a:solidFill>
                          <a:highlight>
                            <a:srgbClr val="FFFFFF"/>
                          </a:highlight>
                          <a:latin typeface="Noto Sans"/>
                          <a:ea typeface="Noto Sans"/>
                          <a:cs typeface="Noto Sans"/>
                          <a:sym typeface="Noto Sans"/>
                        </a:rPr>
                        <a:t>4</a:t>
                      </a:r>
                      <a:endParaRPr sz="1350">
                        <a:solidFill>
                          <a:srgbClr val="424242"/>
                        </a:solidFill>
                        <a:highlight>
                          <a:srgbClr val="FFFFFF"/>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319200">
                <a:tc>
                  <a:txBody>
                    <a:bodyPr/>
                    <a:lstStyle/>
                    <a:p>
                      <a:pPr indent="0" lvl="0" marL="0" rtl="0" algn="ctr">
                        <a:lnSpc>
                          <a:spcPct val="115000"/>
                        </a:lnSpc>
                        <a:spcBef>
                          <a:spcPts val="0"/>
                        </a:spcBef>
                        <a:spcAft>
                          <a:spcPts val="0"/>
                        </a:spcAft>
                        <a:buNone/>
                      </a:pPr>
                      <a:r>
                        <a:rPr lang="en" sz="1350">
                          <a:solidFill>
                            <a:srgbClr val="424242"/>
                          </a:solidFill>
                          <a:highlight>
                            <a:srgbClr val="FFFFFF"/>
                          </a:highlight>
                          <a:latin typeface="Noto Sans"/>
                          <a:ea typeface="Noto Sans"/>
                          <a:cs typeface="Noto Sans"/>
                          <a:sym typeface="Noto Sans"/>
                        </a:rPr>
                        <a:t>3</a:t>
                      </a:r>
                      <a:endParaRPr sz="1350">
                        <a:solidFill>
                          <a:srgbClr val="424242"/>
                        </a:solidFill>
                        <a:highlight>
                          <a:srgbClr val="FFFFFF"/>
                        </a:highlight>
                        <a:latin typeface="Noto Sans"/>
                        <a:ea typeface="Noto Sans"/>
                        <a:cs typeface="Noto Sans"/>
                        <a:sym typeface="Noto Sans"/>
                      </a:endParaRPr>
                    </a:p>
                  </a:txBody>
                  <a:tcPr marT="0" marB="45700" marR="45700" marL="45700" anchor="ctr">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350">
                          <a:solidFill>
                            <a:srgbClr val="424242"/>
                          </a:solidFill>
                          <a:highlight>
                            <a:srgbClr val="FFFFFF"/>
                          </a:highlight>
                          <a:latin typeface="Noto Sans"/>
                          <a:ea typeface="Noto Sans"/>
                          <a:cs typeface="Noto Sans"/>
                          <a:sym typeface="Noto Sans"/>
                        </a:rPr>
                        <a:t>7</a:t>
                      </a:r>
                      <a:endParaRPr sz="1350">
                        <a:solidFill>
                          <a:srgbClr val="424242"/>
                        </a:solidFill>
                        <a:highlight>
                          <a:srgbClr val="FFFFFF"/>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350">
                          <a:solidFill>
                            <a:srgbClr val="424242"/>
                          </a:solidFill>
                          <a:highlight>
                            <a:srgbClr val="FFFFFF"/>
                          </a:highlight>
                          <a:latin typeface="Noto Sans"/>
                          <a:ea typeface="Noto Sans"/>
                          <a:cs typeface="Noto Sans"/>
                          <a:sym typeface="Noto Sans"/>
                        </a:rPr>
                        <a:t>9</a:t>
                      </a:r>
                      <a:endParaRPr sz="1350">
                        <a:solidFill>
                          <a:srgbClr val="424242"/>
                        </a:solidFill>
                        <a:highlight>
                          <a:srgbClr val="FFFFFF"/>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299150">
                <a:tc>
                  <a:txBody>
                    <a:bodyPr/>
                    <a:lstStyle/>
                    <a:p>
                      <a:pPr indent="0" lvl="0" marL="0" rtl="0" algn="ctr">
                        <a:lnSpc>
                          <a:spcPct val="115000"/>
                        </a:lnSpc>
                        <a:spcBef>
                          <a:spcPts val="0"/>
                        </a:spcBef>
                        <a:spcAft>
                          <a:spcPts val="0"/>
                        </a:spcAft>
                        <a:buNone/>
                      </a:pPr>
                      <a:r>
                        <a:rPr lang="en" sz="1350">
                          <a:solidFill>
                            <a:srgbClr val="424242"/>
                          </a:solidFill>
                          <a:highlight>
                            <a:srgbClr val="FFFFFF"/>
                          </a:highlight>
                          <a:latin typeface="Noto Sans"/>
                          <a:ea typeface="Noto Sans"/>
                          <a:cs typeface="Noto Sans"/>
                          <a:sym typeface="Noto Sans"/>
                        </a:rPr>
                        <a:t>4</a:t>
                      </a:r>
                      <a:endParaRPr sz="1350">
                        <a:solidFill>
                          <a:srgbClr val="424242"/>
                        </a:solidFill>
                        <a:highlight>
                          <a:srgbClr val="FFFFFF"/>
                        </a:highlight>
                        <a:latin typeface="Noto Sans"/>
                        <a:ea typeface="Noto Sans"/>
                        <a:cs typeface="Noto Sans"/>
                        <a:sym typeface="Noto Sans"/>
                      </a:endParaRPr>
                    </a:p>
                  </a:txBody>
                  <a:tcPr marT="0" marB="45700" marR="45700" marL="45700" anchor="ctr">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 sz="1350">
                          <a:solidFill>
                            <a:srgbClr val="424242"/>
                          </a:solidFill>
                          <a:highlight>
                            <a:srgbClr val="FFFFFF"/>
                          </a:highlight>
                          <a:latin typeface="Noto Sans"/>
                          <a:ea typeface="Noto Sans"/>
                          <a:cs typeface="Noto Sans"/>
                          <a:sym typeface="Noto Sans"/>
                        </a:rPr>
                        <a:t>a.</a:t>
                      </a:r>
                      <a:r>
                        <a:rPr b="1" lang="en" sz="1350">
                          <a:solidFill>
                            <a:srgbClr val="424242"/>
                          </a:solidFill>
                          <a:highlight>
                            <a:schemeClr val="lt1"/>
                          </a:highlight>
                          <a:latin typeface="Noto Sans"/>
                          <a:ea typeface="Noto Sans"/>
                          <a:cs typeface="Noto Sans"/>
                          <a:sym typeface="Noto Sans"/>
                        </a:rPr>
                        <a:t>___</a:t>
                      </a:r>
                      <a:endParaRPr b="1" sz="1350">
                        <a:solidFill>
                          <a:srgbClr val="424242"/>
                        </a:solidFill>
                        <a:highlight>
                          <a:srgbClr val="FFFFFF"/>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 sz="1350">
                          <a:solidFill>
                            <a:srgbClr val="424242"/>
                          </a:solidFill>
                          <a:highlight>
                            <a:srgbClr val="FFFFFF"/>
                          </a:highlight>
                          <a:latin typeface="Noto Sans"/>
                          <a:ea typeface="Noto Sans"/>
                          <a:cs typeface="Noto Sans"/>
                          <a:sym typeface="Noto Sans"/>
                        </a:rPr>
                        <a:t>f.</a:t>
                      </a:r>
                      <a:r>
                        <a:rPr b="1" lang="en" sz="1350">
                          <a:solidFill>
                            <a:srgbClr val="424242"/>
                          </a:solidFill>
                          <a:highlight>
                            <a:schemeClr val="lt1"/>
                          </a:highlight>
                          <a:latin typeface="Noto Sans"/>
                          <a:ea typeface="Noto Sans"/>
                          <a:cs typeface="Noto Sans"/>
                          <a:sym typeface="Noto Sans"/>
                        </a:rPr>
                        <a:t>___</a:t>
                      </a:r>
                      <a:endParaRPr b="1" sz="1350">
                        <a:solidFill>
                          <a:srgbClr val="424242"/>
                        </a:solidFill>
                        <a:highlight>
                          <a:srgbClr val="FFFFFF"/>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299150">
                <a:tc>
                  <a:txBody>
                    <a:bodyPr/>
                    <a:lstStyle/>
                    <a:p>
                      <a:pPr indent="0" lvl="0" marL="0" rtl="0" algn="ctr">
                        <a:lnSpc>
                          <a:spcPct val="115000"/>
                        </a:lnSpc>
                        <a:spcBef>
                          <a:spcPts val="0"/>
                        </a:spcBef>
                        <a:spcAft>
                          <a:spcPts val="0"/>
                        </a:spcAft>
                        <a:buNone/>
                      </a:pPr>
                      <a:r>
                        <a:rPr lang="en" sz="1350">
                          <a:solidFill>
                            <a:srgbClr val="424242"/>
                          </a:solidFill>
                          <a:highlight>
                            <a:srgbClr val="FFFFFF"/>
                          </a:highlight>
                          <a:latin typeface="Noto Sans"/>
                          <a:ea typeface="Noto Sans"/>
                          <a:cs typeface="Noto Sans"/>
                          <a:sym typeface="Noto Sans"/>
                        </a:rPr>
                        <a:t>5</a:t>
                      </a:r>
                      <a:endParaRPr sz="1350">
                        <a:solidFill>
                          <a:srgbClr val="424242"/>
                        </a:solidFill>
                        <a:highlight>
                          <a:srgbClr val="FFFFFF"/>
                        </a:highlight>
                        <a:latin typeface="Noto Sans"/>
                        <a:ea typeface="Noto Sans"/>
                        <a:cs typeface="Noto Sans"/>
                        <a:sym typeface="Noto Sans"/>
                      </a:endParaRPr>
                    </a:p>
                  </a:txBody>
                  <a:tcPr marT="0" marB="45700" marR="45700" marL="45700" anchor="ctr">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 sz="1350">
                          <a:solidFill>
                            <a:srgbClr val="424242"/>
                          </a:solidFill>
                          <a:highlight>
                            <a:srgbClr val="FFFFFF"/>
                          </a:highlight>
                          <a:latin typeface="Noto Sans"/>
                          <a:ea typeface="Noto Sans"/>
                          <a:cs typeface="Noto Sans"/>
                          <a:sym typeface="Noto Sans"/>
                        </a:rPr>
                        <a:t>b.</a:t>
                      </a:r>
                      <a:r>
                        <a:rPr b="1" lang="en" sz="1350">
                          <a:solidFill>
                            <a:srgbClr val="424242"/>
                          </a:solidFill>
                          <a:highlight>
                            <a:schemeClr val="lt1"/>
                          </a:highlight>
                          <a:latin typeface="Noto Sans"/>
                          <a:ea typeface="Noto Sans"/>
                          <a:cs typeface="Noto Sans"/>
                          <a:sym typeface="Noto Sans"/>
                        </a:rPr>
                        <a:t>___</a:t>
                      </a:r>
                      <a:endParaRPr b="1" sz="1350">
                        <a:solidFill>
                          <a:srgbClr val="424242"/>
                        </a:solidFill>
                        <a:highlight>
                          <a:srgbClr val="FFFFFF"/>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 sz="1350">
                          <a:solidFill>
                            <a:srgbClr val="424242"/>
                          </a:solidFill>
                          <a:highlight>
                            <a:srgbClr val="FFFFFF"/>
                          </a:highlight>
                          <a:latin typeface="Noto Sans"/>
                          <a:ea typeface="Noto Sans"/>
                          <a:cs typeface="Noto Sans"/>
                          <a:sym typeface="Noto Sans"/>
                        </a:rPr>
                        <a:t>g.</a:t>
                      </a:r>
                      <a:r>
                        <a:rPr b="1" lang="en" sz="1350">
                          <a:solidFill>
                            <a:srgbClr val="424242"/>
                          </a:solidFill>
                          <a:highlight>
                            <a:schemeClr val="lt1"/>
                          </a:highlight>
                          <a:latin typeface="Noto Sans"/>
                          <a:ea typeface="Noto Sans"/>
                          <a:cs typeface="Noto Sans"/>
                          <a:sym typeface="Noto Sans"/>
                        </a:rPr>
                        <a:t>___</a:t>
                      </a:r>
                      <a:endParaRPr b="1" sz="1350">
                        <a:solidFill>
                          <a:srgbClr val="424242"/>
                        </a:solidFill>
                        <a:highlight>
                          <a:srgbClr val="FFFFFF"/>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305825">
                <a:tc>
                  <a:txBody>
                    <a:bodyPr/>
                    <a:lstStyle/>
                    <a:p>
                      <a:pPr indent="0" lvl="0" marL="0" rtl="0" algn="ctr">
                        <a:lnSpc>
                          <a:spcPct val="115000"/>
                        </a:lnSpc>
                        <a:spcBef>
                          <a:spcPts val="0"/>
                        </a:spcBef>
                        <a:spcAft>
                          <a:spcPts val="0"/>
                        </a:spcAft>
                        <a:buNone/>
                      </a:pPr>
                      <a:r>
                        <a:rPr lang="en" sz="1350">
                          <a:solidFill>
                            <a:srgbClr val="424242"/>
                          </a:solidFill>
                          <a:highlight>
                            <a:srgbClr val="FFFFFF"/>
                          </a:highlight>
                          <a:latin typeface="Noto Sans"/>
                          <a:ea typeface="Noto Sans"/>
                          <a:cs typeface="Noto Sans"/>
                          <a:sym typeface="Noto Sans"/>
                        </a:rPr>
                        <a:t>10</a:t>
                      </a:r>
                      <a:endParaRPr sz="1350">
                        <a:solidFill>
                          <a:srgbClr val="424242"/>
                        </a:solidFill>
                        <a:highlight>
                          <a:srgbClr val="FFFFFF"/>
                        </a:highlight>
                        <a:latin typeface="Noto Sans"/>
                        <a:ea typeface="Noto Sans"/>
                        <a:cs typeface="Noto Sans"/>
                        <a:sym typeface="Noto Sans"/>
                      </a:endParaRPr>
                    </a:p>
                  </a:txBody>
                  <a:tcPr marT="0" marB="45700" marR="45700" marL="45700" anchor="ctr">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 sz="1350">
                          <a:solidFill>
                            <a:srgbClr val="424242"/>
                          </a:solidFill>
                          <a:highlight>
                            <a:srgbClr val="FFFFFF"/>
                          </a:highlight>
                          <a:latin typeface="Noto Sans"/>
                          <a:ea typeface="Noto Sans"/>
                          <a:cs typeface="Noto Sans"/>
                          <a:sym typeface="Noto Sans"/>
                        </a:rPr>
                        <a:t>c.</a:t>
                      </a:r>
                      <a:r>
                        <a:rPr b="1" lang="en" sz="1350">
                          <a:solidFill>
                            <a:srgbClr val="424242"/>
                          </a:solidFill>
                          <a:highlight>
                            <a:schemeClr val="lt1"/>
                          </a:highlight>
                          <a:latin typeface="Noto Sans"/>
                          <a:ea typeface="Noto Sans"/>
                          <a:cs typeface="Noto Sans"/>
                          <a:sym typeface="Noto Sans"/>
                        </a:rPr>
                        <a:t>___</a:t>
                      </a:r>
                      <a:endParaRPr b="1" sz="1350">
                        <a:solidFill>
                          <a:srgbClr val="424242"/>
                        </a:solidFill>
                        <a:highlight>
                          <a:srgbClr val="FFFFFF"/>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 sz="1350">
                          <a:solidFill>
                            <a:srgbClr val="424242"/>
                          </a:solidFill>
                          <a:highlight>
                            <a:srgbClr val="FFFFFF"/>
                          </a:highlight>
                          <a:latin typeface="Noto Sans"/>
                          <a:ea typeface="Noto Sans"/>
                          <a:cs typeface="Noto Sans"/>
                          <a:sym typeface="Noto Sans"/>
                        </a:rPr>
                        <a:t>h.</a:t>
                      </a:r>
                      <a:r>
                        <a:rPr b="1" lang="en" sz="1350">
                          <a:solidFill>
                            <a:srgbClr val="424242"/>
                          </a:solidFill>
                          <a:highlight>
                            <a:schemeClr val="lt1"/>
                          </a:highlight>
                          <a:latin typeface="Noto Sans"/>
                          <a:ea typeface="Noto Sans"/>
                          <a:cs typeface="Noto Sans"/>
                          <a:sym typeface="Noto Sans"/>
                        </a:rPr>
                        <a:t>___</a:t>
                      </a:r>
                      <a:endParaRPr b="1" sz="1350">
                        <a:solidFill>
                          <a:srgbClr val="424242"/>
                        </a:solidFill>
                        <a:highlight>
                          <a:srgbClr val="FFFFFF"/>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354650">
                <a:tc>
                  <a:txBody>
                    <a:bodyPr/>
                    <a:lstStyle/>
                    <a:p>
                      <a:pPr indent="0" lvl="0" marL="0" rtl="0" algn="ctr">
                        <a:lnSpc>
                          <a:spcPct val="115000"/>
                        </a:lnSpc>
                        <a:spcBef>
                          <a:spcPts val="0"/>
                        </a:spcBef>
                        <a:spcAft>
                          <a:spcPts val="0"/>
                        </a:spcAft>
                        <a:buNone/>
                      </a:pPr>
                      <a:r>
                        <a:rPr lang="en" sz="1350">
                          <a:solidFill>
                            <a:srgbClr val="424242"/>
                          </a:solidFill>
                          <a:highlight>
                            <a:srgbClr val="FFFFFF"/>
                          </a:highlight>
                          <a:latin typeface="Noto Sans"/>
                          <a:ea typeface="Noto Sans"/>
                          <a:cs typeface="Noto Sans"/>
                          <a:sym typeface="Noto Sans"/>
                        </a:rPr>
                        <a:t>12</a:t>
                      </a:r>
                      <a:endParaRPr sz="1350">
                        <a:solidFill>
                          <a:srgbClr val="424242"/>
                        </a:solidFill>
                        <a:highlight>
                          <a:srgbClr val="FFFFFF"/>
                        </a:highlight>
                        <a:latin typeface="Noto Sans"/>
                        <a:ea typeface="Noto Sans"/>
                        <a:cs typeface="Noto Sans"/>
                        <a:sym typeface="Noto Sans"/>
                      </a:endParaRPr>
                    </a:p>
                  </a:txBody>
                  <a:tcPr marT="0" marB="45700" marR="45700" marL="45700" anchor="ctr">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 sz="1350">
                          <a:solidFill>
                            <a:srgbClr val="424242"/>
                          </a:solidFill>
                          <a:highlight>
                            <a:srgbClr val="FFFFFF"/>
                          </a:highlight>
                          <a:latin typeface="Noto Sans"/>
                          <a:ea typeface="Noto Sans"/>
                          <a:cs typeface="Noto Sans"/>
                          <a:sym typeface="Noto Sans"/>
                        </a:rPr>
                        <a:t>d.</a:t>
                      </a:r>
                      <a:r>
                        <a:rPr b="1" lang="en" sz="1350">
                          <a:solidFill>
                            <a:srgbClr val="424242"/>
                          </a:solidFill>
                          <a:highlight>
                            <a:schemeClr val="lt1"/>
                          </a:highlight>
                          <a:latin typeface="Noto Sans"/>
                          <a:ea typeface="Noto Sans"/>
                          <a:cs typeface="Noto Sans"/>
                          <a:sym typeface="Noto Sans"/>
                        </a:rPr>
                        <a:t>___</a:t>
                      </a:r>
                      <a:endParaRPr b="1" sz="1350">
                        <a:solidFill>
                          <a:srgbClr val="424242"/>
                        </a:solidFill>
                        <a:highlight>
                          <a:srgbClr val="FFFFFF"/>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 sz="1350">
                          <a:solidFill>
                            <a:srgbClr val="424242"/>
                          </a:solidFill>
                          <a:highlight>
                            <a:srgbClr val="FFFFFF"/>
                          </a:highlight>
                          <a:latin typeface="Noto Sans"/>
                          <a:ea typeface="Noto Sans"/>
                          <a:cs typeface="Noto Sans"/>
                          <a:sym typeface="Noto Sans"/>
                        </a:rPr>
                        <a:t>i</a:t>
                      </a:r>
                      <a:r>
                        <a:rPr b="1" lang="en" sz="1350">
                          <a:solidFill>
                            <a:srgbClr val="424242"/>
                          </a:solidFill>
                          <a:highlight>
                            <a:srgbClr val="FFFFFF"/>
                          </a:highlight>
                          <a:latin typeface="Noto Sans"/>
                          <a:ea typeface="Noto Sans"/>
                          <a:cs typeface="Noto Sans"/>
                          <a:sym typeface="Noto Sans"/>
                        </a:rPr>
                        <a:t>.</a:t>
                      </a:r>
                      <a:r>
                        <a:rPr b="1" lang="en" sz="1350">
                          <a:solidFill>
                            <a:srgbClr val="424242"/>
                          </a:solidFill>
                          <a:highlight>
                            <a:schemeClr val="lt1"/>
                          </a:highlight>
                          <a:latin typeface="Noto Sans"/>
                          <a:ea typeface="Noto Sans"/>
                          <a:cs typeface="Noto Sans"/>
                          <a:sym typeface="Noto Sans"/>
                        </a:rPr>
                        <a:t>___</a:t>
                      </a:r>
                      <a:endParaRPr b="1" sz="1350">
                        <a:solidFill>
                          <a:srgbClr val="424242"/>
                        </a:solidFill>
                        <a:highlight>
                          <a:srgbClr val="FFFFFF"/>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354650">
                <a:tc>
                  <a:txBody>
                    <a:bodyPr/>
                    <a:lstStyle/>
                    <a:p>
                      <a:pPr indent="0" lvl="0" marL="0" rtl="0" algn="ctr">
                        <a:lnSpc>
                          <a:spcPct val="115000"/>
                        </a:lnSpc>
                        <a:spcBef>
                          <a:spcPts val="0"/>
                        </a:spcBef>
                        <a:spcAft>
                          <a:spcPts val="0"/>
                        </a:spcAft>
                        <a:buNone/>
                      </a:pPr>
                      <a:r>
                        <a:rPr i="1" lang="en" sz="1350">
                          <a:solidFill>
                            <a:srgbClr val="424242"/>
                          </a:solidFill>
                          <a:highlight>
                            <a:srgbClr val="FFFFFF"/>
                          </a:highlight>
                          <a:latin typeface="Times New Roman"/>
                          <a:ea typeface="Times New Roman"/>
                          <a:cs typeface="Times New Roman"/>
                          <a:sym typeface="Times New Roman"/>
                        </a:rPr>
                        <a:t>n</a:t>
                      </a:r>
                      <a:endParaRPr i="1" sz="1350">
                        <a:solidFill>
                          <a:srgbClr val="424242"/>
                        </a:solidFill>
                        <a:highlight>
                          <a:srgbClr val="FFFFFF"/>
                        </a:highlight>
                        <a:latin typeface="Times New Roman"/>
                        <a:ea typeface="Times New Roman"/>
                        <a:cs typeface="Times New Roman"/>
                        <a:sym typeface="Times New Roman"/>
                      </a:endParaRPr>
                    </a:p>
                  </a:txBody>
                  <a:tcPr marT="0" marB="45700" marR="45700" marL="45700" anchor="ctr">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 sz="1350">
                          <a:solidFill>
                            <a:srgbClr val="424242"/>
                          </a:solidFill>
                          <a:highlight>
                            <a:srgbClr val="FFFFFF"/>
                          </a:highlight>
                          <a:latin typeface="Noto Sans"/>
                          <a:ea typeface="Noto Sans"/>
                          <a:cs typeface="Noto Sans"/>
                          <a:sym typeface="Noto Sans"/>
                        </a:rPr>
                        <a:t>e</a:t>
                      </a:r>
                      <a:r>
                        <a:rPr b="1" lang="en" sz="1350">
                          <a:solidFill>
                            <a:srgbClr val="424242"/>
                          </a:solidFill>
                          <a:highlight>
                            <a:srgbClr val="FFFFFF"/>
                          </a:highlight>
                          <a:latin typeface="Noto Sans"/>
                          <a:ea typeface="Noto Sans"/>
                          <a:cs typeface="Noto Sans"/>
                          <a:sym typeface="Noto Sans"/>
                        </a:rPr>
                        <a:t>.</a:t>
                      </a:r>
                      <a:r>
                        <a:rPr b="1" lang="en" sz="1350">
                          <a:solidFill>
                            <a:srgbClr val="424242"/>
                          </a:solidFill>
                          <a:highlight>
                            <a:schemeClr val="lt1"/>
                          </a:highlight>
                          <a:latin typeface="Noto Sans"/>
                          <a:ea typeface="Noto Sans"/>
                          <a:cs typeface="Noto Sans"/>
                          <a:sym typeface="Noto Sans"/>
                        </a:rPr>
                        <a:t>___</a:t>
                      </a:r>
                      <a:endParaRPr b="1" sz="1350">
                        <a:solidFill>
                          <a:srgbClr val="424242"/>
                        </a:solidFill>
                        <a:highlight>
                          <a:srgbClr val="FFFFFF"/>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 sz="1350">
                          <a:solidFill>
                            <a:srgbClr val="424242"/>
                          </a:solidFill>
                          <a:highlight>
                            <a:srgbClr val="FFFFFF"/>
                          </a:highlight>
                          <a:latin typeface="Noto Sans"/>
                          <a:ea typeface="Noto Sans"/>
                          <a:cs typeface="Noto Sans"/>
                          <a:sym typeface="Noto Sans"/>
                        </a:rPr>
                        <a:t>j</a:t>
                      </a:r>
                      <a:r>
                        <a:rPr b="1" lang="en" sz="1350">
                          <a:solidFill>
                            <a:srgbClr val="424242"/>
                          </a:solidFill>
                          <a:highlight>
                            <a:srgbClr val="FFFFFF"/>
                          </a:highlight>
                          <a:latin typeface="Noto Sans"/>
                          <a:ea typeface="Noto Sans"/>
                          <a:cs typeface="Noto Sans"/>
                          <a:sym typeface="Noto Sans"/>
                        </a:rPr>
                        <a:t>.</a:t>
                      </a:r>
                      <a:r>
                        <a:rPr b="1" lang="en" sz="1350">
                          <a:solidFill>
                            <a:srgbClr val="424242"/>
                          </a:solidFill>
                          <a:highlight>
                            <a:schemeClr val="lt1"/>
                          </a:highlight>
                          <a:latin typeface="Noto Sans"/>
                          <a:ea typeface="Noto Sans"/>
                          <a:cs typeface="Noto Sans"/>
                          <a:sym typeface="Noto Sans"/>
                        </a:rPr>
                        <a:t>___</a:t>
                      </a:r>
                      <a:endParaRPr b="1" sz="1350">
                        <a:solidFill>
                          <a:srgbClr val="424242"/>
                        </a:solidFill>
                        <a:highlight>
                          <a:srgbClr val="FFFFFF"/>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bl>
          </a:graphicData>
        </a:graphic>
      </p:graphicFrame>
      <p:sp>
        <p:nvSpPr>
          <p:cNvPr id="178" name="Google Shape;178;p17"/>
          <p:cNvSpPr txBox="1"/>
          <p:nvPr>
            <p:ph idx="1" type="body"/>
          </p:nvPr>
        </p:nvSpPr>
        <p:spPr>
          <a:xfrm>
            <a:off x="4841575" y="1160325"/>
            <a:ext cx="3990600" cy="2950500"/>
          </a:xfrm>
          <a:prstGeom prst="rect">
            <a:avLst/>
          </a:prstGeom>
        </p:spPr>
        <p:txBody>
          <a:bodyPr anchorCtr="0" anchor="t" bIns="91425" lIns="91425" spcFirstLastPara="1" rIns="91425" wrap="square" tIns="91425">
            <a:noAutofit/>
          </a:bodyPr>
          <a:lstStyle/>
          <a:p>
            <a:pPr indent="-336550" lvl="0" marL="457200" rtl="0" algn="l">
              <a:lnSpc>
                <a:spcPct val="100000"/>
              </a:lnSpc>
              <a:spcBef>
                <a:spcPts val="0"/>
              </a:spcBef>
              <a:spcAft>
                <a:spcPts val="0"/>
              </a:spcAft>
              <a:buSzPts val="1700"/>
              <a:buAutoNum type="arabicPeriod" startAt="3"/>
            </a:pPr>
            <a:r>
              <a:rPr lang="en" sz="1700"/>
              <a:t>Complete questions a - e in the table with the number of dots for Pattern 1.</a:t>
            </a:r>
            <a:endParaRPr sz="1700"/>
          </a:p>
          <a:p>
            <a:pPr indent="-336550" lvl="0" marL="457200" rtl="0" algn="l">
              <a:lnSpc>
                <a:spcPct val="100000"/>
              </a:lnSpc>
              <a:spcBef>
                <a:spcPts val="1000"/>
              </a:spcBef>
              <a:spcAft>
                <a:spcPts val="0"/>
              </a:spcAft>
              <a:buSzPts val="1700"/>
              <a:buAutoNum type="arabicPeriod" startAt="3"/>
            </a:pPr>
            <a:r>
              <a:rPr lang="en" sz="1700"/>
              <a:t>Complete questions f - j in the table with the number of dots for Pattern 2</a:t>
            </a:r>
            <a:endParaRPr sz="1700"/>
          </a:p>
          <a:p>
            <a:pPr indent="-336550" lvl="0" marL="457200" rtl="0" algn="l">
              <a:lnSpc>
                <a:spcPct val="100000"/>
              </a:lnSpc>
              <a:spcBef>
                <a:spcPts val="1000"/>
              </a:spcBef>
              <a:spcAft>
                <a:spcPts val="0"/>
              </a:spcAft>
              <a:buSzPts val="1700"/>
              <a:buAutoNum type="arabicPeriod" startAt="3"/>
            </a:pPr>
            <a:r>
              <a:rPr lang="en" sz="1700"/>
              <a:t>Use the graphing tool or technology outside the course. Plot the number of dots at each step number for :</a:t>
            </a:r>
            <a:endParaRPr sz="1700"/>
          </a:p>
          <a:p>
            <a:pPr indent="-336550" lvl="1" marL="914400" rtl="0" algn="l">
              <a:lnSpc>
                <a:spcPct val="100000"/>
              </a:lnSpc>
              <a:spcBef>
                <a:spcPts val="0"/>
              </a:spcBef>
              <a:spcAft>
                <a:spcPts val="0"/>
              </a:spcAft>
              <a:buSzPts val="1700"/>
              <a:buAutoNum type="alphaLcPeriod"/>
            </a:pPr>
            <a:r>
              <a:rPr lang="en" sz="1700"/>
              <a:t>Pattern 1</a:t>
            </a:r>
            <a:endParaRPr sz="1700"/>
          </a:p>
          <a:p>
            <a:pPr indent="-336550" lvl="1" marL="914400" rtl="0" algn="l">
              <a:lnSpc>
                <a:spcPct val="100000"/>
              </a:lnSpc>
              <a:spcBef>
                <a:spcPts val="0"/>
              </a:spcBef>
              <a:spcAft>
                <a:spcPts val="0"/>
              </a:spcAft>
              <a:buSzPts val="1700"/>
              <a:buAutoNum type="alphaLcPeriod"/>
            </a:pPr>
            <a:r>
              <a:rPr lang="en" sz="1700"/>
              <a:t>Pattern 2</a:t>
            </a:r>
            <a:endParaRPr sz="1700"/>
          </a:p>
          <a:p>
            <a:pPr indent="-336550" lvl="0" marL="457200" rtl="0" algn="l">
              <a:lnSpc>
                <a:spcPct val="100000"/>
              </a:lnSpc>
              <a:spcBef>
                <a:spcPts val="1000"/>
              </a:spcBef>
              <a:spcAft>
                <a:spcPts val="0"/>
              </a:spcAft>
              <a:buSzPts val="1700"/>
              <a:buAutoNum type="arabicPeriod" startAt="3"/>
            </a:pPr>
            <a:r>
              <a:rPr lang="en" sz="1700"/>
              <a:t>Explain why the graphs of the two patterns look the way they do.</a:t>
            </a:r>
            <a:endParaRPr sz="1700"/>
          </a:p>
          <a:p>
            <a:pPr indent="0" lvl="0" marL="457200" rtl="0" algn="l">
              <a:lnSpc>
                <a:spcPct val="100000"/>
              </a:lnSpc>
              <a:spcBef>
                <a:spcPts val="0"/>
              </a:spcBef>
              <a:spcAft>
                <a:spcPts val="1200"/>
              </a:spcAft>
              <a:buNone/>
            </a:pPr>
            <a:r>
              <a:t/>
            </a:r>
            <a:endParaRPr sz="17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1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184" name="Google Shape;184;p18"/>
          <p:cNvSpPr txBox="1"/>
          <p:nvPr>
            <p:ph idx="1" type="body"/>
          </p:nvPr>
        </p:nvSpPr>
        <p:spPr>
          <a:xfrm>
            <a:off x="5614416" y="1088136"/>
            <a:ext cx="3165300" cy="7437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How many squares will be in Step 5?</a:t>
            </a:r>
            <a:endParaRPr sz="1300"/>
          </a:p>
        </p:txBody>
      </p:sp>
      <p:sp>
        <p:nvSpPr>
          <p:cNvPr id="185" name="Google Shape;185;p1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86" name="Google Shape;186;p18"/>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7.2.2 Constant and Exponential Change</a:t>
            </a:r>
            <a:endParaRPr sz="1000"/>
          </a:p>
        </p:txBody>
      </p:sp>
      <p:pic>
        <p:nvPicPr>
          <p:cNvPr id="187" name="Google Shape;187;p18" title="self-checl-1.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188" name="Google Shape;188;p18">
            <a:hlinkClick action="ppaction://hlinkshowjump?jump=nextslide"/>
          </p:cNvPr>
          <p:cNvSpPr/>
          <p:nvPr/>
        </p:nvSpPr>
        <p:spPr>
          <a:xfrm>
            <a:off x="7240500" y="4297680"/>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
        <p:nvSpPr>
          <p:cNvPr id="189" name="Google Shape;189;p18"/>
          <p:cNvSpPr txBox="1"/>
          <p:nvPr/>
        </p:nvSpPr>
        <p:spPr>
          <a:xfrm>
            <a:off x="5614425" y="2135725"/>
            <a:ext cx="3010200" cy="17658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24242"/>
              </a:buClr>
              <a:buSzPts val="1800"/>
              <a:buFont typeface="Calibri"/>
              <a:buAutoNum type="alphaLcPeriod"/>
            </a:pPr>
            <a:r>
              <a:rPr lang="en" sz="1800">
                <a:solidFill>
                  <a:srgbClr val="424242"/>
                </a:solidFill>
                <a:latin typeface="Calibri"/>
                <a:ea typeface="Calibri"/>
                <a:cs typeface="Calibri"/>
                <a:sym typeface="Calibri"/>
              </a:rPr>
              <a:t>20</a:t>
            </a:r>
            <a:endParaRPr sz="1800">
              <a:solidFill>
                <a:srgbClr val="424242"/>
              </a:solidFill>
              <a:latin typeface="Calibri"/>
              <a:ea typeface="Calibri"/>
              <a:cs typeface="Calibri"/>
              <a:sym typeface="Calibri"/>
            </a:endParaRPr>
          </a:p>
          <a:p>
            <a:pPr indent="-342900" lvl="0" marL="457200" rtl="0" algn="l">
              <a:spcBef>
                <a:spcPts val="1000"/>
              </a:spcBef>
              <a:spcAft>
                <a:spcPts val="0"/>
              </a:spcAft>
              <a:buClr>
                <a:srgbClr val="424242"/>
              </a:buClr>
              <a:buSzPts val="1800"/>
              <a:buFont typeface="Calibri"/>
              <a:buAutoNum type="alphaLcPeriod"/>
            </a:pPr>
            <a:r>
              <a:rPr lang="en" sz="1800">
                <a:solidFill>
                  <a:srgbClr val="424242"/>
                </a:solidFill>
                <a:latin typeface="Calibri"/>
                <a:ea typeface="Calibri"/>
                <a:cs typeface="Calibri"/>
                <a:sym typeface="Calibri"/>
              </a:rPr>
              <a:t>25</a:t>
            </a:r>
            <a:endParaRPr sz="1800">
              <a:solidFill>
                <a:srgbClr val="424242"/>
              </a:solidFill>
              <a:latin typeface="Calibri"/>
              <a:ea typeface="Calibri"/>
              <a:cs typeface="Calibri"/>
              <a:sym typeface="Calibri"/>
            </a:endParaRPr>
          </a:p>
          <a:p>
            <a:pPr indent="-342900" lvl="0" marL="457200" rtl="0" algn="l">
              <a:spcBef>
                <a:spcPts val="1000"/>
              </a:spcBef>
              <a:spcAft>
                <a:spcPts val="0"/>
              </a:spcAft>
              <a:buClr>
                <a:srgbClr val="424242"/>
              </a:buClr>
              <a:buSzPts val="1800"/>
              <a:buFont typeface="Calibri"/>
              <a:buAutoNum type="alphaLcPeriod"/>
            </a:pPr>
            <a:r>
              <a:rPr lang="en" sz="1800">
                <a:solidFill>
                  <a:srgbClr val="424242"/>
                </a:solidFill>
                <a:latin typeface="Calibri"/>
                <a:ea typeface="Calibri"/>
                <a:cs typeface="Calibri"/>
                <a:sym typeface="Calibri"/>
              </a:rPr>
              <a:t>30</a:t>
            </a:r>
            <a:endParaRPr sz="1800">
              <a:solidFill>
                <a:srgbClr val="424242"/>
              </a:solidFill>
              <a:latin typeface="Calibri"/>
              <a:ea typeface="Calibri"/>
              <a:cs typeface="Calibri"/>
              <a:sym typeface="Calibri"/>
            </a:endParaRPr>
          </a:p>
          <a:p>
            <a:pPr indent="-342900" lvl="0" marL="457200" rtl="0" algn="l">
              <a:spcBef>
                <a:spcPts val="1000"/>
              </a:spcBef>
              <a:spcAft>
                <a:spcPts val="1000"/>
              </a:spcAft>
              <a:buClr>
                <a:srgbClr val="424242"/>
              </a:buClr>
              <a:buSzPts val="1800"/>
              <a:buFont typeface="Calibri"/>
              <a:buAutoNum type="alphaLcPeriod"/>
            </a:pPr>
            <a:r>
              <a:rPr lang="en" sz="1800">
                <a:solidFill>
                  <a:srgbClr val="424242"/>
                </a:solidFill>
                <a:latin typeface="Calibri"/>
                <a:ea typeface="Calibri"/>
                <a:cs typeface="Calibri"/>
                <a:sym typeface="Calibri"/>
              </a:rPr>
              <a:t>35</a:t>
            </a:r>
            <a:endParaRPr sz="1800">
              <a:solidFill>
                <a:srgbClr val="424242"/>
              </a:solidFill>
              <a:latin typeface="Calibri"/>
              <a:ea typeface="Calibri"/>
              <a:cs typeface="Calibri"/>
              <a:sym typeface="Calibri"/>
            </a:endParaRPr>
          </a:p>
        </p:txBody>
      </p:sp>
      <p:pic>
        <p:nvPicPr>
          <p:cNvPr id="190" name="Google Shape;190;p18"/>
          <p:cNvPicPr preferRelativeResize="0"/>
          <p:nvPr/>
        </p:nvPicPr>
        <p:blipFill>
          <a:blip r:embed="rId4">
            <a:alphaModFix/>
          </a:blip>
          <a:stretch>
            <a:fillRect/>
          </a:stretch>
        </p:blipFill>
        <p:spPr>
          <a:xfrm>
            <a:off x="152400" y="1572675"/>
            <a:ext cx="5462025" cy="1694104"/>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94" name="Shape 194"/>
        <p:cNvGrpSpPr/>
        <p:nvPr/>
      </p:nvGrpSpPr>
      <p:grpSpPr>
        <a:xfrm>
          <a:off x="0" y="0"/>
          <a:ext cx="0" cy="0"/>
          <a:chOff x="0" y="0"/>
          <a:chExt cx="0" cy="0"/>
        </a:xfrm>
      </p:grpSpPr>
      <p:sp>
        <p:nvSpPr>
          <p:cNvPr id="195" name="Google Shape;195;p1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a:t>
            </a:r>
            <a:r>
              <a:rPr lang="en"/>
              <a:t>- Review</a:t>
            </a:r>
            <a:endParaRPr/>
          </a:p>
        </p:txBody>
      </p:sp>
      <p:sp>
        <p:nvSpPr>
          <p:cNvPr id="196" name="Google Shape;196;p1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97" name="Google Shape;197;p19"/>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7.2.2 Constant and Exponential Change - Additional Resources</a:t>
            </a:r>
            <a:endParaRPr sz="1000"/>
          </a:p>
        </p:txBody>
      </p:sp>
      <p:pic>
        <p:nvPicPr>
          <p:cNvPr id="198" name="Google Shape;198;p19"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
        <p:nvSpPr>
          <p:cNvPr id="199" name="Google Shape;199;p19"/>
          <p:cNvSpPr txBox="1"/>
          <p:nvPr/>
        </p:nvSpPr>
        <p:spPr>
          <a:xfrm>
            <a:off x="311700" y="1109175"/>
            <a:ext cx="4730100" cy="738900"/>
          </a:xfrm>
          <a:prstGeom prst="rect">
            <a:avLst/>
          </a:prstGeom>
          <a:noFill/>
          <a:ln>
            <a:noFill/>
          </a:ln>
        </p:spPr>
        <p:txBody>
          <a:bodyPr anchorCtr="0" anchor="t" bIns="91425" lIns="91425" spcFirstLastPara="1" rIns="91425" wrap="square" tIns="91425">
            <a:spAutoFit/>
          </a:bodyPr>
          <a:lstStyle/>
          <a:p>
            <a:pPr indent="-342900" lvl="0" marL="457200" rtl="0" algn="l">
              <a:spcBef>
                <a:spcPts val="0"/>
              </a:spcBef>
              <a:spcAft>
                <a:spcPts val="0"/>
              </a:spcAft>
              <a:buClr>
                <a:srgbClr val="424242"/>
              </a:buClr>
              <a:buSzPts val="1800"/>
              <a:buFont typeface="Calibri"/>
              <a:buAutoNum type="arabicPeriod"/>
            </a:pPr>
            <a:r>
              <a:rPr lang="en" sz="1800">
                <a:solidFill>
                  <a:srgbClr val="424242"/>
                </a:solidFill>
                <a:latin typeface="Calibri"/>
                <a:ea typeface="Calibri"/>
                <a:cs typeface="Calibri"/>
                <a:sym typeface="Calibri"/>
              </a:rPr>
              <a:t>Use the </a:t>
            </a:r>
            <a:r>
              <a:rPr lang="en" sz="1800">
                <a:solidFill>
                  <a:srgbClr val="424242"/>
                </a:solidFill>
                <a:latin typeface="Calibri"/>
                <a:ea typeface="Calibri"/>
                <a:cs typeface="Calibri"/>
                <a:sym typeface="Calibri"/>
              </a:rPr>
              <a:t>information</a:t>
            </a:r>
            <a:r>
              <a:rPr lang="en" sz="1800">
                <a:solidFill>
                  <a:srgbClr val="424242"/>
                </a:solidFill>
                <a:latin typeface="Calibri"/>
                <a:ea typeface="Calibri"/>
                <a:cs typeface="Calibri"/>
                <a:sym typeface="Calibri"/>
              </a:rPr>
              <a:t> in the table to help find the number of squares in Step 5.</a:t>
            </a:r>
            <a:endParaRPr sz="1800"/>
          </a:p>
        </p:txBody>
      </p:sp>
      <p:sp>
        <p:nvSpPr>
          <p:cNvPr id="200" name="Google Shape;200;p19"/>
          <p:cNvSpPr txBox="1"/>
          <p:nvPr/>
        </p:nvSpPr>
        <p:spPr>
          <a:xfrm>
            <a:off x="320040" y="3901734"/>
            <a:ext cx="4245300" cy="461700"/>
          </a:xfrm>
          <a:prstGeom prst="rect">
            <a:avLst/>
          </a:prstGeom>
          <a:noFill/>
          <a:ln>
            <a:noFill/>
          </a:ln>
        </p:spPr>
        <p:txBody>
          <a:bodyPr anchorCtr="0" anchor="t" bIns="91425" lIns="91425" spcFirstLastPara="1" rIns="91425" wrap="square" tIns="91425">
            <a:spAutoFit/>
          </a:bodyPr>
          <a:lstStyle/>
          <a:p>
            <a:pPr indent="-342900" lvl="0" marL="457200" rtl="0" algn="l">
              <a:spcBef>
                <a:spcPts val="0"/>
              </a:spcBef>
              <a:spcAft>
                <a:spcPts val="0"/>
              </a:spcAft>
              <a:buClr>
                <a:srgbClr val="424242"/>
              </a:buClr>
              <a:buSzPts val="1800"/>
              <a:buAutoNum type="arabicPeriod" startAt="2"/>
            </a:pPr>
            <a:r>
              <a:rPr lang="en" sz="1800">
                <a:solidFill>
                  <a:srgbClr val="424242"/>
                </a:solidFill>
                <a:latin typeface="Calibri"/>
                <a:ea typeface="Calibri"/>
                <a:cs typeface="Calibri"/>
                <a:sym typeface="Calibri"/>
              </a:rPr>
              <a:t>Find the expression for Step </a:t>
            </a:r>
            <a:r>
              <a:rPr i="1" lang="en" sz="1800">
                <a:solidFill>
                  <a:srgbClr val="424242"/>
                </a:solidFill>
                <a:latin typeface="Times New Roman"/>
                <a:ea typeface="Times New Roman"/>
                <a:cs typeface="Times New Roman"/>
                <a:sym typeface="Times New Roman"/>
              </a:rPr>
              <a:t>n</a:t>
            </a:r>
            <a:r>
              <a:rPr lang="en" sz="1800">
                <a:solidFill>
                  <a:srgbClr val="424242"/>
                </a:solidFill>
                <a:latin typeface="Calibri"/>
                <a:ea typeface="Calibri"/>
                <a:cs typeface="Calibri"/>
                <a:sym typeface="Calibri"/>
              </a:rPr>
              <a:t>.</a:t>
            </a:r>
            <a:endParaRPr sz="1800">
              <a:solidFill>
                <a:srgbClr val="424242"/>
              </a:solidFill>
              <a:latin typeface="Calibri"/>
              <a:ea typeface="Calibri"/>
              <a:cs typeface="Calibri"/>
              <a:sym typeface="Calibri"/>
            </a:endParaRPr>
          </a:p>
        </p:txBody>
      </p:sp>
      <p:pic>
        <p:nvPicPr>
          <p:cNvPr id="201" name="Google Shape;201;p19"/>
          <p:cNvPicPr preferRelativeResize="0"/>
          <p:nvPr/>
        </p:nvPicPr>
        <p:blipFill>
          <a:blip r:embed="rId4">
            <a:alphaModFix/>
          </a:blip>
          <a:stretch>
            <a:fillRect/>
          </a:stretch>
        </p:blipFill>
        <p:spPr>
          <a:xfrm>
            <a:off x="311700" y="1908693"/>
            <a:ext cx="4429650" cy="1913350"/>
          </a:xfrm>
          <a:prstGeom prst="rect">
            <a:avLst/>
          </a:prstGeom>
          <a:noFill/>
          <a:ln>
            <a:noFill/>
          </a:ln>
        </p:spPr>
      </p:pic>
      <p:graphicFrame>
        <p:nvGraphicFramePr>
          <p:cNvPr id="202" name="Google Shape;202;p19"/>
          <p:cNvGraphicFramePr/>
          <p:nvPr/>
        </p:nvGraphicFramePr>
        <p:xfrm>
          <a:off x="5769864" y="1106424"/>
          <a:ext cx="3000000" cy="3000000"/>
        </p:xfrm>
        <a:graphic>
          <a:graphicData uri="http://schemas.openxmlformats.org/drawingml/2006/table">
            <a:tbl>
              <a:tblPr>
                <a:noFill/>
                <a:tableStyleId>{D68828BC-E530-4C3E-804B-2D3DAD4C3622}</a:tableStyleId>
              </a:tblPr>
              <a:tblGrid>
                <a:gridCol w="1198075"/>
                <a:gridCol w="1224500"/>
              </a:tblGrid>
              <a:tr h="481775">
                <a:tc>
                  <a:txBody>
                    <a:bodyPr/>
                    <a:lstStyle/>
                    <a:p>
                      <a:pPr indent="0" lvl="0" marL="0" rtl="0" algn="ctr">
                        <a:spcBef>
                          <a:spcPts val="0"/>
                        </a:spcBef>
                        <a:spcAft>
                          <a:spcPts val="0"/>
                        </a:spcAft>
                        <a:buNone/>
                      </a:pPr>
                      <a:r>
                        <a:rPr b="1" lang="en" sz="1800">
                          <a:solidFill>
                            <a:srgbClr val="FFFFFF"/>
                          </a:solidFill>
                          <a:latin typeface="Noto Sans"/>
                          <a:ea typeface="Noto Sans"/>
                          <a:cs typeface="Noto Sans"/>
                          <a:sym typeface="Noto Sans"/>
                        </a:rPr>
                        <a:t>Step</a:t>
                      </a:r>
                      <a:endParaRPr sz="1800">
                        <a:latin typeface="Noto Sans"/>
                        <a:ea typeface="Noto Sans"/>
                        <a:cs typeface="Noto Sans"/>
                        <a:sym typeface="Noto Sans"/>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7625">
                      <a:solidFill>
                        <a:srgbClr val="000000"/>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b="1" lang="en" sz="1800">
                          <a:solidFill>
                            <a:srgbClr val="FFFFFF"/>
                          </a:solidFill>
                          <a:latin typeface="Noto Sans"/>
                          <a:ea typeface="Noto Sans"/>
                          <a:cs typeface="Noto Sans"/>
                          <a:sym typeface="Noto Sans"/>
                        </a:rPr>
                        <a:t># of Squares</a:t>
                      </a:r>
                      <a:endParaRPr b="1" sz="1800">
                        <a:solidFill>
                          <a:srgbClr val="FFFFFF"/>
                        </a:solidFill>
                        <a:latin typeface="Noto Sans"/>
                        <a:ea typeface="Noto Sans"/>
                        <a:cs typeface="Noto Sans"/>
                        <a:sym typeface="Noto Sans"/>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7625">
                      <a:solidFill>
                        <a:srgbClr val="000000"/>
                      </a:solidFill>
                      <a:prstDash val="solid"/>
                      <a:round/>
                      <a:headEnd len="sm" w="sm" type="none"/>
                      <a:tailEnd len="sm" w="sm" type="none"/>
                    </a:lnB>
                    <a:solidFill>
                      <a:srgbClr val="0B5B51"/>
                    </a:solidFill>
                  </a:tcPr>
                </a:tc>
              </a:tr>
              <a:tr h="481775">
                <a:tc>
                  <a:txBody>
                    <a:bodyPr/>
                    <a:lstStyle/>
                    <a:p>
                      <a:pPr indent="0" lvl="0" marL="0" rtl="0" algn="ctr">
                        <a:lnSpc>
                          <a:spcPct val="115000"/>
                        </a:lnSpc>
                        <a:spcBef>
                          <a:spcPts val="0"/>
                        </a:spcBef>
                        <a:spcAft>
                          <a:spcPts val="0"/>
                        </a:spcAft>
                        <a:buNone/>
                      </a:pPr>
                      <a:r>
                        <a:rPr lang="en" sz="2000">
                          <a:solidFill>
                            <a:srgbClr val="424242"/>
                          </a:solidFill>
                          <a:latin typeface="Calibri"/>
                          <a:ea typeface="Calibri"/>
                          <a:cs typeface="Calibri"/>
                          <a:sym typeface="Calibri"/>
                        </a:rPr>
                        <a:t>1</a:t>
                      </a:r>
                      <a:endParaRPr sz="2000">
                        <a:solidFill>
                          <a:srgbClr val="424242"/>
                        </a:solidFill>
                        <a:latin typeface="Calibri"/>
                        <a:ea typeface="Calibri"/>
                        <a:cs typeface="Calibri"/>
                        <a:sym typeface="Calibri"/>
                      </a:endParaRPr>
                    </a:p>
                  </a:txBody>
                  <a:tcPr marT="91425" marB="91425" marR="91425" marL="91425">
                    <a:lnR cap="flat" cmpd="sng" w="7625">
                      <a:solidFill>
                        <a:srgbClr val="0B5B51"/>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2000">
                          <a:solidFill>
                            <a:srgbClr val="424242"/>
                          </a:solidFill>
                          <a:latin typeface="Calibri"/>
                          <a:ea typeface="Calibri"/>
                          <a:cs typeface="Calibri"/>
                          <a:sym typeface="Calibri"/>
                        </a:rPr>
                        <a:t>5</a:t>
                      </a:r>
                      <a:endParaRPr sz="2000">
                        <a:solidFill>
                          <a:srgbClr val="424242"/>
                        </a:solidFill>
                        <a:latin typeface="Calibri"/>
                        <a:ea typeface="Calibri"/>
                        <a:cs typeface="Calibri"/>
                        <a:sym typeface="Calibri"/>
                      </a:endParaRPr>
                    </a:p>
                  </a:txBody>
                  <a:tcPr marT="91425" marB="91425" marR="91425" marL="91425">
                    <a:lnL cap="flat" cmpd="sng" w="7625">
                      <a:solidFill>
                        <a:srgbClr val="0B5B51"/>
                      </a:solidFill>
                      <a:prstDash val="solid"/>
                      <a:round/>
                      <a:headEnd len="sm" w="sm" type="none"/>
                      <a:tailEnd len="sm" w="sm" type="none"/>
                    </a:lnL>
                    <a:lnT cap="flat" cmpd="sng" w="7625">
                      <a:solidFill>
                        <a:srgbClr val="000000"/>
                      </a:solidFill>
                      <a:prstDash val="solid"/>
                      <a:round/>
                      <a:headEnd len="sm" w="sm" type="none"/>
                      <a:tailEnd len="sm" w="sm" type="none"/>
                    </a:lnT>
                    <a:lnB cap="flat" cmpd="sng" w="7625">
                      <a:solidFill>
                        <a:srgbClr val="0B5B51"/>
                      </a:solidFill>
                      <a:prstDash val="solid"/>
                      <a:round/>
                      <a:headEnd len="sm" w="sm" type="none"/>
                      <a:tailEnd len="sm" w="sm" type="none"/>
                    </a:lnB>
                  </a:tcPr>
                </a:tc>
              </a:tr>
              <a:tr h="481775">
                <a:tc>
                  <a:txBody>
                    <a:bodyPr/>
                    <a:lstStyle/>
                    <a:p>
                      <a:pPr indent="0" lvl="0" marL="0" rtl="0" algn="ctr">
                        <a:lnSpc>
                          <a:spcPct val="115000"/>
                        </a:lnSpc>
                        <a:spcBef>
                          <a:spcPts val="0"/>
                        </a:spcBef>
                        <a:spcAft>
                          <a:spcPts val="0"/>
                        </a:spcAft>
                        <a:buNone/>
                      </a:pPr>
                      <a:r>
                        <a:rPr lang="en" sz="2000">
                          <a:solidFill>
                            <a:srgbClr val="424242"/>
                          </a:solidFill>
                          <a:latin typeface="Calibri"/>
                          <a:ea typeface="Calibri"/>
                          <a:cs typeface="Calibri"/>
                          <a:sym typeface="Calibri"/>
                        </a:rPr>
                        <a:t>2</a:t>
                      </a:r>
                      <a:endParaRPr sz="2000">
                        <a:solidFill>
                          <a:srgbClr val="424242"/>
                        </a:solidFill>
                        <a:latin typeface="Calibri"/>
                        <a:ea typeface="Calibri"/>
                        <a:cs typeface="Calibri"/>
                        <a:sym typeface="Calibri"/>
                      </a:endParaRPr>
                    </a:p>
                  </a:txBody>
                  <a:tcPr marT="91425" marB="91425" marR="91425" marL="91425">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2000">
                        <a:solidFill>
                          <a:srgbClr val="424242"/>
                        </a:solidFill>
                        <a:latin typeface="Calibri"/>
                        <a:ea typeface="Calibri"/>
                        <a:cs typeface="Calibri"/>
                        <a:sym typeface="Calibri"/>
                      </a:endParaRPr>
                    </a:p>
                  </a:txBody>
                  <a:tcPr marT="91425" marB="91425" marR="91425" marL="91425">
                    <a:lnL cap="flat" cmpd="sng" w="7625">
                      <a:solidFill>
                        <a:srgbClr val="0B5B51"/>
                      </a:solidFill>
                      <a:prstDash val="solid"/>
                      <a:round/>
                      <a:headEnd len="sm" w="sm" type="none"/>
                      <a:tailEnd len="sm" w="sm" type="none"/>
                    </a:lnL>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481775">
                <a:tc>
                  <a:txBody>
                    <a:bodyPr/>
                    <a:lstStyle/>
                    <a:p>
                      <a:pPr indent="0" lvl="0" marL="0" rtl="0" algn="ctr">
                        <a:lnSpc>
                          <a:spcPct val="115000"/>
                        </a:lnSpc>
                        <a:spcBef>
                          <a:spcPts val="0"/>
                        </a:spcBef>
                        <a:spcAft>
                          <a:spcPts val="0"/>
                        </a:spcAft>
                        <a:buNone/>
                      </a:pPr>
                      <a:r>
                        <a:rPr lang="en" sz="2000">
                          <a:solidFill>
                            <a:srgbClr val="424242"/>
                          </a:solidFill>
                          <a:latin typeface="Calibri"/>
                          <a:ea typeface="Calibri"/>
                          <a:cs typeface="Calibri"/>
                          <a:sym typeface="Calibri"/>
                        </a:rPr>
                        <a:t>3</a:t>
                      </a:r>
                      <a:endParaRPr sz="2000">
                        <a:solidFill>
                          <a:srgbClr val="424242"/>
                        </a:solidFill>
                        <a:latin typeface="Calibri"/>
                        <a:ea typeface="Calibri"/>
                        <a:cs typeface="Calibri"/>
                        <a:sym typeface="Calibri"/>
                      </a:endParaRPr>
                    </a:p>
                  </a:txBody>
                  <a:tcPr marT="91425" marB="91425" marR="91425" marL="91425">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2000">
                          <a:solidFill>
                            <a:srgbClr val="424242"/>
                          </a:solidFill>
                          <a:latin typeface="Calibri"/>
                          <a:ea typeface="Calibri"/>
                          <a:cs typeface="Calibri"/>
                          <a:sym typeface="Calibri"/>
                        </a:rPr>
                        <a:t>17</a:t>
                      </a:r>
                      <a:endParaRPr sz="2000">
                        <a:solidFill>
                          <a:srgbClr val="424242"/>
                        </a:solidFill>
                        <a:latin typeface="Calibri"/>
                        <a:ea typeface="Calibri"/>
                        <a:cs typeface="Calibri"/>
                        <a:sym typeface="Calibri"/>
                      </a:endParaRPr>
                    </a:p>
                  </a:txBody>
                  <a:tcPr marT="91425" marB="91425" marR="91425" marL="91425">
                    <a:lnL cap="flat" cmpd="sng" w="7625">
                      <a:solidFill>
                        <a:srgbClr val="0B5B51"/>
                      </a:solidFill>
                      <a:prstDash val="solid"/>
                      <a:round/>
                      <a:headEnd len="sm" w="sm" type="none"/>
                      <a:tailEnd len="sm" w="sm" type="none"/>
                    </a:lnL>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481775">
                <a:tc>
                  <a:txBody>
                    <a:bodyPr/>
                    <a:lstStyle/>
                    <a:p>
                      <a:pPr indent="0" lvl="0" marL="0" rtl="0" algn="ctr">
                        <a:lnSpc>
                          <a:spcPct val="115000"/>
                        </a:lnSpc>
                        <a:spcBef>
                          <a:spcPts val="0"/>
                        </a:spcBef>
                        <a:spcAft>
                          <a:spcPts val="0"/>
                        </a:spcAft>
                        <a:buNone/>
                      </a:pPr>
                      <a:r>
                        <a:rPr lang="en" sz="2000">
                          <a:solidFill>
                            <a:srgbClr val="424242"/>
                          </a:solidFill>
                          <a:latin typeface="Calibri"/>
                          <a:ea typeface="Calibri"/>
                          <a:cs typeface="Calibri"/>
                          <a:sym typeface="Calibri"/>
                        </a:rPr>
                        <a:t>4</a:t>
                      </a:r>
                      <a:endParaRPr sz="2000">
                        <a:solidFill>
                          <a:srgbClr val="424242"/>
                        </a:solidFill>
                        <a:latin typeface="Calibri"/>
                        <a:ea typeface="Calibri"/>
                        <a:cs typeface="Calibri"/>
                        <a:sym typeface="Calibri"/>
                      </a:endParaRPr>
                    </a:p>
                  </a:txBody>
                  <a:tcPr marT="91425" marB="91425" marR="91425" marL="91425">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2000">
                        <a:solidFill>
                          <a:srgbClr val="424242"/>
                        </a:solidFill>
                        <a:latin typeface="Calibri"/>
                        <a:ea typeface="Calibri"/>
                        <a:cs typeface="Calibri"/>
                        <a:sym typeface="Calibri"/>
                      </a:endParaRPr>
                    </a:p>
                  </a:txBody>
                  <a:tcPr marT="91425" marB="91425" marR="91425" marL="91425">
                    <a:lnL cap="flat" cmpd="sng" w="7625">
                      <a:solidFill>
                        <a:srgbClr val="0B5B51"/>
                      </a:solidFill>
                      <a:prstDash val="solid"/>
                      <a:round/>
                      <a:headEnd len="sm" w="sm" type="none"/>
                      <a:tailEnd len="sm" w="sm" type="none"/>
                    </a:lnL>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481775">
                <a:tc>
                  <a:txBody>
                    <a:bodyPr/>
                    <a:lstStyle/>
                    <a:p>
                      <a:pPr indent="0" lvl="0" marL="0" rtl="0" algn="ctr">
                        <a:lnSpc>
                          <a:spcPct val="115000"/>
                        </a:lnSpc>
                        <a:spcBef>
                          <a:spcPts val="0"/>
                        </a:spcBef>
                        <a:spcAft>
                          <a:spcPts val="0"/>
                        </a:spcAft>
                        <a:buNone/>
                      </a:pPr>
                      <a:r>
                        <a:rPr lang="en" sz="2000">
                          <a:solidFill>
                            <a:srgbClr val="424242"/>
                          </a:solidFill>
                          <a:latin typeface="Calibri"/>
                          <a:ea typeface="Calibri"/>
                          <a:cs typeface="Calibri"/>
                          <a:sym typeface="Calibri"/>
                        </a:rPr>
                        <a:t>5</a:t>
                      </a:r>
                      <a:endParaRPr sz="2000">
                        <a:solidFill>
                          <a:srgbClr val="424242"/>
                        </a:solidFill>
                        <a:latin typeface="Calibri"/>
                        <a:ea typeface="Calibri"/>
                        <a:cs typeface="Calibri"/>
                        <a:sym typeface="Calibri"/>
                      </a:endParaRPr>
                    </a:p>
                  </a:txBody>
                  <a:tcPr marT="91425" marB="91425" marR="91425" marL="91425">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tcPr>
                </a:tc>
                <a:tc>
                  <a:txBody>
                    <a:bodyPr/>
                    <a:lstStyle/>
                    <a:p>
                      <a:pPr indent="0" lvl="0" marL="0" rtl="0" algn="ctr">
                        <a:lnSpc>
                          <a:spcPct val="115000"/>
                        </a:lnSpc>
                        <a:spcBef>
                          <a:spcPts val="0"/>
                        </a:spcBef>
                        <a:spcAft>
                          <a:spcPts val="0"/>
                        </a:spcAft>
                        <a:buNone/>
                      </a:pPr>
                      <a:r>
                        <a:t/>
                      </a:r>
                      <a:endParaRPr sz="2000">
                        <a:solidFill>
                          <a:srgbClr val="424242"/>
                        </a:solidFill>
                        <a:latin typeface="Calibri"/>
                        <a:ea typeface="Calibri"/>
                        <a:cs typeface="Calibri"/>
                        <a:sym typeface="Calibri"/>
                      </a:endParaRPr>
                    </a:p>
                  </a:txBody>
                  <a:tcPr marT="91425" marB="91425" marR="91425" marL="91425">
                    <a:lnL cap="flat" cmpd="sng" w="7625">
                      <a:solidFill>
                        <a:srgbClr val="0B5B51"/>
                      </a:solidFill>
                      <a:prstDash val="solid"/>
                      <a:round/>
                      <a:headEnd len="sm" w="sm" type="none"/>
                      <a:tailEnd len="sm" w="sm" type="none"/>
                    </a:lnL>
                    <a:lnT cap="flat" cmpd="sng" w="7625">
                      <a:solidFill>
                        <a:srgbClr val="0B5B51"/>
                      </a:solidFill>
                      <a:prstDash val="solid"/>
                      <a:round/>
                      <a:headEnd len="sm" w="sm" type="none"/>
                      <a:tailEnd len="sm" w="sm" type="none"/>
                    </a:lnT>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p20"/>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08" name="Google Shape;208;p20"/>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09" name="Google Shape;209;p20"/>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10" name="Google Shape;210;p20"/>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11" name="Google Shape;211;p20"/>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12" name="Google Shape;212;p20"/>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213" name="Google Shape;213;p20"/>
          <p:cNvCxnSpPr>
            <a:stCxn id="207" idx="2"/>
            <a:endCxn id="209"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214" name="Google Shape;214;p20"/>
          <p:cNvCxnSpPr>
            <a:stCxn id="209" idx="3"/>
            <a:endCxn id="208"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215" name="Google Shape;215;p20"/>
          <p:cNvCxnSpPr>
            <a:stCxn id="208" idx="3"/>
            <a:endCxn id="210"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216" name="Google Shape;216;p20"/>
          <p:cNvCxnSpPr>
            <a:stCxn id="210" idx="3"/>
            <a:endCxn id="212"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217" name="Google Shape;217;p20"/>
          <p:cNvCxnSpPr>
            <a:stCxn id="212" idx="3"/>
            <a:endCxn id="211"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218" name="Google Shape;218;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19" name="Google Shape;219;p20"/>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pic>
        <p:nvPicPr>
          <p:cNvPr id="220" name="Google Shape;220;p20" title="hugeicons_chart-down.png"/>
          <p:cNvPicPr preferRelativeResize="0"/>
          <p:nvPr/>
        </p:nvPicPr>
        <p:blipFill>
          <a:blip r:embed="rId3">
            <a:alphaModFix/>
          </a:blip>
          <a:stretch>
            <a:fillRect/>
          </a:stretch>
        </p:blipFill>
        <p:spPr>
          <a:xfrm>
            <a:off x="4902133" y="3200400"/>
            <a:ext cx="228600" cy="228600"/>
          </a:xfrm>
          <a:prstGeom prst="rect">
            <a:avLst/>
          </a:prstGeom>
          <a:noFill/>
          <a:ln>
            <a:noFill/>
          </a:ln>
        </p:spPr>
      </p:pic>
      <p:sp>
        <p:nvSpPr>
          <p:cNvPr id="221" name="Google Shape;221;p20"/>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222" name="Google Shape;222;p20"/>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223" name="Google Shape;223;p20"/>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224" name="Google Shape;224;p20" title="hugeicons_start-up-02.png"/>
          <p:cNvPicPr preferRelativeResize="0"/>
          <p:nvPr/>
        </p:nvPicPr>
        <p:blipFill>
          <a:blip r:embed="rId4">
            <a:alphaModFix/>
          </a:blip>
          <a:stretch>
            <a:fillRect/>
          </a:stretch>
        </p:blipFill>
        <p:spPr>
          <a:xfrm>
            <a:off x="1084454" y="1554480"/>
            <a:ext cx="228600" cy="228600"/>
          </a:xfrm>
          <a:prstGeom prst="rect">
            <a:avLst/>
          </a:prstGeom>
          <a:noFill/>
          <a:ln>
            <a:noFill/>
          </a:ln>
        </p:spPr>
      </p:pic>
      <p:sp>
        <p:nvSpPr>
          <p:cNvPr id="225" name="Google Shape;225;p20"/>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226" name="Google Shape;226;p20" title="hugeicons_centralized.png"/>
          <p:cNvPicPr preferRelativeResize="0"/>
          <p:nvPr/>
        </p:nvPicPr>
        <p:blipFill>
          <a:blip r:embed="rId5">
            <a:alphaModFix/>
          </a:blip>
          <a:stretch>
            <a:fillRect/>
          </a:stretch>
        </p:blipFill>
        <p:spPr>
          <a:xfrm>
            <a:off x="7799832" y="3200400"/>
            <a:ext cx="228600" cy="228600"/>
          </a:xfrm>
          <a:prstGeom prst="rect">
            <a:avLst/>
          </a:prstGeom>
          <a:noFill/>
          <a:ln>
            <a:noFill/>
          </a:ln>
        </p:spPr>
      </p:pic>
      <p:pic>
        <p:nvPicPr>
          <p:cNvPr id="227" name="Google Shape;227;p20" title="hugeicons_pencil.png"/>
          <p:cNvPicPr preferRelativeResize="0"/>
          <p:nvPr/>
        </p:nvPicPr>
        <p:blipFill>
          <a:blip r:embed="rId6">
            <a:alphaModFix/>
          </a:blip>
          <a:stretch>
            <a:fillRect/>
          </a:stretch>
        </p:blipFill>
        <p:spPr>
          <a:xfrm>
            <a:off x="6519672" y="1554480"/>
            <a:ext cx="228600" cy="228600"/>
          </a:xfrm>
          <a:prstGeom prst="rect">
            <a:avLst/>
          </a:prstGeom>
          <a:noFill/>
          <a:ln>
            <a:noFill/>
          </a:ln>
        </p:spPr>
      </p:pic>
      <p:sp>
        <p:nvSpPr>
          <p:cNvPr id="228" name="Google Shape;228;p20"/>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229" name="Google Shape;229;p20"/>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pic>
        <p:nvPicPr>
          <p:cNvPr id="230" name="Google Shape;230;p20" title="hugeicons_task-done-01.png"/>
          <p:cNvPicPr preferRelativeResize="0"/>
          <p:nvPr/>
        </p:nvPicPr>
        <p:blipFill>
          <a:blip r:embed="rId7">
            <a:alphaModFix/>
          </a:blip>
          <a:stretch>
            <a:fillRect/>
          </a:stretch>
        </p:blipFill>
        <p:spPr>
          <a:xfrm>
            <a:off x="3623168" y="1554480"/>
            <a:ext cx="228600" cy="228600"/>
          </a:xfrm>
          <a:prstGeom prst="rect">
            <a:avLst/>
          </a:prstGeom>
          <a:noFill/>
          <a:ln>
            <a:noFill/>
          </a:ln>
        </p:spPr>
      </p:pic>
      <p:pic>
        <p:nvPicPr>
          <p:cNvPr id="231" name="Google Shape;231;p20" title="hugeicons_task-done-01.png"/>
          <p:cNvPicPr preferRelativeResize="0"/>
          <p:nvPr/>
        </p:nvPicPr>
        <p:blipFill>
          <a:blip r:embed="rId7">
            <a:alphaModFix/>
          </a:blip>
          <a:stretch>
            <a:fillRect/>
          </a:stretch>
        </p:blipFill>
        <p:spPr>
          <a:xfrm>
            <a:off x="1844894" y="3200400"/>
            <a:ext cx="228600" cy="2286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35" name="Shape 235"/>
        <p:cNvGrpSpPr/>
        <p:nvPr/>
      </p:nvGrpSpPr>
      <p:grpSpPr>
        <a:xfrm>
          <a:off x="0" y="0"/>
          <a:ext cx="0" cy="0"/>
          <a:chOff x="0" y="0"/>
          <a:chExt cx="0" cy="0"/>
        </a:xfrm>
      </p:grpSpPr>
      <p:sp>
        <p:nvSpPr>
          <p:cNvPr id="236" name="Google Shape;236;p21"/>
          <p:cNvSpPr txBox="1"/>
          <p:nvPr>
            <p:ph type="title"/>
          </p:nvPr>
        </p:nvSpPr>
        <p:spPr>
          <a:xfrm>
            <a:off x="311700" y="445025"/>
            <a:ext cx="8520600" cy="477000"/>
          </a:xfrm>
          <a:prstGeom prst="rect">
            <a:avLst/>
          </a:prstGeom>
          <a:noFill/>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900"/>
              <a:t>Learning Strategies</a:t>
            </a:r>
            <a:r>
              <a:rPr lang="en" sz="1900"/>
              <a:t> - </a:t>
            </a:r>
            <a:r>
              <a:rPr lang="en" sz="1800"/>
              <a:t>Quadratic Growth in Visual Patterns 🪴</a:t>
            </a:r>
            <a:endParaRPr sz="1700">
              <a:solidFill>
                <a:schemeClr val="dk1"/>
              </a:solidFill>
            </a:endParaRPr>
          </a:p>
        </p:txBody>
      </p:sp>
      <p:sp>
        <p:nvSpPr>
          <p:cNvPr id="237" name="Google Shape;237;p2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38" name="Google Shape;238;p2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7.2.3 Quadratic Expressions</a:t>
            </a:r>
            <a:endParaRPr/>
          </a:p>
        </p:txBody>
      </p:sp>
      <p:pic>
        <p:nvPicPr>
          <p:cNvPr id="239" name="Google Shape;239;p21" title="emojione_input-latin-letters (4).png"/>
          <p:cNvPicPr preferRelativeResize="0"/>
          <p:nvPr/>
        </p:nvPicPr>
        <p:blipFill>
          <a:blip r:embed="rId3">
            <a:alphaModFix/>
          </a:blip>
          <a:stretch>
            <a:fillRect/>
          </a:stretch>
        </p:blipFill>
        <p:spPr>
          <a:xfrm>
            <a:off x="8686800" y="140225"/>
            <a:ext cx="274320" cy="274320"/>
          </a:xfrm>
          <a:prstGeom prst="rect">
            <a:avLst/>
          </a:prstGeom>
          <a:noFill/>
          <a:ln>
            <a:noFill/>
          </a:ln>
        </p:spPr>
      </p:pic>
      <p:pic>
        <p:nvPicPr>
          <p:cNvPr id="240" name="Google Shape;240;p21" title="Frame 13.png"/>
          <p:cNvPicPr preferRelativeResize="0"/>
          <p:nvPr/>
        </p:nvPicPr>
        <p:blipFill>
          <a:blip r:embed="rId4">
            <a:alphaModFix/>
          </a:blip>
          <a:stretch>
            <a:fillRect/>
          </a:stretch>
        </p:blipFill>
        <p:spPr>
          <a:xfrm>
            <a:off x="8321040" y="140230"/>
            <a:ext cx="274320" cy="274320"/>
          </a:xfrm>
          <a:prstGeom prst="rect">
            <a:avLst/>
          </a:prstGeom>
          <a:noFill/>
          <a:ln>
            <a:noFill/>
          </a:ln>
        </p:spPr>
      </p:pic>
      <p:sp>
        <p:nvSpPr>
          <p:cNvPr id="241" name="Google Shape;241;p21"/>
          <p:cNvSpPr txBox="1"/>
          <p:nvPr>
            <p:ph idx="1" type="body"/>
          </p:nvPr>
        </p:nvSpPr>
        <p:spPr>
          <a:xfrm>
            <a:off x="311700" y="1160325"/>
            <a:ext cx="3999900" cy="2086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Teacher Instruction:</a:t>
            </a:r>
            <a:r>
              <a:rPr lang="en" sz="1600"/>
              <a:t> Use these strategies to adjust the activity to support English language learners and </a:t>
            </a:r>
            <a:r>
              <a:rPr lang="en" sz="1600"/>
              <a:t>students with disabilities</a:t>
            </a:r>
            <a:r>
              <a:rPr lang="en" sz="1600"/>
              <a:t>. </a:t>
            </a:r>
            <a:endParaRPr sz="1600"/>
          </a:p>
          <a:p>
            <a:pPr indent="-342900" lvl="0" marL="457200" rtl="0" algn="l">
              <a:lnSpc>
                <a:spcPct val="100000"/>
              </a:lnSpc>
              <a:spcBef>
                <a:spcPts val="1200"/>
              </a:spcBef>
              <a:spcAft>
                <a:spcPts val="0"/>
              </a:spcAft>
              <a:buSzPts val="1800"/>
              <a:buChar char="●"/>
            </a:pPr>
            <a:r>
              <a:rPr i="1" lang="en" sz="1600"/>
              <a:t>You can copy and paste the callouts directly on top of the activity or give the instructions aloud. </a:t>
            </a:r>
            <a:endParaRPr b="1"/>
          </a:p>
        </p:txBody>
      </p:sp>
      <p:sp>
        <p:nvSpPr>
          <p:cNvPr id="242" name="Google Shape;242;p21"/>
          <p:cNvSpPr/>
          <p:nvPr/>
        </p:nvSpPr>
        <p:spPr>
          <a:xfrm>
            <a:off x="4882300" y="875646"/>
            <a:ext cx="3804600" cy="2340900"/>
          </a:xfrm>
          <a:prstGeom prst="wedgeRoundRectCallout">
            <a:avLst>
              <a:gd fmla="val -58476" name="adj1"/>
              <a:gd fmla="val -21281" name="adj2"/>
              <a:gd fmla="val 0" name="adj3"/>
            </a:avLst>
          </a:prstGeom>
          <a:solidFill>
            <a:srgbClr val="FDBD3E"/>
          </a:solidFill>
          <a:ln>
            <a:noFill/>
          </a:ln>
        </p:spPr>
        <p:txBody>
          <a:bodyPr anchorCtr="0" anchor="ctr" bIns="91425" lIns="91425" spcFirstLastPara="1" rIns="91425" wrap="square" tIns="91425">
            <a:noAutofit/>
          </a:bodyPr>
          <a:lstStyle/>
          <a:p>
            <a:pPr indent="-207009" lvl="0" marL="274320" rtl="0" algn="l">
              <a:spcBef>
                <a:spcPts val="1000"/>
              </a:spcBef>
              <a:spcAft>
                <a:spcPts val="0"/>
              </a:spcAft>
              <a:buSzPts val="1100"/>
              <a:buFont typeface="Noto Sans"/>
              <a:buAutoNum type="arabicPeriod"/>
            </a:pPr>
            <a:r>
              <a:rPr lang="en" sz="1100">
                <a:latin typeface="Noto Sans"/>
                <a:ea typeface="Noto Sans"/>
                <a:cs typeface="Noto Sans"/>
                <a:sym typeface="Noto Sans"/>
              </a:rPr>
              <a:t>Listen to each strategy carefully.</a:t>
            </a:r>
            <a:endParaRPr sz="1100">
              <a:latin typeface="Noto Sans"/>
              <a:ea typeface="Noto Sans"/>
              <a:cs typeface="Noto Sans"/>
              <a:sym typeface="Noto Sans"/>
            </a:endParaRPr>
          </a:p>
          <a:p>
            <a:pPr indent="-207009" lvl="0" marL="274320" rtl="0" algn="l">
              <a:spcBef>
                <a:spcPts val="1000"/>
              </a:spcBef>
              <a:spcAft>
                <a:spcPts val="0"/>
              </a:spcAft>
              <a:buSzPts val="1100"/>
              <a:buFont typeface="Noto Sans"/>
              <a:buAutoNum type="arabicPeriod"/>
            </a:pPr>
            <a:r>
              <a:rPr lang="en" sz="1100">
                <a:latin typeface="Noto Sans"/>
                <a:ea typeface="Noto Sans"/>
                <a:cs typeface="Noto Sans"/>
                <a:sym typeface="Noto Sans"/>
              </a:rPr>
              <a:t>Say what you heard using math language.</a:t>
            </a:r>
            <a:endParaRPr sz="1100">
              <a:latin typeface="Noto Sans"/>
              <a:ea typeface="Noto Sans"/>
              <a:cs typeface="Noto Sans"/>
              <a:sym typeface="Noto Sans"/>
            </a:endParaRPr>
          </a:p>
          <a:p>
            <a:pPr indent="-207009" lvl="0" marL="274320" rtl="0" algn="l">
              <a:spcBef>
                <a:spcPts val="1000"/>
              </a:spcBef>
              <a:spcAft>
                <a:spcPts val="0"/>
              </a:spcAft>
              <a:buSzPts val="1100"/>
              <a:buFont typeface="Noto Sans"/>
              <a:buAutoNum type="arabicPeriod"/>
            </a:pPr>
            <a:r>
              <a:rPr lang="en" sz="1100">
                <a:latin typeface="Noto Sans"/>
                <a:ea typeface="Noto Sans"/>
                <a:cs typeface="Noto Sans"/>
                <a:sym typeface="Noto Sans"/>
              </a:rPr>
              <a:t>Practice saying it with a partner, then share with the class.</a:t>
            </a:r>
            <a:endParaRPr sz="1100">
              <a:latin typeface="Noto Sans"/>
              <a:ea typeface="Noto Sans"/>
              <a:cs typeface="Noto Sans"/>
              <a:sym typeface="Noto Sans"/>
            </a:endParaRPr>
          </a:p>
          <a:p>
            <a:pPr indent="-207009" lvl="0" marL="274320" rtl="0" algn="l">
              <a:spcBef>
                <a:spcPts val="1000"/>
              </a:spcBef>
              <a:spcAft>
                <a:spcPts val="0"/>
              </a:spcAft>
              <a:buSzPts val="1100"/>
              <a:buFont typeface="Noto Sans"/>
              <a:buAutoNum type="arabicPeriod"/>
            </a:pPr>
            <a:r>
              <a:rPr lang="en" sz="1100">
                <a:latin typeface="Noto Sans"/>
                <a:ea typeface="Noto Sans"/>
                <a:cs typeface="Noto Sans"/>
                <a:sym typeface="Noto Sans"/>
              </a:rPr>
              <a:t>Ask the original speaker if your what you said was right.</a:t>
            </a:r>
            <a:endParaRPr sz="1100">
              <a:latin typeface="Noto Sans"/>
              <a:ea typeface="Noto Sans"/>
              <a:cs typeface="Noto Sans"/>
              <a:sym typeface="Noto Sans"/>
            </a:endParaRPr>
          </a:p>
          <a:p>
            <a:pPr indent="-207009" lvl="0" marL="274320" rtl="0" algn="l">
              <a:spcBef>
                <a:spcPts val="1000"/>
              </a:spcBef>
              <a:spcAft>
                <a:spcPts val="0"/>
              </a:spcAft>
              <a:buSzPts val="1100"/>
              <a:buFont typeface="Noto Sans"/>
              <a:buAutoNum type="arabicPeriod"/>
            </a:pPr>
            <a:r>
              <a:rPr lang="en" sz="1100">
                <a:latin typeface="Noto Sans"/>
                <a:ea typeface="Noto Sans"/>
                <a:cs typeface="Noto Sans"/>
                <a:sym typeface="Noto Sans"/>
              </a:rPr>
              <a:t>Notice words or phrases that make the idea clearer.</a:t>
            </a:r>
            <a:endParaRPr sz="1100">
              <a:latin typeface="Noto Sans"/>
              <a:ea typeface="Noto Sans"/>
              <a:cs typeface="Noto Sans"/>
              <a:sym typeface="Noto Sans"/>
            </a:endParaRPr>
          </a:p>
          <a:p>
            <a:pPr indent="0" lvl="0" marL="0" rtl="0" algn="r">
              <a:spcBef>
                <a:spcPts val="500"/>
              </a:spcBef>
              <a:spcAft>
                <a:spcPts val="0"/>
              </a:spcAft>
              <a:buNone/>
            </a:pPr>
            <a:r>
              <a:rPr lang="en" sz="800">
                <a:solidFill>
                  <a:schemeClr val="dk1"/>
                </a:solidFill>
                <a:latin typeface="Noto Sans"/>
                <a:ea typeface="Noto Sans"/>
                <a:cs typeface="Noto Sans"/>
                <a:sym typeface="Noto Sans"/>
              </a:rPr>
              <a:t>Discussion Supports</a:t>
            </a:r>
            <a:endParaRPr sz="1200">
              <a:latin typeface="Calibri"/>
              <a:ea typeface="Calibri"/>
              <a:cs typeface="Calibri"/>
              <a:sym typeface="Calibri"/>
            </a:endParaRPr>
          </a:p>
        </p:txBody>
      </p:sp>
      <p:sp>
        <p:nvSpPr>
          <p:cNvPr id="243" name="Google Shape;243;p21"/>
          <p:cNvSpPr/>
          <p:nvPr/>
        </p:nvSpPr>
        <p:spPr>
          <a:xfrm>
            <a:off x="5034300" y="3246525"/>
            <a:ext cx="3652500" cy="1632900"/>
          </a:xfrm>
          <a:prstGeom prst="wedgeRoundRectCallout">
            <a:avLst>
              <a:gd fmla="val -58476" name="adj1"/>
              <a:gd fmla="val -21281" name="adj2"/>
              <a:gd fmla="val 0" name="adj3"/>
            </a:avLst>
          </a:prstGeom>
          <a:solidFill>
            <a:srgbClr val="C6CE33"/>
          </a:solidFill>
          <a:ln>
            <a:noFill/>
          </a:ln>
        </p:spPr>
        <p:txBody>
          <a:bodyPr anchorCtr="0" anchor="ctr" bIns="91425" lIns="91425" spcFirstLastPara="1" rIns="91425" wrap="square" tIns="91425">
            <a:noAutofit/>
          </a:bodyPr>
          <a:lstStyle/>
          <a:p>
            <a:pPr indent="-298450" lvl="0" marL="457200" rtl="0" algn="l">
              <a:spcBef>
                <a:spcPts val="1000"/>
              </a:spcBef>
              <a:spcAft>
                <a:spcPts val="0"/>
              </a:spcAft>
              <a:buSzPts val="1100"/>
              <a:buFont typeface="Noto Sans Medium"/>
              <a:buAutoNum type="arabicPeriod"/>
            </a:pPr>
            <a:r>
              <a:rPr lang="en" sz="1100">
                <a:latin typeface="Noto Sans Medium"/>
                <a:ea typeface="Noto Sans Medium"/>
                <a:cs typeface="Noto Sans Medium"/>
                <a:sym typeface="Noto Sans Medium"/>
              </a:rPr>
              <a:t>Help make a display of key math words.</a:t>
            </a:r>
            <a:endParaRPr sz="1100">
              <a:latin typeface="Noto Sans Medium"/>
              <a:ea typeface="Noto Sans Medium"/>
              <a:cs typeface="Noto Sans Medium"/>
              <a:sym typeface="Noto Sans Medium"/>
            </a:endParaRPr>
          </a:p>
          <a:p>
            <a:pPr indent="-298450" lvl="0" marL="457200" rtl="0" algn="l">
              <a:spcBef>
                <a:spcPts val="1000"/>
              </a:spcBef>
              <a:spcAft>
                <a:spcPts val="0"/>
              </a:spcAft>
              <a:buSzPts val="1100"/>
              <a:buFont typeface="Noto Sans Medium"/>
              <a:buAutoNum type="arabicPeriod"/>
            </a:pPr>
            <a:r>
              <a:rPr lang="en" sz="1100">
                <a:latin typeface="Noto Sans Medium"/>
                <a:ea typeface="Noto Sans Medium"/>
                <a:cs typeface="Noto Sans Medium"/>
                <a:sym typeface="Noto Sans Medium"/>
              </a:rPr>
              <a:t>Add pictures or notes for quadratic, quadratic relationship, and quadratic expression.</a:t>
            </a:r>
            <a:endParaRPr sz="1100">
              <a:latin typeface="Noto Sans Medium"/>
              <a:ea typeface="Noto Sans Medium"/>
              <a:cs typeface="Noto Sans Medium"/>
              <a:sym typeface="Noto Sans Medium"/>
            </a:endParaRPr>
          </a:p>
          <a:p>
            <a:pPr indent="-298450" lvl="0" marL="457200" rtl="0" algn="l">
              <a:spcBef>
                <a:spcPts val="1000"/>
              </a:spcBef>
              <a:spcAft>
                <a:spcPts val="0"/>
              </a:spcAft>
              <a:buSzPts val="1100"/>
              <a:buFont typeface="Noto Sans Medium"/>
              <a:buAutoNum type="arabicPeriod"/>
            </a:pPr>
            <a:r>
              <a:rPr lang="en" sz="1100">
                <a:latin typeface="Noto Sans Medium"/>
                <a:ea typeface="Noto Sans Medium"/>
                <a:cs typeface="Noto Sans Medium"/>
                <a:sym typeface="Noto Sans Medium"/>
              </a:rPr>
              <a:t>Include examples of patterns and equations.</a:t>
            </a:r>
            <a:endParaRPr sz="1100">
              <a:latin typeface="Noto Sans Medium"/>
              <a:ea typeface="Noto Sans Medium"/>
              <a:cs typeface="Noto Sans Medium"/>
              <a:sym typeface="Noto Sans Medium"/>
            </a:endParaRPr>
          </a:p>
          <a:p>
            <a:pPr indent="0" lvl="0" marL="0" rtl="0" algn="r">
              <a:spcBef>
                <a:spcPts val="500"/>
              </a:spcBef>
              <a:spcAft>
                <a:spcPts val="0"/>
              </a:spcAft>
              <a:buNone/>
            </a:pPr>
            <a:r>
              <a:rPr lang="en" sz="1000">
                <a:solidFill>
                  <a:schemeClr val="dk1"/>
                </a:solidFill>
                <a:latin typeface="Noto Sans Light"/>
                <a:ea typeface="Noto Sans Light"/>
                <a:cs typeface="Noto Sans Light"/>
                <a:sym typeface="Noto Sans Light"/>
              </a:rPr>
              <a:t>Representation</a:t>
            </a:r>
            <a:endParaRPr>
              <a:latin typeface="Noto Sans Light"/>
              <a:ea typeface="Noto Sans Light"/>
              <a:cs typeface="Noto Sans Light"/>
              <a:sym typeface="Noto Sans Light"/>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sp>
        <p:nvSpPr>
          <p:cNvPr id="248" name="Google Shape;248;p22"/>
          <p:cNvSpPr txBox="1"/>
          <p:nvPr>
            <p:ph type="title"/>
          </p:nvPr>
        </p:nvSpPr>
        <p:spPr>
          <a:xfrm>
            <a:off x="311700" y="445025"/>
            <a:ext cx="85206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rgbClr val="005047"/>
                </a:solidFill>
              </a:rPr>
              <a:t>Le</a:t>
            </a:r>
            <a:r>
              <a:rPr lang="en" sz="2000">
                <a:solidFill>
                  <a:srgbClr val="005047"/>
                </a:solidFill>
              </a:rPr>
              <a:t>arning Activity - Quadratic Growth in </a:t>
            </a:r>
            <a:r>
              <a:rPr lang="en" sz="2000"/>
              <a:t>Visual Patterns 🪴</a:t>
            </a:r>
            <a:endParaRPr sz="2600">
              <a:solidFill>
                <a:srgbClr val="005047"/>
              </a:solidFill>
            </a:endParaRPr>
          </a:p>
        </p:txBody>
      </p:sp>
      <p:sp>
        <p:nvSpPr>
          <p:cNvPr id="249" name="Google Shape;249;p2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50" name="Google Shape;250;p22"/>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7.2.3 Quadratic Expressions</a:t>
            </a:r>
            <a:endParaRPr/>
          </a:p>
        </p:txBody>
      </p:sp>
      <p:graphicFrame>
        <p:nvGraphicFramePr>
          <p:cNvPr id="251" name="Google Shape;251;p22"/>
          <p:cNvGraphicFramePr/>
          <p:nvPr/>
        </p:nvGraphicFramePr>
        <p:xfrm>
          <a:off x="437615" y="1299037"/>
          <a:ext cx="3000000" cy="3000000"/>
        </p:xfrm>
        <a:graphic>
          <a:graphicData uri="http://schemas.openxmlformats.org/drawingml/2006/table">
            <a:tbl>
              <a:tblPr>
                <a:noFill/>
                <a:tableStyleId>{D68828BC-E530-4C3E-804B-2D3DAD4C3622}</a:tableStyleId>
              </a:tblPr>
              <a:tblGrid>
                <a:gridCol w="1615975"/>
                <a:gridCol w="1467050"/>
              </a:tblGrid>
              <a:tr h="511225">
                <a:tc>
                  <a:txBody>
                    <a:bodyPr/>
                    <a:lstStyle/>
                    <a:p>
                      <a:pPr indent="0" lvl="0" marL="0" rtl="0" algn="ctr">
                        <a:spcBef>
                          <a:spcPts val="0"/>
                        </a:spcBef>
                        <a:spcAft>
                          <a:spcPts val="0"/>
                        </a:spcAft>
                        <a:buNone/>
                      </a:pPr>
                      <a:r>
                        <a:rPr b="1" i="1" lang="en">
                          <a:solidFill>
                            <a:schemeClr val="lt1"/>
                          </a:solidFill>
                          <a:latin typeface="Times New Roman"/>
                          <a:ea typeface="Times New Roman"/>
                          <a:cs typeface="Times New Roman"/>
                          <a:sym typeface="Times New Roman"/>
                        </a:rPr>
                        <a:t>Step</a:t>
                      </a:r>
                      <a:endParaRPr b="1" i="1">
                        <a:solidFill>
                          <a:schemeClr val="lt1"/>
                        </a:solidFill>
                        <a:latin typeface="Times New Roman"/>
                        <a:ea typeface="Times New Roman"/>
                        <a:cs typeface="Times New Roman"/>
                        <a:sym typeface="Times New Roman"/>
                      </a:endParaRPr>
                    </a:p>
                  </a:txBody>
                  <a:tcPr marT="0" marB="45700" marR="45700" marL="457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7625">
                      <a:solidFill>
                        <a:schemeClr val="dk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b="1" i="1" lang="en">
                          <a:solidFill>
                            <a:schemeClr val="lt1"/>
                          </a:solidFill>
                          <a:latin typeface="Times New Roman"/>
                          <a:ea typeface="Times New Roman"/>
                          <a:cs typeface="Times New Roman"/>
                          <a:sym typeface="Times New Roman"/>
                        </a:rPr>
                        <a:t>Number of small squares</a:t>
                      </a:r>
                      <a:endParaRPr b="1" i="1">
                        <a:solidFill>
                          <a:schemeClr val="lt1"/>
                        </a:solidFill>
                        <a:latin typeface="Times New Roman"/>
                        <a:ea typeface="Times New Roman"/>
                        <a:cs typeface="Times New Roman"/>
                        <a:sym typeface="Times New Roman"/>
                      </a:endParaRPr>
                    </a:p>
                  </a:txBody>
                  <a:tcPr marT="0" marB="45700" marR="45700" marL="457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7625">
                      <a:solidFill>
                        <a:schemeClr val="dk1"/>
                      </a:solidFill>
                      <a:prstDash val="solid"/>
                      <a:round/>
                      <a:headEnd len="sm" w="sm" type="none"/>
                      <a:tailEnd len="sm" w="sm" type="none"/>
                    </a:lnB>
                    <a:solidFill>
                      <a:srgbClr val="0B5B51"/>
                    </a:solidFill>
                  </a:tcPr>
                </a:tc>
              </a:tr>
              <a:tr h="286600">
                <a:tc>
                  <a:txBody>
                    <a:bodyPr/>
                    <a:lstStyle/>
                    <a:p>
                      <a:pPr indent="0" lvl="0" marL="0" rtl="0" algn="ctr">
                        <a:lnSpc>
                          <a:spcPct val="115000"/>
                        </a:lnSpc>
                        <a:spcBef>
                          <a:spcPts val="0"/>
                        </a:spcBef>
                        <a:spcAft>
                          <a:spcPts val="0"/>
                        </a:spcAft>
                        <a:buNone/>
                      </a:pPr>
                      <a:r>
                        <a:rPr lang="en" sz="1350">
                          <a:solidFill>
                            <a:srgbClr val="424242"/>
                          </a:solidFill>
                          <a:highlight>
                            <a:srgbClr val="FFFFFF"/>
                          </a:highlight>
                          <a:latin typeface="Noto Sans"/>
                          <a:ea typeface="Noto Sans"/>
                          <a:cs typeface="Noto Sans"/>
                          <a:sym typeface="Noto Sans"/>
                        </a:rPr>
                        <a:t>1</a:t>
                      </a:r>
                      <a:endParaRPr sz="1350">
                        <a:solidFill>
                          <a:srgbClr val="424242"/>
                        </a:solidFill>
                        <a:highlight>
                          <a:srgbClr val="FFFFFF"/>
                        </a:highlight>
                        <a:latin typeface="Noto Sans"/>
                        <a:ea typeface="Noto Sans"/>
                        <a:cs typeface="Noto Sans"/>
                        <a:sym typeface="Noto Sans"/>
                      </a:endParaRPr>
                    </a:p>
                  </a:txBody>
                  <a:tcPr marT="0" marB="45700" marR="45700" marL="45700" anchor="ctr">
                    <a:lnR cap="flat" cmpd="sng" w="9525">
                      <a:solidFill>
                        <a:srgbClr val="9E9E9E"/>
                      </a:solidFill>
                      <a:prstDash val="solid"/>
                      <a:round/>
                      <a:headEnd len="sm" w="sm" type="none"/>
                      <a:tailEnd len="sm" w="sm" type="none"/>
                    </a:lnR>
                    <a:lnT cap="flat" cmpd="sng" w="7625">
                      <a:solidFill>
                        <a:schemeClr val="dk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350">
                          <a:solidFill>
                            <a:srgbClr val="424242"/>
                          </a:solidFill>
                          <a:highlight>
                            <a:srgbClr val="FFFFFF"/>
                          </a:highlight>
                          <a:latin typeface="Noto Sans"/>
                          <a:ea typeface="Noto Sans"/>
                          <a:cs typeface="Noto Sans"/>
                          <a:sym typeface="Noto Sans"/>
                        </a:rPr>
                        <a:t>3</a:t>
                      </a:r>
                      <a:endParaRPr sz="1350">
                        <a:solidFill>
                          <a:srgbClr val="424242"/>
                        </a:solidFill>
                        <a:highlight>
                          <a:srgbClr val="FFFFFF"/>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7625">
                      <a:solidFill>
                        <a:srgbClr val="0B5B51"/>
                      </a:solidFill>
                      <a:prstDash val="solid"/>
                      <a:round/>
                      <a:headEnd len="sm" w="sm" type="none"/>
                      <a:tailEnd len="sm" w="sm" type="none"/>
                    </a:lnR>
                    <a:lnT cap="flat" cmpd="sng" w="7625">
                      <a:solidFill>
                        <a:schemeClr val="dk1"/>
                      </a:solidFill>
                      <a:prstDash val="solid"/>
                      <a:round/>
                      <a:headEnd len="sm" w="sm" type="none"/>
                      <a:tailEnd len="sm" w="sm" type="none"/>
                    </a:lnT>
                    <a:lnB cap="flat" cmpd="sng" w="7625">
                      <a:solidFill>
                        <a:srgbClr val="0B5B51"/>
                      </a:solidFill>
                      <a:prstDash val="solid"/>
                      <a:round/>
                      <a:headEnd len="sm" w="sm" type="none"/>
                      <a:tailEnd len="sm" w="sm" type="none"/>
                    </a:lnB>
                  </a:tcPr>
                </a:tc>
              </a:tr>
              <a:tr h="273275">
                <a:tc>
                  <a:txBody>
                    <a:bodyPr/>
                    <a:lstStyle/>
                    <a:p>
                      <a:pPr indent="0" lvl="0" marL="0" rtl="0" algn="ctr">
                        <a:lnSpc>
                          <a:spcPct val="115000"/>
                        </a:lnSpc>
                        <a:spcBef>
                          <a:spcPts val="0"/>
                        </a:spcBef>
                        <a:spcAft>
                          <a:spcPts val="0"/>
                        </a:spcAft>
                        <a:buNone/>
                      </a:pPr>
                      <a:r>
                        <a:rPr lang="en" sz="1350">
                          <a:solidFill>
                            <a:srgbClr val="424242"/>
                          </a:solidFill>
                          <a:highlight>
                            <a:srgbClr val="FFFFFF"/>
                          </a:highlight>
                          <a:latin typeface="Noto Sans"/>
                          <a:ea typeface="Noto Sans"/>
                          <a:cs typeface="Noto Sans"/>
                          <a:sym typeface="Noto Sans"/>
                        </a:rPr>
                        <a:t>2</a:t>
                      </a:r>
                      <a:endParaRPr sz="1350">
                        <a:solidFill>
                          <a:srgbClr val="424242"/>
                        </a:solidFill>
                        <a:highlight>
                          <a:srgbClr val="FFFFFF"/>
                        </a:highlight>
                        <a:latin typeface="Noto Sans"/>
                        <a:ea typeface="Noto Sans"/>
                        <a:cs typeface="Noto Sans"/>
                        <a:sym typeface="Noto Sans"/>
                      </a:endParaRPr>
                    </a:p>
                  </a:txBody>
                  <a:tcPr marT="0" marB="45700" marR="45700" marL="45700" anchor="ctr">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350">
                          <a:solidFill>
                            <a:srgbClr val="424242"/>
                          </a:solidFill>
                          <a:highlight>
                            <a:srgbClr val="FFFFFF"/>
                          </a:highlight>
                          <a:latin typeface="Noto Sans"/>
                          <a:ea typeface="Noto Sans"/>
                          <a:cs typeface="Noto Sans"/>
                          <a:sym typeface="Noto Sans"/>
                        </a:rPr>
                        <a:t>6</a:t>
                      </a:r>
                      <a:endParaRPr sz="1350">
                        <a:solidFill>
                          <a:srgbClr val="424242"/>
                        </a:solidFill>
                        <a:highlight>
                          <a:srgbClr val="FFFFFF"/>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292450">
                <a:tc>
                  <a:txBody>
                    <a:bodyPr/>
                    <a:lstStyle/>
                    <a:p>
                      <a:pPr indent="0" lvl="0" marL="0" rtl="0" algn="ctr">
                        <a:lnSpc>
                          <a:spcPct val="115000"/>
                        </a:lnSpc>
                        <a:spcBef>
                          <a:spcPts val="0"/>
                        </a:spcBef>
                        <a:spcAft>
                          <a:spcPts val="0"/>
                        </a:spcAft>
                        <a:buNone/>
                      </a:pPr>
                      <a:r>
                        <a:rPr lang="en" sz="1350">
                          <a:solidFill>
                            <a:srgbClr val="424242"/>
                          </a:solidFill>
                          <a:highlight>
                            <a:srgbClr val="FFFFFF"/>
                          </a:highlight>
                          <a:latin typeface="Noto Sans"/>
                          <a:ea typeface="Noto Sans"/>
                          <a:cs typeface="Noto Sans"/>
                          <a:sym typeface="Noto Sans"/>
                        </a:rPr>
                        <a:t>3</a:t>
                      </a:r>
                      <a:endParaRPr sz="1350">
                        <a:solidFill>
                          <a:srgbClr val="424242"/>
                        </a:solidFill>
                        <a:highlight>
                          <a:srgbClr val="FFFFFF"/>
                        </a:highlight>
                        <a:latin typeface="Noto Sans"/>
                        <a:ea typeface="Noto Sans"/>
                        <a:cs typeface="Noto Sans"/>
                        <a:sym typeface="Noto Sans"/>
                      </a:endParaRPr>
                    </a:p>
                  </a:txBody>
                  <a:tcPr marT="0" marB="45700" marR="45700" marL="45700" anchor="ctr">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350">
                          <a:solidFill>
                            <a:srgbClr val="424242"/>
                          </a:solidFill>
                          <a:highlight>
                            <a:srgbClr val="FFFFFF"/>
                          </a:highlight>
                          <a:latin typeface="Noto Sans"/>
                          <a:ea typeface="Noto Sans"/>
                          <a:cs typeface="Noto Sans"/>
                          <a:sym typeface="Noto Sans"/>
                        </a:rPr>
                        <a:t>11</a:t>
                      </a:r>
                      <a:endParaRPr sz="1350">
                        <a:solidFill>
                          <a:srgbClr val="424242"/>
                        </a:solidFill>
                        <a:highlight>
                          <a:srgbClr val="FFFFFF"/>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319200">
                <a:tc>
                  <a:txBody>
                    <a:bodyPr/>
                    <a:lstStyle/>
                    <a:p>
                      <a:pPr indent="0" lvl="0" marL="0" rtl="0" algn="ctr">
                        <a:lnSpc>
                          <a:spcPct val="115000"/>
                        </a:lnSpc>
                        <a:spcBef>
                          <a:spcPts val="0"/>
                        </a:spcBef>
                        <a:spcAft>
                          <a:spcPts val="0"/>
                        </a:spcAft>
                        <a:buNone/>
                      </a:pPr>
                      <a:r>
                        <a:rPr lang="en" sz="1350">
                          <a:solidFill>
                            <a:srgbClr val="424242"/>
                          </a:solidFill>
                          <a:highlight>
                            <a:srgbClr val="FFFFFF"/>
                          </a:highlight>
                          <a:latin typeface="Noto Sans"/>
                          <a:ea typeface="Noto Sans"/>
                          <a:cs typeface="Noto Sans"/>
                          <a:sym typeface="Noto Sans"/>
                        </a:rPr>
                        <a:t>4</a:t>
                      </a:r>
                      <a:endParaRPr sz="1350">
                        <a:solidFill>
                          <a:srgbClr val="424242"/>
                        </a:solidFill>
                        <a:highlight>
                          <a:srgbClr val="FFFFFF"/>
                        </a:highlight>
                        <a:latin typeface="Noto Sans"/>
                        <a:ea typeface="Noto Sans"/>
                        <a:cs typeface="Noto Sans"/>
                        <a:sym typeface="Noto Sans"/>
                      </a:endParaRPr>
                    </a:p>
                  </a:txBody>
                  <a:tcPr marT="0" marB="45700" marR="45700" marL="45700" anchor="ctr">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 sz="1350">
                          <a:solidFill>
                            <a:srgbClr val="424242"/>
                          </a:solidFill>
                          <a:highlight>
                            <a:srgbClr val="FFFFFF"/>
                          </a:highlight>
                          <a:latin typeface="Noto Sans"/>
                          <a:ea typeface="Noto Sans"/>
                          <a:cs typeface="Noto Sans"/>
                          <a:sym typeface="Noto Sans"/>
                        </a:rPr>
                        <a:t>a. ___</a:t>
                      </a:r>
                      <a:endParaRPr b="1" sz="1350">
                        <a:solidFill>
                          <a:srgbClr val="424242"/>
                        </a:solidFill>
                        <a:highlight>
                          <a:srgbClr val="FFFFFF"/>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299150">
                <a:tc>
                  <a:txBody>
                    <a:bodyPr/>
                    <a:lstStyle/>
                    <a:p>
                      <a:pPr indent="0" lvl="0" marL="0" rtl="0" algn="ctr">
                        <a:lnSpc>
                          <a:spcPct val="115000"/>
                        </a:lnSpc>
                        <a:spcBef>
                          <a:spcPts val="0"/>
                        </a:spcBef>
                        <a:spcAft>
                          <a:spcPts val="0"/>
                        </a:spcAft>
                        <a:buNone/>
                      </a:pPr>
                      <a:r>
                        <a:rPr lang="en" sz="1350">
                          <a:solidFill>
                            <a:srgbClr val="424242"/>
                          </a:solidFill>
                          <a:highlight>
                            <a:srgbClr val="FFFFFF"/>
                          </a:highlight>
                          <a:latin typeface="Noto Sans"/>
                          <a:ea typeface="Noto Sans"/>
                          <a:cs typeface="Noto Sans"/>
                          <a:sym typeface="Noto Sans"/>
                        </a:rPr>
                        <a:t>5</a:t>
                      </a:r>
                      <a:endParaRPr sz="1350">
                        <a:solidFill>
                          <a:srgbClr val="424242"/>
                        </a:solidFill>
                        <a:highlight>
                          <a:srgbClr val="FFFFFF"/>
                        </a:highlight>
                        <a:latin typeface="Noto Sans"/>
                        <a:ea typeface="Noto Sans"/>
                        <a:cs typeface="Noto Sans"/>
                        <a:sym typeface="Noto Sans"/>
                      </a:endParaRPr>
                    </a:p>
                  </a:txBody>
                  <a:tcPr marT="0" marB="45700" marR="45700" marL="45700" anchor="ctr">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 sz="1350">
                          <a:solidFill>
                            <a:srgbClr val="424242"/>
                          </a:solidFill>
                          <a:highlight>
                            <a:srgbClr val="FFFFFF"/>
                          </a:highlight>
                          <a:latin typeface="Noto Sans"/>
                          <a:ea typeface="Noto Sans"/>
                          <a:cs typeface="Noto Sans"/>
                          <a:sym typeface="Noto Sans"/>
                        </a:rPr>
                        <a:t>b.</a:t>
                      </a:r>
                      <a:r>
                        <a:rPr b="1" lang="en" sz="1350">
                          <a:solidFill>
                            <a:srgbClr val="424242"/>
                          </a:solidFill>
                          <a:highlight>
                            <a:schemeClr val="lt1"/>
                          </a:highlight>
                          <a:latin typeface="Noto Sans"/>
                          <a:ea typeface="Noto Sans"/>
                          <a:cs typeface="Noto Sans"/>
                          <a:sym typeface="Noto Sans"/>
                        </a:rPr>
                        <a:t>___</a:t>
                      </a:r>
                      <a:endParaRPr b="1" sz="1350">
                        <a:solidFill>
                          <a:srgbClr val="424242"/>
                        </a:solidFill>
                        <a:highlight>
                          <a:srgbClr val="FFFFFF"/>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305825">
                <a:tc>
                  <a:txBody>
                    <a:bodyPr/>
                    <a:lstStyle/>
                    <a:p>
                      <a:pPr indent="0" lvl="0" marL="0" rtl="0" algn="ctr">
                        <a:lnSpc>
                          <a:spcPct val="115000"/>
                        </a:lnSpc>
                        <a:spcBef>
                          <a:spcPts val="0"/>
                        </a:spcBef>
                        <a:spcAft>
                          <a:spcPts val="0"/>
                        </a:spcAft>
                        <a:buNone/>
                      </a:pPr>
                      <a:r>
                        <a:rPr lang="en" sz="1350">
                          <a:solidFill>
                            <a:srgbClr val="424242"/>
                          </a:solidFill>
                          <a:highlight>
                            <a:srgbClr val="FFFFFF"/>
                          </a:highlight>
                          <a:latin typeface="Noto Sans"/>
                          <a:ea typeface="Noto Sans"/>
                          <a:cs typeface="Noto Sans"/>
                          <a:sym typeface="Noto Sans"/>
                        </a:rPr>
                        <a:t>10</a:t>
                      </a:r>
                      <a:endParaRPr sz="1350">
                        <a:solidFill>
                          <a:srgbClr val="424242"/>
                        </a:solidFill>
                        <a:highlight>
                          <a:srgbClr val="FFFFFF"/>
                        </a:highlight>
                        <a:latin typeface="Noto Sans"/>
                        <a:ea typeface="Noto Sans"/>
                        <a:cs typeface="Noto Sans"/>
                        <a:sym typeface="Noto Sans"/>
                      </a:endParaRPr>
                    </a:p>
                  </a:txBody>
                  <a:tcPr marT="0" marB="45700" marR="45700" marL="45700" anchor="ctr">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 sz="1350">
                          <a:solidFill>
                            <a:srgbClr val="424242"/>
                          </a:solidFill>
                          <a:highlight>
                            <a:srgbClr val="FFFFFF"/>
                          </a:highlight>
                          <a:latin typeface="Noto Sans"/>
                          <a:ea typeface="Noto Sans"/>
                          <a:cs typeface="Noto Sans"/>
                          <a:sym typeface="Noto Sans"/>
                        </a:rPr>
                        <a:t>c.</a:t>
                      </a:r>
                      <a:r>
                        <a:rPr b="1" lang="en" sz="1350">
                          <a:solidFill>
                            <a:srgbClr val="424242"/>
                          </a:solidFill>
                          <a:highlight>
                            <a:schemeClr val="lt1"/>
                          </a:highlight>
                          <a:latin typeface="Noto Sans"/>
                          <a:ea typeface="Noto Sans"/>
                          <a:cs typeface="Noto Sans"/>
                          <a:sym typeface="Noto Sans"/>
                        </a:rPr>
                        <a:t>___</a:t>
                      </a:r>
                      <a:endParaRPr b="1" sz="1350">
                        <a:solidFill>
                          <a:srgbClr val="424242"/>
                        </a:solidFill>
                        <a:highlight>
                          <a:srgbClr val="FFFFFF"/>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354650">
                <a:tc>
                  <a:txBody>
                    <a:bodyPr/>
                    <a:lstStyle/>
                    <a:p>
                      <a:pPr indent="0" lvl="0" marL="0" rtl="0" algn="ctr">
                        <a:lnSpc>
                          <a:spcPct val="115000"/>
                        </a:lnSpc>
                        <a:spcBef>
                          <a:spcPts val="0"/>
                        </a:spcBef>
                        <a:spcAft>
                          <a:spcPts val="0"/>
                        </a:spcAft>
                        <a:buNone/>
                      </a:pPr>
                      <a:r>
                        <a:rPr lang="en" sz="1350">
                          <a:solidFill>
                            <a:srgbClr val="424242"/>
                          </a:solidFill>
                          <a:highlight>
                            <a:srgbClr val="FFFFFF"/>
                          </a:highlight>
                          <a:latin typeface="Noto Sans"/>
                          <a:ea typeface="Noto Sans"/>
                          <a:cs typeface="Noto Sans"/>
                          <a:sym typeface="Noto Sans"/>
                        </a:rPr>
                        <a:t>12</a:t>
                      </a:r>
                      <a:endParaRPr sz="1350">
                        <a:solidFill>
                          <a:srgbClr val="424242"/>
                        </a:solidFill>
                        <a:highlight>
                          <a:srgbClr val="FFFFFF"/>
                        </a:highlight>
                        <a:latin typeface="Noto Sans"/>
                        <a:ea typeface="Noto Sans"/>
                        <a:cs typeface="Noto Sans"/>
                        <a:sym typeface="Noto Sans"/>
                      </a:endParaRPr>
                    </a:p>
                  </a:txBody>
                  <a:tcPr marT="0" marB="45700" marR="45700" marL="45700" anchor="ctr">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 sz="1350">
                          <a:solidFill>
                            <a:srgbClr val="424242"/>
                          </a:solidFill>
                          <a:highlight>
                            <a:srgbClr val="FFFFFF"/>
                          </a:highlight>
                          <a:latin typeface="Noto Sans"/>
                          <a:ea typeface="Noto Sans"/>
                          <a:cs typeface="Noto Sans"/>
                          <a:sym typeface="Noto Sans"/>
                        </a:rPr>
                        <a:t>d.</a:t>
                      </a:r>
                      <a:r>
                        <a:rPr b="1" lang="en" sz="1350">
                          <a:solidFill>
                            <a:srgbClr val="424242"/>
                          </a:solidFill>
                          <a:highlight>
                            <a:schemeClr val="lt1"/>
                          </a:highlight>
                          <a:latin typeface="Noto Sans"/>
                          <a:ea typeface="Noto Sans"/>
                          <a:cs typeface="Noto Sans"/>
                          <a:sym typeface="Noto Sans"/>
                        </a:rPr>
                        <a:t>___</a:t>
                      </a:r>
                      <a:endParaRPr b="1" sz="1350">
                        <a:solidFill>
                          <a:srgbClr val="424242"/>
                        </a:solidFill>
                        <a:highlight>
                          <a:srgbClr val="FFFFFF"/>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354650">
                <a:tc>
                  <a:txBody>
                    <a:bodyPr/>
                    <a:lstStyle/>
                    <a:p>
                      <a:pPr indent="0" lvl="0" marL="0" rtl="0" algn="ctr">
                        <a:lnSpc>
                          <a:spcPct val="115000"/>
                        </a:lnSpc>
                        <a:spcBef>
                          <a:spcPts val="0"/>
                        </a:spcBef>
                        <a:spcAft>
                          <a:spcPts val="0"/>
                        </a:spcAft>
                        <a:buNone/>
                      </a:pPr>
                      <a:r>
                        <a:rPr i="1" lang="en" sz="1350">
                          <a:solidFill>
                            <a:srgbClr val="424242"/>
                          </a:solidFill>
                          <a:highlight>
                            <a:srgbClr val="FFFFFF"/>
                          </a:highlight>
                          <a:latin typeface="Times New Roman"/>
                          <a:ea typeface="Times New Roman"/>
                          <a:cs typeface="Times New Roman"/>
                          <a:sym typeface="Times New Roman"/>
                        </a:rPr>
                        <a:t>n</a:t>
                      </a:r>
                      <a:endParaRPr i="1" sz="1350">
                        <a:solidFill>
                          <a:srgbClr val="424242"/>
                        </a:solidFill>
                        <a:highlight>
                          <a:srgbClr val="FFFFFF"/>
                        </a:highlight>
                        <a:latin typeface="Times New Roman"/>
                        <a:ea typeface="Times New Roman"/>
                        <a:cs typeface="Times New Roman"/>
                        <a:sym typeface="Times New Roman"/>
                      </a:endParaRPr>
                    </a:p>
                  </a:txBody>
                  <a:tcPr marT="0" marB="45700" marR="45700" marL="45700" anchor="ctr">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 sz="1350">
                          <a:solidFill>
                            <a:srgbClr val="424242"/>
                          </a:solidFill>
                          <a:highlight>
                            <a:srgbClr val="FFFFFF"/>
                          </a:highlight>
                          <a:latin typeface="Noto Sans"/>
                          <a:ea typeface="Noto Sans"/>
                          <a:cs typeface="Noto Sans"/>
                          <a:sym typeface="Noto Sans"/>
                        </a:rPr>
                        <a:t>e.</a:t>
                      </a:r>
                      <a:r>
                        <a:rPr b="1" lang="en" sz="1350">
                          <a:solidFill>
                            <a:srgbClr val="424242"/>
                          </a:solidFill>
                          <a:highlight>
                            <a:schemeClr val="lt1"/>
                          </a:highlight>
                          <a:latin typeface="Noto Sans"/>
                          <a:ea typeface="Noto Sans"/>
                          <a:cs typeface="Noto Sans"/>
                          <a:sym typeface="Noto Sans"/>
                        </a:rPr>
                        <a:t>___</a:t>
                      </a:r>
                      <a:endParaRPr b="1" sz="1350">
                        <a:solidFill>
                          <a:srgbClr val="424242"/>
                        </a:solidFill>
                        <a:highlight>
                          <a:srgbClr val="FFFFFF"/>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bl>
          </a:graphicData>
        </a:graphic>
      </p:graphicFrame>
      <p:sp>
        <p:nvSpPr>
          <p:cNvPr id="252" name="Google Shape;252;p22"/>
          <p:cNvSpPr txBox="1"/>
          <p:nvPr/>
        </p:nvSpPr>
        <p:spPr>
          <a:xfrm>
            <a:off x="3728000" y="1721350"/>
            <a:ext cx="5393700" cy="26532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24242"/>
              </a:buClr>
              <a:buSzPts val="1800"/>
              <a:buFont typeface="Calibri"/>
              <a:buAutoNum type="arabicPeriod"/>
            </a:pPr>
            <a:r>
              <a:rPr lang="en" sz="1800">
                <a:solidFill>
                  <a:srgbClr val="424242"/>
                </a:solidFill>
                <a:latin typeface="Calibri"/>
                <a:ea typeface="Calibri"/>
                <a:cs typeface="Calibri"/>
                <a:sym typeface="Calibri"/>
              </a:rPr>
              <a:t>Is the number of small squares growing linearly? Explain how you know.</a:t>
            </a:r>
            <a:endParaRPr sz="1800">
              <a:solidFill>
                <a:srgbClr val="424242"/>
              </a:solidFill>
              <a:latin typeface="Calibri"/>
              <a:ea typeface="Calibri"/>
              <a:cs typeface="Calibri"/>
              <a:sym typeface="Calibri"/>
            </a:endParaRPr>
          </a:p>
          <a:p>
            <a:pPr indent="-342900" lvl="0" marL="457200" rtl="0" algn="l">
              <a:spcBef>
                <a:spcPts val="1000"/>
              </a:spcBef>
              <a:spcAft>
                <a:spcPts val="0"/>
              </a:spcAft>
              <a:buClr>
                <a:srgbClr val="424242"/>
              </a:buClr>
              <a:buSzPts val="1800"/>
              <a:buFont typeface="Calibri"/>
              <a:buAutoNum type="arabicPeriod"/>
            </a:pPr>
            <a:r>
              <a:rPr lang="en" sz="1800">
                <a:solidFill>
                  <a:srgbClr val="424242"/>
                </a:solidFill>
                <a:latin typeface="Calibri"/>
                <a:ea typeface="Calibri"/>
                <a:cs typeface="Calibri"/>
                <a:sym typeface="Calibri"/>
              </a:rPr>
              <a:t>To complete the </a:t>
            </a:r>
            <a:r>
              <a:rPr lang="en" sz="1800">
                <a:solidFill>
                  <a:srgbClr val="424242"/>
                </a:solidFill>
                <a:latin typeface="Calibri"/>
                <a:ea typeface="Calibri"/>
                <a:cs typeface="Calibri"/>
                <a:sym typeface="Calibri"/>
              </a:rPr>
              <a:t>table</a:t>
            </a:r>
            <a:r>
              <a:rPr lang="en" sz="1800">
                <a:solidFill>
                  <a:srgbClr val="424242"/>
                </a:solidFill>
                <a:latin typeface="Calibri"/>
                <a:ea typeface="Calibri"/>
                <a:cs typeface="Calibri"/>
                <a:sym typeface="Calibri"/>
              </a:rPr>
              <a:t> answer questions a – e, What is the number of small squares for the given step?</a:t>
            </a:r>
            <a:endParaRPr sz="1800">
              <a:solidFill>
                <a:srgbClr val="424242"/>
              </a:solidFill>
              <a:latin typeface="Calibri"/>
              <a:ea typeface="Calibri"/>
              <a:cs typeface="Calibri"/>
              <a:sym typeface="Calibri"/>
            </a:endParaRPr>
          </a:p>
          <a:p>
            <a:pPr indent="-342900" lvl="0" marL="457200" rtl="0" algn="l">
              <a:spcBef>
                <a:spcPts val="1000"/>
              </a:spcBef>
              <a:spcAft>
                <a:spcPts val="1000"/>
              </a:spcAft>
              <a:buClr>
                <a:srgbClr val="424242"/>
              </a:buClr>
              <a:buSzPts val="1800"/>
              <a:buFont typeface="Calibri"/>
              <a:buAutoNum type="arabicPeriod"/>
            </a:pPr>
            <a:r>
              <a:rPr lang="en" sz="1800">
                <a:solidFill>
                  <a:srgbClr val="424242"/>
                </a:solidFill>
                <a:latin typeface="Calibri"/>
                <a:ea typeface="Calibri"/>
                <a:cs typeface="Calibri"/>
                <a:sym typeface="Calibri"/>
              </a:rPr>
              <a:t>Is the number of small squares growing exponentially? Explain how you know.</a:t>
            </a:r>
            <a:endParaRPr sz="1800">
              <a:solidFill>
                <a:srgbClr val="424242"/>
              </a:solidFill>
              <a:latin typeface="Calibri"/>
              <a:ea typeface="Calibri"/>
              <a:cs typeface="Calibri"/>
              <a:sym typeface="Calibri"/>
            </a:endParaRPr>
          </a:p>
        </p:txBody>
      </p:sp>
      <p:sp>
        <p:nvSpPr>
          <p:cNvPr id="253" name="Google Shape;253;p22">
            <a:hlinkClick action="ppaction://hlinksldjump" r:id="rId3"/>
          </p:cNvPr>
          <p:cNvSpPr/>
          <p:nvPr/>
        </p:nvSpPr>
        <p:spPr>
          <a:xfrm>
            <a:off x="5347038" y="4095159"/>
            <a:ext cx="1497900" cy="984600"/>
          </a:xfrm>
          <a:prstGeom prst="star16">
            <a:avLst>
              <a:gd fmla="val 42655"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Are you ready for more?</a:t>
            </a:r>
            <a:endParaRPr b="1" sz="1500">
              <a:latin typeface="Calibri"/>
              <a:ea typeface="Calibri"/>
              <a:cs typeface="Calibri"/>
              <a:sym typeface="Calibri"/>
            </a:endParaRPr>
          </a:p>
        </p:txBody>
      </p:sp>
      <p:pic>
        <p:nvPicPr>
          <p:cNvPr id="254" name="Google Shape;254;p22"/>
          <p:cNvPicPr preferRelativeResize="0"/>
          <p:nvPr/>
        </p:nvPicPr>
        <p:blipFill>
          <a:blip r:embed="rId4">
            <a:alphaModFix/>
          </a:blip>
          <a:stretch>
            <a:fillRect/>
          </a:stretch>
        </p:blipFill>
        <p:spPr>
          <a:xfrm>
            <a:off x="4415075" y="779213"/>
            <a:ext cx="4019550" cy="119062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58" name="Shape 258"/>
        <p:cNvGrpSpPr/>
        <p:nvPr/>
      </p:nvGrpSpPr>
      <p:grpSpPr>
        <a:xfrm>
          <a:off x="0" y="0"/>
          <a:ext cx="0" cy="0"/>
          <a:chOff x="0" y="0"/>
          <a:chExt cx="0" cy="0"/>
        </a:xfrm>
      </p:grpSpPr>
      <p:sp>
        <p:nvSpPr>
          <p:cNvPr id="259" name="Google Shape;259;p23"/>
          <p:cNvSpPr txBox="1"/>
          <p:nvPr>
            <p:ph type="title"/>
          </p:nvPr>
        </p:nvSpPr>
        <p:spPr>
          <a:xfrm>
            <a:off x="311700" y="445025"/>
            <a:ext cx="8520600" cy="457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sz="3000"/>
              <a:t>Extending Your Thinking</a:t>
            </a:r>
            <a:endParaRPr sz="3000"/>
          </a:p>
        </p:txBody>
      </p:sp>
      <p:sp>
        <p:nvSpPr>
          <p:cNvPr id="260" name="Google Shape;260;p23"/>
          <p:cNvSpPr txBox="1"/>
          <p:nvPr>
            <p:ph idx="1" type="body"/>
          </p:nvPr>
        </p:nvSpPr>
        <p:spPr>
          <a:xfrm>
            <a:off x="311700" y="1152475"/>
            <a:ext cx="79719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Han wrote </a:t>
            </a:r>
            <a:r>
              <a:rPr i="1" lang="en">
                <a:latin typeface="Times New Roman"/>
                <a:ea typeface="Times New Roman"/>
                <a:cs typeface="Times New Roman"/>
                <a:sym typeface="Times New Roman"/>
              </a:rPr>
              <a:t>n</a:t>
            </a:r>
            <a:r>
              <a:rPr lang="en"/>
              <a:t>(</a:t>
            </a:r>
            <a:r>
              <a:rPr i="1" lang="en">
                <a:latin typeface="Times New Roman"/>
                <a:ea typeface="Times New Roman"/>
                <a:cs typeface="Times New Roman"/>
                <a:sym typeface="Times New Roman"/>
              </a:rPr>
              <a:t>n </a:t>
            </a:r>
            <a:r>
              <a:rPr lang="en"/>
              <a:t>+ 2) − 2(</a:t>
            </a:r>
            <a:r>
              <a:rPr i="1" lang="en">
                <a:latin typeface="Times New Roman"/>
                <a:ea typeface="Times New Roman"/>
                <a:cs typeface="Times New Roman"/>
                <a:sym typeface="Times New Roman"/>
              </a:rPr>
              <a:t>n </a:t>
            </a:r>
            <a:r>
              <a:rPr lang="en"/>
              <a:t>− 1) for the number of small squares in the design at Step </a:t>
            </a:r>
            <a:r>
              <a:rPr i="1" lang="en">
                <a:latin typeface="Times New Roman"/>
                <a:ea typeface="Times New Roman"/>
                <a:cs typeface="Times New Roman"/>
                <a:sym typeface="Times New Roman"/>
              </a:rPr>
              <a:t>n</a:t>
            </a:r>
            <a:r>
              <a:rPr lang="en"/>
              <a:t> in the pattern at the beginning of the activity.</a:t>
            </a:r>
            <a:endParaRPr/>
          </a:p>
          <a:p>
            <a:pPr indent="0" lvl="0" marL="0" rtl="0" algn="l">
              <a:lnSpc>
                <a:spcPct val="100000"/>
              </a:lnSpc>
              <a:spcBef>
                <a:spcPts val="0"/>
              </a:spcBef>
              <a:spcAft>
                <a:spcPts val="0"/>
              </a:spcAft>
              <a:buNone/>
            </a:pPr>
            <a:r>
              <a:t/>
            </a:r>
            <a:endParaRPr/>
          </a:p>
          <a:p>
            <a:pPr indent="-342900" lvl="0" marL="457200" rtl="0" algn="l">
              <a:lnSpc>
                <a:spcPct val="100000"/>
              </a:lnSpc>
              <a:spcBef>
                <a:spcPts val="0"/>
              </a:spcBef>
              <a:spcAft>
                <a:spcPts val="0"/>
              </a:spcAft>
              <a:buSzPts val="1800"/>
              <a:buAutoNum type="arabicPeriod"/>
            </a:pPr>
            <a:r>
              <a:rPr lang="en"/>
              <a:t>Explain why Han is correct.</a:t>
            </a:r>
            <a:endParaRPr/>
          </a:p>
          <a:p>
            <a:pPr indent="0" lvl="0" marL="0" rtl="0" algn="l">
              <a:lnSpc>
                <a:spcPct val="100000"/>
              </a:lnSpc>
              <a:spcBef>
                <a:spcPts val="0"/>
              </a:spcBef>
              <a:spcAft>
                <a:spcPts val="0"/>
              </a:spcAft>
              <a:buNone/>
            </a:pPr>
            <a:r>
              <a:t/>
            </a:r>
            <a:endParaRPr/>
          </a:p>
          <a:p>
            <a:pPr indent="-342900" lvl="0" marL="457200" rtl="0" algn="l">
              <a:lnSpc>
                <a:spcPct val="100000"/>
              </a:lnSpc>
              <a:spcBef>
                <a:spcPts val="0"/>
              </a:spcBef>
              <a:spcAft>
                <a:spcPts val="0"/>
              </a:spcAft>
              <a:buSzPts val="1800"/>
              <a:buAutoNum type="arabicPeriod"/>
            </a:pPr>
            <a:r>
              <a:rPr lang="en"/>
              <a:t>On your own, draw and label what Step 3 would look like when Han was writing his expression.</a:t>
            </a:r>
            <a:endParaRPr/>
          </a:p>
        </p:txBody>
      </p:sp>
      <p:sp>
        <p:nvSpPr>
          <p:cNvPr id="261" name="Google Shape;261;p2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62" name="Google Shape;262;p2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7.2.3 Quadratic Expressions</a:t>
            </a:r>
            <a:endParaRPr/>
          </a:p>
        </p:txBody>
      </p:sp>
      <p:pic>
        <p:nvPicPr>
          <p:cNvPr id="263" name="Google Shape;263;p23" title="extending your thinking-1.png"/>
          <p:cNvPicPr preferRelativeResize="0"/>
          <p:nvPr/>
        </p:nvPicPr>
        <p:blipFill>
          <a:blip r:embed="rId4">
            <a:alphaModFix/>
          </a:blip>
          <a:stretch>
            <a:fillRect/>
          </a:stretch>
        </p:blipFill>
        <p:spPr>
          <a:xfrm>
            <a:off x="8686800" y="137160"/>
            <a:ext cx="274320" cy="27432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sp>
        <p:nvSpPr>
          <p:cNvPr id="268" name="Google Shape;268;p2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69" name="Google Shape;269;p24"/>
          <p:cNvSpPr txBox="1"/>
          <p:nvPr>
            <p:ph idx="1" type="body"/>
          </p:nvPr>
        </p:nvSpPr>
        <p:spPr>
          <a:xfrm>
            <a:off x="311700" y="4230575"/>
            <a:ext cx="7825500" cy="60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u="sng">
                <a:solidFill>
                  <a:schemeClr val="hlink"/>
                </a:solidFill>
                <a:hlinkClick r:id="rId3"/>
              </a:rPr>
              <a:t>Video: Quadratic Expressions</a:t>
            </a:r>
            <a:endParaRPr b="1"/>
          </a:p>
        </p:txBody>
      </p:sp>
      <p:pic>
        <p:nvPicPr>
          <p:cNvPr descr="This Algebra 1 curriculum has been developed by Rice University's OpenStax through the Rice Algebra Initiative for Success and Equity (RAISE). Learn more at https://openstax.org/k12/algebra.&#10;&#10;#Algebra #HighSchool #QuadraticFunctions #Quadratic #Linear #Exponential #Expression #CharacteristicsWorkedExample #Annotations #Graph #Table" id="270" name="Google Shape;270;p24" title="Quadratic Expressions">
            <a:hlinkClick r:id="rId4"/>
          </p:cNvPr>
          <p:cNvPicPr preferRelativeResize="0"/>
          <p:nvPr/>
        </p:nvPicPr>
        <p:blipFill>
          <a:blip r:embed="rId5">
            <a:alphaModFix/>
          </a:blip>
          <a:stretch>
            <a:fillRect/>
          </a:stretch>
        </p:blipFill>
        <p:spPr>
          <a:xfrm>
            <a:off x="1691640" y="402336"/>
            <a:ext cx="5724144" cy="3227832"/>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0"/>
                                        </p:tgtEl>
                                        <p:attrNameLst>
                                          <p:attrName>style.visibility</p:attrName>
                                        </p:attrNameLst>
                                      </p:cBhvr>
                                      <p:to>
                                        <p:strVal val="visible"/>
                                      </p:to>
                                    </p:set>
                                    <p:animEffect filter="fade" transition="in">
                                      <p:cBhvr>
                                        <p:cTn dur="1000"/>
                                        <p:tgtEl>
                                          <p:spTgt spid="27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sp>
        <p:nvSpPr>
          <p:cNvPr id="275" name="Google Shape;275;p2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276" name="Google Shape;276;p25"/>
          <p:cNvSpPr txBox="1"/>
          <p:nvPr>
            <p:ph idx="1" type="body"/>
          </p:nvPr>
        </p:nvSpPr>
        <p:spPr>
          <a:xfrm>
            <a:off x="247350" y="968850"/>
            <a:ext cx="8649300" cy="7437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Which of the following is an example of a quadratic expression?</a:t>
            </a:r>
            <a:endParaRPr/>
          </a:p>
        </p:txBody>
      </p:sp>
      <p:sp>
        <p:nvSpPr>
          <p:cNvPr id="277" name="Google Shape;277;p2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78" name="Google Shape;278;p25"/>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7.2.3 Quadratic Expressions</a:t>
            </a:r>
            <a:endParaRPr sz="1000"/>
          </a:p>
        </p:txBody>
      </p:sp>
      <p:pic>
        <p:nvPicPr>
          <p:cNvPr id="279" name="Google Shape;279;p25" title="self-checl-1.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280" name="Google Shape;280;p25">
            <a:hlinkClick action="ppaction://hlinksldjump" r:id="rId4"/>
          </p:cNvPr>
          <p:cNvSpPr/>
          <p:nvPr/>
        </p:nvSpPr>
        <p:spPr>
          <a:xfrm>
            <a:off x="7240500" y="4297680"/>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
        <p:nvSpPr>
          <p:cNvPr id="281" name="Google Shape;281;p25"/>
          <p:cNvSpPr txBox="1"/>
          <p:nvPr/>
        </p:nvSpPr>
        <p:spPr>
          <a:xfrm>
            <a:off x="357950" y="1867492"/>
            <a:ext cx="4162800" cy="27270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24242"/>
              </a:buClr>
              <a:buSzPts val="1800"/>
              <a:buFont typeface="Calibri"/>
              <a:buAutoNum type="alphaLcPeriod"/>
            </a:pPr>
            <a:r>
              <a:rPr lang="en" sz="1800">
                <a:solidFill>
                  <a:srgbClr val="424242"/>
                </a:solidFill>
                <a:latin typeface="Calibri"/>
                <a:ea typeface="Calibri"/>
                <a:cs typeface="Calibri"/>
                <a:sym typeface="Calibri"/>
              </a:rPr>
              <a:t>2</a:t>
            </a:r>
            <a:r>
              <a:rPr i="1" lang="en" sz="1800">
                <a:solidFill>
                  <a:srgbClr val="424242"/>
                </a:solidFill>
                <a:latin typeface="Times New Roman"/>
                <a:ea typeface="Times New Roman"/>
                <a:cs typeface="Times New Roman"/>
                <a:sym typeface="Times New Roman"/>
              </a:rPr>
              <a:t>n </a:t>
            </a:r>
            <a:r>
              <a:rPr lang="en" sz="1800">
                <a:solidFill>
                  <a:srgbClr val="424242"/>
                </a:solidFill>
                <a:latin typeface="Calibri"/>
                <a:ea typeface="Calibri"/>
                <a:cs typeface="Calibri"/>
                <a:sym typeface="Calibri"/>
              </a:rPr>
              <a:t>+ 4</a:t>
            </a:r>
            <a:endParaRPr sz="1800">
              <a:solidFill>
                <a:srgbClr val="424242"/>
              </a:solidFill>
              <a:latin typeface="Calibri"/>
              <a:ea typeface="Calibri"/>
              <a:cs typeface="Calibri"/>
              <a:sym typeface="Calibri"/>
            </a:endParaRPr>
          </a:p>
          <a:p>
            <a:pPr indent="-342900" lvl="0" marL="457200" rtl="0" algn="l">
              <a:spcBef>
                <a:spcPts val="1000"/>
              </a:spcBef>
              <a:spcAft>
                <a:spcPts val="0"/>
              </a:spcAft>
              <a:buClr>
                <a:srgbClr val="424242"/>
              </a:buClr>
              <a:buSzPts val="1800"/>
              <a:buFont typeface="Calibri"/>
              <a:buAutoNum type="alphaLcPeriod"/>
            </a:pPr>
            <a:r>
              <a:rPr lang="en" sz="1800">
                <a:solidFill>
                  <a:srgbClr val="424242"/>
                </a:solidFill>
                <a:latin typeface="Calibri"/>
                <a:ea typeface="Calibri"/>
                <a:cs typeface="Calibri"/>
                <a:sym typeface="Calibri"/>
              </a:rPr>
              <a:t>2</a:t>
            </a:r>
            <a:r>
              <a:rPr baseline="30000" i="1" lang="en" sz="1800">
                <a:solidFill>
                  <a:srgbClr val="424242"/>
                </a:solidFill>
                <a:latin typeface="Times New Roman"/>
                <a:ea typeface="Times New Roman"/>
                <a:cs typeface="Times New Roman"/>
                <a:sym typeface="Times New Roman"/>
              </a:rPr>
              <a:t>n</a:t>
            </a:r>
            <a:r>
              <a:rPr i="1" lang="en" sz="1800">
                <a:solidFill>
                  <a:srgbClr val="424242"/>
                </a:solidFill>
                <a:latin typeface="Times New Roman"/>
                <a:ea typeface="Times New Roman"/>
                <a:cs typeface="Times New Roman"/>
                <a:sym typeface="Times New Roman"/>
              </a:rPr>
              <a:t> </a:t>
            </a:r>
            <a:r>
              <a:rPr lang="en" sz="1800">
                <a:solidFill>
                  <a:srgbClr val="424242"/>
                </a:solidFill>
                <a:latin typeface="Calibri"/>
                <a:ea typeface="Calibri"/>
                <a:cs typeface="Calibri"/>
                <a:sym typeface="Calibri"/>
              </a:rPr>
              <a:t>+ 3</a:t>
            </a:r>
            <a:endParaRPr sz="1800">
              <a:solidFill>
                <a:srgbClr val="424242"/>
              </a:solidFill>
              <a:latin typeface="Calibri"/>
              <a:ea typeface="Calibri"/>
              <a:cs typeface="Calibri"/>
              <a:sym typeface="Calibri"/>
            </a:endParaRPr>
          </a:p>
          <a:p>
            <a:pPr indent="-342900" lvl="0" marL="457200" rtl="0" algn="l">
              <a:spcBef>
                <a:spcPts val="1000"/>
              </a:spcBef>
              <a:spcAft>
                <a:spcPts val="0"/>
              </a:spcAft>
              <a:buClr>
                <a:srgbClr val="424242"/>
              </a:buClr>
              <a:buSzPts val="1800"/>
              <a:buFont typeface="Calibri"/>
              <a:buAutoNum type="alphaLcPeriod"/>
            </a:pPr>
            <a:r>
              <a:rPr lang="en" sz="1800">
                <a:solidFill>
                  <a:srgbClr val="424242"/>
                </a:solidFill>
                <a:latin typeface="Calibri"/>
                <a:ea typeface="Calibri"/>
                <a:cs typeface="Calibri"/>
                <a:sym typeface="Calibri"/>
              </a:rPr>
              <a:t>3(</a:t>
            </a:r>
            <a:r>
              <a:rPr i="1" lang="en" sz="1800">
                <a:solidFill>
                  <a:srgbClr val="424242"/>
                </a:solidFill>
                <a:latin typeface="Times New Roman"/>
                <a:ea typeface="Times New Roman"/>
                <a:cs typeface="Times New Roman"/>
                <a:sym typeface="Times New Roman"/>
              </a:rPr>
              <a:t>n  </a:t>
            </a:r>
            <a:r>
              <a:rPr lang="en" sz="1800">
                <a:solidFill>
                  <a:srgbClr val="424242"/>
                </a:solidFill>
                <a:latin typeface="Calibri"/>
                <a:ea typeface="Calibri"/>
                <a:cs typeface="Calibri"/>
                <a:sym typeface="Calibri"/>
              </a:rPr>
              <a:t>+  2)</a:t>
            </a:r>
            <a:endParaRPr sz="1800">
              <a:solidFill>
                <a:srgbClr val="424242"/>
              </a:solidFill>
              <a:latin typeface="Calibri"/>
              <a:ea typeface="Calibri"/>
              <a:cs typeface="Calibri"/>
              <a:sym typeface="Calibri"/>
            </a:endParaRPr>
          </a:p>
          <a:p>
            <a:pPr indent="-342900" lvl="0" marL="457200" rtl="0" algn="l">
              <a:spcBef>
                <a:spcPts val="1000"/>
              </a:spcBef>
              <a:spcAft>
                <a:spcPts val="1000"/>
              </a:spcAft>
              <a:buClr>
                <a:srgbClr val="424242"/>
              </a:buClr>
              <a:buSzPts val="1800"/>
              <a:buFont typeface="Calibri"/>
              <a:buAutoNum type="alphaLcPeriod"/>
            </a:pPr>
            <a:r>
              <a:rPr i="1" lang="en" sz="1800">
                <a:solidFill>
                  <a:srgbClr val="424242"/>
                </a:solidFill>
                <a:latin typeface="Times New Roman"/>
                <a:ea typeface="Times New Roman"/>
                <a:cs typeface="Times New Roman"/>
                <a:sym typeface="Times New Roman"/>
              </a:rPr>
              <a:t>n</a:t>
            </a:r>
            <a:r>
              <a:rPr baseline="30000" i="1" lang="en" sz="1800">
                <a:solidFill>
                  <a:srgbClr val="424242"/>
                </a:solidFill>
                <a:latin typeface="Times New Roman"/>
                <a:ea typeface="Times New Roman"/>
                <a:cs typeface="Times New Roman"/>
                <a:sym typeface="Times New Roman"/>
              </a:rPr>
              <a:t>2</a:t>
            </a:r>
            <a:r>
              <a:rPr i="1" lang="en" sz="1800">
                <a:solidFill>
                  <a:srgbClr val="424242"/>
                </a:solidFill>
                <a:latin typeface="Times New Roman"/>
                <a:ea typeface="Times New Roman"/>
                <a:cs typeface="Times New Roman"/>
                <a:sym typeface="Times New Roman"/>
              </a:rPr>
              <a:t> </a:t>
            </a:r>
            <a:r>
              <a:rPr lang="en" sz="1800">
                <a:solidFill>
                  <a:srgbClr val="424242"/>
                </a:solidFill>
                <a:latin typeface="Calibri"/>
                <a:ea typeface="Calibri"/>
                <a:cs typeface="Calibri"/>
                <a:sym typeface="Calibri"/>
              </a:rPr>
              <a:t>+ 3</a:t>
            </a:r>
            <a:endParaRPr sz="1800">
              <a:solidFill>
                <a:srgbClr val="424242"/>
              </a:solidFill>
              <a:latin typeface="Calibri"/>
              <a:ea typeface="Calibri"/>
              <a:cs typeface="Calibri"/>
              <a:sym typeface="Calibri"/>
            </a:endParaRPr>
          </a:p>
        </p:txBody>
      </p:sp>
      <p:sp>
        <p:nvSpPr>
          <p:cNvPr id="282" name="Google Shape;282;p25"/>
          <p:cNvSpPr txBox="1"/>
          <p:nvPr/>
        </p:nvSpPr>
        <p:spPr>
          <a:xfrm>
            <a:off x="6776675" y="5611100"/>
            <a:ext cx="9000" cy="81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rgbClr val="424242"/>
              </a:solidFill>
              <a:latin typeface="Calibri"/>
              <a:ea typeface="Calibri"/>
              <a:cs typeface="Calibri"/>
              <a:sym typeface="Calibri"/>
            </a:endParaRPr>
          </a:p>
        </p:txBody>
      </p:sp>
      <p:pic>
        <p:nvPicPr>
          <p:cNvPr descr="very simple image that represents a quadratic expressions" id="283" name="Google Shape;283;p25"/>
          <p:cNvPicPr preferRelativeResize="0"/>
          <p:nvPr/>
        </p:nvPicPr>
        <p:blipFill rotWithShape="1">
          <a:blip r:embed="rId5">
            <a:alphaModFix/>
          </a:blip>
          <a:srcRect b="36976" l="0" r="0" t="21133"/>
          <a:stretch/>
        </p:blipFill>
        <p:spPr>
          <a:xfrm>
            <a:off x="2546000" y="1869207"/>
            <a:ext cx="5135974" cy="215147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87" name="Shape 287"/>
        <p:cNvGrpSpPr/>
        <p:nvPr/>
      </p:nvGrpSpPr>
      <p:grpSpPr>
        <a:xfrm>
          <a:off x="0" y="0"/>
          <a:ext cx="0" cy="0"/>
          <a:chOff x="0" y="0"/>
          <a:chExt cx="0" cy="0"/>
        </a:xfrm>
      </p:grpSpPr>
      <p:pic>
        <p:nvPicPr>
          <p:cNvPr id="288" name="Google Shape;288;p26"/>
          <p:cNvPicPr preferRelativeResize="0"/>
          <p:nvPr/>
        </p:nvPicPr>
        <p:blipFill>
          <a:blip r:embed="rId3">
            <a:alphaModFix/>
          </a:blip>
          <a:stretch>
            <a:fillRect/>
          </a:stretch>
        </p:blipFill>
        <p:spPr>
          <a:xfrm>
            <a:off x="310896" y="1479417"/>
            <a:ext cx="4632714" cy="1662457"/>
          </a:xfrm>
          <a:prstGeom prst="rect">
            <a:avLst/>
          </a:prstGeom>
          <a:noFill/>
          <a:ln>
            <a:noFill/>
          </a:ln>
        </p:spPr>
      </p:pic>
      <p:sp>
        <p:nvSpPr>
          <p:cNvPr id="289" name="Google Shape;289;p26"/>
          <p:cNvSpPr txBox="1"/>
          <p:nvPr/>
        </p:nvSpPr>
        <p:spPr>
          <a:xfrm>
            <a:off x="310896" y="1017725"/>
            <a:ext cx="88173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Writing Expression from Patterns</a:t>
            </a:r>
            <a:endParaRPr sz="1800">
              <a:solidFill>
                <a:srgbClr val="424242"/>
              </a:solidFill>
              <a:latin typeface="Calibri"/>
              <a:ea typeface="Calibri"/>
              <a:cs typeface="Calibri"/>
              <a:sym typeface="Calibri"/>
            </a:endParaRPr>
          </a:p>
        </p:txBody>
      </p:sp>
      <p:sp>
        <p:nvSpPr>
          <p:cNvPr id="290" name="Google Shape;290;p2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a:t>
            </a:r>
            <a:r>
              <a:rPr lang="en"/>
              <a:t>- Review</a:t>
            </a:r>
            <a:endParaRPr/>
          </a:p>
        </p:txBody>
      </p:sp>
      <p:sp>
        <p:nvSpPr>
          <p:cNvPr id="291" name="Google Shape;291;p2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92" name="Google Shape;292;p26"/>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7.2.</a:t>
            </a:r>
            <a:r>
              <a:rPr lang="en" sz="1000"/>
              <a:t>3 </a:t>
            </a:r>
            <a:r>
              <a:rPr lang="en" sz="1000"/>
              <a:t>Quadratic Expressions</a:t>
            </a:r>
            <a:r>
              <a:rPr lang="en" sz="1000"/>
              <a:t> </a:t>
            </a:r>
            <a:r>
              <a:rPr lang="en" sz="1000"/>
              <a:t>- Additional Resources</a:t>
            </a:r>
            <a:endParaRPr sz="1000"/>
          </a:p>
        </p:txBody>
      </p:sp>
      <p:pic>
        <p:nvPicPr>
          <p:cNvPr id="293" name="Google Shape;293;p26" title="additional resource-1.png"/>
          <p:cNvPicPr preferRelativeResize="0"/>
          <p:nvPr/>
        </p:nvPicPr>
        <p:blipFill>
          <a:blip r:embed="rId4">
            <a:alphaModFix/>
          </a:blip>
          <a:stretch>
            <a:fillRect/>
          </a:stretch>
        </p:blipFill>
        <p:spPr>
          <a:xfrm>
            <a:off x="8686800" y="137972"/>
            <a:ext cx="274320" cy="274320"/>
          </a:xfrm>
          <a:prstGeom prst="rect">
            <a:avLst/>
          </a:prstGeom>
          <a:noFill/>
          <a:ln>
            <a:noFill/>
          </a:ln>
        </p:spPr>
      </p:pic>
      <p:sp>
        <p:nvSpPr>
          <p:cNvPr id="294" name="Google Shape;294;p26"/>
          <p:cNvSpPr txBox="1"/>
          <p:nvPr/>
        </p:nvSpPr>
        <p:spPr>
          <a:xfrm>
            <a:off x="4900971" y="1580467"/>
            <a:ext cx="3602700" cy="461700"/>
          </a:xfrm>
          <a:prstGeom prst="rect">
            <a:avLst/>
          </a:prstGeom>
          <a:noFill/>
          <a:ln>
            <a:noFill/>
          </a:ln>
        </p:spPr>
        <p:txBody>
          <a:bodyPr anchorCtr="0" anchor="t" bIns="91425" lIns="91425" spcFirstLastPara="1" rIns="91425" wrap="square" tIns="91425">
            <a:noAutofit/>
          </a:bodyPr>
          <a:lstStyle/>
          <a:p>
            <a:pPr indent="-330200" lvl="0" marL="457200" rtl="0" algn="l">
              <a:spcBef>
                <a:spcPts val="0"/>
              </a:spcBef>
              <a:spcAft>
                <a:spcPts val="0"/>
              </a:spcAft>
              <a:buClr>
                <a:schemeClr val="dk1"/>
              </a:buClr>
              <a:buSzPts val="1600"/>
              <a:buFont typeface="Calibri"/>
              <a:buAutoNum type="arabicPeriod"/>
            </a:pPr>
            <a:r>
              <a:rPr lang="en" sz="1600">
                <a:solidFill>
                  <a:schemeClr val="dk1"/>
                </a:solidFill>
                <a:latin typeface="Calibri"/>
                <a:ea typeface="Calibri"/>
                <a:cs typeface="Calibri"/>
                <a:sym typeface="Calibri"/>
              </a:rPr>
              <a:t>Make a table for steps 0 to 3 to help you find the pattern.</a:t>
            </a:r>
            <a:endParaRPr sz="1600">
              <a:solidFill>
                <a:schemeClr val="dk1"/>
              </a:solidFill>
              <a:latin typeface="Calibri"/>
              <a:ea typeface="Calibri"/>
              <a:cs typeface="Calibri"/>
              <a:sym typeface="Calibri"/>
            </a:endParaRPr>
          </a:p>
          <a:p>
            <a:pPr indent="-330200" lvl="0" marL="457200" rtl="0" algn="l">
              <a:spcBef>
                <a:spcPts val="1000"/>
              </a:spcBef>
              <a:spcAft>
                <a:spcPts val="0"/>
              </a:spcAft>
              <a:buClr>
                <a:schemeClr val="dk1"/>
              </a:buClr>
              <a:buSzPts val="1600"/>
              <a:buFont typeface="Calibri"/>
              <a:buAutoNum type="arabicPeriod"/>
            </a:pPr>
            <a:r>
              <a:rPr lang="en" sz="1600">
                <a:solidFill>
                  <a:schemeClr val="dk1"/>
                </a:solidFill>
                <a:latin typeface="Calibri"/>
                <a:ea typeface="Calibri"/>
                <a:cs typeface="Calibri"/>
                <a:sym typeface="Calibri"/>
              </a:rPr>
              <a:t>Using your table, What do you notice about each step?</a:t>
            </a:r>
            <a:endParaRPr sz="1600">
              <a:solidFill>
                <a:schemeClr val="dk1"/>
              </a:solidFill>
              <a:latin typeface="Calibri"/>
              <a:ea typeface="Calibri"/>
              <a:cs typeface="Calibri"/>
              <a:sym typeface="Calibri"/>
            </a:endParaRPr>
          </a:p>
          <a:p>
            <a:pPr indent="-330200" lvl="0" marL="457200" rtl="0" algn="l">
              <a:spcBef>
                <a:spcPts val="1000"/>
              </a:spcBef>
              <a:spcAft>
                <a:spcPts val="0"/>
              </a:spcAft>
              <a:buClr>
                <a:schemeClr val="dk1"/>
              </a:buClr>
              <a:buSzPts val="1600"/>
              <a:buFont typeface="Calibri"/>
              <a:buAutoNum type="arabicPeriod"/>
            </a:pPr>
            <a:r>
              <a:rPr lang="en" sz="1600">
                <a:solidFill>
                  <a:schemeClr val="dk1"/>
                </a:solidFill>
                <a:latin typeface="Calibri"/>
                <a:ea typeface="Calibri"/>
                <a:cs typeface="Calibri"/>
                <a:sym typeface="Calibri"/>
              </a:rPr>
              <a:t>Add steps 4 and 5 to your table.</a:t>
            </a:r>
            <a:endParaRPr sz="1600">
              <a:solidFill>
                <a:schemeClr val="dk1"/>
              </a:solidFill>
              <a:latin typeface="Calibri"/>
              <a:ea typeface="Calibri"/>
              <a:cs typeface="Calibri"/>
              <a:sym typeface="Calibri"/>
            </a:endParaRPr>
          </a:p>
          <a:p>
            <a:pPr indent="-330200" lvl="0" marL="457200" rtl="0" algn="l">
              <a:spcBef>
                <a:spcPts val="1000"/>
              </a:spcBef>
              <a:spcAft>
                <a:spcPts val="0"/>
              </a:spcAft>
              <a:buClr>
                <a:schemeClr val="dk1"/>
              </a:buClr>
              <a:buSzPts val="1600"/>
              <a:buFont typeface="Calibri"/>
              <a:buAutoNum type="arabicPeriod"/>
            </a:pPr>
            <a:r>
              <a:rPr lang="en" sz="1600">
                <a:solidFill>
                  <a:schemeClr val="dk1"/>
                </a:solidFill>
                <a:latin typeface="Calibri"/>
                <a:ea typeface="Calibri"/>
                <a:cs typeface="Calibri"/>
                <a:sym typeface="Calibri"/>
              </a:rPr>
              <a:t>Find</a:t>
            </a:r>
            <a:r>
              <a:rPr lang="en" sz="1600">
                <a:solidFill>
                  <a:schemeClr val="dk1"/>
                </a:solidFill>
                <a:latin typeface="Calibri"/>
                <a:ea typeface="Calibri"/>
                <a:cs typeface="Calibri"/>
                <a:sym typeface="Calibri"/>
              </a:rPr>
              <a:t> the number of dots in Step 5.</a:t>
            </a:r>
            <a:endParaRPr sz="1600">
              <a:solidFill>
                <a:schemeClr val="dk1"/>
              </a:solidFill>
              <a:latin typeface="Calibri"/>
              <a:ea typeface="Calibri"/>
              <a:cs typeface="Calibri"/>
              <a:sym typeface="Calibri"/>
            </a:endParaRPr>
          </a:p>
          <a:p>
            <a:pPr indent="-330200" lvl="0" marL="457200" rtl="0" algn="l">
              <a:spcBef>
                <a:spcPts val="1000"/>
              </a:spcBef>
              <a:spcAft>
                <a:spcPts val="1000"/>
              </a:spcAft>
              <a:buClr>
                <a:schemeClr val="dk1"/>
              </a:buClr>
              <a:buSzPts val="1600"/>
              <a:buFont typeface="Calibri"/>
              <a:buAutoNum type="arabicPeriod"/>
            </a:pPr>
            <a:r>
              <a:rPr lang="en" sz="1600">
                <a:solidFill>
                  <a:schemeClr val="dk1"/>
                </a:solidFill>
                <a:latin typeface="Calibri"/>
                <a:ea typeface="Calibri"/>
                <a:cs typeface="Calibri"/>
                <a:sym typeface="Calibri"/>
              </a:rPr>
              <a:t>Write an expression to find </a:t>
            </a:r>
            <a:r>
              <a:rPr i="1" lang="en" sz="1600">
                <a:solidFill>
                  <a:schemeClr val="dk1"/>
                </a:solidFill>
                <a:latin typeface="Times New Roman"/>
                <a:ea typeface="Times New Roman"/>
                <a:cs typeface="Times New Roman"/>
                <a:sym typeface="Times New Roman"/>
              </a:rPr>
              <a:t>n</a:t>
            </a:r>
            <a:r>
              <a:rPr lang="en" sz="1600">
                <a:solidFill>
                  <a:schemeClr val="dk1"/>
                </a:solidFill>
                <a:latin typeface="Calibri"/>
                <a:ea typeface="Calibri"/>
                <a:cs typeface="Calibri"/>
                <a:sym typeface="Calibri"/>
              </a:rPr>
              <a:t> number of dots. Name the type of expression</a:t>
            </a:r>
            <a:endParaRPr sz="1600">
              <a:solidFill>
                <a:schemeClr val="dk1"/>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8" name="Shape 298"/>
        <p:cNvGrpSpPr/>
        <p:nvPr/>
      </p:nvGrpSpPr>
      <p:grpSpPr>
        <a:xfrm>
          <a:off x="0" y="0"/>
          <a:ext cx="0" cy="0"/>
          <a:chOff x="0" y="0"/>
          <a:chExt cx="0" cy="0"/>
        </a:xfrm>
      </p:grpSpPr>
      <p:sp>
        <p:nvSpPr>
          <p:cNvPr id="299" name="Google Shape;299;p27"/>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00" name="Google Shape;300;p27"/>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01" name="Google Shape;301;p27"/>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02" name="Google Shape;302;p27"/>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03" name="Google Shape;303;p27"/>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04" name="Google Shape;304;p27"/>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05" name="Google Shape;305;p27"/>
          <p:cNvCxnSpPr>
            <a:stCxn id="299" idx="2"/>
            <a:endCxn id="301"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306" name="Google Shape;306;p27"/>
          <p:cNvCxnSpPr>
            <a:stCxn id="301" idx="3"/>
            <a:endCxn id="300"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307" name="Google Shape;307;p27"/>
          <p:cNvCxnSpPr>
            <a:stCxn id="300" idx="3"/>
            <a:endCxn id="302"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308" name="Google Shape;308;p27"/>
          <p:cNvCxnSpPr>
            <a:stCxn id="302" idx="3"/>
            <a:endCxn id="304"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309" name="Google Shape;309;p27"/>
          <p:cNvCxnSpPr>
            <a:stCxn id="304" idx="3"/>
            <a:endCxn id="303"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310" name="Google Shape;310;p2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11" name="Google Shape;311;p27"/>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312" name="Google Shape;312;p27"/>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313" name="Google Shape;313;p27"/>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314" name="Google Shape;314;p27" title="hugeicons_start-up-02.png"/>
          <p:cNvPicPr preferRelativeResize="0"/>
          <p:nvPr/>
        </p:nvPicPr>
        <p:blipFill>
          <a:blip r:embed="rId3">
            <a:alphaModFix/>
          </a:blip>
          <a:stretch>
            <a:fillRect/>
          </a:stretch>
        </p:blipFill>
        <p:spPr>
          <a:xfrm>
            <a:off x="1084454" y="1554480"/>
            <a:ext cx="228600" cy="228600"/>
          </a:xfrm>
          <a:prstGeom prst="rect">
            <a:avLst/>
          </a:prstGeom>
          <a:noFill/>
          <a:ln>
            <a:noFill/>
          </a:ln>
        </p:spPr>
      </p:pic>
      <p:sp>
        <p:nvSpPr>
          <p:cNvPr id="315" name="Google Shape;315;p27"/>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316" name="Google Shape;316;p27" title="hugeicons_centralized.png"/>
          <p:cNvPicPr preferRelativeResize="0"/>
          <p:nvPr/>
        </p:nvPicPr>
        <p:blipFill>
          <a:blip r:embed="rId4">
            <a:alphaModFix/>
          </a:blip>
          <a:stretch>
            <a:fillRect/>
          </a:stretch>
        </p:blipFill>
        <p:spPr>
          <a:xfrm>
            <a:off x="7799832" y="3200400"/>
            <a:ext cx="228600" cy="228600"/>
          </a:xfrm>
          <a:prstGeom prst="rect">
            <a:avLst/>
          </a:prstGeom>
          <a:noFill/>
          <a:ln>
            <a:noFill/>
          </a:ln>
        </p:spPr>
      </p:pic>
      <p:pic>
        <p:nvPicPr>
          <p:cNvPr id="317" name="Google Shape;317;p27" title="hugeicons_pencil.png"/>
          <p:cNvPicPr preferRelativeResize="0"/>
          <p:nvPr/>
        </p:nvPicPr>
        <p:blipFill>
          <a:blip r:embed="rId5">
            <a:alphaModFix/>
          </a:blip>
          <a:stretch>
            <a:fillRect/>
          </a:stretch>
        </p:blipFill>
        <p:spPr>
          <a:xfrm>
            <a:off x="6519672" y="1554480"/>
            <a:ext cx="228600" cy="228600"/>
          </a:xfrm>
          <a:prstGeom prst="rect">
            <a:avLst/>
          </a:prstGeom>
          <a:noFill/>
          <a:ln>
            <a:noFill/>
          </a:ln>
        </p:spPr>
      </p:pic>
      <p:sp>
        <p:nvSpPr>
          <p:cNvPr id="318" name="Google Shape;318;p27"/>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19" name="Google Shape;319;p27"/>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20" name="Google Shape;320;p27"/>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pic>
        <p:nvPicPr>
          <p:cNvPr id="321" name="Google Shape;321;p27" title="hugeicons_task-done-01.png"/>
          <p:cNvPicPr preferRelativeResize="0"/>
          <p:nvPr/>
        </p:nvPicPr>
        <p:blipFill>
          <a:blip r:embed="rId6">
            <a:alphaModFix/>
          </a:blip>
          <a:stretch>
            <a:fillRect/>
          </a:stretch>
        </p:blipFill>
        <p:spPr>
          <a:xfrm>
            <a:off x="3623168" y="1554480"/>
            <a:ext cx="228600" cy="228600"/>
          </a:xfrm>
          <a:prstGeom prst="rect">
            <a:avLst/>
          </a:prstGeom>
          <a:noFill/>
          <a:ln>
            <a:noFill/>
          </a:ln>
        </p:spPr>
      </p:pic>
      <p:pic>
        <p:nvPicPr>
          <p:cNvPr id="322" name="Google Shape;322;p27" title="hugeicons_task-done-01.png"/>
          <p:cNvPicPr preferRelativeResize="0"/>
          <p:nvPr/>
        </p:nvPicPr>
        <p:blipFill>
          <a:blip r:embed="rId6">
            <a:alphaModFix/>
          </a:blip>
          <a:stretch>
            <a:fillRect/>
          </a:stretch>
        </p:blipFill>
        <p:spPr>
          <a:xfrm>
            <a:off x="1844894" y="3200400"/>
            <a:ext cx="228600" cy="228600"/>
          </a:xfrm>
          <a:prstGeom prst="rect">
            <a:avLst/>
          </a:prstGeom>
          <a:noFill/>
          <a:ln>
            <a:noFill/>
          </a:ln>
        </p:spPr>
      </p:pic>
      <p:pic>
        <p:nvPicPr>
          <p:cNvPr id="323" name="Google Shape;323;p27" title="hugeicons_chart-down.png"/>
          <p:cNvPicPr preferRelativeResize="0"/>
          <p:nvPr/>
        </p:nvPicPr>
        <p:blipFill>
          <a:blip r:embed="rId7">
            <a:alphaModFix/>
          </a:blip>
          <a:stretch>
            <a:fillRect/>
          </a:stretch>
        </p:blipFill>
        <p:spPr>
          <a:xfrm>
            <a:off x="4908134" y="3200400"/>
            <a:ext cx="228600" cy="2286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7" name="Shape 327"/>
        <p:cNvGrpSpPr/>
        <p:nvPr/>
      </p:nvGrpSpPr>
      <p:grpSpPr>
        <a:xfrm>
          <a:off x="0" y="0"/>
          <a:ext cx="0" cy="0"/>
          <a:chOff x="0" y="0"/>
          <a:chExt cx="0" cy="0"/>
        </a:xfrm>
      </p:grpSpPr>
      <p:sp>
        <p:nvSpPr>
          <p:cNvPr id="328" name="Google Shape;328;p28"/>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Cool Down</a:t>
            </a:r>
            <a:endParaRPr sz="3000">
              <a:solidFill>
                <a:srgbClr val="005047"/>
              </a:solidFill>
            </a:endParaRPr>
          </a:p>
        </p:txBody>
      </p:sp>
      <p:sp>
        <p:nvSpPr>
          <p:cNvPr id="329" name="Google Shape;329;p28"/>
          <p:cNvSpPr txBox="1"/>
          <p:nvPr>
            <p:ph idx="1" type="body"/>
          </p:nvPr>
        </p:nvSpPr>
        <p:spPr>
          <a:xfrm>
            <a:off x="311700" y="1060625"/>
            <a:ext cx="8651700" cy="7932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t>Which pattern shows a quadratic relationship between the step number and the number of dots? Explain how you know algebraically and in complete sentences.</a:t>
            </a:r>
            <a:endParaRPr/>
          </a:p>
        </p:txBody>
      </p:sp>
      <p:sp>
        <p:nvSpPr>
          <p:cNvPr id="330" name="Google Shape;330;p2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31" name="Google Shape;331;p28"/>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7.2.</a:t>
            </a:r>
            <a:r>
              <a:rPr lang="en"/>
              <a:t>4 </a:t>
            </a:r>
            <a:r>
              <a:rPr lang="en"/>
              <a:t>Quadratic Relationships</a:t>
            </a:r>
            <a:endParaRPr/>
          </a:p>
        </p:txBody>
      </p:sp>
      <p:pic>
        <p:nvPicPr>
          <p:cNvPr id="332" name="Google Shape;332;p28"/>
          <p:cNvPicPr preferRelativeResize="0"/>
          <p:nvPr/>
        </p:nvPicPr>
        <p:blipFill>
          <a:blip r:embed="rId3">
            <a:alphaModFix/>
          </a:blip>
          <a:stretch>
            <a:fillRect/>
          </a:stretch>
        </p:blipFill>
        <p:spPr>
          <a:xfrm>
            <a:off x="396350" y="1847989"/>
            <a:ext cx="3785351" cy="1353312"/>
          </a:xfrm>
          <a:prstGeom prst="rect">
            <a:avLst/>
          </a:prstGeom>
          <a:noFill/>
          <a:ln>
            <a:noFill/>
          </a:ln>
        </p:spPr>
      </p:pic>
      <p:pic>
        <p:nvPicPr>
          <p:cNvPr id="333" name="Google Shape;333;p28"/>
          <p:cNvPicPr preferRelativeResize="0"/>
          <p:nvPr/>
        </p:nvPicPr>
        <p:blipFill>
          <a:blip r:embed="rId4">
            <a:alphaModFix/>
          </a:blip>
          <a:stretch>
            <a:fillRect/>
          </a:stretch>
        </p:blipFill>
        <p:spPr>
          <a:xfrm>
            <a:off x="4779374" y="1844305"/>
            <a:ext cx="3795157" cy="1353312"/>
          </a:xfrm>
          <a:prstGeom prst="rect">
            <a:avLst/>
          </a:prstGeom>
          <a:noFill/>
          <a:ln>
            <a:noFill/>
          </a:ln>
        </p:spPr>
      </p:pic>
      <p:pic>
        <p:nvPicPr>
          <p:cNvPr id="334" name="Google Shape;334;p28"/>
          <p:cNvPicPr preferRelativeResize="0"/>
          <p:nvPr/>
        </p:nvPicPr>
        <p:blipFill>
          <a:blip r:embed="rId5">
            <a:alphaModFix/>
          </a:blip>
          <a:stretch>
            <a:fillRect/>
          </a:stretch>
        </p:blipFill>
        <p:spPr>
          <a:xfrm>
            <a:off x="2512738" y="3192940"/>
            <a:ext cx="4118776" cy="1353312"/>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8" name="Shape 338"/>
        <p:cNvGrpSpPr/>
        <p:nvPr/>
      </p:nvGrpSpPr>
      <p:grpSpPr>
        <a:xfrm>
          <a:off x="0" y="0"/>
          <a:ext cx="0" cy="0"/>
          <a:chOff x="0" y="0"/>
          <a:chExt cx="0" cy="0"/>
        </a:xfrm>
      </p:grpSpPr>
      <p:sp>
        <p:nvSpPr>
          <p:cNvPr id="339" name="Google Shape;339;p29"/>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40" name="Google Shape;340;p29"/>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41" name="Google Shape;341;p29"/>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42" name="Google Shape;342;p29"/>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43" name="Google Shape;343;p29"/>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44" name="Google Shape;344;p29"/>
          <p:cNvSpPr/>
          <p:nvPr/>
        </p:nvSpPr>
        <p:spPr>
          <a:xfrm>
            <a:off x="5629650" y="13506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45" name="Google Shape;345;p29"/>
          <p:cNvCxnSpPr>
            <a:stCxn id="339" idx="2"/>
            <a:endCxn id="341"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346" name="Google Shape;346;p29"/>
          <p:cNvCxnSpPr>
            <a:stCxn id="341" idx="3"/>
            <a:endCxn id="340"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347" name="Google Shape;347;p29"/>
          <p:cNvCxnSpPr>
            <a:stCxn id="340" idx="3"/>
            <a:endCxn id="342"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348" name="Google Shape;348;p29"/>
          <p:cNvCxnSpPr>
            <a:stCxn id="342" idx="3"/>
            <a:endCxn id="344" idx="2"/>
          </p:cNvCxnSpPr>
          <p:nvPr/>
        </p:nvCxnSpPr>
        <p:spPr>
          <a:xfrm flipH="1" rot="10800000">
            <a:off x="6016988" y="2676663"/>
            <a:ext cx="618600" cy="1006200"/>
          </a:xfrm>
          <a:prstGeom prst="bentConnector2">
            <a:avLst/>
          </a:prstGeom>
          <a:noFill/>
          <a:ln cap="flat" cmpd="sng" w="19050">
            <a:solidFill>
              <a:srgbClr val="005047"/>
            </a:solidFill>
            <a:prstDash val="dash"/>
            <a:round/>
            <a:headEnd len="med" w="med" type="none"/>
            <a:tailEnd len="med" w="med" type="none"/>
          </a:ln>
        </p:spPr>
      </p:cxnSp>
      <p:cxnSp>
        <p:nvCxnSpPr>
          <p:cNvPr id="349" name="Google Shape;349;p29"/>
          <p:cNvCxnSpPr>
            <a:stCxn id="344" idx="3"/>
            <a:endCxn id="343"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350" name="Google Shape;350;p2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51" name="Google Shape;351;p29"/>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352" name="Google Shape;352;p29"/>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b="1" sz="1800">
              <a:solidFill>
                <a:schemeClr val="dk2"/>
              </a:solidFill>
              <a:latin typeface="Calibri"/>
              <a:ea typeface="Calibri"/>
              <a:cs typeface="Calibri"/>
              <a:sym typeface="Calibri"/>
            </a:endParaRPr>
          </a:p>
        </p:txBody>
      </p:sp>
      <p:pic>
        <p:nvPicPr>
          <p:cNvPr id="353" name="Google Shape;353;p29" title="hugeicons_start-up-02.png"/>
          <p:cNvPicPr preferRelativeResize="0"/>
          <p:nvPr/>
        </p:nvPicPr>
        <p:blipFill>
          <a:blip r:embed="rId3">
            <a:alphaModFix/>
          </a:blip>
          <a:stretch>
            <a:fillRect/>
          </a:stretch>
        </p:blipFill>
        <p:spPr>
          <a:xfrm>
            <a:off x="1084454" y="1554480"/>
            <a:ext cx="228600" cy="228600"/>
          </a:xfrm>
          <a:prstGeom prst="rect">
            <a:avLst/>
          </a:prstGeom>
          <a:noFill/>
          <a:ln>
            <a:noFill/>
          </a:ln>
        </p:spPr>
      </p:pic>
      <p:sp>
        <p:nvSpPr>
          <p:cNvPr id="354" name="Google Shape;354;p29"/>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355" name="Google Shape;355;p29" title="hugeicons_centralized.png"/>
          <p:cNvPicPr preferRelativeResize="0"/>
          <p:nvPr/>
        </p:nvPicPr>
        <p:blipFill>
          <a:blip r:embed="rId4">
            <a:alphaModFix/>
          </a:blip>
          <a:stretch>
            <a:fillRect/>
          </a:stretch>
        </p:blipFill>
        <p:spPr>
          <a:xfrm>
            <a:off x="7799832" y="3200400"/>
            <a:ext cx="228600" cy="228600"/>
          </a:xfrm>
          <a:prstGeom prst="rect">
            <a:avLst/>
          </a:prstGeom>
          <a:noFill/>
          <a:ln>
            <a:noFill/>
          </a:ln>
        </p:spPr>
      </p:pic>
      <p:sp>
        <p:nvSpPr>
          <p:cNvPr id="356" name="Google Shape;356;p29"/>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57" name="Google Shape;357;p29"/>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58" name="Google Shape;358;p29"/>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sp>
        <p:nvSpPr>
          <p:cNvPr id="359" name="Google Shape;359;p29"/>
          <p:cNvSpPr txBox="1"/>
          <p:nvPr/>
        </p:nvSpPr>
        <p:spPr>
          <a:xfrm>
            <a:off x="5714150"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b="1" sz="1800">
              <a:solidFill>
                <a:srgbClr val="FDBD3E"/>
              </a:solidFill>
              <a:latin typeface="Calibri"/>
              <a:ea typeface="Calibri"/>
              <a:cs typeface="Calibri"/>
              <a:sym typeface="Calibri"/>
            </a:endParaRPr>
          </a:p>
        </p:txBody>
      </p:sp>
      <p:pic>
        <p:nvPicPr>
          <p:cNvPr id="360" name="Google Shape;360;p29" title="hugeicons_task-done-01.png"/>
          <p:cNvPicPr preferRelativeResize="0"/>
          <p:nvPr/>
        </p:nvPicPr>
        <p:blipFill>
          <a:blip r:embed="rId5">
            <a:alphaModFix/>
          </a:blip>
          <a:stretch>
            <a:fillRect/>
          </a:stretch>
        </p:blipFill>
        <p:spPr>
          <a:xfrm>
            <a:off x="3623168" y="1554480"/>
            <a:ext cx="228600" cy="228600"/>
          </a:xfrm>
          <a:prstGeom prst="rect">
            <a:avLst/>
          </a:prstGeom>
          <a:noFill/>
          <a:ln>
            <a:noFill/>
          </a:ln>
        </p:spPr>
      </p:pic>
      <p:pic>
        <p:nvPicPr>
          <p:cNvPr id="361" name="Google Shape;361;p29" title="hugeicons_task-done-01.png"/>
          <p:cNvPicPr preferRelativeResize="0"/>
          <p:nvPr/>
        </p:nvPicPr>
        <p:blipFill>
          <a:blip r:embed="rId5">
            <a:alphaModFix/>
          </a:blip>
          <a:stretch>
            <a:fillRect/>
          </a:stretch>
        </p:blipFill>
        <p:spPr>
          <a:xfrm>
            <a:off x="1844894" y="3200400"/>
            <a:ext cx="228600" cy="228600"/>
          </a:xfrm>
          <a:prstGeom prst="rect">
            <a:avLst/>
          </a:prstGeom>
          <a:noFill/>
          <a:ln>
            <a:noFill/>
          </a:ln>
        </p:spPr>
      </p:pic>
      <p:pic>
        <p:nvPicPr>
          <p:cNvPr id="362" name="Google Shape;362;p29" title="hugeicons_pencil.png"/>
          <p:cNvPicPr preferRelativeResize="0"/>
          <p:nvPr/>
        </p:nvPicPr>
        <p:blipFill>
          <a:blip r:embed="rId6">
            <a:alphaModFix/>
          </a:blip>
          <a:stretch>
            <a:fillRect/>
          </a:stretch>
        </p:blipFill>
        <p:spPr>
          <a:xfrm>
            <a:off x="6512672" y="1554480"/>
            <a:ext cx="228600" cy="228600"/>
          </a:xfrm>
          <a:prstGeom prst="rect">
            <a:avLst/>
          </a:prstGeom>
          <a:noFill/>
          <a:ln>
            <a:noFill/>
          </a:ln>
        </p:spPr>
      </p:pic>
      <p:pic>
        <p:nvPicPr>
          <p:cNvPr id="363" name="Google Shape;363;p29" title="hugeicons_chart-down.png"/>
          <p:cNvPicPr preferRelativeResize="0"/>
          <p:nvPr/>
        </p:nvPicPr>
        <p:blipFill>
          <a:blip r:embed="rId7">
            <a:alphaModFix/>
          </a:blip>
          <a:stretch>
            <a:fillRect/>
          </a:stretch>
        </p:blipFill>
        <p:spPr>
          <a:xfrm>
            <a:off x="4908134" y="3200400"/>
            <a:ext cx="228600" cy="2286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7" name="Shape 367"/>
        <p:cNvGrpSpPr/>
        <p:nvPr/>
      </p:nvGrpSpPr>
      <p:grpSpPr>
        <a:xfrm>
          <a:off x="0" y="0"/>
          <a:ext cx="0" cy="0"/>
          <a:chOff x="0" y="0"/>
          <a:chExt cx="0" cy="0"/>
        </a:xfrm>
      </p:grpSpPr>
      <p:sp>
        <p:nvSpPr>
          <p:cNvPr id="368" name="Google Shape;368;p30"/>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Practice</a:t>
            </a:r>
            <a:endParaRPr sz="3000">
              <a:solidFill>
                <a:srgbClr val="005047"/>
              </a:solidFill>
            </a:endParaRPr>
          </a:p>
        </p:txBody>
      </p:sp>
      <p:sp>
        <p:nvSpPr>
          <p:cNvPr id="369" name="Google Shape;369;p30"/>
          <p:cNvSpPr txBox="1"/>
          <p:nvPr>
            <p:ph idx="1" type="body"/>
          </p:nvPr>
        </p:nvSpPr>
        <p:spPr>
          <a:xfrm>
            <a:off x="311700" y="1152475"/>
            <a:ext cx="4131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Put your hard work to action, practice what you’ve learned! </a:t>
            </a:r>
            <a:endParaRPr/>
          </a:p>
        </p:txBody>
      </p:sp>
      <p:sp>
        <p:nvSpPr>
          <p:cNvPr id="370" name="Google Shape;370;p3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71" name="Google Shape;371;p30"/>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7.2.</a:t>
            </a:r>
            <a:r>
              <a:rPr lang="en"/>
              <a:t>5 Practice</a:t>
            </a:r>
            <a:endParaRPr/>
          </a:p>
        </p:txBody>
      </p:sp>
      <p:pic>
        <p:nvPicPr>
          <p:cNvPr descr=" One student helping another with a laptop, with question marks above, representing collaboration and asking for help with challenging problems.&#10;" id="372" name="Google Shape;372;p30" title="Practice-2.png"/>
          <p:cNvPicPr preferRelativeResize="0"/>
          <p:nvPr/>
        </p:nvPicPr>
        <p:blipFill rotWithShape="1">
          <a:blip r:embed="rId3">
            <a:alphaModFix/>
          </a:blip>
          <a:srcRect b="0" l="0" r="0" t="0"/>
          <a:stretch/>
        </p:blipFill>
        <p:spPr>
          <a:xfrm>
            <a:off x="5577675" y="1152475"/>
            <a:ext cx="3254625" cy="325462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6" name="Shape 376"/>
        <p:cNvGrpSpPr/>
        <p:nvPr/>
      </p:nvGrpSpPr>
      <p:grpSpPr>
        <a:xfrm>
          <a:off x="0" y="0"/>
          <a:ext cx="0" cy="0"/>
          <a:chOff x="0" y="0"/>
          <a:chExt cx="0" cy="0"/>
        </a:xfrm>
      </p:grpSpPr>
      <p:sp>
        <p:nvSpPr>
          <p:cNvPr id="377" name="Google Shape;377;p31"/>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78" name="Google Shape;378;p31"/>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79" name="Google Shape;379;p31"/>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80" name="Google Shape;380;p31"/>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81" name="Google Shape;381;p31"/>
          <p:cNvSpPr/>
          <p:nvPr/>
        </p:nvSpPr>
        <p:spPr>
          <a:xfrm>
            <a:off x="6905038" y="30069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82" name="Google Shape;382;p31"/>
          <p:cNvSpPr/>
          <p:nvPr/>
        </p:nvSpPr>
        <p:spPr>
          <a:xfrm>
            <a:off x="5629650" y="13506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83" name="Google Shape;383;p31"/>
          <p:cNvCxnSpPr>
            <a:stCxn id="377" idx="2"/>
            <a:endCxn id="379"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384" name="Google Shape;384;p31"/>
          <p:cNvCxnSpPr>
            <a:stCxn id="379" idx="3"/>
            <a:endCxn id="378"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385" name="Google Shape;385;p31"/>
          <p:cNvCxnSpPr>
            <a:stCxn id="378" idx="3"/>
            <a:endCxn id="380"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386" name="Google Shape;386;p31"/>
          <p:cNvCxnSpPr>
            <a:stCxn id="380" idx="3"/>
            <a:endCxn id="382" idx="2"/>
          </p:cNvCxnSpPr>
          <p:nvPr/>
        </p:nvCxnSpPr>
        <p:spPr>
          <a:xfrm flipH="1" rot="10800000">
            <a:off x="6016988" y="2676663"/>
            <a:ext cx="618600" cy="1006200"/>
          </a:xfrm>
          <a:prstGeom prst="bentConnector2">
            <a:avLst/>
          </a:prstGeom>
          <a:noFill/>
          <a:ln cap="flat" cmpd="sng" w="19050">
            <a:solidFill>
              <a:srgbClr val="005047"/>
            </a:solidFill>
            <a:prstDash val="dash"/>
            <a:round/>
            <a:headEnd len="med" w="med" type="none"/>
            <a:tailEnd len="med" w="med" type="none"/>
          </a:ln>
        </p:spPr>
      </p:cxnSp>
      <p:cxnSp>
        <p:nvCxnSpPr>
          <p:cNvPr id="387" name="Google Shape;387;p31"/>
          <p:cNvCxnSpPr>
            <a:stCxn id="382" idx="3"/>
            <a:endCxn id="381" idx="0"/>
          </p:cNvCxnSpPr>
          <p:nvPr/>
        </p:nvCxnSpPr>
        <p:spPr>
          <a:xfrm>
            <a:off x="7641450" y="2013613"/>
            <a:ext cx="269400" cy="993300"/>
          </a:xfrm>
          <a:prstGeom prst="bentConnector2">
            <a:avLst/>
          </a:prstGeom>
          <a:noFill/>
          <a:ln cap="flat" cmpd="sng" w="19050">
            <a:solidFill>
              <a:srgbClr val="005047"/>
            </a:solidFill>
            <a:prstDash val="dash"/>
            <a:round/>
            <a:headEnd len="med" w="med" type="none"/>
            <a:tailEnd len="med" w="med" type="none"/>
          </a:ln>
        </p:spPr>
      </p:cxnSp>
      <p:sp>
        <p:nvSpPr>
          <p:cNvPr id="388" name="Google Shape;388;p3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89" name="Google Shape;389;p31"/>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90" name="Google Shape;390;p31"/>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91" name="Google Shape;391;p31"/>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sp>
        <p:nvSpPr>
          <p:cNvPr id="392" name="Google Shape;392;p31"/>
          <p:cNvSpPr txBox="1"/>
          <p:nvPr/>
        </p:nvSpPr>
        <p:spPr>
          <a:xfrm>
            <a:off x="5714150"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b="1" sz="1800">
              <a:solidFill>
                <a:srgbClr val="FDBD3E"/>
              </a:solidFill>
              <a:latin typeface="Calibri"/>
              <a:ea typeface="Calibri"/>
              <a:cs typeface="Calibri"/>
              <a:sym typeface="Calibri"/>
            </a:endParaRPr>
          </a:p>
        </p:txBody>
      </p:sp>
      <p:sp>
        <p:nvSpPr>
          <p:cNvPr id="393" name="Google Shape;393;p31"/>
          <p:cNvSpPr txBox="1"/>
          <p:nvPr/>
        </p:nvSpPr>
        <p:spPr>
          <a:xfrm>
            <a:off x="700350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Lesson Synthesis</a:t>
            </a:r>
            <a:endParaRPr b="1" sz="1800">
              <a:solidFill>
                <a:srgbClr val="FDBD3E"/>
              </a:solidFill>
              <a:latin typeface="Calibri"/>
              <a:ea typeface="Calibri"/>
              <a:cs typeface="Calibri"/>
              <a:sym typeface="Calibri"/>
            </a:endParaRPr>
          </a:p>
        </p:txBody>
      </p:sp>
      <p:pic>
        <p:nvPicPr>
          <p:cNvPr id="394" name="Google Shape;394;p31" title="hugeicons_task-done-01.png"/>
          <p:cNvPicPr preferRelativeResize="0"/>
          <p:nvPr/>
        </p:nvPicPr>
        <p:blipFill>
          <a:blip r:embed="rId3">
            <a:alphaModFix/>
          </a:blip>
          <a:stretch>
            <a:fillRect/>
          </a:stretch>
        </p:blipFill>
        <p:spPr>
          <a:xfrm>
            <a:off x="3623168" y="1554480"/>
            <a:ext cx="228600" cy="228600"/>
          </a:xfrm>
          <a:prstGeom prst="rect">
            <a:avLst/>
          </a:prstGeom>
          <a:noFill/>
          <a:ln>
            <a:noFill/>
          </a:ln>
        </p:spPr>
      </p:pic>
      <p:pic>
        <p:nvPicPr>
          <p:cNvPr id="395" name="Google Shape;395;p31" title="hugeicons_chart-down.png"/>
          <p:cNvPicPr preferRelativeResize="0"/>
          <p:nvPr/>
        </p:nvPicPr>
        <p:blipFill>
          <a:blip r:embed="rId4">
            <a:alphaModFix/>
          </a:blip>
          <a:stretch>
            <a:fillRect/>
          </a:stretch>
        </p:blipFill>
        <p:spPr>
          <a:xfrm>
            <a:off x="4908134" y="3200400"/>
            <a:ext cx="228600" cy="228600"/>
          </a:xfrm>
          <a:prstGeom prst="rect">
            <a:avLst/>
          </a:prstGeom>
          <a:noFill/>
          <a:ln>
            <a:noFill/>
          </a:ln>
        </p:spPr>
      </p:pic>
      <p:pic>
        <p:nvPicPr>
          <p:cNvPr id="396" name="Google Shape;396;p31" title="hugeicons_task-done-01.png"/>
          <p:cNvPicPr preferRelativeResize="0"/>
          <p:nvPr/>
        </p:nvPicPr>
        <p:blipFill>
          <a:blip r:embed="rId3">
            <a:alphaModFix/>
          </a:blip>
          <a:stretch>
            <a:fillRect/>
          </a:stretch>
        </p:blipFill>
        <p:spPr>
          <a:xfrm>
            <a:off x="1844894" y="3200400"/>
            <a:ext cx="228600" cy="228600"/>
          </a:xfrm>
          <a:prstGeom prst="rect">
            <a:avLst/>
          </a:prstGeom>
          <a:noFill/>
          <a:ln>
            <a:noFill/>
          </a:ln>
        </p:spPr>
      </p:pic>
      <p:pic>
        <p:nvPicPr>
          <p:cNvPr id="397" name="Google Shape;397;p31" title="hugeicons_pencil.png"/>
          <p:cNvPicPr preferRelativeResize="0"/>
          <p:nvPr/>
        </p:nvPicPr>
        <p:blipFill>
          <a:blip r:embed="rId5">
            <a:alphaModFix/>
          </a:blip>
          <a:stretch>
            <a:fillRect/>
          </a:stretch>
        </p:blipFill>
        <p:spPr>
          <a:xfrm>
            <a:off x="6512672" y="1554480"/>
            <a:ext cx="228600" cy="228600"/>
          </a:xfrm>
          <a:prstGeom prst="rect">
            <a:avLst/>
          </a:prstGeom>
          <a:noFill/>
          <a:ln>
            <a:noFill/>
          </a:ln>
        </p:spPr>
      </p:pic>
      <p:pic>
        <p:nvPicPr>
          <p:cNvPr id="398" name="Google Shape;398;p31" title="hugeicons_centralized.png"/>
          <p:cNvPicPr preferRelativeResize="0"/>
          <p:nvPr/>
        </p:nvPicPr>
        <p:blipFill>
          <a:blip r:embed="rId6">
            <a:alphaModFix/>
          </a:blip>
          <a:stretch>
            <a:fillRect/>
          </a:stretch>
        </p:blipFill>
        <p:spPr>
          <a:xfrm>
            <a:off x="7806782" y="3200400"/>
            <a:ext cx="228600" cy="228600"/>
          </a:xfrm>
          <a:prstGeom prst="rect">
            <a:avLst/>
          </a:prstGeom>
          <a:noFill/>
          <a:ln>
            <a:noFill/>
          </a:ln>
        </p:spPr>
      </p:pic>
      <p:sp>
        <p:nvSpPr>
          <p:cNvPr id="399" name="Google Shape;399;p31"/>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pic>
        <p:nvPicPr>
          <p:cNvPr id="400" name="Google Shape;400;p31" title="hugeicons_start-up-02.png"/>
          <p:cNvPicPr preferRelativeResize="0"/>
          <p:nvPr/>
        </p:nvPicPr>
        <p:blipFill>
          <a:blip r:embed="rId7">
            <a:alphaModFix/>
          </a:blip>
          <a:stretch>
            <a:fillRect/>
          </a:stretch>
        </p:blipFill>
        <p:spPr>
          <a:xfrm>
            <a:off x="1084454" y="1554480"/>
            <a:ext cx="228600" cy="228600"/>
          </a:xfrm>
          <a:prstGeom prst="rect">
            <a:avLst/>
          </a:prstGeom>
          <a:noFill/>
          <a:ln>
            <a:noFill/>
          </a:ln>
        </p:spPr>
      </p:pic>
      <p:sp>
        <p:nvSpPr>
          <p:cNvPr id="401" name="Google Shape;401;p31"/>
          <p:cNvSpPr txBox="1"/>
          <p:nvPr/>
        </p:nvSpPr>
        <p:spPr>
          <a:xfrm>
            <a:off x="284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5" name="Shape 405"/>
        <p:cNvGrpSpPr/>
        <p:nvPr/>
      </p:nvGrpSpPr>
      <p:grpSpPr>
        <a:xfrm>
          <a:off x="0" y="0"/>
          <a:ext cx="0" cy="0"/>
          <a:chOff x="0" y="0"/>
          <a:chExt cx="0" cy="0"/>
        </a:xfrm>
      </p:grpSpPr>
      <p:sp>
        <p:nvSpPr>
          <p:cNvPr id="406" name="Google Shape;406;p32"/>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Lesson Synthesis</a:t>
            </a:r>
            <a:endParaRPr sz="3000">
              <a:solidFill>
                <a:srgbClr val="005047"/>
              </a:solidFill>
            </a:endParaRPr>
          </a:p>
        </p:txBody>
      </p:sp>
      <p:sp>
        <p:nvSpPr>
          <p:cNvPr id="407" name="Google Shape;407;p3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08" name="Google Shape;408;p32"/>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7.2 Introduction to Quadratic Relationships</a:t>
            </a:r>
            <a:endParaRPr/>
          </a:p>
        </p:txBody>
      </p:sp>
      <p:sp>
        <p:nvSpPr>
          <p:cNvPr id="409" name="Google Shape;409;p32"/>
          <p:cNvSpPr txBox="1"/>
          <p:nvPr/>
        </p:nvSpPr>
        <p:spPr>
          <a:xfrm>
            <a:off x="385275" y="1060625"/>
            <a:ext cx="8446500" cy="1169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Summarize your understanding so far of what a quadratic expression (or relationship) is and is not.</a:t>
            </a:r>
            <a:endParaRPr sz="1800">
              <a:solidFill>
                <a:srgbClr val="424242"/>
              </a:solidFill>
              <a:latin typeface="Calibri"/>
              <a:ea typeface="Calibri"/>
              <a:cs typeface="Calibri"/>
              <a:sym typeface="Calibri"/>
            </a:endParaRPr>
          </a:p>
          <a:p>
            <a:pPr indent="0" lvl="0" marL="0" rtl="0" algn="l">
              <a:spcBef>
                <a:spcPts val="1200"/>
              </a:spcBef>
              <a:spcAft>
                <a:spcPts val="1200"/>
              </a:spcAft>
              <a:buNone/>
            </a:pPr>
            <a:r>
              <a:t/>
            </a:r>
            <a:endParaRPr sz="1800">
              <a:solidFill>
                <a:srgbClr val="424242"/>
              </a:solidFill>
              <a:latin typeface="Calibri"/>
              <a:ea typeface="Calibri"/>
              <a:cs typeface="Calibri"/>
              <a:sym typeface="Calibri"/>
            </a:endParaRPr>
          </a:p>
        </p:txBody>
      </p:sp>
      <p:sp>
        <p:nvSpPr>
          <p:cNvPr id="410" name="Google Shape;410;p32"/>
          <p:cNvSpPr txBox="1"/>
          <p:nvPr/>
        </p:nvSpPr>
        <p:spPr>
          <a:xfrm>
            <a:off x="2774600" y="1920240"/>
            <a:ext cx="5723400" cy="2657700"/>
          </a:xfrm>
          <a:prstGeom prst="rect">
            <a:avLst/>
          </a:prstGeom>
          <a:noFill/>
          <a:ln>
            <a:noFill/>
          </a:ln>
        </p:spPr>
        <p:txBody>
          <a:bodyPr anchorCtr="0" anchor="t" bIns="91425" lIns="91425" spcFirstLastPara="1" rIns="91425" wrap="square" tIns="91425">
            <a:spAutoFit/>
          </a:bodyPr>
          <a:lstStyle/>
          <a:p>
            <a:pPr indent="-342900" lvl="0" marL="457200" rtl="0" algn="l">
              <a:spcBef>
                <a:spcPts val="0"/>
              </a:spcBef>
              <a:spcAft>
                <a:spcPts val="0"/>
              </a:spcAft>
              <a:buClr>
                <a:srgbClr val="424242"/>
              </a:buClr>
              <a:buSzPts val="1800"/>
              <a:buFont typeface="Calibri"/>
              <a:buAutoNum type="arabicPeriod"/>
            </a:pPr>
            <a:r>
              <a:rPr lang="en" sz="1800">
                <a:solidFill>
                  <a:srgbClr val="424242"/>
                </a:solidFill>
                <a:latin typeface="Calibri"/>
                <a:ea typeface="Calibri"/>
                <a:cs typeface="Calibri"/>
                <a:sym typeface="Calibri"/>
              </a:rPr>
              <a:t>In what ways is the relationship between the step number and the number of small squares different from linear functions we’ve seen so far?</a:t>
            </a:r>
            <a:endParaRPr sz="1800">
              <a:solidFill>
                <a:srgbClr val="424242"/>
              </a:solidFill>
              <a:latin typeface="Calibri"/>
              <a:ea typeface="Calibri"/>
              <a:cs typeface="Calibri"/>
              <a:sym typeface="Calibri"/>
            </a:endParaRPr>
          </a:p>
          <a:p>
            <a:pPr indent="-342900" lvl="0" marL="457200" rtl="0" algn="l">
              <a:spcBef>
                <a:spcPts val="1000"/>
              </a:spcBef>
              <a:spcAft>
                <a:spcPts val="0"/>
              </a:spcAft>
              <a:buClr>
                <a:srgbClr val="424242"/>
              </a:buClr>
              <a:buSzPts val="1800"/>
              <a:buFont typeface="Calibri"/>
              <a:buAutoNum type="arabicPeriod"/>
            </a:pPr>
            <a:r>
              <a:rPr lang="en" sz="1800">
                <a:solidFill>
                  <a:srgbClr val="424242"/>
                </a:solidFill>
                <a:latin typeface="Calibri"/>
                <a:ea typeface="Calibri"/>
                <a:cs typeface="Calibri"/>
                <a:sym typeface="Calibri"/>
              </a:rPr>
              <a:t>In what ways is the relationship between the two quantities different from the exponential functions we’ve encountered?</a:t>
            </a:r>
            <a:endParaRPr sz="1800">
              <a:solidFill>
                <a:srgbClr val="424242"/>
              </a:solidFill>
              <a:latin typeface="Calibri"/>
              <a:ea typeface="Calibri"/>
              <a:cs typeface="Calibri"/>
              <a:sym typeface="Calibri"/>
            </a:endParaRPr>
          </a:p>
          <a:p>
            <a:pPr indent="-342900" lvl="0" marL="457200" rtl="0" algn="l">
              <a:spcBef>
                <a:spcPts val="1000"/>
              </a:spcBef>
              <a:spcAft>
                <a:spcPts val="1000"/>
              </a:spcAft>
              <a:buClr>
                <a:srgbClr val="424242"/>
              </a:buClr>
              <a:buSzPts val="1800"/>
              <a:buFont typeface="Calibri"/>
              <a:buAutoNum type="arabicPeriod"/>
            </a:pPr>
            <a:r>
              <a:rPr lang="en" sz="1800">
                <a:solidFill>
                  <a:srgbClr val="424242"/>
                </a:solidFill>
                <a:latin typeface="Calibri"/>
                <a:ea typeface="Calibri"/>
                <a:cs typeface="Calibri"/>
                <a:sym typeface="Calibri"/>
              </a:rPr>
              <a:t>How would you describe ‘quadratic relationship’ to someone who is unfamiliar with it?</a:t>
            </a:r>
            <a:endParaRPr/>
          </a:p>
        </p:txBody>
      </p:sp>
      <p:pic>
        <p:nvPicPr>
          <p:cNvPr descr="an image of an icon representing a  summerizing a concept,   image only no words, and no people" id="411" name="Google Shape;411;p32"/>
          <p:cNvPicPr preferRelativeResize="0"/>
          <p:nvPr/>
        </p:nvPicPr>
        <p:blipFill>
          <a:blip r:embed="rId3">
            <a:alphaModFix/>
          </a:blip>
          <a:stretch>
            <a:fillRect/>
          </a:stretch>
        </p:blipFill>
        <p:spPr>
          <a:xfrm>
            <a:off x="385275" y="1920240"/>
            <a:ext cx="2115825" cy="211582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5" name="Shape 415"/>
        <p:cNvGrpSpPr/>
        <p:nvPr/>
      </p:nvGrpSpPr>
      <p:grpSpPr>
        <a:xfrm>
          <a:off x="0" y="0"/>
          <a:ext cx="0" cy="0"/>
          <a:chOff x="0" y="0"/>
          <a:chExt cx="0" cy="0"/>
        </a:xfrm>
      </p:grpSpPr>
      <p:sp>
        <p:nvSpPr>
          <p:cNvPr id="416" name="Google Shape;416;p3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Assessment</a:t>
            </a:r>
            <a:endParaRPr/>
          </a:p>
        </p:txBody>
      </p:sp>
      <p:sp>
        <p:nvSpPr>
          <p:cNvPr id="417" name="Google Shape;417;p33"/>
          <p:cNvSpPr txBox="1"/>
          <p:nvPr>
            <p:ph idx="1" type="body"/>
          </p:nvPr>
        </p:nvSpPr>
        <p:spPr>
          <a:xfrm>
            <a:off x="311700" y="1152475"/>
            <a:ext cx="85206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b="1" lang="en"/>
              <a:t>How much do you agree with the following statements?</a:t>
            </a:r>
            <a:endParaRPr b="1"/>
          </a:p>
        </p:txBody>
      </p:sp>
      <p:sp>
        <p:nvSpPr>
          <p:cNvPr id="418" name="Google Shape;418;p3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19" name="Google Shape;419;p3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7.2 Introduction to Quadratic Relationships</a:t>
            </a:r>
            <a:endParaRPr/>
          </a:p>
        </p:txBody>
      </p:sp>
      <p:graphicFrame>
        <p:nvGraphicFramePr>
          <p:cNvPr id="420" name="Google Shape;420;p33"/>
          <p:cNvGraphicFramePr/>
          <p:nvPr/>
        </p:nvGraphicFramePr>
        <p:xfrm>
          <a:off x="311700" y="1764100"/>
          <a:ext cx="3000000" cy="3000000"/>
        </p:xfrm>
        <a:graphic>
          <a:graphicData uri="http://schemas.openxmlformats.org/drawingml/2006/table">
            <a:tbl>
              <a:tblPr>
                <a:noFill/>
                <a:tableStyleId>{D68828BC-E530-4C3E-804B-2D3DAD4C3622}</a:tableStyleId>
              </a:tblPr>
              <a:tblGrid>
                <a:gridCol w="5107700"/>
                <a:gridCol w="1137625"/>
                <a:gridCol w="1137625"/>
                <a:gridCol w="1137625"/>
              </a:tblGrid>
              <a:tr h="381000">
                <a:tc>
                  <a:txBody>
                    <a:bodyPr/>
                    <a:lstStyle/>
                    <a:p>
                      <a:pPr indent="0" lvl="0" marL="0" rtl="0" algn="l">
                        <a:spcBef>
                          <a:spcPts val="0"/>
                        </a:spcBef>
                        <a:spcAft>
                          <a:spcPts val="0"/>
                        </a:spcAft>
                        <a:buClr>
                          <a:srgbClr val="000000"/>
                        </a:buClr>
                        <a:buSzPts val="1100"/>
                        <a:buFont typeface="Arial"/>
                        <a:buNone/>
                      </a:pPr>
                      <a:r>
                        <a:rPr b="1" lang="en" sz="1800">
                          <a:solidFill>
                            <a:srgbClr val="FFFFFF"/>
                          </a:solidFill>
                          <a:latin typeface="Calibri"/>
                          <a:ea typeface="Calibri"/>
                          <a:cs typeface="Calibri"/>
                          <a:sym typeface="Calibri"/>
                        </a:rPr>
                        <a:t>I can…</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I can</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Almost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Not yet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r>
              <a:tr h="381000">
                <a:tc>
                  <a:txBody>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Describe how a pattern is growing.  </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46200">
                <a:tc>
                  <a:txBody>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Tell whether a pattern is growing linearly, exponentially, or quadratically.  </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Explain that an expression with a squared term is called quadratic. </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bl>
          </a:graphicData>
        </a:graphic>
      </p:graphicFrame>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