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BF35469-CF0F-4CAD-AA5A-A8A6B40467A3}">
  <a:tblStyle styleId="{5BF35469-CF0F-4CAD-AA5A-A8A6B40467A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F55C361D-A70E-4EB6-8676-28F356906809}"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openstax-alg1-unit-8-spn-vocabulary-flash-cards/?i=5eauv9&amp;x=1jqt" TargetMode="External"/><Relationship Id="rId4" Type="http://schemas.openxmlformats.org/officeDocument/2006/relationships/hyperlink" Target="https://quizlet.com/881565975/openstax-alg1-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ozZJ21i3mQ?si=Zshzh7M6uf4FtrXz"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2.xml"/><Relationship Id="rId4" Type="http://schemas.openxmlformats.org/officeDocument/2006/relationships/slide" Target="/pp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2.xml"/><Relationship Id="rId4" Type="http://schemas.openxmlformats.org/officeDocument/2006/relationships/slide" Target="/pp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slide" Target="/pp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 Id="rId3" Type="http://schemas.openxmlformats.org/officeDocument/2006/relationships/slide" Target="/pp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 Id="rId3" Type="http://schemas.openxmlformats.org/officeDocument/2006/relationships/slide" Target="/pp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8-3-factoring-quadratic-equations-without-a-linear-term" TargetMode="External"/><Relationship Id="rId3" Type="http://schemas.openxmlformats.org/officeDocument/2006/relationships/slide" Target="/pp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8-3-factoring-quadratic-equations-without-a-linear-term"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So far, the quadratic expressions that students have transformed from standard form to factored form have at least a squared term and a linear term. In this lesson, students encounter quadratic expressions without a linear term and consider how to write them in factored form.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begin by studying numerical examples and noticing that expressions such as (20 + 1)(20 − 1) and 20</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−1</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are equivalent. Students generalize the equivalence of these two forms as (</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𝑚)(</a:t>
            </a:r>
            <a:r>
              <a:rPr i="1" lang="en">
                <a:solidFill>
                  <a:schemeClr val="dk1"/>
                </a:solidFill>
                <a:latin typeface="Times New Roman"/>
                <a:ea typeface="Times New Roman"/>
                <a:cs typeface="Times New Roman"/>
                <a:sym typeface="Times New Roman"/>
              </a:rPr>
              <a:t>𝑥</a:t>
            </a:r>
            <a:r>
              <a:rPr lang="en">
                <a:solidFill>
                  <a:schemeClr val="dk1"/>
                </a:solidFill>
                <a:latin typeface="Noto Sans"/>
                <a:ea typeface="Noto Sans"/>
                <a:cs typeface="Noto Sans"/>
                <a:sym typeface="Noto Sans"/>
              </a:rPr>
              <a:t> − 𝑚) =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𝑚</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Then, they rewrite these expressions from one form to the other.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Along the way, they encounter a variety of quadratic expressions that can be seen as differences of two squares, including those in which the squared term has a coefficient other than 1, and expressions that involve fractions.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also consider why a difference of two squares (such as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− 25) can be written in factored form, but a sum of two squares (such as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+ 25) cannot be, even though both are quadratic expressions with no linear term.</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Remind students that when they want to enter a number with an exponent, they should use the ^ symbol. It will look like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when they want to enter </a:t>
            </a:r>
            <a:r>
              <a:rPr i="1" lang="en">
                <a:solidFill>
                  <a:schemeClr val="dk1"/>
                </a:solidFill>
                <a:latin typeface="Times New Roman"/>
                <a:ea typeface="Times New Roman"/>
                <a:cs typeface="Times New Roman"/>
                <a:sym typeface="Times New Roman"/>
              </a:rPr>
              <a:t>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To make the ^ symbol, push shift and the numeral 6 at the same time.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After this lesson, students will have the tools they need to solve factorable quadratic equations given in standard form by first rewriting them in factored form. That work begins in the next lesson.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Lesson Vocabulary</a:t>
            </a:r>
            <a:endParaRPr b="1">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To support student understanding of key vocabulary:</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Introduce and review the vocabulary words students will see in this lesson.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Encourage students to notice how these words are used and to include them in their math discussions and explanations—both written and oral.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Use a word wall to reinforce vocabulary. </a:t>
            </a:r>
            <a:r>
              <a:rPr lang="en" u="sng">
                <a:solidFill>
                  <a:schemeClr val="hlink"/>
                </a:solidFill>
                <a:hlinkClick r:id="rId2"/>
              </a:rPr>
              <a:t>Sample word wall cards are available here</a:t>
            </a:r>
            <a:r>
              <a:rPr lang="en">
                <a:solidFill>
                  <a:schemeClr val="dk1"/>
                </a:solidFill>
              </a:rPr>
              <a: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For newcomers or students with beginning English proficiency, use these Quizlet sets to support vocabulary learning: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Unit 8 Spanish Vocabulary</a:t>
            </a:r>
            <a:r>
              <a:rPr lang="en">
                <a:solidFill>
                  <a:schemeClr val="dk1"/>
                </a:solidFill>
              </a:rPr>
              <a:t> – use first to build understanding</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4"/>
              </a:rPr>
              <a:t>Unit 8 Vocabulary (English)</a:t>
            </a:r>
            <a:r>
              <a:rPr lang="en">
                <a:solidFill>
                  <a:schemeClr val="dk1"/>
                </a:solidFill>
              </a:rPr>
              <a:t> – use after anchoring in Spanish</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Support for English Language Learners</a:t>
            </a:r>
            <a:endParaRPr b="1">
              <a:solidFill>
                <a:schemeClr val="dk1"/>
              </a:solidFill>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2(F) listen to and derive meaning from a variety of media such as audiotape, video, DVD, and CD-ROM to build and reinforce concept and language attainment</a:t>
            </a:r>
            <a:endParaRPr sz="1150">
              <a:solidFill>
                <a:schemeClr val="dk1"/>
              </a:solidFill>
              <a:latin typeface="Roboto"/>
              <a:ea typeface="Roboto"/>
              <a:cs typeface="Roboto"/>
              <a:sym typeface="Roboto"/>
            </a:endParaRPr>
          </a:p>
          <a:p>
            <a:pPr indent="-301625" lvl="0" marL="457200" rtl="0" algn="l">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3(E) share information in cooperative learning interactions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ELPS 4(G) demonstrate comprehension of increasingly complex English by participating in shared reading, retelling, or summarizing material, responding to questions, and taking notes commensurate with content area and grade level needs</a:t>
            </a:r>
            <a:endParaRPr sz="1150">
              <a:solidFill>
                <a:schemeClr val="dk1"/>
              </a:solidFill>
              <a:latin typeface="Roboto"/>
              <a:ea typeface="Roboto"/>
              <a:cs typeface="Roboto"/>
              <a:sym typeface="Roboto"/>
            </a:endParaRPr>
          </a:p>
          <a:p>
            <a:pPr indent="0" lvl="0" marL="0" rtl="0" algn="l">
              <a:spcBef>
                <a:spcPts val="11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activity prompts students to recall strategies for multiplying mentally.</a:t>
            </a:r>
            <a:endParaRPr sz="1300">
              <a:solidFill>
                <a:schemeClr val="dk1"/>
              </a:solidFill>
              <a:latin typeface="Calibri"/>
              <a:ea typeface="Calibri"/>
              <a:cs typeface="Calibri"/>
              <a:sym typeface="Calibri"/>
            </a:endParaRPr>
          </a:p>
          <a:p>
            <a:pPr indent="0" lvl="0" marL="0" rtl="0" algn="l">
              <a:lnSpc>
                <a:spcPct val="100000"/>
              </a:lnSpc>
              <a:spcBef>
                <a:spcPts val="100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01625" lvl="0" marL="457200" rtl="0" algn="l">
              <a:lnSpc>
                <a:spcPct val="100000"/>
              </a:lnSpc>
              <a:spcBef>
                <a:spcPts val="8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Display one problem at a time. </a:t>
            </a:r>
            <a:endParaRPr sz="1150">
              <a:solidFill>
                <a:schemeClr val="dk1"/>
              </a:solidFill>
              <a:latin typeface="Roboto"/>
              <a:ea typeface="Roboto"/>
              <a:cs typeface="Roboto"/>
              <a:sym typeface="Roboto"/>
            </a:endParaRPr>
          </a:p>
          <a:p>
            <a:pPr indent="-301625" lvl="0" marL="457200" rtl="0" algn="l">
              <a:lnSpc>
                <a:spcPct val="100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Give students quiet time to think individually for each problem and ask them to give a signal when they have an answer and a strategy. </a:t>
            </a:r>
            <a:endParaRPr sz="1150">
              <a:solidFill>
                <a:schemeClr val="dk1"/>
              </a:solidFill>
              <a:latin typeface="Roboto"/>
              <a:ea typeface="Roboto"/>
              <a:cs typeface="Roboto"/>
              <a:sym typeface="Roboto"/>
            </a:endParaRPr>
          </a:p>
          <a:p>
            <a:pPr indent="-301625" lvl="0" marL="457200" rtl="0" algn="l">
              <a:lnSpc>
                <a:spcPct val="100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Keep all problems displayed throughout the talk. </a:t>
            </a:r>
            <a:endParaRPr sz="1150">
              <a:solidFill>
                <a:schemeClr val="dk1"/>
              </a:solidFill>
              <a:latin typeface="Roboto"/>
              <a:ea typeface="Roboto"/>
              <a:cs typeface="Roboto"/>
              <a:sym typeface="Roboto"/>
            </a:endParaRPr>
          </a:p>
          <a:p>
            <a:pPr indent="-301625" lvl="0" marL="457200" rtl="0" algn="l">
              <a:lnSpc>
                <a:spcPct val="100000"/>
              </a:lnSpc>
              <a:spcBef>
                <a:spcPts val="0"/>
              </a:spcBef>
              <a:spcAft>
                <a:spcPts val="0"/>
              </a:spcAft>
              <a:buClr>
                <a:schemeClr val="dk1"/>
              </a:buClr>
              <a:buSzPts val="1150"/>
              <a:buFont typeface="Roboto"/>
              <a:buAutoNum type="arabicPeriod"/>
            </a:pPr>
            <a:r>
              <a:rPr lang="en" sz="1150">
                <a:solidFill>
                  <a:schemeClr val="dk1"/>
                </a:solidFill>
                <a:latin typeface="Roboto"/>
                <a:ea typeface="Roboto"/>
                <a:cs typeface="Roboto"/>
                <a:sym typeface="Roboto"/>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99  (Explanations may vary.  </a:t>
            </a:r>
            <a:r>
              <a:rPr lang="en" sz="1150">
                <a:solidFill>
                  <a:schemeClr val="dk1"/>
                </a:solidFill>
                <a:latin typeface="Roboto"/>
                <a:ea typeface="Roboto"/>
                <a:cs typeface="Roboto"/>
                <a:sym typeface="Roboto"/>
              </a:rPr>
              <a:t>For example, 9⋅11 can be thought of as 9⋅(10+1). This simplifies to 90+9, or 99.)</a:t>
            </a:r>
            <a:endParaRPr sz="115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399  (Explanations may vary.  </a:t>
            </a:r>
            <a:r>
              <a:rPr lang="en" sz="1150">
                <a:solidFill>
                  <a:schemeClr val="dk1"/>
                </a:solidFill>
                <a:latin typeface="Roboto"/>
                <a:ea typeface="Roboto"/>
                <a:cs typeface="Roboto"/>
                <a:sym typeface="Roboto"/>
              </a:rPr>
              <a:t>For example, 19⋅21 can be thought of as 19⋅(20+1). This simplifies to 380+19, or 399.)</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9999  (Explanations may vary.  </a:t>
            </a:r>
            <a:r>
              <a:rPr lang="en" sz="1150">
                <a:solidFill>
                  <a:schemeClr val="dk1"/>
                </a:solidFill>
                <a:latin typeface="Roboto"/>
                <a:ea typeface="Roboto"/>
                <a:cs typeface="Roboto"/>
                <a:sym typeface="Roboto"/>
              </a:rPr>
              <a:t>For example, 99⋅101 can be thought of as 99⋅(100+1). This simplifies to 9900+99, or 9999.)</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11,009  (Explanations may vary.  </a:t>
            </a:r>
            <a:r>
              <a:rPr lang="en" sz="1150">
                <a:solidFill>
                  <a:schemeClr val="dk1"/>
                </a:solidFill>
                <a:latin typeface="Roboto"/>
                <a:ea typeface="Roboto"/>
                <a:cs typeface="Roboto"/>
                <a:sym typeface="Roboto"/>
              </a:rPr>
              <a:t>For example, 109⋅101 can be thought of as 109⋅(100+1). This simplifies to 10,900+109, or 11,009.)</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_______’s reasoning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_______’s strategy?"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3 Clarify, Critique, Correct: Reading, Writing,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students share their explanations for the last question, present an incorrect answer and explanation. For example, "(𝑥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equivalent to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because when you square an expression you square each term.” Ask students to identify the error, critique the reasoning, and write a correct explanation. As students discuss with a partner, listen for students who use diagrams or examples to illustrate the error in the author's reasoning. Invite students to share their critiques and corrected explanations with the class. Listen for and amplify the language students use to explain how to use the distributive property to square an expression. This helps students evaluate, and improve upon, the written mathematical arguments of others.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coding and annotations to highlight connections between representations in a problem. For example, use color coding to highlight the opposites that occur in the linear term after the products are distributed. Then, use annotations to illustrate the sum is zero, which results in no linear term. Encourage students to annotate their work while working independently.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multiply expressions of the form (𝑥 + 𝑚) and (𝑥 − 𝑚). They discover that the expanded product of such factors can be expressed as a difference of two square numbers: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Students use diagrams and the distributive property to make sense of their observations.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last question, they have an opportunity to notice that an expression in the form (𝑥+𝑚)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not equivalent to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to discourage overgeneralizing. Later in the lesson, they will transform quadratic expressions in standard form into factored form and vice versa.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answer the first two questions, some students may simply evaluate the expressions rather than reasoning about their structure. For example, to see if (10 + 3)(10 − 3) is equivalent to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they may calculate 13⋅7 and 100 − 9 and see that both are 91. Ask students to see if they could show that this is not a coincidence. Could they show, for example, that (50 + 4)(50 − 4) would also be equivalent to 50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work, look for those who expand the factored expression using the distributive property and leave the partial products unevaluated to show the equivalence of the two expressions.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calculators, in case requested.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Agree.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(10 + 3)(10 − 3) = (10 + 3)(10 + (−3)) =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+ 10(−3) + 3(10) +3(−3) =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− 30 + 30 − 3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(20 + 1)(20 − 1) = (20 + 1)(20 + (−1)) =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+ 20(−1) + 20(1) + 1(−1) =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(100 + 5)(100 − 5) = 100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10,000 − 25 = 9975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105⋅95 = 9975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 completed diagram for this question is available on the </a:t>
            </a:r>
            <a:r>
              <a:rPr lang="en" sz="1300" u="sng">
                <a:solidFill>
                  <a:schemeClr val="hlink"/>
                </a:solidFill>
                <a:latin typeface="Calibri"/>
                <a:ea typeface="Calibri"/>
                <a:cs typeface="Calibri"/>
                <a:sym typeface="Calibri"/>
                <a:hlinkClick action="ppaction://hlinksldjump" r:id="rId2"/>
              </a:rPr>
              <a:t>next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(𝑥 + 4)(𝑥 − 4)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+ 4𝑥 −4𝑥 −4(4)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With a diagram:  </a:t>
            </a:r>
            <a:r>
              <a:rPr lang="en" sz="1300">
                <a:solidFill>
                  <a:schemeClr val="dk1"/>
                </a:solidFill>
                <a:latin typeface="Calibri"/>
                <a:ea typeface="Calibri"/>
                <a:cs typeface="Calibri"/>
                <a:sym typeface="Calibri"/>
              </a:rPr>
              <a:t>A completed diagram for this question is available on the </a:t>
            </a:r>
            <a:r>
              <a:rPr lang="en" sz="1300" u="sng">
                <a:solidFill>
                  <a:schemeClr val="hlink"/>
                </a:solidFill>
                <a:latin typeface="Calibri"/>
                <a:ea typeface="Calibri"/>
                <a:cs typeface="Calibri"/>
                <a:sym typeface="Calibri"/>
                <a:hlinkClick action="ppaction://hlinksldjump" r:id="rId3"/>
              </a:rPr>
              <a:t>next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With FOIL:  </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(𝑥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 + 4)(𝑥 + 4)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+ 4𝑥 + 4𝑥 + 4(4)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1" lang="en" sz="1300">
                <a:solidFill>
                  <a:srgbClr val="C22032"/>
                </a:solidFill>
                <a:latin typeface="Calibri"/>
                <a:ea typeface="Calibri"/>
                <a:cs typeface="Calibri"/>
                <a:sym typeface="Calibri"/>
              </a:rPr>
              <a:t>8𝑥</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struggle to generalize the pattern after just a few examples. Before starting the activity synthesis, provide additional factored expressions for students to expand, for instance: (𝑥 + 3)(𝑥 − 3), (2𝑥 + 1)(2𝑥 − 1), (4𝑥 + 5)(4𝑥 − 5), and (6 − 𝑥)(6 + 𝑥).</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generalize their observations, display the expression (𝑥+𝑚)(𝑥−𝑚) and a blank diagram that can be used to visualize the expansion of the factors. Ask students what expressions go in each rectangle.  A</a:t>
            </a:r>
            <a:r>
              <a:rPr lang="en" sz="1300">
                <a:solidFill>
                  <a:schemeClr val="dk1"/>
                </a:solidFill>
                <a:latin typeface="Calibri"/>
                <a:ea typeface="Calibri"/>
                <a:cs typeface="Calibri"/>
                <a:sym typeface="Calibri"/>
              </a:rPr>
              <a:t> blank diagram is available on </a:t>
            </a:r>
            <a:r>
              <a:rPr lang="en" sz="1300" u="sng">
                <a:solidFill>
                  <a:schemeClr val="hlink"/>
                </a:solidFill>
                <a:latin typeface="Calibri"/>
                <a:ea typeface="Calibri"/>
                <a:cs typeface="Calibri"/>
                <a:sym typeface="Calibri"/>
                <a:hlinkClick action="ppaction://hlinksldjump" r:id="rId4"/>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Illustrate that when the terms in each factor are multiplied out, the resulting expression has two squares, one with a positive coefficient and the other with a negative coefficient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two linear terms that are opposites (𝑚𝑥 and −𝑚𝑥). Because the sum of 𝑚𝑥 and −𝑚𝑥 is 0, what remains is the difference of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There is now no linear term.</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Emphasize that knowing this allows us to rewrite into factored form any quadratic expression that has no linear term and that is a difference of a squared variable and a squared constant. For example, we can write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as (𝑥 + 3)(𝑥 − 3) because we know that when the latter is expanded, the result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0" lvl="0" marL="0" rtl="0" algn="l">
              <a:spcBef>
                <a:spcPts val="1000"/>
              </a:spcBef>
              <a:spcAft>
                <a:spcPts val="1000"/>
              </a:spcAft>
              <a:buNone/>
            </a:pPr>
            <a:r>
              <a:rPr lang="en" sz="1300">
                <a:solidFill>
                  <a:schemeClr val="dk1"/>
                </a:solidFill>
                <a:latin typeface="Calibri"/>
                <a:ea typeface="Calibri"/>
                <a:cs typeface="Calibri"/>
                <a:sym typeface="Calibri"/>
              </a:rPr>
              <a:t>Use the last question to point out the importance of paying attention to the structure of these expressions (the subtraction in the first expression, the presence of both addition and subtraction in the second). For example, we can't use any patterns observed in this activity to rewrite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in factored form.</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ac7b32086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ac7b32086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Agree.</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(10 + 3)(10 − 3) = (10 + 3)(10 + (−3)) =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+ 10(−3) + 3(10) +3(−3) =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− 30 + 30 − 3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(20 + 1)(20 − 1) = (20 + 1)(20 + (−1)) =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+ 20(−1) + 20(1) + 1(−1) =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(100 + 5)(100 − 5) = 100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10,000 − 25 = 9975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105⋅95 = 9975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 completed diagram for this question is available on the </a:t>
            </a:r>
            <a:r>
              <a:rPr lang="en" sz="1300" u="sng">
                <a:solidFill>
                  <a:schemeClr val="hlink"/>
                </a:solidFill>
                <a:latin typeface="Calibri"/>
                <a:ea typeface="Calibri"/>
                <a:cs typeface="Calibri"/>
                <a:sym typeface="Calibri"/>
                <a:hlinkClick action="ppaction://hlinksldjump" r:id="rId2"/>
              </a:rPr>
              <a:t>next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(𝑥 + 4)(𝑥 − 4)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+ 4𝑥 −4𝑥 −4(4)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With a diagram:  A completed diagram for this question is available on the </a:t>
            </a:r>
            <a:r>
              <a:rPr lang="en" sz="1300" u="sng">
                <a:solidFill>
                  <a:schemeClr val="hlink"/>
                </a:solidFill>
                <a:latin typeface="Calibri"/>
                <a:ea typeface="Calibri"/>
                <a:cs typeface="Calibri"/>
                <a:sym typeface="Calibri"/>
                <a:hlinkClick action="ppaction://hlinksldjump" r:id="rId3"/>
              </a:rPr>
              <a:t>next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With FOIL:  </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 + 4)(𝑥 + 4)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+ 4𝑥 + 4𝑥 + 4(4)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1" lang="en" sz="1300">
                <a:solidFill>
                  <a:srgbClr val="C22032"/>
                </a:solidFill>
                <a:latin typeface="Calibri"/>
                <a:ea typeface="Calibri"/>
                <a:cs typeface="Calibri"/>
                <a:sym typeface="Calibri"/>
              </a:rPr>
              <a:t>8𝑥</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9144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generalize the pattern after just a few examples. Before starting the activity synthesis, provide additional factored expressions for students to expand, for instance: (𝑥 + 3)(𝑥 − 3), (2𝑥 + 1)(2𝑥 − 1), (4𝑥 + 5)(4𝑥 − 5), and (6 − 𝑥)(6 + 𝑥).</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generalize their observations, display the expression (𝑥+𝑚)(𝑥−𝑚) and a blank diagram that can be used to visualize the expansion of the factors. Ask students what expressions go in each rectangle.  A blank diagram is available on </a:t>
            </a:r>
            <a:r>
              <a:rPr lang="en" sz="1300" u="sng">
                <a:solidFill>
                  <a:schemeClr val="hlink"/>
                </a:solidFill>
                <a:latin typeface="Calibri"/>
                <a:ea typeface="Calibri"/>
                <a:cs typeface="Calibri"/>
                <a:sym typeface="Calibri"/>
                <a:hlinkClick action="ppaction://hlinksldjump" r:id="rId4"/>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Illustrate that when the terms in each factor are multiplied out, the resulting expression has two squares, one with a positive coefficient and the other with a negative coefficient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two linear terms that are opposites (𝑚𝑥 and −𝑚𝑥). Because the sum of 𝑚𝑥 and −𝑚𝑥 is 0, what remains is the difference of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There is now no linear term.</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Emphasize that knowing this allows us to rewrite into factored form any quadratic expression that has no linear term and that is a difference of a squared variable and a squared constant. For example, we can write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as (𝑥 + 3)(𝑥 − 3) because we know that when the latter is expanded, the result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the last question to point out the importance of paying attention to the structure of these expressions (the subtraction in the first expression, the presence of both addition and subtraction in the second). For example, we can't use any patterns observed in this activity to rewrite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in factored form.</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ac7b32086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ac7b32086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generalize their observations, display the expression (𝑥+𝑚)(𝑥−𝑚) and a blank diagram that can be used to visualize the expansion of the factors. Ask students what expressions go in each rectangle.  </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Illustrate that when the terms in each factor are multiplied out, the resulting expression has two squares, one with a positive coefficient and the other with a negative coefficient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two linear terms that are opposites (𝑚𝑥 and −𝑚𝑥). Because the sum of 𝑚𝑥 and −𝑚𝑥 is 0, what remains is the difference of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There is now no linear term.</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knowing this allows us to rewrite into factored form any quadratic expression that has no linear term and that is a difference of a squared variable and a squared constant. For example, we can write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as (𝑥 + 3)(𝑥 − 3) because we know that when the latter is expanded, the result is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0" lvl="0" marL="0" rtl="0" algn="l">
              <a:spcBef>
                <a:spcPts val="1000"/>
              </a:spcBef>
              <a:spcAft>
                <a:spcPts val="1000"/>
              </a:spcAft>
              <a:buClr>
                <a:schemeClr val="dk1"/>
              </a:buClr>
              <a:buSzPts val="1100"/>
              <a:buFont typeface="Arial"/>
              <a:buNone/>
            </a:pPr>
            <a:r>
              <a:rPr lang="en" sz="1300">
                <a:solidFill>
                  <a:schemeClr val="dk1"/>
                </a:solidFill>
                <a:latin typeface="Calibri"/>
                <a:ea typeface="Calibri"/>
                <a:cs typeface="Calibri"/>
                <a:sym typeface="Calibri"/>
              </a:rPr>
              <a:t>Use the last question to point out the importance of paying attention to the structure of these expressions (the subtraction in the first expression, the presence of both addition and subtraction in the second). For example, we can't use any patterns observed in this activity to rewrite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in factored form.</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22⋅18 can be written as (20 + 2)(20 − 2) =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400 − 4 = 396.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45⋅35 can be written as (40 + 5)(40 − 5) = 40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1600−25 = 1575.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Any two-digit number can be written as 𝑎 + 𝑏, where 𝑎 is 10 times the first digit and 𝑏 is the second digit.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We are interested in squaring 𝑎 + 𝑏: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 + 𝑏)(𝑎 + 𝑏)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𝑎𝑏 + 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the distributive property.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𝑎𝑏 + 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by combining like terms.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𝑎</a:t>
            </a:r>
            <a:r>
              <a:rPr b="1" baseline="30000" lang="en" sz="1300">
                <a:solidFill>
                  <a:schemeClr val="dk1"/>
                </a:solidFill>
                <a:latin typeface="Calibri"/>
                <a:ea typeface="Calibri"/>
                <a:cs typeface="Calibri"/>
                <a:sym typeface="Calibri"/>
              </a:rPr>
              <a:t>2</a:t>
            </a:r>
            <a:r>
              <a:rPr b="1" lang="en" sz="1300">
                <a:solidFill>
                  <a:schemeClr val="dk1"/>
                </a:solidFill>
                <a:latin typeface="Calibri"/>
                <a:ea typeface="Calibri"/>
                <a:cs typeface="Calibri"/>
                <a:sym typeface="Calibri"/>
              </a:rPr>
              <a:t> + 𝑏</a:t>
            </a:r>
            <a:r>
              <a:rPr b="1"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1" lang="en" sz="1300">
                <a:solidFill>
                  <a:schemeClr val="dk1"/>
                </a:solidFill>
                <a:latin typeface="Calibri"/>
                <a:ea typeface="Calibri"/>
                <a:cs typeface="Calibri"/>
                <a:sym typeface="Calibri"/>
              </a:rPr>
              <a:t>2𝑎𝑏</a:t>
            </a:r>
            <a:r>
              <a:rPr lang="en" sz="1300">
                <a:solidFill>
                  <a:schemeClr val="dk1"/>
                </a:solidFill>
                <a:latin typeface="Calibri"/>
                <a:ea typeface="Calibri"/>
                <a:cs typeface="Calibri"/>
                <a:sym typeface="Calibri"/>
              </a:rPr>
              <a:t> because addition is commutative.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get the </a:t>
            </a:r>
            <a:r>
              <a:rPr b="1" lang="en" sz="1300">
                <a:solidFill>
                  <a:schemeClr val="dk1"/>
                </a:solidFill>
                <a:latin typeface="Calibri"/>
                <a:ea typeface="Calibri"/>
                <a:cs typeface="Calibri"/>
                <a:sym typeface="Calibri"/>
              </a:rPr>
              <a:t>𝑎</a:t>
            </a:r>
            <a:r>
              <a:rPr b="1" baseline="30000" lang="en" sz="1300">
                <a:solidFill>
                  <a:schemeClr val="dk1"/>
                </a:solidFill>
                <a:latin typeface="Calibri"/>
                <a:ea typeface="Calibri"/>
                <a:cs typeface="Calibri"/>
                <a:sym typeface="Calibri"/>
              </a:rPr>
              <a:t>2</a:t>
            </a:r>
            <a:r>
              <a:rPr b="1" lang="en" sz="1300">
                <a:solidFill>
                  <a:schemeClr val="dk1"/>
                </a:solidFill>
                <a:latin typeface="Calibri"/>
                <a:ea typeface="Calibri"/>
                <a:cs typeface="Calibri"/>
                <a:sym typeface="Calibri"/>
              </a:rPr>
              <a:t> + 𝑏</a:t>
            </a:r>
            <a:r>
              <a:rPr b="1"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from squaring 𝑎 and 𝑏 and adding them, and the </a:t>
            </a:r>
            <a:r>
              <a:rPr b="1" lang="en" sz="1300">
                <a:solidFill>
                  <a:schemeClr val="dk1"/>
                </a:solidFill>
                <a:latin typeface="Calibri"/>
                <a:ea typeface="Calibri"/>
                <a:cs typeface="Calibri"/>
                <a:sym typeface="Calibri"/>
              </a:rPr>
              <a:t>2𝑎𝑏</a:t>
            </a:r>
            <a:r>
              <a:rPr lang="en" sz="1300">
                <a:solidFill>
                  <a:schemeClr val="dk1"/>
                </a:solidFill>
                <a:latin typeface="Calibri"/>
                <a:ea typeface="Calibri"/>
                <a:cs typeface="Calibri"/>
                <a:sym typeface="Calibri"/>
              </a:rPr>
              <a:t> from multiplying the two values and doubling them.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expression is (9−6)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 The original expression is 9</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81 − 36 = 45.</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expression is (9 − 6)(9 − 6) = (3)(3) = 9. The original expression is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81 − 36 = 45.</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expression is (9 + 6)(9 + 6) = (15)(15) = 225</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original expression is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81 − 36 = 45.</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Multiply the expression to check. (9 + 6)(9 − 6) = (15)(3) = 45. The original expression is equivalent, </a:t>
            </a:r>
            <a:r>
              <a:rPr lang="en" sz="1300">
                <a:solidFill>
                  <a:schemeClr val="dk1"/>
                </a:solidFill>
                <a:latin typeface="Calibri"/>
                <a:ea typeface="Calibri"/>
                <a:cs typeface="Calibri"/>
                <a:sym typeface="Calibri"/>
              </a:rPr>
              <a:t>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81 − 36 = 45.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action="ppaction://hlinksldjump" r:id="rId2"/>
              </a:rPr>
              <a:t>Diagrams like those used in Lesson 8.6.2</a:t>
            </a:r>
            <a:r>
              <a:rPr lang="en" sz="1300">
                <a:solidFill>
                  <a:schemeClr val="dk1"/>
                </a:solidFill>
                <a:latin typeface="Calibri"/>
                <a:ea typeface="Calibri"/>
                <a:cs typeface="Calibri"/>
                <a:sym typeface="Calibri"/>
              </a:rPr>
              <a:t> are useful for multiplying two binomials using the distributive property.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lesson, we reverse this process to rewrite the standard form of a quadratic expression into its factored form.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linear term equals zero only holds true for the </a:t>
            </a:r>
            <a:r>
              <a:rPr i="1" lang="en" sz="1300">
                <a:solidFill>
                  <a:schemeClr val="dk1"/>
                </a:solidFill>
                <a:latin typeface="Calibri"/>
                <a:ea typeface="Calibri"/>
                <a:cs typeface="Calibri"/>
                <a:sym typeface="Calibri"/>
              </a:rPr>
              <a:t>difference</a:t>
            </a:r>
            <a:r>
              <a:rPr lang="en" sz="1300">
                <a:solidFill>
                  <a:schemeClr val="dk1"/>
                </a:solidFill>
                <a:latin typeface="Calibri"/>
                <a:ea typeface="Calibri"/>
                <a:cs typeface="Calibri"/>
                <a:sym typeface="Calibri"/>
              </a:rPr>
              <a:t> of squares. It does not work for an expression such as 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 </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aa2f094b7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aa2f094b7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b="1" lang="en" sz="1300">
                <a:solidFill>
                  <a:schemeClr val="dk1"/>
                </a:solidFill>
                <a:latin typeface="Calibri"/>
                <a:ea typeface="Calibri"/>
                <a:cs typeface="Calibri"/>
                <a:sym typeface="Calibri"/>
              </a:rPr>
              <a:t>Consider using a diagram to support students who are struggling to see the correct relationship between the expressions.</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After each student shares, provide the class with the following sentence frames to help them respond: “I agree because . . .” or “I disagree because . . . .” If necessary, revoice student ideas to demonstrate mathematical language use by restating a statement as a question in order to clarify, apply appropriate language, and involve more students.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Engagement: Provide Access by Recruiting Interest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Invite students to work in pairs and take turns selecting rows to complete. Chunking this task into more manageable parts may also support students who benefit from additional processing time.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use the insights from the previous activity to write equivalent quadratic expressions in standard form and factored form. They see that when a quadratic expression in standard form is a difference of two squares (a squared variable,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 squared constant,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has no linear term, the factored form is (𝑥 + 𝑚)(𝑥 − 𝑚). Even if the constant term is not a perfect square, we can still find the factored form, but the numbers in the factors would not be rational numbers.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Students also notice that when a quadratic expression is a sum (instead of a difference) of a squared variable and a squared constant, it cannot be written in factored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think quietly about the problems before discussing their responses with their partner.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write as many equivalent expressions as time permits while aiming to complete at least the first six rows and the last row of the table.</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3"/>
              </a:rPr>
              <a:t>this slide</a:t>
            </a:r>
            <a:r>
              <a:rPr b="1"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acd7da52f1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acd7da52f1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use the insights from the previous activity to write equivalent quadratic expressions in standard form and factored form. They see that when a quadratic expression in standard form is a difference of two squares (a squared variable,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 squared constant,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has no linear term, the factored form is (𝑥 + 𝑚)(𝑥 − 𝑚). Even if the constant term is not a perfect square, we can still find the factored form, but the numbers in the factors would not be rational numbers. </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rPr lang="en" sz="1300">
                <a:solidFill>
                  <a:schemeClr val="dk1"/>
                </a:solidFill>
                <a:latin typeface="Calibri"/>
                <a:ea typeface="Calibri"/>
                <a:cs typeface="Calibri"/>
                <a:sym typeface="Calibri"/>
              </a:rPr>
              <a:t>Students also notice that when a quadratic expression is a sum (instead of a difference) of a squared variable and a squared constant, it cannot be written in factored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think quietly about the problems before discussing their responses with their partner.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write as many equivalent expressions as time permits while aiming to complete at least the first six rows and the last row of the table.</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a:t>
            </a:r>
            <a:r>
              <a:rPr b="1" i="1" lang="en" sz="1300" u="sng">
                <a:solidFill>
                  <a:schemeClr val="hlink"/>
                </a:solidFill>
                <a:latin typeface="Calibri"/>
                <a:ea typeface="Calibri"/>
                <a:cs typeface="Calibri"/>
                <a:sym typeface="Calibri"/>
                <a:hlinkClick action="ppaction://hlinksldjump" r:id="rId3"/>
              </a:rPr>
              <a:t>this slide</a:t>
            </a:r>
            <a:r>
              <a:rPr b="1"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on </a:t>
            </a:r>
            <a:r>
              <a:rPr lang="en" sz="1300" u="sng">
                <a:solidFill>
                  <a:schemeClr val="hlink"/>
                </a:solidFill>
                <a:latin typeface="Calibri"/>
                <a:ea typeface="Calibri"/>
                <a:cs typeface="Calibri"/>
                <a:sym typeface="Calibri"/>
                <a:hlinkClick action="ppaction://hlinksldjump" r:id="rId2"/>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on </a:t>
            </a:r>
            <a:r>
              <a:rPr lang="en" sz="1300" u="sng">
                <a:solidFill>
                  <a:schemeClr val="hlink"/>
                </a:solidFill>
                <a:latin typeface="Calibri"/>
                <a:ea typeface="Calibri"/>
                <a:cs typeface="Calibri"/>
                <a:sym typeface="Calibri"/>
                <a:hlinkClick action="ppaction://hlinksldjump" r:id="rId3"/>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see the numbers in the expressions in standard form as perfect squares. Prompt them to create a list or table of square numbers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and so on) to have as a handy reference. Others may benefit by rewriting both terms as squares before writing the factored form. Demonstrate how to rewrite 49</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− 81 as (7</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¼</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 as (½</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Consider displaying the incomplete table for all to see and asking students to record their responses. Give the class time to examine the responses and to bring up any disagreements or questions. Discuss with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check if the expression in factored form is indeed equivalent to the given expression in standard form?" (We can expand the factored expression by applying the distributive property and see if it gives the expression in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of the expressions show a squared variable subtracted from a number, instead of the other way around. Can we still write an equivalent expression in factored form?" (Yes. As long as the expression in standard form can be written as a difference of two squares, it can be written in 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if the number is not a perfect square, for example,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 (We can still write it in factored form, by thinking about what number can be squared to get 5. Both √5 and −√5 can be squared to get 5. Regardless of which number we use, the factored form is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can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 be written in factored form but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 cannot?" (One possible approach is to rewrite the former as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− 100. We learned previously that, to write this expression in factored form, we would need to look for two numbers whose product is –100 and whose sum is 0. The numbers 10 and –10 meet this requirement. For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+ 100, however, we need two numbers whose product is 100 and whose sum is 0. No such numbers exist. To have a sum of 0, one number has to be positive and the other negative, so their product can’t be positive 100.)</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acd7da52f1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acd7da52f1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on </a:t>
            </a:r>
            <a:r>
              <a:rPr lang="en" sz="1300" u="sng">
                <a:solidFill>
                  <a:schemeClr val="hlink"/>
                </a:solidFill>
                <a:latin typeface="Calibri"/>
                <a:ea typeface="Calibri"/>
                <a:cs typeface="Calibri"/>
                <a:sym typeface="Calibri"/>
                <a:hlinkClick action="ppaction://hlinksldjump" r:id="rId2"/>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completely filled in table is on </a:t>
            </a:r>
            <a:r>
              <a:rPr lang="en" sz="1300" u="sng">
                <a:solidFill>
                  <a:schemeClr val="hlink"/>
                </a:solidFill>
                <a:latin typeface="Calibri"/>
                <a:ea typeface="Calibri"/>
                <a:cs typeface="Calibri"/>
                <a:sym typeface="Calibri"/>
                <a:hlinkClick action="ppaction://hlinksldjump" r:id="rId3"/>
              </a:rPr>
              <a:t>this slide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see the numbers in the expressions in standard form as perfect squares. Prompt them to create a list or table of square numbers (1</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and so on) to have as a handy reference. Others may benefit by rewriting both terms as squares before writing the factored form. Demonstrate how to rewrite 49</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− 81 as (7</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t>
            </a:r>
            <a:r>
              <a:rPr lang="en" sz="1300">
                <a:solidFill>
                  <a:schemeClr val="dk1"/>
                </a:solidFill>
                <a:latin typeface="Calibri"/>
                <a:ea typeface="Calibri"/>
                <a:cs typeface="Calibri"/>
                <a:sym typeface="Calibri"/>
              </a:rPr>
              <a:t>¼</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− 25 as (½</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Consider displaying the incomplete table for all to see and asking students to record their responses. Give the class time to examine the responses and to bring up any disagreements or questions. Discuss with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check if the expression in factored form is indeed equivalent to the given expression in standard form?" (We can expand the factored expression by applying the distributive property and see if it gives the expression in standard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of the expressions show a squared variable subtracted from a number, instead of the other way around. Can we still write an equivalent expression in factored form?" (Yes. As long as the expression in standard form can be written as a difference of two squares, it can be written in 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if the number is not a perfect square, for example,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 (We can still write it in factored form, by thinking about what number can be squared to get 5. Both √5 and −√5 can be squared to get 5. Regardless of which number we use, the factored form is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a:t>
            </a:r>
            <a:r>
              <a:rPr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can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 be written in factored form but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+ 100 cannot?" (One possible approach is to rewrite the former as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− 100. We learned previously that, to write this expression in factored form, we would need to look for two numbers whose product is –100 and whose sum is 0. The numbers 10 and –10 meet this requirement. For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+ 0</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+ 100, however, we need two numbers whose product is 100 and whose sum is 0. No such numbers exist. To have a sum of 0, one number has to be positive and the other negative, so their product can’t be positive 100.)</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2 of activity </a:t>
            </a:r>
            <a:r>
              <a:rPr b="1" lang="en">
                <a:solidFill>
                  <a:schemeClr val="dk1"/>
                </a:solidFill>
                <a:latin typeface="Noto Sans"/>
                <a:ea typeface="Noto Sans"/>
                <a:cs typeface="Noto Sans"/>
                <a:sym typeface="Noto Sans"/>
              </a:rPr>
              <a:t>8.8.3.  </a:t>
            </a:r>
            <a:r>
              <a:rPr lang="en">
                <a:solidFill>
                  <a:schemeClr val="dk1"/>
                </a:solidFill>
                <a:highlight>
                  <a:srgbClr val="FFFF00"/>
                </a:highlight>
                <a:latin typeface="Noto Sans"/>
                <a:ea typeface="Noto Sans"/>
                <a:cs typeface="Noto Sans"/>
                <a:sym typeface="Noto Sans"/>
              </a:rPr>
              <a:t>The examples in the video are different from those in the learning activity!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Multiply the factored form to check. (4𝑝 + 7)(4𝑝 − 7) = 16𝑝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− 28𝑝 + 28𝑝 − 49 = 16𝑝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expression multiplies to be (4𝑝 + 7)(4𝑝 + 7) = 16𝑝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+ 56𝑝 + 49. Look for the binomials that lead to the middle terms canceling each other out because they are opposites.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expression multiplies to be (4𝑝 − 7)(4𝑝 − 7) = 16𝑝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− 56𝑝 + 49. Look for the binomials that lead to the middle terms canceling each other out because they are opposites.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expression multiplies to be 𝑝(16𝑝 − 49) = 16𝑝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− 49𝑝.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Remember that any expression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or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does not have a factored form!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the 𝑐 is not squared, and the terms are not being subtracted.</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neither the 𝑎 nor the 𝑐 is a perfect square, and the terms are not being subtracted.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the work that explains how to solve these examples and for additional examples.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This </a:t>
            </a:r>
            <a:r>
              <a:rPr b="1" lang="en" sz="1300" u="sng">
                <a:solidFill>
                  <a:schemeClr val="hlink"/>
                </a:solidFill>
                <a:latin typeface="Calibri"/>
                <a:ea typeface="Calibri"/>
                <a:cs typeface="Calibri"/>
                <a:sym typeface="Calibri"/>
                <a:hlinkClick action="ppaction://hlinksldjump" r:id="rId3"/>
              </a:rPr>
              <a:t>alternate version of this slide</a:t>
            </a:r>
            <a:r>
              <a:rPr b="1" lang="en" sz="1300">
                <a:solidFill>
                  <a:schemeClr val="dk1"/>
                </a:solidFill>
                <a:latin typeface="Calibri"/>
                <a:ea typeface="Calibri"/>
                <a:cs typeface="Calibri"/>
                <a:sym typeface="Calibri"/>
              </a:rPr>
              <a:t> includes a summary of the 3 types of examples found in this AR.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aa2f094b79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aa2f094b79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Remember that any expression of the form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or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does not have a factored form!</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the 𝑐 is not squared, and the terms are not being subtracted.</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𝑎𝑥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𝑐, neither the 𝑎 nor the 𝑐 is a perfect square, and the terms are not being subtracted.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Access the </a:t>
            </a:r>
            <a:r>
              <a:rPr b="1" lang="en" sz="1300" u="sng">
                <a:solidFill>
                  <a:schemeClr val="hlink"/>
                </a:solidFill>
                <a:latin typeface="Calibri"/>
                <a:ea typeface="Calibri"/>
                <a:cs typeface="Calibri"/>
                <a:sym typeface="Calibri"/>
                <a:hlinkClick r:id="rId2"/>
              </a:rPr>
              <a:t>online textbook</a:t>
            </a:r>
            <a:r>
              <a:rPr b="1" lang="en" sz="1300">
                <a:solidFill>
                  <a:schemeClr val="dk1"/>
                </a:solidFill>
                <a:latin typeface="Calibri"/>
                <a:ea typeface="Calibri"/>
                <a:cs typeface="Calibri"/>
                <a:sym typeface="Calibri"/>
              </a:rPr>
              <a:t> for the work that explains how to solve these examples and for additional examples.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(𝑎 + 6)(𝑎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 + 5𝑏)(7 − 5𝑏)</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(10/9 + 4d)(10/9 – 4d)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Press Pause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still struggling to identify and factor special polynomials, have them access the practice problems and additional resources from the “Factor Special Products” lesson in Unit 6.</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Suggested 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consolidate and articulate their understanding of the relationship between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𝑚) and </a:t>
            </a:r>
            <a:r>
              <a:rPr i="1" lang="en" sz="1300">
                <a:solidFill>
                  <a:schemeClr val="dk1"/>
                </a:solidFill>
                <a:latin typeface="Times New Roman"/>
                <a:ea typeface="Times New Roman"/>
                <a:cs typeface="Times New Roman"/>
                <a:sym typeface="Times New Roman"/>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ask them to reflect, in writing or by talking to a partner, </a:t>
            </a:r>
            <a:r>
              <a:rPr lang="en" sz="1300">
                <a:solidFill>
                  <a:schemeClr val="dk1"/>
                </a:solidFill>
                <a:latin typeface="Calibri"/>
                <a:ea typeface="Calibri"/>
                <a:cs typeface="Calibri"/>
                <a:sym typeface="Calibri"/>
              </a:rPr>
              <a:t>their responses to each question.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Possible Student Responses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Multiplying out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− 4) gives two linear terms that are opposites, 4</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and −4</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which add up to 0, so the linear term disappears.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Multiplying out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+ 8)(</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− 2) also gives two linear terms, 8𝑥 and −2𝑥. Because they are not opposites, their sum is not 0, so the linear term remains.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½</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squared is ¼, and (10𝑚)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100𝑚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factored form is (½ + 10𝑚)(½ − 10𝑚).</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For example, </a:t>
            </a:r>
            <a:r>
              <a:rPr b="1" lang="en" sz="1300">
                <a:solidFill>
                  <a:schemeClr val="dk1"/>
                </a:solidFill>
                <a:latin typeface="Calibri"/>
                <a:ea typeface="Calibri"/>
                <a:cs typeface="Calibri"/>
                <a:sym typeface="Calibri"/>
              </a:rPr>
              <a:t>factored form</a:t>
            </a:r>
            <a:r>
              <a:rPr lang="en" sz="1300">
                <a:solidFill>
                  <a:schemeClr val="dk1"/>
                </a:solidFill>
                <a:latin typeface="Calibri"/>
                <a:ea typeface="Calibri"/>
                <a:cs typeface="Calibri"/>
                <a:sym typeface="Calibri"/>
              </a:rPr>
              <a:t>: (2𝑥 + 9)(2𝑥 − 9); </a:t>
            </a:r>
            <a:r>
              <a:rPr b="1" lang="en" sz="1300">
                <a:solidFill>
                  <a:schemeClr val="dk1"/>
                </a:solidFill>
                <a:latin typeface="Calibri"/>
                <a:ea typeface="Calibri"/>
                <a:cs typeface="Calibri"/>
                <a:sym typeface="Calibri"/>
              </a:rPr>
              <a:t>standard form</a:t>
            </a:r>
            <a:r>
              <a:rPr lang="en" sz="1300">
                <a:solidFill>
                  <a:schemeClr val="dk1"/>
                </a:solidFill>
                <a:latin typeface="Calibri"/>
                <a:ea typeface="Calibri"/>
                <a:cs typeface="Calibri"/>
                <a:sym typeface="Calibri"/>
              </a:rPr>
              <a:t>: 4𝑥</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8.png"/><Relationship Id="rId7" Type="http://schemas.openxmlformats.org/officeDocument/2006/relationships/image" Target="../media/image7.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jpg"/><Relationship Id="rId4" Type="http://schemas.openxmlformats.org/officeDocument/2006/relationships/slide" Target="/ppt/slides/slide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slide" Target="/ppt/slid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4.jpg"/><Relationship Id="rId4"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4.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14.jpg"/><Relationship Id="rId4" Type="http://schemas.openxmlformats.org/officeDocument/2006/relationships/hyperlink" Target="https://youtu.be/VmklUIToPQs?si=l2wL4XI7PpmA6rfp" TargetMode="External"/><Relationship Id="rId5" Type="http://schemas.openxmlformats.org/officeDocument/2006/relationships/hyperlink" Target="http://www.youtube.com/watch?v=VmklUIToPQs" TargetMode="External"/><Relationship Id="rId6" Type="http://schemas.openxmlformats.org/officeDocument/2006/relationships/image" Target="../media/image3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jpg"/><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4.jp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2.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8.8 Rewriting Quadratic Equations in Factored Form, Part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sp>
        <p:nvSpPr>
          <p:cNvPr id="105" name="Google Shape;105;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6" name="Google Shape;106;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107" name="Google Shape;107;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{5BF35469-CF0F-4CAD-AA5A-A8A6B40467A3}</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073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Explain why multiplying binomials that are a sum and a difference, (</a:t>
            </a:r>
            <a:r>
              <a:rPr i="1" lang="en">
                <a:solidFill>
                  <a:srgbClr val="F3F3F3"/>
                </a:solidFill>
                <a:latin typeface="Times New Roman"/>
                <a:ea typeface="Times New Roman"/>
                <a:cs typeface="Times New Roman"/>
                <a:sym typeface="Times New Roman"/>
              </a:rPr>
              <a:t>𝑥</a:t>
            </a:r>
            <a:r>
              <a:rPr lang="en">
                <a:solidFill>
                  <a:srgbClr val="F3F3F3"/>
                </a:solidFill>
              </a:rPr>
              <a:t> + 𝑚)(</a:t>
            </a:r>
            <a:r>
              <a:rPr i="1" lang="en">
                <a:solidFill>
                  <a:srgbClr val="F3F3F3"/>
                </a:solidFill>
                <a:latin typeface="Times New Roman"/>
                <a:ea typeface="Times New Roman"/>
                <a:cs typeface="Times New Roman"/>
                <a:sym typeface="Times New Roman"/>
              </a:rPr>
              <a:t>𝑥</a:t>
            </a:r>
            <a:r>
              <a:rPr lang="en">
                <a:solidFill>
                  <a:srgbClr val="F3F3F3"/>
                </a:solidFill>
              </a:rPr>
              <a:t> − 𝑚), results in a quadratic expression with no linear term.</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lang="en">
                <a:solidFill>
                  <a:srgbClr val="F3F3F3"/>
                </a:solidFill>
              </a:rPr>
              <a:t>Rewrite a quadratic expression of the form </a:t>
            </a:r>
            <a:r>
              <a:rPr i="1" lang="en">
                <a:solidFill>
                  <a:srgbClr val="F3F3F3"/>
                </a:solidFill>
                <a:latin typeface="Times New Roman"/>
                <a:ea typeface="Times New Roman"/>
                <a:cs typeface="Times New Roman"/>
                <a:sym typeface="Times New Roman"/>
              </a:rPr>
              <a:t>𝑥</a:t>
            </a:r>
            <a:r>
              <a:rPr baseline="30000" lang="en">
                <a:solidFill>
                  <a:srgbClr val="F3F3F3"/>
                </a:solidFill>
              </a:rPr>
              <a:t>2 </a:t>
            </a:r>
            <a:r>
              <a:rPr lang="en">
                <a:solidFill>
                  <a:srgbClr val="F3F3F3"/>
                </a:solidFill>
              </a:rPr>
              <a:t>− 𝑐 into its factored form. </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8.8 Rewriting Quadratic Equations in Factored Form, Part 3</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703850"/>
            <a:ext cx="5159400" cy="385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6550" lvl="0" marL="457200" rtl="0" algn="l">
              <a:spcBef>
                <a:spcPts val="1200"/>
              </a:spcBef>
              <a:spcAft>
                <a:spcPts val="0"/>
              </a:spcAft>
              <a:buSzPts val="1700"/>
              <a:buChar char="●"/>
            </a:pPr>
            <a:r>
              <a:rPr b="1" lang="en" sz="1700"/>
              <a:t>Quadratic expression</a:t>
            </a:r>
            <a:endParaRPr b="1" sz="1700"/>
          </a:p>
          <a:p>
            <a:pPr indent="-336550" lvl="1" marL="914400" rtl="0" algn="l">
              <a:spcBef>
                <a:spcPts val="0"/>
              </a:spcBef>
              <a:spcAft>
                <a:spcPts val="0"/>
              </a:spcAft>
              <a:buSzPts val="1700"/>
              <a:buChar char="○"/>
            </a:pPr>
            <a:r>
              <a:rPr lang="en" sz="1700"/>
              <a:t>A polynomial expression of degree two.</a:t>
            </a:r>
            <a:endParaRPr i="1" sz="1700"/>
          </a:p>
          <a:p>
            <a:pPr indent="-336550" lvl="0" marL="457200" rtl="0" algn="l">
              <a:spcBef>
                <a:spcPts val="1000"/>
              </a:spcBef>
              <a:spcAft>
                <a:spcPts val="0"/>
              </a:spcAft>
              <a:buSzPts val="1700"/>
              <a:buChar char="●"/>
            </a:pPr>
            <a:r>
              <a:rPr b="1" lang="en" sz="1700"/>
              <a:t>Factored form (of a quadratic expression)</a:t>
            </a:r>
            <a:endParaRPr b="1" sz="1700"/>
          </a:p>
          <a:p>
            <a:pPr indent="-336550" lvl="1" marL="914400" rtl="0" algn="l">
              <a:spcBef>
                <a:spcPts val="0"/>
              </a:spcBef>
              <a:spcAft>
                <a:spcPts val="0"/>
              </a:spcAft>
              <a:buSzPts val="1700"/>
              <a:buChar char="○"/>
            </a:pPr>
            <a:r>
              <a:rPr lang="en" sz="1700"/>
              <a:t>A quadratic expression in the form      a(</a:t>
            </a:r>
            <a:r>
              <a:rPr i="1" lang="en" sz="1700">
                <a:latin typeface="Times New Roman"/>
                <a:ea typeface="Times New Roman"/>
                <a:cs typeface="Times New Roman"/>
                <a:sym typeface="Times New Roman"/>
              </a:rPr>
              <a:t>x</a:t>
            </a:r>
            <a:r>
              <a:rPr lang="en" sz="1700"/>
              <a:t> – r</a:t>
            </a:r>
            <a:r>
              <a:rPr baseline="-25000" lang="en" sz="1700"/>
              <a:t>1</a:t>
            </a:r>
            <a:r>
              <a:rPr lang="en" sz="1700"/>
              <a:t>)(</a:t>
            </a:r>
            <a:r>
              <a:rPr i="1" lang="en" sz="1700">
                <a:latin typeface="Times New Roman"/>
                <a:ea typeface="Times New Roman"/>
                <a:cs typeface="Times New Roman"/>
                <a:sym typeface="Times New Roman"/>
              </a:rPr>
              <a:t>x</a:t>
            </a:r>
            <a:r>
              <a:rPr lang="en" sz="1700"/>
              <a:t> – r</a:t>
            </a:r>
            <a:r>
              <a:rPr baseline="-25000" lang="en" sz="1700"/>
              <a:t>2</a:t>
            </a:r>
            <a:r>
              <a:rPr lang="en" sz="1700"/>
              <a:t>), where a, r</a:t>
            </a:r>
            <a:r>
              <a:rPr baseline="-25000" lang="en" sz="1700"/>
              <a:t>1</a:t>
            </a:r>
            <a:r>
              <a:rPr lang="en" sz="1700"/>
              <a:t>, and r</a:t>
            </a:r>
            <a:r>
              <a:rPr baseline="-25000" lang="en" sz="1700"/>
              <a:t>2</a:t>
            </a:r>
            <a:r>
              <a:rPr lang="en" sz="1700"/>
              <a:t> are constants and a ≠ 0.</a:t>
            </a:r>
            <a:endParaRPr sz="1700"/>
          </a:p>
          <a:p>
            <a:pPr indent="-336550" lvl="0" marL="457200" rtl="0" algn="l">
              <a:spcBef>
                <a:spcPts val="1000"/>
              </a:spcBef>
              <a:spcAft>
                <a:spcPts val="0"/>
              </a:spcAft>
              <a:buSzPts val="1700"/>
              <a:buChar char="●"/>
            </a:pPr>
            <a:r>
              <a:rPr b="1" lang="en" sz="1700"/>
              <a:t>Standard form (of a quadratic expression)</a:t>
            </a:r>
            <a:endParaRPr b="1" sz="1700"/>
          </a:p>
          <a:p>
            <a:pPr indent="-336550" lvl="1" marL="914400" rtl="0" algn="l">
              <a:spcBef>
                <a:spcPts val="0"/>
              </a:spcBef>
              <a:spcAft>
                <a:spcPts val="0"/>
              </a:spcAft>
              <a:buSzPts val="1700"/>
              <a:buChar char="○"/>
            </a:pPr>
            <a:r>
              <a:rPr lang="en" sz="1700"/>
              <a:t>A quadratic expression in the form     a</a:t>
            </a:r>
            <a:r>
              <a:rPr i="1" lang="en" sz="1700">
                <a:latin typeface="Times New Roman"/>
                <a:ea typeface="Times New Roman"/>
                <a:cs typeface="Times New Roman"/>
                <a:sym typeface="Times New Roman"/>
              </a:rPr>
              <a:t>x</a:t>
            </a:r>
            <a:r>
              <a:rPr baseline="30000" lang="en" sz="1700"/>
              <a:t>2</a:t>
            </a:r>
            <a:r>
              <a:rPr lang="en" sz="1700"/>
              <a:t> + b</a:t>
            </a:r>
            <a:r>
              <a:rPr i="1" lang="en" sz="1700">
                <a:latin typeface="Times New Roman"/>
                <a:ea typeface="Times New Roman"/>
                <a:cs typeface="Times New Roman"/>
                <a:sym typeface="Times New Roman"/>
              </a:rPr>
              <a:t>x</a:t>
            </a:r>
            <a:r>
              <a:rPr lang="en" sz="1700"/>
              <a:t> + c, where a, b, and c are constants and a ≠ 0.</a:t>
            </a:r>
            <a:endParaRPr sz="1700"/>
          </a:p>
        </p:txBody>
      </p:sp>
      <p:sp>
        <p:nvSpPr>
          <p:cNvPr id="131" name="Google Shape;131;p19"/>
          <p:cNvSpPr txBox="1"/>
          <p:nvPr>
            <p:ph idx="2" type="body"/>
          </p:nvPr>
        </p:nvSpPr>
        <p:spPr>
          <a:xfrm>
            <a:off x="5533050" y="735050"/>
            <a:ext cx="3527700" cy="3796200"/>
          </a:xfrm>
          <a:prstGeom prst="rect">
            <a:avLst/>
          </a:prstGeom>
        </p:spPr>
        <p:txBody>
          <a:bodyPr anchorCtr="0" anchor="t" bIns="91425" lIns="91425" spcFirstLastPara="1" rIns="91425" wrap="square" tIns="91425">
            <a:noAutofit/>
          </a:bodyPr>
          <a:lstStyle/>
          <a:p>
            <a:pPr indent="-336550" lvl="0" marL="457200" rtl="0" algn="l">
              <a:spcBef>
                <a:spcPts val="0"/>
              </a:spcBef>
              <a:spcAft>
                <a:spcPts val="0"/>
              </a:spcAft>
              <a:buSzPts val="1700"/>
              <a:buChar char="●"/>
            </a:pPr>
            <a:r>
              <a:rPr b="1" lang="en" sz="1700"/>
              <a:t>Linear Term</a:t>
            </a:r>
            <a:endParaRPr b="1" sz="1700"/>
          </a:p>
          <a:p>
            <a:pPr indent="-336550" lvl="1" marL="914400" rtl="0" algn="l">
              <a:spcBef>
                <a:spcPts val="0"/>
              </a:spcBef>
              <a:spcAft>
                <a:spcPts val="0"/>
              </a:spcAft>
              <a:buSzPts val="1700"/>
              <a:buChar char="○"/>
            </a:pPr>
            <a:r>
              <a:rPr lang="en" sz="1700"/>
              <a:t>The term </a:t>
            </a:r>
            <a:r>
              <a:rPr b="1" lang="en" sz="1700"/>
              <a:t>b</a:t>
            </a:r>
            <a:r>
              <a:rPr b="1"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 </a:t>
            </a:r>
            <a:r>
              <a:rPr lang="en" sz="1700"/>
              <a:t>in a quadratic expression of the form a</a:t>
            </a:r>
            <a:r>
              <a:rPr i="1" lang="en" sz="1700">
                <a:latin typeface="Times New Roman"/>
                <a:ea typeface="Times New Roman"/>
                <a:cs typeface="Times New Roman"/>
                <a:sym typeface="Times New Roman"/>
              </a:rPr>
              <a:t>x</a:t>
            </a:r>
            <a:r>
              <a:rPr baseline="30000" lang="en" sz="1700"/>
              <a:t>2</a:t>
            </a:r>
            <a:r>
              <a:rPr lang="en" sz="1700"/>
              <a:t> + </a:t>
            </a:r>
            <a:r>
              <a:rPr b="1" lang="en" sz="1700"/>
              <a:t>b</a:t>
            </a:r>
            <a:r>
              <a:rPr b="1" i="1" lang="en" sz="1700">
                <a:latin typeface="Times New Roman"/>
                <a:ea typeface="Times New Roman"/>
                <a:cs typeface="Times New Roman"/>
                <a:sym typeface="Times New Roman"/>
              </a:rPr>
              <a:t>x</a:t>
            </a:r>
            <a:r>
              <a:rPr lang="en" sz="1700"/>
              <a:t> + c, where a, b, and c are constants.</a:t>
            </a:r>
            <a:endParaRPr sz="1700"/>
          </a:p>
          <a:p>
            <a:pPr indent="-336550" lvl="0" marL="457200" rtl="0" algn="l">
              <a:spcBef>
                <a:spcPts val="1000"/>
              </a:spcBef>
              <a:spcAft>
                <a:spcPts val="0"/>
              </a:spcAft>
              <a:buSzPts val="1700"/>
              <a:buChar char="●"/>
            </a:pPr>
            <a:r>
              <a:rPr b="1" lang="en" sz="1700"/>
              <a:t>Difference of Squares</a:t>
            </a:r>
            <a:endParaRPr b="1" sz="1700"/>
          </a:p>
          <a:p>
            <a:pPr indent="-336550" lvl="1" marL="914400" rtl="0" algn="l">
              <a:spcBef>
                <a:spcPts val="0"/>
              </a:spcBef>
              <a:spcAft>
                <a:spcPts val="0"/>
              </a:spcAft>
              <a:buSzPts val="1700"/>
              <a:buChar char="○"/>
            </a:pPr>
            <a:r>
              <a:rPr lang="en" sz="1700"/>
              <a:t>An algebraic expression of the form a</a:t>
            </a:r>
            <a:r>
              <a:rPr baseline="30000" lang="en" sz="1700"/>
              <a:t>2</a:t>
            </a:r>
            <a:r>
              <a:rPr lang="en" sz="1700"/>
              <a:t> – b</a:t>
            </a:r>
            <a:r>
              <a:rPr baseline="30000" lang="en" sz="1700"/>
              <a:t>2</a:t>
            </a:r>
            <a:r>
              <a:rPr lang="en" sz="1700"/>
              <a:t> resulting from a product of binomials:  (a + b)(a – b).</a:t>
            </a:r>
            <a:endParaRPr sz="1700"/>
          </a:p>
        </p:txBody>
      </p:sp>
      <p:sp>
        <p:nvSpPr>
          <p:cNvPr id="132" name="Google Shape;13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8.8 Rewriting Quadratic Equations in Factored Form, Part 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a:t>
            </a:r>
            <a:endParaRPr b="0" sz="1400">
              <a:solidFill>
                <a:srgbClr val="666666"/>
              </a:solidFill>
            </a:endParaRPr>
          </a:p>
          <a:p>
            <a:pPr indent="0" lvl="0" marL="0" rtl="0" algn="l">
              <a:spcBef>
                <a:spcPts val="0"/>
              </a:spcBef>
              <a:spcAft>
                <a:spcPts val="0"/>
              </a:spcAft>
              <a:buNone/>
            </a:pPr>
            <a:r>
              <a:rPr lang="en" sz="3000"/>
              <a:t>Mental Multiplication🤔💭 </a:t>
            </a:r>
            <a:endParaRPr>
              <a:solidFill>
                <a:srgbClr val="005047"/>
              </a:solidFill>
            </a:endParaRPr>
          </a:p>
        </p:txBody>
      </p:sp>
      <p:sp>
        <p:nvSpPr>
          <p:cNvPr id="146" name="Google Shape;146;p21"/>
          <p:cNvSpPr txBox="1"/>
          <p:nvPr>
            <p:ph idx="1" type="body"/>
          </p:nvPr>
        </p:nvSpPr>
        <p:spPr>
          <a:xfrm>
            <a:off x="311700" y="2106600"/>
            <a:ext cx="3999900" cy="2805300"/>
          </a:xfrm>
          <a:prstGeom prst="rect">
            <a:avLst/>
          </a:prstGeom>
        </p:spPr>
        <p:txBody>
          <a:bodyPr anchorCtr="0" anchor="t" bIns="91425" lIns="91425" spcFirstLastPara="1" rIns="91425" wrap="square" tIns="91425">
            <a:normAutofit/>
          </a:bodyPr>
          <a:lstStyle/>
          <a:p>
            <a:pPr indent="-368300" lvl="0" marL="457200" rtl="0" algn="l">
              <a:lnSpc>
                <a:spcPct val="300000"/>
              </a:lnSpc>
              <a:spcBef>
                <a:spcPts val="0"/>
              </a:spcBef>
              <a:spcAft>
                <a:spcPts val="0"/>
              </a:spcAft>
              <a:buSzPts val="2200"/>
              <a:buAutoNum type="arabicPeriod"/>
            </a:pPr>
            <a:r>
              <a:rPr lang="en"/>
              <a:t>(9 </a:t>
            </a:r>
            <a:r>
              <a:rPr b="1" lang="en"/>
              <a:t>⋅</a:t>
            </a:r>
            <a:r>
              <a:rPr lang="en"/>
              <a:t> 11</a:t>
            </a:r>
            <a:r>
              <a:rPr lang="en"/>
              <a:t>)</a:t>
            </a:r>
            <a:endParaRPr/>
          </a:p>
          <a:p>
            <a:pPr indent="-368300" lvl="0" marL="457200" rtl="0" algn="l">
              <a:lnSpc>
                <a:spcPct val="300000"/>
              </a:lnSpc>
              <a:spcBef>
                <a:spcPts val="0"/>
              </a:spcBef>
              <a:spcAft>
                <a:spcPts val="0"/>
              </a:spcAft>
              <a:buSzPts val="2200"/>
              <a:buAutoNum type="arabicPeriod"/>
            </a:pPr>
            <a:r>
              <a:rPr lang="en"/>
              <a:t>(19 </a:t>
            </a:r>
            <a:r>
              <a:rPr b="1" lang="en"/>
              <a:t>⋅</a:t>
            </a:r>
            <a:r>
              <a:rPr lang="en"/>
              <a:t> 21)</a:t>
            </a:r>
            <a:endParaRPr/>
          </a:p>
        </p:txBody>
      </p:sp>
      <p:sp>
        <p:nvSpPr>
          <p:cNvPr id="147" name="Google Shape;147;p21"/>
          <p:cNvSpPr txBox="1"/>
          <p:nvPr>
            <p:ph idx="2" type="body"/>
          </p:nvPr>
        </p:nvSpPr>
        <p:spPr>
          <a:xfrm>
            <a:off x="4832400" y="2106600"/>
            <a:ext cx="3999900" cy="2805300"/>
          </a:xfrm>
          <a:prstGeom prst="rect">
            <a:avLst/>
          </a:prstGeom>
        </p:spPr>
        <p:txBody>
          <a:bodyPr anchorCtr="0" anchor="t" bIns="91425" lIns="91425" spcFirstLastPara="1" rIns="91425" wrap="square" tIns="91425">
            <a:noAutofit/>
          </a:bodyPr>
          <a:lstStyle/>
          <a:p>
            <a:pPr indent="-368300" lvl="0" marL="457200" rtl="0" algn="l">
              <a:lnSpc>
                <a:spcPct val="300000"/>
              </a:lnSpc>
              <a:spcBef>
                <a:spcPts val="0"/>
              </a:spcBef>
              <a:spcAft>
                <a:spcPts val="0"/>
              </a:spcAft>
              <a:buSzPts val="2200"/>
              <a:buAutoNum type="arabicPeriod" startAt="3"/>
            </a:pPr>
            <a:r>
              <a:rPr lang="en"/>
              <a:t>(99 </a:t>
            </a:r>
            <a:r>
              <a:rPr b="1" lang="en"/>
              <a:t>⋅</a:t>
            </a:r>
            <a:r>
              <a:rPr lang="en"/>
              <a:t> 101)</a:t>
            </a:r>
            <a:endParaRPr/>
          </a:p>
          <a:p>
            <a:pPr indent="-368300" lvl="0" marL="457200" rtl="0" algn="l">
              <a:lnSpc>
                <a:spcPct val="300000"/>
              </a:lnSpc>
              <a:spcBef>
                <a:spcPts val="0"/>
              </a:spcBef>
              <a:spcAft>
                <a:spcPts val="0"/>
              </a:spcAft>
              <a:buSzPts val="2200"/>
              <a:buAutoNum type="arabicPeriod" startAt="3"/>
            </a:pPr>
            <a:r>
              <a:rPr lang="en"/>
              <a:t>(109 </a:t>
            </a:r>
            <a:r>
              <a:rPr b="1" lang="en"/>
              <a:t>⋅</a:t>
            </a:r>
            <a:r>
              <a:rPr lang="en"/>
              <a:t> 101)</a:t>
            </a:r>
            <a:endParaRPr/>
          </a:p>
        </p:txBody>
      </p:sp>
      <p:sp>
        <p:nvSpPr>
          <p:cNvPr id="148" name="Google Shape;148;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8.8.1 Evaluating Expressions Using Mental Math</a:t>
            </a:r>
            <a:endParaRPr/>
          </a:p>
        </p:txBody>
      </p:sp>
      <p:sp>
        <p:nvSpPr>
          <p:cNvPr id="150" name="Google Shape;150;p21"/>
          <p:cNvSpPr txBox="1"/>
          <p:nvPr>
            <p:ph idx="4" type="body"/>
          </p:nvPr>
        </p:nvSpPr>
        <p:spPr>
          <a:xfrm>
            <a:off x="311700" y="975925"/>
            <a:ext cx="8520600" cy="10290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For the following questions, find each product mentally. Then, explain how you changed the way you looked at each multiplication problem to use the distributive property.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6" name="Google Shape;156;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7" name="Google Shape;157;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Can You See the Pattern?👀</a:t>
            </a:r>
            <a:endParaRPr sz="2600">
              <a:solidFill>
                <a:srgbClr val="005047"/>
              </a:solidFill>
            </a:endParaRPr>
          </a:p>
        </p:txBody>
      </p:sp>
      <p:sp>
        <p:nvSpPr>
          <p:cNvPr id="163" name="Google Shape;163;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164" name="Google Shape;164;p23" title="ELL callout box"/>
          <p:cNvSpPr/>
          <p:nvPr/>
        </p:nvSpPr>
        <p:spPr>
          <a:xfrm>
            <a:off x="5034300" y="895275"/>
            <a:ext cx="3652500" cy="1745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Noto Sans"/>
                <a:ea typeface="Noto Sans"/>
                <a:cs typeface="Noto Sans"/>
                <a:sym typeface="Noto Sans"/>
              </a:rPr>
              <a:t>For question 4, study the expressions </a:t>
            </a:r>
            <a:r>
              <a:rPr lang="en" sz="1800">
                <a:solidFill>
                  <a:schemeClr val="dk1"/>
                </a:solidFill>
                <a:latin typeface="Calibri"/>
                <a:ea typeface="Calibri"/>
                <a:cs typeface="Calibri"/>
                <a:sym typeface="Calibri"/>
              </a:rPr>
              <a:t>(𝑥 + 4)</a:t>
            </a:r>
            <a:r>
              <a:rPr baseline="30000" lang="en" sz="1800">
                <a:solidFill>
                  <a:schemeClr val="dk1"/>
                </a:solidFill>
                <a:latin typeface="Calibri"/>
                <a:ea typeface="Calibri"/>
                <a:cs typeface="Calibri"/>
                <a:sym typeface="Calibri"/>
              </a:rPr>
              <a:t>2</a:t>
            </a:r>
            <a:r>
              <a:rPr lang="en" sz="1800">
                <a:latin typeface="Noto Sans"/>
                <a:ea typeface="Noto Sans"/>
                <a:cs typeface="Noto Sans"/>
                <a:sym typeface="Noto Sans"/>
              </a:rPr>
              <a:t> and </a:t>
            </a:r>
            <a:r>
              <a:rPr lang="en" sz="1800">
                <a:solidFill>
                  <a:schemeClr val="dk1"/>
                </a:solidFill>
                <a:latin typeface="Calibri"/>
                <a:ea typeface="Calibri"/>
                <a:cs typeface="Calibri"/>
                <a:sym typeface="Calibri"/>
              </a:rPr>
              <a:t>𝑥</a:t>
            </a:r>
            <a:r>
              <a:rPr baseline="30000" lang="en" sz="1800">
                <a:solidFill>
                  <a:schemeClr val="dk1"/>
                </a:solidFill>
                <a:latin typeface="Calibri"/>
                <a:ea typeface="Calibri"/>
                <a:cs typeface="Calibri"/>
                <a:sym typeface="Calibri"/>
              </a:rPr>
              <a:t>2</a:t>
            </a:r>
            <a:r>
              <a:rPr lang="en" sz="1800">
                <a:solidFill>
                  <a:schemeClr val="dk1"/>
                </a:solidFill>
                <a:latin typeface="Calibri"/>
                <a:ea typeface="Calibri"/>
                <a:cs typeface="Calibri"/>
                <a:sym typeface="Calibri"/>
              </a:rPr>
              <a:t>+4</a:t>
            </a:r>
            <a:r>
              <a:rPr baseline="30000" lang="en" sz="1800">
                <a:solidFill>
                  <a:schemeClr val="dk1"/>
                </a:solidFill>
                <a:latin typeface="Calibri"/>
                <a:ea typeface="Calibri"/>
                <a:cs typeface="Calibri"/>
                <a:sym typeface="Calibri"/>
              </a:rPr>
              <a:t>2</a:t>
            </a:r>
            <a:r>
              <a:rPr lang="en" sz="1800">
                <a:latin typeface="Noto Sans"/>
                <a:ea typeface="Noto Sans"/>
                <a:cs typeface="Noto Sans"/>
                <a:sym typeface="Noto Sans"/>
              </a:rPr>
              <a:t>.  Are they equal?  Explain your reasoning.</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Clarify, Critique, Correct</a:t>
            </a:r>
            <a:endParaRPr sz="1000">
              <a:latin typeface="Noto Sans"/>
              <a:ea typeface="Noto Sans"/>
              <a:cs typeface="Noto Sans"/>
              <a:sym typeface="Noto Sans"/>
            </a:endParaRPr>
          </a:p>
        </p:txBody>
      </p:sp>
      <p:sp>
        <p:nvSpPr>
          <p:cNvPr descr="A callout providing support steps for students based on universal designs for learning. " id="165" name="Google Shape;165;p23" title="UDL callout box"/>
          <p:cNvSpPr/>
          <p:nvPr/>
        </p:nvSpPr>
        <p:spPr>
          <a:xfrm>
            <a:off x="5034300" y="2807875"/>
            <a:ext cx="3652500" cy="18969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30200" lvl="0" marL="457200" rtl="0" algn="l">
              <a:spcBef>
                <a:spcPts val="0"/>
              </a:spcBef>
              <a:spcAft>
                <a:spcPts val="0"/>
              </a:spcAft>
              <a:buSzPts val="1600"/>
              <a:buFont typeface="Noto Sans"/>
              <a:buAutoNum type="arabicPeriod"/>
            </a:pPr>
            <a:r>
              <a:rPr lang="en" sz="1600">
                <a:latin typeface="Noto Sans"/>
                <a:ea typeface="Noto Sans"/>
                <a:cs typeface="Noto Sans"/>
                <a:sym typeface="Noto Sans"/>
              </a:rPr>
              <a:t>Use a different color to identify linear terms that result from multiplying the factors. </a:t>
            </a:r>
            <a:endParaRPr sz="1600">
              <a:latin typeface="Noto Sans"/>
              <a:ea typeface="Noto Sans"/>
              <a:cs typeface="Noto Sans"/>
              <a:sym typeface="Noto Sans"/>
            </a:endParaRPr>
          </a:p>
          <a:p>
            <a:pPr indent="-330200" lvl="0" marL="457200" rtl="0" algn="l">
              <a:spcBef>
                <a:spcPts val="1000"/>
              </a:spcBef>
              <a:spcAft>
                <a:spcPts val="0"/>
              </a:spcAft>
              <a:buSzPts val="1600"/>
              <a:buFont typeface="Noto Sans"/>
              <a:buAutoNum type="arabicPeriod"/>
            </a:pPr>
            <a:r>
              <a:rPr lang="en" sz="1600">
                <a:latin typeface="Noto Sans"/>
                <a:ea typeface="Noto Sans"/>
                <a:cs typeface="Noto Sans"/>
                <a:sym typeface="Noto Sans"/>
              </a:rPr>
              <a:t>Circle the linear terms and show their sum.</a:t>
            </a:r>
            <a:endParaRPr sz="12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66" name="Google Shape;16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a:t>
            </a:r>
            <a:r>
              <a:rPr lang="en"/>
              <a:t>Recognizing the Expanded Product of the Difference of Two Squares</a:t>
            </a:r>
            <a:endParaRPr/>
          </a:p>
        </p:txBody>
      </p:sp>
      <p:pic>
        <p:nvPicPr>
          <p:cNvPr descr="Icon indicating the slide contains a support for students with disabilities" id="168" name="Google Shape;168;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9" name="Google Shape;169;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Can You See the Pattern?👀</a:t>
            </a:r>
            <a:endParaRPr>
              <a:solidFill>
                <a:srgbClr val="005047"/>
              </a:solidFill>
            </a:endParaRPr>
          </a:p>
        </p:txBody>
      </p:sp>
      <p:sp>
        <p:nvSpPr>
          <p:cNvPr id="175" name="Google Shape;175;p2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355600" lvl="0" marL="457200" rtl="0" algn="l">
              <a:lnSpc>
                <a:spcPct val="115000"/>
              </a:lnSpc>
              <a:spcBef>
                <a:spcPts val="0"/>
              </a:spcBef>
              <a:spcAft>
                <a:spcPts val="0"/>
              </a:spcAft>
              <a:buSzPts val="2000"/>
              <a:buAutoNum type="arabicPeriod"/>
            </a:pPr>
            <a:r>
              <a:rPr lang="en" sz="2000"/>
              <a:t>Clare claims that (10 + 3)(10 − 3) is equivalent to 10</a:t>
            </a:r>
            <a:r>
              <a:rPr baseline="30000" lang="en" sz="2000"/>
              <a:t>2</a:t>
            </a:r>
            <a:r>
              <a:rPr lang="en" sz="2000"/>
              <a:t> − 3</a:t>
            </a:r>
            <a:r>
              <a:rPr baseline="30000" lang="en" sz="2000"/>
              <a:t>2</a:t>
            </a:r>
            <a:r>
              <a:rPr lang="en" sz="2000"/>
              <a:t> and        (20 + 1)(20 − 1) is equivalent to 20</a:t>
            </a:r>
            <a:r>
              <a:rPr baseline="30000" lang="en" sz="2000"/>
              <a:t>2</a:t>
            </a:r>
            <a:r>
              <a:rPr lang="en" sz="2000"/>
              <a:t> − 1</a:t>
            </a:r>
            <a:r>
              <a:rPr baseline="30000" lang="en" sz="2000"/>
              <a:t>2</a:t>
            </a:r>
            <a:r>
              <a:rPr lang="en" sz="2000"/>
              <a:t>. Do you agree? Show your reasoning.</a:t>
            </a:r>
            <a:endParaRPr sz="2000"/>
          </a:p>
          <a:p>
            <a:pPr indent="-355600" lvl="0" marL="457200" rtl="0" algn="l">
              <a:lnSpc>
                <a:spcPct val="115000"/>
              </a:lnSpc>
              <a:spcBef>
                <a:spcPts val="1000"/>
              </a:spcBef>
              <a:spcAft>
                <a:spcPts val="0"/>
              </a:spcAft>
              <a:buSzPts val="2000"/>
              <a:buAutoNum type="arabicPeriod"/>
            </a:pPr>
            <a:r>
              <a:rPr lang="en" sz="2000"/>
              <a:t>You can use your observations from the first question to mentally solve an expression such as 105⋅95.</a:t>
            </a:r>
            <a:endParaRPr sz="2000"/>
          </a:p>
          <a:p>
            <a:pPr indent="-355600" lvl="1" marL="914400" rtl="0" algn="l">
              <a:lnSpc>
                <a:spcPct val="115000"/>
              </a:lnSpc>
              <a:spcBef>
                <a:spcPts val="0"/>
              </a:spcBef>
              <a:spcAft>
                <a:spcPts val="0"/>
              </a:spcAft>
              <a:buSzPts val="2000"/>
              <a:buAutoNum type="alphaLcPeriod"/>
            </a:pPr>
            <a:r>
              <a:rPr lang="en" sz="2000"/>
              <a:t>First, think about the problem differently. Evaluate              (100 + 5)(100 − 5) using the distributive property, or FOIL. Show your reasoning.</a:t>
            </a:r>
            <a:endParaRPr sz="2000"/>
          </a:p>
          <a:p>
            <a:pPr indent="-355600" lvl="1" marL="914400" rtl="0" algn="l">
              <a:lnSpc>
                <a:spcPct val="115000"/>
              </a:lnSpc>
              <a:spcBef>
                <a:spcPts val="1000"/>
              </a:spcBef>
              <a:spcAft>
                <a:spcPts val="0"/>
              </a:spcAft>
              <a:buSzPts val="2000"/>
              <a:buAutoNum type="alphaLcPeriod"/>
            </a:pPr>
            <a:r>
              <a:rPr lang="en" sz="2000"/>
              <a:t>Check your answer by computing 105⋅95.</a:t>
            </a:r>
            <a:endParaRPr sz="2000"/>
          </a:p>
        </p:txBody>
      </p:sp>
      <p:sp>
        <p:nvSpPr>
          <p:cNvPr id="176" name="Google Shape;17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7" name="Google Shape;177;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 name="Shape 181"/>
        <p:cNvGrpSpPr/>
        <p:nvPr/>
      </p:nvGrpSpPr>
      <p:grpSpPr>
        <a:xfrm>
          <a:off x="0" y="0"/>
          <a:ext cx="0" cy="0"/>
          <a:chOff x="0" y="0"/>
          <a:chExt cx="0" cy="0"/>
        </a:xfrm>
      </p:grpSpPr>
      <p:sp>
        <p:nvSpPr>
          <p:cNvPr id="182" name="Google Shape;182;p25"/>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Can You See the Pattern?👀</a:t>
            </a:r>
            <a:endParaRPr sz="3000">
              <a:solidFill>
                <a:srgbClr val="005047"/>
              </a:solidFill>
            </a:endParaRPr>
          </a:p>
        </p:txBody>
      </p:sp>
      <p:sp>
        <p:nvSpPr>
          <p:cNvPr descr="Icon links to another slide containing a challenge activity that increases the depth and/or complexity of this activity" id="183" name="Google Shape;183;p25"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4" name="Google Shape;18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25"/>
          <p:cNvSpPr txBox="1"/>
          <p:nvPr>
            <p:ph idx="1" type="body"/>
          </p:nvPr>
        </p:nvSpPr>
        <p:spPr>
          <a:xfrm>
            <a:off x="176275" y="960125"/>
            <a:ext cx="44958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3"/>
            </a:pPr>
            <a:r>
              <a:rPr lang="en" sz="1800"/>
              <a:t>Is (</a:t>
            </a:r>
            <a:r>
              <a:rPr i="1" lang="en" sz="1800">
                <a:latin typeface="Times New Roman"/>
                <a:ea typeface="Times New Roman"/>
                <a:cs typeface="Times New Roman"/>
                <a:sym typeface="Times New Roman"/>
              </a:rPr>
              <a:t>𝑥</a:t>
            </a:r>
            <a:r>
              <a:rPr lang="en" sz="1800"/>
              <a:t> + 4)(</a:t>
            </a:r>
            <a:r>
              <a:rPr i="1" lang="en" sz="1800">
                <a:latin typeface="Times New Roman"/>
                <a:ea typeface="Times New Roman"/>
                <a:cs typeface="Times New Roman"/>
                <a:sym typeface="Times New Roman"/>
              </a:rPr>
              <a:t>𝑥</a:t>
            </a:r>
            <a:r>
              <a:rPr lang="en" sz="1800"/>
              <a:t> − 4) equivalent to </a:t>
            </a:r>
            <a:r>
              <a:rPr i="1" lang="en" sz="1800">
                <a:latin typeface="Times New Roman"/>
                <a:ea typeface="Times New Roman"/>
                <a:cs typeface="Times New Roman"/>
                <a:sym typeface="Times New Roman"/>
              </a:rPr>
              <a:t>𝑥</a:t>
            </a:r>
            <a:r>
              <a:rPr baseline="30000" lang="en" sz="1800"/>
              <a:t>2</a:t>
            </a:r>
            <a:r>
              <a:rPr lang="en" sz="1800"/>
              <a:t> − 4</a:t>
            </a:r>
            <a:r>
              <a:rPr baseline="30000" lang="en" sz="1800"/>
              <a:t>2</a:t>
            </a:r>
            <a:r>
              <a:rPr lang="en" sz="1800"/>
              <a:t>?</a:t>
            </a:r>
            <a:endParaRPr sz="1800"/>
          </a:p>
          <a:p>
            <a:pPr indent="-342900" lvl="1" marL="914400" rtl="0" algn="l">
              <a:spcBef>
                <a:spcPts val="0"/>
              </a:spcBef>
              <a:spcAft>
                <a:spcPts val="0"/>
              </a:spcAft>
              <a:buSzPts val="1800"/>
              <a:buAutoNum type="alphaLcPeriod"/>
            </a:pPr>
            <a:r>
              <a:rPr lang="en" sz="1800"/>
              <a:t>First, support your thinking using a diagram.</a:t>
            </a:r>
            <a:endParaRPr sz="1800"/>
          </a:p>
          <a:p>
            <a:pPr indent="-342900" lvl="1" marL="914400" rtl="0" algn="l">
              <a:spcBef>
                <a:spcPts val="13000"/>
              </a:spcBef>
              <a:spcAft>
                <a:spcPts val="0"/>
              </a:spcAft>
              <a:buSzPts val="1800"/>
              <a:buAutoNum type="alphaLcPeriod"/>
            </a:pPr>
            <a:r>
              <a:rPr lang="en" sz="1800"/>
              <a:t>Now, support your thinking using the distributive property, or FOIL.</a:t>
            </a:r>
            <a:endParaRPr sz="1800"/>
          </a:p>
        </p:txBody>
      </p:sp>
      <p:sp>
        <p:nvSpPr>
          <p:cNvPr id="186" name="Google Shape;186;p25"/>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4"/>
            </a:pPr>
            <a:r>
              <a:rPr lang="en" sz="1800"/>
              <a:t>Is (</a:t>
            </a:r>
            <a:r>
              <a:rPr i="1" lang="en" sz="1800">
                <a:latin typeface="Times New Roman"/>
                <a:ea typeface="Times New Roman"/>
                <a:cs typeface="Times New Roman"/>
                <a:sym typeface="Times New Roman"/>
              </a:rPr>
              <a:t>𝑥</a:t>
            </a:r>
            <a:r>
              <a:rPr lang="en" sz="1800"/>
              <a:t> + 4)</a:t>
            </a:r>
            <a:r>
              <a:rPr baseline="30000" lang="en" sz="1800"/>
              <a:t>2</a:t>
            </a:r>
            <a:r>
              <a:rPr lang="en" sz="1800"/>
              <a:t> equivalent to </a:t>
            </a:r>
            <a:r>
              <a:rPr i="1" lang="en" sz="1800">
                <a:latin typeface="Times New Roman"/>
                <a:ea typeface="Times New Roman"/>
                <a:cs typeface="Times New Roman"/>
                <a:sym typeface="Times New Roman"/>
              </a:rPr>
              <a:t>𝑥</a:t>
            </a:r>
            <a:r>
              <a:rPr baseline="30000" lang="en" sz="1800"/>
              <a:t>2</a:t>
            </a:r>
            <a:r>
              <a:rPr lang="en" sz="1800"/>
              <a:t> + 4</a:t>
            </a:r>
            <a:r>
              <a:rPr baseline="30000" lang="en" sz="1800"/>
              <a:t>2</a:t>
            </a:r>
            <a:r>
              <a:rPr lang="en" sz="1800"/>
              <a:t>? Support your answer, either with or without a diagram.</a:t>
            </a:r>
            <a:endParaRPr sz="1800"/>
          </a:p>
        </p:txBody>
      </p:sp>
      <p:sp>
        <p:nvSpPr>
          <p:cNvPr id="187" name="Google Shape;187;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endParaRPr/>
          </a:p>
        </p:txBody>
      </p:sp>
      <p:graphicFrame>
        <p:nvGraphicFramePr>
          <p:cNvPr id="188" name="Google Shape;188;p25"/>
          <p:cNvGraphicFramePr/>
          <p:nvPr/>
        </p:nvGraphicFramePr>
        <p:xfrm>
          <a:off x="1214575" y="2181650"/>
          <a:ext cx="3000000" cy="3000000"/>
        </p:xfrm>
        <a:graphic>
          <a:graphicData uri="http://schemas.openxmlformats.org/drawingml/2006/table">
            <a:tbl>
              <a:tblPr>
                <a:noFill/>
                <a:tableStyleId>{F55C361D-A70E-4EB6-8676-28F356906809}</a:tableStyleId>
              </a:tblPr>
              <a:tblGrid>
                <a:gridCol w="682800"/>
                <a:gridCol w="682800"/>
                <a:gridCol w="682800"/>
              </a:tblGrid>
              <a:tr h="429400">
                <a:tc>
                  <a:txBody>
                    <a:bodyPr/>
                    <a:lstStyle/>
                    <a:p>
                      <a:pPr indent="0" lvl="0" marL="0" rtl="0" algn="l">
                        <a:spcBef>
                          <a:spcPts val="0"/>
                        </a:spcBef>
                        <a:spcAft>
                          <a:spcPts val="0"/>
                        </a:spcAft>
                        <a:buNone/>
                      </a:pPr>
                      <a:r>
                        <a:t/>
                      </a:r>
                      <a:endParaRPr sz="18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800"/>
                        <a:t>𝑥</a:t>
                      </a:r>
                      <a:endParaRPr b="1" sz="18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b="1" lang="en" sz="1800"/>
                        <a:t>4</a:t>
                      </a:r>
                      <a:endParaRPr b="1" sz="18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429400">
                <a:tc>
                  <a:txBody>
                    <a:bodyPr/>
                    <a:lstStyle/>
                    <a:p>
                      <a:pPr indent="0" lvl="0" marL="0" rtl="0" algn="ctr">
                        <a:lnSpc>
                          <a:spcPct val="115000"/>
                        </a:lnSpc>
                        <a:spcBef>
                          <a:spcPts val="0"/>
                        </a:spcBef>
                        <a:spcAft>
                          <a:spcPts val="0"/>
                        </a:spcAft>
                        <a:buNone/>
                      </a:pPr>
                      <a:r>
                        <a:rPr b="1" lang="en" sz="1800"/>
                        <a:t>𝑥</a:t>
                      </a:r>
                      <a:endParaRPr b="1" sz="18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sz="12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29400">
                <a:tc>
                  <a:txBody>
                    <a:bodyPr/>
                    <a:lstStyle/>
                    <a:p>
                      <a:pPr indent="0" lvl="0" marL="0" rtl="0" algn="ctr">
                        <a:lnSpc>
                          <a:spcPct val="115000"/>
                        </a:lnSpc>
                        <a:spcBef>
                          <a:spcPts val="0"/>
                        </a:spcBef>
                        <a:spcAft>
                          <a:spcPts val="0"/>
                        </a:spcAft>
                        <a:buNone/>
                      </a:pPr>
                      <a:r>
                        <a:rPr b="1" lang="en" sz="1800"/>
                        <a:t>-4</a:t>
                      </a:r>
                      <a:endParaRPr b="1" sz="18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sz="12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2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Can You See the Pattern?👀</a:t>
            </a:r>
            <a:endParaRPr sz="3000">
              <a:solidFill>
                <a:srgbClr val="005047"/>
              </a:solidFill>
            </a:endParaRPr>
          </a:p>
        </p:txBody>
      </p:sp>
      <p:sp>
        <p:nvSpPr>
          <p:cNvPr descr="Icon links to another slide containing a challenge activity that increases the depth and/or complexity of this activity" id="194" name="Google Shape;194;p26"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95" name="Google Shape;1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26"/>
          <p:cNvSpPr txBox="1"/>
          <p:nvPr>
            <p:ph idx="1" type="body"/>
          </p:nvPr>
        </p:nvSpPr>
        <p:spPr>
          <a:xfrm>
            <a:off x="176275" y="960125"/>
            <a:ext cx="44958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3"/>
            </a:pPr>
            <a:r>
              <a:rPr lang="en" sz="1800"/>
              <a:t>Is (</a:t>
            </a:r>
            <a:r>
              <a:rPr i="1" lang="en" sz="1800">
                <a:latin typeface="Times New Roman"/>
                <a:ea typeface="Times New Roman"/>
                <a:cs typeface="Times New Roman"/>
                <a:sym typeface="Times New Roman"/>
              </a:rPr>
              <a:t>𝑥</a:t>
            </a:r>
            <a:r>
              <a:rPr lang="en" sz="1800"/>
              <a:t> + 4)(</a:t>
            </a:r>
            <a:r>
              <a:rPr i="1" lang="en" sz="1800">
                <a:latin typeface="Times New Roman"/>
                <a:ea typeface="Times New Roman"/>
                <a:cs typeface="Times New Roman"/>
                <a:sym typeface="Times New Roman"/>
              </a:rPr>
              <a:t>𝑥</a:t>
            </a:r>
            <a:r>
              <a:rPr lang="en" sz="1800"/>
              <a:t> − 4) equivalent to </a:t>
            </a:r>
            <a:r>
              <a:rPr i="1" lang="en" sz="1800">
                <a:latin typeface="Times New Roman"/>
                <a:ea typeface="Times New Roman"/>
                <a:cs typeface="Times New Roman"/>
                <a:sym typeface="Times New Roman"/>
              </a:rPr>
              <a:t>𝑥</a:t>
            </a:r>
            <a:r>
              <a:rPr baseline="30000" lang="en" sz="1800"/>
              <a:t>2</a:t>
            </a:r>
            <a:r>
              <a:rPr lang="en" sz="1800"/>
              <a:t> − 4</a:t>
            </a:r>
            <a:r>
              <a:rPr baseline="30000" lang="en" sz="1800"/>
              <a:t>2</a:t>
            </a:r>
            <a:r>
              <a:rPr lang="en" sz="1800"/>
              <a:t>?</a:t>
            </a:r>
            <a:endParaRPr sz="1800"/>
          </a:p>
          <a:p>
            <a:pPr indent="-342900" lvl="1" marL="914400" rtl="0" algn="l">
              <a:spcBef>
                <a:spcPts val="0"/>
              </a:spcBef>
              <a:spcAft>
                <a:spcPts val="0"/>
              </a:spcAft>
              <a:buSzPts val="1800"/>
              <a:buAutoNum type="alphaLcPeriod"/>
            </a:pPr>
            <a:r>
              <a:rPr lang="en" sz="1800"/>
              <a:t>First, support your thinking using a diagram.</a:t>
            </a:r>
            <a:endParaRPr sz="1800"/>
          </a:p>
          <a:p>
            <a:pPr indent="-342900" lvl="1" marL="914400" rtl="0" algn="l">
              <a:spcBef>
                <a:spcPts val="13000"/>
              </a:spcBef>
              <a:spcAft>
                <a:spcPts val="0"/>
              </a:spcAft>
              <a:buSzPts val="1800"/>
              <a:buAutoNum type="alphaLcPeriod"/>
            </a:pPr>
            <a:r>
              <a:rPr lang="en" sz="1800"/>
              <a:t>Now, support your thinking using the distributive property, or FOIL.</a:t>
            </a:r>
            <a:endParaRPr sz="1800"/>
          </a:p>
        </p:txBody>
      </p:sp>
      <p:sp>
        <p:nvSpPr>
          <p:cNvPr id="197" name="Google Shape;197;p26"/>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4"/>
            </a:pPr>
            <a:r>
              <a:rPr lang="en" sz="1800"/>
              <a:t>Is (</a:t>
            </a:r>
            <a:r>
              <a:rPr i="1" lang="en" sz="1800">
                <a:latin typeface="Times New Roman"/>
                <a:ea typeface="Times New Roman"/>
                <a:cs typeface="Times New Roman"/>
                <a:sym typeface="Times New Roman"/>
              </a:rPr>
              <a:t>𝑥</a:t>
            </a:r>
            <a:r>
              <a:rPr lang="en" sz="1800"/>
              <a:t> + 4)</a:t>
            </a:r>
            <a:r>
              <a:rPr baseline="30000" lang="en" sz="1800"/>
              <a:t>2</a:t>
            </a:r>
            <a:r>
              <a:rPr lang="en" sz="1800"/>
              <a:t> equivalent to </a:t>
            </a:r>
            <a:r>
              <a:rPr i="1" lang="en" sz="1800">
                <a:latin typeface="Times New Roman"/>
                <a:ea typeface="Times New Roman"/>
                <a:cs typeface="Times New Roman"/>
                <a:sym typeface="Times New Roman"/>
              </a:rPr>
              <a:t>𝑥</a:t>
            </a:r>
            <a:r>
              <a:rPr baseline="30000" lang="en" sz="1800"/>
              <a:t>2</a:t>
            </a:r>
            <a:r>
              <a:rPr lang="en" sz="1800"/>
              <a:t> + 4</a:t>
            </a:r>
            <a:r>
              <a:rPr baseline="30000" lang="en" sz="1800"/>
              <a:t>2</a:t>
            </a:r>
            <a:r>
              <a:rPr lang="en" sz="1800"/>
              <a:t>? Support your answer, either with or without a diagram.</a:t>
            </a:r>
            <a:endParaRPr sz="1800"/>
          </a:p>
        </p:txBody>
      </p:sp>
      <p:sp>
        <p:nvSpPr>
          <p:cNvPr id="198" name="Google Shape;198;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endParaRPr/>
          </a:p>
        </p:txBody>
      </p:sp>
      <p:graphicFrame>
        <p:nvGraphicFramePr>
          <p:cNvPr id="199" name="Google Shape;199;p26"/>
          <p:cNvGraphicFramePr/>
          <p:nvPr/>
        </p:nvGraphicFramePr>
        <p:xfrm>
          <a:off x="1081525" y="2119563"/>
          <a:ext cx="3000000" cy="3000000"/>
        </p:xfrm>
        <a:graphic>
          <a:graphicData uri="http://schemas.openxmlformats.org/drawingml/2006/table">
            <a:tbl>
              <a:tblPr>
                <a:noFill/>
                <a:tableStyleId>{F55C361D-A70E-4EB6-8676-28F356906809}</a:tableStyleId>
              </a:tblPr>
              <a:tblGrid>
                <a:gridCol w="630925"/>
                <a:gridCol w="630925"/>
                <a:gridCol w="630925"/>
              </a:tblGrid>
              <a:tr h="446225">
                <a:tc>
                  <a:txBody>
                    <a:bodyPr/>
                    <a:lstStyle/>
                    <a:p>
                      <a:pPr indent="0" lvl="0" marL="0" rtl="0" algn="l">
                        <a:spcBef>
                          <a:spcPts val="0"/>
                        </a:spcBef>
                        <a:spcAft>
                          <a:spcPts val="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b="1" lang="en" sz="2000"/>
                        <a:t>4</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446225">
                <a:tc>
                  <a:txBody>
                    <a:bodyPr/>
                    <a:lstStyle/>
                    <a:p>
                      <a:pPr indent="0" lvl="0" marL="0" rtl="0" algn="ctr">
                        <a:lnSpc>
                          <a:spcPct val="115000"/>
                        </a:lnSpc>
                        <a:spcBef>
                          <a:spcPts val="0"/>
                        </a:spcBef>
                        <a:spcAft>
                          <a:spcPts val="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lang="en" sz="2000">
                          <a:solidFill>
                            <a:srgbClr val="000000"/>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t>4</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6225">
                <a:tc>
                  <a:txBody>
                    <a:bodyPr/>
                    <a:lstStyle/>
                    <a:p>
                      <a:pPr indent="0" lvl="0" marL="0" rtl="0" algn="ctr">
                        <a:lnSpc>
                          <a:spcPct val="115000"/>
                        </a:lnSpc>
                        <a:spcBef>
                          <a:spcPts val="0"/>
                        </a:spcBef>
                        <a:spcAft>
                          <a:spcPts val="0"/>
                        </a:spcAft>
                        <a:buNone/>
                      </a:pPr>
                      <a:r>
                        <a:rPr b="1" lang="en" sz="2000"/>
                        <a:t>-4</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lang="en" sz="2000"/>
                        <a:t>-4</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t>-16</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00" name="Google Shape;200;p26"/>
          <p:cNvGraphicFramePr/>
          <p:nvPr/>
        </p:nvGraphicFramePr>
        <p:xfrm>
          <a:off x="5724200" y="2156413"/>
          <a:ext cx="3000000" cy="3000000"/>
        </p:xfrm>
        <a:graphic>
          <a:graphicData uri="http://schemas.openxmlformats.org/drawingml/2006/table">
            <a:tbl>
              <a:tblPr>
                <a:noFill/>
                <a:tableStyleId>{F55C361D-A70E-4EB6-8676-28F356906809}</a:tableStyleId>
              </a:tblPr>
              <a:tblGrid>
                <a:gridCol w="666400"/>
                <a:gridCol w="666400"/>
                <a:gridCol w="666400"/>
              </a:tblGrid>
              <a:tr h="446225">
                <a:tc>
                  <a:txBody>
                    <a:bodyPr/>
                    <a:lstStyle/>
                    <a:p>
                      <a:pPr indent="0" lvl="0" marL="0" rtl="0" algn="l">
                        <a:spcBef>
                          <a:spcPts val="0"/>
                        </a:spcBef>
                        <a:spcAft>
                          <a:spcPts val="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b="1" lang="en" sz="2000"/>
                        <a:t>4</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446225">
                <a:tc>
                  <a:txBody>
                    <a:bodyPr/>
                    <a:lstStyle/>
                    <a:p>
                      <a:pPr indent="0" lvl="0" marL="0" rtl="0" algn="ctr">
                        <a:lnSpc>
                          <a:spcPct val="115000"/>
                        </a:lnSpc>
                        <a:spcBef>
                          <a:spcPts val="0"/>
                        </a:spcBef>
                        <a:spcAft>
                          <a:spcPts val="0"/>
                        </a:spcAft>
                        <a:buNone/>
                      </a:pPr>
                      <a:r>
                        <a:rPr b="1" lang="en" sz="2000"/>
                        <a:t>𝑥</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lang="en" sz="2000">
                          <a:solidFill>
                            <a:srgbClr val="000000"/>
                          </a:solidFill>
                        </a:rPr>
                        <a:t>𝑥</a:t>
                      </a:r>
                      <a:r>
                        <a:rPr lang="en" sz="2000"/>
                        <a:t>²</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t>74</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446225">
                <a:tc>
                  <a:txBody>
                    <a:bodyPr/>
                    <a:lstStyle/>
                    <a:p>
                      <a:pPr indent="0" lvl="0" marL="0" rtl="0" algn="ctr">
                        <a:lnSpc>
                          <a:spcPct val="115000"/>
                        </a:lnSpc>
                        <a:spcBef>
                          <a:spcPts val="0"/>
                        </a:spcBef>
                        <a:spcAft>
                          <a:spcPts val="0"/>
                        </a:spcAft>
                        <a:buNone/>
                      </a:pPr>
                      <a:r>
                        <a:rPr b="1" lang="en" sz="2000"/>
                        <a:t>4</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0"/>
                        </a:spcAft>
                        <a:buNone/>
                      </a:pPr>
                      <a:r>
                        <a:rPr lang="en" sz="2000"/>
                        <a:t>4</a:t>
                      </a:r>
                      <a:r>
                        <a:rPr lang="en" sz="2000"/>
                        <a:t>𝑥</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000"/>
                        <a:t>16</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id="205" name="Google Shape;205;p2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Lesson Synthesis</a:t>
            </a:r>
            <a:endParaRPr b="0" sz="1400">
              <a:solidFill>
                <a:srgbClr val="666666"/>
              </a:solidFill>
            </a:endParaRPr>
          </a:p>
          <a:p>
            <a:pPr indent="0" lvl="0" marL="0" rtl="0" algn="l">
              <a:spcBef>
                <a:spcPts val="0"/>
              </a:spcBef>
              <a:spcAft>
                <a:spcPts val="0"/>
              </a:spcAft>
              <a:buNone/>
            </a:pPr>
            <a:r>
              <a:rPr lang="en"/>
              <a:t>Can You See the Pattern?👀</a:t>
            </a:r>
            <a:endParaRPr sz="3000">
              <a:solidFill>
                <a:srgbClr val="005047"/>
              </a:solidFill>
            </a:endParaRPr>
          </a:p>
        </p:txBody>
      </p:sp>
      <p:sp>
        <p:nvSpPr>
          <p:cNvPr descr="Icon links to another slide containing a challenge activity that increases the depth and/or complexity of this activity" id="206" name="Google Shape;206;p27" title="Are you ready for more? icon">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07" name="Google Shape;207;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8" name="Google Shape;208;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endParaRPr/>
          </a:p>
        </p:txBody>
      </p:sp>
      <p:graphicFrame>
        <p:nvGraphicFramePr>
          <p:cNvPr id="209" name="Google Shape;209;p27"/>
          <p:cNvGraphicFramePr/>
          <p:nvPr/>
        </p:nvGraphicFramePr>
        <p:xfrm>
          <a:off x="1329250" y="1566600"/>
          <a:ext cx="3000000" cy="3000000"/>
        </p:xfrm>
        <a:graphic>
          <a:graphicData uri="http://schemas.openxmlformats.org/drawingml/2006/table">
            <a:tbl>
              <a:tblPr>
                <a:noFill/>
                <a:tableStyleId>{F55C361D-A70E-4EB6-8676-28F356906809}</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3" name="Shape 213"/>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14" name="Google Shape;214;p28"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15" name="Google Shape;215;p28"/>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16" name="Google Shape;216;p28"/>
          <p:cNvSpPr txBox="1"/>
          <p:nvPr>
            <p:ph idx="1" type="body"/>
          </p:nvPr>
        </p:nvSpPr>
        <p:spPr>
          <a:xfrm>
            <a:off x="128075" y="960125"/>
            <a:ext cx="8932800" cy="36576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AutoNum type="arabicPeriod"/>
            </a:pPr>
            <a:r>
              <a:rPr lang="en" sz="1700"/>
              <a:t>Explain how your work in the previous questions can help you mentally evaluate 22</a:t>
            </a:r>
            <a:r>
              <a:rPr b="1" lang="en" sz="1700"/>
              <a:t>⋅</a:t>
            </a:r>
            <a:r>
              <a:rPr lang="en" sz="1700"/>
              <a:t>18.</a:t>
            </a:r>
            <a:endParaRPr sz="1700"/>
          </a:p>
          <a:p>
            <a:pPr indent="-336550" lvl="0" marL="457200" rtl="0" algn="l">
              <a:lnSpc>
                <a:spcPct val="115000"/>
              </a:lnSpc>
              <a:spcBef>
                <a:spcPts val="500"/>
              </a:spcBef>
              <a:spcAft>
                <a:spcPts val="0"/>
              </a:spcAft>
              <a:buSzPts val="1700"/>
              <a:buAutoNum type="arabicPeriod"/>
            </a:pPr>
            <a:r>
              <a:rPr lang="en" sz="1700"/>
              <a:t>Explain how your work in the previous questions can help you mentally evaluate 45</a:t>
            </a:r>
            <a:r>
              <a:rPr b="1" lang="en" sz="1700"/>
              <a:t>⋅</a:t>
            </a:r>
            <a:r>
              <a:rPr lang="en" sz="1700"/>
              <a:t>35.</a:t>
            </a:r>
            <a:endParaRPr sz="1700"/>
          </a:p>
          <a:p>
            <a:pPr indent="-336550" lvl="0" marL="457200" rtl="0" algn="l">
              <a:lnSpc>
                <a:spcPct val="115000"/>
              </a:lnSpc>
              <a:spcBef>
                <a:spcPts val="500"/>
              </a:spcBef>
              <a:spcAft>
                <a:spcPts val="0"/>
              </a:spcAft>
              <a:buSzPts val="1700"/>
              <a:buAutoNum type="arabicPeriod"/>
            </a:pPr>
            <a:r>
              <a:rPr lang="en" sz="1700"/>
              <a:t>Explain why the following shortcut works for squaring a two digit number, such as 83</a:t>
            </a:r>
            <a:r>
              <a:rPr baseline="30000" lang="en" sz="1700"/>
              <a:t>2</a:t>
            </a:r>
            <a:r>
              <a:rPr lang="en" sz="1700"/>
              <a:t>.</a:t>
            </a:r>
            <a:endParaRPr sz="1700"/>
          </a:p>
          <a:p>
            <a:pPr indent="-336550" lvl="0" marL="914400" rtl="0" algn="l">
              <a:lnSpc>
                <a:spcPct val="115000"/>
              </a:lnSpc>
              <a:spcBef>
                <a:spcPts val="500"/>
              </a:spcBef>
              <a:spcAft>
                <a:spcPts val="0"/>
              </a:spcAft>
              <a:buSzPts val="1700"/>
              <a:buChar char="●"/>
            </a:pPr>
            <a:r>
              <a:rPr lang="en" sz="1700"/>
              <a:t>83 is 80 + 3.</a:t>
            </a:r>
            <a:endParaRPr sz="1700"/>
          </a:p>
          <a:p>
            <a:pPr indent="-336550" lvl="0" marL="914400" rtl="0" algn="l">
              <a:lnSpc>
                <a:spcPct val="115000"/>
              </a:lnSpc>
              <a:spcBef>
                <a:spcPts val="500"/>
              </a:spcBef>
              <a:spcAft>
                <a:spcPts val="0"/>
              </a:spcAft>
              <a:buSzPts val="1700"/>
              <a:buChar char="●"/>
            </a:pPr>
            <a:r>
              <a:rPr lang="en" sz="1700"/>
              <a:t>Compute 80</a:t>
            </a:r>
            <a:r>
              <a:rPr baseline="30000" lang="en" sz="1700"/>
              <a:t>2</a:t>
            </a:r>
            <a:r>
              <a:rPr lang="en" sz="1700"/>
              <a:t>and 3</a:t>
            </a:r>
            <a:r>
              <a:rPr baseline="30000" lang="en" sz="1700"/>
              <a:t>2</a:t>
            </a:r>
            <a:r>
              <a:rPr lang="en" sz="1700"/>
              <a:t>, which gives 6400 and 9.  Add these values to get 6409.</a:t>
            </a:r>
            <a:endParaRPr sz="1700"/>
          </a:p>
          <a:p>
            <a:pPr indent="-336550" lvl="0" marL="914400" rtl="0" algn="l">
              <a:lnSpc>
                <a:spcPct val="115000"/>
              </a:lnSpc>
              <a:spcBef>
                <a:spcPts val="500"/>
              </a:spcBef>
              <a:spcAft>
                <a:spcPts val="0"/>
              </a:spcAft>
              <a:buSzPts val="1700"/>
              <a:buChar char="●"/>
            </a:pPr>
            <a:r>
              <a:rPr lang="en" sz="1700"/>
              <a:t>Compute 80⋅3, which is 240. Double it to get 480.</a:t>
            </a:r>
            <a:endParaRPr sz="1700"/>
          </a:p>
          <a:p>
            <a:pPr indent="-342900" lvl="0" marL="914400" rtl="0" algn="l">
              <a:lnSpc>
                <a:spcPct val="115000"/>
              </a:lnSpc>
              <a:spcBef>
                <a:spcPts val="500"/>
              </a:spcBef>
              <a:spcAft>
                <a:spcPts val="500"/>
              </a:spcAft>
              <a:buSzPts val="1800"/>
              <a:buChar char="●"/>
            </a:pPr>
            <a:r>
              <a:rPr lang="en" sz="1700"/>
              <a:t>Add 6409 and 480 to get 6889.</a:t>
            </a:r>
            <a:r>
              <a:rPr lang="en" sz="1800"/>
              <a:t> </a:t>
            </a:r>
            <a:r>
              <a:rPr lang="en" sz="2000"/>
              <a:t> </a:t>
            </a:r>
            <a:endParaRPr sz="2000"/>
          </a:p>
        </p:txBody>
      </p:sp>
      <p:sp>
        <p:nvSpPr>
          <p:cNvPr id="217" name="Google Shape;217;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descr="Icon indicating the slide contains a check for understanding question for students " id="223" name="Google Shape;223;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24" name="Google Shape;224;p2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Which of the following is equivalent to 9</a:t>
            </a:r>
            <a:r>
              <a:rPr baseline="30000" lang="en"/>
              <a:t>2</a:t>
            </a:r>
            <a:r>
              <a:rPr lang="en"/>
              <a:t> − 6</a:t>
            </a:r>
            <a:r>
              <a:rPr baseline="30000" lang="en"/>
              <a:t>2</a:t>
            </a:r>
            <a:r>
              <a:rPr lang="en"/>
              <a:t>?</a:t>
            </a:r>
            <a:endParaRPr/>
          </a:p>
          <a:p>
            <a:pPr indent="-381000" lvl="0" marL="914400" rtl="0" algn="l">
              <a:lnSpc>
                <a:spcPct val="115000"/>
              </a:lnSpc>
              <a:spcBef>
                <a:spcPts val="1200"/>
              </a:spcBef>
              <a:spcAft>
                <a:spcPts val="0"/>
              </a:spcAft>
              <a:buSzPts val="2400"/>
              <a:buFont typeface="Calibri"/>
              <a:buAutoNum type="alphaLcPeriod"/>
            </a:pPr>
            <a:r>
              <a:rPr lang="en"/>
              <a:t>(9 − 6)</a:t>
            </a:r>
            <a:r>
              <a:rPr baseline="30000" lang="en"/>
              <a:t>2</a:t>
            </a:r>
            <a:endParaRPr baseline="30000"/>
          </a:p>
          <a:p>
            <a:pPr indent="-381000" lvl="0" marL="914400" rtl="0" algn="l">
              <a:lnSpc>
                <a:spcPct val="115000"/>
              </a:lnSpc>
              <a:spcBef>
                <a:spcPts val="1000"/>
              </a:spcBef>
              <a:spcAft>
                <a:spcPts val="0"/>
              </a:spcAft>
              <a:buSzPts val="2400"/>
              <a:buFont typeface="Calibri"/>
              <a:buAutoNum type="alphaLcPeriod"/>
            </a:pPr>
            <a:r>
              <a:rPr lang="en"/>
              <a:t>(9 − 6)(9 − 6)</a:t>
            </a:r>
            <a:endParaRPr/>
          </a:p>
          <a:p>
            <a:pPr indent="-381000" lvl="0" marL="914400" rtl="0" algn="l">
              <a:lnSpc>
                <a:spcPct val="115000"/>
              </a:lnSpc>
              <a:spcBef>
                <a:spcPts val="1000"/>
              </a:spcBef>
              <a:spcAft>
                <a:spcPts val="0"/>
              </a:spcAft>
              <a:buSzPts val="2400"/>
              <a:buFont typeface="Calibri"/>
              <a:buAutoNum type="alphaLcPeriod"/>
            </a:pPr>
            <a:r>
              <a:rPr lang="en"/>
              <a:t>(9 + 6)(9 + 6)</a:t>
            </a:r>
            <a:endParaRPr/>
          </a:p>
          <a:p>
            <a:pPr indent="-381000" lvl="0" marL="914400" rtl="0" algn="l">
              <a:lnSpc>
                <a:spcPct val="115000"/>
              </a:lnSpc>
              <a:spcBef>
                <a:spcPts val="1000"/>
              </a:spcBef>
              <a:spcAft>
                <a:spcPts val="0"/>
              </a:spcAft>
              <a:buSzPts val="2400"/>
              <a:buFont typeface="Calibri"/>
              <a:buAutoNum type="alphaLcPeriod"/>
            </a:pPr>
            <a:r>
              <a:rPr lang="en"/>
              <a:t>(9 + 6)(9 − 6)</a:t>
            </a:r>
            <a:endParaRPr/>
          </a:p>
        </p:txBody>
      </p:sp>
      <p:sp>
        <p:nvSpPr>
          <p:cNvPr id="225" name="Google Shape;225;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endParaRPr/>
          </a:p>
        </p:txBody>
      </p:sp>
      <p:sp>
        <p:nvSpPr>
          <p:cNvPr descr="An arrow icon reads &quot;Let's review!&quot; and links to a slide that reviews the content that was assessed in the self check question. " id="227" name="Google Shape;227;p29"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1" name="Shape 23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2" name="Google Shape;232;p3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3" name="Google Shape;233;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34" name="Google Shape;234;p30"/>
          <p:cNvSpPr txBox="1"/>
          <p:nvPr>
            <p:ph idx="1" type="body"/>
          </p:nvPr>
        </p:nvSpPr>
        <p:spPr>
          <a:xfrm>
            <a:off x="311700" y="960125"/>
            <a:ext cx="5382000" cy="3657600"/>
          </a:xfrm>
          <a:prstGeom prst="rect">
            <a:avLst/>
          </a:prstGeom>
          <a:ln>
            <a:noFill/>
          </a:ln>
        </p:spPr>
        <p:txBody>
          <a:bodyPr anchorCtr="0" anchor="t" bIns="91425" lIns="91425" spcFirstLastPara="1" rIns="91425" wrap="square" tIns="91425">
            <a:noAutofit/>
          </a:bodyPr>
          <a:lstStyle/>
          <a:p>
            <a:pPr indent="-355600" lvl="0" marL="457200" rtl="0" algn="l">
              <a:lnSpc>
                <a:spcPct val="350000"/>
              </a:lnSpc>
              <a:spcBef>
                <a:spcPts val="0"/>
              </a:spcBef>
              <a:spcAft>
                <a:spcPts val="0"/>
              </a:spcAft>
              <a:buSzPts val="2000"/>
              <a:buAutoNum type="arabicPeriod"/>
            </a:pPr>
            <a:r>
              <a:rPr lang="en" sz="2000"/>
              <a:t>Is (12 + 5)(12 − 5) equivalent to 12</a:t>
            </a:r>
            <a:r>
              <a:rPr baseline="30000" lang="en" sz="2000"/>
              <a:t>2</a:t>
            </a:r>
            <a:r>
              <a:rPr lang="en" sz="2000"/>
              <a:t> − 5</a:t>
            </a:r>
            <a:r>
              <a:rPr baseline="30000" lang="en" sz="2000"/>
              <a:t>2</a:t>
            </a:r>
            <a:r>
              <a:rPr lang="en" sz="2000"/>
              <a:t>?</a:t>
            </a:r>
            <a:endParaRPr sz="2000"/>
          </a:p>
          <a:p>
            <a:pPr indent="-355600" lvl="0" marL="457200" rtl="0" algn="l">
              <a:lnSpc>
                <a:spcPct val="350000"/>
              </a:lnSpc>
              <a:spcBef>
                <a:spcPts val="0"/>
              </a:spcBef>
              <a:spcAft>
                <a:spcPts val="0"/>
              </a:spcAft>
              <a:buSzPts val="2000"/>
              <a:buAutoNum type="arabicPeriod"/>
            </a:pPr>
            <a:r>
              <a:rPr lang="en" sz="2000"/>
              <a:t>Is (</a:t>
            </a:r>
            <a:r>
              <a:rPr i="1" lang="en" sz="2000">
                <a:latin typeface="Times New Roman"/>
                <a:ea typeface="Times New Roman"/>
                <a:cs typeface="Times New Roman"/>
                <a:sym typeface="Times New Roman"/>
              </a:rPr>
              <a:t>𝑥</a:t>
            </a:r>
            <a:r>
              <a:rPr lang="en" sz="2000"/>
              <a:t> + 7)(</a:t>
            </a:r>
            <a:r>
              <a:rPr i="1" lang="en" sz="2000">
                <a:latin typeface="Times New Roman"/>
                <a:ea typeface="Times New Roman"/>
                <a:cs typeface="Times New Roman"/>
                <a:sym typeface="Times New Roman"/>
              </a:rPr>
              <a:t>𝑥</a:t>
            </a:r>
            <a:r>
              <a:rPr lang="en" sz="2000"/>
              <a:t> − 7) equivalent to </a:t>
            </a:r>
            <a:r>
              <a:rPr i="1" lang="en" sz="2000">
                <a:latin typeface="Times New Roman"/>
                <a:ea typeface="Times New Roman"/>
                <a:cs typeface="Times New Roman"/>
                <a:sym typeface="Times New Roman"/>
              </a:rPr>
              <a:t>𝑥</a:t>
            </a:r>
            <a:r>
              <a:rPr baseline="30000" lang="en" sz="2000"/>
              <a:t>2</a:t>
            </a:r>
            <a:r>
              <a:rPr lang="en" sz="2000"/>
              <a:t> − 7</a:t>
            </a:r>
            <a:r>
              <a:rPr baseline="30000" lang="en" sz="2000"/>
              <a:t>2</a:t>
            </a:r>
            <a:r>
              <a:rPr lang="en" sz="2000"/>
              <a:t>?</a:t>
            </a:r>
            <a:endParaRPr sz="2000"/>
          </a:p>
          <a:p>
            <a:pPr indent="-355600" lvl="0" marL="457200" rtl="0" algn="l">
              <a:lnSpc>
                <a:spcPct val="350000"/>
              </a:lnSpc>
              <a:spcBef>
                <a:spcPts val="0"/>
              </a:spcBef>
              <a:spcAft>
                <a:spcPts val="0"/>
              </a:spcAft>
              <a:buSzPts val="2000"/>
              <a:buAutoNum type="arabicPeriod"/>
            </a:pPr>
            <a:r>
              <a:rPr lang="en" sz="2000"/>
              <a:t>Is (</a:t>
            </a:r>
            <a:r>
              <a:rPr i="1" lang="en" sz="2000">
                <a:latin typeface="Times New Roman"/>
                <a:ea typeface="Times New Roman"/>
                <a:cs typeface="Times New Roman"/>
                <a:sym typeface="Times New Roman"/>
              </a:rPr>
              <a:t>𝑥</a:t>
            </a:r>
            <a:r>
              <a:rPr lang="en" sz="2000"/>
              <a:t> + 5)</a:t>
            </a:r>
            <a:r>
              <a:rPr baseline="30000" lang="en" sz="2000"/>
              <a:t>2</a:t>
            </a:r>
            <a:r>
              <a:rPr lang="en" sz="2000"/>
              <a:t> equivalent to </a:t>
            </a:r>
            <a:r>
              <a:rPr i="1" lang="en" sz="2000">
                <a:latin typeface="Times New Roman"/>
                <a:ea typeface="Times New Roman"/>
                <a:cs typeface="Times New Roman"/>
                <a:sym typeface="Times New Roman"/>
              </a:rPr>
              <a:t>𝑥</a:t>
            </a:r>
            <a:r>
              <a:rPr baseline="30000" lang="en" sz="2000"/>
              <a:t>2</a:t>
            </a:r>
            <a:r>
              <a:rPr lang="en" sz="2000"/>
              <a:t> + 25?</a:t>
            </a:r>
            <a:endParaRPr sz="2000"/>
          </a:p>
        </p:txBody>
      </p:sp>
      <p:sp>
        <p:nvSpPr>
          <p:cNvPr id="235" name="Google Shape;235;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a:t>
            </a:r>
            <a:r>
              <a:rPr lang="en"/>
              <a:t> - Additional Resources</a:t>
            </a:r>
            <a:endParaRPr/>
          </a:p>
        </p:txBody>
      </p:sp>
      <p:sp>
        <p:nvSpPr>
          <p:cNvPr id="236" name="Google Shape;236;p30"/>
          <p:cNvSpPr txBox="1"/>
          <p:nvPr>
            <p:ph idx="2" type="body"/>
          </p:nvPr>
        </p:nvSpPr>
        <p:spPr>
          <a:xfrm>
            <a:off x="5931450" y="960125"/>
            <a:ext cx="2901000" cy="36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700"/>
              <a:t>WHY IS</a:t>
            </a:r>
            <a:r>
              <a:rPr b="1" lang="en" sz="1700"/>
              <a:t> </a:t>
            </a:r>
            <a:r>
              <a:rPr b="1" lang="en" sz="1700"/>
              <a:t>(a + b)(a – b) EQUIVALENT TO a</a:t>
            </a:r>
            <a:r>
              <a:rPr b="1" baseline="30000" lang="en" sz="1700"/>
              <a:t>2</a:t>
            </a:r>
            <a:r>
              <a:rPr b="1" lang="en" sz="1700"/>
              <a:t> – b</a:t>
            </a:r>
            <a:r>
              <a:rPr b="1" baseline="30000" lang="en" sz="1700"/>
              <a:t>2</a:t>
            </a:r>
            <a:r>
              <a:rPr b="1" lang="en" sz="1700"/>
              <a:t>?</a:t>
            </a:r>
            <a:endParaRPr b="1" sz="1700"/>
          </a:p>
          <a:p>
            <a:pPr indent="-336550" lvl="0" marL="457200" rtl="0" algn="l">
              <a:spcBef>
                <a:spcPts val="1000"/>
              </a:spcBef>
              <a:spcAft>
                <a:spcPts val="0"/>
              </a:spcAft>
              <a:buSzPts val="1700"/>
              <a:buChar char="●"/>
            </a:pPr>
            <a:r>
              <a:rPr lang="en" sz="1700"/>
              <a:t>Use</a:t>
            </a:r>
            <a:r>
              <a:rPr lang="en" sz="1700"/>
              <a:t> the distributive property to m</a:t>
            </a:r>
            <a:r>
              <a:rPr lang="en" sz="1700"/>
              <a:t>ultiply </a:t>
            </a:r>
            <a:r>
              <a:rPr b="1" lang="en" sz="1700"/>
              <a:t>(</a:t>
            </a:r>
            <a:r>
              <a:rPr b="1" lang="en" sz="1700">
                <a:solidFill>
                  <a:srgbClr val="0F6CBF"/>
                </a:solidFill>
              </a:rPr>
              <a:t>a</a:t>
            </a:r>
            <a:r>
              <a:rPr b="1" lang="en" sz="1700"/>
              <a:t> + </a:t>
            </a:r>
            <a:r>
              <a:rPr b="1" lang="en" sz="1700">
                <a:solidFill>
                  <a:srgbClr val="C22032"/>
                </a:solidFill>
              </a:rPr>
              <a:t>b</a:t>
            </a:r>
            <a:r>
              <a:rPr b="1" lang="en" sz="1700"/>
              <a:t>)(</a:t>
            </a:r>
            <a:r>
              <a:rPr b="1" lang="en" sz="1700">
                <a:solidFill>
                  <a:srgbClr val="0F6CBF"/>
                </a:solidFill>
              </a:rPr>
              <a:t>a</a:t>
            </a:r>
            <a:r>
              <a:rPr b="1" lang="en" sz="1700"/>
              <a:t> – </a:t>
            </a:r>
            <a:r>
              <a:rPr b="1" lang="en" sz="1700">
                <a:solidFill>
                  <a:srgbClr val="C22032"/>
                </a:solidFill>
              </a:rPr>
              <a:t>b</a:t>
            </a:r>
            <a:r>
              <a:rPr b="1" lang="en" sz="1700"/>
              <a:t>)</a:t>
            </a:r>
            <a:r>
              <a:rPr lang="en" sz="1700"/>
              <a:t>.</a:t>
            </a:r>
            <a:endParaRPr sz="1700"/>
          </a:p>
          <a:p>
            <a:pPr indent="-336550" lvl="0" marL="457200" rtl="0" algn="l">
              <a:spcBef>
                <a:spcPts val="1000"/>
              </a:spcBef>
              <a:spcAft>
                <a:spcPts val="0"/>
              </a:spcAft>
              <a:buSzPts val="1700"/>
              <a:buChar char="●"/>
            </a:pPr>
            <a:r>
              <a:rPr lang="en" sz="1700"/>
              <a:t>Products that are opposites add to zero.</a:t>
            </a:r>
            <a:endParaRPr sz="1700"/>
          </a:p>
          <a:p>
            <a:pPr indent="0" lvl="0" marL="457200" rtl="0" algn="l">
              <a:spcBef>
                <a:spcPts val="1200"/>
              </a:spcBef>
              <a:spcAft>
                <a:spcPts val="0"/>
              </a:spcAft>
              <a:buNone/>
            </a:pPr>
            <a:r>
              <a:rPr b="1" lang="en" sz="1700">
                <a:solidFill>
                  <a:srgbClr val="0F6CBF"/>
                </a:solidFill>
              </a:rPr>
              <a:t>a</a:t>
            </a:r>
            <a:r>
              <a:rPr b="1" baseline="30000" lang="en" sz="1700">
                <a:solidFill>
                  <a:srgbClr val="0F6CBF"/>
                </a:solidFill>
              </a:rPr>
              <a:t>2</a:t>
            </a:r>
            <a:r>
              <a:rPr b="1" lang="en" sz="1700"/>
              <a:t> +</a:t>
            </a:r>
            <a:r>
              <a:rPr b="1" lang="en" sz="1700">
                <a:solidFill>
                  <a:srgbClr val="C22032"/>
                </a:solidFill>
              </a:rPr>
              <a:t> </a:t>
            </a:r>
            <a:r>
              <a:rPr b="1" lang="en" sz="1700">
                <a:solidFill>
                  <a:srgbClr val="0F6CBF"/>
                </a:solidFill>
              </a:rPr>
              <a:t>a</a:t>
            </a:r>
            <a:r>
              <a:rPr b="1" lang="en" sz="1700">
                <a:solidFill>
                  <a:srgbClr val="C22032"/>
                </a:solidFill>
              </a:rPr>
              <a:t>b</a:t>
            </a:r>
            <a:r>
              <a:rPr b="1" lang="en" sz="1700"/>
              <a:t> – </a:t>
            </a:r>
            <a:r>
              <a:rPr b="1" lang="en" sz="1700">
                <a:solidFill>
                  <a:srgbClr val="0F6CBF"/>
                </a:solidFill>
              </a:rPr>
              <a:t>a</a:t>
            </a:r>
            <a:r>
              <a:rPr b="1" lang="en" sz="1700">
                <a:solidFill>
                  <a:srgbClr val="C22032"/>
                </a:solidFill>
              </a:rPr>
              <a:t>b</a:t>
            </a:r>
            <a:r>
              <a:rPr b="1" lang="en" sz="1700"/>
              <a:t> – </a:t>
            </a:r>
            <a:r>
              <a:rPr b="1" lang="en" sz="1700">
                <a:solidFill>
                  <a:srgbClr val="C22032"/>
                </a:solidFill>
              </a:rPr>
              <a:t>b</a:t>
            </a:r>
            <a:r>
              <a:rPr b="1" baseline="30000" lang="en" sz="1700">
                <a:solidFill>
                  <a:srgbClr val="C22032"/>
                </a:solidFill>
              </a:rPr>
              <a:t>2</a:t>
            </a:r>
            <a:endParaRPr b="1" baseline="30000" sz="1700">
              <a:solidFill>
                <a:srgbClr val="C22032"/>
              </a:solidFill>
            </a:endParaRPr>
          </a:p>
          <a:p>
            <a:pPr indent="-336550" lvl="0" marL="457200" rtl="0" algn="l">
              <a:spcBef>
                <a:spcPts val="1200"/>
              </a:spcBef>
              <a:spcAft>
                <a:spcPts val="0"/>
              </a:spcAft>
              <a:buSzPts val="1700"/>
              <a:buChar char="●"/>
            </a:pPr>
            <a:r>
              <a:rPr lang="en" sz="1700"/>
              <a:t>The result is </a:t>
            </a:r>
            <a:r>
              <a:rPr b="1" lang="en" sz="1700">
                <a:solidFill>
                  <a:srgbClr val="0F6CBF"/>
                </a:solidFill>
              </a:rPr>
              <a:t>a</a:t>
            </a:r>
            <a:r>
              <a:rPr b="1" baseline="30000" lang="en" sz="1700">
                <a:solidFill>
                  <a:srgbClr val="0F6CBF"/>
                </a:solidFill>
              </a:rPr>
              <a:t>2</a:t>
            </a:r>
            <a:r>
              <a:rPr b="1" lang="en" sz="1700"/>
              <a:t> – </a:t>
            </a:r>
            <a:r>
              <a:rPr b="1" lang="en" sz="1700">
                <a:solidFill>
                  <a:srgbClr val="C22032"/>
                </a:solidFill>
              </a:rPr>
              <a:t>b</a:t>
            </a:r>
            <a:r>
              <a:rPr b="1" baseline="30000" lang="en" sz="1700">
                <a:solidFill>
                  <a:srgbClr val="C22032"/>
                </a:solidFill>
              </a:rPr>
              <a:t>2</a:t>
            </a:r>
            <a:r>
              <a:rPr lang="en" sz="1700"/>
              <a:t>.</a:t>
            </a:r>
            <a:endParaRPr sz="1700"/>
          </a:p>
        </p:txBody>
      </p:sp>
      <p:sp>
        <p:nvSpPr>
          <p:cNvPr id="237" name="Google Shape;23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cxnSp>
        <p:nvCxnSpPr>
          <p:cNvPr descr="a gray line segment used to visually separate the title from the &quot;how to&quot; steps" id="238" name="Google Shape;238;p30"/>
          <p:cNvCxnSpPr/>
          <p:nvPr/>
        </p:nvCxnSpPr>
        <p:spPr>
          <a:xfrm>
            <a:off x="6095988" y="1724525"/>
            <a:ext cx="2583000" cy="9600"/>
          </a:xfrm>
          <a:prstGeom prst="straightConnector1">
            <a:avLst/>
          </a:prstGeom>
          <a:noFill/>
          <a:ln cap="flat" cmpd="sng" w="28575">
            <a:solidFill>
              <a:srgbClr val="9E9E9E"/>
            </a:solidFill>
            <a:prstDash val="solid"/>
            <a:round/>
            <a:headEnd len="med" w="med" type="none"/>
            <a:tailEnd len="med" w="med" type="none"/>
          </a:ln>
        </p:spPr>
      </p:cxnSp>
      <p:sp>
        <p:nvSpPr>
          <p:cNvPr id="239" name="Google Shape;239;p30"/>
          <p:cNvSpPr/>
          <p:nvPr/>
        </p:nvSpPr>
        <p:spPr>
          <a:xfrm>
            <a:off x="6711475" y="3466700"/>
            <a:ext cx="974400" cy="402900"/>
          </a:xfrm>
          <a:prstGeom prst="rect">
            <a:avLst/>
          </a:prstGeom>
          <a:no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43" name="Shape 243"/>
        <p:cNvGrpSpPr/>
        <p:nvPr/>
      </p:nvGrpSpPr>
      <p:grpSpPr>
        <a:xfrm>
          <a:off x="0" y="0"/>
          <a:ext cx="0" cy="0"/>
          <a:chOff x="0" y="0"/>
          <a:chExt cx="0" cy="0"/>
        </a:xfrm>
      </p:grpSpPr>
      <p:pic>
        <p:nvPicPr>
          <p:cNvPr descr="Icon indicating the slide contains a additional resources for students who struggled with the check for understanding (self check) question" id="244" name="Google Shape;244;p3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5" name="Google Shape;245;p31"/>
          <p:cNvSpPr txBox="1"/>
          <p:nvPr>
            <p:ph type="title"/>
          </p:nvPr>
        </p:nvSpPr>
        <p:spPr>
          <a:xfrm>
            <a:off x="311700" y="137153"/>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Optional Self Check Review Resource</a:t>
            </a:r>
            <a:endParaRPr/>
          </a:p>
          <a:p>
            <a:pPr indent="0" lvl="0" marL="0" rtl="0" algn="l">
              <a:spcBef>
                <a:spcPts val="0"/>
              </a:spcBef>
              <a:spcAft>
                <a:spcPts val="0"/>
              </a:spcAft>
              <a:buNone/>
            </a:pPr>
            <a:r>
              <a:rPr lang="en"/>
              <a:t>Use a Diagram!  </a:t>
            </a:r>
            <a:endParaRPr/>
          </a:p>
        </p:txBody>
      </p:sp>
      <p:sp>
        <p:nvSpPr>
          <p:cNvPr id="246" name="Google Shape;246;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8.8.2 Recognizing the Expanded Product of the Difference of Two Squares - Additional Resources</a:t>
            </a:r>
            <a:endParaRPr/>
          </a:p>
        </p:txBody>
      </p:sp>
      <p:sp>
        <p:nvSpPr>
          <p:cNvPr id="247" name="Google Shape;24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8" name="Google Shape;248;p31"/>
          <p:cNvSpPr txBox="1"/>
          <p:nvPr/>
        </p:nvSpPr>
        <p:spPr>
          <a:xfrm>
            <a:off x="311700" y="1812425"/>
            <a:ext cx="3999900" cy="2805300"/>
          </a:xfrm>
          <a:prstGeom prst="rect">
            <a:avLst/>
          </a:prstGeom>
          <a:noFill/>
          <a:ln>
            <a:noFill/>
          </a:ln>
        </p:spPr>
        <p:txBody>
          <a:bodyPr anchorCtr="0" anchor="t" bIns="91425" lIns="91425" spcFirstLastPara="1" rIns="91425" wrap="square" tIns="91425">
            <a:normAutofit/>
          </a:bodyPr>
          <a:lstStyle/>
          <a:p>
            <a:pPr indent="-368300" lvl="0" marL="457200" rtl="0" algn="l">
              <a:lnSpc>
                <a:spcPct val="90000"/>
              </a:lnSpc>
              <a:spcBef>
                <a:spcPts val="0"/>
              </a:spcBef>
              <a:spcAft>
                <a:spcPts val="0"/>
              </a:spcAft>
              <a:buSzPts val="2200"/>
              <a:buFont typeface="Noto Sans"/>
              <a:buAutoNum type="arabicPeriod" startAt="2"/>
            </a:pP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𝑥</a:t>
            </a:r>
            <a:r>
              <a:rPr lang="en" sz="2200">
                <a:solidFill>
                  <a:schemeClr val="dk1"/>
                </a:solidFill>
                <a:latin typeface="Noto Sans"/>
                <a:ea typeface="Noto Sans"/>
                <a:cs typeface="Noto Sans"/>
                <a:sym typeface="Noto Sans"/>
              </a:rPr>
              <a:t> + 7)(</a:t>
            </a:r>
            <a:r>
              <a:rPr i="1" lang="en" sz="2200">
                <a:solidFill>
                  <a:schemeClr val="dk1"/>
                </a:solidFill>
                <a:latin typeface="Times New Roman"/>
                <a:ea typeface="Times New Roman"/>
                <a:cs typeface="Times New Roman"/>
                <a:sym typeface="Times New Roman"/>
              </a:rPr>
              <a:t>𝑥</a:t>
            </a:r>
            <a:r>
              <a:rPr lang="en" sz="2200">
                <a:solidFill>
                  <a:schemeClr val="dk1"/>
                </a:solidFill>
                <a:latin typeface="Noto Sans"/>
                <a:ea typeface="Noto Sans"/>
                <a:cs typeface="Noto Sans"/>
                <a:sym typeface="Noto Sans"/>
              </a:rPr>
              <a:t> − 7)</a:t>
            </a:r>
            <a:r>
              <a:rPr lang="en" sz="2200">
                <a:latin typeface="Noto Sans"/>
                <a:ea typeface="Noto Sans"/>
                <a:cs typeface="Noto Sans"/>
                <a:sym typeface="Noto Sans"/>
              </a:rPr>
              <a:t> and </a:t>
            </a:r>
            <a:r>
              <a:rPr i="1" lang="en" sz="2200">
                <a:solidFill>
                  <a:schemeClr val="dk1"/>
                </a:solidFill>
                <a:latin typeface="Times New Roman"/>
                <a:ea typeface="Times New Roman"/>
                <a:cs typeface="Times New Roman"/>
                <a:sym typeface="Times New Roman"/>
              </a:rPr>
              <a:t>𝑥</a:t>
            </a:r>
            <a:r>
              <a:rPr baseline="30000" lang="en" sz="2200">
                <a:solidFill>
                  <a:schemeClr val="dk1"/>
                </a:solidFill>
                <a:latin typeface="Noto Sans"/>
                <a:ea typeface="Noto Sans"/>
                <a:cs typeface="Noto Sans"/>
                <a:sym typeface="Noto Sans"/>
              </a:rPr>
              <a:t>2</a:t>
            </a:r>
            <a:r>
              <a:rPr lang="en" sz="2200">
                <a:solidFill>
                  <a:schemeClr val="dk1"/>
                </a:solidFill>
                <a:latin typeface="Noto Sans"/>
                <a:ea typeface="Noto Sans"/>
                <a:cs typeface="Noto Sans"/>
                <a:sym typeface="Noto Sans"/>
              </a:rPr>
              <a:t> − 7</a:t>
            </a:r>
            <a:r>
              <a:rPr baseline="30000" lang="en" sz="2200">
                <a:solidFill>
                  <a:schemeClr val="dk1"/>
                </a:solidFill>
                <a:latin typeface="Noto Sans"/>
                <a:ea typeface="Noto Sans"/>
                <a:cs typeface="Noto Sans"/>
                <a:sym typeface="Noto Sans"/>
              </a:rPr>
              <a:t>2</a:t>
            </a:r>
            <a:endParaRPr sz="2200">
              <a:solidFill>
                <a:srgbClr val="000000"/>
              </a:solidFill>
              <a:latin typeface="Noto Sans"/>
              <a:ea typeface="Noto Sans"/>
              <a:cs typeface="Noto Sans"/>
              <a:sym typeface="Noto Sans"/>
            </a:endParaRPr>
          </a:p>
        </p:txBody>
      </p:sp>
      <p:sp>
        <p:nvSpPr>
          <p:cNvPr id="249" name="Google Shape;249;p31"/>
          <p:cNvSpPr txBox="1"/>
          <p:nvPr/>
        </p:nvSpPr>
        <p:spPr>
          <a:xfrm>
            <a:off x="4832400" y="1812425"/>
            <a:ext cx="3999900" cy="2805300"/>
          </a:xfrm>
          <a:prstGeom prst="rect">
            <a:avLst/>
          </a:prstGeom>
          <a:noFill/>
          <a:ln>
            <a:noFill/>
          </a:ln>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SzPts val="2200"/>
              <a:buFont typeface="Noto Sans"/>
              <a:buAutoNum type="arabicPeriod" startAt="3"/>
            </a:pP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𝑥</a:t>
            </a:r>
            <a:r>
              <a:rPr lang="en" sz="2200">
                <a:solidFill>
                  <a:schemeClr val="dk1"/>
                </a:solidFill>
                <a:latin typeface="Noto Sans"/>
                <a:ea typeface="Noto Sans"/>
                <a:cs typeface="Noto Sans"/>
                <a:sym typeface="Noto Sans"/>
              </a:rPr>
              <a:t> + 5)</a:t>
            </a:r>
            <a:r>
              <a:rPr baseline="30000" lang="en" sz="2200">
                <a:solidFill>
                  <a:schemeClr val="dk1"/>
                </a:solidFill>
                <a:latin typeface="Noto Sans"/>
                <a:ea typeface="Noto Sans"/>
                <a:cs typeface="Noto Sans"/>
                <a:sym typeface="Noto Sans"/>
              </a:rPr>
              <a:t>2</a:t>
            </a:r>
            <a:r>
              <a:rPr lang="en" sz="2200">
                <a:latin typeface="Noto Sans"/>
                <a:ea typeface="Noto Sans"/>
                <a:cs typeface="Noto Sans"/>
                <a:sym typeface="Noto Sans"/>
              </a:rPr>
              <a:t> and </a:t>
            </a:r>
            <a:r>
              <a:rPr i="1" lang="en" sz="2200">
                <a:solidFill>
                  <a:schemeClr val="dk1"/>
                </a:solidFill>
                <a:latin typeface="Times New Roman"/>
                <a:ea typeface="Times New Roman"/>
                <a:cs typeface="Times New Roman"/>
                <a:sym typeface="Times New Roman"/>
              </a:rPr>
              <a:t>𝑥</a:t>
            </a:r>
            <a:r>
              <a:rPr baseline="30000" lang="en" sz="2200">
                <a:solidFill>
                  <a:schemeClr val="dk1"/>
                </a:solidFill>
                <a:latin typeface="Noto Sans"/>
                <a:ea typeface="Noto Sans"/>
                <a:cs typeface="Noto Sans"/>
                <a:sym typeface="Noto Sans"/>
              </a:rPr>
              <a:t>2</a:t>
            </a:r>
            <a:r>
              <a:rPr lang="en" sz="2200">
                <a:solidFill>
                  <a:schemeClr val="dk1"/>
                </a:solidFill>
                <a:latin typeface="Noto Sans"/>
                <a:ea typeface="Noto Sans"/>
                <a:cs typeface="Noto Sans"/>
                <a:sym typeface="Noto Sans"/>
              </a:rPr>
              <a:t> + 25</a:t>
            </a:r>
            <a:endParaRPr sz="2200">
              <a:solidFill>
                <a:srgbClr val="000000"/>
              </a:solidFill>
              <a:latin typeface="Noto Sans"/>
              <a:ea typeface="Noto Sans"/>
              <a:cs typeface="Noto Sans"/>
              <a:sym typeface="Noto Sans"/>
            </a:endParaRPr>
          </a:p>
        </p:txBody>
      </p:sp>
      <p:sp>
        <p:nvSpPr>
          <p:cNvPr id="250" name="Google Shape;250;p31"/>
          <p:cNvSpPr txBox="1"/>
          <p:nvPr/>
        </p:nvSpPr>
        <p:spPr>
          <a:xfrm>
            <a:off x="311700" y="906525"/>
            <a:ext cx="8008200" cy="8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latin typeface="Noto Sans"/>
                <a:ea typeface="Noto Sans"/>
                <a:cs typeface="Noto Sans"/>
                <a:sym typeface="Noto Sans"/>
              </a:rPr>
              <a:t>Use these</a:t>
            </a:r>
            <a:r>
              <a:rPr lang="en" sz="2200">
                <a:latin typeface="Noto Sans"/>
                <a:ea typeface="Noto Sans"/>
                <a:cs typeface="Noto Sans"/>
                <a:sym typeface="Noto Sans"/>
              </a:rPr>
              <a:t> diagrams to determine whether the expressions are equivalent.</a:t>
            </a:r>
            <a:endParaRPr sz="2200">
              <a:solidFill>
                <a:srgbClr val="000000"/>
              </a:solidFill>
              <a:latin typeface="Noto Sans"/>
              <a:ea typeface="Noto Sans"/>
              <a:cs typeface="Noto Sans"/>
              <a:sym typeface="Noto Sans"/>
            </a:endParaRPr>
          </a:p>
        </p:txBody>
      </p:sp>
      <p:graphicFrame>
        <p:nvGraphicFramePr>
          <p:cNvPr id="251" name="Google Shape;251;p31"/>
          <p:cNvGraphicFramePr/>
          <p:nvPr/>
        </p:nvGraphicFramePr>
        <p:xfrm>
          <a:off x="805075" y="2474138"/>
          <a:ext cx="3000000" cy="3000000"/>
        </p:xfrm>
        <a:graphic>
          <a:graphicData uri="http://schemas.openxmlformats.org/drawingml/2006/table">
            <a:tbl>
              <a:tblPr>
                <a:noFill/>
                <a:tableStyleId>{F55C361D-A70E-4EB6-8676-28F356906809}</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graphicFrame>
        <p:nvGraphicFramePr>
          <p:cNvPr id="252" name="Google Shape;252;p31"/>
          <p:cNvGraphicFramePr/>
          <p:nvPr/>
        </p:nvGraphicFramePr>
        <p:xfrm>
          <a:off x="5167275" y="2474150"/>
          <a:ext cx="3000000" cy="3000000"/>
        </p:xfrm>
        <a:graphic>
          <a:graphicData uri="http://schemas.openxmlformats.org/drawingml/2006/table">
            <a:tbl>
              <a:tblPr>
                <a:noFill/>
                <a:tableStyleId>{F55C361D-A70E-4EB6-8676-28F356906809}</a:tableStyleId>
              </a:tblPr>
              <a:tblGrid>
                <a:gridCol w="912100"/>
                <a:gridCol w="912100"/>
                <a:gridCol w="912100"/>
              </a:tblGrid>
              <a:tr h="670100">
                <a:tc>
                  <a:txBody>
                    <a:bodyPr/>
                    <a:lstStyle/>
                    <a:p>
                      <a:pPr indent="0" lvl="0" marL="0" rtl="0" algn="l">
                        <a:spcBef>
                          <a:spcPts val="0"/>
                        </a:spcBef>
                        <a:spcAft>
                          <a:spcPts val="1000"/>
                        </a:spcAft>
                        <a:buNone/>
                      </a:pPr>
                      <a:r>
                        <a:t/>
                      </a:r>
                      <a:endParaRPr sz="2000"/>
                    </a:p>
                  </a:txBody>
                  <a:tcPr marT="19050" marB="19050" marR="28575" marL="28575" anchor="b">
                    <a:lnR cap="flat" cmpd="sng" w="9525">
                      <a:solidFill>
                        <a:srgbClr val="9E9E9E"/>
                      </a:solidFill>
                      <a:prstDash val="solid"/>
                      <a:round/>
                      <a:headEnd len="sm" w="sm" type="none"/>
                      <a:tailEnd len="sm" w="sm" type="none"/>
                    </a:lnR>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r>
              <a:tr h="670100">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670100">
                <a:tc>
                  <a:txBody>
                    <a:bodyPr/>
                    <a:lstStyle/>
                    <a:p>
                      <a:pPr indent="0" lvl="0" marL="0" rtl="0" algn="ctr">
                        <a:lnSpc>
                          <a:spcPct val="115000"/>
                        </a:lnSpc>
                        <a:spcBef>
                          <a:spcPts val="0"/>
                        </a:spcBef>
                        <a:spcAft>
                          <a:spcPts val="1000"/>
                        </a:spcAft>
                        <a:buNone/>
                      </a:pPr>
                      <a:r>
                        <a:t/>
                      </a:r>
                      <a:endParaRPr b="1"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84ADA8"/>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lnSpc>
                          <a:spcPct val="115000"/>
                        </a:lnSpc>
                        <a:spcBef>
                          <a:spcPts val="0"/>
                        </a:spcBef>
                        <a:spcAft>
                          <a:spcPts val="1000"/>
                        </a:spcAft>
                        <a:buNone/>
                      </a:pPr>
                      <a:r>
                        <a:t/>
                      </a:r>
                      <a:endParaRPr sz="2000"/>
                    </a:p>
                  </a:txBody>
                  <a:tcPr marT="19050" marB="19050" marR="28575" marL="28575" anchor="b">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58" name="Google Shape;258;p32"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59" name="Google Shape;259;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3" name="Shape 263"/>
        <p:cNvGrpSpPr/>
        <p:nvPr/>
      </p:nvGrpSpPr>
      <p:grpSpPr>
        <a:xfrm>
          <a:off x="0" y="0"/>
          <a:ext cx="0" cy="0"/>
          <a:chOff x="0" y="0"/>
          <a:chExt cx="0" cy="0"/>
        </a:xfrm>
      </p:grpSpPr>
      <p:pic>
        <p:nvPicPr>
          <p:cNvPr descr="Icon indicating the slide contains a support for students with disabilities" id="264" name="Google Shape;264;p3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65" name="Google Shape;265;p3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66" name="Google Shape;266;p3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Make Them Equivalent: Next Level 🔄</a:t>
            </a:r>
            <a:endParaRPr sz="2600">
              <a:solidFill>
                <a:srgbClr val="005047"/>
              </a:solidFill>
            </a:endParaRPr>
          </a:p>
        </p:txBody>
      </p:sp>
      <p:sp>
        <p:nvSpPr>
          <p:cNvPr id="267" name="Google Shape;267;p3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68" name="Google Shape;268;p33" title="ELL callout box"/>
          <p:cNvSpPr/>
          <p:nvPr/>
        </p:nvSpPr>
        <p:spPr>
          <a:xfrm>
            <a:off x="4779300" y="975159"/>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Noto Sans"/>
                <a:ea typeface="Noto Sans"/>
                <a:cs typeface="Noto Sans"/>
                <a:sym typeface="Noto Sans"/>
              </a:rPr>
              <a:t>Share your response, starting with either:</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 agree because . . .”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 disagree because . . . .”</a:t>
            </a:r>
            <a:endParaRPr sz="1500">
              <a:solidFill>
                <a:schemeClr val="dk1"/>
              </a:solidFill>
              <a:latin typeface="Calibri"/>
              <a:ea typeface="Calibri"/>
              <a:cs typeface="Calibri"/>
              <a:sym typeface="Calibri"/>
            </a:endParaRPr>
          </a:p>
          <a:p>
            <a:pPr indent="0" lvl="0" marL="0" rtl="0" algn="r">
              <a:spcBef>
                <a:spcPts val="500"/>
              </a:spcBef>
              <a:spcAft>
                <a:spcPts val="0"/>
              </a:spcAft>
              <a:buClr>
                <a:schemeClr val="dk1"/>
              </a:buClr>
              <a:buSzPts val="1100"/>
              <a:buFont typeface="Arial"/>
              <a:buNone/>
            </a:pPr>
            <a:r>
              <a:rPr lang="en" sz="1000">
                <a:solidFill>
                  <a:schemeClr val="dk1"/>
                </a:solidFill>
                <a:latin typeface="Calibri"/>
                <a:ea typeface="Calibri"/>
                <a:cs typeface="Calibri"/>
                <a:sym typeface="Calibri"/>
              </a:rPr>
              <a:t>Speaking &amp; Representing</a:t>
            </a:r>
            <a:endParaRPr sz="1500">
              <a:solidFill>
                <a:schemeClr val="dk1"/>
              </a:solidFill>
              <a:latin typeface="Noto Sans"/>
              <a:ea typeface="Noto Sans"/>
              <a:cs typeface="Noto Sans"/>
              <a:sym typeface="Noto Sans"/>
            </a:endParaRPr>
          </a:p>
        </p:txBody>
      </p:sp>
      <p:sp>
        <p:nvSpPr>
          <p:cNvPr descr="A callout providing support steps for students based on universal designs for learning. " id="269" name="Google Shape;269;p33" title="UDL callout box"/>
          <p:cNvSpPr/>
          <p:nvPr/>
        </p:nvSpPr>
        <p:spPr>
          <a:xfrm>
            <a:off x="4779300" y="3077000"/>
            <a:ext cx="3907500" cy="15408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With your partner, decide </a:t>
            </a:r>
            <a:r>
              <a:rPr lang="en" sz="1500">
                <a:latin typeface="Noto Sans"/>
                <a:ea typeface="Noto Sans"/>
                <a:cs typeface="Noto Sans"/>
                <a:sym typeface="Noto Sans"/>
              </a:rPr>
              <a:t>which rows each of you will complete.</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70" name="Google Shape;270;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8.8</a:t>
            </a:r>
            <a:r>
              <a:rPr lang="en"/>
              <a:t>.3 Factoring Quadratic Equations without a Linear Term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34"/>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Make Them Equivalent: Next Level 🔄</a:t>
            </a:r>
            <a:endParaRPr>
              <a:solidFill>
                <a:srgbClr val="005047"/>
              </a:solidFill>
            </a:endParaRPr>
          </a:p>
        </p:txBody>
      </p:sp>
      <p:sp>
        <p:nvSpPr>
          <p:cNvPr id="277" name="Google Shape;277;p34"/>
          <p:cNvSpPr txBox="1"/>
          <p:nvPr>
            <p:ph idx="1" type="body"/>
          </p:nvPr>
        </p:nvSpPr>
        <p:spPr>
          <a:xfrm>
            <a:off x="252600" y="960200"/>
            <a:ext cx="8937900" cy="78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rPr lang="en" sz="1800"/>
              <a:t>In questions 1 - 2, each row of the table contains a pair of equivalent expressions.</a:t>
            </a:r>
            <a:endParaRPr sz="1800"/>
          </a:p>
          <a:p>
            <a:pPr indent="-342900" lvl="0" marL="457200" rtl="0" algn="l">
              <a:lnSpc>
                <a:spcPct val="100000"/>
              </a:lnSpc>
              <a:spcBef>
                <a:spcPts val="500"/>
              </a:spcBef>
              <a:spcAft>
                <a:spcPts val="500"/>
              </a:spcAft>
              <a:buSzPts val="1800"/>
              <a:buAutoNum type="arabicPeriod"/>
            </a:pPr>
            <a:r>
              <a:rPr lang="en" sz="1800"/>
              <a:t>Convert the </a:t>
            </a:r>
            <a:r>
              <a:rPr b="1" lang="en" sz="1800"/>
              <a:t>factored form</a:t>
            </a:r>
            <a:r>
              <a:rPr lang="en" sz="1800"/>
              <a:t> expression to the </a:t>
            </a:r>
            <a:r>
              <a:rPr b="1" lang="en" sz="1800"/>
              <a:t>standard form</a:t>
            </a:r>
            <a:r>
              <a:rPr lang="en" sz="1800"/>
              <a:t>.</a:t>
            </a:r>
            <a:endParaRPr sz="1970"/>
          </a:p>
        </p:txBody>
      </p:sp>
      <p:sp>
        <p:nvSpPr>
          <p:cNvPr id="278" name="Google Shape;27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a:t>
            </a:r>
            <a:endParaRPr/>
          </a:p>
        </p:txBody>
      </p:sp>
      <p:graphicFrame>
        <p:nvGraphicFramePr>
          <p:cNvPr id="280" name="Google Shape;280;p34"/>
          <p:cNvGraphicFramePr/>
          <p:nvPr/>
        </p:nvGraphicFramePr>
        <p:xfrm>
          <a:off x="1955275" y="1741700"/>
          <a:ext cx="3000000" cy="3000000"/>
        </p:xfrm>
        <a:graphic>
          <a:graphicData uri="http://schemas.openxmlformats.org/drawingml/2006/table">
            <a:tbl>
              <a:tblPr>
                <a:noFill/>
                <a:tableStyleId>{5BF35469-CF0F-4CAD-AA5A-A8A6B40467A3}</a:tableStyleId>
              </a:tblPr>
              <a:tblGrid>
                <a:gridCol w="2679650"/>
                <a:gridCol w="2679650"/>
              </a:tblGrid>
              <a:tr h="4415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a:t>
                      </a:r>
                      <a:r>
                        <a:rPr i="1" lang="en" sz="1800">
                          <a:latin typeface="Times New Roman"/>
                          <a:ea typeface="Times New Roman"/>
                          <a:cs typeface="Times New Roman"/>
                          <a:sym typeface="Times New Roman"/>
                        </a:rPr>
                        <a:t>𝑥</a:t>
                      </a:r>
                      <a:r>
                        <a:rPr lang="en" sz="1800">
                          <a:latin typeface="Noto Sans"/>
                          <a:ea typeface="Noto Sans"/>
                          <a:cs typeface="Noto Sans"/>
                          <a:sym typeface="Noto Sans"/>
                        </a:rPr>
                        <a:t> − 10)(</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+ 10)</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(2</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+ 1)(2</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(4 − </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)(4 + </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latin typeface="Times New Roman"/>
                          <a:ea typeface="Times New Roman"/>
                          <a:cs typeface="Times New Roman"/>
                          <a:sym typeface="Times New Roman"/>
                        </a:rPr>
                        <a:t>𝑐</a:t>
                      </a:r>
                      <a:r>
                        <a:rPr lang="en" sz="1800">
                          <a:latin typeface="Noto Sans"/>
                          <a:ea typeface="Noto Sans"/>
                          <a:cs typeface="Noto Sans"/>
                          <a:sym typeface="Noto Sans"/>
                        </a:rPr>
                        <a:t> + </a:t>
                      </a:r>
                      <a:r>
                        <a:rPr lang="en" sz="1800">
                          <a:solidFill>
                            <a:schemeClr val="dk1"/>
                          </a:solidFill>
                          <a:latin typeface="Noto Sans"/>
                          <a:ea typeface="Noto Sans"/>
                          <a:cs typeface="Noto Sans"/>
                          <a:sym typeface="Noto Sans"/>
                        </a:rPr>
                        <a:t>⅖</a:t>
                      </a: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𝑐</a:t>
                      </a:r>
                      <a:r>
                        <a:rPr lang="en" sz="1800">
                          <a:latin typeface="Noto Sans"/>
                          <a:ea typeface="Noto Sans"/>
                          <a:cs typeface="Noto Sans"/>
                          <a:sym typeface="Noto Sans"/>
                        </a:rPr>
                        <a:t> − </a:t>
                      </a:r>
                      <a:r>
                        <a:rPr lang="en" sz="1800">
                          <a:solidFill>
                            <a:schemeClr val="dk1"/>
                          </a:solidFill>
                          <a:latin typeface="Noto Sans"/>
                          <a:ea typeface="Noto Sans"/>
                          <a:cs typeface="Noto Sans"/>
                          <a:sym typeface="Noto Sans"/>
                        </a:rPr>
                        <a:t>⅖</a:t>
                      </a: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91425" marB="91425" marR="91425" marL="91425"/>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+ 5)(</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+ 5)</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4" name="Shape 284"/>
        <p:cNvGrpSpPr/>
        <p:nvPr/>
      </p:nvGrpSpPr>
      <p:grpSpPr>
        <a:xfrm>
          <a:off x="0" y="0"/>
          <a:ext cx="0" cy="0"/>
          <a:chOff x="0" y="0"/>
          <a:chExt cx="0" cy="0"/>
        </a:xfrm>
      </p:grpSpPr>
      <p:sp>
        <p:nvSpPr>
          <p:cNvPr id="285" name="Google Shape;285;p35"/>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 Answers</a:t>
            </a:r>
            <a:endParaRPr b="0" sz="1400">
              <a:solidFill>
                <a:srgbClr val="666666"/>
              </a:solidFill>
            </a:endParaRPr>
          </a:p>
          <a:p>
            <a:pPr indent="0" lvl="0" marL="0" rtl="0" algn="l">
              <a:spcBef>
                <a:spcPts val="0"/>
              </a:spcBef>
              <a:spcAft>
                <a:spcPts val="0"/>
              </a:spcAft>
              <a:buNone/>
            </a:pPr>
            <a:r>
              <a:rPr lang="en" sz="2600"/>
              <a:t>Make Them Equivalent: Next Level 🔄</a:t>
            </a:r>
            <a:endParaRPr>
              <a:solidFill>
                <a:srgbClr val="005047"/>
              </a:solidFill>
            </a:endParaRPr>
          </a:p>
        </p:txBody>
      </p:sp>
      <p:sp>
        <p:nvSpPr>
          <p:cNvPr id="286" name="Google Shape;286;p35"/>
          <p:cNvSpPr txBox="1"/>
          <p:nvPr>
            <p:ph idx="1" type="body"/>
          </p:nvPr>
        </p:nvSpPr>
        <p:spPr>
          <a:xfrm>
            <a:off x="252600" y="960200"/>
            <a:ext cx="8937900" cy="781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935"/>
              <a:buNone/>
            </a:pPr>
            <a:r>
              <a:rPr lang="en" sz="1800"/>
              <a:t>In questions 1 - 2, each row of the table contains a pair of equivalent expressions.</a:t>
            </a:r>
            <a:endParaRPr sz="1800"/>
          </a:p>
          <a:p>
            <a:pPr indent="-342900" lvl="0" marL="457200" rtl="0" algn="l">
              <a:lnSpc>
                <a:spcPct val="100000"/>
              </a:lnSpc>
              <a:spcBef>
                <a:spcPts val="500"/>
              </a:spcBef>
              <a:spcAft>
                <a:spcPts val="500"/>
              </a:spcAft>
              <a:buSzPts val="1800"/>
              <a:buAutoNum type="arabicPeriod"/>
            </a:pPr>
            <a:r>
              <a:rPr lang="en" sz="1800"/>
              <a:t>Convert the </a:t>
            </a:r>
            <a:r>
              <a:rPr b="1" lang="en" sz="1800"/>
              <a:t>factored form</a:t>
            </a:r>
            <a:r>
              <a:rPr lang="en" sz="1800"/>
              <a:t> expression to the </a:t>
            </a:r>
            <a:r>
              <a:rPr b="1" lang="en" sz="1800"/>
              <a:t>standard form</a:t>
            </a:r>
            <a:r>
              <a:rPr lang="en" sz="1800"/>
              <a:t>.       </a:t>
            </a:r>
            <a:r>
              <a:rPr b="1" lang="en" sz="1800">
                <a:highlight>
                  <a:srgbClr val="EFEFEF"/>
                </a:highlight>
              </a:rPr>
              <a:t>ANSWERS</a:t>
            </a:r>
            <a:endParaRPr sz="1970"/>
          </a:p>
        </p:txBody>
      </p:sp>
      <p:sp>
        <p:nvSpPr>
          <p:cNvPr id="287" name="Google Shape;28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a:t>
            </a:r>
            <a:endParaRPr/>
          </a:p>
        </p:txBody>
      </p:sp>
      <p:graphicFrame>
        <p:nvGraphicFramePr>
          <p:cNvPr id="289" name="Google Shape;289;p35"/>
          <p:cNvGraphicFramePr/>
          <p:nvPr/>
        </p:nvGraphicFramePr>
        <p:xfrm>
          <a:off x="1955275" y="1741700"/>
          <a:ext cx="3000000" cy="3000000"/>
        </p:xfrm>
        <a:graphic>
          <a:graphicData uri="http://schemas.openxmlformats.org/drawingml/2006/table">
            <a:tbl>
              <a:tblPr>
                <a:noFill/>
                <a:tableStyleId>{5BF35469-CF0F-4CAD-AA5A-A8A6B40467A3}</a:tableStyleId>
              </a:tblPr>
              <a:tblGrid>
                <a:gridCol w="2679650"/>
                <a:gridCol w="2679650"/>
              </a:tblGrid>
              <a:tr h="441500">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91425" marB="91425"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441500">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a:t>
                      </a:r>
                      <a:r>
                        <a:rPr i="1" lang="en" sz="1800">
                          <a:latin typeface="Times New Roman"/>
                          <a:ea typeface="Times New Roman"/>
                          <a:cs typeface="Times New Roman"/>
                          <a:sym typeface="Times New Roman"/>
                        </a:rPr>
                        <a:t>𝑥</a:t>
                      </a:r>
                      <a:r>
                        <a:rPr lang="en" sz="1800">
                          <a:latin typeface="Noto Sans"/>
                          <a:ea typeface="Noto Sans"/>
                          <a:cs typeface="Noto Sans"/>
                          <a:sym typeface="Noto Sans"/>
                        </a:rPr>
                        <a:t> − 10)(</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+ 10)</a:t>
                      </a:r>
                      <a:endParaRPr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rgbClr val="000000"/>
                        </a:buClr>
                        <a:buSzPts val="1100"/>
                        <a:buFont typeface="Arial"/>
                        <a:buNone/>
                      </a:pPr>
                      <a:r>
                        <a:rPr b="1" i="1" lang="en" sz="1800">
                          <a:latin typeface="Times New Roman"/>
                          <a:ea typeface="Times New Roman"/>
                          <a:cs typeface="Times New Roman"/>
                          <a:sym typeface="Times New Roman"/>
                        </a:rPr>
                        <a:t>𝑥</a:t>
                      </a:r>
                      <a:r>
                        <a:rPr b="1" baseline="30000" lang="en" sz="1800">
                          <a:latin typeface="Noto Sans"/>
                          <a:ea typeface="Noto Sans"/>
                          <a:cs typeface="Noto Sans"/>
                          <a:sym typeface="Noto Sans"/>
                        </a:rPr>
                        <a:t>2</a:t>
                      </a:r>
                      <a:r>
                        <a:rPr b="1" lang="en" sz="1800">
                          <a:latin typeface="Noto Sans"/>
                          <a:ea typeface="Noto Sans"/>
                          <a:cs typeface="Noto Sans"/>
                          <a:sym typeface="Noto Sans"/>
                        </a:rPr>
                        <a:t> − 100</a:t>
                      </a:r>
                      <a:endParaRPr b="1" sz="1800">
                        <a:latin typeface="Noto Sans"/>
                        <a:ea typeface="Noto Sans"/>
                        <a:cs typeface="Noto Sans"/>
                        <a:sym typeface="Noto Sans"/>
                      </a:endParaRPr>
                    </a:p>
                  </a:txBody>
                  <a:tcPr marT="91425" marB="91425" marR="91425" marL="91425">
                    <a:lnT cap="flat" cmpd="sng" w="9525">
                      <a:solidFill>
                        <a:srgbClr val="0B5B51"/>
                      </a:solidFill>
                      <a:prstDash val="solid"/>
                      <a:round/>
                      <a:headEnd len="sm" w="sm" type="none"/>
                      <a:tailEnd len="sm" w="sm" type="none"/>
                    </a:lnT>
                    <a:solidFill>
                      <a:schemeClr val="lt2"/>
                    </a:solidFill>
                  </a:tcPr>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(2</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+ 1)(2</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− 1)</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rgbClr val="000000"/>
                        </a:buClr>
                        <a:buSzPts val="1100"/>
                        <a:buFont typeface="Arial"/>
                        <a:buNone/>
                      </a:pPr>
                      <a:r>
                        <a:rPr b="1" lang="en" sz="1800">
                          <a:latin typeface="Noto Sans"/>
                          <a:ea typeface="Noto Sans"/>
                          <a:cs typeface="Noto Sans"/>
                          <a:sym typeface="Noto Sans"/>
                        </a:rPr>
                        <a:t>4</a:t>
                      </a:r>
                      <a:r>
                        <a:rPr b="1" i="1" lang="en" sz="1800">
                          <a:solidFill>
                            <a:schemeClr val="dk1"/>
                          </a:solidFill>
                          <a:latin typeface="Times New Roman"/>
                          <a:ea typeface="Times New Roman"/>
                          <a:cs typeface="Times New Roman"/>
                          <a:sym typeface="Times New Roman"/>
                        </a:rPr>
                        <a:t>𝑥</a:t>
                      </a:r>
                      <a:r>
                        <a:rPr b="1" baseline="30000" lang="en" sz="1800">
                          <a:latin typeface="Noto Sans"/>
                          <a:ea typeface="Noto Sans"/>
                          <a:cs typeface="Noto Sans"/>
                          <a:sym typeface="Noto Sans"/>
                        </a:rPr>
                        <a:t>2</a:t>
                      </a:r>
                      <a:r>
                        <a:rPr b="1" lang="en" sz="1800">
                          <a:latin typeface="Noto Sans"/>
                          <a:ea typeface="Noto Sans"/>
                          <a:cs typeface="Noto Sans"/>
                          <a:sym typeface="Noto Sans"/>
                        </a:rPr>
                        <a:t> − 1</a:t>
                      </a:r>
                      <a:endParaRPr b="1" sz="1800">
                        <a:latin typeface="Noto Sans"/>
                        <a:ea typeface="Noto Sans"/>
                        <a:cs typeface="Noto Sans"/>
                        <a:sym typeface="Noto Sans"/>
                      </a:endParaRPr>
                    </a:p>
                  </a:txBody>
                  <a:tcPr marT="91425" marB="91425" marR="91425" marL="91425">
                    <a:solidFill>
                      <a:schemeClr val="lt2"/>
                    </a:solidFill>
                  </a:tcPr>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(4 − </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)(4 + </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lang="en" sz="1800">
                          <a:latin typeface="Noto Sans"/>
                          <a:ea typeface="Noto Sans"/>
                          <a:cs typeface="Noto Sans"/>
                          <a:sym typeface="Noto Sans"/>
                        </a:rPr>
                        <a:t>16 − </a:t>
                      </a:r>
                      <a:r>
                        <a:rPr b="1" i="1" lang="en" sz="1800">
                          <a:solidFill>
                            <a:schemeClr val="dk1"/>
                          </a:solidFill>
                          <a:latin typeface="Times New Roman"/>
                          <a:ea typeface="Times New Roman"/>
                          <a:cs typeface="Times New Roman"/>
                          <a:sym typeface="Times New Roman"/>
                        </a:rPr>
                        <a:t>𝑥</a:t>
                      </a:r>
                      <a:r>
                        <a:rPr b="1" baseline="30000" lang="en" sz="1800">
                          <a:latin typeface="Noto Sans"/>
                          <a:ea typeface="Noto Sans"/>
                          <a:cs typeface="Noto Sans"/>
                          <a:sym typeface="Noto Sans"/>
                        </a:rPr>
                        <a:t>2</a:t>
                      </a:r>
                      <a:endParaRPr b="1" baseline="30000" sz="1800">
                        <a:latin typeface="Noto Sans"/>
                        <a:ea typeface="Noto Sans"/>
                        <a:cs typeface="Noto Sans"/>
                        <a:sym typeface="Noto Sans"/>
                      </a:endParaRPr>
                    </a:p>
                  </a:txBody>
                  <a:tcPr marT="91425" marB="91425" marR="91425" marL="91425">
                    <a:lnB cap="flat" cmpd="sng" w="9525">
                      <a:solidFill>
                        <a:srgbClr val="9E9E9E"/>
                      </a:solidFill>
                      <a:prstDash val="solid"/>
                      <a:round/>
                      <a:headEnd len="sm" w="sm" type="none"/>
                      <a:tailEnd len="sm" w="sm" type="none"/>
                    </a:lnB>
                    <a:solidFill>
                      <a:schemeClr val="lt2"/>
                    </a:solidFill>
                  </a:tcPr>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latin typeface="Times New Roman"/>
                          <a:ea typeface="Times New Roman"/>
                          <a:cs typeface="Times New Roman"/>
                          <a:sym typeface="Times New Roman"/>
                        </a:rPr>
                        <a:t>𝑐</a:t>
                      </a:r>
                      <a:r>
                        <a:rPr lang="en" sz="1800">
                          <a:latin typeface="Noto Sans"/>
                          <a:ea typeface="Noto Sans"/>
                          <a:cs typeface="Noto Sans"/>
                          <a:sym typeface="Noto Sans"/>
                        </a:rPr>
                        <a:t> + </a:t>
                      </a:r>
                      <a:r>
                        <a:rPr lang="en" sz="1800">
                          <a:solidFill>
                            <a:schemeClr val="dk1"/>
                          </a:solidFill>
                          <a:latin typeface="Noto Sans"/>
                          <a:ea typeface="Noto Sans"/>
                          <a:cs typeface="Noto Sans"/>
                          <a:sym typeface="Noto Sans"/>
                        </a:rPr>
                        <a:t>⅖</a:t>
                      </a: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𝑐</a:t>
                      </a:r>
                      <a:r>
                        <a:rPr lang="en" sz="1800">
                          <a:latin typeface="Noto Sans"/>
                          <a:ea typeface="Noto Sans"/>
                          <a:cs typeface="Noto Sans"/>
                          <a:sym typeface="Noto Sans"/>
                        </a:rPr>
                        <a:t> − </a:t>
                      </a:r>
                      <a:r>
                        <a:rPr lang="en" sz="1800">
                          <a:solidFill>
                            <a:schemeClr val="dk1"/>
                          </a:solidFill>
                          <a:latin typeface="Noto Sans"/>
                          <a:ea typeface="Noto Sans"/>
                          <a:cs typeface="Noto Sans"/>
                          <a:sym typeface="Noto Sans"/>
                        </a:rPr>
                        <a:t>⅖</a:t>
                      </a: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i="1" lang="en" sz="1800">
                          <a:latin typeface="Times New Roman"/>
                          <a:ea typeface="Times New Roman"/>
                          <a:cs typeface="Times New Roman"/>
                          <a:sym typeface="Times New Roman"/>
                        </a:rPr>
                        <a:t>c</a:t>
                      </a:r>
                      <a:r>
                        <a:rPr b="1" baseline="30000" lang="en" sz="1800">
                          <a:latin typeface="Noto Sans"/>
                          <a:ea typeface="Noto Sans"/>
                          <a:cs typeface="Noto Sans"/>
                          <a:sym typeface="Noto Sans"/>
                        </a:rPr>
                        <a:t>2</a:t>
                      </a:r>
                      <a:r>
                        <a:rPr b="1" lang="en" sz="1800">
                          <a:latin typeface="Noto Sans"/>
                          <a:ea typeface="Noto Sans"/>
                          <a:cs typeface="Noto Sans"/>
                          <a:sym typeface="Noto Sans"/>
                        </a:rPr>
                        <a:t> – </a:t>
                      </a:r>
                      <a:r>
                        <a:rPr b="1" baseline="30000" lang="en" sz="2000">
                          <a:latin typeface="Noto Sans"/>
                          <a:ea typeface="Noto Sans"/>
                          <a:cs typeface="Noto Sans"/>
                          <a:sym typeface="Noto Sans"/>
                        </a:rPr>
                        <a:t>4</a:t>
                      </a:r>
                      <a:r>
                        <a:rPr b="1" lang="en" sz="1800">
                          <a:latin typeface="Noto Sans"/>
                          <a:ea typeface="Noto Sans"/>
                          <a:cs typeface="Noto Sans"/>
                          <a:sym typeface="Noto Sans"/>
                        </a:rPr>
                        <a:t>/</a:t>
                      </a:r>
                      <a:r>
                        <a:rPr b="1" baseline="-25000" lang="en" sz="2000">
                          <a:latin typeface="Noto Sans"/>
                          <a:ea typeface="Noto Sans"/>
                          <a:cs typeface="Noto Sans"/>
                          <a:sym typeface="Noto Sans"/>
                        </a:rPr>
                        <a:t>25</a:t>
                      </a:r>
                      <a:endParaRPr b="1" baseline="-25000" sz="2000">
                        <a:latin typeface="Noto Sans"/>
                        <a:ea typeface="Noto Sans"/>
                        <a:cs typeface="Noto Sans"/>
                        <a:sym typeface="Noto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r h="441500">
                <a:tc>
                  <a:txBody>
                    <a:bodyPr/>
                    <a:lstStyle/>
                    <a:p>
                      <a:pPr indent="0" lvl="0" marL="0" rtl="0" algn="ctr">
                        <a:spcBef>
                          <a:spcPts val="0"/>
                        </a:spcBef>
                        <a:spcAft>
                          <a:spcPts val="0"/>
                        </a:spcAft>
                        <a:buNone/>
                      </a:pP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+ 5)(</a:t>
                      </a:r>
                      <a:r>
                        <a:rPr i="1" lang="en" sz="1800">
                          <a:solidFill>
                            <a:schemeClr val="dk1"/>
                          </a:solidFill>
                          <a:latin typeface="Times New Roman"/>
                          <a:ea typeface="Times New Roman"/>
                          <a:cs typeface="Times New Roman"/>
                          <a:sym typeface="Times New Roman"/>
                        </a:rPr>
                        <a:t>𝑥</a:t>
                      </a:r>
                      <a:r>
                        <a:rPr lang="en" sz="1800">
                          <a:latin typeface="Noto Sans"/>
                          <a:ea typeface="Noto Sans"/>
                          <a:cs typeface="Noto Sans"/>
                          <a:sym typeface="Noto Sans"/>
                        </a:rPr>
                        <a:t> + 5)</a:t>
                      </a:r>
                      <a:endParaRPr sz="1800">
                        <a:latin typeface="Noto Sans"/>
                        <a:ea typeface="Noto Sans"/>
                        <a:cs typeface="Noto Sans"/>
                        <a:sym typeface="Noto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b="1" i="1" lang="en" sz="1800">
                          <a:solidFill>
                            <a:schemeClr val="dk1"/>
                          </a:solidFill>
                          <a:latin typeface="Times New Roman"/>
                          <a:ea typeface="Times New Roman"/>
                          <a:cs typeface="Times New Roman"/>
                          <a:sym typeface="Times New Roman"/>
                        </a:rPr>
                        <a:t>𝑥</a:t>
                      </a:r>
                      <a:r>
                        <a:rPr b="1" baseline="30000" lang="en" sz="1800">
                          <a:latin typeface="Noto Sans"/>
                          <a:ea typeface="Noto Sans"/>
                          <a:cs typeface="Noto Sans"/>
                          <a:sym typeface="Noto Sans"/>
                        </a:rPr>
                        <a:t>2</a:t>
                      </a:r>
                      <a:r>
                        <a:rPr b="1" lang="en" sz="1800">
                          <a:latin typeface="Noto Sans"/>
                          <a:ea typeface="Noto Sans"/>
                          <a:cs typeface="Noto Sans"/>
                          <a:sym typeface="Noto Sans"/>
                        </a:rPr>
                        <a:t> + 10</a:t>
                      </a:r>
                      <a:r>
                        <a:rPr b="1" i="1" lang="en" sz="1800">
                          <a:solidFill>
                            <a:schemeClr val="dk1"/>
                          </a:solidFill>
                          <a:latin typeface="Times New Roman"/>
                          <a:ea typeface="Times New Roman"/>
                          <a:cs typeface="Times New Roman"/>
                          <a:sym typeface="Times New Roman"/>
                        </a:rPr>
                        <a:t>𝑥</a:t>
                      </a:r>
                      <a:r>
                        <a:rPr b="1" lang="en" sz="1800">
                          <a:latin typeface="Noto Sans"/>
                          <a:ea typeface="Noto Sans"/>
                          <a:cs typeface="Noto Sans"/>
                          <a:sym typeface="Noto Sans"/>
                        </a:rPr>
                        <a:t> + 25</a:t>
                      </a:r>
                      <a:endParaRPr b="1" sz="1800">
                        <a:latin typeface="Noto Sans"/>
                        <a:ea typeface="Noto Sans"/>
                        <a:cs typeface="Noto Sans"/>
                        <a:sym typeface="Noto Sans"/>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chemeClr val="lt2"/>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3" name="Shape 293"/>
        <p:cNvGrpSpPr/>
        <p:nvPr/>
      </p:nvGrpSpPr>
      <p:grpSpPr>
        <a:xfrm>
          <a:off x="0" y="0"/>
          <a:ext cx="0" cy="0"/>
          <a:chOff x="0" y="0"/>
          <a:chExt cx="0" cy="0"/>
        </a:xfrm>
      </p:grpSpPr>
      <p:sp>
        <p:nvSpPr>
          <p:cNvPr id="294" name="Google Shape;294;p36"/>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Make Them Equivalent: Next Level 🔄</a:t>
            </a:r>
            <a:endParaRPr>
              <a:solidFill>
                <a:srgbClr val="005047"/>
              </a:solidFill>
            </a:endParaRPr>
          </a:p>
        </p:txBody>
      </p:sp>
      <p:sp>
        <p:nvSpPr>
          <p:cNvPr id="295" name="Google Shape;29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a:t>
            </a:r>
            <a:endParaRPr/>
          </a:p>
        </p:txBody>
      </p:sp>
      <p:sp>
        <p:nvSpPr>
          <p:cNvPr id="297" name="Google Shape;297;p36"/>
          <p:cNvSpPr txBox="1"/>
          <p:nvPr>
            <p:ph idx="1" type="body"/>
          </p:nvPr>
        </p:nvSpPr>
        <p:spPr>
          <a:xfrm>
            <a:off x="311700" y="960125"/>
            <a:ext cx="8480400" cy="4533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AutoNum type="arabicPeriod" startAt="2"/>
            </a:pPr>
            <a:r>
              <a:rPr lang="en" sz="1800"/>
              <a:t>Convert the </a:t>
            </a:r>
            <a:r>
              <a:rPr b="1" lang="en" sz="1800"/>
              <a:t>standard</a:t>
            </a:r>
            <a:r>
              <a:rPr b="1" lang="en" sz="1800"/>
              <a:t> form</a:t>
            </a:r>
            <a:r>
              <a:rPr lang="en" sz="1800"/>
              <a:t> expression to the </a:t>
            </a:r>
            <a:r>
              <a:rPr b="1" lang="en" sz="1800"/>
              <a:t>factored</a:t>
            </a:r>
            <a:r>
              <a:rPr b="1" lang="en" sz="1800"/>
              <a:t> form</a:t>
            </a:r>
            <a:r>
              <a:rPr lang="en" sz="1800"/>
              <a:t>.</a:t>
            </a:r>
            <a:endParaRPr sz="2000"/>
          </a:p>
        </p:txBody>
      </p:sp>
      <p:graphicFrame>
        <p:nvGraphicFramePr>
          <p:cNvPr id="298" name="Google Shape;298;p36"/>
          <p:cNvGraphicFramePr/>
          <p:nvPr/>
        </p:nvGraphicFramePr>
        <p:xfrm>
          <a:off x="1942525" y="1474620"/>
          <a:ext cx="3000000" cy="3000000"/>
        </p:xfrm>
        <a:graphic>
          <a:graphicData uri="http://schemas.openxmlformats.org/drawingml/2006/table">
            <a:tbl>
              <a:tblPr>
                <a:noFill/>
                <a:tableStyleId>{5BF35469-CF0F-4CAD-AA5A-A8A6B40467A3}</a:tableStyleId>
              </a:tblPr>
              <a:tblGrid>
                <a:gridCol w="2679650"/>
                <a:gridCol w="2679650"/>
              </a:tblGrid>
              <a:tr h="397025">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45700" marB="45700"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45700" marB="45700"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97025">
                <a:tc>
                  <a:txBody>
                    <a:bodyPr/>
                    <a:lstStyle/>
                    <a:p>
                      <a:pPr indent="0" lvl="0" marL="0" rtl="0" algn="ctr">
                        <a:spcBef>
                          <a:spcPts val="0"/>
                        </a:spcBef>
                        <a:spcAft>
                          <a:spcPts val="0"/>
                        </a:spcAft>
                        <a:buClr>
                          <a:srgbClr val="000000"/>
                        </a:buClr>
                        <a:buSzPts val="1100"/>
                        <a:buFont typeface="Arial"/>
                        <a:buNone/>
                      </a:pPr>
                      <a:r>
                        <a:t/>
                      </a:r>
                      <a:endParaRPr sz="1800">
                        <a:latin typeface="Noto Sans"/>
                        <a:ea typeface="Noto Sans"/>
                        <a:cs typeface="Noto Sans"/>
                        <a:sym typeface="Noto Sans"/>
                      </a:endParaRPr>
                    </a:p>
                  </a:txBody>
                  <a:tcPr marT="45700" marB="45700" marR="91425" marL="91425">
                    <a:lnT cap="flat" cmpd="sng" w="9525">
                      <a:solidFill>
                        <a:srgbClr val="0B5B51"/>
                      </a:solidFill>
                      <a:prstDash val="solid"/>
                      <a:round/>
                      <a:headEnd len="sm" w="sm" type="none"/>
                      <a:tailEnd len="sm" w="sm" type="none"/>
                    </a:lnT>
                  </a:tcPr>
                </a:tc>
                <a:tc>
                  <a:txBody>
                    <a:bodyPr/>
                    <a:lstStyle/>
                    <a:p>
                      <a:pPr indent="0" lvl="0" marL="0" rtl="0" algn="ctr">
                        <a:spcBef>
                          <a:spcPts val="0"/>
                        </a:spcBef>
                        <a:spcAft>
                          <a:spcPts val="0"/>
                        </a:spcAft>
                        <a:buClr>
                          <a:srgbClr val="000000"/>
                        </a:buClr>
                        <a:buSzPts val="1100"/>
                        <a:buFont typeface="Arial"/>
                        <a:buNone/>
                      </a:pPr>
                      <a:r>
                        <a:rPr i="1" lang="en" sz="1800">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− 81</a:t>
                      </a:r>
                      <a:endParaRPr sz="1800">
                        <a:latin typeface="Noto Sans"/>
                        <a:ea typeface="Noto Sans"/>
                        <a:cs typeface="Noto Sans"/>
                        <a:sym typeface="Noto Sans"/>
                      </a:endParaRPr>
                    </a:p>
                  </a:txBody>
                  <a:tcPr marT="45700" marB="45700" marR="91425" marL="91425">
                    <a:lnT cap="flat" cmpd="sng" w="9525">
                      <a:solidFill>
                        <a:srgbClr val="0B5B51"/>
                      </a:solidFill>
                      <a:prstDash val="solid"/>
                      <a:round/>
                      <a:headEnd len="sm" w="sm" type="none"/>
                      <a:tailEnd len="sm" w="sm" type="none"/>
                    </a:lnT>
                  </a:tcPr>
                </a:tc>
              </a:tr>
              <a:tr h="397025">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45700" marB="45700" marR="91425" marL="91425"/>
                </a:tc>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49 − </a:t>
                      </a:r>
                      <a:r>
                        <a:rPr i="1" lang="en" sz="1800">
                          <a:latin typeface="Times New Roman"/>
                          <a:ea typeface="Times New Roman"/>
                          <a:cs typeface="Times New Roman"/>
                          <a:sym typeface="Times New Roman"/>
                        </a:rPr>
                        <a:t>𝑦</a:t>
                      </a:r>
                      <a:r>
                        <a:rPr baseline="30000" lang="en" sz="1800">
                          <a:latin typeface="Noto Sans"/>
                          <a:ea typeface="Noto Sans"/>
                          <a:cs typeface="Noto Sans"/>
                          <a:sym typeface="Noto Sans"/>
                        </a:rPr>
                        <a:t>2</a:t>
                      </a:r>
                      <a:endParaRPr baseline="30000"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45700" marB="45700" marR="91425" marL="91425"/>
                </a:tc>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9</a:t>
                      </a:r>
                      <a:r>
                        <a:rPr i="1" lang="en" sz="1800">
                          <a:latin typeface="Times New Roman"/>
                          <a:ea typeface="Times New Roman"/>
                          <a:cs typeface="Times New Roman"/>
                          <a:sym typeface="Times New Roman"/>
                        </a:rPr>
                        <a:t>z</a:t>
                      </a:r>
                      <a:r>
                        <a:rPr baseline="30000" i="1" lang="en" sz="1800">
                          <a:latin typeface="Times New Roman"/>
                          <a:ea typeface="Times New Roman"/>
                          <a:cs typeface="Times New Roman"/>
                          <a:sym typeface="Times New Roman"/>
                        </a:rPr>
                        <a:t>2</a:t>
                      </a:r>
                      <a:r>
                        <a:rPr lang="en" sz="1800">
                          <a:latin typeface="Noto Sans"/>
                          <a:ea typeface="Noto Sans"/>
                          <a:cs typeface="Noto Sans"/>
                          <a:sym typeface="Noto Sans"/>
                        </a:rPr>
                        <a:t> − 16</a:t>
                      </a:r>
                      <a:endParaRPr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45700" marB="45700" marR="91425" marL="91425"/>
                </a:tc>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25</a:t>
                      </a:r>
                      <a:r>
                        <a:rPr i="1" lang="en" sz="1800">
                          <a:latin typeface="Times New Roman"/>
                          <a:ea typeface="Times New Roman"/>
                          <a:cs typeface="Times New Roman"/>
                          <a:sym typeface="Times New Roman"/>
                        </a:rPr>
                        <a:t>𝑡</a:t>
                      </a:r>
                      <a:r>
                        <a:rPr baseline="30000" lang="en" sz="1800">
                          <a:latin typeface="Noto Sans"/>
                          <a:ea typeface="Noto Sans"/>
                          <a:cs typeface="Noto Sans"/>
                          <a:sym typeface="Noto Sans"/>
                        </a:rPr>
                        <a:t>2</a:t>
                      </a:r>
                      <a:r>
                        <a:rPr lang="en" sz="1800">
                          <a:latin typeface="Noto Sans"/>
                          <a:ea typeface="Noto Sans"/>
                          <a:cs typeface="Noto Sans"/>
                          <a:sym typeface="Noto Sans"/>
                        </a:rPr>
                        <a:t> − 81</a:t>
                      </a:r>
                      <a:endParaRPr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45700" marB="45700" marR="91425" marL="91425"/>
                </a:tc>
                <a:tc>
                  <a:txBody>
                    <a:bodyPr/>
                    <a:lstStyle/>
                    <a:p>
                      <a:pPr indent="0" lvl="0" marL="0" rtl="0" algn="ctr">
                        <a:spcBef>
                          <a:spcPts val="0"/>
                        </a:spcBef>
                        <a:spcAft>
                          <a:spcPts val="0"/>
                        </a:spcAft>
                        <a:buClr>
                          <a:schemeClr val="dk1"/>
                        </a:buClr>
                        <a:buSzPts val="1100"/>
                        <a:buFont typeface="Arial"/>
                        <a:buNone/>
                      </a:pPr>
                      <a:r>
                        <a:rPr baseline="30000" lang="en" sz="2000">
                          <a:solidFill>
                            <a:schemeClr val="dk1"/>
                          </a:solidFill>
                          <a:latin typeface="Noto Sans"/>
                          <a:ea typeface="Noto Sans"/>
                          <a:cs typeface="Noto Sans"/>
                          <a:sym typeface="Noto Sans"/>
                        </a:rPr>
                        <a:t>49</a:t>
                      </a:r>
                      <a:r>
                        <a:rPr lang="en" sz="1800">
                          <a:solidFill>
                            <a:schemeClr val="dk1"/>
                          </a:solidFill>
                          <a:latin typeface="Noto Sans"/>
                          <a:ea typeface="Noto Sans"/>
                          <a:cs typeface="Noto Sans"/>
                          <a:sym typeface="Noto Sans"/>
                        </a:rPr>
                        <a:t>/</a:t>
                      </a:r>
                      <a:r>
                        <a:rPr baseline="-25000" lang="en" sz="2000">
                          <a:solidFill>
                            <a:schemeClr val="dk1"/>
                          </a:solidFill>
                          <a:latin typeface="Noto Sans"/>
                          <a:ea typeface="Noto Sans"/>
                          <a:cs typeface="Noto Sans"/>
                          <a:sym typeface="Noto Sans"/>
                        </a:rPr>
                        <a:t>16</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d</a:t>
                      </a:r>
                      <a:r>
                        <a:rPr baseline="30000" lang="en" sz="1800">
                          <a:solidFill>
                            <a:schemeClr val="dk1"/>
                          </a:solidFill>
                          <a:latin typeface="Noto Sans"/>
                          <a:ea typeface="Noto Sans"/>
                          <a:cs typeface="Noto Sans"/>
                          <a:sym typeface="Noto Sans"/>
                        </a:rPr>
                        <a:t>2</a:t>
                      </a:r>
                      <a:endParaRPr baseline="30000" i="1"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t/>
                      </a:r>
                      <a:endParaRPr sz="1800">
                        <a:latin typeface="Noto Sans"/>
                        <a:ea typeface="Noto Sans"/>
                        <a:cs typeface="Noto Sans"/>
                        <a:sym typeface="Noto Sans"/>
                      </a:endParaRPr>
                    </a:p>
                  </a:txBody>
                  <a:tcPr marT="45700" marB="45700"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− 6</a:t>
                      </a:r>
                      <a:endParaRPr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Clr>
                          <a:schemeClr val="dk1"/>
                        </a:buClr>
                        <a:buSzPts val="1100"/>
                        <a:buFont typeface="Arial"/>
                        <a:buNone/>
                      </a:pPr>
                      <a:r>
                        <a:t/>
                      </a:r>
                      <a:endParaRPr sz="1800">
                        <a:latin typeface="Noto Sans"/>
                        <a:ea typeface="Noto Sans"/>
                        <a:cs typeface="Noto Sans"/>
                        <a:sym typeface="Noto Sans"/>
                      </a:endParaRPr>
                    </a:p>
                  </a:txBody>
                  <a:tcPr marT="45700" marB="45700" marR="91425" marL="91425"/>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+ 100</a:t>
                      </a:r>
                      <a:endParaRPr sz="1800">
                        <a:latin typeface="Noto Sans"/>
                        <a:ea typeface="Noto Sans"/>
                        <a:cs typeface="Noto Sans"/>
                        <a:sym typeface="Noto Sans"/>
                      </a:endParaRPr>
                    </a:p>
                  </a:txBody>
                  <a:tcPr marT="45700" marB="45700" marR="91425" marL="9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37"/>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 Answers</a:t>
            </a:r>
            <a:endParaRPr b="0" sz="1400">
              <a:solidFill>
                <a:srgbClr val="666666"/>
              </a:solidFill>
            </a:endParaRPr>
          </a:p>
          <a:p>
            <a:pPr indent="0" lvl="0" marL="0" rtl="0" algn="l">
              <a:spcBef>
                <a:spcPts val="0"/>
              </a:spcBef>
              <a:spcAft>
                <a:spcPts val="0"/>
              </a:spcAft>
              <a:buNone/>
            </a:pPr>
            <a:r>
              <a:rPr lang="en" sz="2600"/>
              <a:t>Make Them Equivalent: Next Level 🔄</a:t>
            </a:r>
            <a:endParaRPr>
              <a:solidFill>
                <a:srgbClr val="005047"/>
              </a:solidFill>
            </a:endParaRPr>
          </a:p>
        </p:txBody>
      </p:sp>
      <p:sp>
        <p:nvSpPr>
          <p:cNvPr id="304" name="Google Shape;304;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a:t>
            </a:r>
            <a:endParaRPr/>
          </a:p>
        </p:txBody>
      </p:sp>
      <p:sp>
        <p:nvSpPr>
          <p:cNvPr id="306" name="Google Shape;306;p37"/>
          <p:cNvSpPr txBox="1"/>
          <p:nvPr>
            <p:ph idx="1" type="body"/>
          </p:nvPr>
        </p:nvSpPr>
        <p:spPr>
          <a:xfrm>
            <a:off x="311700" y="960125"/>
            <a:ext cx="8703300" cy="4533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AutoNum type="arabicPeriod" startAt="2"/>
            </a:pPr>
            <a:r>
              <a:rPr lang="en" sz="1800"/>
              <a:t>Convert the </a:t>
            </a:r>
            <a:r>
              <a:rPr b="1" lang="en" sz="1800"/>
              <a:t>standard form</a:t>
            </a:r>
            <a:r>
              <a:rPr lang="en" sz="1800"/>
              <a:t> expression to the </a:t>
            </a:r>
            <a:r>
              <a:rPr b="1" lang="en" sz="1800"/>
              <a:t>factored form</a:t>
            </a:r>
            <a:r>
              <a:rPr lang="en" sz="1800"/>
              <a:t>.    </a:t>
            </a:r>
            <a:r>
              <a:rPr b="1" lang="en" sz="1800">
                <a:highlight>
                  <a:srgbClr val="EFEFEF"/>
                </a:highlight>
              </a:rPr>
              <a:t>ANSWERS</a:t>
            </a:r>
            <a:endParaRPr sz="2000"/>
          </a:p>
        </p:txBody>
      </p:sp>
      <p:graphicFrame>
        <p:nvGraphicFramePr>
          <p:cNvPr id="307" name="Google Shape;307;p37"/>
          <p:cNvGraphicFramePr/>
          <p:nvPr/>
        </p:nvGraphicFramePr>
        <p:xfrm>
          <a:off x="1942525" y="1474620"/>
          <a:ext cx="3000000" cy="3000000"/>
        </p:xfrm>
        <a:graphic>
          <a:graphicData uri="http://schemas.openxmlformats.org/drawingml/2006/table">
            <a:tbl>
              <a:tblPr>
                <a:noFill/>
                <a:tableStyleId>{5BF35469-CF0F-4CAD-AA5A-A8A6B40467A3}</a:tableStyleId>
              </a:tblPr>
              <a:tblGrid>
                <a:gridCol w="2679650"/>
                <a:gridCol w="2679650"/>
              </a:tblGrid>
              <a:tr h="397025">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Factored Form</a:t>
                      </a:r>
                      <a:endParaRPr b="1" sz="1800">
                        <a:solidFill>
                          <a:srgbClr val="FFFFFF"/>
                        </a:solidFill>
                        <a:latin typeface="Noto Sans"/>
                        <a:ea typeface="Noto Sans"/>
                        <a:cs typeface="Noto Sans"/>
                        <a:sym typeface="Noto Sans"/>
                      </a:endParaRPr>
                    </a:p>
                  </a:txBody>
                  <a:tcPr marT="45700" marB="45700"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sz="1800">
                          <a:solidFill>
                            <a:srgbClr val="FFFFFF"/>
                          </a:solidFill>
                          <a:latin typeface="Noto Sans"/>
                          <a:ea typeface="Noto Sans"/>
                          <a:cs typeface="Noto Sans"/>
                          <a:sym typeface="Noto Sans"/>
                        </a:rPr>
                        <a:t>Standard Form</a:t>
                      </a:r>
                      <a:endParaRPr b="1" sz="1800">
                        <a:solidFill>
                          <a:srgbClr val="FFFFFF"/>
                        </a:solidFill>
                        <a:latin typeface="Noto Sans"/>
                        <a:ea typeface="Noto Sans"/>
                        <a:cs typeface="Noto Sans"/>
                        <a:sym typeface="Noto Sans"/>
                      </a:endParaRPr>
                    </a:p>
                  </a:txBody>
                  <a:tcPr marT="45700" marB="45700" marR="91425" marL="91425">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97025">
                <a:tc>
                  <a:txBody>
                    <a:bodyPr/>
                    <a:lstStyle/>
                    <a:p>
                      <a:pPr indent="0" lvl="0" marL="0" rtl="0" algn="ctr">
                        <a:spcBef>
                          <a:spcPts val="0"/>
                        </a:spcBef>
                        <a:spcAft>
                          <a:spcPts val="0"/>
                        </a:spcAft>
                        <a:buClr>
                          <a:srgbClr val="000000"/>
                        </a:buClr>
                        <a:buSzPts val="1100"/>
                        <a:buFont typeface="Arial"/>
                        <a:buNone/>
                      </a:pPr>
                      <a:r>
                        <a:rPr b="1" lang="en" sz="1800">
                          <a:latin typeface="Noto Sans"/>
                          <a:ea typeface="Noto Sans"/>
                          <a:cs typeface="Noto Sans"/>
                          <a:sym typeface="Noto Sans"/>
                        </a:rPr>
                        <a:t>(</a:t>
                      </a:r>
                      <a:r>
                        <a:rPr b="1" i="1" lang="en" sz="1800">
                          <a:latin typeface="Times New Roman"/>
                          <a:ea typeface="Times New Roman"/>
                          <a:cs typeface="Times New Roman"/>
                          <a:sym typeface="Times New Roman"/>
                        </a:rPr>
                        <a:t>𝑥</a:t>
                      </a:r>
                      <a:r>
                        <a:rPr b="1" lang="en" sz="1800">
                          <a:latin typeface="Noto Sans"/>
                          <a:ea typeface="Noto Sans"/>
                          <a:cs typeface="Noto Sans"/>
                          <a:sym typeface="Noto Sans"/>
                        </a:rPr>
                        <a:t> − 9)(</a:t>
                      </a:r>
                      <a:r>
                        <a:rPr b="1" i="1" lang="en" sz="1800">
                          <a:solidFill>
                            <a:schemeClr val="dk1"/>
                          </a:solidFill>
                          <a:latin typeface="Times New Roman"/>
                          <a:ea typeface="Times New Roman"/>
                          <a:cs typeface="Times New Roman"/>
                          <a:sym typeface="Times New Roman"/>
                        </a:rPr>
                        <a:t>𝑥</a:t>
                      </a:r>
                      <a:r>
                        <a:rPr b="1" lang="en" sz="1800">
                          <a:latin typeface="Noto Sans"/>
                          <a:ea typeface="Noto Sans"/>
                          <a:cs typeface="Noto Sans"/>
                          <a:sym typeface="Noto Sans"/>
                        </a:rPr>
                        <a:t> + 9)</a:t>
                      </a:r>
                      <a:endParaRPr b="1" sz="1800">
                        <a:latin typeface="Noto Sans"/>
                        <a:ea typeface="Noto Sans"/>
                        <a:cs typeface="Noto Sans"/>
                        <a:sym typeface="Noto Sans"/>
                      </a:endParaRPr>
                    </a:p>
                  </a:txBody>
                  <a:tcPr marT="45700" marB="45700" marR="91425" marL="91425">
                    <a:lnT cap="flat" cmpd="sng" w="9525">
                      <a:solidFill>
                        <a:srgbClr val="0B5B51"/>
                      </a:solidFill>
                      <a:prstDash val="solid"/>
                      <a:round/>
                      <a:headEnd len="sm" w="sm" type="none"/>
                      <a:tailEnd len="sm" w="sm" type="none"/>
                    </a:lnT>
                    <a:solidFill>
                      <a:schemeClr val="lt2"/>
                    </a:solidFill>
                  </a:tcPr>
                </a:tc>
                <a:tc>
                  <a:txBody>
                    <a:bodyPr/>
                    <a:lstStyle/>
                    <a:p>
                      <a:pPr indent="0" lvl="0" marL="0" rtl="0" algn="ctr">
                        <a:spcBef>
                          <a:spcPts val="0"/>
                        </a:spcBef>
                        <a:spcAft>
                          <a:spcPts val="0"/>
                        </a:spcAft>
                        <a:buClr>
                          <a:srgbClr val="000000"/>
                        </a:buClr>
                        <a:buSzPts val="1100"/>
                        <a:buFont typeface="Arial"/>
                        <a:buNone/>
                      </a:pPr>
                      <a:r>
                        <a:rPr i="1" lang="en" sz="1800">
                          <a:latin typeface="Times New Roman"/>
                          <a:ea typeface="Times New Roman"/>
                          <a:cs typeface="Times New Roman"/>
                          <a:sym typeface="Times New Roman"/>
                        </a:rPr>
                        <a:t>𝑥</a:t>
                      </a:r>
                      <a:r>
                        <a:rPr baseline="30000" lang="en" sz="1800">
                          <a:latin typeface="Noto Sans"/>
                          <a:ea typeface="Noto Sans"/>
                          <a:cs typeface="Noto Sans"/>
                          <a:sym typeface="Noto Sans"/>
                        </a:rPr>
                        <a:t>2</a:t>
                      </a:r>
                      <a:r>
                        <a:rPr lang="en" sz="1800">
                          <a:latin typeface="Noto Sans"/>
                          <a:ea typeface="Noto Sans"/>
                          <a:cs typeface="Noto Sans"/>
                          <a:sym typeface="Noto Sans"/>
                        </a:rPr>
                        <a:t> − 81</a:t>
                      </a:r>
                      <a:endParaRPr sz="1800">
                        <a:latin typeface="Noto Sans"/>
                        <a:ea typeface="Noto Sans"/>
                        <a:cs typeface="Noto Sans"/>
                        <a:sym typeface="Noto Sans"/>
                      </a:endParaRPr>
                    </a:p>
                  </a:txBody>
                  <a:tcPr marT="45700" marB="45700" marR="91425" marL="91425">
                    <a:lnT cap="flat" cmpd="sng" w="9525">
                      <a:solidFill>
                        <a:srgbClr val="0B5B51"/>
                      </a:solidFill>
                      <a:prstDash val="solid"/>
                      <a:round/>
                      <a:headEnd len="sm" w="sm" type="none"/>
                      <a:tailEnd len="sm" w="sm" type="none"/>
                    </a:lnT>
                  </a:tcPr>
                </a:tc>
              </a:tr>
              <a:tr h="397025">
                <a:tc>
                  <a:txBody>
                    <a:bodyPr/>
                    <a:lstStyle/>
                    <a:p>
                      <a:pPr indent="0" lvl="0" marL="0" rtl="0" algn="ctr">
                        <a:spcBef>
                          <a:spcPts val="0"/>
                        </a:spcBef>
                        <a:spcAft>
                          <a:spcPts val="0"/>
                        </a:spcAft>
                        <a:buNone/>
                      </a:pPr>
                      <a:r>
                        <a:rPr b="1" lang="en" sz="1800">
                          <a:latin typeface="Noto Sans"/>
                          <a:ea typeface="Noto Sans"/>
                          <a:cs typeface="Noto Sans"/>
                          <a:sym typeface="Noto Sans"/>
                        </a:rPr>
                        <a:t>(7 − </a:t>
                      </a:r>
                      <a:r>
                        <a:rPr b="1" i="1" lang="en" sz="1800">
                          <a:latin typeface="Times New Roman"/>
                          <a:ea typeface="Times New Roman"/>
                          <a:cs typeface="Times New Roman"/>
                          <a:sym typeface="Times New Roman"/>
                        </a:rPr>
                        <a:t>𝑦</a:t>
                      </a:r>
                      <a:r>
                        <a:rPr b="1" lang="en" sz="1800">
                          <a:latin typeface="Noto Sans"/>
                          <a:ea typeface="Noto Sans"/>
                          <a:cs typeface="Noto Sans"/>
                          <a:sym typeface="Noto Sans"/>
                        </a:rPr>
                        <a:t>)(7 + </a:t>
                      </a:r>
                      <a:r>
                        <a:rPr b="1" i="1" lang="en" sz="1800">
                          <a:solidFill>
                            <a:schemeClr val="dk1"/>
                          </a:solidFill>
                          <a:latin typeface="Times New Roman"/>
                          <a:ea typeface="Times New Roman"/>
                          <a:cs typeface="Times New Roman"/>
                          <a:sym typeface="Times New Roman"/>
                        </a:rPr>
                        <a:t>𝑦</a:t>
                      </a:r>
                      <a:r>
                        <a:rPr b="1" lang="en" sz="1800">
                          <a:latin typeface="Noto Sans"/>
                          <a:ea typeface="Noto Sans"/>
                          <a:cs typeface="Noto Sans"/>
                          <a:sym typeface="Noto Sans"/>
                        </a:rPr>
                        <a:t>)</a:t>
                      </a:r>
                      <a:endParaRPr b="1" sz="1800">
                        <a:latin typeface="Noto Sans"/>
                        <a:ea typeface="Noto Sans"/>
                        <a:cs typeface="Noto Sans"/>
                        <a:sym typeface="Noto Sans"/>
                      </a:endParaRPr>
                    </a:p>
                  </a:txBody>
                  <a:tcPr marT="45700" marB="45700" marR="91425" marL="91425">
                    <a:solidFill>
                      <a:schemeClr val="lt2"/>
                    </a:solidFill>
                  </a:tcPr>
                </a:tc>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49 − </a:t>
                      </a:r>
                      <a:r>
                        <a:rPr i="1" lang="en" sz="1800">
                          <a:latin typeface="Times New Roman"/>
                          <a:ea typeface="Times New Roman"/>
                          <a:cs typeface="Times New Roman"/>
                          <a:sym typeface="Times New Roman"/>
                        </a:rPr>
                        <a:t>𝑦</a:t>
                      </a:r>
                      <a:r>
                        <a:rPr baseline="30000" lang="en" sz="1800">
                          <a:latin typeface="Noto Sans"/>
                          <a:ea typeface="Noto Sans"/>
                          <a:cs typeface="Noto Sans"/>
                          <a:sym typeface="Noto Sans"/>
                        </a:rPr>
                        <a:t>2</a:t>
                      </a:r>
                      <a:endParaRPr baseline="30000"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rPr b="1" lang="en" sz="1800">
                          <a:latin typeface="Noto Sans"/>
                          <a:ea typeface="Noto Sans"/>
                          <a:cs typeface="Noto Sans"/>
                          <a:sym typeface="Noto Sans"/>
                        </a:rPr>
                        <a:t>(3</a:t>
                      </a:r>
                      <a:r>
                        <a:rPr b="1" i="1" lang="en" sz="1800">
                          <a:latin typeface="Times New Roman"/>
                          <a:ea typeface="Times New Roman"/>
                          <a:cs typeface="Times New Roman"/>
                          <a:sym typeface="Times New Roman"/>
                        </a:rPr>
                        <a:t>𝑧</a:t>
                      </a:r>
                      <a:r>
                        <a:rPr b="1" lang="en" sz="1800">
                          <a:latin typeface="Noto Sans"/>
                          <a:ea typeface="Noto Sans"/>
                          <a:cs typeface="Noto Sans"/>
                          <a:sym typeface="Noto Sans"/>
                        </a:rPr>
                        <a:t> + 4)(3</a:t>
                      </a:r>
                      <a:r>
                        <a:rPr b="1" i="1" lang="en" sz="1800">
                          <a:solidFill>
                            <a:schemeClr val="dk1"/>
                          </a:solidFill>
                          <a:latin typeface="Times New Roman"/>
                          <a:ea typeface="Times New Roman"/>
                          <a:cs typeface="Times New Roman"/>
                          <a:sym typeface="Times New Roman"/>
                        </a:rPr>
                        <a:t>𝑧</a:t>
                      </a:r>
                      <a:r>
                        <a:rPr b="1" lang="en" sz="1800">
                          <a:latin typeface="Noto Sans"/>
                          <a:ea typeface="Noto Sans"/>
                          <a:cs typeface="Noto Sans"/>
                          <a:sym typeface="Noto Sans"/>
                        </a:rPr>
                        <a:t> − 4)</a:t>
                      </a:r>
                      <a:endParaRPr b="1" sz="1800">
                        <a:latin typeface="Noto Sans"/>
                        <a:ea typeface="Noto Sans"/>
                        <a:cs typeface="Noto Sans"/>
                        <a:sym typeface="Noto Sans"/>
                      </a:endParaRPr>
                    </a:p>
                  </a:txBody>
                  <a:tcPr marT="45700" marB="45700" marR="91425" marL="91425">
                    <a:solidFill>
                      <a:schemeClr val="lt2"/>
                    </a:solidFill>
                  </a:tcPr>
                </a:tc>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9</a:t>
                      </a:r>
                      <a:r>
                        <a:rPr i="1" lang="en" sz="1800">
                          <a:latin typeface="Times New Roman"/>
                          <a:ea typeface="Times New Roman"/>
                          <a:cs typeface="Times New Roman"/>
                          <a:sym typeface="Times New Roman"/>
                        </a:rPr>
                        <a:t>z</a:t>
                      </a:r>
                      <a:r>
                        <a:rPr baseline="30000" i="1" lang="en" sz="1800">
                          <a:latin typeface="Times New Roman"/>
                          <a:ea typeface="Times New Roman"/>
                          <a:cs typeface="Times New Roman"/>
                          <a:sym typeface="Times New Roman"/>
                        </a:rPr>
                        <a:t>2</a:t>
                      </a:r>
                      <a:r>
                        <a:rPr lang="en" sz="1800">
                          <a:latin typeface="Noto Sans"/>
                          <a:ea typeface="Noto Sans"/>
                          <a:cs typeface="Noto Sans"/>
                          <a:sym typeface="Noto Sans"/>
                        </a:rPr>
                        <a:t> − 16</a:t>
                      </a:r>
                      <a:endParaRPr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rPr b="1" lang="en" sz="1800">
                          <a:latin typeface="Noto Sans"/>
                          <a:ea typeface="Noto Sans"/>
                          <a:cs typeface="Noto Sans"/>
                          <a:sym typeface="Noto Sans"/>
                        </a:rPr>
                        <a:t>(5</a:t>
                      </a:r>
                      <a:r>
                        <a:rPr b="1" i="1" lang="en" sz="1800">
                          <a:latin typeface="Times New Roman"/>
                          <a:ea typeface="Times New Roman"/>
                          <a:cs typeface="Times New Roman"/>
                          <a:sym typeface="Times New Roman"/>
                        </a:rPr>
                        <a:t>𝑡</a:t>
                      </a:r>
                      <a:r>
                        <a:rPr b="1" lang="en" sz="1800">
                          <a:latin typeface="Noto Sans"/>
                          <a:ea typeface="Noto Sans"/>
                          <a:cs typeface="Noto Sans"/>
                          <a:sym typeface="Noto Sans"/>
                        </a:rPr>
                        <a:t> + 9)(5</a:t>
                      </a:r>
                      <a:r>
                        <a:rPr b="1" i="1" lang="en" sz="1800">
                          <a:solidFill>
                            <a:schemeClr val="dk1"/>
                          </a:solidFill>
                          <a:latin typeface="Times New Roman"/>
                          <a:ea typeface="Times New Roman"/>
                          <a:cs typeface="Times New Roman"/>
                          <a:sym typeface="Times New Roman"/>
                        </a:rPr>
                        <a:t>𝑡</a:t>
                      </a:r>
                      <a:r>
                        <a:rPr b="1" lang="en" sz="1800">
                          <a:latin typeface="Noto Sans"/>
                          <a:ea typeface="Noto Sans"/>
                          <a:cs typeface="Noto Sans"/>
                          <a:sym typeface="Noto Sans"/>
                        </a:rPr>
                        <a:t> − 9)</a:t>
                      </a:r>
                      <a:endParaRPr b="1" sz="1800">
                        <a:latin typeface="Noto Sans"/>
                        <a:ea typeface="Noto Sans"/>
                        <a:cs typeface="Noto Sans"/>
                        <a:sym typeface="Noto Sans"/>
                      </a:endParaRPr>
                    </a:p>
                  </a:txBody>
                  <a:tcPr marT="45700" marB="45700" marR="91425" marL="91425">
                    <a:solidFill>
                      <a:schemeClr val="lt2"/>
                    </a:solidFill>
                  </a:tcPr>
                </a:tc>
                <a:tc>
                  <a:txBody>
                    <a:bodyPr/>
                    <a:lstStyle/>
                    <a:p>
                      <a:pPr indent="0" lvl="0" marL="0" rtl="0" algn="ctr">
                        <a:spcBef>
                          <a:spcPts val="0"/>
                        </a:spcBef>
                        <a:spcAft>
                          <a:spcPts val="0"/>
                        </a:spcAft>
                        <a:buClr>
                          <a:srgbClr val="000000"/>
                        </a:buClr>
                        <a:buSzPts val="1100"/>
                        <a:buFont typeface="Arial"/>
                        <a:buNone/>
                      </a:pPr>
                      <a:r>
                        <a:rPr lang="en" sz="1800">
                          <a:latin typeface="Noto Sans"/>
                          <a:ea typeface="Noto Sans"/>
                          <a:cs typeface="Noto Sans"/>
                          <a:sym typeface="Noto Sans"/>
                        </a:rPr>
                        <a:t>25</a:t>
                      </a:r>
                      <a:r>
                        <a:rPr i="1" lang="en" sz="1800">
                          <a:latin typeface="Times New Roman"/>
                          <a:ea typeface="Times New Roman"/>
                          <a:cs typeface="Times New Roman"/>
                          <a:sym typeface="Times New Roman"/>
                        </a:rPr>
                        <a:t>𝑡</a:t>
                      </a:r>
                      <a:r>
                        <a:rPr baseline="30000" lang="en" sz="1800">
                          <a:latin typeface="Noto Sans"/>
                          <a:ea typeface="Noto Sans"/>
                          <a:cs typeface="Noto Sans"/>
                          <a:sym typeface="Noto Sans"/>
                        </a:rPr>
                        <a:t>2</a:t>
                      </a:r>
                      <a:r>
                        <a:rPr lang="en" sz="1800">
                          <a:latin typeface="Noto Sans"/>
                          <a:ea typeface="Noto Sans"/>
                          <a:cs typeface="Noto Sans"/>
                          <a:sym typeface="Noto Sans"/>
                        </a:rPr>
                        <a:t> − 81</a:t>
                      </a:r>
                      <a:endParaRPr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rPr b="1" lang="en" sz="1800">
                          <a:latin typeface="Noto Sans"/>
                          <a:ea typeface="Noto Sans"/>
                          <a:cs typeface="Noto Sans"/>
                          <a:sym typeface="Noto Sans"/>
                        </a:rPr>
                        <a:t>(</a:t>
                      </a:r>
                      <a:r>
                        <a:rPr b="1" baseline="30000" lang="en" sz="2000">
                          <a:latin typeface="Noto Sans"/>
                          <a:ea typeface="Noto Sans"/>
                          <a:cs typeface="Noto Sans"/>
                          <a:sym typeface="Noto Sans"/>
                        </a:rPr>
                        <a:t>7</a:t>
                      </a:r>
                      <a:r>
                        <a:rPr b="1" lang="en" sz="1800">
                          <a:latin typeface="Noto Sans"/>
                          <a:ea typeface="Noto Sans"/>
                          <a:cs typeface="Noto Sans"/>
                          <a:sym typeface="Noto Sans"/>
                        </a:rPr>
                        <a:t>/</a:t>
                      </a:r>
                      <a:r>
                        <a:rPr b="1" baseline="-25000" lang="en" sz="2000">
                          <a:latin typeface="Noto Sans"/>
                          <a:ea typeface="Noto Sans"/>
                          <a:cs typeface="Noto Sans"/>
                          <a:sym typeface="Noto Sans"/>
                        </a:rPr>
                        <a:t>4</a:t>
                      </a:r>
                      <a:r>
                        <a:rPr b="1" lang="en" sz="2000">
                          <a:latin typeface="Noto Sans"/>
                          <a:ea typeface="Noto Sans"/>
                          <a:cs typeface="Noto Sans"/>
                          <a:sym typeface="Noto Sans"/>
                        </a:rPr>
                        <a:t> </a:t>
                      </a:r>
                      <a:r>
                        <a:rPr b="1" lang="en" sz="1800">
                          <a:latin typeface="Noto Sans"/>
                          <a:ea typeface="Noto Sans"/>
                          <a:cs typeface="Noto Sans"/>
                          <a:sym typeface="Noto Sans"/>
                        </a:rPr>
                        <a:t>− </a:t>
                      </a:r>
                      <a:r>
                        <a:rPr b="1" i="1" lang="en" sz="1800">
                          <a:latin typeface="Times New Roman"/>
                          <a:ea typeface="Times New Roman"/>
                          <a:cs typeface="Times New Roman"/>
                          <a:sym typeface="Times New Roman"/>
                        </a:rPr>
                        <a:t>𝑑</a:t>
                      </a:r>
                      <a:r>
                        <a:rPr b="1" lang="en" sz="1800">
                          <a:latin typeface="Noto Sans"/>
                          <a:ea typeface="Noto Sans"/>
                          <a:cs typeface="Noto Sans"/>
                          <a:sym typeface="Noto Sans"/>
                        </a:rPr>
                        <a:t>)(</a:t>
                      </a:r>
                      <a:r>
                        <a:rPr b="1" baseline="30000" lang="en" sz="2000">
                          <a:solidFill>
                            <a:schemeClr val="dk1"/>
                          </a:solidFill>
                          <a:latin typeface="Noto Sans"/>
                          <a:ea typeface="Noto Sans"/>
                          <a:cs typeface="Noto Sans"/>
                          <a:sym typeface="Noto Sans"/>
                        </a:rPr>
                        <a:t>7</a:t>
                      </a:r>
                      <a:r>
                        <a:rPr b="1" lang="en" sz="1800">
                          <a:solidFill>
                            <a:schemeClr val="dk1"/>
                          </a:solidFill>
                          <a:latin typeface="Noto Sans"/>
                          <a:ea typeface="Noto Sans"/>
                          <a:cs typeface="Noto Sans"/>
                          <a:sym typeface="Noto Sans"/>
                        </a:rPr>
                        <a:t>/</a:t>
                      </a:r>
                      <a:r>
                        <a:rPr b="1" baseline="-25000" lang="en" sz="2000">
                          <a:solidFill>
                            <a:schemeClr val="dk1"/>
                          </a:solidFill>
                          <a:latin typeface="Noto Sans"/>
                          <a:ea typeface="Noto Sans"/>
                          <a:cs typeface="Noto Sans"/>
                          <a:sym typeface="Noto Sans"/>
                        </a:rPr>
                        <a:t>4</a:t>
                      </a:r>
                      <a:r>
                        <a:rPr b="1" lang="en" sz="2000">
                          <a:solidFill>
                            <a:schemeClr val="dk1"/>
                          </a:solidFill>
                          <a:latin typeface="Noto Sans"/>
                          <a:ea typeface="Noto Sans"/>
                          <a:cs typeface="Noto Sans"/>
                          <a:sym typeface="Noto Sans"/>
                        </a:rPr>
                        <a:t> </a:t>
                      </a:r>
                      <a:r>
                        <a:rPr b="1" lang="en" sz="1800">
                          <a:latin typeface="Noto Sans"/>
                          <a:ea typeface="Noto Sans"/>
                          <a:cs typeface="Noto Sans"/>
                          <a:sym typeface="Noto Sans"/>
                        </a:rPr>
                        <a:t>+ </a:t>
                      </a:r>
                      <a:r>
                        <a:rPr b="1" i="1" lang="en" sz="1800">
                          <a:latin typeface="Times New Roman"/>
                          <a:ea typeface="Times New Roman"/>
                          <a:cs typeface="Times New Roman"/>
                          <a:sym typeface="Times New Roman"/>
                        </a:rPr>
                        <a:t>𝑑</a:t>
                      </a:r>
                      <a:r>
                        <a:rPr b="1" lang="en" sz="1800">
                          <a:latin typeface="Noto Sans"/>
                          <a:ea typeface="Noto Sans"/>
                          <a:cs typeface="Noto Sans"/>
                          <a:sym typeface="Noto Sans"/>
                        </a:rPr>
                        <a:t>)</a:t>
                      </a:r>
                      <a:endParaRPr b="1" sz="1800">
                        <a:latin typeface="Noto Sans"/>
                        <a:ea typeface="Noto Sans"/>
                        <a:cs typeface="Noto Sans"/>
                        <a:sym typeface="Noto Sans"/>
                      </a:endParaRPr>
                    </a:p>
                  </a:txBody>
                  <a:tcPr marT="45700" marB="45700" marR="91425" marL="91425">
                    <a:solidFill>
                      <a:schemeClr val="lt2"/>
                    </a:solidFill>
                  </a:tcPr>
                </a:tc>
                <a:tc>
                  <a:txBody>
                    <a:bodyPr/>
                    <a:lstStyle/>
                    <a:p>
                      <a:pPr indent="0" lvl="0" marL="0" rtl="0" algn="ctr">
                        <a:spcBef>
                          <a:spcPts val="0"/>
                        </a:spcBef>
                        <a:spcAft>
                          <a:spcPts val="0"/>
                        </a:spcAft>
                        <a:buClr>
                          <a:schemeClr val="dk1"/>
                        </a:buClr>
                        <a:buSzPts val="1100"/>
                        <a:buFont typeface="Arial"/>
                        <a:buNone/>
                      </a:pPr>
                      <a:r>
                        <a:rPr baseline="30000" lang="en" sz="2000">
                          <a:solidFill>
                            <a:schemeClr val="dk1"/>
                          </a:solidFill>
                          <a:latin typeface="Noto Sans"/>
                          <a:ea typeface="Noto Sans"/>
                          <a:cs typeface="Noto Sans"/>
                          <a:sym typeface="Noto Sans"/>
                        </a:rPr>
                        <a:t>49</a:t>
                      </a:r>
                      <a:r>
                        <a:rPr lang="en" sz="1800">
                          <a:solidFill>
                            <a:schemeClr val="dk1"/>
                          </a:solidFill>
                          <a:latin typeface="Noto Sans"/>
                          <a:ea typeface="Noto Sans"/>
                          <a:cs typeface="Noto Sans"/>
                          <a:sym typeface="Noto Sans"/>
                        </a:rPr>
                        <a:t>/</a:t>
                      </a:r>
                      <a:r>
                        <a:rPr baseline="-25000" lang="en" sz="2000">
                          <a:solidFill>
                            <a:schemeClr val="dk1"/>
                          </a:solidFill>
                          <a:latin typeface="Noto Sans"/>
                          <a:ea typeface="Noto Sans"/>
                          <a:cs typeface="Noto Sans"/>
                          <a:sym typeface="Noto Sans"/>
                        </a:rPr>
                        <a:t>16</a:t>
                      </a:r>
                      <a:r>
                        <a:rPr lang="en" sz="1800">
                          <a:solidFill>
                            <a:schemeClr val="dk1"/>
                          </a:solidFill>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d</a:t>
                      </a:r>
                      <a:r>
                        <a:rPr baseline="30000" lang="en" sz="1800">
                          <a:solidFill>
                            <a:schemeClr val="dk1"/>
                          </a:solidFill>
                          <a:latin typeface="Noto Sans"/>
                          <a:ea typeface="Noto Sans"/>
                          <a:cs typeface="Noto Sans"/>
                          <a:sym typeface="Noto Sans"/>
                        </a:rPr>
                        <a:t>2</a:t>
                      </a:r>
                      <a:endParaRPr baseline="30000" i="1"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rPr b="1" lang="en" sz="1800">
                          <a:latin typeface="Noto Sans"/>
                          <a:ea typeface="Noto Sans"/>
                          <a:cs typeface="Noto Sans"/>
                          <a:sym typeface="Noto Sans"/>
                        </a:rPr>
                        <a:t>(</a:t>
                      </a:r>
                      <a:r>
                        <a:rPr b="1" i="1" lang="en" sz="1800">
                          <a:solidFill>
                            <a:schemeClr val="dk1"/>
                          </a:solidFill>
                          <a:latin typeface="Times New Roman"/>
                          <a:ea typeface="Times New Roman"/>
                          <a:cs typeface="Times New Roman"/>
                          <a:sym typeface="Times New Roman"/>
                        </a:rPr>
                        <a:t>𝑥</a:t>
                      </a:r>
                      <a:r>
                        <a:rPr b="1" lang="en" sz="1800">
                          <a:latin typeface="Noto Sans"/>
                          <a:ea typeface="Noto Sans"/>
                          <a:cs typeface="Noto Sans"/>
                          <a:sym typeface="Noto Sans"/>
                        </a:rPr>
                        <a:t> − </a:t>
                      </a:r>
                      <a:r>
                        <a:rPr b="1" lang="en" sz="1800">
                          <a:solidFill>
                            <a:schemeClr val="dk1"/>
                          </a:solidFill>
                          <a:latin typeface="Noto Sans"/>
                          <a:ea typeface="Noto Sans"/>
                          <a:cs typeface="Noto Sans"/>
                          <a:sym typeface="Noto Sans"/>
                        </a:rPr>
                        <a:t>√</a:t>
                      </a:r>
                      <a:r>
                        <a:rPr b="1" lang="en" sz="1800">
                          <a:latin typeface="Noto Sans"/>
                          <a:ea typeface="Noto Sans"/>
                          <a:cs typeface="Noto Sans"/>
                          <a:sym typeface="Noto Sans"/>
                        </a:rPr>
                        <a:t>6)(</a:t>
                      </a:r>
                      <a:r>
                        <a:rPr b="1" i="1" lang="en" sz="1800">
                          <a:solidFill>
                            <a:schemeClr val="dk1"/>
                          </a:solidFill>
                          <a:latin typeface="Times New Roman"/>
                          <a:ea typeface="Times New Roman"/>
                          <a:cs typeface="Times New Roman"/>
                          <a:sym typeface="Times New Roman"/>
                        </a:rPr>
                        <a:t>𝑥</a:t>
                      </a:r>
                      <a:r>
                        <a:rPr b="1" lang="en" sz="1800">
                          <a:latin typeface="Noto Sans"/>
                          <a:ea typeface="Noto Sans"/>
                          <a:cs typeface="Noto Sans"/>
                          <a:sym typeface="Noto Sans"/>
                        </a:rPr>
                        <a:t> + </a:t>
                      </a:r>
                      <a:r>
                        <a:rPr b="1" lang="en" sz="1800">
                          <a:solidFill>
                            <a:schemeClr val="dk1"/>
                          </a:solidFill>
                          <a:latin typeface="Noto Sans"/>
                          <a:ea typeface="Noto Sans"/>
                          <a:cs typeface="Noto Sans"/>
                          <a:sym typeface="Noto Sans"/>
                        </a:rPr>
                        <a:t>√</a:t>
                      </a:r>
                      <a:r>
                        <a:rPr b="1" lang="en" sz="1800">
                          <a:latin typeface="Noto Sans"/>
                          <a:ea typeface="Noto Sans"/>
                          <a:cs typeface="Noto Sans"/>
                          <a:sym typeface="Noto Sans"/>
                        </a:rPr>
                        <a:t>6)</a:t>
                      </a:r>
                      <a:endParaRPr b="1" sz="1800">
                        <a:latin typeface="Noto Sans"/>
                        <a:ea typeface="Noto Sans"/>
                        <a:cs typeface="Noto Sans"/>
                        <a:sym typeface="Noto Sans"/>
                      </a:endParaRPr>
                    </a:p>
                  </a:txBody>
                  <a:tcPr marT="45700" marB="45700" marR="91425" marL="91425">
                    <a:solidFill>
                      <a:schemeClr val="lt2"/>
                    </a:solidFill>
                  </a:tcPr>
                </a:tc>
                <a:tc>
                  <a:txBody>
                    <a:bodyPr/>
                    <a:lstStyle/>
                    <a:p>
                      <a:pPr indent="0" lvl="0" marL="0" rtl="0" algn="ctr">
                        <a:spcBef>
                          <a:spcPts val="0"/>
                        </a:spcBef>
                        <a:spcAft>
                          <a:spcPts val="0"/>
                        </a:spcAft>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− 6</a:t>
                      </a:r>
                      <a:endParaRPr sz="1800">
                        <a:latin typeface="Noto Sans"/>
                        <a:ea typeface="Noto Sans"/>
                        <a:cs typeface="Noto Sans"/>
                        <a:sym typeface="Noto Sans"/>
                      </a:endParaRPr>
                    </a:p>
                  </a:txBody>
                  <a:tcPr marT="45700" marB="45700" marR="91425" marL="91425"/>
                </a:tc>
              </a:tr>
              <a:tr h="397025">
                <a:tc>
                  <a:txBody>
                    <a:bodyPr/>
                    <a:lstStyle/>
                    <a:p>
                      <a:pPr indent="0" lvl="0" marL="0" rtl="0" algn="ctr">
                        <a:spcBef>
                          <a:spcPts val="0"/>
                        </a:spcBef>
                        <a:spcAft>
                          <a:spcPts val="0"/>
                        </a:spcAft>
                        <a:buNone/>
                      </a:pPr>
                      <a:r>
                        <a:rPr b="1" lang="en" sz="1800">
                          <a:latin typeface="Noto Sans"/>
                          <a:ea typeface="Noto Sans"/>
                          <a:cs typeface="Noto Sans"/>
                          <a:sym typeface="Noto Sans"/>
                        </a:rPr>
                        <a:t>prime</a:t>
                      </a:r>
                      <a:endParaRPr b="1" sz="1800">
                        <a:latin typeface="Noto Sans"/>
                        <a:ea typeface="Noto Sans"/>
                        <a:cs typeface="Noto Sans"/>
                        <a:sym typeface="Noto Sans"/>
                      </a:endParaRPr>
                    </a:p>
                  </a:txBody>
                  <a:tcPr marT="45700" marB="45700" marR="91425" marL="91425">
                    <a:solidFill>
                      <a:schemeClr val="lt2"/>
                    </a:solidFill>
                  </a:tcPr>
                </a:tc>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+ 100</a:t>
                      </a:r>
                      <a:endParaRPr sz="1800">
                        <a:latin typeface="Noto Sans"/>
                        <a:ea typeface="Noto Sans"/>
                        <a:cs typeface="Noto Sans"/>
                        <a:sym typeface="Noto Sans"/>
                      </a:endParaRPr>
                    </a:p>
                  </a:txBody>
                  <a:tcPr marT="45700" marB="45700" marR="91425" marL="91425"/>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1" name="Shape 311"/>
        <p:cNvGrpSpPr/>
        <p:nvPr/>
      </p:nvGrpSpPr>
      <p:grpSpPr>
        <a:xfrm>
          <a:off x="0" y="0"/>
          <a:ext cx="0" cy="0"/>
          <a:chOff x="0" y="0"/>
          <a:chExt cx="0" cy="0"/>
        </a:xfrm>
      </p:grpSpPr>
      <p:sp>
        <p:nvSpPr>
          <p:cNvPr id="312" name="Google Shape;312;p3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13" name="Google Shape;313;p3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Factoring Quadratic Equations Without a Linear Term</a:t>
            </a:r>
            <a:endParaRPr/>
          </a:p>
        </p:txBody>
      </p:sp>
      <p:sp>
        <p:nvSpPr>
          <p:cNvPr id="314" name="Google Shape;314;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5" name="Google Shape;315;p3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8.8.3 Factoring Quadratic Equations without a Linear Term</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xpressionWorkedExample #Annotations" id="316" name="Google Shape;316;p38" title="Factoring Quadratic Equations Without a Linear Term">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pic>
        <p:nvPicPr>
          <p:cNvPr descr="Icon indicating the slide contains a check for understanding question for students " id="321" name="Google Shape;321;p3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22" name="Google Shape;322;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23" name="Google Shape;323;p39"/>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Find the factored form of the expression 16</a:t>
            </a:r>
            <a:r>
              <a:rPr i="1" lang="en">
                <a:latin typeface="Times New Roman"/>
                <a:ea typeface="Times New Roman"/>
                <a:cs typeface="Times New Roman"/>
                <a:sym typeface="Times New Roman"/>
              </a:rPr>
              <a:t>𝑝</a:t>
            </a:r>
            <a:r>
              <a:rPr baseline="30000" lang="en"/>
              <a:t>2</a:t>
            </a:r>
            <a:r>
              <a:rPr lang="en"/>
              <a:t> − 49</a:t>
            </a:r>
            <a:r>
              <a:rPr lang="en"/>
              <a:t>.</a:t>
            </a:r>
            <a:endParaRPr/>
          </a:p>
          <a:p>
            <a:pPr indent="-381000" lvl="0" marL="914400" rtl="0" algn="l">
              <a:lnSpc>
                <a:spcPct val="150000"/>
              </a:lnSpc>
              <a:spcBef>
                <a:spcPts val="1200"/>
              </a:spcBef>
              <a:spcAft>
                <a:spcPts val="0"/>
              </a:spcAft>
              <a:buSzPts val="2400"/>
              <a:buFont typeface="Noto Sans"/>
              <a:buAutoNum type="alphaLcPeriod"/>
            </a:pPr>
            <a:r>
              <a:rPr lang="en"/>
              <a:t>(4</a:t>
            </a:r>
            <a:r>
              <a:rPr i="1" lang="en">
                <a:latin typeface="Times New Roman"/>
                <a:ea typeface="Times New Roman"/>
                <a:cs typeface="Times New Roman"/>
                <a:sym typeface="Times New Roman"/>
              </a:rPr>
              <a:t>𝑝 </a:t>
            </a:r>
            <a:r>
              <a:rPr lang="en"/>
              <a:t>+ 7)(4</a:t>
            </a:r>
            <a:r>
              <a:rPr i="1" lang="en">
                <a:latin typeface="Times New Roman"/>
                <a:ea typeface="Times New Roman"/>
                <a:cs typeface="Times New Roman"/>
                <a:sym typeface="Times New Roman"/>
              </a:rPr>
              <a:t>𝑝 </a:t>
            </a:r>
            <a:r>
              <a:rPr lang="en"/>
              <a:t>− 7)</a:t>
            </a:r>
            <a:endParaRPr baseline="30000">
              <a:latin typeface="Noto Sans"/>
              <a:ea typeface="Noto Sans"/>
              <a:cs typeface="Noto Sans"/>
              <a:sym typeface="Noto Sans"/>
            </a:endParaRPr>
          </a:p>
          <a:p>
            <a:pPr indent="-381000" lvl="0" marL="914400" rtl="0" algn="l">
              <a:lnSpc>
                <a:spcPct val="150000"/>
              </a:lnSpc>
              <a:spcBef>
                <a:spcPts val="1000"/>
              </a:spcBef>
              <a:spcAft>
                <a:spcPts val="0"/>
              </a:spcAft>
              <a:buSzPts val="2400"/>
              <a:buFont typeface="Noto Sans"/>
              <a:buAutoNum type="alphaLcPeriod"/>
            </a:pPr>
            <a:r>
              <a:rPr lang="en"/>
              <a:t>(4</a:t>
            </a:r>
            <a:r>
              <a:rPr i="1" lang="en">
                <a:latin typeface="Times New Roman"/>
                <a:ea typeface="Times New Roman"/>
                <a:cs typeface="Times New Roman"/>
                <a:sym typeface="Times New Roman"/>
              </a:rPr>
              <a:t>𝑝 </a:t>
            </a:r>
            <a:r>
              <a:rPr lang="en"/>
              <a:t>+ 7)(4</a:t>
            </a:r>
            <a:r>
              <a:rPr i="1" lang="en">
                <a:latin typeface="Times New Roman"/>
                <a:ea typeface="Times New Roman"/>
                <a:cs typeface="Times New Roman"/>
                <a:sym typeface="Times New Roman"/>
              </a:rPr>
              <a:t>𝑝 </a:t>
            </a:r>
            <a:r>
              <a:rPr lang="en"/>
              <a:t>+ 7)</a:t>
            </a:r>
            <a:endParaRPr>
              <a:latin typeface="Noto Sans"/>
              <a:ea typeface="Noto Sans"/>
              <a:cs typeface="Noto Sans"/>
              <a:sym typeface="Noto Sans"/>
            </a:endParaRPr>
          </a:p>
          <a:p>
            <a:pPr indent="-381000" lvl="0" marL="914400" rtl="0" algn="l">
              <a:lnSpc>
                <a:spcPct val="150000"/>
              </a:lnSpc>
              <a:spcBef>
                <a:spcPts val="1000"/>
              </a:spcBef>
              <a:spcAft>
                <a:spcPts val="0"/>
              </a:spcAft>
              <a:buSzPts val="2400"/>
              <a:buFont typeface="Noto Sans"/>
              <a:buAutoNum type="alphaLcPeriod"/>
            </a:pPr>
            <a:r>
              <a:rPr lang="en"/>
              <a:t>(4</a:t>
            </a:r>
            <a:r>
              <a:rPr i="1" lang="en">
                <a:latin typeface="Times New Roman"/>
                <a:ea typeface="Times New Roman"/>
                <a:cs typeface="Times New Roman"/>
                <a:sym typeface="Times New Roman"/>
              </a:rPr>
              <a:t>𝑝 </a:t>
            </a:r>
            <a:r>
              <a:rPr lang="en"/>
              <a:t>− 7)(4</a:t>
            </a:r>
            <a:r>
              <a:rPr i="1" lang="en">
                <a:latin typeface="Times New Roman"/>
                <a:ea typeface="Times New Roman"/>
                <a:cs typeface="Times New Roman"/>
                <a:sym typeface="Times New Roman"/>
              </a:rPr>
              <a:t>𝑝 </a:t>
            </a:r>
            <a:r>
              <a:rPr lang="en"/>
              <a:t>− 7)</a:t>
            </a:r>
            <a:endParaRPr>
              <a:latin typeface="Noto Sans"/>
              <a:ea typeface="Noto Sans"/>
              <a:cs typeface="Noto Sans"/>
              <a:sym typeface="Noto Sans"/>
            </a:endParaRPr>
          </a:p>
          <a:p>
            <a:pPr indent="-381000" lvl="0" marL="914400" rtl="0" algn="l">
              <a:lnSpc>
                <a:spcPct val="150000"/>
              </a:lnSpc>
              <a:spcBef>
                <a:spcPts val="1000"/>
              </a:spcBef>
              <a:spcAft>
                <a:spcPts val="1000"/>
              </a:spcAft>
              <a:buSzPts val="2400"/>
              <a:buFont typeface="Noto Sans"/>
              <a:buAutoNum type="alphaLcPeriod"/>
            </a:pPr>
            <a:r>
              <a:rPr i="1" lang="en">
                <a:latin typeface="Times New Roman"/>
                <a:ea typeface="Times New Roman"/>
                <a:cs typeface="Times New Roman"/>
                <a:sym typeface="Times New Roman"/>
              </a:rPr>
              <a:t>𝑝</a:t>
            </a:r>
            <a:r>
              <a:rPr lang="en"/>
              <a:t>(16</a:t>
            </a:r>
            <a:r>
              <a:rPr i="1" lang="en">
                <a:latin typeface="Times New Roman"/>
                <a:ea typeface="Times New Roman"/>
                <a:cs typeface="Times New Roman"/>
                <a:sym typeface="Times New Roman"/>
              </a:rPr>
              <a:t>𝑝 </a:t>
            </a:r>
            <a:r>
              <a:rPr lang="en"/>
              <a:t>− 49)</a:t>
            </a:r>
            <a:endParaRPr>
              <a:latin typeface="Noto Sans"/>
              <a:ea typeface="Noto Sans"/>
              <a:cs typeface="Noto Sans"/>
              <a:sym typeface="Noto Sans"/>
            </a:endParaRPr>
          </a:p>
        </p:txBody>
      </p:sp>
      <p:sp>
        <p:nvSpPr>
          <p:cNvPr id="324" name="Google Shape;324;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5" name="Google Shape;325;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a:t>
            </a:r>
            <a:endParaRPr/>
          </a:p>
        </p:txBody>
      </p:sp>
      <p:sp>
        <p:nvSpPr>
          <p:cNvPr descr="An arrow icon reads &quot;Let's review!&quot; and links to a slide that reviews the content that was assessed in the self check question. " id="326" name="Google Shape;326;p39"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0" name="Shape 330"/>
        <p:cNvGrpSpPr/>
        <p:nvPr/>
      </p:nvGrpSpPr>
      <p:grpSpPr>
        <a:xfrm>
          <a:off x="0" y="0"/>
          <a:ext cx="0" cy="0"/>
          <a:chOff x="0" y="0"/>
          <a:chExt cx="0" cy="0"/>
        </a:xfrm>
      </p:grpSpPr>
      <p:pic>
        <p:nvPicPr>
          <p:cNvPr descr="Icon indicating the slide contains a additional resources for students who struggled with the check for understanding (self check) question" id="331" name="Google Shape;331;p4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32" name="Google Shape;332;p4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33" name="Google Shape;333;p40"/>
          <p:cNvSpPr txBox="1"/>
          <p:nvPr>
            <p:ph idx="1" type="body"/>
          </p:nvPr>
        </p:nvSpPr>
        <p:spPr>
          <a:xfrm>
            <a:off x="311700" y="960125"/>
            <a:ext cx="5164200" cy="3657600"/>
          </a:xfrm>
          <a:prstGeom prst="rect">
            <a:avLst/>
          </a:prstGeom>
        </p:spPr>
        <p:txBody>
          <a:bodyPr anchorCtr="0" anchor="t" bIns="91425" lIns="91425" spcFirstLastPara="1" rIns="91425" wrap="square" tIns="91425">
            <a:normAutofit lnSpcReduction="20000"/>
          </a:bodyPr>
          <a:lstStyle/>
          <a:p>
            <a:pPr indent="-368300" lvl="0" marL="457200" rtl="0" algn="l">
              <a:lnSpc>
                <a:spcPct val="300000"/>
              </a:lnSpc>
              <a:spcBef>
                <a:spcPts val="0"/>
              </a:spcBef>
              <a:spcAft>
                <a:spcPts val="0"/>
              </a:spcAft>
              <a:buClr>
                <a:srgbClr val="1D2125"/>
              </a:buClr>
              <a:buSzPts val="2200"/>
              <a:buAutoNum type="arabicPeriod"/>
            </a:pPr>
            <a:r>
              <a:rPr lang="en">
                <a:solidFill>
                  <a:srgbClr val="1D2125"/>
                </a:solidFill>
              </a:rPr>
              <a:t>Write </a:t>
            </a:r>
            <a:r>
              <a:rPr i="1" lang="en">
                <a:solidFill>
                  <a:srgbClr val="1D2125"/>
                </a:solidFill>
                <a:latin typeface="Times New Roman"/>
                <a:ea typeface="Times New Roman"/>
                <a:cs typeface="Times New Roman"/>
                <a:sym typeface="Times New Roman"/>
              </a:rPr>
              <a:t>𝑣</a:t>
            </a:r>
            <a:r>
              <a:rPr baseline="30000" lang="en">
                <a:solidFill>
                  <a:srgbClr val="1D2125"/>
                </a:solidFill>
              </a:rPr>
              <a:t>2</a:t>
            </a:r>
            <a:r>
              <a:rPr lang="en">
                <a:solidFill>
                  <a:srgbClr val="1D2125"/>
                </a:solidFill>
              </a:rPr>
              <a:t> − 36 in factored form.</a:t>
            </a:r>
            <a:endParaRPr>
              <a:solidFill>
                <a:srgbClr val="1D2125"/>
              </a:solidFill>
            </a:endParaRPr>
          </a:p>
          <a:p>
            <a:pPr indent="-368300" lvl="0" marL="457200" rtl="0" algn="l">
              <a:lnSpc>
                <a:spcPct val="300000"/>
              </a:lnSpc>
              <a:spcBef>
                <a:spcPts val="0"/>
              </a:spcBef>
              <a:spcAft>
                <a:spcPts val="0"/>
              </a:spcAft>
              <a:buClr>
                <a:srgbClr val="1D2125"/>
              </a:buClr>
              <a:buSzPts val="2200"/>
              <a:buAutoNum type="arabicPeriod"/>
            </a:pPr>
            <a:r>
              <a:rPr lang="en">
                <a:solidFill>
                  <a:srgbClr val="1D2125"/>
                </a:solidFill>
              </a:rPr>
              <a:t>Write 16</a:t>
            </a:r>
            <a:r>
              <a:rPr i="1" lang="en">
                <a:solidFill>
                  <a:srgbClr val="1D2125"/>
                </a:solidFill>
                <a:latin typeface="Times New Roman"/>
                <a:ea typeface="Times New Roman"/>
                <a:cs typeface="Times New Roman"/>
                <a:sym typeface="Times New Roman"/>
              </a:rPr>
              <a:t>𝑚</a:t>
            </a:r>
            <a:r>
              <a:rPr baseline="30000" lang="en">
                <a:solidFill>
                  <a:srgbClr val="1D2125"/>
                </a:solidFill>
              </a:rPr>
              <a:t>2</a:t>
            </a:r>
            <a:r>
              <a:rPr lang="en">
                <a:solidFill>
                  <a:srgbClr val="1D2125"/>
                </a:solidFill>
              </a:rPr>
              <a:t> − 81 in factored form.</a:t>
            </a:r>
            <a:endParaRPr>
              <a:solidFill>
                <a:srgbClr val="1D2125"/>
              </a:solidFill>
            </a:endParaRPr>
          </a:p>
          <a:p>
            <a:pPr indent="-368300" lvl="0" marL="457200" rtl="0" algn="l">
              <a:lnSpc>
                <a:spcPct val="300000"/>
              </a:lnSpc>
              <a:spcBef>
                <a:spcPts val="0"/>
              </a:spcBef>
              <a:spcAft>
                <a:spcPts val="0"/>
              </a:spcAft>
              <a:buClr>
                <a:srgbClr val="1D2125"/>
              </a:buClr>
              <a:buSzPts val="2200"/>
              <a:buAutoNum type="arabicPeriod"/>
            </a:pPr>
            <a:r>
              <a:rPr lang="en">
                <a:solidFill>
                  <a:srgbClr val="1D2125"/>
                </a:solidFill>
              </a:rPr>
              <a:t>Write 64 − 9𝑏</a:t>
            </a:r>
            <a:r>
              <a:rPr baseline="30000" lang="en">
                <a:solidFill>
                  <a:srgbClr val="1D2125"/>
                </a:solidFill>
              </a:rPr>
              <a:t>2</a:t>
            </a:r>
            <a:r>
              <a:rPr lang="en">
                <a:solidFill>
                  <a:srgbClr val="1D2125"/>
                </a:solidFill>
              </a:rPr>
              <a:t> in factored form.</a:t>
            </a:r>
            <a:endParaRPr>
              <a:solidFill>
                <a:srgbClr val="1D2125"/>
              </a:solidFill>
            </a:endParaRPr>
          </a:p>
          <a:p>
            <a:pPr indent="0" lvl="0" marL="0" rtl="0" algn="l">
              <a:lnSpc>
                <a:spcPct val="105000"/>
              </a:lnSpc>
              <a:spcBef>
                <a:spcPts val="0"/>
              </a:spcBef>
              <a:spcAft>
                <a:spcPts val="0"/>
              </a:spcAft>
              <a:buNone/>
            </a:pPr>
            <a:r>
              <a:t/>
            </a:r>
            <a:endParaRPr>
              <a:solidFill>
                <a:srgbClr val="1D2125"/>
              </a:solidFill>
            </a:endParaRPr>
          </a:p>
          <a:p>
            <a:pPr indent="0" lvl="0" marL="0" rtl="0" algn="l">
              <a:lnSpc>
                <a:spcPct val="105000"/>
              </a:lnSpc>
              <a:spcBef>
                <a:spcPts val="300"/>
              </a:spcBef>
              <a:spcAft>
                <a:spcPts val="300"/>
              </a:spcAft>
              <a:buNone/>
            </a:pPr>
            <a:r>
              <a:t/>
            </a:r>
            <a:endParaRPr>
              <a:solidFill>
                <a:srgbClr val="1D2125"/>
              </a:solidFill>
            </a:endParaRPr>
          </a:p>
        </p:txBody>
      </p:sp>
      <p:sp>
        <p:nvSpPr>
          <p:cNvPr id="334" name="Google Shape;334;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 - Additional Resources</a:t>
            </a:r>
            <a:endParaRPr>
              <a:latin typeface="Noto Sans"/>
              <a:ea typeface="Noto Sans"/>
              <a:cs typeface="Noto Sans"/>
              <a:sym typeface="Noto Sans"/>
            </a:endParaRPr>
          </a:p>
        </p:txBody>
      </p:sp>
      <p:sp>
        <p:nvSpPr>
          <p:cNvPr id="335" name="Google Shape;335;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9" name="Shape 339"/>
        <p:cNvGrpSpPr/>
        <p:nvPr/>
      </p:nvGrpSpPr>
      <p:grpSpPr>
        <a:xfrm>
          <a:off x="0" y="0"/>
          <a:ext cx="0" cy="0"/>
          <a:chOff x="0" y="0"/>
          <a:chExt cx="0" cy="0"/>
        </a:xfrm>
      </p:grpSpPr>
      <p:pic>
        <p:nvPicPr>
          <p:cNvPr descr="Icon indicating the slide contains a additional resources for students who struggled with the check for understanding (self check) question" id="340" name="Google Shape;340;p4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41" name="Google Shape;341;p4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42" name="Google Shape;342;p41"/>
          <p:cNvSpPr txBox="1"/>
          <p:nvPr>
            <p:ph idx="1" type="body"/>
          </p:nvPr>
        </p:nvSpPr>
        <p:spPr>
          <a:xfrm>
            <a:off x="311700" y="960125"/>
            <a:ext cx="5164200" cy="3657600"/>
          </a:xfrm>
          <a:prstGeom prst="rect">
            <a:avLst/>
          </a:prstGeom>
        </p:spPr>
        <p:txBody>
          <a:bodyPr anchorCtr="0" anchor="t" bIns="91425" lIns="91425" spcFirstLastPara="1" rIns="91425" wrap="square" tIns="91425">
            <a:normAutofit lnSpcReduction="20000"/>
          </a:bodyPr>
          <a:lstStyle/>
          <a:p>
            <a:pPr indent="-368300" lvl="0" marL="457200" rtl="0" algn="l">
              <a:lnSpc>
                <a:spcPct val="300000"/>
              </a:lnSpc>
              <a:spcBef>
                <a:spcPts val="0"/>
              </a:spcBef>
              <a:spcAft>
                <a:spcPts val="0"/>
              </a:spcAft>
              <a:buClr>
                <a:srgbClr val="1D2125"/>
              </a:buClr>
              <a:buSzPts val="2200"/>
              <a:buAutoNum type="arabicPeriod"/>
            </a:pPr>
            <a:r>
              <a:rPr lang="en">
                <a:solidFill>
                  <a:srgbClr val="1D2125"/>
                </a:solidFill>
              </a:rPr>
              <a:t>Write </a:t>
            </a:r>
            <a:r>
              <a:rPr i="1" lang="en">
                <a:solidFill>
                  <a:srgbClr val="1D2125"/>
                </a:solidFill>
                <a:latin typeface="Times New Roman"/>
                <a:ea typeface="Times New Roman"/>
                <a:cs typeface="Times New Roman"/>
                <a:sym typeface="Times New Roman"/>
              </a:rPr>
              <a:t>𝑣</a:t>
            </a:r>
            <a:r>
              <a:rPr baseline="30000" lang="en">
                <a:solidFill>
                  <a:srgbClr val="1D2125"/>
                </a:solidFill>
              </a:rPr>
              <a:t>2</a:t>
            </a:r>
            <a:r>
              <a:rPr lang="en">
                <a:solidFill>
                  <a:srgbClr val="1D2125"/>
                </a:solidFill>
              </a:rPr>
              <a:t> − 36 in factored form.</a:t>
            </a:r>
            <a:endParaRPr>
              <a:solidFill>
                <a:srgbClr val="1D2125"/>
              </a:solidFill>
            </a:endParaRPr>
          </a:p>
          <a:p>
            <a:pPr indent="-368300" lvl="0" marL="457200" rtl="0" algn="l">
              <a:lnSpc>
                <a:spcPct val="300000"/>
              </a:lnSpc>
              <a:spcBef>
                <a:spcPts val="0"/>
              </a:spcBef>
              <a:spcAft>
                <a:spcPts val="0"/>
              </a:spcAft>
              <a:buClr>
                <a:srgbClr val="1D2125"/>
              </a:buClr>
              <a:buSzPts val="2200"/>
              <a:buAutoNum type="arabicPeriod"/>
            </a:pPr>
            <a:r>
              <a:rPr lang="en">
                <a:solidFill>
                  <a:srgbClr val="1D2125"/>
                </a:solidFill>
              </a:rPr>
              <a:t>Write 16</a:t>
            </a:r>
            <a:r>
              <a:rPr i="1" lang="en">
                <a:solidFill>
                  <a:srgbClr val="1D2125"/>
                </a:solidFill>
                <a:latin typeface="Times New Roman"/>
                <a:ea typeface="Times New Roman"/>
                <a:cs typeface="Times New Roman"/>
                <a:sym typeface="Times New Roman"/>
              </a:rPr>
              <a:t>𝑚</a:t>
            </a:r>
            <a:r>
              <a:rPr baseline="30000" lang="en">
                <a:solidFill>
                  <a:srgbClr val="1D2125"/>
                </a:solidFill>
              </a:rPr>
              <a:t>2</a:t>
            </a:r>
            <a:r>
              <a:rPr lang="en">
                <a:solidFill>
                  <a:srgbClr val="1D2125"/>
                </a:solidFill>
              </a:rPr>
              <a:t> − 81 in factored form.</a:t>
            </a:r>
            <a:endParaRPr>
              <a:solidFill>
                <a:srgbClr val="1D2125"/>
              </a:solidFill>
            </a:endParaRPr>
          </a:p>
          <a:p>
            <a:pPr indent="-368300" lvl="0" marL="457200" rtl="0" algn="l">
              <a:lnSpc>
                <a:spcPct val="300000"/>
              </a:lnSpc>
              <a:spcBef>
                <a:spcPts val="0"/>
              </a:spcBef>
              <a:spcAft>
                <a:spcPts val="0"/>
              </a:spcAft>
              <a:buClr>
                <a:srgbClr val="1D2125"/>
              </a:buClr>
              <a:buSzPts val="2200"/>
              <a:buAutoNum type="arabicPeriod"/>
            </a:pPr>
            <a:r>
              <a:rPr lang="en">
                <a:solidFill>
                  <a:srgbClr val="1D2125"/>
                </a:solidFill>
              </a:rPr>
              <a:t>Write 64 − 9𝑏</a:t>
            </a:r>
            <a:r>
              <a:rPr baseline="30000" lang="en">
                <a:solidFill>
                  <a:srgbClr val="1D2125"/>
                </a:solidFill>
              </a:rPr>
              <a:t>2</a:t>
            </a:r>
            <a:r>
              <a:rPr lang="en">
                <a:solidFill>
                  <a:srgbClr val="1D2125"/>
                </a:solidFill>
              </a:rPr>
              <a:t> in factored form.</a:t>
            </a:r>
            <a:endParaRPr>
              <a:solidFill>
                <a:srgbClr val="1D2125"/>
              </a:solidFill>
            </a:endParaRPr>
          </a:p>
          <a:p>
            <a:pPr indent="0" lvl="0" marL="0" rtl="0" algn="l">
              <a:lnSpc>
                <a:spcPct val="105000"/>
              </a:lnSpc>
              <a:spcBef>
                <a:spcPts val="0"/>
              </a:spcBef>
              <a:spcAft>
                <a:spcPts val="0"/>
              </a:spcAft>
              <a:buNone/>
            </a:pPr>
            <a:r>
              <a:t/>
            </a:r>
            <a:endParaRPr>
              <a:solidFill>
                <a:srgbClr val="1D2125"/>
              </a:solidFill>
            </a:endParaRPr>
          </a:p>
          <a:p>
            <a:pPr indent="0" lvl="0" marL="0" rtl="0" algn="l">
              <a:lnSpc>
                <a:spcPct val="105000"/>
              </a:lnSpc>
              <a:spcBef>
                <a:spcPts val="300"/>
              </a:spcBef>
              <a:spcAft>
                <a:spcPts val="300"/>
              </a:spcAft>
              <a:buNone/>
            </a:pPr>
            <a:r>
              <a:t/>
            </a:r>
            <a:endParaRPr>
              <a:solidFill>
                <a:srgbClr val="1D2125"/>
              </a:solidFill>
            </a:endParaRPr>
          </a:p>
        </p:txBody>
      </p:sp>
      <p:sp>
        <p:nvSpPr>
          <p:cNvPr id="343" name="Google Shape;343;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8.8.3 Factoring Quadratic Equations without a Linear Term - Additional Resources</a:t>
            </a:r>
            <a:endParaRPr>
              <a:latin typeface="Noto Sans"/>
              <a:ea typeface="Noto Sans"/>
              <a:cs typeface="Noto Sans"/>
              <a:sym typeface="Noto Sans"/>
            </a:endParaRPr>
          </a:p>
        </p:txBody>
      </p:sp>
      <p:sp>
        <p:nvSpPr>
          <p:cNvPr id="344" name="Google Shape;344;p41"/>
          <p:cNvSpPr txBox="1"/>
          <p:nvPr>
            <p:ph idx="2" type="body"/>
          </p:nvPr>
        </p:nvSpPr>
        <p:spPr>
          <a:xfrm>
            <a:off x="5590475" y="960125"/>
            <a:ext cx="3470400" cy="36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700"/>
              <a:t>Factoring Quadratic Equations Without a Linear Term</a:t>
            </a:r>
            <a:endParaRPr b="1" sz="1700"/>
          </a:p>
          <a:p>
            <a:pPr indent="-336550" lvl="0" marL="457200" rtl="0" algn="l">
              <a:lnSpc>
                <a:spcPct val="115000"/>
              </a:lnSpc>
              <a:spcBef>
                <a:spcPts val="1200"/>
              </a:spcBef>
              <a:spcAft>
                <a:spcPts val="0"/>
              </a:spcAft>
              <a:buSzPts val="1700"/>
              <a:buAutoNum type="romanUcPeriod"/>
            </a:pPr>
            <a:r>
              <a:rPr b="1" lang="en" sz="1700"/>
              <a:t> </a:t>
            </a:r>
            <a:r>
              <a:rPr lang="en" sz="1700"/>
              <a:t>Leading coefficient is 1.</a:t>
            </a:r>
            <a:endParaRPr sz="1700"/>
          </a:p>
          <a:p>
            <a:pPr indent="0" lvl="0" marL="0" rtl="0" algn="ctr">
              <a:lnSpc>
                <a:spcPct val="115000"/>
              </a:lnSpc>
              <a:spcBef>
                <a:spcPts val="1200"/>
              </a:spcBef>
              <a:spcAft>
                <a:spcPts val="0"/>
              </a:spcAft>
              <a:buNone/>
            </a:pPr>
            <a:r>
              <a:rPr b="1" i="1" lang="en" sz="1700">
                <a:solidFill>
                  <a:srgbClr val="0F6CBF"/>
                </a:solidFill>
                <a:latin typeface="Times New Roman"/>
                <a:ea typeface="Times New Roman"/>
                <a:cs typeface="Times New Roman"/>
                <a:sym typeface="Times New Roman"/>
              </a:rPr>
              <a:t>𝑥</a:t>
            </a:r>
            <a:r>
              <a:rPr b="1" baseline="30000" lang="en" sz="1700">
                <a:solidFill>
                  <a:srgbClr val="0F6CBF"/>
                </a:solidFill>
              </a:rPr>
              <a:t>2</a:t>
            </a:r>
            <a:r>
              <a:rPr b="1" lang="en" sz="1700"/>
              <a:t> − </a:t>
            </a:r>
            <a:r>
              <a:rPr b="1" lang="en" sz="1700">
                <a:solidFill>
                  <a:srgbClr val="C22032"/>
                </a:solidFill>
              </a:rPr>
              <a:t>𝑐</a:t>
            </a:r>
            <a:r>
              <a:rPr b="1" baseline="30000" lang="en" sz="1700">
                <a:solidFill>
                  <a:srgbClr val="C22032"/>
                </a:solidFill>
              </a:rPr>
              <a:t>2</a:t>
            </a:r>
            <a:r>
              <a:rPr b="1" lang="en" sz="1700"/>
              <a:t> = (</a:t>
            </a:r>
            <a:r>
              <a:rPr b="1" i="1" lang="en" sz="1700">
                <a:solidFill>
                  <a:srgbClr val="0F6CBF"/>
                </a:solidFill>
                <a:latin typeface="Times New Roman"/>
                <a:ea typeface="Times New Roman"/>
                <a:cs typeface="Times New Roman"/>
                <a:sym typeface="Times New Roman"/>
              </a:rPr>
              <a:t>𝑥</a:t>
            </a:r>
            <a:r>
              <a:rPr b="1" lang="en" sz="1700"/>
              <a:t> + </a:t>
            </a:r>
            <a:r>
              <a:rPr b="1" lang="en" sz="1700">
                <a:solidFill>
                  <a:srgbClr val="C22032"/>
                </a:solidFill>
              </a:rPr>
              <a:t>𝑐</a:t>
            </a:r>
            <a:r>
              <a:rPr b="1" lang="en" sz="1700"/>
              <a:t>)(</a:t>
            </a:r>
            <a:r>
              <a:rPr b="1" i="1" lang="en" sz="1700">
                <a:solidFill>
                  <a:srgbClr val="0F6CBF"/>
                </a:solidFill>
                <a:latin typeface="Times New Roman"/>
                <a:ea typeface="Times New Roman"/>
                <a:cs typeface="Times New Roman"/>
                <a:sym typeface="Times New Roman"/>
              </a:rPr>
              <a:t>𝑥</a:t>
            </a:r>
            <a:r>
              <a:rPr b="1" lang="en" sz="1700"/>
              <a:t> − </a:t>
            </a:r>
            <a:r>
              <a:rPr b="1" lang="en" sz="1700">
                <a:solidFill>
                  <a:srgbClr val="C22032"/>
                </a:solidFill>
              </a:rPr>
              <a:t>𝑐</a:t>
            </a:r>
            <a:r>
              <a:rPr b="1" lang="en" sz="1700"/>
              <a:t>)</a:t>
            </a:r>
            <a:endParaRPr b="1" sz="1700"/>
          </a:p>
          <a:p>
            <a:pPr indent="-336550" lvl="0" marL="457200" rtl="0" algn="l">
              <a:lnSpc>
                <a:spcPct val="115000"/>
              </a:lnSpc>
              <a:spcBef>
                <a:spcPts val="1200"/>
              </a:spcBef>
              <a:spcAft>
                <a:spcPts val="0"/>
              </a:spcAft>
              <a:buSzPts val="1700"/>
              <a:buAutoNum type="romanUcPeriod"/>
            </a:pPr>
            <a:r>
              <a:rPr lang="en" sz="1700"/>
              <a:t>Leading coefficient is </a:t>
            </a:r>
            <a:r>
              <a:rPr b="1" i="1" lang="en" sz="1700"/>
              <a:t>a</a:t>
            </a:r>
            <a:r>
              <a:rPr b="1" baseline="30000" i="1" lang="en" sz="1700"/>
              <a:t>2</a:t>
            </a:r>
            <a:r>
              <a:rPr lang="en" sz="1700"/>
              <a:t>.</a:t>
            </a:r>
            <a:endParaRPr sz="1700"/>
          </a:p>
          <a:p>
            <a:pPr indent="0" lvl="0" marL="0" rtl="0" algn="ctr">
              <a:spcBef>
                <a:spcPts val="1200"/>
              </a:spcBef>
              <a:spcAft>
                <a:spcPts val="0"/>
              </a:spcAft>
              <a:buNone/>
            </a:pPr>
            <a:r>
              <a:rPr b="1" lang="en" sz="1700"/>
              <a:t>𝑎</a:t>
            </a:r>
            <a:r>
              <a:rPr b="1" baseline="30000" lang="en" sz="1700"/>
              <a:t>2</a:t>
            </a:r>
            <a:r>
              <a:rPr b="1" i="1" lang="en" sz="1700">
                <a:solidFill>
                  <a:srgbClr val="0F6CBF"/>
                </a:solidFill>
                <a:latin typeface="Times New Roman"/>
                <a:ea typeface="Times New Roman"/>
                <a:cs typeface="Times New Roman"/>
                <a:sym typeface="Times New Roman"/>
              </a:rPr>
              <a:t>𝑥</a:t>
            </a:r>
            <a:r>
              <a:rPr b="1" baseline="30000" lang="en" sz="1700">
                <a:solidFill>
                  <a:srgbClr val="0F6CBF"/>
                </a:solidFill>
              </a:rPr>
              <a:t>2</a:t>
            </a:r>
            <a:r>
              <a:rPr b="1" lang="en" sz="1700"/>
              <a:t> − </a:t>
            </a:r>
            <a:r>
              <a:rPr b="1" lang="en" sz="1700">
                <a:solidFill>
                  <a:srgbClr val="C22032"/>
                </a:solidFill>
              </a:rPr>
              <a:t>𝑐</a:t>
            </a:r>
            <a:r>
              <a:rPr b="1" baseline="30000" lang="en" sz="1700">
                <a:solidFill>
                  <a:srgbClr val="C22032"/>
                </a:solidFill>
              </a:rPr>
              <a:t>2</a:t>
            </a:r>
            <a:r>
              <a:rPr b="1" lang="en" sz="1700"/>
              <a:t> = (𝑎</a:t>
            </a:r>
            <a:r>
              <a:rPr b="1" i="1" lang="en" sz="1700">
                <a:solidFill>
                  <a:srgbClr val="0F6CBF"/>
                </a:solidFill>
                <a:latin typeface="Times New Roman"/>
                <a:ea typeface="Times New Roman"/>
                <a:cs typeface="Times New Roman"/>
                <a:sym typeface="Times New Roman"/>
              </a:rPr>
              <a:t>𝑥</a:t>
            </a:r>
            <a:r>
              <a:rPr b="1" lang="en" sz="1700"/>
              <a:t> + </a:t>
            </a:r>
            <a:r>
              <a:rPr b="1" lang="en" sz="1700">
                <a:solidFill>
                  <a:srgbClr val="C22032"/>
                </a:solidFill>
              </a:rPr>
              <a:t>𝑐</a:t>
            </a:r>
            <a:r>
              <a:rPr b="1" lang="en" sz="1700"/>
              <a:t>)(𝑎</a:t>
            </a:r>
            <a:r>
              <a:rPr b="1" i="1" lang="en" sz="1700">
                <a:solidFill>
                  <a:srgbClr val="0F6CBF"/>
                </a:solidFill>
                <a:latin typeface="Times New Roman"/>
                <a:ea typeface="Times New Roman"/>
                <a:cs typeface="Times New Roman"/>
                <a:sym typeface="Times New Roman"/>
              </a:rPr>
              <a:t>𝑥</a:t>
            </a:r>
            <a:r>
              <a:rPr b="1" lang="en" sz="1700"/>
              <a:t> − </a:t>
            </a:r>
            <a:r>
              <a:rPr b="1" lang="en" sz="1700">
                <a:solidFill>
                  <a:srgbClr val="C22032"/>
                </a:solidFill>
              </a:rPr>
              <a:t>𝑐</a:t>
            </a:r>
            <a:r>
              <a:rPr b="1" lang="en" sz="1700"/>
              <a:t>)</a:t>
            </a:r>
            <a:endParaRPr sz="1700"/>
          </a:p>
          <a:p>
            <a:pPr indent="-336550" lvl="0" marL="457200" rtl="0" algn="l">
              <a:spcBef>
                <a:spcPts val="1200"/>
              </a:spcBef>
              <a:spcAft>
                <a:spcPts val="0"/>
              </a:spcAft>
              <a:buSzPts val="1700"/>
              <a:buAutoNum type="romanUcPeriod"/>
            </a:pPr>
            <a:r>
              <a:rPr lang="en" sz="1700"/>
              <a:t>Leading term is </a:t>
            </a:r>
            <a:r>
              <a:rPr b="1" i="1" lang="en" sz="1700">
                <a:solidFill>
                  <a:srgbClr val="C22032"/>
                </a:solidFill>
              </a:rPr>
              <a:t>c</a:t>
            </a:r>
            <a:r>
              <a:rPr b="1" baseline="30000" i="1" lang="en" sz="1700">
                <a:solidFill>
                  <a:srgbClr val="C22032"/>
                </a:solidFill>
              </a:rPr>
              <a:t>2</a:t>
            </a:r>
            <a:r>
              <a:rPr lang="en" sz="1700"/>
              <a:t>.</a:t>
            </a:r>
            <a:endParaRPr sz="1700"/>
          </a:p>
          <a:p>
            <a:pPr indent="0" lvl="0" marL="0" rtl="0" algn="ctr">
              <a:lnSpc>
                <a:spcPct val="115000"/>
              </a:lnSpc>
              <a:spcBef>
                <a:spcPts val="1200"/>
              </a:spcBef>
              <a:spcAft>
                <a:spcPts val="0"/>
              </a:spcAft>
              <a:buNone/>
            </a:pPr>
            <a:r>
              <a:rPr b="1" lang="en" sz="1700">
                <a:solidFill>
                  <a:srgbClr val="C22032"/>
                </a:solidFill>
              </a:rPr>
              <a:t>𝑐</a:t>
            </a:r>
            <a:r>
              <a:rPr b="1" baseline="30000" lang="en" sz="1700">
                <a:solidFill>
                  <a:srgbClr val="C22032"/>
                </a:solidFill>
              </a:rPr>
              <a:t>2</a:t>
            </a:r>
            <a:r>
              <a:rPr b="1" lang="en" sz="1700"/>
              <a:t> – 𝑎</a:t>
            </a:r>
            <a:r>
              <a:rPr b="1" baseline="30000" lang="en" sz="1700"/>
              <a:t>2</a:t>
            </a:r>
            <a:r>
              <a:rPr b="1" i="1" lang="en" sz="1700">
                <a:solidFill>
                  <a:srgbClr val="0F6CBF"/>
                </a:solidFill>
                <a:latin typeface="Times New Roman"/>
                <a:ea typeface="Times New Roman"/>
                <a:cs typeface="Times New Roman"/>
                <a:sym typeface="Times New Roman"/>
              </a:rPr>
              <a:t>𝑥</a:t>
            </a:r>
            <a:r>
              <a:rPr b="1" baseline="30000" lang="en" sz="1700">
                <a:solidFill>
                  <a:srgbClr val="0F6CBF"/>
                </a:solidFill>
              </a:rPr>
              <a:t>2</a:t>
            </a:r>
            <a:r>
              <a:rPr b="1" lang="en" sz="1700"/>
              <a:t> = (</a:t>
            </a:r>
            <a:r>
              <a:rPr b="1" lang="en" sz="1700">
                <a:solidFill>
                  <a:srgbClr val="C22032"/>
                </a:solidFill>
              </a:rPr>
              <a:t>𝑐 </a:t>
            </a:r>
            <a:r>
              <a:rPr b="1" lang="en" sz="1700"/>
              <a:t>+ 𝑎</a:t>
            </a:r>
            <a:r>
              <a:rPr b="1" i="1" lang="en" sz="1700">
                <a:solidFill>
                  <a:srgbClr val="0F6CBF"/>
                </a:solidFill>
                <a:latin typeface="Times New Roman"/>
                <a:ea typeface="Times New Roman"/>
                <a:cs typeface="Times New Roman"/>
                <a:sym typeface="Times New Roman"/>
              </a:rPr>
              <a:t>𝑥</a:t>
            </a:r>
            <a:r>
              <a:rPr b="1" lang="en" sz="1700"/>
              <a:t>)(</a:t>
            </a:r>
            <a:r>
              <a:rPr b="1" lang="en" sz="1700">
                <a:solidFill>
                  <a:srgbClr val="C22032"/>
                </a:solidFill>
              </a:rPr>
              <a:t>𝑐</a:t>
            </a:r>
            <a:r>
              <a:rPr b="1" lang="en" sz="1700"/>
              <a:t> − 𝑎</a:t>
            </a:r>
            <a:r>
              <a:rPr b="1" i="1" lang="en" sz="1700">
                <a:solidFill>
                  <a:srgbClr val="0F6CBF"/>
                </a:solidFill>
                <a:latin typeface="Times New Roman"/>
                <a:ea typeface="Times New Roman"/>
                <a:cs typeface="Times New Roman"/>
                <a:sym typeface="Times New Roman"/>
              </a:rPr>
              <a:t>𝑥</a:t>
            </a:r>
            <a:r>
              <a:rPr b="1" lang="en" sz="1700"/>
              <a:t>)</a:t>
            </a:r>
            <a:endParaRPr b="1" sz="1700"/>
          </a:p>
          <a:p>
            <a:pPr indent="0" lvl="0" marL="0" rtl="0" algn="l">
              <a:spcBef>
                <a:spcPts val="1200"/>
              </a:spcBef>
              <a:spcAft>
                <a:spcPts val="1200"/>
              </a:spcAft>
              <a:buNone/>
            </a:pPr>
            <a:r>
              <a:t/>
            </a:r>
            <a:endParaRPr/>
          </a:p>
        </p:txBody>
      </p:sp>
      <p:sp>
        <p:nvSpPr>
          <p:cNvPr id="345" name="Google Shape;345;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cxnSp>
        <p:nvCxnSpPr>
          <p:cNvPr descr="a gray line segment used to visually separate the title from the &quot;how to&quot; steps" id="346" name="Google Shape;346;p41"/>
          <p:cNvCxnSpPr/>
          <p:nvPr/>
        </p:nvCxnSpPr>
        <p:spPr>
          <a:xfrm>
            <a:off x="5986113" y="1717200"/>
            <a:ext cx="2583000" cy="9600"/>
          </a:xfrm>
          <a:prstGeom prst="straightConnector1">
            <a:avLst/>
          </a:prstGeom>
          <a:noFill/>
          <a:ln cap="flat" cmpd="sng" w="28575">
            <a:solidFill>
              <a:srgbClr val="9E9E9E"/>
            </a:solidFill>
            <a:prstDash val="solid"/>
            <a:round/>
            <a:headEnd len="med" w="med" type="none"/>
            <a:tailEnd len="med" w="med"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52" name="Google Shape;352;p42"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53" name="Google Shape;353;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59" name="Google Shape;359;p4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Write each expression in factored form. If it is not possible, write “not possible.”</a:t>
            </a:r>
            <a:endParaRPr sz="2200"/>
          </a:p>
          <a:p>
            <a:pPr indent="-368300" lvl="0" marL="457200" rtl="0" algn="l">
              <a:lnSpc>
                <a:spcPct val="300000"/>
              </a:lnSpc>
              <a:spcBef>
                <a:spcPts val="1200"/>
              </a:spcBef>
              <a:spcAft>
                <a:spcPts val="0"/>
              </a:spcAft>
              <a:buSzPts val="2200"/>
              <a:buAutoNum type="arabicPeriod"/>
            </a:pPr>
            <a:r>
              <a:rPr lang="en" sz="2200"/>
              <a:t>𝑎</a:t>
            </a:r>
            <a:r>
              <a:rPr baseline="30000" lang="en" sz="2200"/>
              <a:t>2</a:t>
            </a:r>
            <a:r>
              <a:rPr lang="en" sz="2200"/>
              <a:t> − 36</a:t>
            </a:r>
            <a:endParaRPr sz="2200"/>
          </a:p>
          <a:p>
            <a:pPr indent="-368300" lvl="0" marL="457200" rtl="0" algn="l">
              <a:lnSpc>
                <a:spcPct val="300000"/>
              </a:lnSpc>
              <a:spcBef>
                <a:spcPts val="0"/>
              </a:spcBef>
              <a:spcAft>
                <a:spcPts val="0"/>
              </a:spcAft>
              <a:buSzPts val="2200"/>
              <a:buAutoNum type="arabicPeriod"/>
            </a:pPr>
            <a:r>
              <a:rPr lang="en" sz="2200"/>
              <a:t>49 − 25𝑏</a:t>
            </a:r>
            <a:r>
              <a:rPr baseline="30000" lang="en" sz="2200"/>
              <a:t>2</a:t>
            </a:r>
            <a:endParaRPr baseline="30000" sz="2200"/>
          </a:p>
          <a:p>
            <a:pPr indent="-368300" lvl="0" marL="457200" rtl="0" algn="l">
              <a:lnSpc>
                <a:spcPct val="300000"/>
              </a:lnSpc>
              <a:spcBef>
                <a:spcPts val="0"/>
              </a:spcBef>
              <a:spcAft>
                <a:spcPts val="0"/>
              </a:spcAft>
              <a:buSzPts val="2200"/>
              <a:buAutoNum type="arabicPeriod"/>
            </a:pPr>
            <a:r>
              <a:t/>
            </a:r>
            <a:endParaRPr baseline="30000" sz="2200"/>
          </a:p>
        </p:txBody>
      </p:sp>
      <p:sp>
        <p:nvSpPr>
          <p:cNvPr id="360" name="Google Shape;360;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1" name="Google Shape;361;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8.8</a:t>
            </a:r>
            <a:r>
              <a:rPr lang="en"/>
              <a:t>.4 Determining if an Expression Can Be Rewritten in Factored Form</a:t>
            </a:r>
            <a:endParaRPr/>
          </a:p>
        </p:txBody>
      </p:sp>
      <p:pic>
        <p:nvPicPr>
          <p:cNvPr descr="An image of the expression depicting the fraction 100 divided by 81 minus 16 times d squared. " id="362" name="Google Shape;362;p43"/>
          <p:cNvPicPr preferRelativeResize="0"/>
          <p:nvPr/>
        </p:nvPicPr>
        <p:blipFill>
          <a:blip r:embed="rId4">
            <a:alphaModFix/>
          </a:blip>
          <a:stretch>
            <a:fillRect/>
          </a:stretch>
        </p:blipFill>
        <p:spPr>
          <a:xfrm>
            <a:off x="837050" y="3769650"/>
            <a:ext cx="1357050" cy="5365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4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69" name="Google Shape;369;p44"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45"/>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5" name="Google Shape;375;p45"/>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76" name="Google Shape;376;p45"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77" name="Google Shape;377;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8" name="Google Shape;378;p4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8.8</a:t>
            </a:r>
            <a:r>
              <a:rPr lang="en"/>
              <a:t>.5 Practice</a:t>
            </a:r>
            <a:endParaRPr/>
          </a:p>
        </p:txBody>
      </p:sp>
      <p:sp>
        <p:nvSpPr>
          <p:cNvPr id="379" name="Google Shape;379;p45"/>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85" name="Google Shape;385;p46"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86" name="Google Shape;386;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0" name="Shape 390"/>
        <p:cNvGrpSpPr/>
        <p:nvPr/>
      </p:nvGrpSpPr>
      <p:grpSpPr>
        <a:xfrm>
          <a:off x="0" y="0"/>
          <a:ext cx="0" cy="0"/>
          <a:chOff x="0" y="0"/>
          <a:chExt cx="0" cy="0"/>
        </a:xfrm>
      </p:grpSpPr>
      <p:sp>
        <p:nvSpPr>
          <p:cNvPr id="391" name="Google Shape;391;p4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92" name="Google Shape;392;p47"/>
          <p:cNvSpPr txBox="1"/>
          <p:nvPr>
            <p:ph idx="1" type="body"/>
          </p:nvPr>
        </p:nvSpPr>
        <p:spPr>
          <a:xfrm>
            <a:off x="311700" y="959075"/>
            <a:ext cx="8299800" cy="3657600"/>
          </a:xfrm>
          <a:prstGeom prst="rect">
            <a:avLst/>
          </a:prstGeom>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935"/>
              <a:buNone/>
            </a:pPr>
            <a:r>
              <a:rPr lang="en" sz="1840"/>
              <a:t>Respond to each question.</a:t>
            </a:r>
            <a:endParaRPr sz="1840"/>
          </a:p>
          <a:p>
            <a:pPr indent="-345440" lvl="0" marL="457200" rtl="0" algn="l">
              <a:lnSpc>
                <a:spcPct val="115000"/>
              </a:lnSpc>
              <a:spcBef>
                <a:spcPts val="1200"/>
              </a:spcBef>
              <a:spcAft>
                <a:spcPts val="0"/>
              </a:spcAft>
              <a:buSzPts val="1840"/>
              <a:buAutoNum type="arabicPeriod"/>
            </a:pPr>
            <a:r>
              <a:rPr lang="en" sz="1840"/>
              <a:t>The expression (</a:t>
            </a:r>
            <a:r>
              <a:rPr i="1" lang="en" sz="1840">
                <a:latin typeface="Times New Roman"/>
                <a:ea typeface="Times New Roman"/>
                <a:cs typeface="Times New Roman"/>
                <a:sym typeface="Times New Roman"/>
              </a:rPr>
              <a:t>𝑥</a:t>
            </a:r>
            <a:r>
              <a:rPr lang="en" sz="1840"/>
              <a:t> + 4)(</a:t>
            </a:r>
            <a:r>
              <a:rPr i="1" lang="en" sz="1840">
                <a:latin typeface="Times New Roman"/>
                <a:ea typeface="Times New Roman"/>
                <a:cs typeface="Times New Roman"/>
                <a:sym typeface="Times New Roman"/>
              </a:rPr>
              <a:t>𝑥</a:t>
            </a:r>
            <a:r>
              <a:rPr lang="en" sz="1840"/>
              <a:t> − 4) has a sum and a difference, and so does (</a:t>
            </a:r>
            <a:r>
              <a:rPr i="1" lang="en" sz="1840">
                <a:latin typeface="Times New Roman"/>
                <a:ea typeface="Times New Roman"/>
                <a:cs typeface="Times New Roman"/>
                <a:sym typeface="Times New Roman"/>
              </a:rPr>
              <a:t>𝑥</a:t>
            </a:r>
            <a:r>
              <a:rPr lang="en" sz="1840"/>
              <a:t> + 8)(</a:t>
            </a:r>
            <a:r>
              <a:rPr i="1" lang="en" sz="1840">
                <a:latin typeface="Times New Roman"/>
                <a:ea typeface="Times New Roman"/>
                <a:cs typeface="Times New Roman"/>
                <a:sym typeface="Times New Roman"/>
              </a:rPr>
              <a:t>𝑥</a:t>
            </a:r>
            <a:r>
              <a:rPr lang="en" sz="1840"/>
              <a:t> − 2). When expanded into standard form, why does one have a linear term but the other does not?</a:t>
            </a:r>
            <a:endParaRPr sz="1840"/>
          </a:p>
          <a:p>
            <a:pPr indent="-345440" lvl="0" marL="457200" rtl="0" algn="l">
              <a:lnSpc>
                <a:spcPct val="115000"/>
              </a:lnSpc>
              <a:spcBef>
                <a:spcPts val="1000"/>
              </a:spcBef>
              <a:spcAft>
                <a:spcPts val="0"/>
              </a:spcAft>
              <a:buSzPts val="1840"/>
              <a:buAutoNum type="arabicPeriod"/>
            </a:pPr>
            <a:r>
              <a:rPr lang="en" sz="1840"/>
              <a:t>Can ¼</a:t>
            </a:r>
            <a:r>
              <a:rPr lang="en" sz="1840"/>
              <a:t> </a:t>
            </a:r>
            <a:r>
              <a:rPr lang="en" sz="1840"/>
              <a:t>− 100𝑚</a:t>
            </a:r>
            <a:r>
              <a:rPr baseline="30000" lang="en" sz="1840"/>
              <a:t>2</a:t>
            </a:r>
            <a:r>
              <a:rPr lang="en" sz="1840"/>
              <a:t> be seen as a difference of two squares? Can it be written in factored form? If so, what would it be?</a:t>
            </a:r>
            <a:endParaRPr sz="1840"/>
          </a:p>
          <a:p>
            <a:pPr indent="-345440" lvl="0" marL="457200" rtl="0" algn="l">
              <a:lnSpc>
                <a:spcPct val="115000"/>
              </a:lnSpc>
              <a:spcBef>
                <a:spcPts val="1000"/>
              </a:spcBef>
              <a:spcAft>
                <a:spcPts val="0"/>
              </a:spcAft>
              <a:buSzPts val="1840"/>
              <a:buAutoNum type="arabicPeriod"/>
            </a:pPr>
            <a:r>
              <a:rPr lang="en" sz="1840"/>
              <a:t>Think of another example of a quadratic expression in factored form that, when rewritten in standard form, is a difference of two squares and does not have a linear term. What is the expression in standard form?</a:t>
            </a:r>
            <a:endParaRPr sz="1840"/>
          </a:p>
        </p:txBody>
      </p:sp>
      <p:sp>
        <p:nvSpPr>
          <p:cNvPr id="393" name="Google Shape;393;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94" name="Google Shape;394;p4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8.8 Rewriting Quadratic Equations in Factored Form, Part 3</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00" name="Google Shape;400;p48"/>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01" name="Google Shape;401;p48" title="Student Self Assessment table"/>
          <p:cNvGraphicFramePr/>
          <p:nvPr/>
        </p:nvGraphicFramePr>
        <p:xfrm>
          <a:off x="403153" y="1764100"/>
          <a:ext cx="3000000" cy="3000000"/>
        </p:xfrm>
        <a:graphic>
          <a:graphicData uri="http://schemas.openxmlformats.org/drawingml/2006/table">
            <a:tbl>
              <a:tblPr>
                <a:noFill/>
                <a:tableStyleId>{5BF35469-CF0F-4CAD-AA5A-A8A6B40467A3}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why multiplying binomials that are a sum and a difference, (</a:t>
                      </a:r>
                      <a:r>
                        <a:rPr i="1" lang="en" sz="1800">
                          <a:solidFill>
                            <a:schemeClr val="dk1"/>
                          </a:solidFill>
                          <a:latin typeface="Times New Roman"/>
                          <a:ea typeface="Times New Roman"/>
                          <a:cs typeface="Times New Roman"/>
                          <a:sym typeface="Times New Roman"/>
                        </a:rPr>
                        <a:t>𝑥</a:t>
                      </a:r>
                      <a:r>
                        <a:rPr lang="en" sz="1800">
                          <a:solidFill>
                            <a:schemeClr val="dk1"/>
                          </a:solidFill>
                          <a:latin typeface="Noto Sans"/>
                          <a:ea typeface="Noto Sans"/>
                          <a:cs typeface="Noto Sans"/>
                          <a:sym typeface="Noto Sans"/>
                        </a:rPr>
                        <a:t> + 𝑚)(</a:t>
                      </a:r>
                      <a:r>
                        <a:rPr i="1" lang="en" sz="1800">
                          <a:solidFill>
                            <a:schemeClr val="dk1"/>
                          </a:solidFill>
                          <a:latin typeface="Times New Roman"/>
                          <a:ea typeface="Times New Roman"/>
                          <a:cs typeface="Times New Roman"/>
                          <a:sym typeface="Times New Roman"/>
                        </a:rPr>
                        <a:t>𝑥</a:t>
                      </a:r>
                      <a:r>
                        <a:rPr lang="en" sz="1800">
                          <a:solidFill>
                            <a:schemeClr val="dk1"/>
                          </a:solidFill>
                          <a:latin typeface="Noto Sans"/>
                          <a:ea typeface="Noto Sans"/>
                          <a:cs typeface="Noto Sans"/>
                          <a:sym typeface="Noto Sans"/>
                        </a:rPr>
                        <a:t> − 𝑚), results in a quadratic expression with no linear term.</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Rewrite a quadratic expression of the form   </a:t>
                      </a:r>
                      <a:r>
                        <a:rPr i="1" lang="en" sz="1800">
                          <a:solidFill>
                            <a:schemeClr val="dk1"/>
                          </a:solidFill>
                          <a:latin typeface="Times New Roman"/>
                          <a:ea typeface="Times New Roman"/>
                          <a:cs typeface="Times New Roman"/>
                          <a:sym typeface="Times New Roman"/>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𝑐 into its factored form.</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02" name="Google Shape;402;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03" name="Google Shape;403;p4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8.8 Rewriting Quadratic Equations in Factored Form, Part 3</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