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8446C25-D036-4A5F-8613-38BCDF19B542}">
  <a:tblStyle styleId="{78446C25-D036-4A5F-8613-38BCDF19B54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helps students understand arithmetic sequences and connect them to linear functions, both defined by a constant rate of change. Students compare sequences to highlight key differences and practice precise language. They analyze arguments and use tables and graphs to justify whether a sequence is arithmetic, working with multiple function representations throughout.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A12(C) identify terms of arithmetic and geometric sequences when the sequences are given in function form using recursive processes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purpose of this warm up is to informally assess strategies and understandings students currently have for interpreting function notation, which they learned about in an earlier course. Students will use function notation when they define sequences with equations in later lessons, so this warm up is an opportunity for practice.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Note to Teacher for Slide Deck Function:</a:t>
            </a:r>
            <a:r>
              <a:rPr lang="en" sz="1300">
                <a:solidFill>
                  <a:schemeClr val="dk1"/>
                </a:solidFill>
                <a:latin typeface="Calibri"/>
                <a:ea typeface="Calibri"/>
                <a:cs typeface="Calibri"/>
                <a:sym typeface="Calibri"/>
              </a:rPr>
              <a:t> The launch suggests showing one problem at a time.  Click enter to show each of the four problems one at a time.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Display the first two sentences and ask students to read them quietly. Then, display one problem at a time. Give students quiet time to think individually for each problem and ask them to give a signal when they have an answer before displaying the next problem. Keep all problems displayed throughout the warm up. Follow with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rPr b="1" lang="en" sz="1150">
                <a:solidFill>
                  <a:schemeClr val="dk1"/>
                </a:solidFill>
                <a:highlight>
                  <a:srgbClr val="EDF2FA"/>
                </a:highlight>
                <a:latin typeface="Roboto"/>
                <a:ea typeface="Roboto"/>
                <a:cs typeface="Roboto"/>
                <a:sym typeface="Roboto"/>
              </a:rPr>
              <a:t>Anticipated Misconceptions</a:t>
            </a:r>
            <a:endParaRPr b="1"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Some students may believe that function notation “distributes,” that is, that expressions like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(5) −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(4) are equivalent to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(5 − 4) =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(1). Ask these students to work out the value of the expression both ways to make clear that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(5) −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(4) and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(5 − 4) = </a:t>
            </a:r>
            <a:r>
              <a:rPr i="1" lang="en" sz="1150">
                <a:solidFill>
                  <a:schemeClr val="dk1"/>
                </a:solidFill>
                <a:highlight>
                  <a:srgbClr val="EDF2FA"/>
                </a:highlight>
                <a:latin typeface="Roboto"/>
                <a:ea typeface="Roboto"/>
                <a:cs typeface="Roboto"/>
                <a:sym typeface="Roboto"/>
              </a:rPr>
              <a:t>f</a:t>
            </a:r>
            <a:r>
              <a:rPr lang="en" sz="1150">
                <a:solidFill>
                  <a:schemeClr val="dk1"/>
                </a:solidFill>
                <a:highlight>
                  <a:srgbClr val="EDF2FA"/>
                </a:highlight>
                <a:latin typeface="Roboto"/>
                <a:ea typeface="Roboto"/>
                <a:cs typeface="Roboto"/>
                <a:sym typeface="Roboto"/>
              </a:rPr>
              <a:t>(1) are not equivalent expressions, with a reminder that function notation is not multiplication, but rather a way to write the output of a function for a specific input.</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23</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22</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share their strategies for each problem. Record and display their responses for all to see.</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63684a0d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63684a0d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2 Collect and Display: Conversing, Speaking, Writing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discuss the sequences, circulate and listen to students talk about the patterns they notice. Write down common or important phrases you hear students say about each type, for example: “add 10 each time” or “multiply each term by 2.” Collect the responses into a visual display. Throughout the remainder of the lesson, continue to update collected student language and remind students to borrow language from the display as needed. In the lesson synthesis, after the term “arithmetic sequence” is introduced, ask students to sort the collected language into three groups, one for language used to describe arithmetic sequences, a second for geometric sequences, and the third for neither.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Activate or supply background knowledge about sequences. Allow students to use calculators to ensure inclusive participation in the activity.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Memory; Conceptual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activity is for students to contrast three different types of sequences and to introduce the term “arithmetic sequence.”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Monitor for students using precise language, either orally or in writing, during work time to invite to share during the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Give students quiet work time and then time to share their work with a partner.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For example: Each term is 10 more than the previous term.</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For example: Each term is the result of adding 10 more than was added to the previous term (add 5, then add 10, and then add 15).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 For example: Each term is double the previous term.</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30, 40, 50, 60, 70, . . .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0, 5, 15, 30, 50, . . .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1, 2, 4, 8, 16, . . .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Sequence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Sequence C. For example: A geometric sequence has the same multiplier from one term to the next, the common ratio, and neither A nor B has this. Sequence C does; the common ratio is 2.</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An arithmetic sequence is a sequence in which each term is the previous term plus a constant.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This constant is called the common difference.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Sequence A. For example: An arithmetic sequence gets each term by adding the same constant to the previous term. Sequence A adds 10 to each term to find the next term.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struggle to identify patterns in non-geometric sequences. Ask, “How does each term change from the previous one?” Encourage informal descriptions. For Sequence B, suggest making a table to visualize term numbers and values side by side.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discussion introduces arithmetic sequences by comparing different types of sequences. Start by asking how sequences A and C are alike and different. Students may note that C is geometric (multiply by 2) while A adds 10 each time. Explain that A is an arithmetic sequence, identified by adding the same number between terms or by constant differences when subtracting consecutive terms.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this constant is called the rate of change or common difference. In sequence A, it is 10 (e.g., 40 = 30 + 10).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connect arithmetic sequences to linear functions due to the constant rate of change. Invite these observations. If no one mentions it, ask, “What do you remember about linear functions?” and record responses to highlight the connection between arithmetic sequences and linear functions.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Elena is incorrect. Sample explanation: the sequence 1, 1, 1, . . . is arithmetic (adding 0 each time), but it is also geometric (multiplying by 1 each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While a constant is added to the previous term to generate the next term, the constant is different each time. The answer is 3, 7, 11, 15,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This sequence is geometric with a common ratio of 4. The answer is 3, 7, 11, 15,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To find the next term, 4 is added to the previous term. This is arithmetic.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sequence has a common ratio of ⅕ and is geometric. The answer is 3, 7, 11, 15, . .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1300">
                <a:solidFill>
                  <a:schemeClr val="dk1"/>
                </a:solidFill>
                <a:latin typeface="Calibri"/>
                <a:ea typeface="Calibri"/>
                <a:cs typeface="Calibri"/>
                <a:sym typeface="Calibri"/>
              </a:rPr>
              <a:t>Example </a:t>
            </a:r>
            <a:r>
              <a:rPr b="1" lang="en" sz="1300">
                <a:solidFill>
                  <a:schemeClr val="dk1"/>
                </a:solidFill>
                <a:latin typeface="Calibri"/>
                <a:ea typeface="Calibri"/>
                <a:cs typeface="Calibri"/>
                <a:sym typeface="Calibri"/>
              </a:rPr>
              <a:t>problems</a:t>
            </a:r>
            <a:r>
              <a:rPr b="1" lang="en" sz="1300">
                <a:solidFill>
                  <a:schemeClr val="dk1"/>
                </a:solidFill>
                <a:latin typeface="Calibri"/>
                <a:ea typeface="Calibri"/>
                <a:cs typeface="Calibri"/>
                <a:sym typeface="Calibri"/>
              </a:rPr>
              <a:t> on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6382c78f0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6382c78f0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 2, 4, 8, 16, . .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The sequence is not arithmetic because there is no common difference.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2−1=1,     4−2=2,     8−4=4,     16−8=8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1, 5, 9, 13, . . .}</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sequence is arithmetic because there is a common difference. The common difference is 4.</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1−(−3)=4,     5−1=4,     9−5=4,     13−9=4</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activity is for students to create another representation of a given sequence and to give them an opportunity to use the vocabulary they have learned for geometric and arithmetic sequences.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Monitor for students who create Mai’s graph to understand her reasoning and for students who reason about whether the sequence is defined by a rate of change or a growth factor to invite to share during the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example: I agree with Mai. Jada noticed that each value is multiplied by 3 to get to the next row, but the table skips terms. If the sequence were geometric, it would have to be 2, 6, 18, 54, 162. When Mai made a graph, she could see the gap in the sequence.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for graph image.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Without knowing the missing terms, we don’t know for sure if the sequence is arithmetic, but it could be since the three given points are all on the same line with slope 4. The missing points could be (3,10)  and (4,14) so that the sequence would be 2, 6, 10, 14, 18.</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lang="en" sz="1300">
                <a:solidFill>
                  <a:schemeClr val="dk1"/>
                </a:solidFill>
                <a:latin typeface="Calibri"/>
                <a:ea typeface="Calibri"/>
                <a:cs typeface="Calibri"/>
                <a:sym typeface="Calibri"/>
              </a:rPr>
              <a:t>Invite previously selected students to share their reasoning, displaying any graphs created for all to see. If the idea of slope or average rate of change does not come up, ask students how they could have found the missing points for an arithmetic sequence just given (2,6) and (5,18). Draw in the slope triangle and show the computation for the average rate of change.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63a502fdc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63a502fdc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8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12.8, 7.68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These would be the next two terms if the sequence were geometric. The answer is 11, 14.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11, 14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common difference from 5 to 8 is 3, so continue to add 3 to find the next two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13, 20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result of adding 3, then 5, and then 7. The common difference remains the same in an arithmetic sequence. The answer is 11, 14.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13, 21</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result of adding the two previous terms. This sequence does not have a common difference. The answer is 11, 14.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To make the sequence geometric, there must be a common ratio.</a:t>
            </a:r>
            <a:endParaRPr sz="1150">
              <a:solidFill>
                <a:srgbClr val="1D2125"/>
              </a:solidFill>
              <a:latin typeface="Roboto"/>
              <a:ea typeface="Roboto"/>
              <a:cs typeface="Roboto"/>
              <a:sym typeface="Roboto"/>
            </a:endParaRPr>
          </a:p>
          <a:p>
            <a:pPr indent="0" lvl="0" marL="457200" rtl="0" algn="l">
              <a:lnSpc>
                <a:spcPct val="115000"/>
              </a:lnSpc>
              <a:spcBef>
                <a:spcPts val="0"/>
              </a:spcBef>
              <a:spcAft>
                <a:spcPts val="0"/>
              </a:spcAft>
              <a:buNone/>
            </a:pPr>
            <a:r>
              <a:rPr lang="en" sz="1150">
                <a:solidFill>
                  <a:srgbClr val="1D2125"/>
                </a:solidFill>
                <a:latin typeface="Roboto"/>
                <a:ea typeface="Roboto"/>
                <a:cs typeface="Roboto"/>
                <a:sym typeface="Roboto"/>
              </a:rPr>
              <a:t>1⋅3 = 3, so use a common ratio of 3 to multiply each term by.</a:t>
            </a:r>
            <a:endParaRPr sz="1150">
              <a:solidFill>
                <a:srgbClr val="1D2125"/>
              </a:solidFill>
              <a:latin typeface="Roboto"/>
              <a:ea typeface="Roboto"/>
              <a:cs typeface="Roboto"/>
              <a:sym typeface="Roboto"/>
            </a:endParaRPr>
          </a:p>
          <a:p>
            <a:pPr indent="0" lvl="0" marL="45720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0" lvl="0" marL="457200" rtl="0" algn="l">
              <a:lnSpc>
                <a:spcPct val="115000"/>
              </a:lnSpc>
              <a:spcBef>
                <a:spcPts val="0"/>
              </a:spcBef>
              <a:spcAft>
                <a:spcPts val="0"/>
              </a:spcAft>
              <a:buNone/>
            </a:pPr>
            <a:r>
              <a:rPr lang="en" sz="1150">
                <a:solidFill>
                  <a:srgbClr val="1D2125"/>
                </a:solidFill>
                <a:latin typeface="Roboto"/>
                <a:ea typeface="Roboto"/>
                <a:cs typeface="Roboto"/>
                <a:sym typeface="Roboto"/>
              </a:rPr>
              <a:t>The sequence becomes: 1, 3, 9, 27 . . .</a:t>
            </a:r>
            <a:endParaRPr sz="1150">
              <a:solidFill>
                <a:srgbClr val="1D2125"/>
              </a:solidFill>
              <a:latin typeface="Roboto"/>
              <a:ea typeface="Roboto"/>
              <a:cs typeface="Roboto"/>
              <a:sym typeface="Roboto"/>
            </a:endParaRPr>
          </a:p>
          <a:p>
            <a:pPr indent="0" lvl="0" marL="45720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To make the sequence arithmetic, there must be a common difference.</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rPr lang="en" sz="1150">
                <a:solidFill>
                  <a:srgbClr val="1D2125"/>
                </a:solidFill>
                <a:latin typeface="Roboto"/>
                <a:ea typeface="Roboto"/>
                <a:cs typeface="Roboto"/>
                <a:sym typeface="Roboto"/>
              </a:rPr>
              <a:t>3−1 = 2, so use a common difference of 2 to add to each term.</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0" lvl="0" marL="457200" rtl="0" algn="l">
              <a:lnSpc>
                <a:spcPct val="115000"/>
              </a:lnSpc>
              <a:spcBef>
                <a:spcPts val="0"/>
              </a:spcBef>
              <a:spcAft>
                <a:spcPts val="0"/>
              </a:spcAft>
              <a:buNone/>
            </a:pPr>
            <a:r>
              <a:rPr lang="en" sz="1150">
                <a:solidFill>
                  <a:srgbClr val="1D2125"/>
                </a:solidFill>
                <a:latin typeface="Roboto"/>
                <a:ea typeface="Roboto"/>
                <a:cs typeface="Roboto"/>
                <a:sym typeface="Roboto"/>
              </a:rPr>
              <a:t>The sequence becomes: 1, 3, 5, 7 . . .</a:t>
            </a:r>
            <a:endParaRPr sz="1150">
              <a:solidFill>
                <a:srgbClr val="1D2125"/>
              </a:solidFill>
              <a:latin typeface="Roboto"/>
              <a:ea typeface="Roboto"/>
              <a:cs typeface="Roboto"/>
              <a:sym typeface="Roboto"/>
            </a:endParaRPr>
          </a:p>
          <a:p>
            <a:pPr indent="0" lvl="0" marL="0" rtl="0" algn="l">
              <a:lnSpc>
                <a:spcPct val="115000"/>
              </a:lnSpc>
              <a:spcBef>
                <a:spcPts val="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14, 20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32, 128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For Example: 9, 16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Ask students to discuss with a partner: “How are arithmetic and geometric sequences alike and different?” After they have had a few minutes to discuss, ask several students to share the things that came up. Some things to highlight: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are both types of sequences. That is, they are both lists of numbers.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get from one term to the next for both arithmetic and geometric sequences, you “do the same thing each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geometric sequences, you always multiply by the same number to get the next term. For arithmetic sequences, you always add the same number to get the next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Geometric sequences have growth factors (the quotient of any term and the previous term), but arithmetic sequences have a constant rate of change (the difference of any term and the previous term).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15.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5.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youtube.com/watch?v=ikXZLVxy8dM" TargetMode="External"/><Relationship Id="rId4" Type="http://schemas.openxmlformats.org/officeDocument/2006/relationships/hyperlink" Target="https://www.youtube.com/watch?v=ikXZLVxy8dM" TargetMode="External"/><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3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8.png"/><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7.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22.png"/><Relationship Id="rId7"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4.16: Introducing Arithmetic Sequences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 Introducing Arithmetic Sequences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{78446C25-D036-4A5F-8613-38BCDF19B542}</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Student climbing a ladder into the clouds to reach a glowing star, showing determination and aiming high in learning." id="66" name="Google Shape;66;p10" title="Goals-3.png"/>
          <p:cNvPicPr preferRelativeResize="0"/>
          <p:nvPr/>
        </p:nvPicPr>
        <p:blipFill rotWithShape="1">
          <a:blip r:embed="rId3">
            <a:alphaModFix/>
          </a:blip>
          <a:srcRect b="-2754" l="0" r="0" t="-1174"/>
          <a:stretch/>
        </p:blipFill>
        <p:spPr>
          <a:xfrm>
            <a:off x="4850500" y="120375"/>
            <a:ext cx="4094575" cy="42552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a:t>
            </a:r>
            <a:r>
              <a:rPr lang="en">
                <a:solidFill>
                  <a:srgbClr val="F3F3F3"/>
                </a:solidFill>
              </a:rPr>
              <a:t>what it means for a </a:t>
            </a:r>
            <a:r>
              <a:rPr b="1" lang="en">
                <a:solidFill>
                  <a:srgbClr val="F3F3F3"/>
                </a:solidFill>
              </a:rPr>
              <a:t>sequence</a:t>
            </a:r>
            <a:r>
              <a:rPr lang="en">
                <a:solidFill>
                  <a:srgbClr val="F3F3F3"/>
                </a:solidFill>
              </a:rPr>
              <a:t> to be </a:t>
            </a:r>
            <a:r>
              <a:rPr b="1" lang="en">
                <a:solidFill>
                  <a:srgbClr val="F3F3F3"/>
                </a:solidFill>
              </a:rPr>
              <a:t>arithmetic or geometric</a:t>
            </a:r>
            <a:r>
              <a:rPr lang="en">
                <a:solidFill>
                  <a:srgbClr val="F3F3F3"/>
                </a:solidFill>
              </a:rPr>
              <a:t>.</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4.16: Introducing Arithmetic Sequences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Geometric Sequence</a:t>
            </a:r>
            <a:endParaRPr/>
          </a:p>
          <a:p>
            <a:pPr indent="-330200" lvl="1" marL="914400" rtl="0" algn="l">
              <a:spcBef>
                <a:spcPts val="0"/>
              </a:spcBef>
              <a:spcAft>
                <a:spcPts val="0"/>
              </a:spcAft>
              <a:buSzPts val="1600"/>
              <a:buChar char="○"/>
            </a:pPr>
            <a:r>
              <a:rPr lang="en"/>
              <a:t>A sequence in which each term after the first nonzero term is found by multiplying the preceding term by a constant called the "common ratio 𝑟," where 𝑟 ≠ 0 or 1. A sequence where the ratio between consecutive terms is always the same.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 Introducing Arithmetic Sequences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Arithmetic Sequence</a:t>
            </a:r>
            <a:endParaRPr/>
          </a:p>
          <a:p>
            <a:pPr indent="-330200" lvl="1" marL="914400" rtl="0" algn="l">
              <a:spcBef>
                <a:spcPts val="0"/>
              </a:spcBef>
              <a:spcAft>
                <a:spcPts val="0"/>
              </a:spcAft>
              <a:buSzPts val="1600"/>
              <a:buChar char="○"/>
            </a:pPr>
            <a:r>
              <a:rPr lang="en"/>
              <a:t>A sequence where the difference between consecutive terms is constant. A numerical pattern that increases or decreases according to a constant value or proportion.</a:t>
            </a:r>
            <a:endParaRPr/>
          </a:p>
          <a:p>
            <a:pPr indent="-330200" lvl="1" marL="914400" rtl="0" algn="l">
              <a:spcBef>
                <a:spcPts val="0"/>
              </a:spcBef>
              <a:spcAft>
                <a:spcPts val="0"/>
              </a:spcAft>
              <a:buSzPts val="1600"/>
              <a:buChar char="○"/>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700">
                <a:solidFill>
                  <a:srgbClr val="005047"/>
                </a:solidFill>
              </a:rPr>
              <a:t>Warm Up - </a:t>
            </a:r>
            <a:r>
              <a:rPr lang="en" sz="2700"/>
              <a:t>Mentally Evaluate Functions</a:t>
            </a:r>
            <a:r>
              <a:rPr lang="en"/>
              <a:t> </a:t>
            </a:r>
            <a:r>
              <a:rPr lang="en" sz="2600"/>
              <a:t>🤯</a:t>
            </a:r>
            <a:endParaRPr sz="2600">
              <a:solidFill>
                <a:srgbClr val="005047"/>
              </a:solidFill>
            </a:endParaRPr>
          </a:p>
        </p:txBody>
      </p:sp>
      <p:sp>
        <p:nvSpPr>
          <p:cNvPr id="114" name="Google Shape;114;p13"/>
          <p:cNvSpPr txBox="1"/>
          <p:nvPr>
            <p:ph idx="1" type="body"/>
          </p:nvPr>
        </p:nvSpPr>
        <p:spPr>
          <a:xfrm>
            <a:off x="311700" y="1304875"/>
            <a:ext cx="8520600" cy="1097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Consider the function </a:t>
            </a:r>
            <a:r>
              <a:rPr i="1" lang="en" sz="1600">
                <a:latin typeface="Times New Roman"/>
                <a:ea typeface="Times New Roman"/>
                <a:cs typeface="Times New Roman"/>
                <a:sym typeface="Times New Roman"/>
              </a:rPr>
              <a:t>f</a:t>
            </a:r>
            <a:r>
              <a:rPr lang="en" sz="1600"/>
              <a:t> given by </a:t>
            </a:r>
            <a:r>
              <a:rPr i="1" lang="en" sz="1600">
                <a:latin typeface="Times New Roman"/>
                <a:ea typeface="Times New Roman"/>
                <a:cs typeface="Times New Roman"/>
                <a:sym typeface="Times New Roman"/>
              </a:rPr>
              <a:t>f</a:t>
            </a:r>
            <a:r>
              <a:rPr lang="en" sz="1600"/>
              <a:t>(</a:t>
            </a:r>
            <a:r>
              <a:rPr i="1" lang="en" sz="1600">
                <a:latin typeface="Times New Roman"/>
                <a:ea typeface="Times New Roman"/>
                <a:cs typeface="Times New Roman"/>
                <a:sym typeface="Times New Roman"/>
              </a:rPr>
              <a:t>n</a:t>
            </a:r>
            <a:r>
              <a:rPr lang="en" sz="1600"/>
              <a:t>) = 3</a:t>
            </a:r>
            <a:r>
              <a:rPr i="1" lang="en" sz="1600"/>
              <a:t>n </a:t>
            </a:r>
            <a:r>
              <a:rPr lang="en" sz="1600"/>
              <a:t>− 7. </a:t>
            </a:r>
            <a:endParaRPr sz="1600"/>
          </a:p>
          <a:p>
            <a:pPr indent="0" lvl="0" marL="0" rtl="0" algn="l">
              <a:lnSpc>
                <a:spcPct val="100000"/>
              </a:lnSpc>
              <a:spcBef>
                <a:spcPts val="500"/>
              </a:spcBef>
              <a:spcAft>
                <a:spcPts val="0"/>
              </a:spcAft>
              <a:buNone/>
            </a:pPr>
            <a:r>
              <a:rPr lang="en" sz="1600"/>
              <a:t>This function takes an input, multiplies it by 3, and then subtracts 7.</a:t>
            </a:r>
            <a:endParaRPr sz="1600"/>
          </a:p>
          <a:p>
            <a:pPr indent="0" lvl="0" marL="0" rtl="0" algn="l">
              <a:lnSpc>
                <a:spcPct val="100000"/>
              </a:lnSpc>
              <a:spcBef>
                <a:spcPts val="500"/>
              </a:spcBef>
              <a:spcAft>
                <a:spcPts val="0"/>
              </a:spcAft>
              <a:buNone/>
            </a:pPr>
            <a:r>
              <a:rPr lang="en" sz="1600"/>
              <a:t>Mentally evaluate each of the following four questions: </a:t>
            </a:r>
            <a:endParaRPr sz="1600"/>
          </a:p>
          <a:p>
            <a:pPr indent="0" lvl="0" marL="0" rtl="0" algn="l">
              <a:lnSpc>
                <a:spcPct val="100000"/>
              </a:lnSpc>
              <a:spcBef>
                <a:spcPts val="500"/>
              </a:spcBef>
              <a:spcAft>
                <a:spcPts val="500"/>
              </a:spcAft>
              <a:buNone/>
            </a:pPr>
            <a:r>
              <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4.16.1: Interpreting Function Notation</a:t>
            </a:r>
            <a:endParaRPr/>
          </a:p>
        </p:txBody>
      </p:sp>
      <p:sp>
        <p:nvSpPr>
          <p:cNvPr id="117" name="Google Shape;117;p13"/>
          <p:cNvSpPr txBox="1"/>
          <p:nvPr/>
        </p:nvSpPr>
        <p:spPr>
          <a:xfrm>
            <a:off x="452400" y="2491025"/>
            <a:ext cx="4411500" cy="2072700"/>
          </a:xfrm>
          <a:prstGeom prst="rect">
            <a:avLst/>
          </a:prstGeom>
          <a:noFill/>
          <a:ln>
            <a:noFill/>
          </a:ln>
        </p:spPr>
        <p:txBody>
          <a:bodyPr anchorCtr="0" anchor="t" bIns="91425" lIns="91425" spcFirstLastPara="1" rIns="91425" wrap="square" tIns="91425">
            <a:noAutofit/>
          </a:bodyPr>
          <a:lstStyle/>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(10)</a:t>
            </a:r>
            <a:endParaRPr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(10) − 1</a:t>
            </a:r>
            <a:endParaRPr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(10 − 1)</a:t>
            </a:r>
            <a:endParaRPr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(5) −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(4)</a:t>
            </a:r>
            <a:endParaRPr sz="1800">
              <a:solidFill>
                <a:srgbClr val="424242"/>
              </a:solidFill>
              <a:latin typeface="Calibri"/>
              <a:ea typeface="Calibri"/>
              <a:cs typeface="Calibri"/>
              <a:sym typeface="Calibri"/>
            </a:endParaRPr>
          </a:p>
        </p:txBody>
      </p:sp>
      <p:pic>
        <p:nvPicPr>
          <p:cNvPr descr="Text in bold font on a beige background reads: f(n) = 3n - 7," id="118" name="Google Shape;118;p13" title="ChatGPT Image Aug 6, 2025, 08_38_25 AM.png"/>
          <p:cNvPicPr preferRelativeResize="0"/>
          <p:nvPr/>
        </p:nvPicPr>
        <p:blipFill>
          <a:blip r:embed="rId3">
            <a:alphaModFix/>
          </a:blip>
          <a:stretch>
            <a:fillRect/>
          </a:stretch>
        </p:blipFill>
        <p:spPr>
          <a:xfrm>
            <a:off x="3365025" y="2491025"/>
            <a:ext cx="2916261" cy="19441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800"/>
              <a:t>Arithmetic Sequence Patterns🔁</a:t>
            </a:r>
            <a:endParaRPr sz="1900">
              <a:solidFill>
                <a:srgbClr val="005047"/>
              </a:solidFill>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4.16.2: What Is an Arithmetic Sequence?</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6" name="Google Shape;156;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7" name="Google Shape;157;p15"/>
          <p:cNvSpPr/>
          <p:nvPr/>
        </p:nvSpPr>
        <p:spPr>
          <a:xfrm>
            <a:off x="5034250" y="1232842"/>
            <a:ext cx="3652500" cy="1143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What patterns do you notice in the sequences?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Collect and Display</a:t>
            </a:r>
            <a:endParaRPr sz="1000">
              <a:latin typeface="Noto Sans Light"/>
              <a:ea typeface="Noto Sans Light"/>
              <a:cs typeface="Noto Sans Light"/>
              <a:sym typeface="Noto Sans Light"/>
            </a:endParaRPr>
          </a:p>
        </p:txBody>
      </p:sp>
      <p:sp>
        <p:nvSpPr>
          <p:cNvPr id="158" name="Google Shape;158;p15"/>
          <p:cNvSpPr/>
          <p:nvPr/>
        </p:nvSpPr>
        <p:spPr>
          <a:xfrm>
            <a:off x="5034300" y="2740916"/>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Let’s talk about what you know about </a:t>
            </a:r>
            <a:r>
              <a:rPr lang="en">
                <a:latin typeface="Noto Sans Medium"/>
                <a:ea typeface="Noto Sans Medium"/>
                <a:cs typeface="Noto Sans Medium"/>
                <a:sym typeface="Noto Sans Medium"/>
              </a:rPr>
              <a:t>sequences</a:t>
            </a:r>
            <a:r>
              <a:rPr lang="en">
                <a:latin typeface="Noto Sans Medium"/>
                <a:ea typeface="Noto Sans Medium"/>
                <a:cs typeface="Noto Sans Medium"/>
                <a:sym typeface="Noto Sans Medium"/>
              </a:rPr>
              <a:t>.</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159" name="Google Shape;159;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Arithmetic Sequence Patterns🔁</a:t>
            </a:r>
            <a:endParaRPr sz="1800">
              <a:solidFill>
                <a:srgbClr val="005047"/>
              </a:solidFill>
            </a:endParaRPr>
          </a:p>
        </p:txBody>
      </p:sp>
      <p:sp>
        <p:nvSpPr>
          <p:cNvPr id="165" name="Google Shape;165;p16"/>
          <p:cNvSpPr txBox="1"/>
          <p:nvPr>
            <p:ph idx="1" type="body"/>
          </p:nvPr>
        </p:nvSpPr>
        <p:spPr>
          <a:xfrm>
            <a:off x="3456510" y="1060699"/>
            <a:ext cx="5449800" cy="32625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For each sequence, describe a way to produce a new term from the previous term.</a:t>
            </a:r>
            <a:endParaRPr/>
          </a:p>
          <a:p>
            <a:pPr indent="-342900" lvl="0" marL="457200" rtl="0" algn="l">
              <a:lnSpc>
                <a:spcPct val="100000"/>
              </a:lnSpc>
              <a:spcBef>
                <a:spcPts val="1000"/>
              </a:spcBef>
              <a:spcAft>
                <a:spcPts val="0"/>
              </a:spcAft>
              <a:buSzPts val="1800"/>
              <a:buAutoNum type="arabicPeriod"/>
            </a:pPr>
            <a:r>
              <a:rPr lang="en"/>
              <a:t>If the patterns you described continue, which sequence has the second-greatest value for the 10th term?</a:t>
            </a:r>
            <a:endParaRPr/>
          </a:p>
          <a:p>
            <a:pPr indent="-342900" lvl="0" marL="457200" rtl="0" algn="l">
              <a:lnSpc>
                <a:spcPct val="100000"/>
              </a:lnSpc>
              <a:spcBef>
                <a:spcPts val="1000"/>
              </a:spcBef>
              <a:spcAft>
                <a:spcPts val="0"/>
              </a:spcAft>
              <a:buSzPts val="1800"/>
              <a:buAutoNum type="arabicPeriod"/>
            </a:pPr>
            <a:r>
              <a:rPr lang="en"/>
              <a:t>Which of these could be geometric sequences? Explain how you know.</a:t>
            </a:r>
            <a:endParaRPr/>
          </a:p>
          <a:p>
            <a:pPr indent="-342900" lvl="0" marL="457200" rtl="0" algn="l">
              <a:lnSpc>
                <a:spcPct val="100000"/>
              </a:lnSpc>
              <a:spcBef>
                <a:spcPts val="1000"/>
              </a:spcBef>
              <a:spcAft>
                <a:spcPts val="0"/>
              </a:spcAft>
              <a:buSzPts val="1800"/>
              <a:buAutoNum type="arabicPeriod"/>
            </a:pPr>
            <a:r>
              <a:rPr lang="en"/>
              <a:t>Which of these could be arithmetic </a:t>
            </a:r>
            <a:endParaRPr/>
          </a:p>
          <a:p>
            <a:pPr indent="457200" lvl="0" marL="0" rtl="0" algn="l">
              <a:lnSpc>
                <a:spcPct val="100000"/>
              </a:lnSpc>
              <a:spcBef>
                <a:spcPts val="0"/>
              </a:spcBef>
              <a:spcAft>
                <a:spcPts val="0"/>
              </a:spcAft>
              <a:buNone/>
            </a:pPr>
            <a:r>
              <a:rPr lang="en"/>
              <a:t>sequences? Explain how you know.</a:t>
            </a:r>
            <a:endParaRPr/>
          </a:p>
        </p:txBody>
      </p:sp>
      <p:sp>
        <p:nvSpPr>
          <p:cNvPr id="166" name="Google Shape;16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4.16.2: What Is an Arithmetic Sequence?</a:t>
            </a:r>
            <a:endParaRPr/>
          </a:p>
        </p:txBody>
      </p:sp>
      <p:sp>
        <p:nvSpPr>
          <p:cNvPr id="168" name="Google Shape;168;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ext showing the first five terms of three sequences: a. 30, 40, 50, 60, 70 b. 0, 5, 15, 30, 50 c. 1, 2, 4, 8, 16." id="169" name="Google Shape;169;p16" title="ChatGPT Image Aug 1, 2025, 01_14_42 PM.png"/>
          <p:cNvPicPr preferRelativeResize="0"/>
          <p:nvPr/>
        </p:nvPicPr>
        <p:blipFill rotWithShape="1">
          <a:blip r:embed="rId3">
            <a:alphaModFix/>
          </a:blip>
          <a:srcRect b="0" l="0" r="0" t="0"/>
          <a:stretch/>
        </p:blipFill>
        <p:spPr>
          <a:xfrm>
            <a:off x="371671" y="1059125"/>
            <a:ext cx="2963451" cy="2963451"/>
          </a:xfrm>
          <a:prstGeom prst="rect">
            <a:avLst/>
          </a:prstGeom>
          <a:noFill/>
          <a:ln>
            <a:noFill/>
          </a:ln>
        </p:spPr>
      </p:pic>
      <p:sp>
        <p:nvSpPr>
          <p:cNvPr id="170" name="Google Shape;170;p16">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Comparing Sequences</a:t>
            </a:r>
            <a:endParaRPr b="1"/>
          </a:p>
        </p:txBody>
      </p:sp>
      <p:pic>
        <p:nvPicPr>
          <p:cNvPr id="177" name="Google Shape;177;p17" title="Screenshot 2025-07-21 151942.png">
            <a:hlinkClick r:id="rId4"/>
          </p:cNvPr>
          <p:cNvPicPr preferRelativeResize="0"/>
          <p:nvPr/>
        </p:nvPicPr>
        <p:blipFill rotWithShape="1">
          <a:blip r:embed="rId5">
            <a:alphaModFix/>
          </a:blip>
          <a:srcRect b="0" l="1681" r="1671" t="0"/>
          <a:stretch/>
        </p:blipFill>
        <p:spPr>
          <a:xfrm>
            <a:off x="1695488" y="482875"/>
            <a:ext cx="5753024" cy="32189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1" name="Shape 181"/>
        <p:cNvGrpSpPr/>
        <p:nvPr/>
      </p:nvGrpSpPr>
      <p:grpSpPr>
        <a:xfrm>
          <a:off x="0" y="0"/>
          <a:ext cx="0" cy="0"/>
          <a:chOff x="0" y="0"/>
          <a:chExt cx="0" cy="0"/>
        </a:xfrm>
      </p:grpSpPr>
      <p:sp>
        <p:nvSpPr>
          <p:cNvPr id="182" name="Google Shape;182;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83" name="Google Shape;183;p18"/>
          <p:cNvSpPr txBox="1"/>
          <p:nvPr>
            <p:ph idx="1" type="body"/>
          </p:nvPr>
        </p:nvSpPr>
        <p:spPr>
          <a:xfrm>
            <a:off x="1174350" y="1112675"/>
            <a:ext cx="6246600" cy="54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Elena says that it’s not possible to have a sequence of numbers that is both arithmetic and geometric. Do you agree with Elena? Be prepared to show your reasoning.</a:t>
            </a:r>
            <a:endParaRPr/>
          </a:p>
        </p:txBody>
      </p:sp>
      <p:sp>
        <p:nvSpPr>
          <p:cNvPr id="184" name="Google Shape;18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4.16.2: What Is an Arithmetic Sequence?</a:t>
            </a:r>
            <a:endParaRPr/>
          </a:p>
        </p:txBody>
      </p:sp>
      <p:pic>
        <p:nvPicPr>
          <p:cNvPr id="186" name="Google Shape;186;p18"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An illustration of a thoughtful girl with three thought bubbles above her head reading Arithmetic, Arithmetic + Geometric?, and Geometric.&#10;" id="187" name="Google Shape;187;p18" title="2ChatGPT_Image_Aug_6__2025__09_00_26_AM-removebg-preview.png"/>
          <p:cNvPicPr preferRelativeResize="0"/>
          <p:nvPr/>
        </p:nvPicPr>
        <p:blipFill rotWithShape="1">
          <a:blip r:embed="rId4">
            <a:alphaModFix/>
          </a:blip>
          <a:srcRect b="0" l="0" r="0" t="0"/>
          <a:stretch/>
        </p:blipFill>
        <p:spPr>
          <a:xfrm>
            <a:off x="2279563" y="2035954"/>
            <a:ext cx="4036163" cy="2690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3" name="Google Shape;193;p19"/>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Which of the following sequences is arithmetic?</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3, 4, 6, 9, 13, . . .</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1, 4, 16, 64, …</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3, 7, 11, 15, . . .</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25, 5, 1, ⅕, . . .</a:t>
            </a:r>
            <a:endParaRPr sz="1700"/>
          </a:p>
        </p:txBody>
      </p:sp>
      <p:sp>
        <p:nvSpPr>
          <p:cNvPr id="194" name="Google Shape;19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4.16.2: What Is an Arithmetic Sequence?</a:t>
            </a:r>
            <a:endParaRPr sz="1000"/>
          </a:p>
        </p:txBody>
      </p:sp>
      <p:pic>
        <p:nvPicPr>
          <p:cNvPr id="196" name="Google Shape;196;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7" name="Google Shape;197;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The word Arithmetic in coloized font." id="198" name="Google Shape;198;p19"/>
          <p:cNvPicPr preferRelativeResize="0"/>
          <p:nvPr/>
        </p:nvPicPr>
        <p:blipFill rotWithShape="1">
          <a:blip r:embed="rId4">
            <a:alphaModFix/>
          </a:blip>
          <a:srcRect b="0" l="2180" r="2189" t="0"/>
          <a:stretch/>
        </p:blipFill>
        <p:spPr>
          <a:xfrm>
            <a:off x="2878913" y="2678988"/>
            <a:ext cx="3386176" cy="192946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sp>
        <p:nvSpPr>
          <p:cNvPr id="203" name="Google Shape;20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4" name="Google Shape;204;p20"/>
          <p:cNvSpPr txBox="1"/>
          <p:nvPr>
            <p:ph idx="1" type="body"/>
          </p:nvPr>
        </p:nvSpPr>
        <p:spPr>
          <a:xfrm>
            <a:off x="311700" y="1173475"/>
            <a:ext cx="8649300" cy="38316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1600"/>
              <a:t>An </a:t>
            </a:r>
            <a:r>
              <a:rPr b="1" lang="en" sz="1600"/>
              <a:t>arithmetic sequence</a:t>
            </a:r>
            <a:r>
              <a:rPr lang="en" sz="1600"/>
              <a:t> is a list of numbers where each term increases or decreases by a constant value, called the </a:t>
            </a:r>
            <a:r>
              <a:rPr b="1" lang="en" sz="1600"/>
              <a:t>common difference</a:t>
            </a:r>
            <a:r>
              <a:rPr lang="en" sz="1600"/>
              <a:t>.</a:t>
            </a:r>
            <a:endParaRPr sz="1600"/>
          </a:p>
          <a:p>
            <a:pPr indent="0" lvl="0" marL="457200" rtl="0" algn="l">
              <a:spcBef>
                <a:spcPts val="0"/>
              </a:spcBef>
              <a:spcAft>
                <a:spcPts val="0"/>
              </a:spcAft>
              <a:buNone/>
            </a:pPr>
            <a:r>
              <a:t/>
            </a:r>
            <a:endParaRPr sz="600"/>
          </a:p>
          <a:p>
            <a:pPr indent="0" lvl="0" marL="457200" rtl="0" algn="l">
              <a:spcBef>
                <a:spcPts val="0"/>
              </a:spcBef>
              <a:spcAft>
                <a:spcPts val="0"/>
              </a:spcAft>
              <a:buNone/>
            </a:pPr>
            <a:r>
              <a:rPr b="1" lang="en" sz="1600"/>
              <a:t>Example 1</a:t>
            </a:r>
            <a:r>
              <a:rPr lang="en" sz="1600"/>
              <a:t>: Truck Value Depreciation: A truck bought for $25,000 decreases by $3,400 each year.</a:t>
            </a:r>
            <a:endParaRPr sz="1600"/>
          </a:p>
          <a:p>
            <a:pPr indent="0" lvl="0" marL="0" rtl="0" algn="l">
              <a:spcBef>
                <a:spcPts val="0"/>
              </a:spcBef>
              <a:spcAft>
                <a:spcPts val="0"/>
              </a:spcAft>
              <a:buNone/>
            </a:pPr>
            <a:r>
              <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t/>
            </a:r>
            <a:endParaRPr sz="1600"/>
          </a:p>
          <a:p>
            <a:pPr indent="0" lvl="0" marL="457200" rtl="0" algn="l">
              <a:spcBef>
                <a:spcPts val="0"/>
              </a:spcBef>
              <a:spcAft>
                <a:spcPts val="0"/>
              </a:spcAft>
              <a:buNone/>
            </a:pPr>
            <a:r>
              <a:t/>
            </a:r>
            <a:endParaRPr b="1" sz="1600"/>
          </a:p>
          <a:p>
            <a:pPr indent="0" lvl="0" marL="457200" rtl="0" algn="l">
              <a:spcBef>
                <a:spcPts val="0"/>
              </a:spcBef>
              <a:spcAft>
                <a:spcPts val="0"/>
              </a:spcAft>
              <a:buNone/>
            </a:pPr>
            <a:r>
              <a:rPr b="1" lang="en" sz="1600"/>
              <a:t>Example 2:</a:t>
            </a:r>
            <a:r>
              <a:rPr lang="en" sz="1600"/>
              <a:t> Increasing by 3</a:t>
            </a:r>
            <a:endParaRPr sz="1600"/>
          </a:p>
          <a:p>
            <a:pPr indent="0" lvl="0" marL="457200" rtl="0" algn="l">
              <a:spcBef>
                <a:spcPts val="0"/>
              </a:spcBef>
              <a:spcAft>
                <a:spcPts val="0"/>
              </a:spcAft>
              <a:buNone/>
            </a:pPr>
            <a:r>
              <a:rPr lang="en" sz="1600"/>
              <a:t>A simple arithmetic sequence with a common difference of +3:</a:t>
            </a:r>
            <a:endParaRPr sz="1600"/>
          </a:p>
          <a:p>
            <a:pPr indent="0" lvl="0" marL="457200" rtl="0" algn="l">
              <a:spcBef>
                <a:spcPts val="0"/>
              </a:spcBef>
              <a:spcAft>
                <a:spcPts val="0"/>
              </a:spcAft>
              <a:buNone/>
            </a:pPr>
            <a:r>
              <a:rPr lang="en" sz="1600"/>
              <a:t>Formula:To find any term in an arithmetic sequence:</a:t>
            </a:r>
            <a:endParaRPr sz="1600"/>
          </a:p>
          <a:p>
            <a:pPr indent="0" lvl="0" marL="457200" rtl="0" algn="l">
              <a:spcBef>
                <a:spcPts val="0"/>
              </a:spcBef>
              <a:spcAft>
                <a:spcPts val="0"/>
              </a:spcAft>
              <a:buNone/>
            </a:pPr>
            <a:r>
              <a:rPr lang="en" sz="1600"/>
              <a:t> </a:t>
            </a:r>
            <a:r>
              <a:rPr i="1" lang="en" sz="1600">
                <a:latin typeface="Times New Roman"/>
                <a:ea typeface="Times New Roman"/>
                <a:cs typeface="Times New Roman"/>
                <a:sym typeface="Times New Roman"/>
              </a:rPr>
              <a:t>aₙ</a:t>
            </a:r>
            <a:r>
              <a:rPr lang="en" sz="1600"/>
              <a:t> = </a:t>
            </a:r>
            <a:r>
              <a:rPr i="1" lang="en" sz="1600">
                <a:latin typeface="Times New Roman"/>
                <a:ea typeface="Times New Roman"/>
                <a:cs typeface="Times New Roman"/>
                <a:sym typeface="Times New Roman"/>
              </a:rPr>
              <a:t>a₁</a:t>
            </a:r>
            <a:r>
              <a:rPr lang="en" sz="1600"/>
              <a:t> + (</a:t>
            </a:r>
            <a:r>
              <a:rPr i="1" lang="en" sz="1600">
                <a:latin typeface="Times New Roman"/>
                <a:ea typeface="Times New Roman"/>
                <a:cs typeface="Times New Roman"/>
                <a:sym typeface="Times New Roman"/>
              </a:rPr>
              <a:t>n</a:t>
            </a:r>
            <a:r>
              <a:rPr lang="en" sz="1600"/>
              <a:t> – 1)</a:t>
            </a:r>
            <a:r>
              <a:rPr i="1" lang="en" sz="1600">
                <a:latin typeface="Times New Roman"/>
                <a:ea typeface="Times New Roman"/>
                <a:cs typeface="Times New Roman"/>
                <a:sym typeface="Times New Roman"/>
              </a:rPr>
              <a:t>d</a:t>
            </a:r>
            <a:r>
              <a:rPr lang="en" sz="1600"/>
              <a:t>, where: </a:t>
            </a:r>
            <a:r>
              <a:rPr i="1" lang="en" sz="1600">
                <a:latin typeface="Times New Roman"/>
                <a:ea typeface="Times New Roman"/>
                <a:cs typeface="Times New Roman"/>
                <a:sym typeface="Times New Roman"/>
              </a:rPr>
              <a:t>a₁</a:t>
            </a:r>
            <a:r>
              <a:rPr lang="en" sz="1600"/>
              <a:t> is the first term, </a:t>
            </a:r>
            <a:r>
              <a:rPr i="1" lang="en" sz="1600">
                <a:latin typeface="Times New Roman"/>
                <a:ea typeface="Times New Roman"/>
                <a:cs typeface="Times New Roman"/>
                <a:sym typeface="Times New Roman"/>
              </a:rPr>
              <a:t>d</a:t>
            </a:r>
            <a:r>
              <a:rPr lang="en" sz="1600"/>
              <a:t> is the common difference. </a:t>
            </a:r>
            <a:r>
              <a:rPr i="1" lang="en" sz="1600">
                <a:latin typeface="Times New Roman"/>
                <a:ea typeface="Times New Roman"/>
                <a:cs typeface="Times New Roman"/>
                <a:sym typeface="Times New Roman"/>
              </a:rPr>
              <a:t>n</a:t>
            </a:r>
            <a:r>
              <a:rPr lang="en" sz="1600"/>
              <a:t> is the term number</a:t>
            </a:r>
            <a:endParaRPr sz="1600"/>
          </a:p>
        </p:txBody>
      </p:sp>
      <p:sp>
        <p:nvSpPr>
          <p:cNvPr id="205" name="Google Shape;20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4.16.2: What Is an Arithmetic Sequence? - Additional Resources</a:t>
            </a:r>
            <a:endParaRPr sz="1000"/>
          </a:p>
        </p:txBody>
      </p:sp>
      <p:pic>
        <p:nvPicPr>
          <p:cNvPr id="207" name="Google Shape;207;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8" name="Google Shape;208;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A sequence of numbers in curly brackets decreases by 3,400 each step: 25,000, 21,600, 18,200, 14,800, 11,400, and 8,000, with arrows indicating each subtraction of 3,400." id="209" name="Google Shape;209;p20"/>
          <p:cNvPicPr preferRelativeResize="0"/>
          <p:nvPr/>
        </p:nvPicPr>
        <p:blipFill>
          <a:blip r:embed="rId4">
            <a:alphaModFix/>
          </a:blip>
          <a:stretch>
            <a:fillRect/>
          </a:stretch>
        </p:blipFill>
        <p:spPr>
          <a:xfrm>
            <a:off x="868221" y="2377980"/>
            <a:ext cx="4876075" cy="728350"/>
          </a:xfrm>
          <a:prstGeom prst="rect">
            <a:avLst/>
          </a:prstGeom>
          <a:noFill/>
          <a:ln>
            <a:noFill/>
          </a:ln>
        </p:spPr>
      </p:pic>
      <p:sp>
        <p:nvSpPr>
          <p:cNvPr id="210" name="Google Shape;210;p20"/>
          <p:cNvSpPr/>
          <p:nvPr/>
        </p:nvSpPr>
        <p:spPr>
          <a:xfrm>
            <a:off x="6210000" y="2255801"/>
            <a:ext cx="2476800" cy="1014000"/>
          </a:xfrm>
          <a:prstGeom prst="wedgeRoundRectCallout">
            <a:avLst>
              <a:gd fmla="val -66668" name="adj1"/>
              <a:gd fmla="val -20258" name="adj2"/>
              <a:gd fmla="val 0" name="adj3"/>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This forms an arithmetic sequence with a common difference of –3,400</a:t>
            </a:r>
            <a:endParaRPr sz="1600">
              <a:latin typeface="Calibri"/>
              <a:ea typeface="Calibri"/>
              <a:cs typeface="Calibri"/>
              <a:sym typeface="Calibri"/>
            </a:endParaRPr>
          </a:p>
        </p:txBody>
      </p:sp>
      <p:pic>
        <p:nvPicPr>
          <p:cNvPr descr="A sequence of numbers showing 3, 6, 9, 12, 15, with arrows above each pair labeled +3 to illustrate adding 3 each time.&#10;" id="211" name="Google Shape;211;p20"/>
          <p:cNvPicPr preferRelativeResize="0"/>
          <p:nvPr/>
        </p:nvPicPr>
        <p:blipFill>
          <a:blip r:embed="rId5">
            <a:alphaModFix/>
          </a:blip>
          <a:stretch>
            <a:fillRect/>
          </a:stretch>
        </p:blipFill>
        <p:spPr>
          <a:xfrm>
            <a:off x="5488700" y="3556166"/>
            <a:ext cx="3198112" cy="572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5" name="Shape 215"/>
        <p:cNvGrpSpPr/>
        <p:nvPr/>
      </p:nvGrpSpPr>
      <p:grpSpPr>
        <a:xfrm>
          <a:off x="0" y="0"/>
          <a:ext cx="0" cy="0"/>
          <a:chOff x="0" y="0"/>
          <a:chExt cx="0" cy="0"/>
        </a:xfrm>
      </p:grpSpPr>
      <p:sp>
        <p:nvSpPr>
          <p:cNvPr id="216" name="Google Shape;21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7" name="Google Shape;217;p21"/>
          <p:cNvSpPr txBox="1"/>
          <p:nvPr>
            <p:ph idx="1" type="body"/>
          </p:nvPr>
        </p:nvSpPr>
        <p:spPr>
          <a:xfrm>
            <a:off x="311700" y="1173475"/>
            <a:ext cx="8649300" cy="38316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Is each sequence arithmetic? If so, find the common difference.</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42900" lvl="0" marL="1828800" rtl="0" algn="l">
              <a:spcBef>
                <a:spcPts val="0"/>
              </a:spcBef>
              <a:spcAft>
                <a:spcPts val="0"/>
              </a:spcAft>
              <a:buSzPts val="1800"/>
              <a:buAutoNum type="arabicPeriod"/>
            </a:pPr>
            <a:r>
              <a:rPr lang="en"/>
              <a:t>{1, 2, 4, 8, 16, . . .}  </a:t>
            </a:r>
            <a:endParaRPr/>
          </a:p>
          <a:p>
            <a:pPr indent="-342900" lvl="0" marL="1828800" rtl="0" algn="l">
              <a:spcBef>
                <a:spcPts val="1000"/>
              </a:spcBef>
              <a:spcAft>
                <a:spcPts val="0"/>
              </a:spcAft>
              <a:buSzPts val="1800"/>
              <a:buAutoNum type="arabicPeriod"/>
            </a:pPr>
            <a:r>
              <a:rPr lang="en"/>
              <a:t>{-3, 1, 5, 9, 13, . . .}</a:t>
            </a:r>
            <a:endParaRPr/>
          </a:p>
          <a:p>
            <a:pPr indent="0" lvl="0" marL="0" rtl="0" algn="l">
              <a:spcBef>
                <a:spcPts val="1000"/>
              </a:spcBef>
              <a:spcAft>
                <a:spcPts val="0"/>
              </a:spcAft>
              <a:buNone/>
            </a:pPr>
            <a:r>
              <a:t/>
            </a:r>
            <a:endParaRPr/>
          </a:p>
          <a:p>
            <a:pPr indent="0" lvl="0" marL="0" rtl="0" algn="l">
              <a:spcBef>
                <a:spcPts val="1000"/>
              </a:spcBef>
              <a:spcAft>
                <a:spcPts val="0"/>
              </a:spcAft>
              <a:buNone/>
            </a:pPr>
            <a:r>
              <a:t/>
            </a:r>
            <a:endParaRPr/>
          </a:p>
          <a:p>
            <a:pPr indent="0" lvl="0" marL="0" rtl="0" algn="l">
              <a:spcBef>
                <a:spcPts val="1000"/>
              </a:spcBef>
              <a:spcAft>
                <a:spcPts val="1000"/>
              </a:spcAft>
              <a:buNone/>
            </a:pPr>
            <a:r>
              <a:t/>
            </a:r>
            <a:endParaRPr/>
          </a:p>
        </p:txBody>
      </p:sp>
      <p:sp>
        <p:nvSpPr>
          <p:cNvPr id="218" name="Google Shape;218;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4.16.2: What Is an Arithmetic Sequence? - Additional Resources</a:t>
            </a:r>
            <a:endParaRPr sz="1000"/>
          </a:p>
        </p:txBody>
      </p:sp>
      <p:pic>
        <p:nvPicPr>
          <p:cNvPr id="220" name="Google Shape;220;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21" name="Google Shape;221;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ext on a beige background reads: “Subtract each term from the subsequent term to determine whether a common difference exists." id="222" name="Google Shape;222;p21" title="ChatGPT Image Aug 6, 2025, 10_25_06 AM.png"/>
          <p:cNvPicPr preferRelativeResize="0"/>
          <p:nvPr/>
        </p:nvPicPr>
        <p:blipFill>
          <a:blip r:embed="rId4">
            <a:alphaModFix/>
          </a:blip>
          <a:stretch>
            <a:fillRect/>
          </a:stretch>
        </p:blipFill>
        <p:spPr>
          <a:xfrm>
            <a:off x="4175400" y="1675838"/>
            <a:ext cx="2932475" cy="29324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3" name="Google Shape;233;p22"/>
          <p:cNvCxnSpPr>
            <a:stCxn id="227" idx="2"/>
            <a:endCxn id="22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4" name="Google Shape;234;p22"/>
          <p:cNvCxnSpPr>
            <a:stCxn id="229" idx="3"/>
            <a:endCxn id="22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5" name="Google Shape;235;p22"/>
          <p:cNvCxnSpPr>
            <a:stCxn id="228" idx="3"/>
            <a:endCxn id="23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6" name="Google Shape;236;p22"/>
          <p:cNvCxnSpPr>
            <a:stCxn id="230" idx="3"/>
            <a:endCxn id="23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7" name="Google Shape;237;p22"/>
          <p:cNvCxnSpPr>
            <a:stCxn id="232" idx="3"/>
            <a:endCxn id="23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8" name="Google Shape;23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0" name="Google Shape;240;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1" name="Google Shape;241;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2" name="Google Shape;242;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3" name="Google Shape;243;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4" name="Google Shape;244;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5" name="Google Shape;245;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6" name="Google Shape;246;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7" name="Google Shape;247;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8" name="Google Shape;248;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9" name="Google Shape;249;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0" name="Google Shape;250;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1" name="Google Shape;251;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A Sequence is a Function</a:t>
            </a:r>
            <a:r>
              <a:rPr lang="en" sz="2500">
                <a:solidFill>
                  <a:srgbClr val="005047"/>
                </a:solidFill>
              </a:rPr>
              <a:t> </a:t>
            </a:r>
            <a:r>
              <a:rPr lang="en" sz="2500"/>
              <a:t>🔃</a:t>
            </a:r>
            <a:endParaRPr sz="2500">
              <a:solidFill>
                <a:srgbClr val="005047"/>
              </a:solidFill>
            </a:endParaRPr>
          </a:p>
        </p:txBody>
      </p:sp>
      <p:sp>
        <p:nvSpPr>
          <p:cNvPr id="257" name="Google Shape;257;p23"/>
          <p:cNvSpPr txBox="1"/>
          <p:nvPr>
            <p:ph idx="1" type="body"/>
          </p:nvPr>
        </p:nvSpPr>
        <p:spPr>
          <a:xfrm>
            <a:off x="311700" y="1000075"/>
            <a:ext cx="8616300" cy="98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Jada and Mai are trying to decide what type of sequence this could be:</a:t>
            </a:r>
            <a:endParaRPr/>
          </a:p>
          <a:p>
            <a:pPr indent="0" lvl="0" marL="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p:txBody>
      </p:sp>
      <p:sp>
        <p:nvSpPr>
          <p:cNvPr id="258" name="Google Shape;25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4.16.3: A Sequence Is a Type of Function</a:t>
            </a:r>
            <a:endParaRPr/>
          </a:p>
        </p:txBody>
      </p:sp>
      <p:pic>
        <p:nvPicPr>
          <p:cNvPr id="260" name="Google Shape;260;p23"/>
          <p:cNvPicPr preferRelativeResize="0"/>
          <p:nvPr/>
        </p:nvPicPr>
        <p:blipFill>
          <a:blip r:embed="rId3">
            <a:alphaModFix/>
          </a:blip>
          <a:stretch>
            <a:fillRect/>
          </a:stretch>
        </p:blipFill>
        <p:spPr>
          <a:xfrm>
            <a:off x="3231363" y="1566312"/>
            <a:ext cx="5261380" cy="2361775"/>
          </a:xfrm>
          <a:prstGeom prst="rect">
            <a:avLst/>
          </a:prstGeom>
          <a:noFill/>
          <a:ln>
            <a:noFill/>
          </a:ln>
        </p:spPr>
      </p:pic>
      <p:sp>
        <p:nvSpPr>
          <p:cNvPr id="261" name="Google Shape;261;p23"/>
          <p:cNvSpPr txBox="1"/>
          <p:nvPr/>
        </p:nvSpPr>
        <p:spPr>
          <a:xfrm>
            <a:off x="433500" y="1407723"/>
            <a:ext cx="8277000" cy="27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Jada says: “I think this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sequence is geometric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because in the value column,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each row is 3 times the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previous row.”</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Mai says: “I don’t think it is</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 geometric. I graphed it, and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it doesn’t look geometric.”</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Do you agree with Jada or Mai? Be prepared to show your reasoning using a graph.</a:t>
            </a:r>
            <a:endParaRPr sz="18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5" name="Shape 265"/>
        <p:cNvGrpSpPr/>
        <p:nvPr/>
      </p:nvGrpSpPr>
      <p:grpSpPr>
        <a:xfrm>
          <a:off x="0" y="0"/>
          <a:ext cx="0" cy="0"/>
          <a:chOff x="0" y="0"/>
          <a:chExt cx="0" cy="0"/>
        </a:xfrm>
      </p:grpSpPr>
      <p:sp>
        <p:nvSpPr>
          <p:cNvPr id="266" name="Google Shape;266;p24"/>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A Sequence is a Function</a:t>
            </a:r>
            <a:r>
              <a:rPr lang="en" sz="2500">
                <a:solidFill>
                  <a:srgbClr val="005047"/>
                </a:solidFill>
              </a:rPr>
              <a:t> </a:t>
            </a:r>
            <a:r>
              <a:rPr lang="en" sz="2500"/>
              <a:t>🔃</a:t>
            </a:r>
            <a:endParaRPr sz="2500">
              <a:solidFill>
                <a:srgbClr val="005047"/>
              </a:solidFill>
            </a:endParaRPr>
          </a:p>
        </p:txBody>
      </p:sp>
      <p:sp>
        <p:nvSpPr>
          <p:cNvPr id="267" name="Google Shape;26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4.16.3: A Sequence Is a Type of Function</a:t>
            </a:r>
            <a:endParaRPr/>
          </a:p>
        </p:txBody>
      </p:sp>
      <p:pic>
        <p:nvPicPr>
          <p:cNvPr descr="A scatter plot with term number on the x-axis (0 to 6) and value on the y-axis (0 to 30). Points are at (1, 2), (2, 6), and (5, 18)." id="269" name="Google Shape;269;p24"/>
          <p:cNvPicPr preferRelativeResize="0"/>
          <p:nvPr/>
        </p:nvPicPr>
        <p:blipFill>
          <a:blip r:embed="rId3">
            <a:alphaModFix/>
          </a:blip>
          <a:stretch>
            <a:fillRect/>
          </a:stretch>
        </p:blipFill>
        <p:spPr>
          <a:xfrm>
            <a:off x="2783083" y="1160325"/>
            <a:ext cx="3202050" cy="2963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5" name="Google Shape;275;p25"/>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00">
              <a:solidFill>
                <a:schemeClr val="dk1"/>
              </a:solidFill>
            </a:endParaRPr>
          </a:p>
          <a:p>
            <a:pPr indent="0" lvl="0" marL="914400" rtl="0" algn="l">
              <a:lnSpc>
                <a:spcPct val="100000"/>
              </a:lnSpc>
              <a:spcBef>
                <a:spcPts val="1200"/>
              </a:spcBef>
              <a:spcAft>
                <a:spcPts val="0"/>
              </a:spcAft>
              <a:buNone/>
            </a:pPr>
            <a:r>
              <a:rPr lang="en" sz="1500">
                <a:solidFill>
                  <a:schemeClr val="dk1"/>
                </a:solidFill>
              </a:rPr>
              <a:t>5, 8, ____, ____</a:t>
            </a:r>
            <a:endParaRPr sz="1500">
              <a:solidFill>
                <a:schemeClr val="dk1"/>
              </a:solidFill>
            </a:endParaRPr>
          </a:p>
          <a:p>
            <a:pPr indent="0" lvl="0" marL="914400" rtl="0" algn="l">
              <a:lnSpc>
                <a:spcPct val="100000"/>
              </a:lnSpc>
              <a:spcBef>
                <a:spcPts val="0"/>
              </a:spcBef>
              <a:spcAft>
                <a:spcPts val="0"/>
              </a:spcAft>
              <a:buNone/>
            </a:pPr>
            <a:r>
              <a:t/>
            </a:r>
            <a:endParaRPr sz="1500">
              <a:solidFill>
                <a:schemeClr val="dk1"/>
              </a:solidFill>
            </a:endParaRPr>
          </a:p>
          <a:p>
            <a:pPr indent="-323850" lvl="0" marL="1828800" rtl="0" algn="l">
              <a:lnSpc>
                <a:spcPct val="100000"/>
              </a:lnSpc>
              <a:spcBef>
                <a:spcPts val="0"/>
              </a:spcBef>
              <a:spcAft>
                <a:spcPts val="0"/>
              </a:spcAft>
              <a:buClr>
                <a:schemeClr val="dk1"/>
              </a:buClr>
              <a:buSzPts val="1500"/>
              <a:buFont typeface="Noto Sans"/>
              <a:buAutoNum type="alphaLcPeriod"/>
            </a:pPr>
            <a:r>
              <a:rPr lang="en" sz="1500">
                <a:solidFill>
                  <a:schemeClr val="dk1"/>
                </a:solidFill>
              </a:rPr>
              <a:t>12.8, 7.68	</a:t>
            </a:r>
            <a:endParaRPr sz="15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11, 14	</a:t>
            </a:r>
            <a:endParaRPr sz="15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13, 20</a:t>
            </a:r>
            <a:endParaRPr sz="600">
              <a:solidFill>
                <a:schemeClr val="dk1"/>
              </a:solidFill>
            </a:endParaRPr>
          </a:p>
          <a:p>
            <a:pPr indent="-323850" lvl="0" marL="18288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13, 21</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76" name="Google Shape;27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7" name="Google Shape;277;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4.16.3: A Sequence Is a Type of Function</a:t>
            </a:r>
            <a:endParaRPr sz="1000"/>
          </a:p>
        </p:txBody>
      </p:sp>
      <p:pic>
        <p:nvPicPr>
          <p:cNvPr id="278" name="Google Shape;278;p2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79" name="Google Shape;279;p25">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80" name="Google Shape;280;p25"/>
          <p:cNvSpPr txBox="1"/>
          <p:nvPr/>
        </p:nvSpPr>
        <p:spPr>
          <a:xfrm>
            <a:off x="310896" y="951750"/>
            <a:ext cx="90591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Which two terms could be next in the sequence to make it arithmetic?</a:t>
            </a:r>
            <a:endParaRPr sz="1100">
              <a:solidFill>
                <a:schemeClr val="dk1"/>
              </a:solidFill>
            </a:endParaRPr>
          </a:p>
        </p:txBody>
      </p:sp>
      <p:pic>
        <p:nvPicPr>
          <p:cNvPr descr="Text displays the numbers 5, 8 followed by two blank spaces, suggesting the continuation of a numerical sequence." id="281" name="Google Shape;281;p25" title="2ChatGPT Image Aug 6, 2025, 10_15_10 AM.png"/>
          <p:cNvPicPr preferRelativeResize="0"/>
          <p:nvPr/>
        </p:nvPicPr>
        <p:blipFill>
          <a:blip r:embed="rId4">
            <a:alphaModFix/>
          </a:blip>
          <a:stretch>
            <a:fillRect/>
          </a:stretch>
        </p:blipFill>
        <p:spPr>
          <a:xfrm>
            <a:off x="4091400" y="1499000"/>
            <a:ext cx="2471327" cy="247132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5" name="Shape 285"/>
        <p:cNvGrpSpPr/>
        <p:nvPr/>
      </p:nvGrpSpPr>
      <p:grpSpPr>
        <a:xfrm>
          <a:off x="0" y="0"/>
          <a:ext cx="0" cy="0"/>
          <a:chOff x="0" y="0"/>
          <a:chExt cx="0" cy="0"/>
        </a:xfrm>
      </p:grpSpPr>
      <p:sp>
        <p:nvSpPr>
          <p:cNvPr id="286" name="Google Shape;28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287" name="Google Shape;287;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8" name="Google Shape;288;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4.16.3: A Sequence Is a Type of Function</a:t>
            </a:r>
            <a:r>
              <a:rPr lang="en" sz="1000"/>
              <a:t> - Additional Resources</a:t>
            </a:r>
            <a:endParaRPr sz="1000"/>
          </a:p>
        </p:txBody>
      </p:sp>
      <p:sp>
        <p:nvSpPr>
          <p:cNvPr id="290" name="Google Shape;290;p26"/>
          <p:cNvSpPr txBox="1"/>
          <p:nvPr>
            <p:ph idx="1" type="body"/>
          </p:nvPr>
        </p:nvSpPr>
        <p:spPr>
          <a:xfrm>
            <a:off x="640900" y="1225600"/>
            <a:ext cx="3726900" cy="3217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For a sequence: 1, 3, . .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Write the next two terms that would make the sequence:</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geometric</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arithmetic</a:t>
            </a:r>
            <a:endParaRPr>
              <a:solidFill>
                <a:schemeClr val="dk1"/>
              </a:solidFill>
            </a:endParaRPr>
          </a:p>
          <a:p>
            <a:pPr indent="0" lvl="0" marL="0" rtl="0" algn="l">
              <a:spcBef>
                <a:spcPts val="1000"/>
              </a:spcBef>
              <a:spcAft>
                <a:spcPts val="1200"/>
              </a:spcAft>
              <a:buNone/>
            </a:pPr>
            <a:r>
              <a:t/>
            </a:r>
            <a:endParaRPr sz="1400">
              <a:solidFill>
                <a:schemeClr val="dk1"/>
              </a:solidFill>
            </a:endParaRPr>
          </a:p>
        </p:txBody>
      </p:sp>
      <p:pic>
        <p:nvPicPr>
          <p:cNvPr descr="A diagram with two sections—Arithmetic 1, 3,... on top and Geometric 1, 3,... below—illustrates sequences." id="291" name="Google Shape;291;p26" title="ChatGPT_Image_Aug_6__2025__09_56_44_AM-removebg-preview.png"/>
          <p:cNvPicPr preferRelativeResize="0"/>
          <p:nvPr/>
        </p:nvPicPr>
        <p:blipFill>
          <a:blip r:embed="rId4">
            <a:alphaModFix/>
          </a:blip>
          <a:stretch>
            <a:fillRect/>
          </a:stretch>
        </p:blipFill>
        <p:spPr>
          <a:xfrm>
            <a:off x="3735025" y="1064675"/>
            <a:ext cx="4899475" cy="3266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9" name="Google Shape;299;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1" name="Google Shape;301;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2" name="Google Shape;302;p27"/>
          <p:cNvCxnSpPr>
            <a:stCxn id="296" idx="2"/>
            <a:endCxn id="2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3" name="Google Shape;303;p27"/>
          <p:cNvCxnSpPr>
            <a:stCxn id="298" idx="3"/>
            <a:endCxn id="29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4" name="Google Shape;304;p27"/>
          <p:cNvCxnSpPr>
            <a:stCxn id="297" idx="3"/>
            <a:endCxn id="29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5" name="Google Shape;305;p27"/>
          <p:cNvCxnSpPr>
            <a:stCxn id="299" idx="3"/>
            <a:endCxn id="30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6" name="Google Shape;306;p27"/>
          <p:cNvCxnSpPr>
            <a:stCxn id="301" idx="3"/>
            <a:endCxn id="30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7" name="Google Shape;307;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8" name="Google Shape;308;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9" name="Google Shape;309;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0" name="Google Shape;310;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1" name="Google Shape;311;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2" name="Google Shape;312;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3" name="Google Shape;313;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4" name="Google Shape;314;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5" name="Google Shape;315;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6" name="Google Shape;316;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7" name="Google Shape;317;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8" name="Google Shape;318;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9" name="Google Shape;319;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0" name="Google Shape;320;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6" name="Google Shape;326;p28"/>
          <p:cNvSpPr txBox="1"/>
          <p:nvPr>
            <p:ph idx="1" type="body"/>
          </p:nvPr>
        </p:nvSpPr>
        <p:spPr>
          <a:xfrm>
            <a:off x="311700" y="2295475"/>
            <a:ext cx="8116800" cy="21933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Find the next two terms of the arithmetic sequence 2, 8, ____, ____.</a:t>
            </a:r>
            <a:endParaRPr sz="1700"/>
          </a:p>
          <a:p>
            <a:pPr indent="0" lvl="0" marL="0" rtl="0" algn="l">
              <a:lnSpc>
                <a:spcPct val="100000"/>
              </a:lnSpc>
              <a:spcBef>
                <a:spcPts val="0"/>
              </a:spcBef>
              <a:spcAft>
                <a:spcPts val="0"/>
              </a:spcAft>
              <a:buNone/>
            </a:pPr>
            <a:r>
              <a:t/>
            </a:r>
            <a:endParaRPr sz="1000"/>
          </a:p>
          <a:p>
            <a:pPr indent="0" lvl="0" marL="0" rtl="0" algn="l">
              <a:lnSpc>
                <a:spcPct val="100000"/>
              </a:lnSpc>
              <a:spcBef>
                <a:spcPts val="0"/>
              </a:spcBef>
              <a:spcAft>
                <a:spcPts val="0"/>
              </a:spcAft>
              <a:buNone/>
            </a:pPr>
            <a:r>
              <a:t/>
            </a:r>
            <a:endParaRPr sz="100"/>
          </a:p>
          <a:p>
            <a:pPr indent="-336550" lvl="0" marL="457200" rtl="0" algn="l">
              <a:lnSpc>
                <a:spcPct val="100000"/>
              </a:lnSpc>
              <a:spcBef>
                <a:spcPts val="0"/>
              </a:spcBef>
              <a:spcAft>
                <a:spcPts val="0"/>
              </a:spcAft>
              <a:buSzPts val="1700"/>
              <a:buAutoNum type="arabicPeriod"/>
            </a:pPr>
            <a:r>
              <a:rPr lang="en" sz="1700"/>
              <a:t>Find the next two terms of the geometric sequence 2, 8, ____, ____.</a:t>
            </a:r>
            <a:endParaRPr sz="1700"/>
          </a:p>
          <a:p>
            <a:pPr indent="0" lvl="0" marL="0" rtl="0" algn="l">
              <a:lnSpc>
                <a:spcPct val="100000"/>
              </a:lnSpc>
              <a:spcBef>
                <a:spcPts val="0"/>
              </a:spcBef>
              <a:spcAft>
                <a:spcPts val="0"/>
              </a:spcAft>
              <a:buNone/>
            </a:pPr>
            <a:r>
              <a:t/>
            </a:r>
            <a:endParaRPr sz="700"/>
          </a:p>
          <a:p>
            <a:pPr indent="-336550" lvl="0" marL="457200" rtl="0" algn="l">
              <a:lnSpc>
                <a:spcPct val="100000"/>
              </a:lnSpc>
              <a:spcBef>
                <a:spcPts val="0"/>
              </a:spcBef>
              <a:spcAft>
                <a:spcPts val="0"/>
              </a:spcAft>
              <a:buSzPts val="1700"/>
              <a:buAutoNum type="arabicPeriod"/>
            </a:pPr>
            <a:r>
              <a:rPr lang="en" sz="1700"/>
              <a:t>Find two possible next terms of a sequence 2, 8, ____, ____ that is neither geometric </a:t>
            </a:r>
            <a:r>
              <a:rPr lang="en" sz="1700"/>
              <a:t>or</a:t>
            </a:r>
            <a:r>
              <a:rPr lang="en" sz="1700"/>
              <a:t> arithmetic.</a:t>
            </a:r>
            <a:endParaRPr sz="1700"/>
          </a:p>
        </p:txBody>
      </p:sp>
      <p:sp>
        <p:nvSpPr>
          <p:cNvPr id="327" name="Google Shape;327;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4.16.4: Identify and Generate Sequences</a:t>
            </a:r>
            <a:endParaRPr/>
          </a:p>
        </p:txBody>
      </p:sp>
      <p:sp>
        <p:nvSpPr>
          <p:cNvPr id="329" name="Google Shape;329;p28"/>
          <p:cNvSpPr txBox="1"/>
          <p:nvPr/>
        </p:nvSpPr>
        <p:spPr>
          <a:xfrm>
            <a:off x="310900" y="1143000"/>
            <a:ext cx="5873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Many sequences start with the terms 2 and 8.</a:t>
            </a:r>
            <a:endParaRPr sz="1700">
              <a:solidFill>
                <a:srgbClr val="424242"/>
              </a:solidFill>
              <a:latin typeface="Calibri"/>
              <a:ea typeface="Calibri"/>
              <a:cs typeface="Calibri"/>
              <a:sym typeface="Calibri"/>
            </a:endParaRPr>
          </a:p>
        </p:txBody>
      </p:sp>
      <p:pic>
        <p:nvPicPr>
          <p:cNvPr descr="Text on a beige background displays the numbers 2, 8 followed by two blank spaces, suggesting the continuation of a numerical sequence." id="330" name="Google Shape;330;p28" title="ChatGPT Image Aug 6, 2025, 09_39_59 AM.png"/>
          <p:cNvPicPr preferRelativeResize="0"/>
          <p:nvPr/>
        </p:nvPicPr>
        <p:blipFill rotWithShape="1">
          <a:blip r:embed="rId3">
            <a:alphaModFix/>
          </a:blip>
          <a:srcRect b="21485" l="0" r="0" t="21479"/>
          <a:stretch/>
        </p:blipFill>
        <p:spPr>
          <a:xfrm>
            <a:off x="5034701" y="331025"/>
            <a:ext cx="3386176" cy="19313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1" name="Google Shape;341;p29"/>
          <p:cNvCxnSpPr>
            <a:stCxn id="335" idx="2"/>
            <a:endCxn id="3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2" name="Google Shape;342;p29"/>
          <p:cNvCxnSpPr>
            <a:stCxn id="337" idx="3"/>
            <a:endCxn id="3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29"/>
          <p:cNvCxnSpPr>
            <a:stCxn id="336" idx="3"/>
            <a:endCxn id="33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4" name="Google Shape;344;p29"/>
          <p:cNvCxnSpPr>
            <a:stCxn id="338" idx="3"/>
            <a:endCxn id="34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5" name="Google Shape;345;p29"/>
          <p:cNvCxnSpPr>
            <a:stCxn id="340" idx="3"/>
            <a:endCxn id="3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6" name="Google Shape;346;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8" name="Google Shape;348;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49" name="Google Shape;349;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0" name="Google Shape;350;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1" name="Google Shape;351;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2" name="Google Shape;352;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3" name="Google Shape;353;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4" name="Google Shape;354;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5" name="Google Shape;355;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56" name="Google Shape;356;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57" name="Google Shape;357;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58" name="Google Shape;358;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59" name="Google Shape;359;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5" name="Google Shape;365;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66" name="Google Shape;366;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7" name="Google Shape;367;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a:t>
            </a:r>
            <a:r>
              <a:rPr lang="en"/>
              <a:t>.5 Practice</a:t>
            </a:r>
            <a:endParaRPr/>
          </a:p>
        </p:txBody>
      </p:sp>
      <p:pic>
        <p:nvPicPr>
          <p:cNvPr descr=" Student using a giant calculator with math symbols and gears around, symbolizing problem-solving and using tools to check work." id="368" name="Google Shape;368;p30" title="Practice-3.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4" name="Google Shape;374;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5" name="Google Shape;375;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6" name="Google Shape;376;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7" name="Google Shape;377;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9" name="Google Shape;379;p31"/>
          <p:cNvCxnSpPr>
            <a:stCxn id="373" idx="2"/>
            <a:endCxn id="37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0" name="Google Shape;380;p31"/>
          <p:cNvCxnSpPr>
            <a:stCxn id="375" idx="3"/>
            <a:endCxn id="37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1" name="Google Shape;381;p31"/>
          <p:cNvCxnSpPr>
            <a:stCxn id="374" idx="3"/>
            <a:endCxn id="37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2" name="Google Shape;382;p31"/>
          <p:cNvCxnSpPr>
            <a:stCxn id="376" idx="3"/>
            <a:endCxn id="37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3" name="Google Shape;383;p31"/>
          <p:cNvCxnSpPr>
            <a:stCxn id="378" idx="3"/>
            <a:endCxn id="37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4" name="Google Shape;384;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6" name="Google Shape;386;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7" name="Google Shape;387;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8" name="Google Shape;388;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89" name="Google Shape;389;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0" name="Google Shape;390;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1" name="Google Shape;391;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2" name="Google Shape;392;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3" name="Google Shape;393;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4" name="Google Shape;394;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5" name="Google Shape;395;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96" name="Google Shape;396;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97" name="Google Shape;397;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3" name="Google Shape;40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4" name="Google Shape;404;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 Introducing Arithmetic Sequences</a:t>
            </a:r>
            <a:endParaRPr/>
          </a:p>
        </p:txBody>
      </p:sp>
      <p:sp>
        <p:nvSpPr>
          <p:cNvPr id="405" name="Google Shape;405;p32"/>
          <p:cNvSpPr txBox="1"/>
          <p:nvPr/>
        </p:nvSpPr>
        <p:spPr>
          <a:xfrm>
            <a:off x="972200" y="1678825"/>
            <a:ext cx="2736300" cy="16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Discuss with a partner: “How are arithmetic and geometric sequences alike and different?”</a:t>
            </a:r>
            <a:endParaRPr i="1" sz="1800">
              <a:solidFill>
                <a:srgbClr val="424242"/>
              </a:solidFill>
              <a:latin typeface="Calibri"/>
              <a:ea typeface="Calibri"/>
              <a:cs typeface="Calibri"/>
              <a:sym typeface="Calibri"/>
            </a:endParaRPr>
          </a:p>
        </p:txBody>
      </p:sp>
      <p:pic>
        <p:nvPicPr>
          <p:cNvPr descr="A beige paper divided by a vertical line with the headings ALIKE on the left and DIFFERENT on the right forms a comparison chart with empty columns, " id="406" name="Google Shape;406;p32" title="ChatGPT Image Aug 6, 2025, 09_15_02 AM.png"/>
          <p:cNvPicPr preferRelativeResize="0"/>
          <p:nvPr/>
        </p:nvPicPr>
        <p:blipFill>
          <a:blip r:embed="rId3">
            <a:alphaModFix/>
          </a:blip>
          <a:stretch>
            <a:fillRect/>
          </a:stretch>
        </p:blipFill>
        <p:spPr>
          <a:xfrm>
            <a:off x="4239350" y="961900"/>
            <a:ext cx="3498762" cy="349876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2" name="Google Shape;412;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3" name="Google Shape;41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 Introducing Arithmetic Sequences</a:t>
            </a:r>
            <a:endParaRPr/>
          </a:p>
        </p:txBody>
      </p:sp>
      <p:graphicFrame>
        <p:nvGraphicFramePr>
          <p:cNvPr id="415" name="Google Shape;415;p33"/>
          <p:cNvGraphicFramePr/>
          <p:nvPr/>
        </p:nvGraphicFramePr>
        <p:xfrm>
          <a:off x="311700" y="1764100"/>
          <a:ext cx="3000000" cy="3000000"/>
        </p:xfrm>
        <a:graphic>
          <a:graphicData uri="http://schemas.openxmlformats.org/drawingml/2006/table">
            <a:tbl>
              <a:tblPr>
                <a:noFill/>
                <a:tableStyleId>{78446C25-D036-4A5F-8613-38BCDF19B542}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what it means for a sequence to be arithmetic or geometric.</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