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7E0B95-82C7-451A-852A-BABA79EA8A58}">
  <a:tblStyle styleId="{C07E0B95-82C7-451A-852A-BABA79EA8A5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d06f41d621f7c5fe2f275ba6cc956ce663dae903" TargetMode="External"/><Relationship Id="rId4" Type="http://schemas.openxmlformats.org/officeDocument/2006/relationships/hyperlink" Target="https://k12.openstax.org/contents/raise/resources/dea3dbdcb5ad38aa790899274fb16a6259b5141d"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5.xml"/><Relationship Id="rId3" Type="http://schemas.openxmlformats.org/officeDocument/2006/relationships/slide" Target="/pp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So far, students have used descriptions, expressions, and equations to show relationships and constraints. In this lesson, they revisit how graphs can represent those relationships. They’ll interpret points on and off graphs and connect them to equations and real-world meaning. This helps strengthen their problem-solving skills.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are also introduced to graphing technology. This can be taught separately, as long as it happens before the second activity.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Acquire devices that can run Desmos (recommended if accessible)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t>
            </a:r>
            <a:r>
              <a:rPr lang="en" u="sng">
                <a:solidFill>
                  <a:schemeClr val="dk1"/>
                </a:solidFill>
                <a:latin typeface="Noto Sans"/>
                <a:ea typeface="Noto Sans"/>
                <a:cs typeface="Noto Sans"/>
                <a:sym typeface="Noto Sans"/>
              </a:rPr>
              <a:t>a graph, and 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A3(C) </a:t>
            </a:r>
            <a:r>
              <a:rPr lang="en" u="sng">
                <a:solidFill>
                  <a:schemeClr val="dk1"/>
                </a:solidFill>
                <a:latin typeface="Noto Sans"/>
                <a:ea typeface="Noto Sans"/>
                <a:cs typeface="Noto Sans"/>
                <a:sym typeface="Noto Sans"/>
              </a:rPr>
              <a:t>graph linear functions on the coordinate plane and identify key features, including </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-intercept,</a:t>
            </a:r>
            <a:r>
              <a:rPr lang="en">
                <a:solidFill>
                  <a:schemeClr val="dk1"/>
                </a:solidFill>
                <a:latin typeface="Noto Sans"/>
                <a:ea typeface="Noto Sans"/>
                <a:cs typeface="Noto Sans"/>
                <a:sym typeface="Noto Sans"/>
              </a:rPr>
              <a:t> y-intercept, zeros, and slope, in mathematical and real-world problem</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1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1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c5ee86d98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c5ee86d9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warm-up encourages students to closely compare features of linear graphs and use precise language. It gives you a chance to hear what terms they know and how they describe graph characteristics.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It also sets the stage for reasoning about solutions through graphing, which is the focus of today’s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Arrange students in groups of 2 – 4. Display the graphs for all to see.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Give students 1 minute of quiet time to think individually and then time to share their thinking with their small group. In their small groups, ask each student to share their reasoning as to why a particular graph does not belong, and together find at least one reason each item doesn’t belong.</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A is the only graph that intersects the vertical axis at 0 (or that starts at the origin).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B is the only graph where the horizontal axis represents dollars and the vertical axis represents hours.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C is the only graph where the horizontal axis represents dollars and the vertical axis represents hours.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D is the only one that shows plotted points (which lie along a line) instead of a continuous line.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each group to share one reason why a particular item does not belong. Record and display the responses for all to see. After each response, ask the class if they agree or disagree. Since there is no single correct answer to the question of which one does not belong, attend to students’ explanations and ensure the reasons given are correct.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During the discussion, ask students to explain the meaning of any terminology they use, such as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or “negative slope.” Also, press students on unsubstantiated claims. (For example, if a student claims that graph A is the only one with a slope greater than 1, ask them to explain or show how they know.)</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6c5ee86d98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6c5ee86d98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will work to graph equations written in standard form using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 by hand, not technology. They will then use the graphs to find the slope of the lines.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teacher may choose to begin to associate the slope of the equation of the line in this form to −A/B. Students will later graph these equations using graphing technology in lesson 1.10, so it is helpful for students to understand how to complete the process on their 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each student a piece of graph paper or a coordinate grid. Have students recall how to plot a point with the x-value before the y-value.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pairs.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check with their partner at each step to compare their work before moving on to the next step. Have students explain their steps to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of the line will go through the coordinates (0, 3) and (4,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zero,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–(¾)</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Facilitate a discussion with students with them explaining how they found their 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ASK</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your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-intercepts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your slope?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an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also called a zero or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did you notice about the numbers in the equation and the numbers in the intercepts and slopes?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allows, try another example and ask the questions again and reflect if their analysis was accurate.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Invite students to quietly circulate and examine at least two other “frames” in the room. Give students quiet think time to consider what is the same and what is different about the constructed frames. Next, ask students to find a partner to discuss what they noticed. Listen for and amplify observations that include connections across approaches, challenges faced identifying dimensions of framing material, and the need for more sophisticated strategies for solving this problem using quadratic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and read the directions aloud. Students who both listen to and read the information will benefit from additional processing time. Check for understanding by inviting students to rephrase directions in their own words.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- 6(0) = 18;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18;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(6, 0) is the x-intercept.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also called a solution or zero.</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3(0)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 (0, –3)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The line should intersect the graph at points (–3, 0) and (6,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Slope = rise/run = 3/6; 3/6 =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 Slope: 2/5</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intercepts are correct, but the slope is the reciprocal of what it should be. The answer is: x-intercept: x = 2; y-intercept: y = −5; Slope: 5/2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 Slope: 5/2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intercept values are switched. The answer is: </a:t>
            </a:r>
            <a:r>
              <a:rPr lang="en" sz="1300">
                <a:solidFill>
                  <a:schemeClr val="dk1"/>
                </a:solidFill>
                <a:latin typeface="Calibri"/>
                <a:ea typeface="Calibri"/>
                <a:cs typeface="Calibri"/>
                <a:sym typeface="Calibri"/>
              </a:rPr>
              <a:t>x-intercept: x = 2; y-intercept: y = −5; Slope: 5/2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 Slope: 5/2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0,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When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0,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−5. On the graph, the rise over run will be up 5 and right 2 for a slope of 5/2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 Slope: –(5/2)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careful with signs when solving for a variable. The answer is: </a:t>
            </a:r>
            <a:r>
              <a:rPr lang="en" sz="1300">
                <a:solidFill>
                  <a:schemeClr val="dk1"/>
                </a:solidFill>
                <a:latin typeface="Calibri"/>
                <a:ea typeface="Calibri"/>
                <a:cs typeface="Calibri"/>
                <a:sym typeface="Calibri"/>
              </a:rPr>
              <a:t>x-intercept: x = 2; y-intercept: y = −5; Slope: 5/2</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will use this information in later activities to set up a quadratic equation that can be used to solve the problem.</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6c5ee86d98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6c5ee86d98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have learned that equations in two variables can have many solutions. This activity shows that idea visually: every point on the graph represents a solution that makes the equation true. However, not all points are meaningful in context. For example, since almonds and figs can’t have negative weights, only points in the </a:t>
            </a:r>
            <a:r>
              <a:rPr i="1" lang="en" sz="1300">
                <a:solidFill>
                  <a:schemeClr val="dk1"/>
                </a:solidFill>
                <a:latin typeface="Calibri"/>
                <a:ea typeface="Calibri"/>
                <a:cs typeface="Calibri"/>
                <a:sym typeface="Calibri"/>
              </a:rPr>
              <a:t>first quadrant</a:t>
            </a:r>
            <a:r>
              <a:rPr lang="en" sz="1300">
                <a:solidFill>
                  <a:schemeClr val="dk1"/>
                </a:solidFill>
                <a:latin typeface="Calibri"/>
                <a:ea typeface="Calibri"/>
                <a:cs typeface="Calibri"/>
                <a:sym typeface="Calibri"/>
              </a:rPr>
              <a:t> are relevant. As students work, notice who jumps into calculations right away and who writes an equation first to reason through the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and provide access to calculators. Give students a few minutes of quiet work time and then time to share their responses with a partner.</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pounds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11 pounds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r>
              <a:rPr i="1"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+ 9</a:t>
            </a:r>
            <a:r>
              <a:rPr i="1" lang="en" sz="1300">
                <a:solidFill>
                  <a:schemeClr val="dk1"/>
                </a:solidFill>
                <a:latin typeface="Calibri"/>
                <a:ea typeface="Calibri"/>
                <a:cs typeface="Calibri"/>
                <a:sym typeface="Calibri"/>
              </a:rPr>
              <a:t>f </a:t>
            </a:r>
            <a:r>
              <a:rPr lang="en" sz="1300">
                <a:solidFill>
                  <a:schemeClr val="dk1"/>
                </a:solidFill>
                <a:latin typeface="Calibri"/>
                <a:ea typeface="Calibri"/>
                <a:cs typeface="Calibri"/>
                <a:sym typeface="Calibri"/>
              </a:rPr>
              <a:t>=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Point A or (2, 7). Clare bought 2 pounds of almonds and 7 pounds of figs for a total of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Point D or (1, 1). Clare bought 1 pound of almonds and 1 pound of figs, and the total was not $75.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say that the points not on the line are impossible given that Clare spent $75. Encourage these students to think about what those points would mean if we didn’t know how much money Clare spent.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the graph for all to see. Invite students to share their equation for the situation and their interpretations of the points on and off the graph. Make sure students understand that a point on the graph of an equation in two variables is a solution to the equation.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point (10, 3) mean in this situation?” (Clare purchased 10 pounds of almonds and 3 pounds of figs.)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that a possible combination of pounds of figs and almonds? Why or why not?” (No. It doesn’t lie on the graph. Also, if Clare bought 10 pounds of almonds and 3 pounds of figs, it would cost her $87, not $75.)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“From the graph, it looks like (7, 3.5) might be a solution, but it is hard to know for sure. Is there a way to verify?” (Substitute the values into the equation and see if they make the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“Suppose we extend the two ends of the graph beyond the first quadrant. Would a point on those parts of the line—say, (−1, 9)—be a solution to the equation 6</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+ 9</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75? Why or why not?” (It would still be a solution to the equation, but it wouldn’t make sense in this context. The weight of almonds or figs cannot be negative.)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without solving, for students. Use the first read to orient students to the situation. Ask students to describe what the situation is about without using numbers (creating a frame for a rectangular picture). If students understand the situation based on their work in the prior activity, skip to the next read. After the second read, students list any quantities that can be counted or measured, without focusing on specific values (dimensions of the picture and framing materials). During the third read, the question or prompt is revealed. Invite students to brainstorm possible strategies, referencing the relevant quantities named after the second read. This helps students connect the language in the word problem and the reasoning needed to solve the problem while keeping the cognitive demand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so this point is a solution on the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point is located above the line that is graphed. When a point is a solution to an equation, it must be located on the graph of the equation. The answer is (3,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To get to (1, 3), you move 1 right from the origin and 3 up, so this point is not on the line. When a point is a solution to an equation, it must be located on the graph of the equation. The answer is (3, 1)</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3)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To get to (−3, 3), move 3 left and then 3 up. This point is not a solution to the equation of the line graphed. When a point is a solution to an equation, it must be located on the graph of the equation. The answer is (3,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Here is how to determine the meaning of the point (40, 30) on this graph.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-axis is labeled “number of hot dogs,” and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-axis is labeled “number of hamburgers.” Since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40, there were 40 hot dogs sold, and since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30, there were 30 hamburgers sold. Since the point is on the line, the total amount from the hot dogs and hamburgers sold was $150.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Additional Resources</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Suppose we are buying beans and rice to feed a large gathering of people, and we plan to spend $120 on the two ingredients. Beans cost $2 a pound, and rice costs $0.50 a pound. If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represents pounds of beans and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pounds of rice, the equation 2</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+ 0.50</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120 can represent the constraints in this situation.</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The graph of 2</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+ 0.50</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120 shows a straight line. (Provide students with a graph of the line with the following points highlighted: (10, 200), (20, 80), (55, 70), (70, 180))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Each point on the line is a pair of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-values that make the equation true and is thus a solution. It is also a pair of values that satisfy the constraints in the situation. The point </a:t>
            </a:r>
            <a:r>
              <a:rPr b="1" lang="en" sz="1300">
                <a:solidFill>
                  <a:srgbClr val="1D2125"/>
                </a:solidFill>
                <a:latin typeface="Calibri"/>
                <a:ea typeface="Calibri"/>
                <a:cs typeface="Calibri"/>
                <a:sym typeface="Calibri"/>
              </a:rPr>
              <a:t>(10, 200)</a:t>
            </a:r>
            <a:r>
              <a:rPr lang="en" sz="1300">
                <a:solidFill>
                  <a:srgbClr val="1D2125"/>
                </a:solidFill>
                <a:latin typeface="Calibri"/>
                <a:ea typeface="Calibri"/>
                <a:cs typeface="Calibri"/>
                <a:sym typeface="Calibri"/>
              </a:rPr>
              <a:t> is on the line. If we buy 10 pounds of beans and 200 pounds of rice, the cost will be 2(10) + 0.50(200), which equals 120. The points </a:t>
            </a:r>
            <a:r>
              <a:rPr b="1" lang="en" sz="1300">
                <a:solidFill>
                  <a:srgbClr val="1D2125"/>
                </a:solidFill>
                <a:latin typeface="Calibri"/>
                <a:ea typeface="Calibri"/>
                <a:cs typeface="Calibri"/>
                <a:sym typeface="Calibri"/>
              </a:rPr>
              <a:t>(60, 0)</a:t>
            </a:r>
            <a:r>
              <a:rPr lang="en" sz="1300">
                <a:solidFill>
                  <a:srgbClr val="1D2125"/>
                </a:solidFill>
                <a:latin typeface="Calibri"/>
                <a:ea typeface="Calibri"/>
                <a:cs typeface="Calibri"/>
                <a:sym typeface="Calibri"/>
              </a:rPr>
              <a:t> and </a:t>
            </a:r>
            <a:r>
              <a:rPr b="1" lang="en" sz="1300">
                <a:solidFill>
                  <a:srgbClr val="1D2125"/>
                </a:solidFill>
                <a:latin typeface="Calibri"/>
                <a:ea typeface="Calibri"/>
                <a:cs typeface="Calibri"/>
                <a:sym typeface="Calibri"/>
              </a:rPr>
              <a:t>(45, 60)</a:t>
            </a:r>
            <a:r>
              <a:rPr lang="en" sz="1300">
                <a:solidFill>
                  <a:srgbClr val="1D2125"/>
                </a:solidFill>
                <a:latin typeface="Calibri"/>
                <a:ea typeface="Calibri"/>
                <a:cs typeface="Calibri"/>
                <a:sym typeface="Calibri"/>
              </a:rPr>
              <a:t> are also on the line. If we buy only beans – 60 pounds of them – and no rice, we will spend $120. If we buy 45 pounds of beans and 60 pounds of rice, we will also spend $120. What about points that are </a:t>
            </a:r>
            <a:r>
              <a:rPr b="1" i="1" lang="en" sz="1300">
                <a:solidFill>
                  <a:srgbClr val="1D2125"/>
                </a:solidFill>
                <a:latin typeface="Calibri"/>
                <a:ea typeface="Calibri"/>
                <a:cs typeface="Calibri"/>
                <a:sym typeface="Calibri"/>
              </a:rPr>
              <a:t>not</a:t>
            </a:r>
            <a:r>
              <a:rPr lang="en" sz="1300">
                <a:solidFill>
                  <a:srgbClr val="1D2125"/>
                </a:solidFill>
                <a:latin typeface="Calibri"/>
                <a:ea typeface="Calibri"/>
                <a:cs typeface="Calibri"/>
                <a:sym typeface="Calibri"/>
              </a:rPr>
              <a:t> on the line? They are not solutions because they don’t satisfy the constraints, but they still have meaning in the situation.</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The point </a:t>
            </a:r>
            <a:r>
              <a:rPr b="1" lang="en" sz="1300">
                <a:solidFill>
                  <a:srgbClr val="1D2125"/>
                </a:solidFill>
                <a:latin typeface="Calibri"/>
                <a:ea typeface="Calibri"/>
                <a:cs typeface="Calibri"/>
                <a:sym typeface="Calibri"/>
              </a:rPr>
              <a:t>(20, 80)</a:t>
            </a:r>
            <a:r>
              <a:rPr lang="en" sz="1300">
                <a:solidFill>
                  <a:srgbClr val="1D2125"/>
                </a:solidFill>
                <a:latin typeface="Calibri"/>
                <a:ea typeface="Calibri"/>
                <a:cs typeface="Calibri"/>
                <a:sym typeface="Calibri"/>
              </a:rPr>
              <a:t> is </a:t>
            </a:r>
            <a:r>
              <a:rPr b="1" lang="en" sz="1300">
                <a:solidFill>
                  <a:srgbClr val="1D2125"/>
                </a:solidFill>
                <a:latin typeface="Calibri"/>
                <a:ea typeface="Calibri"/>
                <a:cs typeface="Calibri"/>
                <a:sym typeface="Calibri"/>
              </a:rPr>
              <a:t>not</a:t>
            </a:r>
            <a:r>
              <a:rPr lang="en" sz="1300">
                <a:solidFill>
                  <a:srgbClr val="1D2125"/>
                </a:solidFill>
                <a:latin typeface="Calibri"/>
                <a:ea typeface="Calibri"/>
                <a:cs typeface="Calibri"/>
                <a:sym typeface="Calibri"/>
              </a:rPr>
              <a:t> on the line. Buying 20 pounds of beans and 80 pounds of rice costs 2(20) + 0.50(80) or 80, which does not equal 120. This combination costs less than what we intend to spend. The point </a:t>
            </a:r>
            <a:r>
              <a:rPr b="1" lang="en" sz="1300">
                <a:solidFill>
                  <a:srgbClr val="1D2125"/>
                </a:solidFill>
                <a:latin typeface="Calibri"/>
                <a:ea typeface="Calibri"/>
                <a:cs typeface="Calibri"/>
                <a:sym typeface="Calibri"/>
              </a:rPr>
              <a:t>(70, 180)</a:t>
            </a:r>
            <a:r>
              <a:rPr lang="en" sz="1300">
                <a:solidFill>
                  <a:srgbClr val="1D2125"/>
                </a:solidFill>
                <a:latin typeface="Calibri"/>
                <a:ea typeface="Calibri"/>
                <a:cs typeface="Calibri"/>
                <a:sym typeface="Calibri"/>
              </a:rPr>
              <a:t> means that we buy 70 pounds of beans and 180 pounds of rice. It will cost 2(70) + 0.50(180) or 230, which is over our budget of 120. Let’s look at an example.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Example:</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Looking at the graph about purchasing beans and rice, is the point (30, 120) a solution? (Yes, because 2(3) + 0.50(12) = 60 + 60 = 120.)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What does the point (30, 120) mean in this situation? (The point means that 30 pounds of beans and 120 pounds of rice were purchased. Since the point is on the line, the total spent was $120.)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6c5ee86d9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6c5ee86d9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6c5ee86d9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6c5ee86d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previous activity, students analyzed and interpreted points on a graph relative to an equation and a situation. In this activity, they write a linear equation to model a situation, use graphing technology to graph the equation, and then use the graph to solve problems. Each given situation involves an initial value and a constant rate of change.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begin the activity, introduce them to the graphing technology available in the classroom. Offer a quick tutorial on how to graph equations, adjust the graphing window, and plot points. This tutorial could happen independently of the activity as long as it precedes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sure all students can access graphing technology. Let them know they’ll use it often in this course to graph equations and solve problems.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Model how to use the graphing tool in your classroom—show how to enter equations, adjust the window, and plot points. If using Desmos, see the digital activity for guidance.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Put students in groups of 2–4. Assign each group one situation. Have them work through the first few questions (including writing an equation), then graph it and answer the final question.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6c5ee86d9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6c5ee86d9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weeks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 475 + 125</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the dollar amount in the account and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is the number of weeks of savings.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of the line should go through the points, (0, 475) and (20, 2,975).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(-3.8,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(0, 475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a group that analyzed the first situation (Saving for College - Slide 24 &amp; 25) and a group that analyzed the second situation (Extend Your Thinking - Slide 27) to share their responses. Display their graphs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two things: what the points on the graph mean and how the graph could be used to answer questions about the quantities in each situation.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the answers to the first two questions?” (By calculation, for example, computing 475 + 125(3), or finding 1,350 − 475, and then dividing by 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the answer to the last question?” (By calculation, for instance, finding 7,000 − 475, and then dividing by 125. Or, alternatively, by using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how the graph of the equations could be used to answer the questions. If not already mentioned by students, discuss how the graph of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475 − 125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can be used to find the answers to all the questions about the student’s savings account, and the graph of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450 − 20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can help us with the questions about draining the water tank.</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Keep the graphs of the two equations displayed for the lesson summary.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6c5ee86d9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6c5ee86d9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responses with the class, call attention to the different ways the quantities are represented graphically and within the context of each situation. Take a close look at both graphs to distinguish what the points represent in each situation. Wherever possible, amplify student words and actions that describe the connections between a specific feature of one mathematical representation and a specific feature of another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physical copy of written directions for using graphing technology and read them aloud. Include step-by-step directions for how to enter equations, adjust the graphing window, and plot a point.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6c5ee86d98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6c5ee86d98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- 6(0) = 18;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18;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(6, 0) is the x-intercept.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also called a solution or zero.</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3(0) − 6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−6</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18;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 (0, –3)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The line should intersect the graph at points (–3, 0) and (6,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Slope = rise/run = 3/6; 3/6 =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6c5ee86d98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6c5ee86d98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(2, 7)</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3(2) + 1;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0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 the point is not on the line, so it is not a solution. Find a point that is on the line. The answer is (2,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(7, 2)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Make sure to always write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-coordinate first in the ordered pair. Find a point that is on the line. The answer is (2, 7)</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 –6)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−6, the point is not on the line, so it is not a solution. Find a point that is on the line. The answer is (2, 7)</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6c5ee86d9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6c5ee86d9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The cost is $10 per t-shirt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plus $2.50 per pair of socks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and the total spent is $40: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40. Now, we have to graph the equation using the x- and y-intercepts.  We will let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40;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+ 2.50(0) = 40;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+ 0 = 40;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4. (4, 0) is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also called a solution or zero. In this scenario, 4 represents the number of T-shirts Tyler can buy if he doesn't purchase any socks with $40.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- 10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40; 10(0) + 2.50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40; (0) + 2.50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40;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16. (0,16) is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In this scenario, 16 represents the number of socks Tyler can buy if he doesn't purchase any T-shirts with $40.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The graph of the line should go through points (0, 16) and (4, 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ASK: </a:t>
            </a:r>
            <a:r>
              <a:rPr lang="en" sz="1300">
                <a:solidFill>
                  <a:schemeClr val="dk1"/>
                </a:solidFill>
                <a:latin typeface="Calibri"/>
                <a:ea typeface="Calibri"/>
                <a:cs typeface="Calibri"/>
                <a:sym typeface="Calibri"/>
              </a:rPr>
              <a:t>What is the slope of the graph?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ASK: </a:t>
            </a:r>
            <a:r>
              <a:rPr lang="en" sz="1300">
                <a:solidFill>
                  <a:schemeClr val="dk1"/>
                </a:solidFill>
                <a:latin typeface="Calibri"/>
                <a:ea typeface="Calibri"/>
                <a:cs typeface="Calibri"/>
                <a:sym typeface="Calibri"/>
              </a:rPr>
              <a:t>What does the point (4, 6) mean on this graph? (If Tyler bought 4 T-shirts and 6 pairs of socks, it would cost more than $40. Therefore, (4, 6) is not a coordinate point on the line)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6c5ee86d98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6c5ee86d98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340 + 12.5</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or 340 + 12.5</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740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32 tablespoons; 740 = 340 + 12.5</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400 = 12.5</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Subtract 340 from both sides. 32 =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Divide both sides by 12.5. The graph represents the relationship between the number of tablespoons of sugar in the bowl and the total weight of the bowl.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 D, because its coordinates could be (32, 740).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21 tablespoons. Looking at the graph, when the weight is 600, the line is about at 21.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revisit these concepts in upcoming lessons, so there's no need to slow down or add extra work now. Instead, use the results of this cool down to guide your focus in future lessons—pay attention to common gaps and emphasize those areas to help students deepen their understanding over time.</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6c5ee86d9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6c5ee86d98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6c5ee86d98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6c5ee86d98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In this lesson, we saw a few examples where we knew the output of a function and were interested in finding the input that produced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5,000 ≠ 475 + 125 (20); 5,000 ≠ 475 + 2,500; </a:t>
            </a:r>
            <a:r>
              <a:rPr lang="en" sz="1300">
                <a:solidFill>
                  <a:schemeClr val="dk1"/>
                </a:solidFill>
                <a:latin typeface="Calibri"/>
                <a:ea typeface="Calibri"/>
                <a:cs typeface="Calibri"/>
                <a:sym typeface="Calibri"/>
              </a:rPr>
              <a:t>5,000 ≠ 2,975.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See if the point (20, 5,000) is on or below the graph. It is not, so the answer is 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15 weeks, there is $3,000 in the bank account.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point (15,3000) is above the graph, not on the graph. After 15 weeks, there is less than $3,000 in the account.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0.25 hours or 15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Find the point on the graph where the y-value is 150, and see what the x-value 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 equation helps us see the relationship between the quantities in the problem, including those whose values are unknown. We can solve for those values.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point is not on the graph. A negative y-value also has no meaning in this situation. The point (25,−50) means that after 25 minutes, there are −50 gallons of water in the tank, which doesn’t make sense.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In general:</a:t>
            </a:r>
            <a:r>
              <a:rPr lang="en" sz="1300">
                <a:solidFill>
                  <a:schemeClr val="dk1"/>
                </a:solidFill>
                <a:latin typeface="Calibri"/>
                <a:ea typeface="Calibri"/>
                <a:cs typeface="Calibri"/>
                <a:sym typeface="Calibri"/>
              </a:rPr>
              <a:t> Any point on the graph of the equation is a solution to that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12.png"/><Relationship Id="rId7" Type="http://schemas.openxmlformats.org/officeDocument/2006/relationships/image" Target="../media/image2.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jpg"/><Relationship Id="rId4" Type="http://schemas.openxmlformats.org/officeDocument/2006/relationships/image" Target="../media/image25.png"/><Relationship Id="rId5" Type="http://schemas.openxmlformats.org/officeDocument/2006/relationships/image" Target="../media/image30.png"/><Relationship Id="rId6" Type="http://schemas.openxmlformats.org/officeDocument/2006/relationships/image" Target="../media/image17.png"/><Relationship Id="rId7"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6.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7.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38.pn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0.png"/><Relationship Id="rId8"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4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hyperlink" Target="https://youtu.be/bLrkpRXH2o4?si=XtwZPUlPUMWv3t60" TargetMode="External"/><Relationship Id="rId5" Type="http://schemas.openxmlformats.org/officeDocument/2006/relationships/hyperlink" Target="http://www.youtube.com/watch?v=bLrkpRXH2o4" TargetMode="External"/><Relationship Id="rId6"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3.png"/><Relationship Id="rId4" Type="http://schemas.openxmlformats.org/officeDocument/2006/relationships/image" Target="../media/image7.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42.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6.png"/><Relationship Id="rId7"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9.jp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 Id="rId4" Type="http://schemas.openxmlformats.org/officeDocument/2006/relationships/slide" Target="/ppt/slides/slide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7.pn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3.png"/><Relationship Id="rId4" Type="http://schemas.openxmlformats.org/officeDocument/2006/relationships/image" Target="../media/image2.png"/><Relationship Id="rId5"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9.jp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31.png"/><Relationship Id="rId7"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9.jp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9.jpg"/><Relationship Id="rId4" Type="http://schemas.openxmlformats.org/officeDocument/2006/relationships/image" Target="../media/image49.png"/><Relationship Id="rId5"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None/>
            </a:pPr>
            <a:r>
              <a:rPr lang="en" sz="1800">
                <a:solidFill>
                  <a:srgbClr val="FDBD3E"/>
                </a:solidFill>
                <a:latin typeface="Noto Sans"/>
                <a:ea typeface="Noto Sans"/>
                <a:cs typeface="Noto Sans"/>
                <a:sym typeface="Noto Sans"/>
              </a:rPr>
              <a:t>Unit 1 Linear Equations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1.5 Equations and Their Graphs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 Equations and Their Graphs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{C07E0B95-82C7-451A-852A-BABA79EA8A58}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a:t>
            </a:r>
            <a:r>
              <a:rPr lang="en">
                <a:solidFill>
                  <a:srgbClr val="F3F3F3"/>
                </a:solidFill>
              </a:rPr>
              <a:t> graphing technology to </a:t>
            </a:r>
            <a:r>
              <a:rPr b="1" lang="en">
                <a:solidFill>
                  <a:srgbClr val="F3F3F3"/>
                </a:solidFill>
              </a:rPr>
              <a:t>graph linear equations</a:t>
            </a:r>
            <a:r>
              <a:rPr lang="en">
                <a:solidFill>
                  <a:srgbClr val="F3F3F3"/>
                </a:solidFill>
              </a:rPr>
              <a:t> and </a:t>
            </a:r>
            <a:r>
              <a:rPr b="1" lang="en">
                <a:solidFill>
                  <a:srgbClr val="F3F3F3"/>
                </a:solidFill>
              </a:rPr>
              <a:t>identify solutions</a:t>
            </a:r>
            <a:r>
              <a:rPr lang="en">
                <a:solidFill>
                  <a:srgbClr val="F3F3F3"/>
                </a:solidFill>
              </a:rPr>
              <a:t> to the equations.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how the coordinates of the </a:t>
            </a:r>
            <a:r>
              <a:rPr b="1" lang="en">
                <a:solidFill>
                  <a:srgbClr val="F3F3F3"/>
                </a:solidFill>
              </a:rPr>
              <a:t>points on the graph of a linear equation are related</a:t>
            </a:r>
            <a:r>
              <a:rPr lang="en">
                <a:solidFill>
                  <a:srgbClr val="F3F3F3"/>
                </a:solidFill>
              </a:rPr>
              <a:t> to the equation.</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what the </a:t>
            </a:r>
            <a:r>
              <a:rPr b="1" lang="en">
                <a:solidFill>
                  <a:srgbClr val="F3F3F3"/>
                </a:solidFill>
              </a:rPr>
              <a:t>points on a graph </a:t>
            </a:r>
            <a:r>
              <a:rPr lang="en">
                <a:solidFill>
                  <a:srgbClr val="F3F3F3"/>
                </a:solidFill>
              </a:rPr>
              <a:t>mean in a </a:t>
            </a:r>
            <a:r>
              <a:rPr b="1" lang="en">
                <a:solidFill>
                  <a:srgbClr val="F3F3F3"/>
                </a:solidFill>
              </a:rPr>
              <a:t>real-life situation.</a:t>
            </a:r>
            <a:endParaRPr b="1">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1.5 Equations and Their Graphs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In an expression like (5𝑥 + 2), it is the number 2 because it doesn't change when the 𝑥-value changes.</a:t>
            </a:r>
            <a:endParaRPr/>
          </a:p>
          <a:p>
            <a:pPr indent="-342900" lvl="0" marL="457200" rtl="0" algn="l">
              <a:spcBef>
                <a:spcPts val="0"/>
              </a:spcBef>
              <a:spcAft>
                <a:spcPts val="0"/>
              </a:spcAft>
              <a:buSzPts val="1800"/>
              <a:buChar char="●"/>
            </a:pPr>
            <a:r>
              <a:rPr lang="en"/>
              <a:t>Model</a:t>
            </a:r>
            <a:endParaRPr/>
          </a:p>
          <a:p>
            <a:pPr indent="-330200" lvl="1" marL="914400" rtl="0" algn="l">
              <a:spcBef>
                <a:spcPts val="0"/>
              </a:spcBef>
              <a:spcAft>
                <a:spcPts val="0"/>
              </a:spcAft>
              <a:buSzPts val="1600"/>
              <a:buChar char="○"/>
            </a:pPr>
            <a:r>
              <a:rPr lang="en"/>
              <a:t>A mathematical or statistical representation of a problem from science, technology, engineering, work, or everyday life, used to solve problems and make decisions.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 Equations and Their Graphs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Origin</a:t>
            </a:r>
            <a:endParaRPr/>
          </a:p>
          <a:p>
            <a:pPr indent="-330200" lvl="1" marL="914400" rtl="0" algn="l">
              <a:spcBef>
                <a:spcPts val="0"/>
              </a:spcBef>
              <a:spcAft>
                <a:spcPts val="0"/>
              </a:spcAft>
              <a:buSzPts val="1600"/>
              <a:buChar char="○"/>
            </a:pPr>
            <a:r>
              <a:rPr lang="en"/>
              <a:t>The point of intersection of the axes in a coordinate system. The ordered pair for this point is written (0, 0).</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graphicFrame>
        <p:nvGraphicFramePr>
          <p:cNvPr id="117" name="Google Shape;117;p13"/>
          <p:cNvGraphicFramePr/>
          <p:nvPr/>
        </p:nvGraphicFramePr>
        <p:xfrm>
          <a:off x="952500" y="1594750"/>
          <a:ext cx="3000000" cy="3000000"/>
        </p:xfrm>
        <a:graphic>
          <a:graphicData uri="http://schemas.openxmlformats.org/drawingml/2006/table">
            <a:tbl>
              <a:tblPr>
                <a:noFill/>
                <a:tableStyleId>{C07E0B95-82C7-451A-852A-BABA79EA8A58}</a:tableStyleId>
              </a:tblPr>
              <a:tblGrid>
                <a:gridCol w="3619500"/>
                <a:gridCol w="3619500"/>
              </a:tblGrid>
              <a:tr h="1490975">
                <a:tc>
                  <a:txBody>
                    <a:bodyPr/>
                    <a:lstStyle/>
                    <a:p>
                      <a:pPr indent="-317500" lvl="0" marL="457200" rtl="0" algn="l">
                        <a:spcBef>
                          <a:spcPts val="0"/>
                        </a:spcBef>
                        <a:spcAft>
                          <a:spcPts val="0"/>
                        </a:spcAft>
                        <a:buSzPts val="1400"/>
                        <a:buAutoNum type="alphaUcPeriod"/>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C.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490975">
                <a:tc>
                  <a:txBody>
                    <a:bodyPr/>
                    <a:lstStyle/>
                    <a:p>
                      <a:pPr indent="0" lvl="0" marL="0" rtl="0" algn="l">
                        <a:spcBef>
                          <a:spcPts val="0"/>
                        </a:spcBef>
                        <a:spcAft>
                          <a:spcPts val="0"/>
                        </a:spcAft>
                        <a:buNone/>
                      </a:pPr>
                      <a:r>
                        <a:rPr lang="en"/>
                        <a:t>B.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D.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18" name="Google Shape;118;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a:t>
            </a:r>
            <a:r>
              <a:rPr lang="en" sz="3000"/>
              <a:t> Time and Money $</a:t>
            </a:r>
            <a:endParaRPr>
              <a:solidFill>
                <a:srgbClr val="005047"/>
              </a:solidFill>
            </a:endParaRPr>
          </a:p>
        </p:txBody>
      </p:sp>
      <p:sp>
        <p:nvSpPr>
          <p:cNvPr id="119" name="Google Shape;119;p13"/>
          <p:cNvSpPr txBox="1"/>
          <p:nvPr>
            <p:ph idx="1" type="body"/>
          </p:nvPr>
        </p:nvSpPr>
        <p:spPr>
          <a:xfrm>
            <a:off x="311700" y="1152475"/>
            <a:ext cx="8355900" cy="3165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Which graph doesn’t belong?</a:t>
            </a:r>
            <a:endParaRPr/>
          </a:p>
        </p:txBody>
      </p:sp>
      <p:sp>
        <p:nvSpPr>
          <p:cNvPr id="120" name="Google Shape;12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1" name="Google Shape;121;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1.5.1  Analyzing Graphs of Linear Equations</a:t>
            </a:r>
            <a:endParaRPr/>
          </a:p>
        </p:txBody>
      </p:sp>
      <p:pic>
        <p:nvPicPr>
          <p:cNvPr id="122" name="Google Shape;122;p13"/>
          <p:cNvPicPr preferRelativeResize="0"/>
          <p:nvPr/>
        </p:nvPicPr>
        <p:blipFill>
          <a:blip r:embed="rId4">
            <a:alphaModFix/>
          </a:blip>
          <a:stretch>
            <a:fillRect/>
          </a:stretch>
        </p:blipFill>
        <p:spPr>
          <a:xfrm>
            <a:off x="1927575" y="3182600"/>
            <a:ext cx="1467767" cy="1325725"/>
          </a:xfrm>
          <a:prstGeom prst="rect">
            <a:avLst/>
          </a:prstGeom>
          <a:noFill/>
          <a:ln>
            <a:noFill/>
          </a:ln>
        </p:spPr>
      </p:pic>
      <p:pic>
        <p:nvPicPr>
          <p:cNvPr id="123" name="Google Shape;123;p13"/>
          <p:cNvPicPr preferRelativeResize="0"/>
          <p:nvPr/>
        </p:nvPicPr>
        <p:blipFill>
          <a:blip r:embed="rId5">
            <a:alphaModFix/>
          </a:blip>
          <a:stretch>
            <a:fillRect/>
          </a:stretch>
        </p:blipFill>
        <p:spPr>
          <a:xfrm>
            <a:off x="5618438" y="1682913"/>
            <a:ext cx="1467775" cy="1325732"/>
          </a:xfrm>
          <a:prstGeom prst="rect">
            <a:avLst/>
          </a:prstGeom>
          <a:noFill/>
          <a:ln>
            <a:noFill/>
          </a:ln>
        </p:spPr>
      </p:pic>
      <p:pic>
        <p:nvPicPr>
          <p:cNvPr id="124" name="Google Shape;124;p13"/>
          <p:cNvPicPr preferRelativeResize="0"/>
          <p:nvPr/>
        </p:nvPicPr>
        <p:blipFill>
          <a:blip r:embed="rId6">
            <a:alphaModFix/>
          </a:blip>
          <a:stretch>
            <a:fillRect/>
          </a:stretch>
        </p:blipFill>
        <p:spPr>
          <a:xfrm>
            <a:off x="5618438" y="3250975"/>
            <a:ext cx="1467775" cy="1325732"/>
          </a:xfrm>
          <a:prstGeom prst="rect">
            <a:avLst/>
          </a:prstGeom>
          <a:noFill/>
          <a:ln>
            <a:noFill/>
          </a:ln>
        </p:spPr>
      </p:pic>
      <p:pic>
        <p:nvPicPr>
          <p:cNvPr id="125" name="Google Shape;125;p13"/>
          <p:cNvPicPr preferRelativeResize="0"/>
          <p:nvPr/>
        </p:nvPicPr>
        <p:blipFill>
          <a:blip r:embed="rId7">
            <a:alphaModFix/>
          </a:blip>
          <a:stretch>
            <a:fillRect/>
          </a:stretch>
        </p:blipFill>
        <p:spPr>
          <a:xfrm>
            <a:off x="1892888" y="1651588"/>
            <a:ext cx="1537143" cy="13883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9" name="Shape 129"/>
        <p:cNvGrpSpPr/>
        <p:nvPr/>
      </p:nvGrpSpPr>
      <p:grpSpPr>
        <a:xfrm>
          <a:off x="0" y="0"/>
          <a:ext cx="0" cy="0"/>
          <a:chOff x="0" y="0"/>
          <a:chExt cx="0" cy="0"/>
        </a:xfrm>
      </p:grpSpPr>
      <p:sp>
        <p:nvSpPr>
          <p:cNvPr id="130" name="Google Shape;130;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2" name="Google Shape;132;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8" name="Google Shape;138;p14"/>
          <p:cNvCxnSpPr>
            <a:stCxn id="132" idx="2"/>
            <a:endCxn id="13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9" name="Google Shape;139;p14"/>
          <p:cNvCxnSpPr>
            <a:stCxn id="134" idx="3"/>
            <a:endCxn id="133"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0" name="Google Shape;140;p14"/>
          <p:cNvCxnSpPr>
            <a:stCxn id="135" idx="3"/>
            <a:endCxn id="130"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4"/>
          <p:cNvCxnSpPr>
            <a:stCxn id="130" idx="3"/>
            <a:endCxn id="13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2" name="Google Shape;14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3" name="Google Shape;143;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4" name="Google Shape;144;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5" name="Google Shape;145;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6" name="Google Shape;146;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7" name="Google Shape;147;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8" name="Google Shape;148;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9" name="Google Shape;149;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0" name="Google Shape;150;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1" name="Google Shape;151;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2" name="Google Shape;152;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3" name="Google Shape;153;p14"/>
          <p:cNvCxnSpPr>
            <a:stCxn id="136" idx="3"/>
            <a:endCxn id="13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4" name="Google Shape;154;p14"/>
          <p:cNvCxnSpPr>
            <a:stCxn id="133" idx="3"/>
            <a:endCxn id="135"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5" name="Google Shape;155;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6" name="Google Shape;156;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7" name="Google Shape;157;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8" name="Google Shape;158;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Two </a:t>
            </a:r>
            <a:r>
              <a:rPr lang="en"/>
              <a:t>Variables ͏͏͏(𝒙⸴ 𝒚)</a:t>
            </a:r>
            <a:endParaRPr>
              <a:solidFill>
                <a:srgbClr val="005047"/>
              </a:solidFill>
            </a:endParaRPr>
          </a:p>
        </p:txBody>
      </p:sp>
      <p:sp>
        <p:nvSpPr>
          <p:cNvPr id="164" name="Google Shape;164;p15"/>
          <p:cNvSpPr txBox="1"/>
          <p:nvPr>
            <p:ph idx="1" type="body"/>
          </p:nvPr>
        </p:nvSpPr>
        <p:spPr>
          <a:xfrm>
            <a:off x="311700" y="1152475"/>
            <a:ext cx="47409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For questions 1 - 7, use the equation </a:t>
            </a:r>
            <a:r>
              <a:rPr b="1" lang="en"/>
              <a:t>3</a:t>
            </a:r>
            <a:r>
              <a:rPr b="1" i="1" lang="en"/>
              <a:t>x</a:t>
            </a:r>
            <a:r>
              <a:rPr b="1" lang="en"/>
              <a:t> + 4</a:t>
            </a:r>
            <a:r>
              <a:rPr b="1" i="1" lang="en"/>
              <a:t>y</a:t>
            </a:r>
            <a:r>
              <a:rPr b="1" lang="en"/>
              <a:t> = 12</a:t>
            </a:r>
            <a:endParaRPr b="1"/>
          </a:p>
          <a:p>
            <a:pPr indent="-342900" lvl="0" marL="457200" rtl="0" algn="l">
              <a:lnSpc>
                <a:spcPct val="90000"/>
              </a:lnSpc>
              <a:spcBef>
                <a:spcPts val="1200"/>
              </a:spcBef>
              <a:spcAft>
                <a:spcPts val="0"/>
              </a:spcAft>
              <a:buSzPts val="1800"/>
              <a:buAutoNum type="arabicPeriod"/>
            </a:pPr>
            <a:r>
              <a:rPr lang="en"/>
              <a:t>Find the value of </a:t>
            </a:r>
            <a:r>
              <a:rPr i="1" lang="en"/>
              <a:t>y</a:t>
            </a:r>
            <a:r>
              <a:rPr lang="en"/>
              <a:t> when </a:t>
            </a:r>
            <a:r>
              <a:rPr i="1" lang="en"/>
              <a:t>x</a:t>
            </a:r>
            <a:r>
              <a:rPr lang="en"/>
              <a:t> = 0</a:t>
            </a:r>
            <a:endParaRPr/>
          </a:p>
          <a:p>
            <a:pPr indent="-342900" lvl="0" marL="457200" rtl="0" algn="l">
              <a:lnSpc>
                <a:spcPct val="90000"/>
              </a:lnSpc>
              <a:spcBef>
                <a:spcPts val="1000"/>
              </a:spcBef>
              <a:spcAft>
                <a:spcPts val="0"/>
              </a:spcAft>
              <a:buSzPts val="1800"/>
              <a:buAutoNum type="arabicPeriod"/>
            </a:pPr>
            <a:r>
              <a:rPr lang="en"/>
              <a:t>Find the value of </a:t>
            </a:r>
            <a:r>
              <a:rPr i="1" lang="en"/>
              <a:t>x</a:t>
            </a:r>
            <a:r>
              <a:rPr lang="en"/>
              <a:t> when </a:t>
            </a:r>
            <a:r>
              <a:rPr i="1" lang="en"/>
              <a:t>y</a:t>
            </a:r>
            <a:r>
              <a:rPr lang="en"/>
              <a:t> = 0</a:t>
            </a:r>
            <a:endParaRPr/>
          </a:p>
          <a:p>
            <a:pPr indent="-342900" lvl="0" marL="457200" rtl="0" algn="l">
              <a:lnSpc>
                <a:spcPct val="90000"/>
              </a:lnSpc>
              <a:spcBef>
                <a:spcPts val="1000"/>
              </a:spcBef>
              <a:spcAft>
                <a:spcPts val="1200"/>
              </a:spcAft>
              <a:buSzPts val="1800"/>
              <a:buAutoNum type="arabicPeriod"/>
            </a:pPr>
            <a:r>
              <a:rPr lang="en"/>
              <a:t>Plot both of those points on a coordinate grid and use a ruler to draw a line.</a:t>
            </a:r>
            <a:endParaRPr/>
          </a:p>
        </p:txBody>
      </p:sp>
      <p:sp>
        <p:nvSpPr>
          <p:cNvPr id="165" name="Google Shape;16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1.5.2 Graphing Linear Functions in Two Variables</a:t>
            </a:r>
            <a:endParaRPr/>
          </a:p>
        </p:txBody>
      </p:sp>
      <p:pic>
        <p:nvPicPr>
          <p:cNvPr id="167" name="Google Shape;167;p15"/>
          <p:cNvPicPr preferRelativeResize="0"/>
          <p:nvPr/>
        </p:nvPicPr>
        <p:blipFill>
          <a:blip r:embed="rId4">
            <a:alphaModFix/>
          </a:blip>
          <a:stretch>
            <a:fillRect/>
          </a:stretch>
        </p:blipFill>
        <p:spPr>
          <a:xfrm>
            <a:off x="5052528" y="1116850"/>
            <a:ext cx="3538651" cy="3577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Learning Activity </a:t>
            </a:r>
            <a:r>
              <a:rPr lang="en"/>
              <a:t>- Two Variables ͏͏͏(𝒙⸴ 𝒚)</a:t>
            </a:r>
            <a:endParaRPr/>
          </a:p>
        </p:txBody>
      </p:sp>
      <p:sp>
        <p:nvSpPr>
          <p:cNvPr id="173" name="Google Shape;17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6">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5" name="Google Shape;1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1000"/>
              </a:spcBef>
              <a:spcAft>
                <a:spcPts val="0"/>
              </a:spcAft>
              <a:buSzPts val="1800"/>
              <a:buAutoNum type="arabicPeriod" startAt="4"/>
            </a:pPr>
            <a:r>
              <a:rPr lang="en"/>
              <a:t>What is the coordinate of the </a:t>
            </a:r>
            <a:r>
              <a:rPr i="1" lang="en"/>
              <a:t>x</a:t>
            </a:r>
            <a:r>
              <a:rPr lang="en"/>
              <a:t>-intercept?</a:t>
            </a:r>
            <a:endParaRPr/>
          </a:p>
          <a:p>
            <a:pPr indent="-342900" lvl="0" marL="457200" rtl="0" algn="l">
              <a:spcBef>
                <a:spcPts val="1200"/>
              </a:spcBef>
              <a:spcAft>
                <a:spcPts val="0"/>
              </a:spcAft>
              <a:buSzPts val="1800"/>
              <a:buAutoNum type="arabicPeriod" startAt="4"/>
            </a:pPr>
            <a:r>
              <a:rPr lang="en"/>
              <a:t>What is the coordinate of the </a:t>
            </a:r>
            <a:r>
              <a:rPr i="1" lang="en"/>
              <a:t>y</a:t>
            </a:r>
            <a:r>
              <a:rPr lang="en"/>
              <a:t>-intercept?</a:t>
            </a:r>
            <a:endParaRPr/>
          </a:p>
          <a:p>
            <a:pPr indent="-342900" lvl="0" marL="457200" rtl="0" algn="l">
              <a:spcBef>
                <a:spcPts val="1000"/>
              </a:spcBef>
              <a:spcAft>
                <a:spcPts val="0"/>
              </a:spcAft>
              <a:buSzPts val="1800"/>
              <a:buAutoNum type="arabicPeriod" startAt="4"/>
            </a:pPr>
            <a:r>
              <a:rPr lang="en"/>
              <a:t>What are two other names for the </a:t>
            </a:r>
            <a:r>
              <a:rPr i="1" lang="en"/>
              <a:t>x</a:t>
            </a:r>
            <a:r>
              <a:rPr lang="en"/>
              <a:t>-intercept?</a:t>
            </a:r>
            <a:endParaRPr/>
          </a:p>
          <a:p>
            <a:pPr indent="-342900" lvl="0" marL="457200" rtl="0" algn="l">
              <a:spcBef>
                <a:spcPts val="1000"/>
              </a:spcBef>
              <a:spcAft>
                <a:spcPts val="1200"/>
              </a:spcAft>
              <a:buSzPts val="1800"/>
              <a:buAutoNum type="arabicPeriod" startAt="4"/>
            </a:pPr>
            <a:r>
              <a:rPr lang="en"/>
              <a:t>What is the slope of the line?</a:t>
            </a:r>
            <a:endParaRPr/>
          </a:p>
        </p:txBody>
      </p:sp>
      <p:sp>
        <p:nvSpPr>
          <p:cNvPr id="176" name="Google Shape;176;p1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1.5.2 Graphing Linear Functions in Two Variables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Two Variables ͏͏͏(𝒙⸴ 𝒚)</a:t>
            </a:r>
            <a:endParaRPr sz="2600">
              <a:solidFill>
                <a:srgbClr val="005047"/>
              </a:solidFill>
            </a:endParaRPr>
          </a:p>
        </p:txBody>
      </p:sp>
      <p:sp>
        <p:nvSpPr>
          <p:cNvPr id="182" name="Google Shape;18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1.5.2 Graphing Linear Functions in Two Variables</a:t>
            </a:r>
            <a:endParaRPr/>
          </a:p>
        </p:txBody>
      </p:sp>
      <p:pic>
        <p:nvPicPr>
          <p:cNvPr id="184" name="Google Shape;184;p17"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85" name="Google Shape;185;p17"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86" name="Google Shape;186;p17"/>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Walk around and find two other frames in the room</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Think about what’s the same and different about the frames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187" name="Google Shape;187;p17"/>
          <p:cNvSpPr/>
          <p:nvPr/>
        </p:nvSpPr>
        <p:spPr>
          <a:xfrm>
            <a:off x="5034300" y="3546325"/>
            <a:ext cx="3652500" cy="1060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How would you explain the directions in your own words?</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88" name="Google Shape;188;p17"/>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2" name="Shape 192"/>
        <p:cNvGrpSpPr/>
        <p:nvPr/>
      </p:nvGrpSpPr>
      <p:grpSpPr>
        <a:xfrm>
          <a:off x="0" y="0"/>
          <a:ext cx="0" cy="0"/>
          <a:chOff x="0" y="0"/>
          <a:chExt cx="0" cy="0"/>
        </a:xfrm>
      </p:grpSpPr>
      <p:pic>
        <p:nvPicPr>
          <p:cNvPr id="193" name="Google Shape;193;p18"/>
          <p:cNvPicPr preferRelativeResize="0"/>
          <p:nvPr/>
        </p:nvPicPr>
        <p:blipFill>
          <a:blip r:embed="rId4">
            <a:alphaModFix/>
          </a:blip>
          <a:stretch>
            <a:fillRect/>
          </a:stretch>
        </p:blipFill>
        <p:spPr>
          <a:xfrm>
            <a:off x="5972621" y="2182525"/>
            <a:ext cx="3088128" cy="2302249"/>
          </a:xfrm>
          <a:prstGeom prst="rect">
            <a:avLst/>
          </a:prstGeom>
          <a:noFill/>
          <a:ln>
            <a:noFill/>
          </a:ln>
        </p:spPr>
      </p:pic>
      <p:sp>
        <p:nvSpPr>
          <p:cNvPr id="194" name="Google Shape;194;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5" name="Google Shape;195;p18"/>
          <p:cNvSpPr txBox="1"/>
          <p:nvPr>
            <p:ph idx="1" type="body"/>
          </p:nvPr>
        </p:nvSpPr>
        <p:spPr>
          <a:xfrm>
            <a:off x="311700" y="10683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There are many ways to graph an equation of a line. One way is to use the x-intercepts and y-intercepts as two points on the line.</a:t>
            </a:r>
            <a:endParaRPr/>
          </a:p>
          <a:p>
            <a:pPr indent="0" lvl="0" marL="0" rtl="0" algn="l">
              <a:lnSpc>
                <a:spcPct val="100000"/>
              </a:lnSpc>
              <a:spcBef>
                <a:spcPts val="1200"/>
              </a:spcBef>
              <a:spcAft>
                <a:spcPts val="0"/>
              </a:spcAft>
              <a:buNone/>
            </a:pPr>
            <a:r>
              <a:rPr lang="en"/>
              <a:t>Graph </a:t>
            </a:r>
            <a:r>
              <a:rPr b="1" lang="en"/>
              <a:t>3x − 6y = 18</a:t>
            </a:r>
            <a:r>
              <a:rPr lang="en"/>
              <a:t> using the intercepts, then identify key characteristics.</a:t>
            </a:r>
            <a:endParaRPr/>
          </a:p>
          <a:p>
            <a:pPr indent="0" lvl="0" marL="0" rtl="0" algn="l">
              <a:lnSpc>
                <a:spcPct val="100000"/>
              </a:lnSpc>
              <a:spcBef>
                <a:spcPts val="1200"/>
              </a:spcBef>
              <a:spcAft>
                <a:spcPts val="0"/>
              </a:spcAft>
              <a:buNone/>
            </a:pPr>
            <a:r>
              <a:rPr b="1" lang="en"/>
              <a:t>Step 1</a:t>
            </a:r>
            <a:r>
              <a:rPr lang="en"/>
              <a:t> - Find the </a:t>
            </a:r>
            <a:r>
              <a:rPr i="1" lang="en"/>
              <a:t>x</a:t>
            </a:r>
            <a:r>
              <a:rPr lang="en"/>
              <a:t>-intercept. To find the x-intercept, let </a:t>
            </a:r>
            <a:r>
              <a:rPr i="1" lang="en"/>
              <a:t>y</a:t>
            </a:r>
            <a:r>
              <a:rPr lang="en"/>
              <a:t> = 0.</a:t>
            </a:r>
            <a:endParaRPr/>
          </a:p>
          <a:p>
            <a:pPr indent="0" lvl="0" marL="0" rtl="0" algn="l">
              <a:lnSpc>
                <a:spcPct val="100000"/>
              </a:lnSpc>
              <a:spcBef>
                <a:spcPts val="1200"/>
              </a:spcBef>
              <a:spcAft>
                <a:spcPts val="0"/>
              </a:spcAft>
              <a:buNone/>
            </a:pPr>
            <a:r>
              <a:rPr b="1" lang="en"/>
              <a:t>Step 2</a:t>
            </a:r>
            <a:r>
              <a:rPr lang="en"/>
              <a:t> - Find the </a:t>
            </a:r>
            <a:r>
              <a:rPr i="1" lang="en"/>
              <a:t>y</a:t>
            </a:r>
            <a:r>
              <a:rPr lang="en"/>
              <a:t>-intercept. To find the y-intercept, let </a:t>
            </a:r>
            <a:r>
              <a:rPr i="1" lang="en"/>
              <a:t>x</a:t>
            </a:r>
            <a:r>
              <a:rPr lang="en"/>
              <a:t> = 0.</a:t>
            </a:r>
            <a:endParaRPr/>
          </a:p>
          <a:p>
            <a:pPr indent="0" lvl="0" marL="0" rtl="0" algn="l">
              <a:lnSpc>
                <a:spcPct val="100000"/>
              </a:lnSpc>
              <a:spcBef>
                <a:spcPts val="1200"/>
              </a:spcBef>
              <a:spcAft>
                <a:spcPts val="0"/>
              </a:spcAft>
              <a:buNone/>
            </a:pPr>
            <a:r>
              <a:rPr b="1" lang="en"/>
              <a:t>Step 3</a:t>
            </a:r>
            <a:r>
              <a:rPr lang="en"/>
              <a:t> - Graph the line by </a:t>
            </a:r>
            <a:r>
              <a:rPr lang="en"/>
              <a:t>connecting</a:t>
            </a:r>
            <a:r>
              <a:rPr lang="en"/>
              <a:t> the </a:t>
            </a:r>
            <a:r>
              <a:rPr i="1" lang="en"/>
              <a:t>x</a:t>
            </a:r>
            <a:r>
              <a:rPr lang="en"/>
              <a:t>- and </a:t>
            </a:r>
            <a:r>
              <a:rPr i="1" lang="en"/>
              <a:t>y</a:t>
            </a:r>
            <a:r>
              <a:rPr lang="en"/>
              <a:t>-intercepts.</a:t>
            </a:r>
            <a:endParaRPr/>
          </a:p>
          <a:p>
            <a:pPr indent="0" lvl="0" marL="0" rtl="0" algn="l">
              <a:lnSpc>
                <a:spcPct val="100000"/>
              </a:lnSpc>
              <a:spcBef>
                <a:spcPts val="1200"/>
              </a:spcBef>
              <a:spcAft>
                <a:spcPts val="0"/>
              </a:spcAft>
              <a:buNone/>
            </a:pPr>
            <a:r>
              <a:rPr b="1" lang="en"/>
              <a:t>Step 4</a:t>
            </a:r>
            <a:r>
              <a:rPr lang="en"/>
              <a:t> - Find the slope of the line.</a:t>
            </a:r>
            <a:endParaRPr/>
          </a:p>
          <a:p>
            <a:pPr indent="0" lvl="0" marL="0" rtl="0" algn="l">
              <a:lnSpc>
                <a:spcPct val="100000"/>
              </a:lnSpc>
              <a:spcBef>
                <a:spcPts val="1200"/>
              </a:spcBef>
              <a:spcAft>
                <a:spcPts val="1200"/>
              </a:spcAft>
              <a:buNone/>
            </a:pPr>
            <a:r>
              <a:t/>
            </a:r>
            <a:endParaRPr/>
          </a:p>
        </p:txBody>
      </p:sp>
      <p:sp>
        <p:nvSpPr>
          <p:cNvPr id="196" name="Google Shape;19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1.5.2 Graphing Linear Functions in Two Variables</a:t>
            </a:r>
            <a:endParaRPr/>
          </a:p>
        </p:txBody>
      </p:sp>
      <p:pic>
        <p:nvPicPr>
          <p:cNvPr id="198" name="Google Shape;198;p18" title="extending your thinking-1.png"/>
          <p:cNvPicPr preferRelativeResize="0"/>
          <p:nvPr/>
        </p:nvPicPr>
        <p:blipFill>
          <a:blip r:embed="rId5">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4" name="Google Shape;20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Graph the equation 5</a:t>
            </a:r>
            <a:r>
              <a:rPr i="1" lang="en"/>
              <a:t>x</a:t>
            </a:r>
            <a:r>
              <a:rPr lang="en"/>
              <a:t> − 2</a:t>
            </a:r>
            <a:r>
              <a:rPr i="1" lang="en"/>
              <a:t>y</a:t>
            </a:r>
            <a:r>
              <a:rPr lang="en"/>
              <a:t> = 10. Which of the following describes the intercepts and slope of the graph?</a:t>
            </a:r>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a:t>x</a:t>
            </a:r>
            <a:r>
              <a:rPr lang="en"/>
              <a:t>-intercept: </a:t>
            </a:r>
            <a:r>
              <a:rPr i="1" lang="en"/>
              <a:t>x </a:t>
            </a:r>
            <a:r>
              <a:rPr lang="en"/>
              <a:t>= 2; </a:t>
            </a:r>
            <a:r>
              <a:rPr i="1" lang="en"/>
              <a:t>y</a:t>
            </a:r>
            <a:r>
              <a:rPr lang="en"/>
              <a:t>-intercept: </a:t>
            </a:r>
            <a:r>
              <a:rPr i="1" lang="en"/>
              <a:t>y </a:t>
            </a:r>
            <a:r>
              <a:rPr lang="en"/>
              <a:t>= −5; Slope: 2/5 </a:t>
            </a:r>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x-intercept: x = –5; y-intercept: y = 2; Slope: 5/2 </a:t>
            </a:r>
            <a:endParaRPr sz="1800">
              <a:solidFill>
                <a:srgbClr val="424242"/>
              </a:solidFill>
            </a:endParaRPr>
          </a:p>
          <a:p>
            <a:pPr indent="-342900" lvl="0" marL="914400" rtl="0" algn="l">
              <a:lnSpc>
                <a:spcPct val="100000"/>
              </a:lnSpc>
              <a:spcBef>
                <a:spcPts val="1000"/>
              </a:spcBef>
              <a:spcAft>
                <a:spcPts val="0"/>
              </a:spcAft>
              <a:buSzPts val="1800"/>
              <a:buFont typeface="Calibri"/>
              <a:buAutoNum type="alphaLcPeriod"/>
            </a:pPr>
            <a:r>
              <a:rPr i="1" lang="en"/>
              <a:t>x</a:t>
            </a:r>
            <a:r>
              <a:rPr lang="en"/>
              <a:t>-intercept: </a:t>
            </a:r>
            <a:r>
              <a:rPr i="1" lang="en"/>
              <a:t>x </a:t>
            </a:r>
            <a:r>
              <a:rPr lang="en"/>
              <a:t>= 2; </a:t>
            </a:r>
            <a:r>
              <a:rPr i="1" lang="en"/>
              <a:t>y</a:t>
            </a:r>
            <a:r>
              <a:rPr lang="en"/>
              <a:t>-intercept: </a:t>
            </a:r>
            <a:r>
              <a:rPr i="1" lang="en"/>
              <a:t>y </a:t>
            </a:r>
            <a:r>
              <a:rPr lang="en"/>
              <a:t>= −5; Slope: 5/2</a:t>
            </a:r>
            <a:endParaRPr sz="1800">
              <a:solidFill>
                <a:srgbClr val="424242"/>
              </a:solidFill>
            </a:endParaRPr>
          </a:p>
          <a:p>
            <a:pPr indent="-342900" lvl="0" marL="914400" rtl="0" algn="l">
              <a:lnSpc>
                <a:spcPct val="100000"/>
              </a:lnSpc>
              <a:spcBef>
                <a:spcPts val="1000"/>
              </a:spcBef>
              <a:spcAft>
                <a:spcPts val="1000"/>
              </a:spcAft>
              <a:buSzPts val="1800"/>
              <a:buFont typeface="Calibri"/>
              <a:buAutoNum type="alphaLcPeriod"/>
            </a:pPr>
            <a:r>
              <a:rPr i="1" lang="en"/>
              <a:t>x</a:t>
            </a:r>
            <a:r>
              <a:rPr lang="en"/>
              <a:t>-intercept: </a:t>
            </a:r>
            <a:r>
              <a:rPr i="1" lang="en"/>
              <a:t>x </a:t>
            </a:r>
            <a:r>
              <a:rPr lang="en"/>
              <a:t>= –2; </a:t>
            </a:r>
            <a:r>
              <a:rPr i="1" lang="en"/>
              <a:t>y</a:t>
            </a:r>
            <a:r>
              <a:rPr lang="en"/>
              <a:t>-intercept: </a:t>
            </a:r>
            <a:r>
              <a:rPr i="1" lang="en"/>
              <a:t>y </a:t>
            </a:r>
            <a:r>
              <a:rPr lang="en"/>
              <a:t>= 5; Slope: –(5/2)</a:t>
            </a:r>
            <a:endParaRPr sz="1800">
              <a:solidFill>
                <a:srgbClr val="424242"/>
              </a:solidFill>
            </a:endParaRPr>
          </a:p>
        </p:txBody>
      </p:sp>
      <p:sp>
        <p:nvSpPr>
          <p:cNvPr id="205" name="Google Shape;20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1.5.2 Graphing Linear Functions in Two Variables</a:t>
            </a:r>
            <a:endParaRPr/>
          </a:p>
        </p:txBody>
      </p:sp>
      <p:pic>
        <p:nvPicPr>
          <p:cNvPr id="207" name="Google Shape;207;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8" name="Google Shape;208;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2" name="Shape 212"/>
        <p:cNvGrpSpPr/>
        <p:nvPr/>
      </p:nvGrpSpPr>
      <p:grpSpPr>
        <a:xfrm>
          <a:off x="0" y="0"/>
          <a:ext cx="0" cy="0"/>
          <a:chOff x="0" y="0"/>
          <a:chExt cx="0" cy="0"/>
        </a:xfrm>
      </p:grpSpPr>
      <p:sp>
        <p:nvSpPr>
          <p:cNvPr id="213" name="Google Shape;21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4" name="Google Shape;214;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For 1 - 2, use the equation 7</a:t>
            </a:r>
            <a:r>
              <a:rPr i="1" lang="en" sz="1800"/>
              <a:t>x</a:t>
            </a:r>
            <a:r>
              <a:rPr lang="en" sz="1800"/>
              <a:t> − 3</a:t>
            </a:r>
            <a:r>
              <a:rPr i="1" lang="en" sz="1800"/>
              <a:t>y</a:t>
            </a:r>
            <a:r>
              <a:rPr lang="en" sz="1800"/>
              <a:t> = 21</a:t>
            </a:r>
            <a:endParaRPr/>
          </a:p>
          <a:p>
            <a:pPr indent="-342900" lvl="0" marL="457200" rtl="0" algn="l">
              <a:spcBef>
                <a:spcPts val="1200"/>
              </a:spcBef>
              <a:spcAft>
                <a:spcPts val="0"/>
              </a:spcAft>
              <a:buSzPts val="1800"/>
              <a:buAutoNum type="arabicPeriod"/>
            </a:pPr>
            <a:r>
              <a:rPr lang="en"/>
              <a:t>Graph the equation using the intercepts.</a:t>
            </a:r>
            <a:endParaRPr/>
          </a:p>
          <a:p>
            <a:pPr indent="-342900" lvl="0" marL="457200" rtl="0" algn="l">
              <a:spcBef>
                <a:spcPts val="0"/>
              </a:spcBef>
              <a:spcAft>
                <a:spcPts val="0"/>
              </a:spcAft>
              <a:buSzPts val="1800"/>
              <a:buAutoNum type="arabicPeriod"/>
            </a:pPr>
            <a:r>
              <a:rPr lang="en"/>
              <a:t>What is the slope of the line?</a:t>
            </a:r>
            <a:endParaRPr sz="1800"/>
          </a:p>
        </p:txBody>
      </p:sp>
      <p:sp>
        <p:nvSpPr>
          <p:cNvPr id="215" name="Google Shape;21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1.5.2 Graphing Linear Functions in Two Variables - Additional Resources</a:t>
            </a:r>
            <a:endParaRPr/>
          </a:p>
        </p:txBody>
      </p:sp>
      <p:pic>
        <p:nvPicPr>
          <p:cNvPr id="217" name="Google Shape;217;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18" name="Google Shape;218;p20"/>
          <p:cNvPicPr preferRelativeResize="0"/>
          <p:nvPr/>
        </p:nvPicPr>
        <p:blipFill>
          <a:blip r:embed="rId4">
            <a:alphaModFix/>
          </a:blip>
          <a:stretch>
            <a:fillRect/>
          </a:stretch>
        </p:blipFill>
        <p:spPr>
          <a:xfrm>
            <a:off x="5146975" y="445025"/>
            <a:ext cx="3685325" cy="3685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2" name="Shape 222"/>
        <p:cNvGrpSpPr/>
        <p:nvPr/>
      </p:nvGrpSpPr>
      <p:grpSpPr>
        <a:xfrm>
          <a:off x="0" y="0"/>
          <a:ext cx="0" cy="0"/>
          <a:chOff x="0" y="0"/>
          <a:chExt cx="0" cy="0"/>
        </a:xfrm>
      </p:grpSpPr>
      <p:sp>
        <p:nvSpPr>
          <p:cNvPr id="223" name="Google Shape;223;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25" name="Google Shape;225;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1" name="Google Shape;231;p21"/>
          <p:cNvCxnSpPr>
            <a:stCxn id="225" idx="2"/>
            <a:endCxn id="22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2" name="Google Shape;232;p21"/>
          <p:cNvCxnSpPr>
            <a:stCxn id="227" idx="3"/>
            <a:endCxn id="22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3" name="Google Shape;233;p21"/>
          <p:cNvCxnSpPr>
            <a:stCxn id="228" idx="3"/>
            <a:endCxn id="223"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4" name="Google Shape;234;p21"/>
          <p:cNvCxnSpPr>
            <a:stCxn id="223" idx="3"/>
            <a:endCxn id="229"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35" name="Google Shape;23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36" name="Google Shape;236;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37" name="Google Shape;237;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8" name="Google Shape;238;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9" name="Google Shape;239;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0" name="Google Shape;240;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1" name="Google Shape;241;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2" name="Google Shape;242;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3" name="Google Shape;243;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4" name="Google Shape;244;p21"/>
          <p:cNvCxnSpPr>
            <a:stCxn id="229" idx="3"/>
            <a:endCxn id="230"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45" name="Google Shape;245;p21"/>
          <p:cNvCxnSpPr>
            <a:stCxn id="226" idx="3"/>
            <a:endCxn id="228"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46" name="Google Shape;246;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47" name="Google Shape;247;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48" name="Google Shape;248;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49" name="Google Shape;249;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0" name="Google Shape;250;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1" name="Google Shape;251;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Bulk Foods $</a:t>
            </a:r>
            <a:endParaRPr>
              <a:solidFill>
                <a:srgbClr val="005047"/>
              </a:solidFill>
            </a:endParaRPr>
          </a:p>
        </p:txBody>
      </p:sp>
      <p:sp>
        <p:nvSpPr>
          <p:cNvPr id="257" name="Google Shape;257;p22"/>
          <p:cNvSpPr txBox="1"/>
          <p:nvPr>
            <p:ph idx="1" type="body"/>
          </p:nvPr>
        </p:nvSpPr>
        <p:spPr>
          <a:xfrm>
            <a:off x="311700" y="1152475"/>
            <a:ext cx="5988000" cy="2022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To get snacks for a class trip, Clare went to the “bulk” section of the grocery store, where she could buy any quantity of a product and the prices are usually good.</a:t>
            </a:r>
            <a:endParaRPr/>
          </a:p>
          <a:p>
            <a:pPr indent="0" lvl="0" marL="0" rtl="0" algn="l">
              <a:lnSpc>
                <a:spcPct val="100000"/>
              </a:lnSpc>
              <a:spcBef>
                <a:spcPts val="1200"/>
              </a:spcBef>
              <a:spcAft>
                <a:spcPts val="1200"/>
              </a:spcAft>
              <a:buNone/>
            </a:pPr>
            <a:r>
              <a:rPr lang="en"/>
              <a:t>Clare purchased some salted almonds at $6 a pound and some dried figs at $9 per pound. She spent $75 before tax.</a:t>
            </a:r>
            <a:endParaRPr/>
          </a:p>
        </p:txBody>
      </p:sp>
      <p:sp>
        <p:nvSpPr>
          <p:cNvPr id="258" name="Google Shape;25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1.5.3 Examining an Equation in Two Variables and Its Graph, Part 1</a:t>
            </a:r>
            <a:endParaRPr/>
          </a:p>
        </p:txBody>
      </p:sp>
      <p:pic>
        <p:nvPicPr>
          <p:cNvPr id="260" name="Google Shape;260;p22" title="Figs.jpg"/>
          <p:cNvPicPr preferRelativeResize="0"/>
          <p:nvPr/>
        </p:nvPicPr>
        <p:blipFill>
          <a:blip r:embed="rId4">
            <a:alphaModFix/>
          </a:blip>
          <a:stretch>
            <a:fillRect/>
          </a:stretch>
        </p:blipFill>
        <p:spPr>
          <a:xfrm>
            <a:off x="6583959" y="1213025"/>
            <a:ext cx="2256840" cy="1692626"/>
          </a:xfrm>
          <a:prstGeom prst="rect">
            <a:avLst/>
          </a:prstGeom>
          <a:noFill/>
          <a:ln>
            <a:noFill/>
          </a:ln>
        </p:spPr>
      </p:pic>
      <p:sp>
        <p:nvSpPr>
          <p:cNvPr id="261" name="Google Shape;261;p22"/>
          <p:cNvSpPr txBox="1"/>
          <p:nvPr>
            <p:ph idx="1" type="body"/>
          </p:nvPr>
        </p:nvSpPr>
        <p:spPr>
          <a:xfrm>
            <a:off x="464100" y="2933125"/>
            <a:ext cx="7971900" cy="17916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1000"/>
              </a:spcBef>
              <a:spcAft>
                <a:spcPts val="0"/>
              </a:spcAft>
              <a:buSzPts val="1800"/>
              <a:buAutoNum type="arabicPeriod"/>
            </a:pPr>
            <a:r>
              <a:rPr lang="en"/>
              <a:t>If she bought 2 pounds of almonds, how many pounds of figs did she buy?</a:t>
            </a:r>
            <a:endParaRPr/>
          </a:p>
          <a:p>
            <a:pPr indent="-342900" lvl="0" marL="457200" rtl="0" algn="l">
              <a:lnSpc>
                <a:spcPct val="100000"/>
              </a:lnSpc>
              <a:spcBef>
                <a:spcPts val="1200"/>
              </a:spcBef>
              <a:spcAft>
                <a:spcPts val="0"/>
              </a:spcAft>
              <a:buSzPts val="1800"/>
              <a:buAutoNum type="arabicPeriod"/>
            </a:pPr>
            <a:r>
              <a:rPr lang="en"/>
              <a:t>If she bought 1 pound of figs, how many pounds of almonds did she buy?</a:t>
            </a:r>
            <a:endParaRPr/>
          </a:p>
          <a:p>
            <a:pPr indent="-342900" lvl="0" marL="457200" rtl="0" algn="l">
              <a:lnSpc>
                <a:spcPct val="100000"/>
              </a:lnSpc>
              <a:spcBef>
                <a:spcPts val="1200"/>
              </a:spcBef>
              <a:spcAft>
                <a:spcPts val="1200"/>
              </a:spcAft>
              <a:buSzPts val="1800"/>
              <a:buAutoNum type="arabicPeriod"/>
            </a:pPr>
            <a:r>
              <a:rPr lang="en"/>
              <a:t>Write an equation that describes the relationship between pounds of figs and pounds of almonds that Clare bought and the dollar amount that she paid. Be sure to specify what the variables represent.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t>
            </a:r>
            <a:r>
              <a:rPr lang="en"/>
              <a:t>arning Activity - Bulk Foods $</a:t>
            </a:r>
            <a:endParaRPr>
              <a:solidFill>
                <a:srgbClr val="005047"/>
              </a:solidFill>
            </a:endParaRPr>
          </a:p>
        </p:txBody>
      </p:sp>
      <p:sp>
        <p:nvSpPr>
          <p:cNvPr id="267" name="Google Shape;267;p23"/>
          <p:cNvSpPr txBox="1"/>
          <p:nvPr>
            <p:ph idx="1" type="body"/>
          </p:nvPr>
        </p:nvSpPr>
        <p:spPr>
          <a:xfrm>
            <a:off x="311700" y="1060625"/>
            <a:ext cx="8520600" cy="3823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For questions 4 and 5, use the graph that represents the quantities in the situation.</a:t>
            </a:r>
            <a:endParaRPr/>
          </a:p>
          <a:p>
            <a:pPr indent="0" lvl="0" marL="0" rtl="0" algn="l">
              <a:lnSpc>
                <a:spcPct val="100000"/>
              </a:lnSpc>
              <a:spcBef>
                <a:spcPts val="500"/>
              </a:spcBef>
              <a:spcAft>
                <a:spcPts val="0"/>
              </a:spcAft>
              <a:buNone/>
            </a:pPr>
            <a:r>
              <a:t/>
            </a:r>
            <a:endParaRPr/>
          </a:p>
          <a:p>
            <a:pPr indent="0" lvl="0" marL="0" rtl="0" algn="l">
              <a:lnSpc>
                <a:spcPct val="100000"/>
              </a:lnSpc>
              <a:spcBef>
                <a:spcPts val="500"/>
              </a:spcBef>
              <a:spcAft>
                <a:spcPts val="0"/>
              </a:spcAft>
              <a:buNone/>
            </a:pPr>
            <a:r>
              <a:t/>
            </a:r>
            <a:endParaRPr/>
          </a:p>
          <a:p>
            <a:pPr indent="0" lvl="0" marL="457200" rtl="0" algn="l">
              <a:lnSpc>
                <a:spcPct val="100000"/>
              </a:lnSpc>
              <a:spcBef>
                <a:spcPts val="500"/>
              </a:spcBef>
              <a:spcAft>
                <a:spcPts val="0"/>
              </a:spcAft>
              <a:buNone/>
            </a:pPr>
            <a:r>
              <a:t/>
            </a:r>
            <a:endParaRPr/>
          </a:p>
          <a:p>
            <a:pPr indent="0" lvl="0" marL="457200" rtl="0" algn="l">
              <a:lnSpc>
                <a:spcPct val="100000"/>
              </a:lnSpc>
              <a:spcBef>
                <a:spcPts val="500"/>
              </a:spcBef>
              <a:spcAft>
                <a:spcPts val="0"/>
              </a:spcAft>
              <a:buNone/>
            </a:pPr>
            <a:r>
              <a:t/>
            </a:r>
            <a:endParaRPr/>
          </a:p>
          <a:p>
            <a:pPr indent="0" lvl="0" marL="457200" rtl="0" algn="l">
              <a:lnSpc>
                <a:spcPct val="100000"/>
              </a:lnSpc>
              <a:spcBef>
                <a:spcPts val="500"/>
              </a:spcBef>
              <a:spcAft>
                <a:spcPts val="0"/>
              </a:spcAft>
              <a:buNone/>
            </a:pPr>
            <a:r>
              <a:t/>
            </a:r>
            <a:endParaRPr/>
          </a:p>
          <a:p>
            <a:pPr indent="0" lvl="0" marL="457200" rtl="0" algn="l">
              <a:lnSpc>
                <a:spcPct val="100000"/>
              </a:lnSpc>
              <a:spcBef>
                <a:spcPts val="500"/>
              </a:spcBef>
              <a:spcAft>
                <a:spcPts val="0"/>
              </a:spcAft>
              <a:buNone/>
            </a:pPr>
            <a:r>
              <a:t/>
            </a:r>
            <a:endParaRPr/>
          </a:p>
          <a:p>
            <a:pPr indent="0" lvl="0" marL="457200" rtl="0" algn="l">
              <a:lnSpc>
                <a:spcPct val="100000"/>
              </a:lnSpc>
              <a:spcBef>
                <a:spcPts val="500"/>
              </a:spcBef>
              <a:spcAft>
                <a:spcPts val="0"/>
              </a:spcAft>
              <a:buNone/>
            </a:pPr>
            <a:r>
              <a:t/>
            </a:r>
            <a:endParaRPr/>
          </a:p>
          <a:p>
            <a:pPr indent="-342900" lvl="0" marL="457200" rtl="0" algn="l">
              <a:lnSpc>
                <a:spcPct val="100000"/>
              </a:lnSpc>
              <a:spcBef>
                <a:spcPts val="500"/>
              </a:spcBef>
              <a:spcAft>
                <a:spcPts val="0"/>
              </a:spcAft>
              <a:buSzPts val="1800"/>
              <a:buAutoNum type="arabicPeriod" startAt="4"/>
            </a:pPr>
            <a:r>
              <a:rPr lang="en"/>
              <a:t>Choose any point on the line, state its coordinates, and explain what it tells us.</a:t>
            </a:r>
            <a:endParaRPr/>
          </a:p>
          <a:p>
            <a:pPr indent="-342900" lvl="0" marL="457200" rtl="0" algn="l">
              <a:lnSpc>
                <a:spcPct val="100000"/>
              </a:lnSpc>
              <a:spcBef>
                <a:spcPts val="500"/>
              </a:spcBef>
              <a:spcAft>
                <a:spcPts val="500"/>
              </a:spcAft>
              <a:buSzPts val="1800"/>
              <a:buAutoNum type="arabicPeriod" startAt="4"/>
            </a:pPr>
            <a:r>
              <a:rPr lang="en"/>
              <a:t>Choose any point that is not on the line, state its coordinates, and explain what it tells us.</a:t>
            </a:r>
            <a:endParaRPr/>
          </a:p>
        </p:txBody>
      </p:sp>
      <p:sp>
        <p:nvSpPr>
          <p:cNvPr id="268" name="Google Shape;26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1.5.3 Examining an Equation in Two Variables and Its Graph, Part 1</a:t>
            </a:r>
            <a:endParaRPr/>
          </a:p>
        </p:txBody>
      </p:sp>
      <p:pic>
        <p:nvPicPr>
          <p:cNvPr id="270" name="Google Shape;270;p23"/>
          <p:cNvPicPr preferRelativeResize="0"/>
          <p:nvPr/>
        </p:nvPicPr>
        <p:blipFill>
          <a:blip r:embed="rId4">
            <a:alphaModFix/>
          </a:blip>
          <a:stretch>
            <a:fillRect/>
          </a:stretch>
        </p:blipFill>
        <p:spPr>
          <a:xfrm>
            <a:off x="3103663" y="1528652"/>
            <a:ext cx="2721875" cy="2242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24"/>
          <p:cNvSpPr txBox="1"/>
          <p:nvPr>
            <p:ph idx="1" type="body"/>
          </p:nvPr>
        </p:nvSpPr>
        <p:spPr>
          <a:xfrm>
            <a:off x="311700" y="4341700"/>
            <a:ext cx="8520600" cy="4458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u="sng">
                <a:solidFill>
                  <a:schemeClr val="hlink"/>
                </a:solidFill>
                <a:hlinkClick r:id="rId4"/>
              </a:rPr>
              <a:t>Video: Using a Graph to Solve an Equation</a:t>
            </a:r>
            <a:endParaRPr b="1"/>
          </a:p>
        </p:txBody>
      </p:sp>
      <p:pic>
        <p:nvPicPr>
          <p:cNvPr descr="Students are given a worked example for a real-world scenario involving two variables and graphing. The problem involves calculating individual quantities when given the total price and each item cost." id="276" name="Google Shape;276;p24" title="Using a Graph to Solve an Equation">
            <a:hlinkClick r:id="rId5"/>
          </p:cNvPr>
          <p:cNvPicPr preferRelativeResize="0"/>
          <p:nvPr/>
        </p:nvPicPr>
        <p:blipFill>
          <a:blip r:embed="rId6">
            <a:alphaModFix/>
          </a:blip>
          <a:stretch>
            <a:fillRect/>
          </a:stretch>
        </p:blipFill>
        <p:spPr>
          <a:xfrm>
            <a:off x="1487475" y="527375"/>
            <a:ext cx="6076075" cy="3417775"/>
          </a:xfrm>
          <a:prstGeom prst="rect">
            <a:avLst/>
          </a:prstGeom>
          <a:noFill/>
          <a:ln>
            <a:noFill/>
          </a:ln>
        </p:spPr>
      </p:pic>
      <p:sp>
        <p:nvSpPr>
          <p:cNvPr id="277" name="Google Shape;27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1" name="Shape 281"/>
        <p:cNvGrpSpPr/>
        <p:nvPr/>
      </p:nvGrpSpPr>
      <p:grpSpPr>
        <a:xfrm>
          <a:off x="0" y="0"/>
          <a:ext cx="0" cy="0"/>
          <a:chOff x="0" y="0"/>
          <a:chExt cx="0" cy="0"/>
        </a:xfrm>
      </p:grpSpPr>
      <p:sp>
        <p:nvSpPr>
          <p:cNvPr id="282" name="Google Shape;282;p25"/>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Bulk Foods $</a:t>
            </a:r>
            <a:endParaRPr sz="2600">
              <a:solidFill>
                <a:srgbClr val="005047"/>
              </a:solidFill>
            </a:endParaRPr>
          </a:p>
        </p:txBody>
      </p:sp>
      <p:sp>
        <p:nvSpPr>
          <p:cNvPr id="283" name="Google Shape;28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1.5.3 Examining an Equation in Two Variables and Its Graph, Part 1</a:t>
            </a:r>
            <a:endParaRPr/>
          </a:p>
        </p:txBody>
      </p:sp>
      <p:pic>
        <p:nvPicPr>
          <p:cNvPr id="285" name="Google Shape;285;p2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86" name="Google Shape;286;p2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87" name="Google Shape;287;p25"/>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First read: listen and describe the situation without numbers.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288" name="Google Shape;288;p25"/>
          <p:cNvSpPr/>
          <p:nvPr/>
        </p:nvSpPr>
        <p:spPr>
          <a:xfrm>
            <a:off x="4779300" y="3077000"/>
            <a:ext cx="3999900" cy="1529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We will read the directions together out loud as a class. Then, turn and talk with a partner to make sure you both understand what to do.</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89" name="Google Shape;289;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pic>
        <p:nvPicPr>
          <p:cNvPr id="294" name="Google Shape;294;p26"/>
          <p:cNvPicPr preferRelativeResize="0"/>
          <p:nvPr/>
        </p:nvPicPr>
        <p:blipFill>
          <a:blip r:embed="rId4">
            <a:alphaModFix/>
          </a:blip>
          <a:stretch>
            <a:fillRect/>
          </a:stretch>
        </p:blipFill>
        <p:spPr>
          <a:xfrm>
            <a:off x="678775" y="1466351"/>
            <a:ext cx="3122475" cy="3102525"/>
          </a:xfrm>
          <a:prstGeom prst="rect">
            <a:avLst/>
          </a:prstGeom>
          <a:noFill/>
          <a:ln>
            <a:noFill/>
          </a:ln>
        </p:spPr>
      </p:pic>
      <p:sp>
        <p:nvSpPr>
          <p:cNvPr id="295" name="Google Shape;29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6" name="Google Shape;296;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point is a solution to the line graphed below?</a:t>
            </a:r>
            <a:endParaRPr/>
          </a:p>
          <a:p>
            <a:pPr indent="0" lvl="0" marL="0" rtl="0" algn="l">
              <a:lnSpc>
                <a:spcPct val="100000"/>
              </a:lnSpc>
              <a:spcBef>
                <a:spcPts val="1200"/>
              </a:spcBef>
              <a:spcAft>
                <a:spcPts val="1000"/>
              </a:spcAft>
              <a:buNone/>
            </a:pPr>
            <a:r>
              <a:t/>
            </a:r>
            <a:endParaRPr sz="1800">
              <a:latin typeface="Noto Sans"/>
              <a:ea typeface="Noto Sans"/>
              <a:cs typeface="Noto Sans"/>
              <a:sym typeface="Noto Sans"/>
            </a:endParaRPr>
          </a:p>
        </p:txBody>
      </p:sp>
      <p:sp>
        <p:nvSpPr>
          <p:cNvPr id="297" name="Google Shape;2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1.5.3 Examining an Equation in Two Variables and Its Graph, Part 1</a:t>
            </a:r>
            <a:endParaRPr/>
          </a:p>
        </p:txBody>
      </p:sp>
      <p:pic>
        <p:nvPicPr>
          <p:cNvPr id="299" name="Google Shape;299;p26" title="self-checl-1.png"/>
          <p:cNvPicPr preferRelativeResize="0"/>
          <p:nvPr/>
        </p:nvPicPr>
        <p:blipFill>
          <a:blip r:embed="rId5">
            <a:alphaModFix/>
          </a:blip>
          <a:stretch>
            <a:fillRect/>
          </a:stretch>
        </p:blipFill>
        <p:spPr>
          <a:xfrm>
            <a:off x="8686800" y="137160"/>
            <a:ext cx="274320" cy="274320"/>
          </a:xfrm>
          <a:prstGeom prst="rect">
            <a:avLst/>
          </a:prstGeom>
          <a:noFill/>
          <a:ln>
            <a:noFill/>
          </a:ln>
        </p:spPr>
      </p:pic>
      <p:sp>
        <p:nvSpPr>
          <p:cNvPr id="300" name="Google Shape;300;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01" name="Google Shape;301;p26"/>
          <p:cNvGraphicFramePr/>
          <p:nvPr/>
        </p:nvGraphicFramePr>
        <p:xfrm>
          <a:off x="4623975" y="2175550"/>
          <a:ext cx="3000000" cy="3000000"/>
        </p:xfrm>
        <a:graphic>
          <a:graphicData uri="http://schemas.openxmlformats.org/drawingml/2006/table">
            <a:tbl>
              <a:tblPr>
                <a:noFill/>
                <a:tableStyleId>{C07E0B95-82C7-451A-852A-BABA79EA8A58}</a:tableStyleId>
              </a:tblPr>
              <a:tblGrid>
                <a:gridCol w="1927575"/>
                <a:gridCol w="1927575"/>
              </a:tblGrid>
              <a:tr h="654400">
                <a:tc>
                  <a:txBody>
                    <a:bodyPr/>
                    <a:lstStyle/>
                    <a:p>
                      <a:pPr indent="-317500" lvl="0" marL="457200" rtl="0" algn="l">
                        <a:spcBef>
                          <a:spcPts val="0"/>
                        </a:spcBef>
                        <a:spcAft>
                          <a:spcPts val="0"/>
                        </a:spcAft>
                        <a:buSzPts val="1400"/>
                        <a:buAutoNum type="alphaUcPeriod"/>
                      </a:pPr>
                      <a:r>
                        <a:rPr lang="en"/>
                        <a:t>(3, 1)</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lang="en">
                          <a:solidFill>
                            <a:schemeClr val="dk1"/>
                          </a:solidFill>
                        </a:rPr>
                        <a:t>(1, 3)</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54400">
                <a:tc>
                  <a:txBody>
                    <a:bodyPr/>
                    <a:lstStyle/>
                    <a:p>
                      <a:pPr indent="-317500" lvl="0" marL="457200" rtl="0" algn="l">
                        <a:spcBef>
                          <a:spcPts val="0"/>
                        </a:spcBef>
                        <a:spcAft>
                          <a:spcPts val="0"/>
                        </a:spcAft>
                        <a:buSzPts val="1400"/>
                        <a:buAutoNum type="alphaUcPeriod" startAt="2"/>
                      </a:pPr>
                      <a:r>
                        <a:rPr lang="en">
                          <a:solidFill>
                            <a:schemeClr val="dk1"/>
                          </a:solidFill>
                        </a:rPr>
                        <a:t>(0, 1)</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lang="en">
                          <a:solidFill>
                            <a:schemeClr val="dk1"/>
                          </a:solidFill>
                        </a:rPr>
                        <a:t>(–3, 3)</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5" name="Shape 305"/>
        <p:cNvGrpSpPr/>
        <p:nvPr/>
      </p:nvGrpSpPr>
      <p:grpSpPr>
        <a:xfrm>
          <a:off x="0" y="0"/>
          <a:ext cx="0" cy="0"/>
          <a:chOff x="0" y="0"/>
          <a:chExt cx="0" cy="0"/>
        </a:xfrm>
      </p:grpSpPr>
      <p:sp>
        <p:nvSpPr>
          <p:cNvPr id="306" name="Google Shape;306;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7" name="Google Shape;307;p27"/>
          <p:cNvSpPr txBox="1"/>
          <p:nvPr>
            <p:ph idx="1" type="body"/>
          </p:nvPr>
        </p:nvSpPr>
        <p:spPr>
          <a:xfrm>
            <a:off x="311700" y="1152475"/>
            <a:ext cx="4363800" cy="361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At a high school baseball game, the concession stand sold hot dogs and hamburgers. Hot dogs were $1.50, and hamburgers cost $3. The goal is to make $150 for the game.</a:t>
            </a:r>
            <a:endParaRPr>
              <a:solidFill>
                <a:srgbClr val="1D2125"/>
              </a:solidFill>
            </a:endParaRPr>
          </a:p>
          <a:p>
            <a:pPr indent="0" lvl="0" marL="0" rtl="0" algn="l">
              <a:spcBef>
                <a:spcPts val="1200"/>
              </a:spcBef>
              <a:spcAft>
                <a:spcPts val="0"/>
              </a:spcAft>
              <a:buNone/>
            </a:pPr>
            <a:r>
              <a:t/>
            </a:r>
            <a:endParaRPr>
              <a:solidFill>
                <a:srgbClr val="1D2125"/>
              </a:solidFill>
            </a:endParaRPr>
          </a:p>
          <a:p>
            <a:pPr indent="0" lvl="0" marL="0" rtl="0" algn="l">
              <a:spcBef>
                <a:spcPts val="1200"/>
              </a:spcBef>
              <a:spcAft>
                <a:spcPts val="0"/>
              </a:spcAft>
              <a:buNone/>
            </a:pPr>
            <a:r>
              <a:rPr lang="en">
                <a:solidFill>
                  <a:srgbClr val="1D2125"/>
                </a:solidFill>
              </a:rPr>
              <a:t>What is the meaning of the point (40,30) on the graph?</a:t>
            </a:r>
            <a:endParaRPr>
              <a:solidFill>
                <a:srgbClr val="1D2125"/>
              </a:solidFill>
            </a:endParaRPr>
          </a:p>
          <a:p>
            <a:pPr indent="0" lvl="0" marL="0" rtl="0" algn="l">
              <a:lnSpc>
                <a:spcPct val="105000"/>
              </a:lnSpc>
              <a:spcBef>
                <a:spcPts val="1200"/>
              </a:spcBef>
              <a:spcAft>
                <a:spcPts val="300"/>
              </a:spcAft>
              <a:buNone/>
            </a:pPr>
            <a:r>
              <a:t/>
            </a:r>
            <a:endParaRPr>
              <a:solidFill>
                <a:srgbClr val="1D2125"/>
              </a:solidFill>
            </a:endParaRPr>
          </a:p>
        </p:txBody>
      </p:sp>
      <p:pic>
        <p:nvPicPr>
          <p:cNvPr id="308" name="Google Shape;308;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9" name="Google Shape;30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1.5.3 Examining an Equation in Two Variables and Its Graph, Part 1</a:t>
            </a:r>
            <a:r>
              <a:rPr lang="en" sz="1000"/>
              <a:t> - Additional Resources</a:t>
            </a:r>
            <a:endParaRPr/>
          </a:p>
        </p:txBody>
      </p:sp>
      <p:pic>
        <p:nvPicPr>
          <p:cNvPr id="311" name="Google Shape;311;p27"/>
          <p:cNvPicPr preferRelativeResize="0"/>
          <p:nvPr/>
        </p:nvPicPr>
        <p:blipFill>
          <a:blip r:embed="rId4">
            <a:alphaModFix/>
          </a:blip>
          <a:stretch>
            <a:fillRect/>
          </a:stretch>
        </p:blipFill>
        <p:spPr>
          <a:xfrm>
            <a:off x="4803725" y="502325"/>
            <a:ext cx="4028575" cy="41388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5" name="Shape 315"/>
        <p:cNvGrpSpPr/>
        <p:nvPr/>
      </p:nvGrpSpPr>
      <p:grpSpPr>
        <a:xfrm>
          <a:off x="0" y="0"/>
          <a:ext cx="0" cy="0"/>
          <a:chOff x="0" y="0"/>
          <a:chExt cx="0" cy="0"/>
        </a:xfrm>
      </p:grpSpPr>
      <p:sp>
        <p:nvSpPr>
          <p:cNvPr id="316" name="Google Shape;316;p2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8" name="Google Shape;318;p2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4" name="Google Shape;324;p28"/>
          <p:cNvCxnSpPr>
            <a:stCxn id="318" idx="2"/>
            <a:endCxn id="32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5" name="Google Shape;325;p28"/>
          <p:cNvCxnSpPr>
            <a:stCxn id="320" idx="3"/>
            <a:endCxn id="31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6" name="Google Shape;326;p28"/>
          <p:cNvCxnSpPr>
            <a:stCxn id="321" idx="3"/>
            <a:endCxn id="31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7" name="Google Shape;327;p28"/>
          <p:cNvCxnSpPr>
            <a:stCxn id="316" idx="3"/>
            <a:endCxn id="32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8" name="Google Shape;32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9" name="Google Shape;329;p2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0" name="Google Shape;330;p2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1" name="Google Shape;331;p2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2" name="Google Shape;332;p2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3" name="Google Shape;333;p2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4" name="Google Shape;334;p2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5" name="Google Shape;335;p2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6" name="Google Shape;336;p2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7" name="Google Shape;337;p28"/>
          <p:cNvCxnSpPr>
            <a:stCxn id="322" idx="3"/>
            <a:endCxn id="32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8" name="Google Shape;338;p28"/>
          <p:cNvCxnSpPr>
            <a:stCxn id="319" idx="3"/>
            <a:endCxn id="32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9" name="Google Shape;339;p2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0" name="Google Shape;340;p2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1" name="Google Shape;341;p2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2" name="Google Shape;342;p28"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3" name="Google Shape;343;p28"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4" name="Google Shape;344;p28"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Saving for College 📜</a:t>
            </a:r>
            <a:endParaRPr>
              <a:solidFill>
                <a:srgbClr val="005047"/>
              </a:solidFill>
            </a:endParaRPr>
          </a:p>
        </p:txBody>
      </p:sp>
      <p:sp>
        <p:nvSpPr>
          <p:cNvPr id="350" name="Google Shape;350;p29"/>
          <p:cNvSpPr txBox="1"/>
          <p:nvPr>
            <p:ph idx="1" type="body"/>
          </p:nvPr>
        </p:nvSpPr>
        <p:spPr>
          <a:xfrm>
            <a:off x="311700" y="1152475"/>
            <a:ext cx="51597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A student has a savings account with $475 in it. She deposits $125 of her paycheck into the account every week. Her goal is to save $7,000 for college.</a:t>
            </a:r>
            <a:endParaRPr b="1"/>
          </a:p>
          <a:p>
            <a:pPr indent="-342900" lvl="0" marL="457200" rtl="0" algn="l">
              <a:lnSpc>
                <a:spcPct val="90000"/>
              </a:lnSpc>
              <a:spcBef>
                <a:spcPts val="1200"/>
              </a:spcBef>
              <a:spcAft>
                <a:spcPts val="0"/>
              </a:spcAft>
              <a:buSzPts val="1800"/>
              <a:buAutoNum type="arabicPeriod"/>
            </a:pPr>
            <a:r>
              <a:rPr lang="en"/>
              <a:t>How much will be in the account after 3 weeks?</a:t>
            </a:r>
            <a:endParaRPr/>
          </a:p>
          <a:p>
            <a:pPr indent="-342900" lvl="0" marL="457200" rtl="0" algn="l">
              <a:lnSpc>
                <a:spcPct val="90000"/>
              </a:lnSpc>
              <a:spcBef>
                <a:spcPts val="1000"/>
              </a:spcBef>
              <a:spcAft>
                <a:spcPts val="0"/>
              </a:spcAft>
              <a:buSzPts val="1800"/>
              <a:buAutoNum type="arabicPeriod"/>
            </a:pPr>
            <a:r>
              <a:rPr lang="en"/>
              <a:t>How many weeks will it take until she has $1,350?</a:t>
            </a:r>
            <a:endParaRPr/>
          </a:p>
          <a:p>
            <a:pPr indent="-342900" lvl="0" marL="457200" rtl="0" algn="l">
              <a:lnSpc>
                <a:spcPct val="90000"/>
              </a:lnSpc>
              <a:spcBef>
                <a:spcPts val="1000"/>
              </a:spcBef>
              <a:spcAft>
                <a:spcPts val="1200"/>
              </a:spcAft>
              <a:buSzPts val="1800"/>
              <a:buAutoNum type="arabicPeriod"/>
            </a:pPr>
            <a:r>
              <a:rPr lang="en"/>
              <a:t>Write an equation that represents the relationship between the dollar amount in her account and the number of weeks of saving.</a:t>
            </a:r>
            <a:endParaRPr/>
          </a:p>
        </p:txBody>
      </p:sp>
      <p:sp>
        <p:nvSpPr>
          <p:cNvPr id="351" name="Google Shape;351;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2" name="Google Shape;352;p29"/>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1.5.4 Writing, Graphing, and Solving a Linear Equation</a:t>
            </a:r>
            <a:endParaRPr/>
          </a:p>
        </p:txBody>
      </p:sp>
      <p:pic>
        <p:nvPicPr>
          <p:cNvPr id="353" name="Google Shape;353;p29" title="College Costs.png"/>
          <p:cNvPicPr preferRelativeResize="0"/>
          <p:nvPr/>
        </p:nvPicPr>
        <p:blipFill>
          <a:blip r:embed="rId4">
            <a:alphaModFix/>
          </a:blip>
          <a:stretch>
            <a:fillRect/>
          </a:stretch>
        </p:blipFill>
        <p:spPr>
          <a:xfrm>
            <a:off x="5471400" y="1367025"/>
            <a:ext cx="3070200" cy="255449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Learning Activity - Saving for College 📜</a:t>
            </a:r>
            <a:endParaRPr/>
          </a:p>
        </p:txBody>
      </p:sp>
      <p:sp>
        <p:nvSpPr>
          <p:cNvPr id="359" name="Google Shape;35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30">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361" name="Google Shape;361;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1000"/>
              </a:spcBef>
              <a:spcAft>
                <a:spcPts val="0"/>
              </a:spcAft>
              <a:buSzPts val="1800"/>
              <a:buAutoNum type="arabicPeriod" startAt="4"/>
            </a:pPr>
            <a:r>
              <a:rPr lang="en"/>
              <a:t>Graph your equation using graphing technology. Mark the points on the graph that represent the amount after 3 weeks and the week she has $1,350. Write down the coordinates.</a:t>
            </a:r>
            <a:endParaRPr/>
          </a:p>
          <a:p>
            <a:pPr indent="-342900" lvl="0" marL="457200" rtl="0" algn="l">
              <a:spcBef>
                <a:spcPts val="1200"/>
              </a:spcBef>
              <a:spcAft>
                <a:spcPts val="0"/>
              </a:spcAft>
              <a:buSzPts val="1800"/>
              <a:buAutoNum type="arabicPeriod" startAt="4"/>
            </a:pPr>
            <a:r>
              <a:rPr lang="en"/>
              <a:t>What is the </a:t>
            </a:r>
            <a:r>
              <a:rPr i="1" lang="en"/>
              <a:t>x</a:t>
            </a:r>
            <a:r>
              <a:rPr lang="en"/>
              <a:t>-intercept?</a:t>
            </a:r>
            <a:endParaRPr/>
          </a:p>
          <a:p>
            <a:pPr indent="-342900" lvl="0" marL="457200" rtl="0" algn="l">
              <a:spcBef>
                <a:spcPts val="1200"/>
              </a:spcBef>
              <a:spcAft>
                <a:spcPts val="0"/>
              </a:spcAft>
              <a:buSzPts val="1800"/>
              <a:buAutoNum type="arabicPeriod" startAt="4"/>
            </a:pPr>
            <a:r>
              <a:rPr lang="en"/>
              <a:t>What other information does the </a:t>
            </a:r>
            <a:r>
              <a:rPr i="1" lang="en"/>
              <a:t>x</a:t>
            </a:r>
            <a:r>
              <a:rPr lang="en"/>
              <a:t>-intercept identify in the function?</a:t>
            </a:r>
            <a:endParaRPr/>
          </a:p>
          <a:p>
            <a:pPr indent="-342900" lvl="0" marL="457200" rtl="0" algn="l">
              <a:spcBef>
                <a:spcPts val="1200"/>
              </a:spcBef>
              <a:spcAft>
                <a:spcPts val="0"/>
              </a:spcAft>
              <a:buSzPts val="1800"/>
              <a:buAutoNum type="arabicPeriod" startAt="4"/>
            </a:pPr>
            <a:r>
              <a:rPr lang="en"/>
              <a:t>What is the the </a:t>
            </a:r>
            <a:r>
              <a:rPr i="1" lang="en"/>
              <a:t>y</a:t>
            </a:r>
            <a:r>
              <a:rPr lang="en"/>
              <a:t>-intercept?</a:t>
            </a:r>
            <a:endParaRPr/>
          </a:p>
          <a:p>
            <a:pPr indent="-342900" lvl="0" marL="457200" rtl="0" algn="l">
              <a:spcBef>
                <a:spcPts val="1200"/>
              </a:spcBef>
              <a:spcAft>
                <a:spcPts val="1200"/>
              </a:spcAft>
              <a:buSzPts val="1800"/>
              <a:buAutoNum type="arabicPeriod" startAt="4"/>
            </a:pPr>
            <a:r>
              <a:rPr lang="en"/>
              <a:t>What is the slope?</a:t>
            </a:r>
            <a:endParaRPr/>
          </a:p>
        </p:txBody>
      </p:sp>
      <p:sp>
        <p:nvSpPr>
          <p:cNvPr id="362" name="Google Shape;362;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1.5.4 Writing, Graphing, and Solving a Linear Equation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Saving for College </a:t>
            </a:r>
            <a:r>
              <a:rPr lang="en"/>
              <a:t>📜</a:t>
            </a:r>
            <a:r>
              <a:rPr lang="en" sz="2600"/>
              <a:t> </a:t>
            </a:r>
            <a:endParaRPr sz="2600">
              <a:solidFill>
                <a:srgbClr val="005047"/>
              </a:solidFill>
            </a:endParaRPr>
          </a:p>
        </p:txBody>
      </p:sp>
      <p:sp>
        <p:nvSpPr>
          <p:cNvPr id="368" name="Google Shape;368;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1.5.4 Writing, Graphing, and Solving a Linear Equation</a:t>
            </a:r>
            <a:endParaRPr/>
          </a:p>
        </p:txBody>
      </p:sp>
      <p:pic>
        <p:nvPicPr>
          <p:cNvPr id="370" name="Google Shape;370;p3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71" name="Google Shape;371;p3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72" name="Google Shape;372;p31"/>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Walk around and find two other frames in the room</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Think about what’s the same and different about the frames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373" name="Google Shape;373;p31"/>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77" name="Shape 377"/>
        <p:cNvGrpSpPr/>
        <p:nvPr/>
      </p:nvGrpSpPr>
      <p:grpSpPr>
        <a:xfrm>
          <a:off x="0" y="0"/>
          <a:ext cx="0" cy="0"/>
          <a:chOff x="0" y="0"/>
          <a:chExt cx="0" cy="0"/>
        </a:xfrm>
      </p:grpSpPr>
      <p:sp>
        <p:nvSpPr>
          <p:cNvPr id="378" name="Google Shape;378;p3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79" name="Google Shape;379;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1.5.4 Writing, Graphing, and Solving a Linear Equation</a:t>
            </a:r>
            <a:endParaRPr/>
          </a:p>
        </p:txBody>
      </p:sp>
      <p:pic>
        <p:nvPicPr>
          <p:cNvPr id="381" name="Google Shape;381;p3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82" name="Google Shape;382;p32"/>
          <p:cNvSpPr txBox="1"/>
          <p:nvPr>
            <p:ph idx="1" type="body"/>
          </p:nvPr>
        </p:nvSpPr>
        <p:spPr>
          <a:xfrm>
            <a:off x="311700" y="10683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450-gallon tank full of water is draining at a rate of 20 gallons per minute.</a:t>
            </a:r>
            <a:endParaRPr/>
          </a:p>
          <a:p>
            <a:pPr indent="-342900" lvl="0" marL="457200" rtl="0" algn="l">
              <a:lnSpc>
                <a:spcPct val="100000"/>
              </a:lnSpc>
              <a:spcBef>
                <a:spcPts val="1200"/>
              </a:spcBef>
              <a:spcAft>
                <a:spcPts val="0"/>
              </a:spcAft>
              <a:buSzPts val="1800"/>
              <a:buAutoNum type="arabicPeriod"/>
            </a:pPr>
            <a:r>
              <a:rPr lang="en"/>
              <a:t>Write an equation that represents the relationship between the gallons of water in the tank and hours the tank has been draining.</a:t>
            </a:r>
            <a:endParaRPr/>
          </a:p>
          <a:p>
            <a:pPr indent="-342900" lvl="0" marL="457200" rtl="0" algn="l">
              <a:lnSpc>
                <a:spcPct val="100000"/>
              </a:lnSpc>
              <a:spcBef>
                <a:spcPts val="0"/>
              </a:spcBef>
              <a:spcAft>
                <a:spcPts val="0"/>
              </a:spcAft>
              <a:buSzPts val="1800"/>
              <a:buAutoNum type="arabicPeriod"/>
            </a:pPr>
            <a:r>
              <a:rPr lang="en"/>
              <a:t>Write an equation that represents the relationship between the gallons of water in the tank and seconds the tank has been draining.</a:t>
            </a:r>
            <a:endParaRPr/>
          </a:p>
          <a:p>
            <a:pPr indent="-342900" lvl="0" marL="457200" rtl="0" algn="l">
              <a:lnSpc>
                <a:spcPct val="100000"/>
              </a:lnSpc>
              <a:spcBef>
                <a:spcPts val="0"/>
              </a:spcBef>
              <a:spcAft>
                <a:spcPts val="0"/>
              </a:spcAft>
              <a:buSzPts val="1800"/>
              <a:buAutoNum type="arabicPeriod"/>
            </a:pPr>
            <a:r>
              <a:rPr lang="en"/>
              <a:t>Graph each of your new equations.</a:t>
            </a:r>
            <a:endParaRPr/>
          </a:p>
          <a:p>
            <a:pPr indent="-342900" lvl="0" marL="457200" rtl="0" algn="l">
              <a:lnSpc>
                <a:spcPct val="100000"/>
              </a:lnSpc>
              <a:spcBef>
                <a:spcPts val="0"/>
              </a:spcBef>
              <a:spcAft>
                <a:spcPts val="0"/>
              </a:spcAft>
              <a:buSzPts val="1800"/>
              <a:buAutoNum type="arabicPeriod"/>
            </a:pPr>
            <a:r>
              <a:rPr lang="en"/>
              <a:t>In what way are all of the graphs the same? In what way are they all different? Write down your answer.</a:t>
            </a:r>
            <a:endParaRPr/>
          </a:p>
          <a:p>
            <a:pPr indent="-342900" lvl="0" marL="457200" rtl="0" algn="l">
              <a:lnSpc>
                <a:spcPct val="100000"/>
              </a:lnSpc>
              <a:spcBef>
                <a:spcPts val="0"/>
              </a:spcBef>
              <a:spcAft>
                <a:spcPts val="0"/>
              </a:spcAft>
              <a:buSzPts val="1800"/>
              <a:buAutoNum type="arabicPeriod"/>
            </a:pPr>
            <a:r>
              <a:rPr lang="en"/>
              <a:t>How would these graphs change if we used quarts of water instead of gallons? What would stay the same?</a:t>
            </a:r>
            <a:endParaRPr/>
          </a:p>
          <a:p>
            <a:pPr indent="0" lvl="0" marL="0" rtl="0" algn="l">
              <a:lnSpc>
                <a:spcPct val="100000"/>
              </a:lnSpc>
              <a:spcBef>
                <a:spcPts val="120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6" name="Shape 386"/>
        <p:cNvGrpSpPr/>
        <p:nvPr/>
      </p:nvGrpSpPr>
      <p:grpSpPr>
        <a:xfrm>
          <a:off x="0" y="0"/>
          <a:ext cx="0" cy="0"/>
          <a:chOff x="0" y="0"/>
          <a:chExt cx="0" cy="0"/>
        </a:xfrm>
      </p:grpSpPr>
      <p:sp>
        <p:nvSpPr>
          <p:cNvPr id="387" name="Google Shape;38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88" name="Google Shape;388;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points is a solution to the graph below?</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a:p>
        </p:txBody>
      </p:sp>
      <p:sp>
        <p:nvSpPr>
          <p:cNvPr id="389" name="Google Shape;38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1.5.4 Writing, Graphing, and Solving a Linear Equation</a:t>
            </a:r>
            <a:endParaRPr/>
          </a:p>
        </p:txBody>
      </p:sp>
      <p:pic>
        <p:nvPicPr>
          <p:cNvPr id="391" name="Google Shape;391;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92" name="Google Shape;392;p33">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93" name="Google Shape;393;p33"/>
          <p:cNvGraphicFramePr/>
          <p:nvPr/>
        </p:nvGraphicFramePr>
        <p:xfrm>
          <a:off x="4521050" y="2714575"/>
          <a:ext cx="3000000" cy="3000000"/>
        </p:xfrm>
        <a:graphic>
          <a:graphicData uri="http://schemas.openxmlformats.org/drawingml/2006/table">
            <a:tbl>
              <a:tblPr>
                <a:noFill/>
                <a:tableStyleId>{C07E0B95-82C7-451A-852A-BABA79EA8A58}</a:tableStyleId>
              </a:tblPr>
              <a:tblGrid>
                <a:gridCol w="1813275"/>
                <a:gridCol w="1813275"/>
              </a:tblGrid>
              <a:tr h="381000">
                <a:tc>
                  <a:txBody>
                    <a:bodyPr/>
                    <a:lstStyle/>
                    <a:p>
                      <a:pPr indent="-317500" lvl="0" marL="457200" rtl="0" algn="l">
                        <a:spcBef>
                          <a:spcPts val="0"/>
                        </a:spcBef>
                        <a:spcAft>
                          <a:spcPts val="0"/>
                        </a:spcAft>
                        <a:buSzPts val="1400"/>
                        <a:buAutoNum type="alphaUcPeriod"/>
                      </a:pPr>
                      <a:r>
                        <a:rPr lang="en"/>
                        <a:t>(2, 7)</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lang="en"/>
                        <a:t>(7, 2)</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17500" lvl="0" marL="457200" rtl="0" algn="l">
                        <a:spcBef>
                          <a:spcPts val="0"/>
                        </a:spcBef>
                        <a:spcAft>
                          <a:spcPts val="0"/>
                        </a:spcAft>
                        <a:buSzPts val="1400"/>
                        <a:buAutoNum type="alphaUcPeriod" startAt="2"/>
                      </a:pPr>
                      <a:r>
                        <a:rPr lang="en"/>
                        <a:t>(0, 3)</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lang="en"/>
                        <a:t>(</a:t>
                      </a:r>
                      <a:r>
                        <a:rPr lang="en">
                          <a:solidFill>
                            <a:schemeClr val="dk1"/>
                          </a:solidFill>
                        </a:rPr>
                        <a:t>–</a:t>
                      </a:r>
                      <a:r>
                        <a:rPr lang="en"/>
                        <a:t>2, –6)</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394" name="Google Shape;394;p33"/>
          <p:cNvPicPr preferRelativeResize="0"/>
          <p:nvPr/>
        </p:nvPicPr>
        <p:blipFill>
          <a:blip r:embed="rId5">
            <a:alphaModFix/>
          </a:blip>
          <a:stretch>
            <a:fillRect/>
          </a:stretch>
        </p:blipFill>
        <p:spPr>
          <a:xfrm>
            <a:off x="519400" y="1524375"/>
            <a:ext cx="3416525" cy="31265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98" name="Shape 398"/>
        <p:cNvGrpSpPr/>
        <p:nvPr/>
      </p:nvGrpSpPr>
      <p:grpSpPr>
        <a:xfrm>
          <a:off x="0" y="0"/>
          <a:ext cx="0" cy="0"/>
          <a:chOff x="0" y="0"/>
          <a:chExt cx="0" cy="0"/>
        </a:xfrm>
      </p:grpSpPr>
      <p:sp>
        <p:nvSpPr>
          <p:cNvPr id="399" name="Google Shape;399;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400" name="Google Shape;400;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equation that contains two unknown quantities or two quantities that vary is called an equation in two variables. A solution is a pair of numbers that makes the equation true.</a:t>
            </a:r>
            <a:endParaRPr/>
          </a:p>
          <a:p>
            <a:pPr indent="0" lvl="0" marL="0" rtl="0" algn="l">
              <a:spcBef>
                <a:spcPts val="1200"/>
              </a:spcBef>
              <a:spcAft>
                <a:spcPts val="0"/>
              </a:spcAft>
              <a:buNone/>
            </a:pPr>
            <a:r>
              <a:rPr lang="en"/>
              <a:t>Tyler spends $40 on T-shirts and socks. T-shirts cost $10 each, and socks cost $2.50 per pair. If t is the number of T-shirts and p is the number of sock pairs, what equation shows this situation?</a:t>
            </a:r>
            <a:endParaRPr/>
          </a:p>
          <a:p>
            <a:pPr indent="0" lvl="0" marL="0" rtl="0" algn="l">
              <a:spcBef>
                <a:spcPts val="1200"/>
              </a:spcBef>
              <a:spcAft>
                <a:spcPts val="0"/>
              </a:spcAft>
              <a:buNone/>
            </a:pPr>
            <a:r>
              <a:rPr b="1" lang="en"/>
              <a:t>Step 1</a:t>
            </a:r>
            <a:r>
              <a:rPr lang="en"/>
              <a:t> - Create a two-variable equation.</a:t>
            </a:r>
            <a:endParaRPr/>
          </a:p>
          <a:p>
            <a:pPr indent="0" lvl="0" marL="0" rtl="0" algn="l">
              <a:spcBef>
                <a:spcPts val="0"/>
              </a:spcBef>
              <a:spcAft>
                <a:spcPts val="0"/>
              </a:spcAft>
              <a:buNone/>
            </a:pPr>
            <a:r>
              <a:rPr b="1" lang="en"/>
              <a:t>Step 2</a:t>
            </a:r>
            <a:r>
              <a:rPr lang="en"/>
              <a:t> - Find the x-intercept (to find the x-intercept, let </a:t>
            </a:r>
            <a:r>
              <a:rPr i="1" lang="en"/>
              <a:t>p</a:t>
            </a:r>
            <a:r>
              <a:rPr lang="en"/>
              <a:t> = 0.)</a:t>
            </a:r>
            <a:endParaRPr/>
          </a:p>
          <a:p>
            <a:pPr indent="0" lvl="0" marL="0" rtl="0" algn="l">
              <a:spcBef>
                <a:spcPts val="0"/>
              </a:spcBef>
              <a:spcAft>
                <a:spcPts val="0"/>
              </a:spcAft>
              <a:buNone/>
            </a:pPr>
            <a:r>
              <a:rPr b="1" lang="en"/>
              <a:t>Step 3</a:t>
            </a:r>
            <a:r>
              <a:rPr lang="en"/>
              <a:t> - Find the y-intercept (to find the y-intercept, let </a:t>
            </a:r>
            <a:r>
              <a:rPr i="1" lang="en"/>
              <a:t>t</a:t>
            </a:r>
            <a:r>
              <a:rPr lang="en"/>
              <a:t> = 0.)</a:t>
            </a:r>
            <a:endParaRPr/>
          </a:p>
          <a:p>
            <a:pPr indent="0" lvl="0" marL="0" rtl="0" algn="l">
              <a:spcBef>
                <a:spcPts val="0"/>
              </a:spcBef>
              <a:spcAft>
                <a:spcPts val="1200"/>
              </a:spcAft>
              <a:buNone/>
            </a:pPr>
            <a:r>
              <a:rPr b="1" lang="en"/>
              <a:t>Step 4 </a:t>
            </a:r>
            <a:r>
              <a:rPr lang="en"/>
              <a:t>- Graph the line by connecting the intercepts.</a:t>
            </a:r>
            <a:endParaRPr/>
          </a:p>
        </p:txBody>
      </p:sp>
      <p:sp>
        <p:nvSpPr>
          <p:cNvPr id="401" name="Google Shape;401;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3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1.5.4 Writing, Graphing, and Solving a Linear Equation</a:t>
            </a:r>
            <a:endParaRPr/>
          </a:p>
        </p:txBody>
      </p:sp>
      <p:pic>
        <p:nvPicPr>
          <p:cNvPr id="403" name="Google Shape;403;p3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07" name="Shape 407"/>
        <p:cNvGrpSpPr/>
        <p:nvPr/>
      </p:nvGrpSpPr>
      <p:grpSpPr>
        <a:xfrm>
          <a:off x="0" y="0"/>
          <a:ext cx="0" cy="0"/>
          <a:chOff x="0" y="0"/>
          <a:chExt cx="0" cy="0"/>
        </a:xfrm>
      </p:grpSpPr>
      <p:sp>
        <p:nvSpPr>
          <p:cNvPr id="408" name="Google Shape;408;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0" name="Google Shape;410;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1" name="Google Shape;411;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2" name="Google Shape;412;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3" name="Google Shape;413;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4" name="Google Shape;414;p3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5" name="Google Shape;415;p3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6" name="Google Shape;416;p35"/>
          <p:cNvCxnSpPr>
            <a:stCxn id="410" idx="2"/>
            <a:endCxn id="41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17" name="Google Shape;417;p35"/>
          <p:cNvCxnSpPr>
            <a:stCxn id="412" idx="3"/>
            <a:endCxn id="41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18" name="Google Shape;418;p35"/>
          <p:cNvCxnSpPr>
            <a:stCxn id="413" idx="3"/>
            <a:endCxn id="40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19" name="Google Shape;419;p35"/>
          <p:cNvCxnSpPr>
            <a:stCxn id="408" idx="3"/>
            <a:endCxn id="41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20" name="Google Shape;420;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22" name="Google Shape;422;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23" name="Google Shape;423;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24" name="Google Shape;424;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25" name="Google Shape;425;p35"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26" name="Google Shape;426;p35"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27" name="Google Shape;427;p35"/>
          <p:cNvCxnSpPr>
            <a:stCxn id="414" idx="3"/>
            <a:endCxn id="41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28" name="Google Shape;428;p35"/>
          <p:cNvCxnSpPr>
            <a:stCxn id="411" idx="3"/>
            <a:endCxn id="41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29" name="Google Shape;429;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30" name="Google Shape;430;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1" name="Google Shape;431;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32" name="Google Shape;432;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33" name="Google Shape;433;p35"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34" name="Google Shape;434;p35"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35" name="Google Shape;435;p35"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36" name="Google Shape;436;p35"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42" name="Google Shape;442;p36"/>
          <p:cNvSpPr txBox="1"/>
          <p:nvPr>
            <p:ph idx="1" type="body"/>
          </p:nvPr>
        </p:nvSpPr>
        <p:spPr>
          <a:xfrm>
            <a:off x="311700" y="1060625"/>
            <a:ext cx="5256300" cy="3590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ceramic sugar bowl weighs 340 grams when empty. Each tablespoon of sugar adds 12.5 grams.</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Write an equation showing the relationship between the total weight, </a:t>
            </a:r>
            <a:r>
              <a:rPr i="1" lang="en"/>
              <a:t>W</a:t>
            </a:r>
            <a:r>
              <a:rPr lang="en"/>
              <a:t>, and the number of tablespoons of sugar, </a:t>
            </a:r>
            <a:r>
              <a:rPr i="1" lang="en"/>
              <a:t>T</a:t>
            </a:r>
            <a:r>
              <a:rPr lang="en"/>
              <a:t>.</a:t>
            </a:r>
            <a:endParaRPr/>
          </a:p>
          <a:p>
            <a:pPr indent="-342900" lvl="0" marL="457200" rtl="0" algn="l">
              <a:lnSpc>
                <a:spcPct val="100000"/>
              </a:lnSpc>
              <a:spcBef>
                <a:spcPts val="0"/>
              </a:spcBef>
              <a:spcAft>
                <a:spcPts val="0"/>
              </a:spcAft>
              <a:buClr>
                <a:srgbClr val="424242"/>
              </a:buClr>
              <a:buSzPts val="1800"/>
              <a:buFont typeface="Noto Sans"/>
              <a:buAutoNum type="arabicPeriod"/>
            </a:pPr>
            <a:r>
              <a:rPr lang="en"/>
              <a:t>The full bowl weighs 740 grams. How many tablespoons of sugar does it hold? Show your reasoning.</a:t>
            </a:r>
            <a:endParaRPr/>
          </a:p>
          <a:p>
            <a:pPr indent="-342900" lvl="0" marL="457200" rtl="0" algn="l">
              <a:lnSpc>
                <a:spcPct val="100000"/>
              </a:lnSpc>
              <a:spcBef>
                <a:spcPts val="0"/>
              </a:spcBef>
              <a:spcAft>
                <a:spcPts val="0"/>
              </a:spcAft>
              <a:buClr>
                <a:srgbClr val="424242"/>
              </a:buClr>
              <a:buSzPts val="1800"/>
              <a:buFont typeface="Noto Sans"/>
              <a:buAutoNum type="arabicPeriod"/>
            </a:pPr>
            <a:r>
              <a:rPr lang="en"/>
              <a:t>Use the graph to find a point that matches your answer.</a:t>
            </a:r>
            <a:endParaRPr/>
          </a:p>
          <a:p>
            <a:pPr indent="-342900" lvl="0" marL="457200" rtl="0" algn="l">
              <a:lnSpc>
                <a:spcPct val="100000"/>
              </a:lnSpc>
              <a:spcBef>
                <a:spcPts val="0"/>
              </a:spcBef>
              <a:spcAft>
                <a:spcPts val="0"/>
              </a:spcAft>
              <a:buSzPts val="1800"/>
              <a:buAutoNum type="arabicPeriod"/>
            </a:pPr>
            <a:r>
              <a:rPr lang="en"/>
              <a:t>About how many tablespoons of sugar are in the bowl if it weighs 600 grams?</a:t>
            </a:r>
            <a:endParaRPr/>
          </a:p>
        </p:txBody>
      </p:sp>
      <p:sp>
        <p:nvSpPr>
          <p:cNvPr id="443" name="Google Shape;443;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4" name="Google Shape;444;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1.5.5 Examining an Equation in Two Variables and Its Graph, Part 2</a:t>
            </a:r>
            <a:endParaRPr/>
          </a:p>
        </p:txBody>
      </p:sp>
      <p:pic>
        <p:nvPicPr>
          <p:cNvPr id="445" name="Google Shape;445;p36"/>
          <p:cNvPicPr preferRelativeResize="0"/>
          <p:nvPr/>
        </p:nvPicPr>
        <p:blipFill>
          <a:blip r:embed="rId4">
            <a:alphaModFix/>
          </a:blip>
          <a:stretch>
            <a:fillRect/>
          </a:stretch>
        </p:blipFill>
        <p:spPr>
          <a:xfrm>
            <a:off x="5568000" y="1213613"/>
            <a:ext cx="3379800" cy="271628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49" name="Shape 449"/>
        <p:cNvGrpSpPr/>
        <p:nvPr/>
      </p:nvGrpSpPr>
      <p:grpSpPr>
        <a:xfrm>
          <a:off x="0" y="0"/>
          <a:ext cx="0" cy="0"/>
          <a:chOff x="0" y="0"/>
          <a:chExt cx="0" cy="0"/>
        </a:xfrm>
      </p:grpSpPr>
      <p:sp>
        <p:nvSpPr>
          <p:cNvPr id="450" name="Google Shape;450;p37"/>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1" name="Google Shape;451;p3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52" name="Google Shape;452;p3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3" name="Google Shape;453;p3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4" name="Google Shape;454;p3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5" name="Google Shape;455;p3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6" name="Google Shape;456;p37"/>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7" name="Google Shape;457;p3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58" name="Google Shape;458;p37"/>
          <p:cNvCxnSpPr>
            <a:stCxn id="452" idx="2"/>
            <a:endCxn id="45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59" name="Google Shape;459;p37"/>
          <p:cNvCxnSpPr>
            <a:stCxn id="454" idx="3"/>
            <a:endCxn id="45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60" name="Google Shape;460;p37"/>
          <p:cNvCxnSpPr>
            <a:stCxn id="455" idx="3"/>
            <a:endCxn id="450"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61" name="Google Shape;461;p37"/>
          <p:cNvCxnSpPr>
            <a:stCxn id="450" idx="3"/>
            <a:endCxn id="456"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62" name="Google Shape;462;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3" name="Google Shape;463;p3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64" name="Google Shape;464;p37"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65" name="Google Shape;465;p3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66" name="Google Shape;466;p37"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67" name="Google Shape;467;p37"/>
          <p:cNvCxnSpPr>
            <a:stCxn id="456" idx="3"/>
            <a:endCxn id="45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68" name="Google Shape;468;p37"/>
          <p:cNvCxnSpPr>
            <a:stCxn id="453" idx="3"/>
            <a:endCxn id="455"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69" name="Google Shape;469;p3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0" name="Google Shape;470;p3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1" name="Google Shape;471;p3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72" name="Google Shape;472;p3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73" name="Google Shape;473;p3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74" name="Google Shape;474;p37"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75" name="Google Shape;475;p37"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76" name="Google Shape;476;p37"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77" name="Google Shape;477;p37"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78" name="Google Shape;478;p37"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2" name="Shape 482"/>
        <p:cNvGrpSpPr/>
        <p:nvPr/>
      </p:nvGrpSpPr>
      <p:grpSpPr>
        <a:xfrm>
          <a:off x="0" y="0"/>
          <a:ext cx="0" cy="0"/>
          <a:chOff x="0" y="0"/>
          <a:chExt cx="0" cy="0"/>
        </a:xfrm>
      </p:grpSpPr>
      <p:sp>
        <p:nvSpPr>
          <p:cNvPr id="483" name="Google Shape;483;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84" name="Google Shape;484;p38"/>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85" name="Google Shape;485;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6" name="Google Shape;486;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1.5.6 Practice</a:t>
            </a:r>
            <a:endParaRPr/>
          </a:p>
        </p:txBody>
      </p:sp>
      <p:pic>
        <p:nvPicPr>
          <p:cNvPr descr="Student studying with a laptop and open book, showing focus and independent learning during math practice." id="487" name="Google Shape;487;p3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91" name="Shape 491"/>
        <p:cNvGrpSpPr/>
        <p:nvPr/>
      </p:nvGrpSpPr>
      <p:grpSpPr>
        <a:xfrm>
          <a:off x="0" y="0"/>
          <a:ext cx="0" cy="0"/>
          <a:chOff x="0" y="0"/>
          <a:chExt cx="0" cy="0"/>
        </a:xfrm>
      </p:grpSpPr>
      <p:sp>
        <p:nvSpPr>
          <p:cNvPr id="492" name="Google Shape;492;p39"/>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3" name="Google Shape;493;p3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94" name="Google Shape;494;p3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5" name="Google Shape;495;p3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6" name="Google Shape;496;p3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7" name="Google Shape;497;p3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8" name="Google Shape;498;p39"/>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9" name="Google Shape;499;p39"/>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0" name="Google Shape;500;p39"/>
          <p:cNvCxnSpPr>
            <a:stCxn id="494" idx="2"/>
            <a:endCxn id="49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01" name="Google Shape;501;p39"/>
          <p:cNvCxnSpPr>
            <a:stCxn id="496" idx="3"/>
            <a:endCxn id="49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02" name="Google Shape;502;p39"/>
          <p:cNvCxnSpPr>
            <a:stCxn id="497" idx="3"/>
            <a:endCxn id="492"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3" name="Google Shape;503;p39"/>
          <p:cNvCxnSpPr>
            <a:stCxn id="492" idx="3"/>
            <a:endCxn id="498"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04" name="Google Shape;50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5" name="Google Shape;505;p3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06" name="Google Shape;506;p3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07" name="Google Shape;507;p3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08" name="Google Shape;508;p3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09" name="Google Shape;509;p3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10" name="Google Shape;510;p39"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11" name="Google Shape;511;p3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12" name="Google Shape;512;p39"/>
          <p:cNvCxnSpPr>
            <a:stCxn id="498" idx="3"/>
            <a:endCxn id="499"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13" name="Google Shape;513;p39"/>
          <p:cNvCxnSpPr>
            <a:stCxn id="495" idx="3"/>
            <a:endCxn id="497"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14" name="Google Shape;514;p3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5" name="Google Shape;515;p39"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16" name="Google Shape;516;p39"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17" name="Google Shape;517;p39"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18" name="Google Shape;518;p39"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19" name="Google Shape;519;p39"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20" name="Google Shape;520;p39"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4" name="Shape 524"/>
        <p:cNvGrpSpPr/>
        <p:nvPr/>
      </p:nvGrpSpPr>
      <p:grpSpPr>
        <a:xfrm>
          <a:off x="0" y="0"/>
          <a:ext cx="0" cy="0"/>
          <a:chOff x="0" y="0"/>
          <a:chExt cx="0" cy="0"/>
        </a:xfrm>
      </p:grpSpPr>
      <p:sp>
        <p:nvSpPr>
          <p:cNvPr id="525" name="Google Shape;525;p4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26" name="Google Shape;526;p40"/>
          <p:cNvSpPr txBox="1"/>
          <p:nvPr>
            <p:ph idx="1" type="body"/>
          </p:nvPr>
        </p:nvSpPr>
        <p:spPr>
          <a:xfrm>
            <a:off x="311700" y="1152475"/>
            <a:ext cx="6340200" cy="3447300"/>
          </a:xfrm>
          <a:prstGeom prst="rect">
            <a:avLst/>
          </a:prstGeom>
        </p:spPr>
        <p:txBody>
          <a:bodyPr anchorCtr="0" anchor="t" bIns="91425" lIns="91425" spcFirstLastPara="1" rIns="91425" wrap="square" tIns="91425">
            <a:normAutofit fontScale="77500" lnSpcReduction="10000"/>
          </a:bodyPr>
          <a:lstStyle/>
          <a:p>
            <a:pPr indent="0" lvl="0" marL="0" rtl="0" algn="l">
              <a:lnSpc>
                <a:spcPct val="100000"/>
              </a:lnSpc>
              <a:spcBef>
                <a:spcPts val="0"/>
              </a:spcBef>
              <a:spcAft>
                <a:spcPts val="0"/>
              </a:spcAft>
              <a:buNone/>
            </a:pPr>
            <a:r>
              <a:rPr lang="en"/>
              <a:t>In Saving for College</a:t>
            </a:r>
            <a:endParaRPr/>
          </a:p>
          <a:p>
            <a:pPr indent="-317182" lvl="0" marL="457200" rtl="0" algn="l">
              <a:lnSpc>
                <a:spcPct val="100000"/>
              </a:lnSpc>
              <a:spcBef>
                <a:spcPts val="1200"/>
              </a:spcBef>
              <a:spcAft>
                <a:spcPts val="0"/>
              </a:spcAft>
              <a:buSzPct val="100000"/>
              <a:buAutoNum type="arabicPeriod"/>
            </a:pPr>
            <a:r>
              <a:rPr lang="en"/>
              <a:t>Will the student have $5,000 after saving for 20 weeks?</a:t>
            </a:r>
            <a:endParaRPr/>
          </a:p>
          <a:p>
            <a:pPr indent="-317182" lvl="0" marL="457200" rtl="0" algn="l">
              <a:lnSpc>
                <a:spcPct val="100000"/>
              </a:lnSpc>
              <a:spcBef>
                <a:spcPts val="0"/>
              </a:spcBef>
              <a:spcAft>
                <a:spcPts val="0"/>
              </a:spcAft>
              <a:buSzPct val="100000"/>
              <a:buAutoNum type="arabicPeriod"/>
            </a:pPr>
            <a:r>
              <a:rPr lang="en"/>
              <a:t>How can we use the graph of </a:t>
            </a:r>
            <a:r>
              <a:rPr i="1" lang="en"/>
              <a:t>y</a:t>
            </a:r>
            <a:r>
              <a:rPr lang="en"/>
              <a:t> = 475 + 125</a:t>
            </a:r>
            <a:r>
              <a:rPr i="1" lang="en"/>
              <a:t>x</a:t>
            </a:r>
            <a:r>
              <a:rPr lang="en"/>
              <a:t> to answer the first question?</a:t>
            </a:r>
            <a:endParaRPr/>
          </a:p>
          <a:p>
            <a:pPr indent="-317182" lvl="0" marL="457200" rtl="0" algn="l">
              <a:lnSpc>
                <a:spcPct val="100000"/>
              </a:lnSpc>
              <a:spcBef>
                <a:spcPts val="0"/>
              </a:spcBef>
              <a:spcAft>
                <a:spcPts val="0"/>
              </a:spcAft>
              <a:buSzPct val="100000"/>
              <a:buAutoNum type="arabicPeriod"/>
            </a:pPr>
            <a:r>
              <a:rPr lang="en"/>
              <a:t>What does the point (15, 3,000) mean?</a:t>
            </a:r>
            <a:endParaRPr/>
          </a:p>
          <a:p>
            <a:pPr indent="-317182" lvl="0" marL="457200" rtl="0" algn="l">
              <a:lnSpc>
                <a:spcPct val="100000"/>
              </a:lnSpc>
              <a:spcBef>
                <a:spcPts val="0"/>
              </a:spcBef>
              <a:spcAft>
                <a:spcPts val="0"/>
              </a:spcAft>
              <a:buSzPct val="100000"/>
              <a:buAutoNum type="arabicPeriod"/>
            </a:pPr>
            <a:r>
              <a:rPr lang="en"/>
              <a:t>Is that ordered pair a solution to the equation y = 475 + 125?? How can we tell?</a:t>
            </a:r>
            <a:endParaRPr/>
          </a:p>
          <a:p>
            <a:pPr indent="0" lvl="0" marL="0" rtl="0" algn="l">
              <a:lnSpc>
                <a:spcPct val="100000"/>
              </a:lnSpc>
              <a:spcBef>
                <a:spcPts val="1200"/>
              </a:spcBef>
              <a:spcAft>
                <a:spcPts val="0"/>
              </a:spcAft>
              <a:buNone/>
            </a:pPr>
            <a:r>
              <a:rPr lang="en"/>
              <a:t>In the Water Tank problem</a:t>
            </a:r>
            <a:endParaRPr/>
          </a:p>
          <a:p>
            <a:pPr indent="-317182" lvl="0" marL="457200" rtl="0" algn="l">
              <a:lnSpc>
                <a:spcPct val="100000"/>
              </a:lnSpc>
              <a:spcBef>
                <a:spcPts val="1200"/>
              </a:spcBef>
              <a:spcAft>
                <a:spcPts val="0"/>
              </a:spcAft>
              <a:buSzPct val="100000"/>
              <a:buAutoNum type="arabicPeriod"/>
            </a:pPr>
            <a:r>
              <a:rPr lang="en"/>
              <a:t>After how many minutes should we stop the draining if we want to leave 150 gallons of water in the tank?</a:t>
            </a:r>
            <a:endParaRPr/>
          </a:p>
          <a:p>
            <a:pPr indent="-317182" lvl="0" marL="457200" rtl="0" algn="l">
              <a:lnSpc>
                <a:spcPct val="100000"/>
              </a:lnSpc>
              <a:spcBef>
                <a:spcPts val="0"/>
              </a:spcBef>
              <a:spcAft>
                <a:spcPts val="0"/>
              </a:spcAft>
              <a:buSzPct val="100000"/>
              <a:buAutoNum type="arabicPeriod"/>
            </a:pPr>
            <a:r>
              <a:rPr lang="en"/>
              <a:t>How can we use the graph of y=450−20x to answer the second question?</a:t>
            </a:r>
            <a:endParaRPr/>
          </a:p>
          <a:p>
            <a:pPr indent="-317182" lvl="0" marL="457200" rtl="0" algn="l">
              <a:lnSpc>
                <a:spcPct val="100000"/>
              </a:lnSpc>
              <a:spcBef>
                <a:spcPts val="0"/>
              </a:spcBef>
              <a:spcAft>
                <a:spcPts val="0"/>
              </a:spcAft>
              <a:buSzPct val="100000"/>
              <a:buAutoNum type="arabicPeriod"/>
            </a:pPr>
            <a:r>
              <a:rPr lang="en"/>
              <a:t>Is (25,−50)</a:t>
            </a:r>
            <a:endParaRPr/>
          </a:p>
          <a:p>
            <a:pPr indent="-317182" lvl="0" marL="457200" rtl="0" algn="l">
              <a:lnSpc>
                <a:spcPct val="100000"/>
              </a:lnSpc>
              <a:spcBef>
                <a:spcPts val="0"/>
              </a:spcBef>
              <a:spcAft>
                <a:spcPts val="0"/>
              </a:spcAft>
              <a:buSzPct val="100000"/>
              <a:buAutoNum type="arabicPeriod"/>
            </a:pPr>
            <a:r>
              <a:rPr lang="en"/>
              <a:t> a solution to the equation y=450−20x? Why or why not?”</a:t>
            </a:r>
            <a:endParaRPr/>
          </a:p>
          <a:p>
            <a:pPr indent="0" lvl="0" marL="0" rtl="0" algn="l">
              <a:lnSpc>
                <a:spcPct val="100000"/>
              </a:lnSpc>
              <a:spcBef>
                <a:spcPts val="1200"/>
              </a:spcBef>
              <a:spcAft>
                <a:spcPts val="1200"/>
              </a:spcAft>
              <a:buNone/>
            </a:pPr>
            <a:r>
              <a:rPr b="1" lang="en"/>
              <a:t>In general, how can a graph helps us find solutions to two-variable equations?</a:t>
            </a:r>
            <a:endParaRPr b="1"/>
          </a:p>
        </p:txBody>
      </p:sp>
      <p:sp>
        <p:nvSpPr>
          <p:cNvPr id="527" name="Google Shape;52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8" name="Google Shape;528;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 Equations and Their Graphs</a:t>
            </a:r>
            <a:endParaRPr/>
          </a:p>
        </p:txBody>
      </p:sp>
      <p:pic>
        <p:nvPicPr>
          <p:cNvPr id="529" name="Google Shape;529;p40"/>
          <p:cNvPicPr preferRelativeResize="0"/>
          <p:nvPr/>
        </p:nvPicPr>
        <p:blipFill>
          <a:blip r:embed="rId4">
            <a:alphaModFix/>
          </a:blip>
          <a:stretch>
            <a:fillRect/>
          </a:stretch>
        </p:blipFill>
        <p:spPr>
          <a:xfrm>
            <a:off x="6460245" y="445025"/>
            <a:ext cx="2378955" cy="1839250"/>
          </a:xfrm>
          <a:prstGeom prst="rect">
            <a:avLst/>
          </a:prstGeom>
          <a:noFill/>
          <a:ln>
            <a:noFill/>
          </a:ln>
        </p:spPr>
      </p:pic>
      <p:pic>
        <p:nvPicPr>
          <p:cNvPr id="530" name="Google Shape;530;p40"/>
          <p:cNvPicPr preferRelativeResize="0"/>
          <p:nvPr/>
        </p:nvPicPr>
        <p:blipFill>
          <a:blip r:embed="rId5">
            <a:alphaModFix/>
          </a:blip>
          <a:stretch>
            <a:fillRect/>
          </a:stretch>
        </p:blipFill>
        <p:spPr>
          <a:xfrm>
            <a:off x="6454050" y="2652850"/>
            <a:ext cx="2304350" cy="18392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36" name="Google Shape;536;p41"/>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37" name="Google Shape;53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8" name="Google Shape;538;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1.5 Equations and Their Graphs</a:t>
            </a:r>
            <a:endParaRPr/>
          </a:p>
        </p:txBody>
      </p:sp>
      <p:graphicFrame>
        <p:nvGraphicFramePr>
          <p:cNvPr id="539" name="Google Shape;539;p41"/>
          <p:cNvGraphicFramePr/>
          <p:nvPr/>
        </p:nvGraphicFramePr>
        <p:xfrm>
          <a:off x="311700" y="1764100"/>
          <a:ext cx="3000000" cy="3000000"/>
        </p:xfrm>
        <a:graphic>
          <a:graphicData uri="http://schemas.openxmlformats.org/drawingml/2006/table">
            <a:tbl>
              <a:tblPr>
                <a:noFill/>
                <a:tableStyleId>{C07E0B95-82C7-451A-852A-BABA79EA8A58}</a:tableStyleId>
              </a:tblPr>
              <a:tblGrid>
                <a:gridCol w="5632825"/>
                <a:gridCol w="976050"/>
                <a:gridCol w="962600"/>
                <a:gridCol w="949100"/>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graphing technology to graph linear equations </a:t>
                      </a:r>
                      <a:r>
                        <a:rPr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nd identify solutions to the equations.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Explain how the coordinates of the points on the graph of a linear equation are related to the equation.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points on a graph in terms of the situation it represents when given the graph of a linear equation.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