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2829E27-0FA4-4DED-A2B8-3B116B69C992}">
  <a:tblStyle styleId="{12829E27-0FA4-4DED-A2B8-3B116B69C99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AEFDFF33-7DB7-45AC-B36C-3B4C8DF6FE46}"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194743/raise-unit-2-spn-vocabulary-flash-cards/?i=5eauv9&amp;x=1jqt" TargetMode="External"/><Relationship Id="rId4" Type="http://schemas.openxmlformats.org/officeDocument/2006/relationships/hyperlink" Target="https://quizlet.com/881145916/raise-unit-2-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Q2PGJThrG2Q;&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dea3dbdcb5ad38aa790899274fb16a6259b5141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uknzoufc9z" TargetMode="External"/><Relationship Id="rId3" Type="http://schemas.openxmlformats.org/officeDocument/2006/relationships/hyperlink" Target="https://www.desmos.com/calculator/v7bh8ainp1"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lozZJ21i3mQ;&amp;rel=0" TargetMode="External"/><Relationship Id="rId3" Type="http://schemas.openxmlformats.org/officeDocument/2006/relationships/hyperlink" Target="https://k12.openstax.org/contents/raise/resources/fcc6f6562d125ce88fa95ac162556af5c7ffedd3" TargetMode="External"/><Relationship Id="rId4" Type="http://schemas.openxmlformats.org/officeDocument/2006/relationships/hyperlink" Target="https://k12.openstax.org/contents/raise/resources/c163c8919e1ae5e20a815b88b4548398b8b22a7e"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slide" Target="/pp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wemrfloepi" TargetMode="External"/><Relationship Id="rId3" Type="http://schemas.openxmlformats.org/officeDocument/2006/relationships/hyperlink" Target="https://www.desmos.com/calculator/wemrfloepi" TargetMode="External"/><Relationship Id="rId4" Type="http://schemas.openxmlformats.org/officeDocument/2006/relationships/hyperlink" Target="https://www.desmos.com/calculator/wemrfloepi" TargetMode="External"/><Relationship Id="rId5" Type="http://schemas.openxmlformats.org/officeDocument/2006/relationships/hyperlink" Target="https://www.desmos.com/calculator/wemrfloepi"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deepen their understanding of solving systems by elimination through real-world contexts. They explore how the solution to a system relates to the solutions of individual equations and why adding or subtracting equations can help find that solution. Students practice these strategies and begin to see the limits of elimination when variables cannot be easily removed, setting the stage for learning new methods.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A5(C) solve systems of two linear equations with two variables for mathematical and real-world problems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Familiarize students with the vocabulary words they will see throughout the lesson. Encourage students to look for these words and notice their use and meanings.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Encourage students to use key vocabulary words in “math talk” and their written and oral explanations.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Utilize a word wall. Sample cards are located here: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2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2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4(G) demonstrate comprehension of increasingly complex English by participating in shared reading, retelling or summarizing material, responding to questions, and taking notes commensurate with content area and grade level needs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warm up, students reason about whether and when the sums of equations are true. The work here prepares students for the next activity, where they begin to think about why the values that simultaneously satisfy two equations in a system also satisfy the equation that is a sum of those two equations.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the last question, ask each partner to come up with a new equation.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i="1" lang="en" sz="1300">
                <a:solidFill>
                  <a:schemeClr val="dk1"/>
                </a:solidFill>
                <a:latin typeface="Calibri"/>
                <a:ea typeface="Calibri"/>
                <a:cs typeface="Calibri"/>
                <a:sym typeface="Calibri"/>
              </a:rPr>
              <a:t>Continue scrolling down for the activity answers and synthesis questions.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50 + 1 + 12 = 51 + 12 or 63 = 63 (or equivalent). Yes. It is still a true statement because 63 = 63.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50 + 1 + 10 + 2 = 51 + 12 or 63 = 63 (or equivalent). Yes. It is still a true statement because 63 = 63.</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50 + 1 + 4 + 3 = 51 + 7 or 58 = 58  (or equivalent). Yes. It is still a true statement because 58 = 58.</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 + 2 = 10. Added to the original equation gives: 50 + 1 + 8 + 2 = 51 + 10 or 51 + 10 = 61 or 61 = 61.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Added to the original equation gives: 50 + 1 +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51 + 2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or 51 + 2</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51 + 2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 + 2 = 7. Added to the original equation gives: 50 + 1 + 3 + 2 = 51 + 7 or 56 ≠ 58, which is false.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+ 2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Added to the original equation gives: 50 + 1 +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+ 2 = 51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or 53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51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which is false.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share their responses to the first three questions. Discuss questions such as: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 you think the resulting equations remain true even after we add numbers or expressions that look different to each side?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numbers being added to the two sides are always equal amounts, even though they are written in a different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Suppose we subtract 12 from the left side of 50 + 1 = 51 and subtract 5 + 7 from the right side. Would the resulting equation still be true?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Yes. 50 + 1 − 12 is 39, and 51 − (5 + 7) is also 39. The same amount, 12, is subtracted from both sides.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Here is another equation: 50 + 1 = 60. Suppose we subtract 12 from the left side of that equation and 5 + 7 from the right side. Would the resulting equation still be true? Why or why not?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 The given equation is a false statement. Subtracting the same amount from both sides will keep it false.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their equations for the last two questions. Display the equations for all to see. If no one shares an equation that uses a variable, give an example or two (as shown in the Student Responses).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Emphasize</a:t>
            </a:r>
            <a:r>
              <a:rPr lang="en" sz="1300">
                <a:solidFill>
                  <a:schemeClr val="dk1"/>
                </a:solidFill>
                <a:latin typeface="Calibri"/>
                <a:ea typeface="Calibri"/>
                <a:cs typeface="Calibri"/>
                <a:sym typeface="Calibri"/>
              </a:rPr>
              <a:t> that adding (or subtracting) the same amount to each side of a true equation keeps the two sides equal, resulting in an equation that is also true. Adding (or subtracting) different amounts to each side of a true equation, however, makes the two sides unequal and thus produces a false equation.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6 Three Reads: Reading, Listening,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keep their books or devices closed and display only the image with the opening task statement, without revealing the questions that follow. Use the first read to orient students to the situation by asking students to describe what the situation is about without using numbers (a teacher buys calculators and measuring tapes for her class). Use the second read to identify quantities and relationships; ask students: “What can be counted or measured?” Listen for, and amplify, the important quantities that vary in relation to each other in this situation: number of calculators purchased (for each order), number of measuring tapes purchased (for each order), and total cost of each order. After the third read, reveal the questions that follow and invite students to brainstorm possible strategies to find the solution to the system. This routine helps students interpret the language within a given situation needed to create an equation.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appropriate reading accommodations and supports to ensure student access to written directions, word problems, and other text-based content. While reading the situation aloud, explicitly link the word problem to the corresponding algebraic expression. Point to both the sentence and its corresponding equation while reading. Pause in between sentences and reread or repeat gestures if necessary for increased comprehension.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Conceptual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serves two goals. The first goal is to further build students’ intuition about the new variable equation that comes from adding two variable equations in a system and about the solution to that new equation. This is done by grounding the addition and the sum in a familiar context. The second goal is to support students in reasoning about why the new equation shares a solution with the original system. The context gives students a concrete mental reference, which can be helpful for interpreting the intersection of the graphs of all three equations and for thinking about the solution that all three equations share.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directions on how to launch the activity and answers to these questions.</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and provide access to graphing technology.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Read the opening paragraph with the class. Invite students to explain what each equation represents in this situation.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give students 2 minutes of quiet time to think about the first set of questions (shown on this slide) and a few minutes to discuss their thinking with their partner.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Ask students to share their interpretation of the solutions to each equation and how many solutions are possible for each equation.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Make sure students recognize that the solutions are pairs of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-values that make each equation true, and that each equation can have many solutions because there are many possible prices of calculators and measuring tapes that can make each equation true.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Before students proceed to the rest of the activity (on the next slide), ask: “</a:t>
            </a:r>
            <a:r>
              <a:rPr b="1" lang="en" sz="1300">
                <a:solidFill>
                  <a:schemeClr val="dk1"/>
                </a:solidFill>
                <a:latin typeface="Calibri"/>
                <a:ea typeface="Calibri"/>
                <a:cs typeface="Calibri"/>
                <a:sym typeface="Calibri"/>
              </a:rPr>
              <a:t>If we are solving the system, what are we really looking for?</a:t>
            </a:r>
            <a:r>
              <a:rPr lang="en" sz="1300">
                <a:solidFill>
                  <a:schemeClr val="dk1"/>
                </a:solidFill>
                <a:latin typeface="Calibri"/>
                <a:ea typeface="Calibri"/>
                <a:cs typeface="Calibri"/>
                <a:sym typeface="Calibri"/>
              </a:rPr>
              <a:t>” (question 4). Be sure students see that to solve the system is to find a pair of unit prices that make the equations for both purchases true.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solutions to 20</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495 are all possible combinations of unit prices for the two items that make a total of $495 when buying 20 calculators and 10 measuring tapes.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solutions to 8</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178.50 are all possible combinations of unit prices for the two items that make a total of $178.50 when buying 8 calculators and 1 measuring tape.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Many solutions are possible. For example, in the first equation,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20 and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9.50 would make the equation true. Also,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15 and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19.50 would make the equation true.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price for a calculator and the price for a measuring tape that would make both equations true (or satisfy both constraints).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21.50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6.50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Isolate </a:t>
            </a:r>
            <a:r>
              <a:rPr i="1" lang="en" sz="1300">
                <a:solidFill>
                  <a:schemeClr val="dk1"/>
                </a:solidFill>
                <a:latin typeface="Times New Roman"/>
                <a:ea typeface="Times New Roman"/>
                <a:cs typeface="Times New Roman"/>
                <a:sym typeface="Times New Roman"/>
              </a:rPr>
              <a:t>m</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to get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178.50 – 8</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Then substitute into 20</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495 to get </a:t>
            </a:r>
            <a:r>
              <a:rPr lang="en" sz="1300">
                <a:solidFill>
                  <a:schemeClr val="dk1"/>
                </a:solidFill>
                <a:latin typeface="Calibri"/>
                <a:ea typeface="Calibri"/>
                <a:cs typeface="Calibri"/>
                <a:sym typeface="Calibri"/>
              </a:rPr>
              <a:t> 20</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+ 10(178.50 – 8</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495.</a:t>
            </a:r>
            <a:r>
              <a:rPr lang="en" sz="1300">
                <a:solidFill>
                  <a:schemeClr val="dk1"/>
                </a:solidFill>
                <a:latin typeface="Calibri"/>
                <a:ea typeface="Calibri"/>
                <a:cs typeface="Calibri"/>
                <a:sym typeface="Calibri"/>
              </a:rPr>
              <a:t> This simplifies to be – 60</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+ 1785 = 495 and results in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21.50. Plug the value of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into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178.50 – 8</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to get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6.50.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28</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+ 11</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673.50.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It is the sum of the first two equations.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The solutions are all possible combinations of prices for a calculator and for a measuring tape that make a total of $673.50 when 28 calculators and 11 measuring tapes are bought.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It has many possible solutions, but only one solution makes sense. The prices of a calculator and of a measuring tape in this equation are the same as those in the other two equations. The new equation simply shows the total numbers of supplies and the total amount paid.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previously identified students to share their solution and strategy for solving the system. Display their work (especially student-generated graphs) for all to see, or consider displaying this </a:t>
            </a:r>
            <a:r>
              <a:rPr lang="en" sz="1300" u="sng">
                <a:solidFill>
                  <a:schemeClr val="hlink"/>
                </a:solidFill>
                <a:latin typeface="Calibri"/>
                <a:ea typeface="Calibri"/>
                <a:cs typeface="Calibri"/>
                <a:sym typeface="Calibri"/>
                <a:hlinkClick r:id="rId2"/>
              </a:rPr>
              <a:t>Desmos graph</a:t>
            </a:r>
            <a:r>
              <a:rPr lang="en" sz="1300">
                <a:solidFill>
                  <a:schemeClr val="dk1"/>
                </a:solidFill>
                <a:latin typeface="Calibri"/>
                <a:ea typeface="Calibri"/>
                <a:cs typeface="Calibri"/>
                <a:sym typeface="Calibri"/>
              </a:rPr>
              <a:t>. Emphasize that 21.50 and 6.50 are the unit prices of the two supplies that make both equations true.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Discuss students’ responses to the last set of questions. Ask questions such as: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first equation was 20</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495. We added 8</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to the left side and 178.50 to the right side to get 28</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+ 11</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673.50. Are the two sides of the resulting equation still equal? Why or why not?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Yes. We’re adding equal amounts to each side, so the two sides are still equal. The cost of buying 8 calculators and 1 measuring tape is $178.50.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Predict what the graphs of all three equations would look like.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They would intersect at a common point. [Consider sharing the </a:t>
            </a:r>
            <a:r>
              <a:rPr lang="en" sz="1300" u="sng">
                <a:solidFill>
                  <a:schemeClr val="hlink"/>
                </a:solidFill>
                <a:latin typeface="Calibri"/>
                <a:ea typeface="Calibri"/>
                <a:cs typeface="Calibri"/>
                <a:sym typeface="Calibri"/>
                <a:hlinkClick r:id="rId3"/>
              </a:rPr>
              <a:t>Desmos graph</a:t>
            </a:r>
            <a:r>
              <a:rPr lang="en" sz="1300">
                <a:solidFill>
                  <a:schemeClr val="dk1"/>
                </a:solidFill>
                <a:latin typeface="Calibri"/>
                <a:ea typeface="Calibri"/>
                <a:cs typeface="Calibri"/>
                <a:sym typeface="Calibri"/>
              </a:rPr>
              <a:t> of all three equations for all to see - toggle on the third equation in Desmos by clicking on the open circle next to the equation.]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this situation, why does it make sense for the graphs to intersect at the same point? What does that point mean?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prices of a calculator and of a measuring tape in the first two orders are also the prices in the combined order. The unit prices of the items didn’t change, so it makes sense that they work for all three equations.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general, why does it make sense for a third equation that is the sum of the two equations in a system to share a common solution with the other two?</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Adding the two equations means adding equal values to each side of one equation, which keeps the two sides of the sum equal. If there is a pair of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-values that makes the first two equations true, that pair also makes the third equation true.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Were you able to solve the system by adding or subtracting the equations, without graphing? Why or why not?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 because no variables get eliminated when we add or subtract.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solution to the system is not a line. 10</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116 has infinite solutions, and its graph is a line. The solution to the system is only one of the solutions of </a:t>
            </a:r>
            <a:r>
              <a:rPr lang="en" sz="1300">
                <a:solidFill>
                  <a:schemeClr val="dk1"/>
                </a:solidFill>
                <a:latin typeface="Calibri"/>
                <a:ea typeface="Calibri"/>
                <a:cs typeface="Calibri"/>
                <a:sym typeface="Calibri"/>
              </a:rPr>
              <a:t>10</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116</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116</a:t>
            </a:r>
            <a:r>
              <a:rPr lang="en" sz="1300">
                <a:solidFill>
                  <a:schemeClr val="dk1"/>
                </a:solidFill>
                <a:latin typeface="Calibri"/>
                <a:ea typeface="Calibri"/>
                <a:cs typeface="Calibri"/>
                <a:sym typeface="Calibri"/>
              </a:rPr>
              <a:t> is the sum of the equations in the system.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10</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116</a:t>
            </a:r>
            <a:r>
              <a:rPr lang="en" sz="1300">
                <a:solidFill>
                  <a:schemeClr val="dk1"/>
                </a:solidFill>
                <a:latin typeface="Calibri"/>
                <a:ea typeface="Calibri"/>
                <a:cs typeface="Calibri"/>
                <a:sym typeface="Calibri"/>
              </a:rPr>
              <a:t> is the sum of the equations in the system. Since the solution makes each equation true, it also makes the sum of the equations true.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a:t>
            </a:r>
            <a:r>
              <a:rPr lang="en" sz="1300">
                <a:solidFill>
                  <a:schemeClr val="dk1"/>
                </a:solidFill>
                <a:latin typeface="Calibri"/>
                <a:ea typeface="Calibri"/>
                <a:cs typeface="Calibri"/>
                <a:sym typeface="Calibri"/>
              </a:rPr>
              <a:t>correct. </a:t>
            </a:r>
            <a:r>
              <a:rPr lang="en" sz="1300">
                <a:solidFill>
                  <a:schemeClr val="dk1"/>
                </a:solidFill>
                <a:latin typeface="Calibri"/>
                <a:ea typeface="Calibri"/>
                <a:cs typeface="Calibri"/>
                <a:sym typeface="Calibri"/>
              </a:rPr>
              <a:t>10</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116</a:t>
            </a:r>
            <a:r>
              <a:rPr lang="en" sz="1300">
                <a:solidFill>
                  <a:schemeClr val="dk1"/>
                </a:solidFill>
                <a:latin typeface="Calibri"/>
                <a:ea typeface="Calibri"/>
                <a:cs typeface="Calibri"/>
                <a:sym typeface="Calibri"/>
              </a:rPr>
              <a:t> is the sum of the equations in the system. It is not the same as either line in the system. The solution of the system is a solution of </a:t>
            </a:r>
            <a:r>
              <a:rPr lang="en" sz="1300">
                <a:solidFill>
                  <a:schemeClr val="dk1"/>
                </a:solidFill>
                <a:latin typeface="Calibri"/>
                <a:ea typeface="Calibri"/>
                <a:cs typeface="Calibri"/>
                <a:sym typeface="Calibri"/>
              </a:rPr>
              <a:t>10</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116</a:t>
            </a:r>
            <a:r>
              <a:rPr lang="en" sz="1300">
                <a:solidFill>
                  <a:schemeClr val="dk1"/>
                </a:solidFill>
                <a:latin typeface="Calibri"/>
                <a:ea typeface="Calibri"/>
                <a:cs typeface="Calibri"/>
                <a:sym typeface="Calibri"/>
              </a:rPr>
              <a:t>.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s</a:t>
            </a:r>
            <a:r>
              <a:rPr lang="en" sz="1300">
                <a:solidFill>
                  <a:schemeClr val="dk1"/>
                </a:solidFill>
                <a:latin typeface="Calibri"/>
                <a:ea typeface="Calibri"/>
                <a:cs typeface="Calibri"/>
                <a:sym typeface="Calibri"/>
              </a:rPr>
              <a:t> = 128 and 3</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+ 4</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83</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11</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+ 8</a:t>
            </a:r>
            <a:r>
              <a:rPr i="1" lang="en" sz="1300">
                <a:solidFill>
                  <a:schemeClr val="dk1"/>
                </a:solidFill>
                <a:latin typeface="Times New Roman"/>
                <a:ea typeface="Times New Roman"/>
                <a:cs typeface="Times New Roman"/>
                <a:sym typeface="Times New Roman"/>
              </a:rPr>
              <a:t>s</a:t>
            </a:r>
            <a:r>
              <a:rPr lang="en" sz="1300">
                <a:solidFill>
                  <a:schemeClr val="dk1"/>
                </a:solidFill>
                <a:latin typeface="Calibri"/>
                <a:ea typeface="Calibri"/>
                <a:cs typeface="Calibri"/>
                <a:sym typeface="Calibri"/>
              </a:rPr>
              <a:t> = 211</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chemeClr val="dk1"/>
                </a:solidFill>
                <a:latin typeface="Calibri"/>
                <a:ea typeface="Calibri"/>
                <a:cs typeface="Calibri"/>
                <a:sym typeface="Calibri"/>
              </a:rPr>
              <a:t>This third equation identifies the total number of times Paulina went to the pool or skating rink over the past two months and the total cost for those two months. For instance, we can see she went to the pool 11 times and the skating rink 8 times. In total, it cost her $211 for both months. </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solution (9, 14) means the pool costs $9 and the skating rink costs $14.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Substitute the values from Step 3 into the equation 11</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+ 8</a:t>
            </a:r>
            <a:r>
              <a:rPr i="1" lang="en" sz="1300">
                <a:solidFill>
                  <a:schemeClr val="dk1"/>
                </a:solidFill>
                <a:latin typeface="Times New Roman"/>
                <a:ea typeface="Times New Roman"/>
                <a:cs typeface="Times New Roman"/>
                <a:sym typeface="Times New Roman"/>
              </a:rPr>
              <a:t>s</a:t>
            </a:r>
            <a:r>
              <a:rPr lang="en" sz="1300">
                <a:solidFill>
                  <a:schemeClr val="dk1"/>
                </a:solidFill>
                <a:latin typeface="Calibri"/>
                <a:ea typeface="Calibri"/>
                <a:cs typeface="Calibri"/>
                <a:sym typeface="Calibri"/>
              </a:rPr>
              <a:t> = 211.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11(9) + 8(14) = 99 + 112 = 211. Adding the equations together produces a new equation that has the same solution.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Adding the equations together produces a new equation that has the same solution.</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3 Clarify, Critique, Correct: Reading, Writing, Speaking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Before students share their solutions and strategies, present an incorrect method of solving a linear system. For example, “After the first step when solving the system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9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 by elimination, the resulting equation is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12.” Ask students to identify the error, critique the reasoning, and write a correct explanation. As students discuss with a partner, listen for students who clarify the meaning of the solution to a system. Invite students to share their critiques and corrected explanations with the class. Listen for and amplify the language students use to describe what happens when adding two equations together and explain what the solution should be. This helps students evaluate and improve on the written mathematical arguments of others as they clarify how to find the solution of a linear system by using the elimination method.</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 (for explanation); Maximize meta-awareness</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lnSpc>
                <a:spcPct val="115000"/>
              </a:lnSpc>
              <a:spcBef>
                <a:spcPts val="3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For students looking for an extra challenge, be sure to review the</a:t>
            </a:r>
            <a:r>
              <a:rPr lang="en" sz="1300" u="sng">
                <a:solidFill>
                  <a:schemeClr val="hlink"/>
                </a:solidFill>
                <a:latin typeface="Calibri"/>
                <a:ea typeface="Calibri"/>
                <a:cs typeface="Calibri"/>
                <a:sym typeface="Calibri"/>
                <a:hlinkClick action="ppaction://hlinksldjump" r:id="rId3"/>
              </a:rPr>
              <a:t> 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practice using algebra to solve systems of linear equations in two variables and checking their solutions.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Students do not have to use elimination, but the equations in the first two systems conveniently have opposites for the coefficients of one variable, so one variable can be easily eliminated.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last two systems, none of the coefficients of the variables are opposites. Some students may choose to solve the systems by substitution, but the process would be pretty cumbersome. The complication students encounter here motivates the need for another move, which students will explore in the next lesson.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directions on how to launch the activity, activity answers, and synthesis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students in groups of 2 and provide continued access to graphing technology, in case students need it for checking solutions.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time is limited, ask one partner in each group to solve the first two systems and the other partner to solve the last two, and then ask partners to check each other’s solutions.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work for this question.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work for this question.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3.5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work for this question.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work for this question.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their solutions and strategies for the first two systems and how they checked their solutions. Then, focus the discussion on the last two systems. Solicit the strategies students used for approaching that system. If someone solved it by substitution, display the work for all to see. If no one did, ask if it is possible to do. (If time permits, consider asking students to attempt to do so, or demonstrating that strategy to illustrate that it is not very efficient.)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Discuss questions such as: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happens if we add or subtract the equations?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 variables are eliminated, so it doesn’t help with solving.</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were you able to solve the first two systems by elimination but not the last one? What features were in the equations in those systems but not in the last one?</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first two systems, at least one variable in each pair of equations has the same or opposite coefficients, so when the terms are added, the result is 0.</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lang="en" sz="1300">
                <a:solidFill>
                  <a:schemeClr val="dk1"/>
                </a:solidFill>
                <a:latin typeface="Calibri"/>
                <a:ea typeface="Calibri"/>
                <a:cs typeface="Calibri"/>
                <a:sym typeface="Calibri"/>
              </a:rPr>
              <a:t>Tell students that they will explore another way to solve a system by elimination in an upcoming lesson.</a:t>
            </a:r>
            <a:endParaRPr b="1"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z</a:t>
            </a:r>
            <a:r>
              <a:rPr lang="en" sz="1300">
                <a:solidFill>
                  <a:schemeClr val="dk1"/>
                </a:solidFill>
                <a:latin typeface="Calibri"/>
                <a:ea typeface="Calibri"/>
                <a:cs typeface="Calibri"/>
                <a:sym typeface="Calibri"/>
              </a:rPr>
              <a:t> = –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6</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z</a:t>
            </a:r>
            <a:r>
              <a:rPr lang="en" sz="1300">
                <a:solidFill>
                  <a:schemeClr val="dk1"/>
                </a:solidFill>
                <a:latin typeface="Calibri"/>
                <a:ea typeface="Calibri"/>
                <a:cs typeface="Calibri"/>
                <a:sym typeface="Calibri"/>
              </a:rPr>
              <a:t> =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z</a:t>
            </a:r>
            <a:r>
              <a:rPr lang="en" sz="1300">
                <a:solidFill>
                  <a:schemeClr val="dk1"/>
                </a:solidFill>
                <a:latin typeface="Calibri"/>
                <a:ea typeface="Calibri"/>
                <a:cs typeface="Calibri"/>
                <a:sym typeface="Calibri"/>
              </a:rPr>
              <a:t> = 14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z</a:t>
            </a:r>
            <a:r>
              <a:rPr lang="en" sz="1300">
                <a:solidFill>
                  <a:schemeClr val="dk1"/>
                </a:solidFill>
                <a:latin typeface="Calibri"/>
                <a:ea typeface="Calibri"/>
                <a:cs typeface="Calibri"/>
                <a:sym typeface="Calibri"/>
              </a:rPr>
              <a:t> = 14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equations representing the constraints are 8</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 1,460 and 6</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 1,220. Subtract the equations to get 2</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240 and solve for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Then solve for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equations representing the constraints are </a:t>
            </a:r>
            <a:r>
              <a:rPr lang="en" sz="1300">
                <a:solidFill>
                  <a:schemeClr val="dk1"/>
                </a:solidFill>
                <a:latin typeface="Calibri"/>
                <a:ea typeface="Calibri"/>
                <a:cs typeface="Calibri"/>
                <a:sym typeface="Calibri"/>
              </a:rPr>
              <a:t>8</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 1,460 and 6</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 1,220.</a:t>
            </a:r>
            <a:r>
              <a:rPr lang="en" sz="1300">
                <a:solidFill>
                  <a:schemeClr val="dk1"/>
                </a:solidFill>
                <a:latin typeface="Calibri"/>
                <a:ea typeface="Calibri"/>
                <a:cs typeface="Calibri"/>
                <a:sym typeface="Calibri"/>
              </a:rPr>
              <a:t> The prices in this answer do not solve either equation in the system. Therefore, it cannot represent the cost for each part represented by the equations in this system.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equations representing the constraints are </a:t>
            </a:r>
            <a:r>
              <a:rPr lang="en" sz="1300">
                <a:solidFill>
                  <a:schemeClr val="dk1"/>
                </a:solidFill>
                <a:latin typeface="Calibri"/>
                <a:ea typeface="Calibri"/>
                <a:cs typeface="Calibri"/>
                <a:sym typeface="Calibri"/>
              </a:rPr>
              <a:t>8</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 1,460 and 6</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 1,220.</a:t>
            </a:r>
            <a:r>
              <a:rPr lang="en" sz="1300">
                <a:solidFill>
                  <a:schemeClr val="dk1"/>
                </a:solidFill>
                <a:latin typeface="Calibri"/>
                <a:ea typeface="Calibri"/>
                <a:cs typeface="Calibri"/>
                <a:sym typeface="Calibri"/>
              </a:rPr>
              <a:t> The prices in this answer do not solve either equation in the system. Therefore, it cannot represent the cost for each part represented by the equations in this system.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equations representing the constraints are </a:t>
            </a:r>
            <a:r>
              <a:rPr lang="en" sz="1300">
                <a:solidFill>
                  <a:schemeClr val="dk1"/>
                </a:solidFill>
                <a:latin typeface="Calibri"/>
                <a:ea typeface="Calibri"/>
                <a:cs typeface="Calibri"/>
                <a:sym typeface="Calibri"/>
              </a:rPr>
              <a:t>8</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 1,460 and 6</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 1,220.</a:t>
            </a:r>
            <a:r>
              <a:rPr lang="en" sz="1300">
                <a:solidFill>
                  <a:schemeClr val="dk1"/>
                </a:solidFill>
                <a:latin typeface="Calibri"/>
                <a:ea typeface="Calibri"/>
                <a:cs typeface="Calibri"/>
                <a:sym typeface="Calibri"/>
              </a:rPr>
              <a:t> The prices in this answer only solve the second equation in the system, not the first equation. Therefore, it cannot represent the cost for each part represented by the equations in this system.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729c43b962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729c43b962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0" lvl="0" marL="0" rtl="0" algn="l">
              <a:lnSpc>
                <a:spcPct val="105000"/>
              </a:lnSpc>
              <a:spcBef>
                <a:spcPts val="0"/>
              </a:spcBef>
              <a:spcAft>
                <a:spcPts val="0"/>
              </a:spcAft>
              <a:buNone/>
            </a:pPr>
            <a:r>
              <a:rPr lang="en" sz="1300">
                <a:solidFill>
                  <a:srgbClr val="1D2125"/>
                </a:solidFill>
                <a:latin typeface="Calibri"/>
                <a:ea typeface="Calibri"/>
                <a:cs typeface="Calibri"/>
                <a:sym typeface="Calibri"/>
              </a:rPr>
              <a:t>Step 1 – Write both equations in standard form. If any coefficients are fractions, clear them.</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Both equations are in standard form already and there are no fractions we need to get rid of.</a:t>
            </a:r>
            <a:endParaRPr sz="13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lang="en" sz="1300">
                <a:solidFill>
                  <a:srgbClr val="1D2125"/>
                </a:solidFill>
                <a:latin typeface="Calibri"/>
                <a:ea typeface="Calibri"/>
                <a:cs typeface="Calibri"/>
                <a:sym typeface="Calibri"/>
              </a:rPr>
              <a:t>Step 2 – Check to see if the coefficients of one variable are opposites or equivalent. </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coefficients on the </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-variables are opposites. We can add the equations. (Also, encourage the use of “additive inverses” or “zero pairs” if students are more familiar with those terms.)</a:t>
            </a:r>
            <a:endParaRPr sz="13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lang="en" sz="1300">
                <a:solidFill>
                  <a:srgbClr val="1D2125"/>
                </a:solidFill>
                <a:latin typeface="Calibri"/>
                <a:ea typeface="Calibri"/>
                <a:cs typeface="Calibri"/>
                <a:sym typeface="Calibri"/>
              </a:rPr>
              <a:t>Step 3 – Add the equations to eliminate one variable. </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2</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6</a:t>
            </a:r>
            <a:endParaRPr sz="13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lang="en" sz="1300">
                <a:solidFill>
                  <a:srgbClr val="1D2125"/>
                </a:solidFill>
                <a:latin typeface="Calibri"/>
                <a:ea typeface="Calibri"/>
                <a:cs typeface="Calibri"/>
                <a:sym typeface="Calibri"/>
              </a:rPr>
              <a:t>Step 4 – Solve for the remaining variable. </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2</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6 </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Char char="●"/>
            </a:pP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3</a:t>
            </a:r>
            <a:endParaRPr sz="13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lang="en" sz="1300">
                <a:solidFill>
                  <a:srgbClr val="1D2125"/>
                </a:solidFill>
                <a:latin typeface="Calibri"/>
                <a:ea typeface="Calibri"/>
                <a:cs typeface="Calibri"/>
                <a:sym typeface="Calibri"/>
              </a:rPr>
              <a:t>Step 5 – Substitute the solution from Step 4 into one of the original equations. Then solve for the other variable.</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3</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3</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 24</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3</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3(3) = – 24</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3</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9 = – 24</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3</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 15</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Char char="●"/>
            </a:pP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 5</a:t>
            </a:r>
            <a:endParaRPr sz="13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lang="en" sz="1300">
                <a:solidFill>
                  <a:srgbClr val="1D2125"/>
                </a:solidFill>
                <a:latin typeface="Calibri"/>
                <a:ea typeface="Calibri"/>
                <a:cs typeface="Calibri"/>
                <a:sym typeface="Calibri"/>
              </a:rPr>
              <a:t>Step 6 – Write the solution as an ordered pair.</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 5, 3)</a:t>
            </a:r>
            <a:endParaRPr sz="13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lang="en" sz="1300">
                <a:solidFill>
                  <a:srgbClr val="1D2125"/>
                </a:solidFill>
                <a:latin typeface="Calibri"/>
                <a:ea typeface="Calibri"/>
                <a:cs typeface="Calibri"/>
                <a:sym typeface="Calibri"/>
              </a:rPr>
              <a:t>Step 7 – Check that the ordered pair is a solution to both original equations. </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Check first equation </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3</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3</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 24</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3(– 5) – 3(3) = – 24?</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 15 – 9 = – 24?</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 24 = – 24 ✓</a:t>
            </a:r>
            <a:endParaRPr sz="13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Check second equation </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 3</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+ 5</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30</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–3(– 5) + 5(3) = 30?</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15 + 15 = 30?</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30 = 30 ✓</a:t>
            </a:r>
            <a:endParaRPr sz="13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t/>
            </a:r>
            <a:endParaRPr sz="13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300"/>
              </a:spcBef>
              <a:spcAft>
                <a:spcPts val="0"/>
              </a:spcAft>
              <a:buNone/>
            </a:pPr>
            <a:r>
              <a:t/>
            </a:r>
            <a:endParaRPr b="1" sz="1300">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sz="1300">
              <a:solidFill>
                <a:srgbClr val="1D2125"/>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values of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represent the price of a cup of hot cocoa and the price of a pretzel that Marlon bought.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new equation shows the total number of cups of hot cocoa and total number of pretzels on one side, and the total amount Marlon spent on the other side. The price of each cup of hot cocoa and the price of each pretzel haven’t changed.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it doesn’t help. For example: It doesn’t eliminate a variable. What would help is subtracting the second equation from the first to get 3</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7.20. Then we can find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and solve for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 sz="1300">
                <a:solidFill>
                  <a:schemeClr val="dk1"/>
                </a:solidFill>
                <a:latin typeface="Calibri"/>
                <a:ea typeface="Calibri"/>
                <a:cs typeface="Calibri"/>
                <a:sym typeface="Calibri"/>
              </a:rPr>
              <a:t>NOTE: This synthesis exercise uses the instructional version of Desmos to best illustrate the information. The equations are not graphed using slope intercept form.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highlight the idea that adding equal amounts to the two sides of a true equation keeps the equation true, display this system for all to see. Ask students if there is a pair of values that makes both equations true. Once students suggest (2, 3) as the solution, use graphing technology to graph the equations and verify the solution. </a:t>
            </a:r>
            <a:r>
              <a:rPr lang="en" sz="1300" u="sng">
                <a:solidFill>
                  <a:schemeClr val="hlink"/>
                </a:solidFill>
                <a:latin typeface="Calibri"/>
                <a:ea typeface="Calibri"/>
                <a:cs typeface="Calibri"/>
                <a:sym typeface="Calibri"/>
                <a:hlinkClick r:id="rId2"/>
              </a:rPr>
              <a:t>Display the graph</a:t>
            </a:r>
            <a:r>
              <a:rPr lang="en" sz="1300">
                <a:solidFill>
                  <a:schemeClr val="dk1"/>
                </a:solidFill>
                <a:latin typeface="Calibri"/>
                <a:ea typeface="Calibri"/>
                <a:cs typeface="Calibri"/>
                <a:sym typeface="Calibri"/>
              </a:rPr>
              <a:t> for all to see.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Survey the class to see who has solved the system by adding the left side of each equation (2𝑥 + 𝑦 and −2𝑥 + 8𝑦) and then adding the right side (7 and 20). (Most or all students are likely to have done this.) Then, discuss the questions on the slide with students.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Because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and 7 are equal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9</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[Display the </a:t>
            </a:r>
            <a:r>
              <a:rPr lang="en" sz="1300" u="sng">
                <a:solidFill>
                  <a:schemeClr val="hlink"/>
                </a:solidFill>
                <a:latin typeface="Calibri"/>
                <a:ea typeface="Calibri"/>
                <a:cs typeface="Calibri"/>
                <a:sym typeface="Calibri"/>
                <a:hlinkClick r:id="rId3"/>
              </a:rPr>
              <a:t>Desmos graph</a:t>
            </a:r>
            <a:r>
              <a:rPr lang="en" sz="1300">
                <a:solidFill>
                  <a:schemeClr val="dk1"/>
                </a:solidFill>
                <a:latin typeface="Calibri"/>
                <a:ea typeface="Calibri"/>
                <a:cs typeface="Calibri"/>
                <a:sym typeface="Calibri"/>
              </a:rPr>
              <a:t> of this equation to illustrate that it intersects the original graphs at the same point. You will need to </a:t>
            </a:r>
            <a:r>
              <a:rPr lang="en" sz="1300">
                <a:solidFill>
                  <a:schemeClr val="dk1"/>
                </a:solidFill>
                <a:latin typeface="Calibri"/>
                <a:ea typeface="Calibri"/>
                <a:cs typeface="Calibri"/>
                <a:sym typeface="Calibri"/>
              </a:rPr>
              <a:t>toggle</a:t>
            </a:r>
            <a:r>
              <a:rPr lang="en" sz="1300">
                <a:solidFill>
                  <a:schemeClr val="dk1"/>
                </a:solidFill>
                <a:latin typeface="Calibri"/>
                <a:ea typeface="Calibri"/>
                <a:cs typeface="Calibri"/>
                <a:sym typeface="Calibri"/>
              </a:rPr>
              <a:t> the equation “on” by clicking on the open circle next to the equation entry.)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+ 8</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 = 20 + </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Display the </a:t>
            </a:r>
            <a:r>
              <a:rPr lang="en" sz="1300" u="sng">
                <a:solidFill>
                  <a:schemeClr val="hlink"/>
                </a:solidFill>
                <a:latin typeface="Calibri"/>
                <a:ea typeface="Calibri"/>
                <a:cs typeface="Calibri"/>
                <a:sym typeface="Calibri"/>
                <a:hlinkClick r:id="rId4"/>
              </a:rPr>
              <a:t>Desmos graph</a:t>
            </a:r>
            <a:r>
              <a:rPr lang="en" sz="1300">
                <a:solidFill>
                  <a:schemeClr val="dk1"/>
                </a:solidFill>
                <a:latin typeface="Calibri"/>
                <a:ea typeface="Calibri"/>
                <a:cs typeface="Calibri"/>
                <a:sym typeface="Calibri"/>
              </a:rPr>
              <a:t> of the new equation so students could see that the new line intersects at the same point (you will need to toggle this equation “on”). Students could also verify by substitution.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+ 8</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− 7 = 20 − 2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Display the </a:t>
            </a:r>
            <a:r>
              <a:rPr lang="en" sz="1300" u="sng">
                <a:solidFill>
                  <a:schemeClr val="hlink"/>
                </a:solidFill>
                <a:latin typeface="Calibri"/>
                <a:ea typeface="Calibri"/>
                <a:cs typeface="Calibri"/>
                <a:sym typeface="Calibri"/>
                <a:hlinkClick r:id="rId5"/>
              </a:rPr>
              <a:t>Desmos graph</a:t>
            </a:r>
            <a:r>
              <a:rPr lang="en" sz="1300">
                <a:solidFill>
                  <a:schemeClr val="dk1"/>
                </a:solidFill>
                <a:latin typeface="Calibri"/>
                <a:ea typeface="Calibri"/>
                <a:cs typeface="Calibri"/>
                <a:sym typeface="Calibri"/>
              </a:rPr>
              <a:t> of the new equation to show that this line, too, intersects at the same point. Or students could verify by substitution.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the two sides of an equation are equal, it doesn’t matter which side of one equation is added to which side of another equation. The new equation will stay balanced.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3.png"/><Relationship Id="rId5" Type="http://schemas.openxmlformats.org/officeDocument/2006/relationships/image" Target="../media/image8.png"/><Relationship Id="rId6" Type="http://schemas.openxmlformats.org/officeDocument/2006/relationships/image" Target="../media/image2.png"/><Relationship Id="rId7" Type="http://schemas.openxmlformats.org/officeDocument/2006/relationships/image" Target="../media/image9.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29.png"/><Relationship Id="rId5" Type="http://schemas.openxmlformats.org/officeDocument/2006/relationships/image" Target="../media/image12.png"/><Relationship Id="rId6" Type="http://schemas.openxmlformats.org/officeDocument/2006/relationships/image" Target="../media/image7.png"/><Relationship Id="rId7"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29.png"/><Relationship Id="rId5" Type="http://schemas.openxmlformats.org/officeDocument/2006/relationships/image" Target="../media/image12.png"/><Relationship Id="rId6" Type="http://schemas.openxmlformats.org/officeDocument/2006/relationships/image" Target="../media/image7.png"/><Relationship Id="rId7" Type="http://schemas.openxmlformats.org/officeDocument/2006/relationships/image" Target="../media/image13.png"/><Relationship Id="rId8"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7.jpg"/><Relationship Id="rId4" Type="http://schemas.openxmlformats.org/officeDocument/2006/relationships/image" Target="../media/image3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9.png"/><Relationship Id="rId4" Type="http://schemas.openxmlformats.org/officeDocument/2006/relationships/image" Target="../media/image12.png"/><Relationship Id="rId5" Type="http://schemas.openxmlformats.org/officeDocument/2006/relationships/image" Target="../media/image7.png"/><Relationship Id="rId6" Type="http://schemas.openxmlformats.org/officeDocument/2006/relationships/image" Target="../media/image13.png"/><Relationship Id="rId7"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7.jpg"/><Relationship Id="rId4"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7.png"/><Relationship Id="rId5" Type="http://schemas.openxmlformats.org/officeDocument/2006/relationships/image" Target="../media/image13.png"/><Relationship Id="rId6" Type="http://schemas.openxmlformats.org/officeDocument/2006/relationships/image" Target="../media/image11.png"/><Relationship Id="rId7"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7.jpg"/><Relationship Id="rId4" Type="http://schemas.openxmlformats.org/officeDocument/2006/relationships/image" Target="../media/image32.jpg"/><Relationship Id="rId5" Type="http://schemas.openxmlformats.org/officeDocument/2006/relationships/image" Target="../media/image3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22.png"/><Relationship Id="rId7"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7.jp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1.png"/><Relationship Id="rId4" Type="http://schemas.openxmlformats.org/officeDocument/2006/relationships/image" Target="../media/image27.png"/><Relationship Id="rId5" Type="http://schemas.openxmlformats.org/officeDocument/2006/relationships/image" Target="../media/image22.png"/><Relationship Id="rId6" Type="http://schemas.openxmlformats.org/officeDocument/2006/relationships/image" Target="../media/image24.png"/><Relationship Id="rId7"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7.jpg"/><Relationship Id="rId4" Type="http://schemas.openxmlformats.org/officeDocument/2006/relationships/hyperlink" Target="https://www.desmos.com/calculator/wemrfloepi"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2 Linear Inequalities and Systems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2</a:t>
            </a:r>
            <a:r>
              <a:rPr lang="en" sz="1800">
                <a:solidFill>
                  <a:srgbClr val="424242"/>
                </a:solidFill>
                <a:latin typeface="Calibri"/>
                <a:ea typeface="Calibri"/>
                <a:cs typeface="Calibri"/>
                <a:sym typeface="Calibri"/>
              </a:rPr>
              <a:t>.</a:t>
            </a:r>
            <a:r>
              <a:rPr lang="en" sz="1800"/>
              <a:t>5</a:t>
            </a:r>
            <a:r>
              <a:rPr lang="en" sz="1800">
                <a:solidFill>
                  <a:srgbClr val="424242"/>
                </a:solidFill>
                <a:latin typeface="Calibri"/>
                <a:ea typeface="Calibri"/>
                <a:cs typeface="Calibri"/>
                <a:sym typeface="Calibri"/>
              </a:rPr>
              <a:t> </a:t>
            </a:r>
            <a:r>
              <a:rPr lang="en" sz="1800"/>
              <a:t>Solving Systems by Elimination, Part 2</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2.</a:t>
            </a:r>
            <a:r>
              <a:rPr lang="en"/>
              <a:t>5 Solving Systems by Elimination, Part 2</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{12829E27-0FA4-4DED-A2B8-3B116B69C992}</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2200">
                <a:solidFill>
                  <a:srgbClr val="F3F3F3"/>
                </a:solidFill>
              </a:rPr>
              <a:t>By the end of this lesson you will be able to -</a:t>
            </a:r>
            <a:endParaRPr b="1" sz="2200">
              <a:solidFill>
                <a:srgbClr val="F3F3F3"/>
              </a:solidFill>
            </a:endParaRPr>
          </a:p>
          <a:p>
            <a:pPr indent="-368300" lvl="0" marL="457200" rtl="0" algn="l">
              <a:lnSpc>
                <a:spcPct val="100000"/>
              </a:lnSpc>
              <a:spcBef>
                <a:spcPts val="1000"/>
              </a:spcBef>
              <a:spcAft>
                <a:spcPts val="0"/>
              </a:spcAft>
              <a:buClr>
                <a:srgbClr val="F3F3F3"/>
              </a:buClr>
              <a:buSzPts val="2200"/>
              <a:buFont typeface="Helvetica Neue"/>
              <a:buChar char="●"/>
            </a:pPr>
            <a:r>
              <a:rPr b="1" lang="en" sz="2200">
                <a:solidFill>
                  <a:srgbClr val="F3F3F3"/>
                </a:solidFill>
              </a:rPr>
              <a:t>Explain why adding or subtracting two equations</a:t>
            </a:r>
            <a:r>
              <a:rPr lang="en" sz="2200">
                <a:solidFill>
                  <a:srgbClr val="F3F3F3"/>
                </a:solidFill>
              </a:rPr>
              <a:t> that share a solution </a:t>
            </a:r>
            <a:r>
              <a:rPr b="1" lang="en" sz="2200">
                <a:solidFill>
                  <a:srgbClr val="F3F3F3"/>
                </a:solidFill>
              </a:rPr>
              <a:t>results in a new equation</a:t>
            </a:r>
            <a:r>
              <a:rPr lang="en" sz="2200">
                <a:solidFill>
                  <a:srgbClr val="F3F3F3"/>
                </a:solidFill>
              </a:rPr>
              <a:t> that also shares the </a:t>
            </a:r>
            <a:r>
              <a:rPr b="1" lang="en" sz="2200">
                <a:solidFill>
                  <a:srgbClr val="F3F3F3"/>
                </a:solidFill>
              </a:rPr>
              <a:t>same solution.</a:t>
            </a:r>
            <a:endParaRPr b="1" sz="2200">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2</a:t>
            </a:r>
            <a:r>
              <a:rPr lang="en">
                <a:solidFill>
                  <a:srgbClr val="EFEFEF"/>
                </a:solidFill>
              </a:rPr>
              <a:t>.</a:t>
            </a:r>
            <a:r>
              <a:rPr lang="en">
                <a:solidFill>
                  <a:srgbClr val="EFEFEF"/>
                </a:solidFill>
              </a:rPr>
              <a:t>5 Solving Systems by Elimination, Part 2</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Solutions to a System of Equations</a:t>
            </a:r>
            <a:endParaRPr/>
          </a:p>
          <a:p>
            <a:pPr indent="-330200" lvl="1" marL="914400" rtl="0" algn="l">
              <a:spcBef>
                <a:spcPts val="0"/>
              </a:spcBef>
              <a:spcAft>
                <a:spcPts val="0"/>
              </a:spcAft>
              <a:buSzPts val="1600"/>
              <a:buChar char="○"/>
            </a:pPr>
            <a:r>
              <a:rPr lang="en"/>
              <a:t>A coordinate pair that makes all equations in the system true. On the graph, it is the point where the equations intersect.</a:t>
            </a:r>
            <a:endParaRPr/>
          </a:p>
          <a:p>
            <a:pPr indent="-342900" lvl="0" marL="457200" rtl="0" algn="l">
              <a:spcBef>
                <a:spcPts val="1000"/>
              </a:spcBef>
              <a:spcAft>
                <a:spcPts val="0"/>
              </a:spcAft>
              <a:buSzPts val="1800"/>
              <a:buChar char="●"/>
            </a:pPr>
            <a:r>
              <a:rPr lang="en"/>
              <a:t>System of Equations</a:t>
            </a:r>
            <a:endParaRPr/>
          </a:p>
          <a:p>
            <a:pPr indent="-330200" lvl="1" marL="914400" rtl="0" algn="l">
              <a:spcBef>
                <a:spcPts val="0"/>
              </a:spcBef>
              <a:spcAft>
                <a:spcPts val="0"/>
              </a:spcAft>
              <a:buSzPts val="1600"/>
              <a:buChar char="○"/>
            </a:pPr>
            <a:r>
              <a:rPr lang="en"/>
              <a:t>Two or more equations that represent the constraints in the same situation.</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a:t>
            </a:r>
            <a:r>
              <a:rPr lang="en"/>
              <a:t>5 Solving Systems by Elimination, Part 2</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a:p>
            <a:pPr indent="-342900" lvl="0" marL="457200" rtl="0" algn="l">
              <a:spcBef>
                <a:spcPts val="1200"/>
              </a:spcBef>
              <a:spcAft>
                <a:spcPts val="0"/>
              </a:spcAft>
              <a:buSzPts val="1800"/>
              <a:buChar char="●"/>
            </a:pPr>
            <a:r>
              <a:rPr lang="en"/>
              <a:t>Elimination</a:t>
            </a:r>
            <a:endParaRPr/>
          </a:p>
          <a:p>
            <a:pPr indent="-330200" lvl="1" marL="914400" rtl="0" algn="l">
              <a:spcBef>
                <a:spcPts val="0"/>
              </a:spcBef>
              <a:spcAft>
                <a:spcPts val="0"/>
              </a:spcAft>
              <a:buSzPts val="1600"/>
              <a:buChar char="○"/>
            </a:pPr>
            <a:r>
              <a:rPr lang="en"/>
              <a:t>A method of solving a system of equations where you add or subtract a multiple of one equation to another to get an equation with only one variable.</a:t>
            </a:r>
            <a:endParaRPr/>
          </a:p>
          <a:p>
            <a:pPr indent="-342900" lvl="0" marL="457200" rtl="0" algn="l">
              <a:spcBef>
                <a:spcPts val="1000"/>
              </a:spcBef>
              <a:spcAft>
                <a:spcPts val="0"/>
              </a:spcAft>
              <a:buSzPts val="1800"/>
              <a:buChar char="●"/>
            </a:pPr>
            <a:r>
              <a:rPr lang="en"/>
              <a:t>Substitution</a:t>
            </a:r>
            <a:endParaRPr/>
          </a:p>
          <a:p>
            <a:pPr indent="-330200" lvl="1" marL="914400" rtl="0" algn="l">
              <a:spcBef>
                <a:spcPts val="0"/>
              </a:spcBef>
              <a:spcAft>
                <a:spcPts val="0"/>
              </a:spcAft>
              <a:buSzPts val="1600"/>
              <a:buChar char="○"/>
            </a:pPr>
            <a:r>
              <a:rPr lang="en"/>
              <a:t>A method replacing a variable with an expression it is equal to.</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Transformations </a:t>
            </a:r>
            <a:r>
              <a:rPr lang="en" sz="3000"/>
              <a:t>🪜</a:t>
            </a:r>
            <a:endParaRPr>
              <a:solidFill>
                <a:srgbClr val="005047"/>
              </a:solidFill>
            </a:endParaRPr>
          </a:p>
        </p:txBody>
      </p:sp>
      <p:sp>
        <p:nvSpPr>
          <p:cNvPr id="114" name="Google Shape;114;p13"/>
          <p:cNvSpPr txBox="1"/>
          <p:nvPr>
            <p:ph idx="1" type="body"/>
          </p:nvPr>
        </p:nvSpPr>
        <p:spPr>
          <a:xfrm>
            <a:off x="311700" y="1152475"/>
            <a:ext cx="7971900" cy="34242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lang="en"/>
              <a:t>U</a:t>
            </a:r>
            <a:r>
              <a:rPr lang="en"/>
              <a:t>se the equation 50 + 1 = 51 to answer the questions.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Perform each of the following operations and explain what each of the resulting equations look like. Is it still a true equation? E</a:t>
            </a:r>
            <a:r>
              <a:rPr lang="en"/>
              <a:t>xplain your reasoning.</a:t>
            </a:r>
            <a:endParaRPr/>
          </a:p>
          <a:p>
            <a:pPr indent="-342900" lvl="0" marL="457200" rtl="0" algn="l">
              <a:lnSpc>
                <a:spcPct val="100000"/>
              </a:lnSpc>
              <a:spcBef>
                <a:spcPts val="1000"/>
              </a:spcBef>
              <a:spcAft>
                <a:spcPts val="0"/>
              </a:spcAft>
              <a:buSzPts val="1800"/>
              <a:buAutoNum type="arabicPeriod"/>
            </a:pPr>
            <a:r>
              <a:rPr lang="en"/>
              <a:t>Add 12 to each side of the equation.</a:t>
            </a:r>
            <a:endParaRPr/>
          </a:p>
          <a:p>
            <a:pPr indent="-342900" lvl="0" marL="457200" rtl="0" algn="l">
              <a:lnSpc>
                <a:spcPct val="100000"/>
              </a:lnSpc>
              <a:spcBef>
                <a:spcPts val="1000"/>
              </a:spcBef>
              <a:spcAft>
                <a:spcPts val="0"/>
              </a:spcAft>
              <a:buSzPts val="1800"/>
              <a:buAutoNum type="arabicPeriod"/>
            </a:pPr>
            <a:r>
              <a:rPr lang="en"/>
              <a:t>Add 10 + 2 to the left side of the equation and 12 to the right side.</a:t>
            </a:r>
            <a:endParaRPr/>
          </a:p>
          <a:p>
            <a:pPr indent="-342900" lvl="0" marL="457200" rtl="0" algn="l">
              <a:lnSpc>
                <a:spcPct val="100000"/>
              </a:lnSpc>
              <a:spcBef>
                <a:spcPts val="1000"/>
              </a:spcBef>
              <a:spcAft>
                <a:spcPts val="0"/>
              </a:spcAft>
              <a:buSzPts val="1800"/>
              <a:buAutoNum type="arabicPeriod"/>
            </a:pPr>
            <a:r>
              <a:rPr lang="en"/>
              <a:t>Add the equation 4 + 3 = 7 to the equation 50 + 1 = 51</a:t>
            </a:r>
            <a:endParaRPr/>
          </a:p>
          <a:p>
            <a:pPr indent="-342900" lvl="0" marL="457200" rtl="0" algn="l">
              <a:lnSpc>
                <a:spcPct val="100000"/>
              </a:lnSpc>
              <a:spcBef>
                <a:spcPts val="1000"/>
              </a:spcBef>
              <a:spcAft>
                <a:spcPts val="0"/>
              </a:spcAft>
              <a:buSzPts val="1800"/>
              <a:buAutoNum type="arabicPeriod"/>
            </a:pPr>
            <a:r>
              <a:rPr lang="en"/>
              <a:t>Write a new equation that, when added to 50 + 1 = 51, gives a sum that is also a true equation.</a:t>
            </a:r>
            <a:endParaRPr/>
          </a:p>
          <a:p>
            <a:pPr indent="-342900" lvl="0" marL="457200" rtl="0" algn="l">
              <a:lnSpc>
                <a:spcPct val="100000"/>
              </a:lnSpc>
              <a:spcBef>
                <a:spcPts val="1000"/>
              </a:spcBef>
              <a:spcAft>
                <a:spcPts val="0"/>
              </a:spcAft>
              <a:buSzPts val="1800"/>
              <a:buAutoNum type="arabicPeriod"/>
            </a:pPr>
            <a:r>
              <a:rPr lang="en"/>
              <a:t>Write a new equation that, when added to 50 + 1 = 51, gives a sum that is a false equation.</a:t>
            </a:r>
            <a:endParaRPr/>
          </a:p>
        </p:txBody>
      </p:sp>
      <p:sp>
        <p:nvSpPr>
          <p:cNvPr id="115" name="Google Shape;11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2.5.1 </a:t>
            </a:r>
            <a:r>
              <a:rPr lang="en"/>
              <a:t>Writing and Evaluating New Equations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0" name="Shape 120"/>
        <p:cNvGrpSpPr/>
        <p:nvPr/>
      </p:nvGrpSpPr>
      <p:grpSpPr>
        <a:xfrm>
          <a:off x="0" y="0"/>
          <a:ext cx="0" cy="0"/>
          <a:chOff x="0" y="0"/>
          <a:chExt cx="0" cy="0"/>
        </a:xfrm>
      </p:grpSpPr>
      <p:sp>
        <p:nvSpPr>
          <p:cNvPr id="121" name="Google Shape;121;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2" name="Google Shape;122;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3" name="Google Shape;123;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7" name="Google Shape;127;p14"/>
          <p:cNvCxnSpPr>
            <a:stCxn id="121" idx="2"/>
            <a:endCxn id="12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28" name="Google Shape;128;p14"/>
          <p:cNvCxnSpPr>
            <a:stCxn id="123" idx="3"/>
            <a:endCxn id="122"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29" name="Google Shape;129;p14"/>
          <p:cNvCxnSpPr>
            <a:stCxn id="122" idx="3"/>
            <a:endCxn id="124"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0" name="Google Shape;130;p14"/>
          <p:cNvCxnSpPr>
            <a:stCxn id="124" idx="3"/>
            <a:endCxn id="12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6" idx="3"/>
            <a:endCxn id="12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2" name="Google Shape;132;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4" name="Google Shape;134;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5" name="Google Shape;135;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6" name="Google Shape;136;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7" name="Google Shape;137;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38" name="Google Shape;138;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39" name="Google Shape;139;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0" name="Google Shape;140;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1" name="Google Shape;141;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2" name="Google Shape;142;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3" name="Google Shape;143;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4" name="Google Shape;144;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5" name="Google Shape;145;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49" name="Shape 149"/>
        <p:cNvGrpSpPr/>
        <p:nvPr/>
      </p:nvGrpSpPr>
      <p:grpSpPr>
        <a:xfrm>
          <a:off x="0" y="0"/>
          <a:ext cx="0" cy="0"/>
          <a:chOff x="0" y="0"/>
          <a:chExt cx="0" cy="0"/>
        </a:xfrm>
      </p:grpSpPr>
      <p:sp>
        <p:nvSpPr>
          <p:cNvPr id="150" name="Google Shape;150;p15"/>
          <p:cNvSpPr txBox="1"/>
          <p:nvPr>
            <p:ph type="title"/>
          </p:nvPr>
        </p:nvSpPr>
        <p:spPr>
          <a:xfrm>
            <a:off x="281675" y="445025"/>
            <a:ext cx="88317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a:t>Measuring Supplies 📏</a:t>
            </a:r>
            <a:endParaRPr sz="2600">
              <a:solidFill>
                <a:srgbClr val="005047"/>
              </a:solidFill>
            </a:endParaRPr>
          </a:p>
        </p:txBody>
      </p:sp>
      <p:sp>
        <p:nvSpPr>
          <p:cNvPr id="151" name="Google Shape;151;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2" name="Google Shape;152;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2.5.2 Adding Two Equations in a System</a:t>
            </a:r>
            <a:endParaRPr/>
          </a:p>
        </p:txBody>
      </p:sp>
      <p:pic>
        <p:nvPicPr>
          <p:cNvPr id="153" name="Google Shape;153;p1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54" name="Google Shape;154;p1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55" name="Google Shape;155;p15"/>
          <p:cNvSpPr/>
          <p:nvPr/>
        </p:nvSpPr>
        <p:spPr>
          <a:xfrm>
            <a:off x="5034300" y="3546325"/>
            <a:ext cx="3652500" cy="10602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Which words in the problem do you see represented in the algebraic expression?</a:t>
            </a:r>
            <a:endParaRPr sz="1100">
              <a:solidFill>
                <a:schemeClr val="dk1"/>
              </a:solidFill>
              <a:latin typeface="Calibri"/>
              <a:ea typeface="Calibri"/>
              <a:cs typeface="Calibri"/>
              <a:sym typeface="Calibri"/>
            </a:endParaRPr>
          </a:p>
          <a:p>
            <a:pPr indent="0" lvl="0" marL="0" rtl="0" algn="r">
              <a:spcBef>
                <a:spcPts val="500"/>
              </a:spcBef>
              <a:spcAft>
                <a:spcPts val="0"/>
              </a:spcAft>
              <a:buNone/>
            </a:pPr>
            <a:r>
              <a:t/>
            </a:r>
            <a:endParaRPr sz="1000">
              <a:solidFill>
                <a:schemeClr val="dk1"/>
              </a:solidFill>
              <a:latin typeface="Calibri"/>
              <a:ea typeface="Calibri"/>
              <a:cs typeface="Calibri"/>
              <a:sym typeface="Calibri"/>
            </a:endParaRPr>
          </a:p>
          <a:p>
            <a:pPr indent="0" lvl="0" marL="0" rtl="0" algn="r">
              <a:spcBef>
                <a:spcPts val="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156" name="Google Shape;156;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
        <p:nvSpPr>
          <p:cNvPr id="157" name="Google Shape;157;p15"/>
          <p:cNvSpPr/>
          <p:nvPr/>
        </p:nvSpPr>
        <p:spPr>
          <a:xfrm>
            <a:off x="4779300" y="1160325"/>
            <a:ext cx="3907500" cy="2242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b="1" lang="en" sz="1500">
                <a:latin typeface="Calibri"/>
                <a:ea typeface="Calibri"/>
                <a:cs typeface="Calibri"/>
                <a:sym typeface="Calibri"/>
              </a:rPr>
              <a:t>First read:</a:t>
            </a:r>
            <a:r>
              <a:rPr lang="en" sz="1500">
                <a:latin typeface="Calibri"/>
                <a:ea typeface="Calibri"/>
                <a:cs typeface="Calibri"/>
                <a:sym typeface="Calibri"/>
              </a:rPr>
              <a:t> describe the situation without numbers. </a:t>
            </a:r>
            <a:r>
              <a:rPr i="1" lang="en" sz="1500">
                <a:latin typeface="Calibri"/>
                <a:ea typeface="Calibri"/>
                <a:cs typeface="Calibri"/>
                <a:sym typeface="Calibri"/>
              </a:rPr>
              <a:t>What is this problem about?</a:t>
            </a:r>
            <a:endParaRPr i="1"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b="1" lang="en" sz="1500">
                <a:latin typeface="Calibri"/>
                <a:ea typeface="Calibri"/>
                <a:cs typeface="Calibri"/>
                <a:sym typeface="Calibri"/>
              </a:rPr>
              <a:t>Second read: </a:t>
            </a:r>
            <a:r>
              <a:rPr lang="en" sz="1500">
                <a:latin typeface="Calibri"/>
                <a:ea typeface="Calibri"/>
                <a:cs typeface="Calibri"/>
                <a:sym typeface="Calibri"/>
              </a:rPr>
              <a:t>identify quantities and relationships. </a:t>
            </a:r>
            <a:r>
              <a:rPr i="1" lang="en" sz="1500">
                <a:latin typeface="Calibri"/>
                <a:ea typeface="Calibri"/>
                <a:cs typeface="Calibri"/>
                <a:sym typeface="Calibri"/>
              </a:rPr>
              <a:t>What can be counted or measured?</a:t>
            </a:r>
            <a:endParaRPr i="1"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b="1" lang="en" sz="1500">
                <a:latin typeface="Calibri"/>
                <a:ea typeface="Calibri"/>
                <a:cs typeface="Calibri"/>
                <a:sym typeface="Calibri"/>
              </a:rPr>
              <a:t>Third read: </a:t>
            </a:r>
            <a:r>
              <a:rPr lang="en" sz="1500">
                <a:latin typeface="Calibri"/>
                <a:ea typeface="Calibri"/>
                <a:cs typeface="Calibri"/>
                <a:sym typeface="Calibri"/>
              </a:rPr>
              <a:t>listen for the question and brainstorm ways to solve. </a:t>
            </a:r>
            <a:r>
              <a:rPr i="1" lang="en" sz="1500">
                <a:latin typeface="Calibri"/>
                <a:ea typeface="Calibri"/>
                <a:cs typeface="Calibri"/>
                <a:sym typeface="Calibri"/>
              </a:rPr>
              <a:t>What can we try? </a:t>
            </a:r>
            <a:endParaRPr i="1"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Three Reads</a:t>
            </a:r>
            <a:endParaRPr sz="10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16"/>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a:t>
            </a:r>
            <a:r>
              <a:rPr lang="en"/>
              <a:t> Measuring Supplies 📏</a:t>
            </a:r>
            <a:endParaRPr>
              <a:solidFill>
                <a:srgbClr val="005047"/>
              </a:solidFill>
            </a:endParaRPr>
          </a:p>
        </p:txBody>
      </p:sp>
      <p:sp>
        <p:nvSpPr>
          <p:cNvPr id="163" name="Google Shape;163;p16"/>
          <p:cNvSpPr txBox="1"/>
          <p:nvPr>
            <p:ph idx="1" type="body"/>
          </p:nvPr>
        </p:nvSpPr>
        <p:spPr>
          <a:xfrm>
            <a:off x="311700" y="896700"/>
            <a:ext cx="6827400" cy="13287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1000"/>
              </a:spcAft>
              <a:buNone/>
            </a:pPr>
            <a:r>
              <a:rPr lang="en" sz="1900"/>
              <a:t>A teacher purchased 20 calculators and 10 measuring tapes for </a:t>
            </a:r>
            <a:br>
              <a:rPr lang="en" sz="1900"/>
            </a:br>
            <a:r>
              <a:rPr lang="en" sz="1900"/>
              <a:t>her class and paid $495. Later, she realized that she didn’t order enough supplies. She placed another order of 8 of the same calculator and 1 of the same measuring tape and paid $178.50. </a:t>
            </a:r>
            <a:endParaRPr b="1" sz="2000"/>
          </a:p>
        </p:txBody>
      </p:sp>
      <p:sp>
        <p:nvSpPr>
          <p:cNvPr id="164" name="Google Shape;164;p16"/>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5" name="Google Shape;165;p16"/>
          <p:cNvSpPr txBox="1"/>
          <p:nvPr>
            <p:ph idx="3" type="sldNum"/>
          </p:nvPr>
        </p:nvSpPr>
        <p:spPr>
          <a:xfrm>
            <a:off x="311700" y="48110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2.5.2 Adding Two Equations in a System</a:t>
            </a:r>
            <a:endParaRPr/>
          </a:p>
        </p:txBody>
      </p:sp>
      <p:pic>
        <p:nvPicPr>
          <p:cNvPr id="166" name="Google Shape;166;p16" title="eb59aa995bdee5256748462eafd7d4ea1d9bd853.jpg"/>
          <p:cNvPicPr preferRelativeResize="0"/>
          <p:nvPr/>
        </p:nvPicPr>
        <p:blipFill rotWithShape="1">
          <a:blip r:embed="rId4">
            <a:alphaModFix/>
          </a:blip>
          <a:srcRect b="8067" l="0" r="0" t="8075"/>
          <a:stretch/>
        </p:blipFill>
        <p:spPr>
          <a:xfrm>
            <a:off x="7023403" y="990425"/>
            <a:ext cx="2000947" cy="1141250"/>
          </a:xfrm>
          <a:prstGeom prst="rect">
            <a:avLst/>
          </a:prstGeom>
          <a:noFill/>
          <a:ln>
            <a:noFill/>
          </a:ln>
        </p:spPr>
      </p:pic>
      <p:graphicFrame>
        <p:nvGraphicFramePr>
          <p:cNvPr id="167" name="Google Shape;167;p16"/>
          <p:cNvGraphicFramePr/>
          <p:nvPr/>
        </p:nvGraphicFramePr>
        <p:xfrm>
          <a:off x="664850" y="2185713"/>
          <a:ext cx="3000000" cy="3000000"/>
        </p:xfrm>
        <a:graphic>
          <a:graphicData uri="http://schemas.openxmlformats.org/drawingml/2006/table">
            <a:tbl>
              <a:tblPr>
                <a:noFill/>
                <a:tableStyleId>{AEFDFF33-7DB7-45AC-B36C-3B4C8DF6FE46}</a:tableStyleId>
              </a:tblPr>
              <a:tblGrid>
                <a:gridCol w="24506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20</a:t>
                      </a:r>
                      <a:r>
                        <a:rPr i="1" lang="en" sz="2000">
                          <a:solidFill>
                            <a:srgbClr val="424242"/>
                          </a:solidFill>
                          <a:latin typeface="Times New Roman"/>
                          <a:ea typeface="Times New Roman"/>
                          <a:cs typeface="Times New Roman"/>
                          <a:sym typeface="Times New Roman"/>
                        </a:rPr>
                        <a:t>c</a:t>
                      </a:r>
                      <a:r>
                        <a:rPr lang="en" sz="2000">
                          <a:solidFill>
                            <a:srgbClr val="424242"/>
                          </a:solidFill>
                          <a:latin typeface="Calibri"/>
                          <a:ea typeface="Calibri"/>
                          <a:cs typeface="Calibri"/>
                          <a:sym typeface="Calibri"/>
                        </a:rPr>
                        <a:t> + 10</a:t>
                      </a:r>
                      <a:r>
                        <a:rPr i="1" lang="en" sz="2000">
                          <a:solidFill>
                            <a:srgbClr val="424242"/>
                          </a:solidFill>
                          <a:latin typeface="Times New Roman"/>
                          <a:ea typeface="Times New Roman"/>
                          <a:cs typeface="Times New Roman"/>
                          <a:sym typeface="Times New Roman"/>
                        </a:rPr>
                        <a:t>m</a:t>
                      </a:r>
                      <a:r>
                        <a:rPr lang="en" sz="2000">
                          <a:solidFill>
                            <a:srgbClr val="424242"/>
                          </a:solidFill>
                          <a:latin typeface="Calibri"/>
                          <a:ea typeface="Calibri"/>
                          <a:cs typeface="Calibri"/>
                          <a:sym typeface="Calibri"/>
                        </a:rPr>
                        <a:t> = 495</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8</a:t>
                      </a:r>
                      <a:r>
                        <a:rPr i="1" lang="en" sz="2000">
                          <a:solidFill>
                            <a:srgbClr val="424242"/>
                          </a:solidFill>
                          <a:latin typeface="Times New Roman"/>
                          <a:ea typeface="Times New Roman"/>
                          <a:cs typeface="Times New Roman"/>
                          <a:sym typeface="Times New Roman"/>
                        </a:rPr>
                        <a:t>c</a:t>
                      </a:r>
                      <a:r>
                        <a:rPr lang="en" sz="2000">
                          <a:solidFill>
                            <a:srgbClr val="424242"/>
                          </a:solidFill>
                          <a:latin typeface="Calibri"/>
                          <a:ea typeface="Calibri"/>
                          <a:cs typeface="Calibri"/>
                          <a:sym typeface="Calibri"/>
                        </a:rPr>
                        <a:t> + </a:t>
                      </a:r>
                      <a:r>
                        <a:rPr i="1" lang="en" sz="2000">
                          <a:solidFill>
                            <a:srgbClr val="424242"/>
                          </a:solidFill>
                          <a:latin typeface="Times New Roman"/>
                          <a:ea typeface="Times New Roman"/>
                          <a:cs typeface="Times New Roman"/>
                          <a:sym typeface="Times New Roman"/>
                        </a:rPr>
                        <a:t>m</a:t>
                      </a:r>
                      <a:r>
                        <a:rPr lang="en" sz="2000">
                          <a:solidFill>
                            <a:srgbClr val="424242"/>
                          </a:solidFill>
                          <a:latin typeface="Calibri"/>
                          <a:ea typeface="Calibri"/>
                          <a:cs typeface="Calibri"/>
                          <a:sym typeface="Calibri"/>
                        </a:rPr>
                        <a:t> = 178.50</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168" name="Google Shape;168;p16"/>
          <p:cNvSpPr txBox="1"/>
          <p:nvPr>
            <p:ph idx="1" type="body"/>
          </p:nvPr>
        </p:nvSpPr>
        <p:spPr>
          <a:xfrm>
            <a:off x="311700" y="3018325"/>
            <a:ext cx="8712600" cy="18519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1900"/>
              <a:t>This system represents the constraints in this situation. Discuss the questions with a partner, then answer the questions.</a:t>
            </a:r>
            <a:endParaRPr sz="1900"/>
          </a:p>
          <a:p>
            <a:pPr indent="-349250" lvl="0" marL="457200" rtl="0" algn="l">
              <a:lnSpc>
                <a:spcPct val="90000"/>
              </a:lnSpc>
              <a:spcBef>
                <a:spcPts val="1000"/>
              </a:spcBef>
              <a:spcAft>
                <a:spcPts val="0"/>
              </a:spcAft>
              <a:buSzPts val="1900"/>
              <a:buAutoNum type="arabicPeriod"/>
            </a:pPr>
            <a:r>
              <a:rPr lang="en" sz="1900"/>
              <a:t>In this situation, what do the solutions to the first equation mean?</a:t>
            </a:r>
            <a:endParaRPr sz="1900"/>
          </a:p>
          <a:p>
            <a:pPr indent="-349250" lvl="0" marL="457200" rtl="0" algn="l">
              <a:lnSpc>
                <a:spcPct val="90000"/>
              </a:lnSpc>
              <a:spcBef>
                <a:spcPts val="0"/>
              </a:spcBef>
              <a:spcAft>
                <a:spcPts val="0"/>
              </a:spcAft>
              <a:buSzPts val="1900"/>
              <a:buAutoNum type="arabicPeriod"/>
            </a:pPr>
            <a:r>
              <a:rPr lang="en" sz="1900"/>
              <a:t>What do the solutions to the second equation mean?</a:t>
            </a:r>
            <a:endParaRPr sz="1900"/>
          </a:p>
          <a:p>
            <a:pPr indent="-349250" lvl="0" marL="457200" rtl="0" algn="l">
              <a:lnSpc>
                <a:spcPct val="90000"/>
              </a:lnSpc>
              <a:spcBef>
                <a:spcPts val="0"/>
              </a:spcBef>
              <a:spcAft>
                <a:spcPts val="0"/>
              </a:spcAft>
              <a:buSzPts val="1900"/>
              <a:buAutoNum type="arabicPeriod"/>
            </a:pPr>
            <a:r>
              <a:rPr lang="en" sz="1900"/>
              <a:t>For each equation, how many possible solutions are there? Explain how you know.</a:t>
            </a:r>
            <a:endParaRPr sz="1900"/>
          </a:p>
          <a:p>
            <a:pPr indent="-349250" lvl="0" marL="457200" rtl="0" algn="l">
              <a:lnSpc>
                <a:spcPct val="90000"/>
              </a:lnSpc>
              <a:spcBef>
                <a:spcPts val="0"/>
              </a:spcBef>
              <a:spcAft>
                <a:spcPts val="0"/>
              </a:spcAft>
              <a:buSzPts val="1900"/>
              <a:buAutoNum type="arabicPeriod"/>
            </a:pPr>
            <a:r>
              <a:rPr lang="en" sz="1900"/>
              <a:t>In this situation, what does the solution to the system mean?</a:t>
            </a:r>
            <a:endParaRPr sz="19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p17"/>
          <p:cNvSpPr txBox="1"/>
          <p:nvPr>
            <p:ph type="title"/>
          </p:nvPr>
        </p:nvSpPr>
        <p:spPr>
          <a:xfrm>
            <a:off x="235500" y="216425"/>
            <a:ext cx="87492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Learning Activity </a:t>
            </a:r>
            <a:r>
              <a:rPr lang="en"/>
              <a:t>- Measuring Supplies 📏</a:t>
            </a:r>
            <a:endParaRPr/>
          </a:p>
        </p:txBody>
      </p:sp>
      <p:sp>
        <p:nvSpPr>
          <p:cNvPr id="174" name="Google Shape;174;p17"/>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5" name="Google Shape;175;p17"/>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2.5.2 Adding Two Equations in a System</a:t>
            </a:r>
            <a:endParaRPr/>
          </a:p>
        </p:txBody>
      </p:sp>
      <p:sp>
        <p:nvSpPr>
          <p:cNvPr id="176" name="Google Shape;176;p17"/>
          <p:cNvSpPr txBox="1"/>
          <p:nvPr>
            <p:ph idx="1" type="body"/>
          </p:nvPr>
        </p:nvSpPr>
        <p:spPr>
          <a:xfrm>
            <a:off x="311700" y="806625"/>
            <a:ext cx="8520600" cy="4106400"/>
          </a:xfrm>
          <a:prstGeom prst="rect">
            <a:avLst/>
          </a:prstGeom>
        </p:spPr>
        <p:txBody>
          <a:bodyPr anchorCtr="0" anchor="t" bIns="91425" lIns="91425" spcFirstLastPara="1" rIns="91425" wrap="square" tIns="91425">
            <a:normAutofit/>
          </a:bodyPr>
          <a:lstStyle/>
          <a:p>
            <a:pPr indent="-355600" lvl="0" marL="457200" rtl="0" algn="l">
              <a:lnSpc>
                <a:spcPct val="100000"/>
              </a:lnSpc>
              <a:spcBef>
                <a:spcPts val="1000"/>
              </a:spcBef>
              <a:spcAft>
                <a:spcPts val="0"/>
              </a:spcAft>
              <a:buSzPts val="2000"/>
              <a:buAutoNum type="arabicPeriod" startAt="5"/>
            </a:pPr>
            <a:r>
              <a:rPr lang="en" sz="2000"/>
              <a:t>Find the value of </a:t>
            </a:r>
            <a:r>
              <a:rPr i="1" lang="en" sz="2000">
                <a:latin typeface="Times New Roman"/>
                <a:ea typeface="Times New Roman"/>
                <a:cs typeface="Times New Roman"/>
                <a:sym typeface="Times New Roman"/>
              </a:rPr>
              <a:t>c</a:t>
            </a:r>
            <a:r>
              <a:rPr lang="en" sz="2000"/>
              <a:t>.</a:t>
            </a:r>
            <a:endParaRPr sz="2000"/>
          </a:p>
          <a:p>
            <a:pPr indent="-355600" lvl="0" marL="457200" rtl="0" algn="l">
              <a:lnSpc>
                <a:spcPct val="100000"/>
              </a:lnSpc>
              <a:spcBef>
                <a:spcPts val="0"/>
              </a:spcBef>
              <a:spcAft>
                <a:spcPts val="0"/>
              </a:spcAft>
              <a:buSzPts val="2000"/>
              <a:buAutoNum type="arabicPeriod" startAt="5"/>
            </a:pPr>
            <a:r>
              <a:rPr lang="en" sz="2000"/>
              <a:t>Find the value of </a:t>
            </a:r>
            <a:r>
              <a:rPr i="1" lang="en" sz="2000">
                <a:latin typeface="Times New Roman"/>
                <a:ea typeface="Times New Roman"/>
                <a:cs typeface="Times New Roman"/>
                <a:sym typeface="Times New Roman"/>
              </a:rPr>
              <a:t>m</a:t>
            </a:r>
            <a:r>
              <a:rPr lang="en" sz="2000"/>
              <a:t>.</a:t>
            </a:r>
            <a:endParaRPr sz="2000"/>
          </a:p>
          <a:p>
            <a:pPr indent="-355600" lvl="0" marL="457200" rtl="0" algn="l">
              <a:lnSpc>
                <a:spcPct val="100000"/>
              </a:lnSpc>
              <a:spcBef>
                <a:spcPts val="0"/>
              </a:spcBef>
              <a:spcAft>
                <a:spcPts val="0"/>
              </a:spcAft>
              <a:buSzPts val="2000"/>
              <a:buAutoNum type="arabicPeriod" startAt="5"/>
            </a:pPr>
            <a:r>
              <a:rPr lang="en" sz="2000"/>
              <a:t>Explain your reasoning for the solution.</a:t>
            </a:r>
            <a:endParaRPr sz="2000"/>
          </a:p>
          <a:p>
            <a:pPr indent="0" lvl="0" marL="0" rtl="0" algn="l">
              <a:lnSpc>
                <a:spcPct val="100000"/>
              </a:lnSpc>
              <a:spcBef>
                <a:spcPts val="1000"/>
              </a:spcBef>
              <a:spcAft>
                <a:spcPts val="0"/>
              </a:spcAft>
              <a:buNone/>
            </a:pPr>
            <a:r>
              <a:rPr lang="en" sz="2000"/>
              <a:t>To be reimbursed for the cost of the supplies, the teacher recorded, “Items purchased: 28 calculators and 11 measuring tapes. Amount: $673.50.”</a:t>
            </a:r>
            <a:endParaRPr sz="2000"/>
          </a:p>
          <a:p>
            <a:pPr indent="-355600" lvl="0" marL="457200" rtl="0" algn="l">
              <a:lnSpc>
                <a:spcPct val="100000"/>
              </a:lnSpc>
              <a:spcBef>
                <a:spcPts val="1000"/>
              </a:spcBef>
              <a:spcAft>
                <a:spcPts val="0"/>
              </a:spcAft>
              <a:buSzPts val="2000"/>
              <a:buAutoNum type="arabicPeriod" startAt="5"/>
            </a:pPr>
            <a:r>
              <a:rPr lang="en" sz="2000"/>
              <a:t>Write an equation to represent the relationship between the numbers of calculators and measuring tapes, the prices of those supplies, and the total amount spent.</a:t>
            </a:r>
            <a:endParaRPr sz="2000"/>
          </a:p>
          <a:p>
            <a:pPr indent="-355600" lvl="0" marL="457200" rtl="0" algn="l">
              <a:lnSpc>
                <a:spcPct val="100000"/>
              </a:lnSpc>
              <a:spcBef>
                <a:spcPts val="0"/>
              </a:spcBef>
              <a:spcAft>
                <a:spcPts val="0"/>
              </a:spcAft>
              <a:buSzPts val="2000"/>
              <a:buAutoNum type="arabicPeriod" startAt="5"/>
            </a:pPr>
            <a:r>
              <a:rPr lang="en" sz="2000"/>
              <a:t>How is this equation related to the first two equations?</a:t>
            </a:r>
            <a:endParaRPr sz="2000"/>
          </a:p>
          <a:p>
            <a:pPr indent="-355600" lvl="0" marL="457200" rtl="0" algn="l">
              <a:lnSpc>
                <a:spcPct val="100000"/>
              </a:lnSpc>
              <a:spcBef>
                <a:spcPts val="0"/>
              </a:spcBef>
              <a:spcAft>
                <a:spcPts val="0"/>
              </a:spcAft>
              <a:buSzPts val="2000"/>
              <a:buAutoNum type="arabicPeriod" startAt="5"/>
            </a:pPr>
            <a:r>
              <a:rPr lang="en" sz="2000"/>
              <a:t>In this situation, what do the solutions of this equation mean?</a:t>
            </a:r>
            <a:endParaRPr sz="2000"/>
          </a:p>
          <a:p>
            <a:pPr indent="-355600" lvl="0" marL="457200" rtl="0" algn="l">
              <a:lnSpc>
                <a:spcPct val="100000"/>
              </a:lnSpc>
              <a:spcBef>
                <a:spcPts val="0"/>
              </a:spcBef>
              <a:spcAft>
                <a:spcPts val="0"/>
              </a:spcAft>
              <a:buSzPts val="2000"/>
              <a:buAutoNum type="arabicPeriod" startAt="5"/>
            </a:pPr>
            <a:r>
              <a:rPr lang="en" sz="2000"/>
              <a:t>How many possible solutions does this equation have? How many solutions make sense in this situation? Be prepared to show your reasoning. </a:t>
            </a:r>
            <a:endParaRPr sz="2000"/>
          </a:p>
        </p:txBody>
      </p:sp>
      <p:graphicFrame>
        <p:nvGraphicFramePr>
          <p:cNvPr id="177" name="Google Shape;177;p17"/>
          <p:cNvGraphicFramePr/>
          <p:nvPr/>
        </p:nvGraphicFramePr>
        <p:xfrm>
          <a:off x="6040675" y="862913"/>
          <a:ext cx="3000000" cy="3000000"/>
        </p:xfrm>
        <a:graphic>
          <a:graphicData uri="http://schemas.openxmlformats.org/drawingml/2006/table">
            <a:tbl>
              <a:tblPr>
                <a:noFill/>
                <a:tableStyleId>{AEFDFF33-7DB7-45AC-B36C-3B4C8DF6FE46}</a:tableStyleId>
              </a:tblPr>
              <a:tblGrid>
                <a:gridCol w="24506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20</a:t>
                      </a:r>
                      <a:r>
                        <a:rPr i="1" lang="en" sz="2000">
                          <a:solidFill>
                            <a:srgbClr val="424242"/>
                          </a:solidFill>
                          <a:latin typeface="Times New Roman"/>
                          <a:ea typeface="Times New Roman"/>
                          <a:cs typeface="Times New Roman"/>
                          <a:sym typeface="Times New Roman"/>
                        </a:rPr>
                        <a:t>c</a:t>
                      </a:r>
                      <a:r>
                        <a:rPr lang="en" sz="2000">
                          <a:solidFill>
                            <a:srgbClr val="424242"/>
                          </a:solidFill>
                          <a:latin typeface="Calibri"/>
                          <a:ea typeface="Calibri"/>
                          <a:cs typeface="Calibri"/>
                          <a:sym typeface="Calibri"/>
                        </a:rPr>
                        <a:t> + 10</a:t>
                      </a:r>
                      <a:r>
                        <a:rPr i="1" lang="en" sz="2000">
                          <a:solidFill>
                            <a:srgbClr val="424242"/>
                          </a:solidFill>
                          <a:latin typeface="Times New Roman"/>
                          <a:ea typeface="Times New Roman"/>
                          <a:cs typeface="Times New Roman"/>
                          <a:sym typeface="Times New Roman"/>
                        </a:rPr>
                        <a:t>m</a:t>
                      </a:r>
                      <a:r>
                        <a:rPr lang="en" sz="2000">
                          <a:solidFill>
                            <a:srgbClr val="424242"/>
                          </a:solidFill>
                          <a:latin typeface="Calibri"/>
                          <a:ea typeface="Calibri"/>
                          <a:cs typeface="Calibri"/>
                          <a:sym typeface="Calibri"/>
                        </a:rPr>
                        <a:t> = 495</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8</a:t>
                      </a:r>
                      <a:r>
                        <a:rPr i="1" lang="en" sz="2000">
                          <a:solidFill>
                            <a:srgbClr val="424242"/>
                          </a:solidFill>
                          <a:latin typeface="Times New Roman"/>
                          <a:ea typeface="Times New Roman"/>
                          <a:cs typeface="Times New Roman"/>
                          <a:sym typeface="Times New Roman"/>
                        </a:rPr>
                        <a:t>c</a:t>
                      </a:r>
                      <a:r>
                        <a:rPr lang="en" sz="2000">
                          <a:solidFill>
                            <a:srgbClr val="424242"/>
                          </a:solidFill>
                          <a:latin typeface="Calibri"/>
                          <a:ea typeface="Calibri"/>
                          <a:cs typeface="Calibri"/>
                          <a:sym typeface="Calibri"/>
                        </a:rPr>
                        <a:t> + </a:t>
                      </a:r>
                      <a:r>
                        <a:rPr i="1" lang="en" sz="2000">
                          <a:solidFill>
                            <a:srgbClr val="424242"/>
                          </a:solidFill>
                          <a:latin typeface="Times New Roman"/>
                          <a:ea typeface="Times New Roman"/>
                          <a:cs typeface="Times New Roman"/>
                          <a:sym typeface="Times New Roman"/>
                        </a:rPr>
                        <a:t>m</a:t>
                      </a:r>
                      <a:r>
                        <a:rPr lang="en" sz="2000">
                          <a:solidFill>
                            <a:srgbClr val="424242"/>
                          </a:solidFill>
                          <a:latin typeface="Calibri"/>
                          <a:ea typeface="Calibri"/>
                          <a:cs typeface="Calibri"/>
                          <a:sym typeface="Calibri"/>
                        </a:rPr>
                        <a:t> = 178.50</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p18"/>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83" name="Google Shape;183;p18"/>
          <p:cNvSpPr txBox="1"/>
          <p:nvPr>
            <p:ph idx="1" type="body"/>
          </p:nvPr>
        </p:nvSpPr>
        <p:spPr>
          <a:xfrm>
            <a:off x="311700" y="773275"/>
            <a:ext cx="8323200" cy="3660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At a toy store, a family bought 3 toy cars, </a:t>
            </a:r>
            <a:r>
              <a:rPr i="1" lang="en" sz="2000">
                <a:latin typeface="Times New Roman"/>
                <a:ea typeface="Times New Roman"/>
                <a:cs typeface="Times New Roman"/>
                <a:sym typeface="Times New Roman"/>
              </a:rPr>
              <a:t>c</a:t>
            </a:r>
            <a:r>
              <a:rPr lang="en" sz="2000"/>
              <a:t>, and 2 teddy </a:t>
            </a:r>
            <a:br>
              <a:rPr lang="en" sz="2000"/>
            </a:br>
            <a:r>
              <a:rPr lang="en" sz="2000"/>
              <a:t>bears, </a:t>
            </a:r>
            <a:r>
              <a:rPr i="1" lang="en" sz="2000">
                <a:latin typeface="Times New Roman"/>
                <a:ea typeface="Times New Roman"/>
                <a:cs typeface="Times New Roman"/>
                <a:sym typeface="Times New Roman"/>
              </a:rPr>
              <a:t>b</a:t>
            </a:r>
            <a:r>
              <a:rPr lang="en" sz="2000"/>
              <a:t>, for $46. Later that month, another family bought </a:t>
            </a:r>
            <a:br>
              <a:rPr lang="en" sz="2000"/>
            </a:br>
            <a:r>
              <a:rPr lang="en" sz="2000"/>
              <a:t>7 of the same toy cars, </a:t>
            </a:r>
            <a:r>
              <a:rPr i="1" lang="en" sz="2000">
                <a:latin typeface="Times New Roman"/>
                <a:ea typeface="Times New Roman"/>
                <a:cs typeface="Times New Roman"/>
                <a:sym typeface="Times New Roman"/>
              </a:rPr>
              <a:t>c</a:t>
            </a:r>
            <a:r>
              <a:rPr i="1" lang="en" sz="2000"/>
              <a:t>,</a:t>
            </a:r>
            <a:r>
              <a:rPr lang="en" sz="2000"/>
              <a:t> and 2 of the same teddy bears, </a:t>
            </a:r>
            <a:r>
              <a:rPr i="1" lang="en" sz="2000">
                <a:latin typeface="Times New Roman"/>
                <a:ea typeface="Times New Roman"/>
                <a:cs typeface="Times New Roman"/>
                <a:sym typeface="Times New Roman"/>
              </a:rPr>
              <a:t>b</a:t>
            </a:r>
            <a:r>
              <a:rPr lang="en" sz="2000"/>
              <a:t>, </a:t>
            </a:r>
            <a:br>
              <a:rPr lang="en" sz="2000"/>
            </a:br>
            <a:r>
              <a:rPr lang="en" sz="2000"/>
              <a:t>for $70. The system at right represents the situation.</a:t>
            </a:r>
            <a:endParaRPr sz="2000"/>
          </a:p>
          <a:p>
            <a:pPr indent="0" lvl="0" marL="0" rtl="0" algn="l">
              <a:lnSpc>
                <a:spcPct val="100000"/>
              </a:lnSpc>
              <a:spcBef>
                <a:spcPts val="1200"/>
              </a:spcBef>
              <a:spcAft>
                <a:spcPts val="0"/>
              </a:spcAft>
              <a:buNone/>
            </a:pPr>
            <a:r>
              <a:rPr lang="en" sz="2000"/>
              <a:t>Which </a:t>
            </a:r>
            <a:r>
              <a:rPr lang="en" sz="2000"/>
              <a:t>statement</a:t>
            </a:r>
            <a:r>
              <a:rPr lang="en" sz="2000"/>
              <a:t> must be true?</a:t>
            </a:r>
            <a:endParaRPr sz="2000"/>
          </a:p>
          <a:p>
            <a:pPr indent="-355600" lvl="0" marL="914400" rtl="0" algn="l">
              <a:lnSpc>
                <a:spcPct val="100000"/>
              </a:lnSpc>
              <a:spcBef>
                <a:spcPts val="1200"/>
              </a:spcBef>
              <a:spcAft>
                <a:spcPts val="0"/>
              </a:spcAft>
              <a:buClr>
                <a:srgbClr val="424242"/>
              </a:buClr>
              <a:buSzPts val="2000"/>
              <a:buFont typeface="Calibri"/>
              <a:buAutoNum type="alphaLcPeriod"/>
            </a:pPr>
            <a:r>
              <a:rPr lang="en" sz="2000"/>
              <a:t>10</a:t>
            </a:r>
            <a:r>
              <a:rPr i="1" lang="en" sz="2000">
                <a:latin typeface="Times New Roman"/>
                <a:ea typeface="Times New Roman"/>
                <a:cs typeface="Times New Roman"/>
                <a:sym typeface="Times New Roman"/>
              </a:rPr>
              <a:t>c</a:t>
            </a:r>
            <a:r>
              <a:rPr lang="en" sz="2000"/>
              <a:t> + 4</a:t>
            </a:r>
            <a:r>
              <a:rPr i="1" lang="en" sz="2000">
                <a:latin typeface="Times New Roman"/>
                <a:ea typeface="Times New Roman"/>
                <a:cs typeface="Times New Roman"/>
                <a:sym typeface="Times New Roman"/>
              </a:rPr>
              <a:t>b</a:t>
            </a:r>
            <a:r>
              <a:rPr lang="en" sz="2000"/>
              <a:t> = 116 represents the solutions of the system.</a:t>
            </a:r>
            <a:endParaRPr sz="2000">
              <a:solidFill>
                <a:srgbClr val="424242"/>
              </a:solidFill>
            </a:endParaRPr>
          </a:p>
          <a:p>
            <a:pPr indent="-355600" lvl="0" marL="914400" rtl="0" algn="l">
              <a:lnSpc>
                <a:spcPct val="100000"/>
              </a:lnSpc>
              <a:spcBef>
                <a:spcPts val="0"/>
              </a:spcBef>
              <a:spcAft>
                <a:spcPts val="0"/>
              </a:spcAft>
              <a:buClr>
                <a:srgbClr val="424242"/>
              </a:buClr>
              <a:buSzPts val="2000"/>
              <a:buFont typeface="Calibri"/>
              <a:buAutoNum type="alphaLcPeriod"/>
            </a:pPr>
            <a:r>
              <a:rPr lang="en" sz="2000"/>
              <a:t>The solution of the system is a solution of </a:t>
            </a:r>
            <a:r>
              <a:rPr lang="en" sz="2000"/>
              <a:t>10</a:t>
            </a:r>
            <a:r>
              <a:rPr i="1" lang="en" sz="2000">
                <a:latin typeface="Times New Roman"/>
                <a:ea typeface="Times New Roman"/>
                <a:cs typeface="Times New Roman"/>
                <a:sym typeface="Times New Roman"/>
              </a:rPr>
              <a:t>c</a:t>
            </a:r>
            <a:r>
              <a:rPr lang="en" sz="2000"/>
              <a:t> + 4</a:t>
            </a:r>
            <a:r>
              <a:rPr i="1" lang="en" sz="2000">
                <a:latin typeface="Times New Roman"/>
                <a:ea typeface="Times New Roman"/>
                <a:cs typeface="Times New Roman"/>
                <a:sym typeface="Times New Roman"/>
              </a:rPr>
              <a:t>b</a:t>
            </a:r>
            <a:r>
              <a:rPr lang="en" sz="2000"/>
              <a:t> = 116.</a:t>
            </a:r>
            <a:endParaRPr sz="2000">
              <a:solidFill>
                <a:srgbClr val="424242"/>
              </a:solidFill>
            </a:endParaRPr>
          </a:p>
          <a:p>
            <a:pPr indent="-355600" lvl="0" marL="914400" rtl="0" algn="l">
              <a:lnSpc>
                <a:spcPct val="100000"/>
              </a:lnSpc>
              <a:spcBef>
                <a:spcPts val="0"/>
              </a:spcBef>
              <a:spcAft>
                <a:spcPts val="0"/>
              </a:spcAft>
              <a:buClr>
                <a:srgbClr val="424242"/>
              </a:buClr>
              <a:buSzPts val="2000"/>
              <a:buFont typeface="Calibri"/>
              <a:buAutoNum type="alphaLcPeriod"/>
            </a:pPr>
            <a:r>
              <a:rPr lang="en" sz="2000"/>
              <a:t>The solution of the system is not a solution of </a:t>
            </a:r>
            <a:r>
              <a:rPr lang="en" sz="2000"/>
              <a:t>10</a:t>
            </a:r>
            <a:r>
              <a:rPr i="1" lang="en" sz="2000">
                <a:latin typeface="Times New Roman"/>
                <a:ea typeface="Times New Roman"/>
                <a:cs typeface="Times New Roman"/>
                <a:sym typeface="Times New Roman"/>
              </a:rPr>
              <a:t>c</a:t>
            </a:r>
            <a:r>
              <a:rPr lang="en" sz="2000"/>
              <a:t> + 4</a:t>
            </a:r>
            <a:r>
              <a:rPr i="1" lang="en" sz="2000">
                <a:latin typeface="Times New Roman"/>
                <a:ea typeface="Times New Roman"/>
                <a:cs typeface="Times New Roman"/>
                <a:sym typeface="Times New Roman"/>
              </a:rPr>
              <a:t>b</a:t>
            </a:r>
            <a:r>
              <a:rPr lang="en" sz="2000"/>
              <a:t> = 116.</a:t>
            </a:r>
            <a:endParaRPr sz="2000">
              <a:solidFill>
                <a:srgbClr val="424242"/>
              </a:solidFill>
            </a:endParaRPr>
          </a:p>
          <a:p>
            <a:pPr indent="-355600" lvl="0" marL="914400" rtl="0" algn="l">
              <a:lnSpc>
                <a:spcPct val="100000"/>
              </a:lnSpc>
              <a:spcBef>
                <a:spcPts val="0"/>
              </a:spcBef>
              <a:spcAft>
                <a:spcPts val="0"/>
              </a:spcAft>
              <a:buClr>
                <a:srgbClr val="424242"/>
              </a:buClr>
              <a:buSzPts val="2000"/>
              <a:buFont typeface="Calibri"/>
              <a:buAutoNum type="alphaLcPeriod"/>
            </a:pPr>
            <a:r>
              <a:rPr lang="en" sz="2000"/>
              <a:t>10</a:t>
            </a:r>
            <a:r>
              <a:rPr i="1" lang="en" sz="2000">
                <a:latin typeface="Times New Roman"/>
                <a:ea typeface="Times New Roman"/>
                <a:cs typeface="Times New Roman"/>
                <a:sym typeface="Times New Roman"/>
              </a:rPr>
              <a:t>c</a:t>
            </a:r>
            <a:r>
              <a:rPr lang="en" sz="2000"/>
              <a:t> + 4</a:t>
            </a:r>
            <a:r>
              <a:rPr i="1" lang="en" sz="2000">
                <a:latin typeface="Times New Roman"/>
                <a:ea typeface="Times New Roman"/>
                <a:cs typeface="Times New Roman"/>
                <a:sym typeface="Times New Roman"/>
              </a:rPr>
              <a:t>b</a:t>
            </a:r>
            <a:r>
              <a:rPr lang="en" sz="2000"/>
              <a:t> = 116 </a:t>
            </a:r>
            <a:r>
              <a:rPr lang="en" sz="2000"/>
              <a:t>is the same line as one of the equations in the system.</a:t>
            </a:r>
            <a:endParaRPr sz="2000">
              <a:solidFill>
                <a:srgbClr val="424242"/>
              </a:solidFill>
            </a:endParaRPr>
          </a:p>
        </p:txBody>
      </p:sp>
      <p:sp>
        <p:nvSpPr>
          <p:cNvPr id="184" name="Google Shape;184;p18"/>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18"/>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2.5.2 Adding Two Equations in a System</a:t>
            </a:r>
            <a:endParaRPr/>
          </a:p>
        </p:txBody>
      </p:sp>
      <p:pic>
        <p:nvPicPr>
          <p:cNvPr id="186" name="Google Shape;186;p18"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87" name="Google Shape;187;p18">
            <a:hlinkClick action="ppaction://hlinkshowjump?jump=nextslide"/>
          </p:cNvPr>
          <p:cNvSpPr/>
          <p:nvPr/>
        </p:nvSpPr>
        <p:spPr>
          <a:xfrm>
            <a:off x="6589650" y="464510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188" name="Google Shape;188;p18"/>
          <p:cNvGraphicFramePr/>
          <p:nvPr/>
        </p:nvGraphicFramePr>
        <p:xfrm>
          <a:off x="6970625" y="1015863"/>
          <a:ext cx="3000000" cy="3000000"/>
        </p:xfrm>
        <a:graphic>
          <a:graphicData uri="http://schemas.openxmlformats.org/drawingml/2006/table">
            <a:tbl>
              <a:tblPr>
                <a:noFill/>
                <a:tableStyleId>{AEFDFF33-7DB7-45AC-B36C-3B4C8DF6FE46}</a:tableStyleId>
              </a:tblPr>
              <a:tblGrid>
                <a:gridCol w="1931900"/>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3</a:t>
                      </a:r>
                      <a:r>
                        <a:rPr i="1" lang="en" sz="2200">
                          <a:solidFill>
                            <a:srgbClr val="424242"/>
                          </a:solidFill>
                          <a:latin typeface="Times New Roman"/>
                          <a:ea typeface="Times New Roman"/>
                          <a:cs typeface="Times New Roman"/>
                          <a:sym typeface="Times New Roman"/>
                        </a:rPr>
                        <a:t>c</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b</a:t>
                      </a:r>
                      <a:r>
                        <a:rPr lang="en" sz="2200">
                          <a:solidFill>
                            <a:srgbClr val="424242"/>
                          </a:solidFill>
                          <a:latin typeface="Calibri"/>
                          <a:ea typeface="Calibri"/>
                          <a:cs typeface="Calibri"/>
                          <a:sym typeface="Calibri"/>
                        </a:rPr>
                        <a:t> = 46</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7</a:t>
                      </a:r>
                      <a:r>
                        <a:rPr i="1" lang="en" sz="2200">
                          <a:solidFill>
                            <a:srgbClr val="424242"/>
                          </a:solidFill>
                          <a:latin typeface="Times New Roman"/>
                          <a:ea typeface="Times New Roman"/>
                          <a:cs typeface="Times New Roman"/>
                          <a:sym typeface="Times New Roman"/>
                        </a:rPr>
                        <a:t>c</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b</a:t>
                      </a:r>
                      <a:r>
                        <a:rPr lang="en" sz="2200">
                          <a:solidFill>
                            <a:srgbClr val="424242"/>
                          </a:solidFill>
                          <a:latin typeface="Calibri"/>
                          <a:ea typeface="Calibri"/>
                          <a:cs typeface="Calibri"/>
                          <a:sym typeface="Calibri"/>
                        </a:rPr>
                        <a:t> = 70</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2" name="Shape 192"/>
        <p:cNvGrpSpPr/>
        <p:nvPr/>
      </p:nvGrpSpPr>
      <p:grpSpPr>
        <a:xfrm>
          <a:off x="0" y="0"/>
          <a:ext cx="0" cy="0"/>
          <a:chOff x="0" y="0"/>
          <a:chExt cx="0" cy="0"/>
        </a:xfrm>
      </p:grpSpPr>
      <p:sp>
        <p:nvSpPr>
          <p:cNvPr id="193" name="Google Shape;193;p19"/>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194" name="Google Shape;194;p19"/>
          <p:cNvSpPr txBox="1"/>
          <p:nvPr>
            <p:ph idx="1" type="body"/>
          </p:nvPr>
        </p:nvSpPr>
        <p:spPr>
          <a:xfrm>
            <a:off x="311700" y="712925"/>
            <a:ext cx="8520600" cy="4254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Paulina went to the pool 8 times and the skating rink 4 times this month. She spent a total of $128 on admission to both places. Last month, she went to the pool 3 times and the skating rink 4 times. Last month she spent $83 on admission to both places. Let 𝑝 represent the cost of the pool and 𝑠 represent the cost of the skating rink.</a:t>
            </a:r>
            <a:endParaRPr sz="1600"/>
          </a:p>
          <a:p>
            <a:pPr indent="-330200" lvl="0" marL="457200" rtl="0" algn="l">
              <a:lnSpc>
                <a:spcPct val="100000"/>
              </a:lnSpc>
              <a:spcBef>
                <a:spcPts val="1200"/>
              </a:spcBef>
              <a:spcAft>
                <a:spcPts val="0"/>
              </a:spcAft>
              <a:buSzPts val="1600"/>
              <a:buAutoNum type="arabicPeriod"/>
            </a:pPr>
            <a:r>
              <a:rPr lang="en" sz="1600"/>
              <a:t>Write a system of two equations: one equation representing the total spent this month and one representing the total spent last month on the cost of going to the pool and skating rink. </a:t>
            </a:r>
            <a:endParaRPr sz="1600"/>
          </a:p>
          <a:p>
            <a:pPr indent="-330200" lvl="0" marL="457200" rtl="0" algn="l">
              <a:lnSpc>
                <a:spcPct val="100000"/>
              </a:lnSpc>
              <a:spcBef>
                <a:spcPts val="1000"/>
              </a:spcBef>
              <a:spcAft>
                <a:spcPts val="0"/>
              </a:spcAft>
              <a:buSzPts val="1600"/>
              <a:buAutoNum type="arabicPeriod"/>
            </a:pPr>
            <a:r>
              <a:rPr lang="en" sz="1600"/>
              <a:t>Write a third equation that represents the total spent over both months. </a:t>
            </a:r>
            <a:endParaRPr sz="1600"/>
          </a:p>
          <a:p>
            <a:pPr indent="0" lvl="0" marL="457200" rtl="0" algn="l">
              <a:lnSpc>
                <a:spcPct val="100000"/>
              </a:lnSpc>
              <a:spcBef>
                <a:spcPts val="1200"/>
              </a:spcBef>
              <a:spcAft>
                <a:spcPts val="0"/>
              </a:spcAft>
              <a:buNone/>
            </a:pPr>
            <a:r>
              <a:rPr lang="en" sz="1600"/>
              <a:t>Explain what this third equation means in terms of the situation. HINT: How many times does this mean Paulina when to the pool or skating rink? How much did it cost her over the two months?</a:t>
            </a:r>
            <a:endParaRPr sz="1600"/>
          </a:p>
          <a:p>
            <a:pPr indent="-330200" lvl="0" marL="457200" rtl="0" algn="l">
              <a:lnSpc>
                <a:spcPct val="100000"/>
              </a:lnSpc>
              <a:spcBef>
                <a:spcPts val="1200"/>
              </a:spcBef>
              <a:spcAft>
                <a:spcPts val="0"/>
              </a:spcAft>
              <a:buSzPts val="1600"/>
              <a:buAutoNum type="arabicPeriod"/>
            </a:pPr>
            <a:r>
              <a:rPr lang="en" sz="1600"/>
              <a:t>If we solve the original two equations, we find that (9, 14) is the solution. What does that mean in the context of this scenario? </a:t>
            </a:r>
            <a:endParaRPr sz="1600"/>
          </a:p>
          <a:p>
            <a:pPr indent="-330200" lvl="0" marL="457200" rtl="0" algn="l">
              <a:lnSpc>
                <a:spcPct val="100000"/>
              </a:lnSpc>
              <a:spcBef>
                <a:spcPts val="1000"/>
              </a:spcBef>
              <a:spcAft>
                <a:spcPts val="0"/>
              </a:spcAft>
              <a:buSzPts val="1600"/>
              <a:buAutoNum type="arabicPeriod"/>
            </a:pPr>
            <a:r>
              <a:rPr lang="en" sz="1600"/>
              <a:t>Does this solution also solve the </a:t>
            </a:r>
            <a:r>
              <a:rPr lang="en" sz="1600"/>
              <a:t>third</a:t>
            </a:r>
            <a:r>
              <a:rPr lang="en" sz="1600"/>
              <a:t> equation? Explain your thinking. </a:t>
            </a:r>
            <a:endParaRPr sz="1600"/>
          </a:p>
        </p:txBody>
      </p:sp>
      <p:sp>
        <p:nvSpPr>
          <p:cNvPr id="195" name="Google Shape;195;p19"/>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6" name="Google Shape;196;p19"/>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2.5.2 Adding Two Equations in a System</a:t>
            </a:r>
            <a:endParaRPr/>
          </a:p>
        </p:txBody>
      </p:sp>
      <p:pic>
        <p:nvPicPr>
          <p:cNvPr id="197" name="Google Shape;197;p1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01" name="Shape 201"/>
        <p:cNvGrpSpPr/>
        <p:nvPr/>
      </p:nvGrpSpPr>
      <p:grpSpPr>
        <a:xfrm>
          <a:off x="0" y="0"/>
          <a:ext cx="0" cy="0"/>
          <a:chOff x="0" y="0"/>
          <a:chExt cx="0" cy="0"/>
        </a:xfrm>
      </p:grpSpPr>
      <p:sp>
        <p:nvSpPr>
          <p:cNvPr id="202" name="Google Shape;202;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3" name="Google Shape;203;p2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4" name="Google Shape;204;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5" name="Google Shape;205;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6" name="Google Shape;206;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7" name="Google Shape;207;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08" name="Google Shape;208;p20"/>
          <p:cNvCxnSpPr>
            <a:stCxn id="202" idx="2"/>
            <a:endCxn id="20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09" name="Google Shape;209;p20"/>
          <p:cNvCxnSpPr>
            <a:stCxn id="204" idx="3"/>
            <a:endCxn id="20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10" name="Google Shape;210;p20"/>
          <p:cNvCxnSpPr>
            <a:stCxn id="203" idx="3"/>
            <a:endCxn id="20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11" name="Google Shape;211;p20"/>
          <p:cNvCxnSpPr>
            <a:stCxn id="205" idx="3"/>
            <a:endCxn id="20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12" name="Google Shape;212;p20"/>
          <p:cNvCxnSpPr>
            <a:stCxn id="207" idx="3"/>
            <a:endCxn id="20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13" name="Google Shape;213;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4" name="Google Shape;214;p2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15" name="Google Shape;215;p20"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16" name="Google Shape;216;p20"/>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17" name="Google Shape;217;p20"/>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18" name="Google Shape;218;p2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19" name="Google Shape;219;p20"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20" name="Google Shape;220;p2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21" name="Google Shape;221;p20"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22" name="Google Shape;222;p20"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23" name="Google Shape;223;p2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24" name="Google Shape;224;p2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25" name="Google Shape;225;p20"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26" name="Google Shape;226;p20"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0" name="Shape 230"/>
        <p:cNvGrpSpPr/>
        <p:nvPr/>
      </p:nvGrpSpPr>
      <p:grpSpPr>
        <a:xfrm>
          <a:off x="0" y="0"/>
          <a:ext cx="0" cy="0"/>
          <a:chOff x="0" y="0"/>
          <a:chExt cx="0" cy="0"/>
        </a:xfrm>
      </p:grpSpPr>
      <p:sp>
        <p:nvSpPr>
          <p:cNvPr id="231" name="Google Shape;231;p2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a:t>
            </a:r>
            <a:r>
              <a:rPr lang="en"/>
              <a:t>arning Activity - Four Systems 🍀</a:t>
            </a:r>
            <a:endParaRPr sz="2600"/>
          </a:p>
        </p:txBody>
      </p:sp>
      <p:sp>
        <p:nvSpPr>
          <p:cNvPr id="232" name="Google Shape;232;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3" name="Google Shape;233;p2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2.5.3 Solving Systems of Linear Equations in Two Variables</a:t>
            </a:r>
            <a:endParaRPr/>
          </a:p>
        </p:txBody>
      </p:sp>
      <p:pic>
        <p:nvPicPr>
          <p:cNvPr id="234" name="Google Shape;234;p21"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35" name="Google Shape;235;p21"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36" name="Google Shape;236;p21"/>
          <p:cNvSpPr/>
          <p:nvPr/>
        </p:nvSpPr>
        <p:spPr>
          <a:xfrm>
            <a:off x="4924800" y="1160325"/>
            <a:ext cx="3907500" cy="16554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lnSpc>
                <a:spcPct val="115000"/>
              </a:lnSpc>
              <a:spcBef>
                <a:spcPts val="100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Identify the error in the solution.</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Critique and correct the reasoning with a partner.</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Present your explanation to the class. </a:t>
            </a:r>
            <a:endParaRPr sz="1500">
              <a:latin typeface="Calibri"/>
              <a:ea typeface="Calibri"/>
              <a:cs typeface="Calibri"/>
              <a:sym typeface="Calibri"/>
            </a:endParaRPr>
          </a:p>
          <a:p>
            <a:pPr indent="0" lvl="0" marL="0" rtl="0" algn="r">
              <a:spcBef>
                <a:spcPts val="1000"/>
              </a:spcBef>
              <a:spcAft>
                <a:spcPts val="0"/>
              </a:spcAft>
              <a:buNone/>
            </a:pPr>
            <a:r>
              <a:rPr lang="en" sz="1000">
                <a:solidFill>
                  <a:schemeClr val="dk1"/>
                </a:solidFill>
                <a:latin typeface="Calibri"/>
                <a:ea typeface="Calibri"/>
                <a:cs typeface="Calibri"/>
                <a:sym typeface="Calibri"/>
              </a:rPr>
              <a:t>Clarify, Critique, Correct</a:t>
            </a:r>
            <a:endParaRPr sz="1000">
              <a:latin typeface="Calibri"/>
              <a:ea typeface="Calibri"/>
              <a:cs typeface="Calibri"/>
              <a:sym typeface="Calibri"/>
            </a:endParaRPr>
          </a:p>
        </p:txBody>
      </p:sp>
      <p:sp>
        <p:nvSpPr>
          <p:cNvPr id="237" name="Google Shape;237;p2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or students with disabilities. </a:t>
            </a:r>
            <a:endParaRPr/>
          </a:p>
          <a:p>
            <a:pPr indent="-330200" lvl="1" marL="914400" rtl="0" algn="l">
              <a:lnSpc>
                <a:spcPct val="100000"/>
              </a:lnSpc>
              <a:spcBef>
                <a:spcPts val="1200"/>
              </a:spcBef>
              <a:spcAft>
                <a:spcPts val="0"/>
              </a:spcAft>
              <a:buSzPts val="1600"/>
              <a:buChar char="○"/>
            </a:pPr>
            <a:r>
              <a:rPr i="1" lang="en"/>
              <a:t>You can copy and paste the callout directly on top of the activity or give the instructions aloud.</a:t>
            </a:r>
            <a:r>
              <a:rPr i="1" lang="en"/>
              <a:t> </a:t>
            </a:r>
            <a:endParaRPr i="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1" name="Shape 241"/>
        <p:cNvGrpSpPr/>
        <p:nvPr/>
      </p:nvGrpSpPr>
      <p:grpSpPr>
        <a:xfrm>
          <a:off x="0" y="0"/>
          <a:ext cx="0" cy="0"/>
          <a:chOff x="0" y="0"/>
          <a:chExt cx="0" cy="0"/>
        </a:xfrm>
      </p:grpSpPr>
      <p:sp>
        <p:nvSpPr>
          <p:cNvPr id="242" name="Google Shape;242;p22"/>
          <p:cNvSpPr txBox="1"/>
          <p:nvPr>
            <p:ph type="title"/>
          </p:nvPr>
        </p:nvSpPr>
        <p:spPr>
          <a:xfrm>
            <a:off x="311700" y="1402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a:t>
            </a:r>
            <a:r>
              <a:rPr lang="en"/>
              <a:t>- Four Systems 🍀</a:t>
            </a:r>
            <a:endParaRPr>
              <a:solidFill>
                <a:srgbClr val="005047"/>
              </a:solidFill>
            </a:endParaRPr>
          </a:p>
        </p:txBody>
      </p:sp>
      <p:sp>
        <p:nvSpPr>
          <p:cNvPr id="243" name="Google Shape;243;p22"/>
          <p:cNvSpPr txBox="1"/>
          <p:nvPr>
            <p:ph idx="1" type="body"/>
          </p:nvPr>
        </p:nvSpPr>
        <p:spPr>
          <a:xfrm>
            <a:off x="282450" y="679625"/>
            <a:ext cx="8579100" cy="8118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000"/>
              <a:t>Solve each system of equations without graphing, show your reasoning, and check your solutions.</a:t>
            </a:r>
            <a:endParaRPr sz="2000"/>
          </a:p>
        </p:txBody>
      </p:sp>
      <p:sp>
        <p:nvSpPr>
          <p:cNvPr id="244" name="Google Shape;244;p22"/>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5" name="Google Shape;245;p22"/>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2.5.3 Solving Systems of Linear Equations in Two Variables</a:t>
            </a:r>
            <a:endParaRPr/>
          </a:p>
        </p:txBody>
      </p:sp>
      <p:sp>
        <p:nvSpPr>
          <p:cNvPr id="246" name="Google Shape;246;p22"/>
          <p:cNvSpPr txBox="1"/>
          <p:nvPr/>
        </p:nvSpPr>
        <p:spPr>
          <a:xfrm>
            <a:off x="6400025" y="1600200"/>
            <a:ext cx="2668500" cy="1371600"/>
          </a:xfrm>
          <a:prstGeom prst="rect">
            <a:avLst/>
          </a:prstGeom>
          <a:noFill/>
          <a:ln>
            <a:noFill/>
          </a:ln>
        </p:spPr>
        <p:txBody>
          <a:bodyPr anchorCtr="0" anchor="t" bIns="91425" lIns="91425" spcFirstLastPara="1" rIns="91425" wrap="square" tIns="91425">
            <a:normAutofit lnSpcReduction="10000"/>
          </a:bodyPr>
          <a:lstStyle/>
          <a:p>
            <a:pPr indent="-336550" lvl="0" marL="457200" rtl="0" algn="l">
              <a:spcBef>
                <a:spcPts val="0"/>
              </a:spcBef>
              <a:spcAft>
                <a:spcPts val="0"/>
              </a:spcAft>
              <a:buClr>
                <a:srgbClr val="424242"/>
              </a:buClr>
              <a:buSzPts val="1700"/>
              <a:buFont typeface="Calibri"/>
              <a:buAutoNum type="arabicPeriod" startAt="4"/>
            </a:pPr>
            <a:r>
              <a:rPr lang="en" sz="1700">
                <a:solidFill>
                  <a:srgbClr val="424242"/>
                </a:solidFill>
                <a:latin typeface="Calibri"/>
                <a:ea typeface="Calibri"/>
                <a:cs typeface="Calibri"/>
                <a:sym typeface="Calibri"/>
              </a:rPr>
              <a:t>What is the value of </a:t>
            </a:r>
            <a:r>
              <a:rPr i="1" lang="en" sz="1700">
                <a:solidFill>
                  <a:srgbClr val="424242"/>
                </a:solidFill>
                <a:latin typeface="Times New Roman"/>
                <a:ea typeface="Times New Roman"/>
                <a:cs typeface="Times New Roman"/>
                <a:sym typeface="Times New Roman"/>
              </a:rPr>
              <a:t>x</a:t>
            </a:r>
            <a:r>
              <a:rPr lang="en" sz="1700">
                <a:solidFill>
                  <a:srgbClr val="424242"/>
                </a:solidFill>
                <a:latin typeface="Calibri"/>
                <a:ea typeface="Calibri"/>
                <a:cs typeface="Calibri"/>
                <a:sym typeface="Calibri"/>
              </a:rPr>
              <a:t>?</a:t>
            </a:r>
            <a:endParaRPr sz="1700">
              <a:solidFill>
                <a:srgbClr val="424242"/>
              </a:solidFill>
              <a:latin typeface="Calibri"/>
              <a:ea typeface="Calibri"/>
              <a:cs typeface="Calibri"/>
              <a:sym typeface="Calibri"/>
            </a:endParaRPr>
          </a:p>
          <a:p>
            <a:pPr indent="-336550" lvl="0" marL="457200" rtl="0" algn="l">
              <a:spcBef>
                <a:spcPts val="0"/>
              </a:spcBef>
              <a:spcAft>
                <a:spcPts val="0"/>
              </a:spcAft>
              <a:buClr>
                <a:srgbClr val="424242"/>
              </a:buClr>
              <a:buSzPts val="1700"/>
              <a:buFont typeface="Calibri"/>
              <a:buAutoNum type="arabicPeriod" startAt="4"/>
            </a:pPr>
            <a:r>
              <a:rPr lang="en" sz="1700">
                <a:solidFill>
                  <a:srgbClr val="424242"/>
                </a:solidFill>
                <a:latin typeface="Calibri"/>
                <a:ea typeface="Calibri"/>
                <a:cs typeface="Calibri"/>
                <a:sym typeface="Calibri"/>
              </a:rPr>
              <a:t>What is the value of </a:t>
            </a:r>
            <a:r>
              <a:rPr i="1" lang="en" sz="1700">
                <a:solidFill>
                  <a:srgbClr val="424242"/>
                </a:solidFill>
                <a:latin typeface="Times New Roman"/>
                <a:ea typeface="Times New Roman"/>
                <a:cs typeface="Times New Roman"/>
                <a:sym typeface="Times New Roman"/>
              </a:rPr>
              <a:t>y</a:t>
            </a:r>
            <a:r>
              <a:rPr lang="en" sz="1700">
                <a:solidFill>
                  <a:srgbClr val="424242"/>
                </a:solidFill>
                <a:latin typeface="Calibri"/>
                <a:ea typeface="Calibri"/>
                <a:cs typeface="Calibri"/>
                <a:sym typeface="Calibri"/>
              </a:rPr>
              <a:t>?</a:t>
            </a:r>
            <a:endParaRPr sz="1700">
              <a:solidFill>
                <a:srgbClr val="424242"/>
              </a:solidFill>
              <a:latin typeface="Calibri"/>
              <a:ea typeface="Calibri"/>
              <a:cs typeface="Calibri"/>
              <a:sym typeface="Calibri"/>
            </a:endParaRPr>
          </a:p>
          <a:p>
            <a:pPr indent="-336550" lvl="0" marL="457200" rtl="0" algn="l">
              <a:spcBef>
                <a:spcPts val="0"/>
              </a:spcBef>
              <a:spcAft>
                <a:spcPts val="0"/>
              </a:spcAft>
              <a:buClr>
                <a:srgbClr val="424242"/>
              </a:buClr>
              <a:buSzPts val="1700"/>
              <a:buFont typeface="Calibri"/>
              <a:buAutoNum type="arabicPeriod" startAt="4"/>
            </a:pPr>
            <a:r>
              <a:rPr lang="en" sz="1700">
                <a:solidFill>
                  <a:srgbClr val="424242"/>
                </a:solidFill>
                <a:latin typeface="Calibri"/>
                <a:ea typeface="Calibri"/>
                <a:cs typeface="Calibri"/>
                <a:sym typeface="Calibri"/>
              </a:rPr>
              <a:t>Show your reasoning </a:t>
            </a:r>
            <a:br>
              <a:rPr lang="en" sz="1700">
                <a:solidFill>
                  <a:srgbClr val="424242"/>
                </a:solidFill>
                <a:latin typeface="Calibri"/>
                <a:ea typeface="Calibri"/>
                <a:cs typeface="Calibri"/>
                <a:sym typeface="Calibri"/>
              </a:rPr>
            </a:br>
            <a:r>
              <a:rPr lang="en" sz="1700">
                <a:solidFill>
                  <a:srgbClr val="424242"/>
                </a:solidFill>
                <a:latin typeface="Calibri"/>
                <a:ea typeface="Calibri"/>
                <a:cs typeface="Calibri"/>
                <a:sym typeface="Calibri"/>
              </a:rPr>
              <a:t>and check the solution.</a:t>
            </a:r>
            <a:endParaRPr sz="1700">
              <a:solidFill>
                <a:srgbClr val="424242"/>
              </a:solidFill>
              <a:latin typeface="Calibri"/>
              <a:ea typeface="Calibri"/>
              <a:cs typeface="Calibri"/>
              <a:sym typeface="Calibri"/>
            </a:endParaRPr>
          </a:p>
        </p:txBody>
      </p:sp>
      <p:graphicFrame>
        <p:nvGraphicFramePr>
          <p:cNvPr id="247" name="Google Shape;247;p22"/>
          <p:cNvGraphicFramePr/>
          <p:nvPr/>
        </p:nvGraphicFramePr>
        <p:xfrm>
          <a:off x="149375" y="1595963"/>
          <a:ext cx="3000000" cy="3000000"/>
        </p:xfrm>
        <a:graphic>
          <a:graphicData uri="http://schemas.openxmlformats.org/drawingml/2006/table">
            <a:tbl>
              <a:tblPr>
                <a:noFill/>
                <a:tableStyleId>{AEFDFF33-7DB7-45AC-B36C-3B4C8DF6FE46}</a:tableStyleId>
              </a:tblPr>
              <a:tblGrid>
                <a:gridCol w="1664200"/>
              </a:tblGrid>
              <a:tr h="381000">
                <a:tc>
                  <a:txBody>
                    <a:bodyPr/>
                    <a:lstStyle/>
                    <a:p>
                      <a:pPr indent="0" lvl="0" marL="0" rtl="0" algn="l">
                        <a:lnSpc>
                          <a:spcPct val="115000"/>
                        </a:lnSpc>
                        <a:spcBef>
                          <a:spcPts val="0"/>
                        </a:spcBef>
                        <a:spcAft>
                          <a:spcPts val="0"/>
                        </a:spcAft>
                        <a:buNone/>
                      </a:pPr>
                      <a:r>
                        <a:rPr b="1" lang="en" sz="2000">
                          <a:solidFill>
                            <a:schemeClr val="lt1"/>
                          </a:solidFill>
                          <a:latin typeface="Calibri"/>
                          <a:ea typeface="Calibri"/>
                          <a:cs typeface="Calibri"/>
                          <a:sym typeface="Calibri"/>
                        </a:rPr>
                        <a:t>System A</a:t>
                      </a:r>
                      <a:endParaRPr b="1" sz="20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2</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+ 3</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7</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 2</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+ 4</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14</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248" name="Google Shape;248;p22"/>
          <p:cNvGraphicFramePr/>
          <p:nvPr/>
        </p:nvGraphicFramePr>
        <p:xfrm>
          <a:off x="4715075" y="1600200"/>
          <a:ext cx="3000000" cy="3000000"/>
        </p:xfrm>
        <a:graphic>
          <a:graphicData uri="http://schemas.openxmlformats.org/drawingml/2006/table">
            <a:tbl>
              <a:tblPr>
                <a:noFill/>
                <a:tableStyleId>{AEFDFF33-7DB7-45AC-B36C-3B4C8DF6FE46}</a:tableStyleId>
              </a:tblPr>
              <a:tblGrid>
                <a:gridCol w="1665825"/>
              </a:tblGrid>
              <a:tr h="381000">
                <a:tc>
                  <a:txBody>
                    <a:bodyPr/>
                    <a:lstStyle/>
                    <a:p>
                      <a:pPr indent="0" lvl="0" marL="0" rtl="0" algn="l">
                        <a:lnSpc>
                          <a:spcPct val="115000"/>
                        </a:lnSpc>
                        <a:spcBef>
                          <a:spcPts val="0"/>
                        </a:spcBef>
                        <a:spcAft>
                          <a:spcPts val="0"/>
                        </a:spcAft>
                        <a:buNone/>
                      </a:pPr>
                      <a:r>
                        <a:rPr b="1" lang="en" sz="2000">
                          <a:solidFill>
                            <a:schemeClr val="lt1"/>
                          </a:solidFill>
                          <a:latin typeface="Calibri"/>
                          <a:ea typeface="Calibri"/>
                          <a:cs typeface="Calibri"/>
                          <a:sym typeface="Calibri"/>
                        </a:rPr>
                        <a:t>System B</a:t>
                      </a:r>
                      <a:endParaRPr b="1" sz="20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2</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+ 3</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7</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3</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3</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3</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249" name="Google Shape;249;p22"/>
          <p:cNvSpPr txBox="1"/>
          <p:nvPr/>
        </p:nvSpPr>
        <p:spPr>
          <a:xfrm>
            <a:off x="1875050" y="1595975"/>
            <a:ext cx="2668500" cy="14931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What is the value of </a:t>
            </a:r>
            <a:r>
              <a:rPr i="1" lang="en" sz="1700">
                <a:solidFill>
                  <a:srgbClr val="424242"/>
                </a:solidFill>
                <a:latin typeface="Times New Roman"/>
                <a:ea typeface="Times New Roman"/>
                <a:cs typeface="Times New Roman"/>
                <a:sym typeface="Times New Roman"/>
              </a:rPr>
              <a:t>x</a:t>
            </a:r>
            <a:r>
              <a:rPr lang="en" sz="1700">
                <a:solidFill>
                  <a:srgbClr val="424242"/>
                </a:solidFill>
                <a:latin typeface="Calibri"/>
                <a:ea typeface="Calibri"/>
                <a:cs typeface="Calibri"/>
                <a:sym typeface="Calibri"/>
              </a:rPr>
              <a:t>?</a:t>
            </a:r>
            <a:endParaRPr sz="1700">
              <a:solidFill>
                <a:srgbClr val="424242"/>
              </a:solidFill>
              <a:latin typeface="Calibri"/>
              <a:ea typeface="Calibri"/>
              <a:cs typeface="Calibri"/>
              <a:sym typeface="Calibri"/>
            </a:endParaRPr>
          </a:p>
          <a:p>
            <a:pPr indent="-336550" lvl="0" marL="457200" rtl="0" algn="l">
              <a:spcBef>
                <a:spcPts val="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What is the value of </a:t>
            </a:r>
            <a:r>
              <a:rPr i="1" lang="en" sz="1700">
                <a:solidFill>
                  <a:srgbClr val="424242"/>
                </a:solidFill>
                <a:latin typeface="Times New Roman"/>
                <a:ea typeface="Times New Roman"/>
                <a:cs typeface="Times New Roman"/>
                <a:sym typeface="Times New Roman"/>
              </a:rPr>
              <a:t>y</a:t>
            </a:r>
            <a:r>
              <a:rPr lang="en" sz="1700">
                <a:solidFill>
                  <a:srgbClr val="424242"/>
                </a:solidFill>
                <a:latin typeface="Calibri"/>
                <a:ea typeface="Calibri"/>
                <a:cs typeface="Calibri"/>
                <a:sym typeface="Calibri"/>
              </a:rPr>
              <a:t>?</a:t>
            </a:r>
            <a:endParaRPr sz="1700">
              <a:solidFill>
                <a:srgbClr val="424242"/>
              </a:solidFill>
              <a:latin typeface="Calibri"/>
              <a:ea typeface="Calibri"/>
              <a:cs typeface="Calibri"/>
              <a:sym typeface="Calibri"/>
            </a:endParaRPr>
          </a:p>
          <a:p>
            <a:pPr indent="-336550" lvl="0" marL="457200" rtl="0" algn="l">
              <a:spcBef>
                <a:spcPts val="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Show your reasoning and check the solution.</a:t>
            </a:r>
            <a:endParaRPr sz="1300"/>
          </a:p>
        </p:txBody>
      </p:sp>
      <p:sp>
        <p:nvSpPr>
          <p:cNvPr id="250" name="Google Shape;250;p22"/>
          <p:cNvSpPr txBox="1"/>
          <p:nvPr/>
        </p:nvSpPr>
        <p:spPr>
          <a:xfrm>
            <a:off x="6400025" y="3124200"/>
            <a:ext cx="2668500" cy="1371600"/>
          </a:xfrm>
          <a:prstGeom prst="rect">
            <a:avLst/>
          </a:prstGeom>
          <a:noFill/>
          <a:ln>
            <a:noFill/>
          </a:ln>
        </p:spPr>
        <p:txBody>
          <a:bodyPr anchorCtr="0" anchor="t" bIns="91425" lIns="91425" spcFirstLastPara="1" rIns="91425" wrap="square" tIns="91425">
            <a:normAutofit lnSpcReduction="10000"/>
          </a:bodyPr>
          <a:lstStyle/>
          <a:p>
            <a:pPr indent="-336550" lvl="0" marL="457200" rtl="0" algn="l">
              <a:spcBef>
                <a:spcPts val="0"/>
              </a:spcBef>
              <a:spcAft>
                <a:spcPts val="0"/>
              </a:spcAft>
              <a:buClr>
                <a:srgbClr val="424242"/>
              </a:buClr>
              <a:buSzPts val="1700"/>
              <a:buFont typeface="Calibri"/>
              <a:buAutoNum type="arabicPeriod" startAt="10"/>
            </a:pPr>
            <a:r>
              <a:rPr lang="en" sz="1700">
                <a:solidFill>
                  <a:srgbClr val="424242"/>
                </a:solidFill>
                <a:latin typeface="Calibri"/>
                <a:ea typeface="Calibri"/>
                <a:cs typeface="Calibri"/>
                <a:sym typeface="Calibri"/>
              </a:rPr>
              <a:t>What is the value of </a:t>
            </a:r>
            <a:r>
              <a:rPr i="1" lang="en" sz="1700">
                <a:solidFill>
                  <a:srgbClr val="424242"/>
                </a:solidFill>
                <a:latin typeface="Times New Roman"/>
                <a:ea typeface="Times New Roman"/>
                <a:cs typeface="Times New Roman"/>
                <a:sym typeface="Times New Roman"/>
              </a:rPr>
              <a:t>x</a:t>
            </a:r>
            <a:r>
              <a:rPr lang="en" sz="1700">
                <a:solidFill>
                  <a:srgbClr val="424242"/>
                </a:solidFill>
                <a:latin typeface="Calibri"/>
                <a:ea typeface="Calibri"/>
                <a:cs typeface="Calibri"/>
                <a:sym typeface="Calibri"/>
              </a:rPr>
              <a:t>?</a:t>
            </a:r>
            <a:endParaRPr sz="1700">
              <a:solidFill>
                <a:srgbClr val="424242"/>
              </a:solidFill>
              <a:latin typeface="Calibri"/>
              <a:ea typeface="Calibri"/>
              <a:cs typeface="Calibri"/>
              <a:sym typeface="Calibri"/>
            </a:endParaRPr>
          </a:p>
          <a:p>
            <a:pPr indent="-336550" lvl="0" marL="457200" rtl="0" algn="l">
              <a:spcBef>
                <a:spcPts val="0"/>
              </a:spcBef>
              <a:spcAft>
                <a:spcPts val="0"/>
              </a:spcAft>
              <a:buClr>
                <a:srgbClr val="424242"/>
              </a:buClr>
              <a:buSzPts val="1700"/>
              <a:buFont typeface="Calibri"/>
              <a:buAutoNum type="arabicPeriod" startAt="10"/>
            </a:pPr>
            <a:r>
              <a:rPr lang="en" sz="1700">
                <a:solidFill>
                  <a:srgbClr val="424242"/>
                </a:solidFill>
                <a:latin typeface="Calibri"/>
                <a:ea typeface="Calibri"/>
                <a:cs typeface="Calibri"/>
                <a:sym typeface="Calibri"/>
              </a:rPr>
              <a:t>What is the value of </a:t>
            </a:r>
            <a:r>
              <a:rPr i="1" lang="en" sz="1700">
                <a:solidFill>
                  <a:srgbClr val="424242"/>
                </a:solidFill>
                <a:latin typeface="Times New Roman"/>
                <a:ea typeface="Times New Roman"/>
                <a:cs typeface="Times New Roman"/>
                <a:sym typeface="Times New Roman"/>
              </a:rPr>
              <a:t>y</a:t>
            </a:r>
            <a:r>
              <a:rPr lang="en" sz="1700">
                <a:solidFill>
                  <a:srgbClr val="424242"/>
                </a:solidFill>
                <a:latin typeface="Calibri"/>
                <a:ea typeface="Calibri"/>
                <a:cs typeface="Calibri"/>
                <a:sym typeface="Calibri"/>
              </a:rPr>
              <a:t>?</a:t>
            </a:r>
            <a:endParaRPr sz="1700">
              <a:solidFill>
                <a:srgbClr val="424242"/>
              </a:solidFill>
              <a:latin typeface="Calibri"/>
              <a:ea typeface="Calibri"/>
              <a:cs typeface="Calibri"/>
              <a:sym typeface="Calibri"/>
            </a:endParaRPr>
          </a:p>
          <a:p>
            <a:pPr indent="-336550" lvl="0" marL="457200" rtl="0" algn="l">
              <a:spcBef>
                <a:spcPts val="0"/>
              </a:spcBef>
              <a:spcAft>
                <a:spcPts val="0"/>
              </a:spcAft>
              <a:buClr>
                <a:srgbClr val="424242"/>
              </a:buClr>
              <a:buSzPts val="1700"/>
              <a:buFont typeface="Calibri"/>
              <a:buAutoNum type="arabicPeriod" startAt="10"/>
            </a:pPr>
            <a:r>
              <a:rPr lang="en" sz="1700">
                <a:solidFill>
                  <a:srgbClr val="424242"/>
                </a:solidFill>
                <a:latin typeface="Calibri"/>
                <a:ea typeface="Calibri"/>
                <a:cs typeface="Calibri"/>
                <a:sym typeface="Calibri"/>
              </a:rPr>
              <a:t>Show your reasoning </a:t>
            </a:r>
            <a:br>
              <a:rPr lang="en" sz="1700">
                <a:solidFill>
                  <a:srgbClr val="424242"/>
                </a:solidFill>
                <a:latin typeface="Calibri"/>
                <a:ea typeface="Calibri"/>
                <a:cs typeface="Calibri"/>
                <a:sym typeface="Calibri"/>
              </a:rPr>
            </a:br>
            <a:r>
              <a:rPr lang="en" sz="1700">
                <a:solidFill>
                  <a:srgbClr val="424242"/>
                </a:solidFill>
                <a:latin typeface="Calibri"/>
                <a:ea typeface="Calibri"/>
                <a:cs typeface="Calibri"/>
                <a:sym typeface="Calibri"/>
              </a:rPr>
              <a:t>and check the solution.</a:t>
            </a:r>
            <a:endParaRPr sz="1700">
              <a:solidFill>
                <a:srgbClr val="424242"/>
              </a:solidFill>
              <a:latin typeface="Calibri"/>
              <a:ea typeface="Calibri"/>
              <a:cs typeface="Calibri"/>
              <a:sym typeface="Calibri"/>
            </a:endParaRPr>
          </a:p>
        </p:txBody>
      </p:sp>
      <p:graphicFrame>
        <p:nvGraphicFramePr>
          <p:cNvPr id="251" name="Google Shape;251;p22"/>
          <p:cNvGraphicFramePr/>
          <p:nvPr/>
        </p:nvGraphicFramePr>
        <p:xfrm>
          <a:off x="149375" y="3119963"/>
          <a:ext cx="3000000" cy="3000000"/>
        </p:xfrm>
        <a:graphic>
          <a:graphicData uri="http://schemas.openxmlformats.org/drawingml/2006/table">
            <a:tbl>
              <a:tblPr>
                <a:noFill/>
                <a:tableStyleId>{AEFDFF33-7DB7-45AC-B36C-3B4C8DF6FE46}</a:tableStyleId>
              </a:tblPr>
              <a:tblGrid>
                <a:gridCol w="1664200"/>
              </a:tblGrid>
              <a:tr h="381000">
                <a:tc>
                  <a:txBody>
                    <a:bodyPr/>
                    <a:lstStyle/>
                    <a:p>
                      <a:pPr indent="0" lvl="0" marL="0" rtl="0" algn="l">
                        <a:lnSpc>
                          <a:spcPct val="115000"/>
                        </a:lnSpc>
                        <a:spcBef>
                          <a:spcPts val="0"/>
                        </a:spcBef>
                        <a:spcAft>
                          <a:spcPts val="0"/>
                        </a:spcAft>
                        <a:buNone/>
                      </a:pPr>
                      <a:r>
                        <a:rPr b="1" lang="en" sz="2000">
                          <a:solidFill>
                            <a:schemeClr val="lt1"/>
                          </a:solidFill>
                          <a:latin typeface="Calibri"/>
                          <a:ea typeface="Calibri"/>
                          <a:cs typeface="Calibri"/>
                          <a:sym typeface="Calibri"/>
                        </a:rPr>
                        <a:t>System C</a:t>
                      </a:r>
                      <a:endParaRPr b="1" sz="20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2</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+ 3</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5</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2000">
                          <a:solidFill>
                            <a:srgbClr val="424242"/>
                          </a:solidFill>
                          <a:latin typeface="Calibri"/>
                          <a:ea typeface="Calibri"/>
                          <a:cs typeface="Calibri"/>
                          <a:sym typeface="Calibri"/>
                        </a:rPr>
                        <a:t> 2</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+ 4</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9</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252" name="Google Shape;252;p22"/>
          <p:cNvGraphicFramePr/>
          <p:nvPr/>
        </p:nvGraphicFramePr>
        <p:xfrm>
          <a:off x="4715075" y="3124200"/>
          <a:ext cx="3000000" cy="3000000"/>
        </p:xfrm>
        <a:graphic>
          <a:graphicData uri="http://schemas.openxmlformats.org/drawingml/2006/table">
            <a:tbl>
              <a:tblPr>
                <a:noFill/>
                <a:tableStyleId>{AEFDFF33-7DB7-45AC-B36C-3B4C8DF6FE46}</a:tableStyleId>
              </a:tblPr>
              <a:tblGrid>
                <a:gridCol w="1665825"/>
              </a:tblGrid>
              <a:tr h="381000">
                <a:tc>
                  <a:txBody>
                    <a:bodyPr/>
                    <a:lstStyle/>
                    <a:p>
                      <a:pPr indent="0" lvl="0" marL="0" rtl="0" algn="l">
                        <a:lnSpc>
                          <a:spcPct val="115000"/>
                        </a:lnSpc>
                        <a:spcBef>
                          <a:spcPts val="0"/>
                        </a:spcBef>
                        <a:spcAft>
                          <a:spcPts val="0"/>
                        </a:spcAft>
                        <a:buNone/>
                      </a:pPr>
                      <a:r>
                        <a:rPr b="1" lang="en" sz="2000">
                          <a:solidFill>
                            <a:schemeClr val="lt1"/>
                          </a:solidFill>
                          <a:latin typeface="Calibri"/>
                          <a:ea typeface="Calibri"/>
                          <a:cs typeface="Calibri"/>
                          <a:sym typeface="Calibri"/>
                        </a:rPr>
                        <a:t>System D</a:t>
                      </a:r>
                      <a:endParaRPr b="1" sz="20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6</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+ 9</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48</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6</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5</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20</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253" name="Google Shape;253;p22"/>
          <p:cNvSpPr txBox="1"/>
          <p:nvPr/>
        </p:nvSpPr>
        <p:spPr>
          <a:xfrm>
            <a:off x="1875050" y="3119975"/>
            <a:ext cx="2668500" cy="14931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Clr>
                <a:srgbClr val="424242"/>
              </a:buClr>
              <a:buSzPts val="1700"/>
              <a:buFont typeface="Calibri"/>
              <a:buAutoNum type="arabicPeriod" startAt="7"/>
            </a:pPr>
            <a:r>
              <a:rPr lang="en" sz="1700">
                <a:solidFill>
                  <a:srgbClr val="424242"/>
                </a:solidFill>
                <a:latin typeface="Calibri"/>
                <a:ea typeface="Calibri"/>
                <a:cs typeface="Calibri"/>
                <a:sym typeface="Calibri"/>
              </a:rPr>
              <a:t>What is the value of </a:t>
            </a:r>
            <a:r>
              <a:rPr i="1" lang="en" sz="1700">
                <a:solidFill>
                  <a:srgbClr val="424242"/>
                </a:solidFill>
                <a:latin typeface="Times New Roman"/>
                <a:ea typeface="Times New Roman"/>
                <a:cs typeface="Times New Roman"/>
                <a:sym typeface="Times New Roman"/>
              </a:rPr>
              <a:t>x</a:t>
            </a:r>
            <a:r>
              <a:rPr lang="en" sz="1700">
                <a:solidFill>
                  <a:srgbClr val="424242"/>
                </a:solidFill>
                <a:latin typeface="Calibri"/>
                <a:ea typeface="Calibri"/>
                <a:cs typeface="Calibri"/>
                <a:sym typeface="Calibri"/>
              </a:rPr>
              <a:t>?</a:t>
            </a:r>
            <a:endParaRPr sz="1700">
              <a:solidFill>
                <a:srgbClr val="424242"/>
              </a:solidFill>
              <a:latin typeface="Calibri"/>
              <a:ea typeface="Calibri"/>
              <a:cs typeface="Calibri"/>
              <a:sym typeface="Calibri"/>
            </a:endParaRPr>
          </a:p>
          <a:p>
            <a:pPr indent="-336550" lvl="0" marL="457200" rtl="0" algn="l">
              <a:spcBef>
                <a:spcPts val="0"/>
              </a:spcBef>
              <a:spcAft>
                <a:spcPts val="0"/>
              </a:spcAft>
              <a:buClr>
                <a:srgbClr val="424242"/>
              </a:buClr>
              <a:buSzPts val="1700"/>
              <a:buFont typeface="Calibri"/>
              <a:buAutoNum type="arabicPeriod" startAt="7"/>
            </a:pPr>
            <a:r>
              <a:rPr lang="en" sz="1700">
                <a:solidFill>
                  <a:srgbClr val="424242"/>
                </a:solidFill>
                <a:latin typeface="Calibri"/>
                <a:ea typeface="Calibri"/>
                <a:cs typeface="Calibri"/>
                <a:sym typeface="Calibri"/>
              </a:rPr>
              <a:t>What is the value of </a:t>
            </a:r>
            <a:r>
              <a:rPr i="1" lang="en" sz="1700">
                <a:solidFill>
                  <a:srgbClr val="424242"/>
                </a:solidFill>
                <a:latin typeface="Times New Roman"/>
                <a:ea typeface="Times New Roman"/>
                <a:cs typeface="Times New Roman"/>
                <a:sym typeface="Times New Roman"/>
              </a:rPr>
              <a:t>y</a:t>
            </a:r>
            <a:r>
              <a:rPr lang="en" sz="1700">
                <a:solidFill>
                  <a:srgbClr val="424242"/>
                </a:solidFill>
                <a:latin typeface="Calibri"/>
                <a:ea typeface="Calibri"/>
                <a:cs typeface="Calibri"/>
                <a:sym typeface="Calibri"/>
              </a:rPr>
              <a:t>?</a:t>
            </a:r>
            <a:endParaRPr sz="1700">
              <a:solidFill>
                <a:srgbClr val="424242"/>
              </a:solidFill>
              <a:latin typeface="Calibri"/>
              <a:ea typeface="Calibri"/>
              <a:cs typeface="Calibri"/>
              <a:sym typeface="Calibri"/>
            </a:endParaRPr>
          </a:p>
          <a:p>
            <a:pPr indent="-336550" lvl="0" marL="457200" rtl="0" algn="l">
              <a:spcBef>
                <a:spcPts val="0"/>
              </a:spcBef>
              <a:spcAft>
                <a:spcPts val="0"/>
              </a:spcAft>
              <a:buClr>
                <a:srgbClr val="424242"/>
              </a:buClr>
              <a:buSzPts val="1700"/>
              <a:buFont typeface="Calibri"/>
              <a:buAutoNum type="arabicPeriod" startAt="7"/>
            </a:pPr>
            <a:r>
              <a:rPr lang="en" sz="1700">
                <a:solidFill>
                  <a:srgbClr val="424242"/>
                </a:solidFill>
                <a:latin typeface="Calibri"/>
                <a:ea typeface="Calibri"/>
                <a:cs typeface="Calibri"/>
                <a:sym typeface="Calibri"/>
              </a:rPr>
              <a:t>Show your reasoning and check the solution.</a:t>
            </a:r>
            <a:endParaRPr sz="1300"/>
          </a:p>
        </p:txBody>
      </p:sp>
      <p:sp>
        <p:nvSpPr>
          <p:cNvPr id="254" name="Google Shape;254;p22">
            <a:hlinkClick action="ppaction://hlinksldjump" r:id="rId4"/>
          </p:cNvPr>
          <p:cNvSpPr/>
          <p:nvPr/>
        </p:nvSpPr>
        <p:spPr>
          <a:xfrm rot="-1009333">
            <a:off x="7832493" y="4321297"/>
            <a:ext cx="1419128" cy="811731"/>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alibri"/>
                <a:ea typeface="Calibri"/>
                <a:cs typeface="Calibri"/>
                <a:sym typeface="Calibri"/>
              </a:rPr>
              <a:t>Are you ready for more?</a:t>
            </a:r>
            <a:endParaRPr b="1">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58" name="Shape 258"/>
        <p:cNvGrpSpPr/>
        <p:nvPr/>
      </p:nvGrpSpPr>
      <p:grpSpPr>
        <a:xfrm>
          <a:off x="0" y="0"/>
          <a:ext cx="0" cy="0"/>
          <a:chOff x="0" y="0"/>
          <a:chExt cx="0" cy="0"/>
        </a:xfrm>
      </p:grpSpPr>
      <p:sp>
        <p:nvSpPr>
          <p:cNvPr id="259" name="Google Shape;259;p23"/>
          <p:cNvSpPr txBox="1"/>
          <p:nvPr>
            <p:ph type="title"/>
          </p:nvPr>
        </p:nvSpPr>
        <p:spPr>
          <a:xfrm>
            <a:off x="311700" y="140225"/>
            <a:ext cx="8520600" cy="461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000"/>
              <a:t>Extending Your Thinking</a:t>
            </a:r>
            <a:endParaRPr sz="3000"/>
          </a:p>
        </p:txBody>
      </p:sp>
      <p:sp>
        <p:nvSpPr>
          <p:cNvPr id="260" name="Google Shape;260;p23"/>
          <p:cNvSpPr txBox="1"/>
          <p:nvPr>
            <p:ph idx="1" type="body"/>
          </p:nvPr>
        </p:nvSpPr>
        <p:spPr>
          <a:xfrm>
            <a:off x="311700" y="715650"/>
            <a:ext cx="6318600" cy="4121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A</a:t>
            </a:r>
            <a:r>
              <a:rPr lang="en" sz="2000"/>
              <a:t> system has three equations.</a:t>
            </a:r>
            <a:endParaRPr sz="2000"/>
          </a:p>
          <a:p>
            <a:pPr indent="-355600" lvl="0" marL="457200" rtl="0" algn="l">
              <a:lnSpc>
                <a:spcPct val="100000"/>
              </a:lnSpc>
              <a:spcBef>
                <a:spcPts val="1200"/>
              </a:spcBef>
              <a:spcAft>
                <a:spcPts val="0"/>
              </a:spcAft>
              <a:buClr>
                <a:srgbClr val="424242"/>
              </a:buClr>
              <a:buSzPts val="2000"/>
              <a:buAutoNum type="arabicPeriod"/>
            </a:pPr>
            <a:r>
              <a:rPr lang="en" sz="2000"/>
              <a:t>Add the first two equations to get a new equation.</a:t>
            </a:r>
            <a:endParaRPr sz="2000"/>
          </a:p>
          <a:p>
            <a:pPr indent="-355600" lvl="0" marL="457200" rtl="0" algn="l">
              <a:lnSpc>
                <a:spcPct val="100000"/>
              </a:lnSpc>
              <a:spcBef>
                <a:spcPts val="0"/>
              </a:spcBef>
              <a:spcAft>
                <a:spcPts val="0"/>
              </a:spcAft>
              <a:buSzPts val="2000"/>
              <a:buAutoNum type="arabicPeriod"/>
            </a:pPr>
            <a:r>
              <a:rPr lang="en" sz="2000"/>
              <a:t>Add the second two equations to get a new equation.</a:t>
            </a:r>
            <a:endParaRPr sz="2000"/>
          </a:p>
          <a:p>
            <a:pPr indent="0" lvl="0" marL="0" rtl="0" algn="l">
              <a:lnSpc>
                <a:spcPct val="100000"/>
              </a:lnSpc>
              <a:spcBef>
                <a:spcPts val="1200"/>
              </a:spcBef>
              <a:spcAft>
                <a:spcPts val="0"/>
              </a:spcAft>
              <a:buNone/>
            </a:pPr>
            <a:r>
              <a:rPr lang="en" sz="2000"/>
              <a:t>Solve the system of your two new equations.</a:t>
            </a:r>
            <a:endParaRPr sz="2000"/>
          </a:p>
          <a:p>
            <a:pPr indent="-355600" lvl="0" marL="457200" rtl="0" algn="l">
              <a:lnSpc>
                <a:spcPct val="100000"/>
              </a:lnSpc>
              <a:spcBef>
                <a:spcPts val="1200"/>
              </a:spcBef>
              <a:spcAft>
                <a:spcPts val="0"/>
              </a:spcAft>
              <a:buSzPts val="2000"/>
              <a:buAutoNum type="arabicPeriod"/>
            </a:pPr>
            <a:r>
              <a:rPr lang="en" sz="2000"/>
              <a:t>What is the value of </a:t>
            </a:r>
            <a:r>
              <a:rPr i="1" lang="en" sz="2000">
                <a:latin typeface="Times New Roman"/>
                <a:ea typeface="Times New Roman"/>
                <a:cs typeface="Times New Roman"/>
                <a:sym typeface="Times New Roman"/>
              </a:rPr>
              <a:t>y</a:t>
            </a:r>
            <a:r>
              <a:rPr lang="en" sz="2000"/>
              <a:t>?</a:t>
            </a:r>
            <a:endParaRPr sz="2000"/>
          </a:p>
          <a:p>
            <a:pPr indent="-355600" lvl="0" marL="457200" rtl="0" algn="l">
              <a:lnSpc>
                <a:spcPct val="100000"/>
              </a:lnSpc>
              <a:spcBef>
                <a:spcPts val="0"/>
              </a:spcBef>
              <a:spcAft>
                <a:spcPts val="0"/>
              </a:spcAft>
              <a:buSzPts val="2000"/>
              <a:buAutoNum type="arabicPeriod"/>
            </a:pPr>
            <a:r>
              <a:rPr lang="en" sz="2000"/>
              <a:t>What is the value of </a:t>
            </a:r>
            <a:r>
              <a:rPr i="1" lang="en" sz="2000">
                <a:latin typeface="Times New Roman"/>
                <a:ea typeface="Times New Roman"/>
                <a:cs typeface="Times New Roman"/>
                <a:sym typeface="Times New Roman"/>
              </a:rPr>
              <a:t>z</a:t>
            </a:r>
            <a:r>
              <a:rPr lang="en" sz="2000"/>
              <a:t>?</a:t>
            </a:r>
            <a:endParaRPr sz="2000"/>
          </a:p>
          <a:p>
            <a:pPr indent="0" lvl="0" marL="0" rtl="0" algn="l">
              <a:lnSpc>
                <a:spcPct val="100000"/>
              </a:lnSpc>
              <a:spcBef>
                <a:spcPts val="1200"/>
              </a:spcBef>
              <a:spcAft>
                <a:spcPts val="0"/>
              </a:spcAft>
              <a:buNone/>
            </a:pPr>
            <a:r>
              <a:rPr lang="en" sz="2000"/>
              <a:t>Solve the original system of equations.</a:t>
            </a:r>
            <a:endParaRPr sz="2000"/>
          </a:p>
          <a:p>
            <a:pPr indent="-355600" lvl="0" marL="457200" rtl="0" algn="l">
              <a:lnSpc>
                <a:spcPct val="100000"/>
              </a:lnSpc>
              <a:spcBef>
                <a:spcPts val="1200"/>
              </a:spcBef>
              <a:spcAft>
                <a:spcPts val="0"/>
              </a:spcAft>
              <a:buSzPts val="2000"/>
              <a:buAutoNum type="arabicPeriod"/>
            </a:pPr>
            <a:r>
              <a:rPr lang="en" sz="2000"/>
              <a:t>What is the value of </a:t>
            </a:r>
            <a:r>
              <a:rPr i="1" lang="en" sz="2000">
                <a:latin typeface="Times New Roman"/>
                <a:ea typeface="Times New Roman"/>
                <a:cs typeface="Times New Roman"/>
                <a:sym typeface="Times New Roman"/>
              </a:rPr>
              <a:t>x</a:t>
            </a:r>
            <a:r>
              <a:rPr lang="en" sz="2000"/>
              <a:t>?</a:t>
            </a:r>
            <a:endParaRPr sz="2000"/>
          </a:p>
          <a:p>
            <a:pPr indent="-355600" lvl="0" marL="457200" rtl="0" algn="l">
              <a:lnSpc>
                <a:spcPct val="100000"/>
              </a:lnSpc>
              <a:spcBef>
                <a:spcPts val="0"/>
              </a:spcBef>
              <a:spcAft>
                <a:spcPts val="0"/>
              </a:spcAft>
              <a:buSzPts val="2000"/>
              <a:buAutoNum type="arabicPeriod"/>
            </a:pPr>
            <a:r>
              <a:rPr lang="en" sz="2000"/>
              <a:t>What is the value of </a:t>
            </a:r>
            <a:r>
              <a:rPr i="1" lang="en" sz="2000">
                <a:latin typeface="Times New Roman"/>
                <a:ea typeface="Times New Roman"/>
                <a:cs typeface="Times New Roman"/>
                <a:sym typeface="Times New Roman"/>
              </a:rPr>
              <a:t>y</a:t>
            </a:r>
            <a:r>
              <a:rPr lang="en" sz="2000"/>
              <a:t>?</a:t>
            </a:r>
            <a:endParaRPr sz="2000"/>
          </a:p>
          <a:p>
            <a:pPr indent="-355600" lvl="0" marL="457200" rtl="0" algn="l">
              <a:lnSpc>
                <a:spcPct val="100000"/>
              </a:lnSpc>
              <a:spcBef>
                <a:spcPts val="0"/>
              </a:spcBef>
              <a:spcAft>
                <a:spcPts val="0"/>
              </a:spcAft>
              <a:buSzPts val="2000"/>
              <a:buAutoNum type="arabicPeriod"/>
            </a:pPr>
            <a:r>
              <a:rPr lang="en" sz="2000"/>
              <a:t>What is the value of </a:t>
            </a:r>
            <a:r>
              <a:rPr i="1" lang="en" sz="2000">
                <a:latin typeface="Times New Roman"/>
                <a:ea typeface="Times New Roman"/>
                <a:cs typeface="Times New Roman"/>
                <a:sym typeface="Times New Roman"/>
              </a:rPr>
              <a:t>z</a:t>
            </a:r>
            <a:r>
              <a:rPr lang="en" sz="2000"/>
              <a:t>?</a:t>
            </a:r>
            <a:endParaRPr sz="2000"/>
          </a:p>
          <a:p>
            <a:pPr indent="0" lvl="0" marL="0" rtl="0" algn="l">
              <a:lnSpc>
                <a:spcPct val="100000"/>
              </a:lnSpc>
              <a:spcBef>
                <a:spcPts val="1200"/>
              </a:spcBef>
              <a:spcAft>
                <a:spcPts val="1200"/>
              </a:spcAft>
              <a:buNone/>
            </a:pPr>
            <a:r>
              <a:t/>
            </a:r>
            <a:endParaRPr/>
          </a:p>
        </p:txBody>
      </p:sp>
      <p:sp>
        <p:nvSpPr>
          <p:cNvPr id="261" name="Google Shape;261;p23"/>
          <p:cNvSpPr txBox="1"/>
          <p:nvPr>
            <p:ph idx="3" type="sldNum"/>
          </p:nvPr>
        </p:nvSpPr>
        <p:spPr>
          <a:xfrm>
            <a:off x="311700" y="47271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2.5.3 Solving Systems of Linear Equations in Two Variables</a:t>
            </a:r>
            <a:endParaRPr/>
          </a:p>
        </p:txBody>
      </p:sp>
      <p:pic>
        <p:nvPicPr>
          <p:cNvPr id="262" name="Google Shape;262;p23"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63" name="Google Shape;263;p23"/>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264" name="Google Shape;264;p23"/>
          <p:cNvGraphicFramePr/>
          <p:nvPr/>
        </p:nvGraphicFramePr>
        <p:xfrm>
          <a:off x="6706500" y="807063"/>
          <a:ext cx="3000000" cy="3000000"/>
        </p:xfrm>
        <a:graphic>
          <a:graphicData uri="http://schemas.openxmlformats.org/drawingml/2006/table">
            <a:tbl>
              <a:tblPr>
                <a:noFill/>
                <a:tableStyleId>{AEFDFF33-7DB7-45AC-B36C-3B4C8DF6FE46}</a:tableStyleId>
              </a:tblPr>
              <a:tblGrid>
                <a:gridCol w="2430450"/>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3</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z</a:t>
                      </a:r>
                      <a:r>
                        <a:rPr lang="en" sz="2200">
                          <a:solidFill>
                            <a:srgbClr val="424242"/>
                          </a:solidFill>
                          <a:latin typeface="Calibri"/>
                          <a:ea typeface="Calibri"/>
                          <a:cs typeface="Calibri"/>
                          <a:sym typeface="Calibri"/>
                        </a:rPr>
                        <a:t> = 7</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3</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+ 5</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z</a:t>
                      </a:r>
                      <a:r>
                        <a:rPr lang="en" sz="2200">
                          <a:solidFill>
                            <a:srgbClr val="424242"/>
                          </a:solidFill>
                          <a:latin typeface="Calibri"/>
                          <a:ea typeface="Calibri"/>
                          <a:cs typeface="Calibri"/>
                          <a:sym typeface="Calibri"/>
                        </a:rPr>
                        <a:t> = – 14</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2200">
                          <a:solidFill>
                            <a:srgbClr val="424242"/>
                          </a:solidFill>
                          <a:latin typeface="Calibri"/>
                          <a:ea typeface="Calibri"/>
                          <a:cs typeface="Calibri"/>
                          <a:sym typeface="Calibri"/>
                        </a:rPr>
                        <a:t> 3</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a:t>
                      </a:r>
                      <a:r>
                        <a:rPr i="1" lang="en" sz="2200">
                          <a:solidFill>
                            <a:srgbClr val="424242"/>
                          </a:solidFill>
                          <a:latin typeface="Times New Roman"/>
                          <a:ea typeface="Times New Roman"/>
                          <a:cs typeface="Times New Roman"/>
                          <a:sym typeface="Times New Roman"/>
                        </a:rPr>
                        <a:t>z</a:t>
                      </a:r>
                      <a:r>
                        <a:rPr lang="en" sz="2200">
                          <a:solidFill>
                            <a:srgbClr val="424242"/>
                          </a:solidFill>
                          <a:latin typeface="Calibri"/>
                          <a:ea typeface="Calibri"/>
                          <a:cs typeface="Calibri"/>
                          <a:sym typeface="Calibri"/>
                        </a:rPr>
                        <a:t> = 10</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 name="Shape 268"/>
        <p:cNvGrpSpPr/>
        <p:nvPr/>
      </p:nvGrpSpPr>
      <p:grpSpPr>
        <a:xfrm>
          <a:off x="0" y="0"/>
          <a:ext cx="0" cy="0"/>
          <a:chOff x="0" y="0"/>
          <a:chExt cx="0" cy="0"/>
        </a:xfrm>
      </p:grpSpPr>
      <p:sp>
        <p:nvSpPr>
          <p:cNvPr id="269" name="Google Shape;269;p24"/>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70" name="Google Shape;270;p24"/>
          <p:cNvSpPr txBox="1"/>
          <p:nvPr>
            <p:ph idx="1" type="body"/>
          </p:nvPr>
        </p:nvSpPr>
        <p:spPr>
          <a:xfrm>
            <a:off x="311700" y="10000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A mechanic’s garage purchased 8 brake pads and 5 headlight sets for inventory and paid $1,460. Later, the mechanic purchased another order of 6 of the same brake pads and 5 of the same headlight sets and paid $1,220. How much does each part cost?</a:t>
            </a:r>
            <a:endParaRPr sz="2200"/>
          </a:p>
          <a:p>
            <a:pPr indent="-368300" lvl="0" marL="914400" rtl="0" algn="l">
              <a:lnSpc>
                <a:spcPct val="100000"/>
              </a:lnSpc>
              <a:spcBef>
                <a:spcPts val="1200"/>
              </a:spcBef>
              <a:spcAft>
                <a:spcPts val="0"/>
              </a:spcAft>
              <a:buSzPts val="2200"/>
              <a:buFont typeface="Noto Sans"/>
              <a:buAutoNum type="alphaLcPeriod"/>
            </a:pPr>
            <a:r>
              <a:rPr lang="en" sz="2200"/>
              <a:t>Brake pads: $120; headlight sets: $100</a:t>
            </a:r>
            <a:endParaRPr baseline="30000" sz="2200">
              <a:latin typeface="Noto Sans"/>
              <a:ea typeface="Noto Sans"/>
              <a:cs typeface="Noto Sans"/>
              <a:sym typeface="Noto Sans"/>
            </a:endParaRPr>
          </a:p>
          <a:p>
            <a:pPr indent="-368300" lvl="0" marL="914400" rtl="0" algn="l">
              <a:lnSpc>
                <a:spcPct val="100000"/>
              </a:lnSpc>
              <a:spcBef>
                <a:spcPts val="1000"/>
              </a:spcBef>
              <a:spcAft>
                <a:spcPts val="0"/>
              </a:spcAft>
              <a:buSzPts val="2200"/>
              <a:buFont typeface="Noto Sans"/>
              <a:buAutoNum type="alphaLcPeriod"/>
            </a:pPr>
            <a:r>
              <a:rPr lang="en" sz="2200"/>
              <a:t>Brake pads: $100; headlight sets: $100</a:t>
            </a:r>
            <a:endParaRPr sz="2200">
              <a:latin typeface="Noto Sans"/>
              <a:ea typeface="Noto Sans"/>
              <a:cs typeface="Noto Sans"/>
              <a:sym typeface="Noto Sans"/>
            </a:endParaRPr>
          </a:p>
          <a:p>
            <a:pPr indent="-368300" lvl="0" marL="914400" rtl="0" algn="l">
              <a:lnSpc>
                <a:spcPct val="100000"/>
              </a:lnSpc>
              <a:spcBef>
                <a:spcPts val="1000"/>
              </a:spcBef>
              <a:spcAft>
                <a:spcPts val="0"/>
              </a:spcAft>
              <a:buSzPts val="2200"/>
              <a:buFont typeface="Noto Sans"/>
              <a:buAutoNum type="alphaLcPeriod"/>
            </a:pPr>
            <a:r>
              <a:rPr lang="en" sz="2200"/>
              <a:t>Brake pads: $80; headlight sets: $140</a:t>
            </a:r>
            <a:endParaRPr sz="2200">
              <a:latin typeface="Noto Sans"/>
              <a:ea typeface="Noto Sans"/>
              <a:cs typeface="Noto Sans"/>
              <a:sym typeface="Noto Sans"/>
            </a:endParaRPr>
          </a:p>
          <a:p>
            <a:pPr indent="-368300" lvl="0" marL="914400" rtl="0" algn="l">
              <a:lnSpc>
                <a:spcPct val="100000"/>
              </a:lnSpc>
              <a:spcBef>
                <a:spcPts val="1000"/>
              </a:spcBef>
              <a:spcAft>
                <a:spcPts val="1000"/>
              </a:spcAft>
              <a:buSzPts val="2200"/>
              <a:buFont typeface="Noto Sans"/>
              <a:buAutoNum type="alphaLcPeriod"/>
            </a:pPr>
            <a:r>
              <a:rPr lang="en" sz="2200"/>
              <a:t>Brake pads: $80; headlight sets: $148</a:t>
            </a:r>
            <a:endParaRPr sz="2200">
              <a:latin typeface="Noto Sans"/>
              <a:ea typeface="Noto Sans"/>
              <a:cs typeface="Noto Sans"/>
              <a:sym typeface="Noto Sans"/>
            </a:endParaRPr>
          </a:p>
        </p:txBody>
      </p:sp>
      <p:sp>
        <p:nvSpPr>
          <p:cNvPr id="271" name="Google Shape;271;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p2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2.5.3 Solving Systems of Linear Equations in Two Variables</a:t>
            </a:r>
            <a:endParaRPr/>
          </a:p>
        </p:txBody>
      </p:sp>
      <p:pic>
        <p:nvPicPr>
          <p:cNvPr id="273" name="Google Shape;273;p2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74" name="Google Shape;274;p24">
            <a:hlinkClick action="ppaction://hlinkshowjump?jump=nextslide"/>
          </p:cNvPr>
          <p:cNvSpPr/>
          <p:nvPr/>
        </p:nvSpPr>
        <p:spPr>
          <a:xfrm>
            <a:off x="6853825" y="463745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8" name="Shape 278"/>
        <p:cNvGrpSpPr/>
        <p:nvPr/>
      </p:nvGrpSpPr>
      <p:grpSpPr>
        <a:xfrm>
          <a:off x="0" y="0"/>
          <a:ext cx="0" cy="0"/>
          <a:chOff x="0" y="0"/>
          <a:chExt cx="0" cy="0"/>
        </a:xfrm>
      </p:grpSpPr>
      <p:sp>
        <p:nvSpPr>
          <p:cNvPr id="279" name="Google Shape;279;p25"/>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280" name="Google Shape;280;p25"/>
          <p:cNvSpPr txBox="1"/>
          <p:nvPr>
            <p:ph idx="1" type="body"/>
          </p:nvPr>
        </p:nvSpPr>
        <p:spPr>
          <a:xfrm>
            <a:off x="311700" y="911675"/>
            <a:ext cx="3894600" cy="8223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1200"/>
              </a:spcAft>
              <a:buNone/>
            </a:pPr>
            <a:r>
              <a:rPr lang="en" sz="2200">
                <a:solidFill>
                  <a:srgbClr val="1D2125"/>
                </a:solidFill>
              </a:rPr>
              <a:t>Solve the following system of equations using elimination.</a:t>
            </a:r>
            <a:endParaRPr sz="2200">
              <a:solidFill>
                <a:srgbClr val="1D2125"/>
              </a:solidFill>
            </a:endParaRPr>
          </a:p>
        </p:txBody>
      </p:sp>
      <p:pic>
        <p:nvPicPr>
          <p:cNvPr id="281" name="Google Shape;281;p2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82" name="Google Shape;282;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3" name="Google Shape;283;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2.5.3 Solving Systems of Linear Equations in Two Variables</a:t>
            </a:r>
            <a:endParaRPr/>
          </a:p>
        </p:txBody>
      </p:sp>
      <p:graphicFrame>
        <p:nvGraphicFramePr>
          <p:cNvPr id="284" name="Google Shape;284;p25"/>
          <p:cNvGraphicFramePr/>
          <p:nvPr/>
        </p:nvGraphicFramePr>
        <p:xfrm>
          <a:off x="445500" y="2127638"/>
          <a:ext cx="3000000" cy="3000000"/>
        </p:xfrm>
        <a:graphic>
          <a:graphicData uri="http://schemas.openxmlformats.org/drawingml/2006/table">
            <a:tbl>
              <a:tblPr>
                <a:noFill/>
                <a:tableStyleId>{AEFDFF33-7DB7-45AC-B36C-3B4C8DF6FE46}</a:tableStyleId>
              </a:tblPr>
              <a:tblGrid>
                <a:gridCol w="1818700"/>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3</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3</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 24</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3</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+ 5</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30</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285" name="Google Shape;285;p25"/>
          <p:cNvSpPr/>
          <p:nvPr/>
        </p:nvSpPr>
        <p:spPr>
          <a:xfrm>
            <a:off x="4683500" y="216425"/>
            <a:ext cx="4277700" cy="4774500"/>
          </a:xfrm>
          <a:prstGeom prst="roundRect">
            <a:avLst>
              <a:gd fmla="val 16667" name="adj"/>
            </a:avLst>
          </a:prstGeom>
          <a:solidFill>
            <a:srgbClr val="EEEEE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86" name="Google Shape;286;p25"/>
          <p:cNvSpPr txBox="1"/>
          <p:nvPr/>
        </p:nvSpPr>
        <p:spPr>
          <a:xfrm>
            <a:off x="4982725" y="196075"/>
            <a:ext cx="3780300" cy="4398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600">
                <a:solidFill>
                  <a:srgbClr val="424242"/>
                </a:solidFill>
                <a:latin typeface="Calibri"/>
                <a:ea typeface="Calibri"/>
                <a:cs typeface="Calibri"/>
                <a:sym typeface="Calibri"/>
              </a:rPr>
              <a:t>SOLVING BY ELIMINATION</a:t>
            </a:r>
            <a:endParaRPr b="1" sz="1600">
              <a:solidFill>
                <a:srgbClr val="424242"/>
              </a:solidFill>
              <a:latin typeface="Calibri"/>
              <a:ea typeface="Calibri"/>
              <a:cs typeface="Calibri"/>
              <a:sym typeface="Calibri"/>
            </a:endParaRPr>
          </a:p>
          <a:p>
            <a:pPr indent="0" lvl="0" marL="0" rtl="0" algn="l">
              <a:lnSpc>
                <a:spcPct val="115000"/>
              </a:lnSpc>
              <a:spcBef>
                <a:spcPts val="1000"/>
              </a:spcBef>
              <a:spcAft>
                <a:spcPts val="0"/>
              </a:spcAft>
              <a:buNone/>
            </a:pPr>
            <a:r>
              <a:rPr b="1" lang="en" sz="1600">
                <a:solidFill>
                  <a:srgbClr val="424242"/>
                </a:solidFill>
                <a:latin typeface="Calibri"/>
                <a:ea typeface="Calibri"/>
                <a:cs typeface="Calibri"/>
                <a:sym typeface="Calibri"/>
              </a:rPr>
              <a:t>Step</a:t>
            </a:r>
            <a:r>
              <a:rPr lang="en" sz="1600">
                <a:solidFill>
                  <a:srgbClr val="424242"/>
                </a:solidFill>
                <a:latin typeface="Calibri"/>
                <a:ea typeface="Calibri"/>
                <a:cs typeface="Calibri"/>
                <a:sym typeface="Calibri"/>
              </a:rPr>
              <a:t> </a:t>
            </a:r>
            <a:r>
              <a:rPr b="1" lang="en" sz="1600">
                <a:solidFill>
                  <a:srgbClr val="424242"/>
                </a:solidFill>
                <a:latin typeface="Calibri"/>
                <a:ea typeface="Calibri"/>
                <a:cs typeface="Calibri"/>
                <a:sym typeface="Calibri"/>
              </a:rPr>
              <a:t>1</a:t>
            </a:r>
            <a:r>
              <a:rPr lang="en" sz="1600">
                <a:solidFill>
                  <a:srgbClr val="424242"/>
                </a:solidFill>
                <a:latin typeface="Calibri"/>
                <a:ea typeface="Calibri"/>
                <a:cs typeface="Calibri"/>
                <a:sym typeface="Calibri"/>
              </a:rPr>
              <a:t> – Write equations in standard form.</a:t>
            </a:r>
            <a:endParaRPr sz="1600">
              <a:solidFill>
                <a:srgbClr val="424242"/>
              </a:solidFill>
              <a:latin typeface="Calibri"/>
              <a:ea typeface="Calibri"/>
              <a:cs typeface="Calibri"/>
              <a:sym typeface="Calibri"/>
            </a:endParaRPr>
          </a:p>
          <a:p>
            <a:pPr indent="0" lvl="0" marL="0" rtl="0" algn="l">
              <a:lnSpc>
                <a:spcPct val="115000"/>
              </a:lnSpc>
              <a:spcBef>
                <a:spcPts val="1000"/>
              </a:spcBef>
              <a:spcAft>
                <a:spcPts val="0"/>
              </a:spcAft>
              <a:buNone/>
            </a:pPr>
            <a:r>
              <a:rPr b="1" lang="en" sz="1600">
                <a:solidFill>
                  <a:srgbClr val="424242"/>
                </a:solidFill>
                <a:latin typeface="Calibri"/>
                <a:ea typeface="Calibri"/>
                <a:cs typeface="Calibri"/>
                <a:sym typeface="Calibri"/>
              </a:rPr>
              <a:t>Step</a:t>
            </a:r>
            <a:r>
              <a:rPr lang="en" sz="1600">
                <a:solidFill>
                  <a:srgbClr val="424242"/>
                </a:solidFill>
                <a:latin typeface="Calibri"/>
                <a:ea typeface="Calibri"/>
                <a:cs typeface="Calibri"/>
                <a:sym typeface="Calibri"/>
              </a:rPr>
              <a:t> </a:t>
            </a:r>
            <a:r>
              <a:rPr b="1" lang="en" sz="1600">
                <a:solidFill>
                  <a:srgbClr val="424242"/>
                </a:solidFill>
                <a:latin typeface="Calibri"/>
                <a:ea typeface="Calibri"/>
                <a:cs typeface="Calibri"/>
                <a:sym typeface="Calibri"/>
              </a:rPr>
              <a:t>2</a:t>
            </a:r>
            <a:r>
              <a:rPr lang="en" sz="1600">
                <a:solidFill>
                  <a:srgbClr val="424242"/>
                </a:solidFill>
                <a:latin typeface="Calibri"/>
                <a:ea typeface="Calibri"/>
                <a:cs typeface="Calibri"/>
                <a:sym typeface="Calibri"/>
              </a:rPr>
              <a:t> – Check if the coefficients of one variable are </a:t>
            </a:r>
            <a:r>
              <a:rPr b="1" lang="en" sz="1600">
                <a:solidFill>
                  <a:srgbClr val="424242"/>
                </a:solidFill>
                <a:latin typeface="Calibri"/>
                <a:ea typeface="Calibri"/>
                <a:cs typeface="Calibri"/>
                <a:sym typeface="Calibri"/>
              </a:rPr>
              <a:t>opposites </a:t>
            </a:r>
            <a:r>
              <a:rPr lang="en" sz="1600">
                <a:solidFill>
                  <a:srgbClr val="424242"/>
                </a:solidFill>
                <a:latin typeface="Calibri"/>
                <a:ea typeface="Calibri"/>
                <a:cs typeface="Calibri"/>
                <a:sym typeface="Calibri"/>
              </a:rPr>
              <a:t>or equivalent.</a:t>
            </a:r>
            <a:endParaRPr sz="1600">
              <a:solidFill>
                <a:srgbClr val="424242"/>
              </a:solidFill>
              <a:latin typeface="Calibri"/>
              <a:ea typeface="Calibri"/>
              <a:cs typeface="Calibri"/>
              <a:sym typeface="Calibri"/>
            </a:endParaRPr>
          </a:p>
          <a:p>
            <a:pPr indent="0" lvl="0" marL="0" rtl="0" algn="l">
              <a:lnSpc>
                <a:spcPct val="115000"/>
              </a:lnSpc>
              <a:spcBef>
                <a:spcPts val="1000"/>
              </a:spcBef>
              <a:spcAft>
                <a:spcPts val="0"/>
              </a:spcAft>
              <a:buNone/>
            </a:pPr>
            <a:r>
              <a:rPr b="1" lang="en" sz="1600">
                <a:solidFill>
                  <a:srgbClr val="424242"/>
                </a:solidFill>
                <a:latin typeface="Calibri"/>
                <a:ea typeface="Calibri"/>
                <a:cs typeface="Calibri"/>
                <a:sym typeface="Calibri"/>
              </a:rPr>
              <a:t>Step</a:t>
            </a:r>
            <a:r>
              <a:rPr lang="en" sz="1600">
                <a:solidFill>
                  <a:srgbClr val="424242"/>
                </a:solidFill>
                <a:latin typeface="Calibri"/>
                <a:ea typeface="Calibri"/>
                <a:cs typeface="Calibri"/>
                <a:sym typeface="Calibri"/>
              </a:rPr>
              <a:t> </a:t>
            </a:r>
            <a:r>
              <a:rPr b="1" lang="en" sz="1600">
                <a:solidFill>
                  <a:srgbClr val="424242"/>
                </a:solidFill>
                <a:latin typeface="Calibri"/>
                <a:ea typeface="Calibri"/>
                <a:cs typeface="Calibri"/>
                <a:sym typeface="Calibri"/>
              </a:rPr>
              <a:t>3</a:t>
            </a:r>
            <a:r>
              <a:rPr lang="en" sz="1600">
                <a:solidFill>
                  <a:srgbClr val="424242"/>
                </a:solidFill>
                <a:latin typeface="Calibri"/>
                <a:ea typeface="Calibri"/>
                <a:cs typeface="Calibri"/>
                <a:sym typeface="Calibri"/>
              </a:rPr>
              <a:t> – Add the equations resulting from Step 2 to eliminate one variable.</a:t>
            </a:r>
            <a:endParaRPr sz="1600">
              <a:solidFill>
                <a:srgbClr val="424242"/>
              </a:solidFill>
              <a:latin typeface="Calibri"/>
              <a:ea typeface="Calibri"/>
              <a:cs typeface="Calibri"/>
              <a:sym typeface="Calibri"/>
            </a:endParaRPr>
          </a:p>
          <a:p>
            <a:pPr indent="0" lvl="0" marL="0" rtl="0" algn="l">
              <a:lnSpc>
                <a:spcPct val="115000"/>
              </a:lnSpc>
              <a:spcBef>
                <a:spcPts val="1200"/>
              </a:spcBef>
              <a:spcAft>
                <a:spcPts val="0"/>
              </a:spcAft>
              <a:buNone/>
            </a:pPr>
            <a:r>
              <a:rPr b="1" lang="en" sz="1600">
                <a:solidFill>
                  <a:srgbClr val="424242"/>
                </a:solidFill>
                <a:latin typeface="Calibri"/>
                <a:ea typeface="Calibri"/>
                <a:cs typeface="Calibri"/>
                <a:sym typeface="Calibri"/>
              </a:rPr>
              <a:t>Step 4</a:t>
            </a:r>
            <a:r>
              <a:rPr lang="en" sz="1600">
                <a:solidFill>
                  <a:srgbClr val="424242"/>
                </a:solidFill>
                <a:latin typeface="Calibri"/>
                <a:ea typeface="Calibri"/>
                <a:cs typeface="Calibri"/>
                <a:sym typeface="Calibri"/>
              </a:rPr>
              <a:t> – Solve for the remaining variable.</a:t>
            </a:r>
            <a:endParaRPr sz="1600">
              <a:solidFill>
                <a:srgbClr val="424242"/>
              </a:solidFill>
              <a:latin typeface="Calibri"/>
              <a:ea typeface="Calibri"/>
              <a:cs typeface="Calibri"/>
              <a:sym typeface="Calibri"/>
            </a:endParaRPr>
          </a:p>
          <a:p>
            <a:pPr indent="0" lvl="0" marL="0" rtl="0" algn="l">
              <a:lnSpc>
                <a:spcPct val="115000"/>
              </a:lnSpc>
              <a:spcBef>
                <a:spcPts val="1200"/>
              </a:spcBef>
              <a:spcAft>
                <a:spcPts val="0"/>
              </a:spcAft>
              <a:buNone/>
            </a:pPr>
            <a:r>
              <a:rPr b="1" lang="en" sz="1600">
                <a:solidFill>
                  <a:srgbClr val="424242"/>
                </a:solidFill>
                <a:latin typeface="Calibri"/>
                <a:ea typeface="Calibri"/>
                <a:cs typeface="Calibri"/>
                <a:sym typeface="Calibri"/>
              </a:rPr>
              <a:t>Step 5</a:t>
            </a:r>
            <a:r>
              <a:rPr lang="en" sz="1600">
                <a:solidFill>
                  <a:srgbClr val="424242"/>
                </a:solidFill>
                <a:latin typeface="Calibri"/>
                <a:ea typeface="Calibri"/>
                <a:cs typeface="Calibri"/>
                <a:sym typeface="Calibri"/>
              </a:rPr>
              <a:t> – Substitute the solution from Step 4 into an original equations. Solve for the other variable.</a:t>
            </a:r>
            <a:endParaRPr sz="1600">
              <a:solidFill>
                <a:srgbClr val="424242"/>
              </a:solidFill>
              <a:latin typeface="Calibri"/>
              <a:ea typeface="Calibri"/>
              <a:cs typeface="Calibri"/>
              <a:sym typeface="Calibri"/>
            </a:endParaRPr>
          </a:p>
          <a:p>
            <a:pPr indent="0" lvl="0" marL="0" rtl="0" algn="l">
              <a:lnSpc>
                <a:spcPct val="115000"/>
              </a:lnSpc>
              <a:spcBef>
                <a:spcPts val="1200"/>
              </a:spcBef>
              <a:spcAft>
                <a:spcPts val="0"/>
              </a:spcAft>
              <a:buNone/>
            </a:pPr>
            <a:r>
              <a:rPr b="1" lang="en" sz="1600">
                <a:solidFill>
                  <a:srgbClr val="424242"/>
                </a:solidFill>
                <a:latin typeface="Calibri"/>
                <a:ea typeface="Calibri"/>
                <a:cs typeface="Calibri"/>
                <a:sym typeface="Calibri"/>
              </a:rPr>
              <a:t>Step</a:t>
            </a:r>
            <a:r>
              <a:rPr lang="en" sz="1600">
                <a:solidFill>
                  <a:srgbClr val="424242"/>
                </a:solidFill>
                <a:latin typeface="Calibri"/>
                <a:ea typeface="Calibri"/>
                <a:cs typeface="Calibri"/>
                <a:sym typeface="Calibri"/>
              </a:rPr>
              <a:t> </a:t>
            </a:r>
            <a:r>
              <a:rPr b="1" lang="en" sz="1600">
                <a:solidFill>
                  <a:srgbClr val="424242"/>
                </a:solidFill>
                <a:latin typeface="Calibri"/>
                <a:ea typeface="Calibri"/>
                <a:cs typeface="Calibri"/>
                <a:sym typeface="Calibri"/>
              </a:rPr>
              <a:t>6</a:t>
            </a:r>
            <a:r>
              <a:rPr lang="en" sz="1600">
                <a:solidFill>
                  <a:srgbClr val="424242"/>
                </a:solidFill>
                <a:latin typeface="Calibri"/>
                <a:ea typeface="Calibri"/>
                <a:cs typeface="Calibri"/>
                <a:sym typeface="Calibri"/>
              </a:rPr>
              <a:t> – Write the solution as an ordered pair.</a:t>
            </a:r>
            <a:endParaRPr sz="1600">
              <a:solidFill>
                <a:srgbClr val="424242"/>
              </a:solidFill>
              <a:latin typeface="Calibri"/>
              <a:ea typeface="Calibri"/>
              <a:cs typeface="Calibri"/>
              <a:sym typeface="Calibri"/>
            </a:endParaRPr>
          </a:p>
          <a:p>
            <a:pPr indent="0" lvl="0" marL="0" rtl="0" algn="l">
              <a:lnSpc>
                <a:spcPct val="115000"/>
              </a:lnSpc>
              <a:spcBef>
                <a:spcPts val="1200"/>
              </a:spcBef>
              <a:spcAft>
                <a:spcPts val="1200"/>
              </a:spcAft>
              <a:buNone/>
            </a:pPr>
            <a:r>
              <a:rPr b="1" lang="en" sz="1600">
                <a:solidFill>
                  <a:srgbClr val="424242"/>
                </a:solidFill>
                <a:latin typeface="Calibri"/>
                <a:ea typeface="Calibri"/>
                <a:cs typeface="Calibri"/>
                <a:sym typeface="Calibri"/>
              </a:rPr>
              <a:t>Step</a:t>
            </a:r>
            <a:r>
              <a:rPr lang="en" sz="1600">
                <a:solidFill>
                  <a:srgbClr val="424242"/>
                </a:solidFill>
                <a:latin typeface="Calibri"/>
                <a:ea typeface="Calibri"/>
                <a:cs typeface="Calibri"/>
                <a:sym typeface="Calibri"/>
              </a:rPr>
              <a:t> </a:t>
            </a:r>
            <a:r>
              <a:rPr b="1" lang="en" sz="1600">
                <a:solidFill>
                  <a:srgbClr val="424242"/>
                </a:solidFill>
                <a:latin typeface="Calibri"/>
                <a:ea typeface="Calibri"/>
                <a:cs typeface="Calibri"/>
                <a:sym typeface="Calibri"/>
              </a:rPr>
              <a:t>7</a:t>
            </a:r>
            <a:r>
              <a:rPr lang="en" sz="1600">
                <a:solidFill>
                  <a:srgbClr val="424242"/>
                </a:solidFill>
                <a:latin typeface="Calibri"/>
                <a:ea typeface="Calibri"/>
                <a:cs typeface="Calibri"/>
                <a:sym typeface="Calibri"/>
              </a:rPr>
              <a:t> – Check the solution. </a:t>
            </a:r>
            <a:endParaRPr sz="1900">
              <a:solidFill>
                <a:srgbClr val="424242"/>
              </a:solidFill>
              <a:latin typeface="Calibri"/>
              <a:ea typeface="Calibri"/>
              <a:cs typeface="Calibri"/>
              <a:sym typeface="Calibri"/>
            </a:endParaRPr>
          </a:p>
        </p:txBody>
      </p:sp>
      <p:cxnSp>
        <p:nvCxnSpPr>
          <p:cNvPr id="287" name="Google Shape;287;p25"/>
          <p:cNvCxnSpPr/>
          <p:nvPr/>
        </p:nvCxnSpPr>
        <p:spPr>
          <a:xfrm>
            <a:off x="4906525" y="616105"/>
            <a:ext cx="3972600" cy="0"/>
          </a:xfrm>
          <a:prstGeom prst="straightConnector1">
            <a:avLst/>
          </a:prstGeom>
          <a:noFill/>
          <a:ln cap="flat" cmpd="sng" w="19050">
            <a:solidFill>
              <a:srgbClr val="595959"/>
            </a:solidFill>
            <a:prstDash val="solid"/>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91" name="Shape 291"/>
        <p:cNvGrpSpPr/>
        <p:nvPr/>
      </p:nvGrpSpPr>
      <p:grpSpPr>
        <a:xfrm>
          <a:off x="0" y="0"/>
          <a:ext cx="0" cy="0"/>
          <a:chOff x="0" y="0"/>
          <a:chExt cx="0" cy="0"/>
        </a:xfrm>
      </p:grpSpPr>
      <p:sp>
        <p:nvSpPr>
          <p:cNvPr id="292" name="Google Shape;292;p2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3" name="Google Shape;293;p2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4" name="Google Shape;294;p2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5" name="Google Shape;295;p2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6" name="Google Shape;296;p2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7" name="Google Shape;297;p26"/>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98" name="Google Shape;298;p26"/>
          <p:cNvCxnSpPr>
            <a:stCxn id="292" idx="2"/>
            <a:endCxn id="29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99" name="Google Shape;299;p26"/>
          <p:cNvCxnSpPr>
            <a:stCxn id="294" idx="3"/>
            <a:endCxn id="29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00" name="Google Shape;300;p26"/>
          <p:cNvCxnSpPr>
            <a:stCxn id="293" idx="3"/>
            <a:endCxn id="295"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01" name="Google Shape;301;p26"/>
          <p:cNvCxnSpPr>
            <a:stCxn id="295" idx="3"/>
            <a:endCxn id="29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02" name="Google Shape;302;p26"/>
          <p:cNvCxnSpPr>
            <a:stCxn id="297" idx="3"/>
            <a:endCxn id="29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03" name="Google Shape;303;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4" name="Google Shape;304;p2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05" name="Google Shape;305;p26"/>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06" name="Google Shape;306;p26"/>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07" name="Google Shape;307;p26"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08" name="Google Shape;308;p26"/>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09" name="Google Shape;309;p26"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10" name="Google Shape;310;p26"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11" name="Google Shape;311;p26"/>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2" name="Google Shape;312;p26"/>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3" name="Google Shape;313;p26"/>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14" name="Google Shape;314;p26"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15" name="Google Shape;315;p26"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16" name="Google Shape;316;p26"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0" name="Shape 320"/>
        <p:cNvGrpSpPr/>
        <p:nvPr/>
      </p:nvGrpSpPr>
      <p:grpSpPr>
        <a:xfrm>
          <a:off x="0" y="0"/>
          <a:ext cx="0" cy="0"/>
          <a:chOff x="0" y="0"/>
          <a:chExt cx="0" cy="0"/>
        </a:xfrm>
      </p:grpSpPr>
      <p:sp>
        <p:nvSpPr>
          <p:cNvPr id="321" name="Google Shape;321;p27"/>
          <p:cNvSpPr txBox="1"/>
          <p:nvPr>
            <p:ph type="title"/>
          </p:nvPr>
        </p:nvSpPr>
        <p:spPr>
          <a:xfrm>
            <a:off x="311700" y="1402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22" name="Google Shape;322;p27"/>
          <p:cNvSpPr txBox="1"/>
          <p:nvPr>
            <p:ph idx="1" type="body"/>
          </p:nvPr>
        </p:nvSpPr>
        <p:spPr>
          <a:xfrm>
            <a:off x="311700" y="1160325"/>
            <a:ext cx="7847700" cy="3643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On a family outing, Marlon bought 5 cups of hot cocoa and 4 pretzels for $18.40. Some of his family members would like a second serving, so he went back to the same food stand and bought another 2 cups of hot cocoa and 4 pretzels for $11.20. A system of equations that represent the quantities and constraints in this situation is given.</a:t>
            </a:r>
            <a:endParaRPr/>
          </a:p>
          <a:p>
            <a:pPr indent="-336550" lvl="0" marL="457200" rtl="0" algn="l">
              <a:lnSpc>
                <a:spcPct val="100000"/>
              </a:lnSpc>
              <a:spcBef>
                <a:spcPts val="1200"/>
              </a:spcBef>
              <a:spcAft>
                <a:spcPts val="0"/>
              </a:spcAft>
              <a:buClr>
                <a:srgbClr val="424242"/>
              </a:buClr>
              <a:buSzPts val="1700"/>
              <a:buAutoNum type="arabicPeriod"/>
            </a:pPr>
            <a:r>
              <a:rPr lang="en"/>
              <a:t>What does the solution to the system, (</a:t>
            </a:r>
            <a:r>
              <a:rPr i="1" lang="en">
                <a:latin typeface="Times New Roman"/>
                <a:ea typeface="Times New Roman"/>
                <a:cs typeface="Times New Roman"/>
                <a:sym typeface="Times New Roman"/>
              </a:rPr>
              <a:t>c</a:t>
            </a:r>
            <a:r>
              <a:rPr lang="en"/>
              <a:t>, </a:t>
            </a:r>
            <a:r>
              <a:rPr i="1" lang="en">
                <a:latin typeface="Times New Roman"/>
                <a:ea typeface="Times New Roman"/>
                <a:cs typeface="Times New Roman"/>
                <a:sym typeface="Times New Roman"/>
              </a:rPr>
              <a:t>p</a:t>
            </a:r>
            <a:r>
              <a:rPr lang="en"/>
              <a:t>), represent in this situation?</a:t>
            </a:r>
            <a:endParaRPr/>
          </a:p>
          <a:p>
            <a:pPr indent="-336550" lvl="0" marL="457200" rtl="0" algn="l">
              <a:lnSpc>
                <a:spcPct val="100000"/>
              </a:lnSpc>
              <a:spcBef>
                <a:spcPts val="0"/>
              </a:spcBef>
              <a:spcAft>
                <a:spcPts val="0"/>
              </a:spcAft>
              <a:buClr>
                <a:srgbClr val="424242"/>
              </a:buClr>
              <a:buSzPts val="1700"/>
              <a:buAutoNum type="arabicPeriod"/>
            </a:pPr>
            <a:r>
              <a:rPr lang="en"/>
              <a:t>If we add the second equation to the first equation, we have a new equation: 7</a:t>
            </a:r>
            <a:r>
              <a:rPr i="1" lang="en">
                <a:latin typeface="Times New Roman"/>
                <a:ea typeface="Times New Roman"/>
                <a:cs typeface="Times New Roman"/>
                <a:sym typeface="Times New Roman"/>
              </a:rPr>
              <a:t>c</a:t>
            </a:r>
            <a:r>
              <a:rPr i="1" lang="en"/>
              <a:t> </a:t>
            </a:r>
            <a:r>
              <a:rPr lang="en"/>
              <a:t>+ 8</a:t>
            </a:r>
            <a:r>
              <a:rPr i="1" lang="en">
                <a:latin typeface="Times New Roman"/>
                <a:ea typeface="Times New Roman"/>
                <a:cs typeface="Times New Roman"/>
                <a:sym typeface="Times New Roman"/>
              </a:rPr>
              <a:t>p</a:t>
            </a:r>
            <a:r>
              <a:rPr i="1" lang="en"/>
              <a:t> </a:t>
            </a:r>
            <a:r>
              <a:rPr lang="en"/>
              <a:t>= 29.60</a:t>
            </a:r>
            <a:r>
              <a:rPr lang="en"/>
              <a:t>. Explain why the same </a:t>
            </a:r>
            <a:r>
              <a:rPr lang="en"/>
              <a:t>(</a:t>
            </a:r>
            <a:r>
              <a:rPr i="1" lang="en">
                <a:latin typeface="Times New Roman"/>
                <a:ea typeface="Times New Roman"/>
                <a:cs typeface="Times New Roman"/>
                <a:sym typeface="Times New Roman"/>
              </a:rPr>
              <a:t>c</a:t>
            </a:r>
            <a:r>
              <a:rPr lang="en"/>
              <a:t>, </a:t>
            </a:r>
            <a:r>
              <a:rPr i="1" lang="en">
                <a:latin typeface="Times New Roman"/>
                <a:ea typeface="Times New Roman"/>
                <a:cs typeface="Times New Roman"/>
                <a:sym typeface="Times New Roman"/>
              </a:rPr>
              <a:t>p</a:t>
            </a:r>
            <a:r>
              <a:rPr lang="en"/>
              <a:t>)</a:t>
            </a:r>
            <a:r>
              <a:rPr lang="en"/>
              <a:t> pair that is a solution to the two original equations is also a solution to this new equation.</a:t>
            </a:r>
            <a:endParaRPr/>
          </a:p>
          <a:p>
            <a:pPr indent="-336550" lvl="0" marL="457200" rtl="0" algn="l">
              <a:lnSpc>
                <a:spcPct val="100000"/>
              </a:lnSpc>
              <a:spcBef>
                <a:spcPts val="0"/>
              </a:spcBef>
              <a:spcAft>
                <a:spcPts val="0"/>
              </a:spcAft>
              <a:buClr>
                <a:srgbClr val="424242"/>
              </a:buClr>
              <a:buSzPts val="1700"/>
              <a:buAutoNum type="arabicPeriod"/>
            </a:pPr>
            <a:r>
              <a:rPr lang="en"/>
              <a:t>Does the equation </a:t>
            </a:r>
            <a:r>
              <a:rPr lang="en"/>
              <a:t>7</a:t>
            </a:r>
            <a:r>
              <a:rPr i="1" lang="en">
                <a:latin typeface="Times New Roman"/>
                <a:ea typeface="Times New Roman"/>
                <a:cs typeface="Times New Roman"/>
                <a:sym typeface="Times New Roman"/>
              </a:rPr>
              <a:t>c</a:t>
            </a:r>
            <a:r>
              <a:rPr i="1" lang="en"/>
              <a:t> </a:t>
            </a:r>
            <a:r>
              <a:rPr lang="en"/>
              <a:t>+ 8</a:t>
            </a:r>
            <a:r>
              <a:rPr i="1" lang="en">
                <a:latin typeface="Times New Roman"/>
                <a:ea typeface="Times New Roman"/>
                <a:cs typeface="Times New Roman"/>
                <a:sym typeface="Times New Roman"/>
              </a:rPr>
              <a:t>p</a:t>
            </a:r>
            <a:r>
              <a:rPr i="1" lang="en"/>
              <a:t> </a:t>
            </a:r>
            <a:r>
              <a:rPr lang="en"/>
              <a:t>= 29.60</a:t>
            </a:r>
            <a:r>
              <a:rPr lang="en"/>
              <a:t> help us solve the original system? If you think so, explain how it helps. If you don’t think so, explain why not and what would help us solve the system.</a:t>
            </a:r>
            <a:endParaRPr/>
          </a:p>
        </p:txBody>
      </p:sp>
      <p:sp>
        <p:nvSpPr>
          <p:cNvPr id="323" name="Google Shape;323;p27"/>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4" name="Google Shape;324;p27"/>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2.5.4 Solving Systems of Equations Using Real-World Examples</a:t>
            </a:r>
            <a:endParaRPr/>
          </a:p>
        </p:txBody>
      </p:sp>
      <p:graphicFrame>
        <p:nvGraphicFramePr>
          <p:cNvPr id="325" name="Google Shape;325;p27"/>
          <p:cNvGraphicFramePr/>
          <p:nvPr/>
        </p:nvGraphicFramePr>
        <p:xfrm>
          <a:off x="5352850" y="195038"/>
          <a:ext cx="3000000" cy="3000000"/>
        </p:xfrm>
        <a:graphic>
          <a:graphicData uri="http://schemas.openxmlformats.org/drawingml/2006/table">
            <a:tbl>
              <a:tblPr>
                <a:noFill/>
                <a:tableStyleId>{AEFDFF33-7DB7-45AC-B36C-3B4C8DF6FE46}</a:tableStyleId>
              </a:tblPr>
              <a:tblGrid>
                <a:gridCol w="218747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5</a:t>
                      </a:r>
                      <a:r>
                        <a:rPr i="1" lang="en" sz="2200">
                          <a:solidFill>
                            <a:srgbClr val="424242"/>
                          </a:solidFill>
                          <a:latin typeface="Times New Roman"/>
                          <a:ea typeface="Times New Roman"/>
                          <a:cs typeface="Times New Roman"/>
                          <a:sym typeface="Times New Roman"/>
                        </a:rPr>
                        <a:t>c</a:t>
                      </a:r>
                      <a:r>
                        <a:rPr lang="en" sz="2200">
                          <a:solidFill>
                            <a:srgbClr val="424242"/>
                          </a:solidFill>
                          <a:latin typeface="Calibri"/>
                          <a:ea typeface="Calibri"/>
                          <a:cs typeface="Calibri"/>
                          <a:sym typeface="Calibri"/>
                        </a:rPr>
                        <a:t> + 4</a:t>
                      </a:r>
                      <a:r>
                        <a:rPr i="1" lang="en" sz="2200">
                          <a:solidFill>
                            <a:srgbClr val="424242"/>
                          </a:solidFill>
                          <a:latin typeface="Times New Roman"/>
                          <a:ea typeface="Times New Roman"/>
                          <a:cs typeface="Times New Roman"/>
                          <a:sym typeface="Times New Roman"/>
                        </a:rPr>
                        <a:t>p</a:t>
                      </a:r>
                      <a:r>
                        <a:rPr lang="en" sz="2200">
                          <a:solidFill>
                            <a:srgbClr val="424242"/>
                          </a:solidFill>
                          <a:latin typeface="Calibri"/>
                          <a:ea typeface="Calibri"/>
                          <a:cs typeface="Calibri"/>
                          <a:sym typeface="Calibri"/>
                        </a:rPr>
                        <a:t> = 18.40</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2</a:t>
                      </a:r>
                      <a:r>
                        <a:rPr i="1" lang="en" sz="2200">
                          <a:solidFill>
                            <a:srgbClr val="424242"/>
                          </a:solidFill>
                          <a:latin typeface="Times New Roman"/>
                          <a:ea typeface="Times New Roman"/>
                          <a:cs typeface="Times New Roman"/>
                          <a:sym typeface="Times New Roman"/>
                        </a:rPr>
                        <a:t>c</a:t>
                      </a:r>
                      <a:r>
                        <a:rPr lang="en" sz="2200">
                          <a:solidFill>
                            <a:srgbClr val="424242"/>
                          </a:solidFill>
                          <a:latin typeface="Calibri"/>
                          <a:ea typeface="Calibri"/>
                          <a:cs typeface="Calibri"/>
                          <a:sym typeface="Calibri"/>
                        </a:rPr>
                        <a:t> + 4</a:t>
                      </a:r>
                      <a:r>
                        <a:rPr i="1" lang="en" sz="2200">
                          <a:solidFill>
                            <a:srgbClr val="424242"/>
                          </a:solidFill>
                          <a:latin typeface="Times New Roman"/>
                          <a:ea typeface="Times New Roman"/>
                          <a:cs typeface="Times New Roman"/>
                          <a:sym typeface="Times New Roman"/>
                        </a:rPr>
                        <a:t>p</a:t>
                      </a:r>
                      <a:r>
                        <a:rPr lang="en" sz="2200">
                          <a:solidFill>
                            <a:srgbClr val="424242"/>
                          </a:solidFill>
                          <a:latin typeface="Calibri"/>
                          <a:ea typeface="Calibri"/>
                          <a:cs typeface="Calibri"/>
                          <a:sym typeface="Calibri"/>
                        </a:rPr>
                        <a:t> = 11.20</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pic>
        <p:nvPicPr>
          <p:cNvPr descr="Cartoon Christmas hot chocolate with whipped cream, chocolate topping and cinnamon sticks. (Provided by Getty Images)" id="326" name="Google Shape;326;p27"/>
          <p:cNvPicPr preferRelativeResize="0"/>
          <p:nvPr/>
        </p:nvPicPr>
        <p:blipFill>
          <a:blip r:embed="rId4">
            <a:alphaModFix/>
          </a:blip>
          <a:stretch>
            <a:fillRect/>
          </a:stretch>
        </p:blipFill>
        <p:spPr>
          <a:xfrm rot="509216">
            <a:off x="7836974" y="3063"/>
            <a:ext cx="1059750" cy="1272176"/>
          </a:xfrm>
          <a:prstGeom prst="rect">
            <a:avLst/>
          </a:prstGeom>
          <a:noFill/>
          <a:ln>
            <a:noFill/>
          </a:ln>
        </p:spPr>
      </p:pic>
      <p:pic>
        <p:nvPicPr>
          <p:cNvPr descr="pretzels snack food color icon vector illustration (Provided by Getty Images)" id="327" name="Google Shape;327;p27"/>
          <p:cNvPicPr preferRelativeResize="0"/>
          <p:nvPr/>
        </p:nvPicPr>
        <p:blipFill>
          <a:blip r:embed="rId5">
            <a:alphaModFix/>
          </a:blip>
          <a:stretch>
            <a:fillRect/>
          </a:stretch>
        </p:blipFill>
        <p:spPr>
          <a:xfrm flipH="1" rot="1076350">
            <a:off x="8283600" y="1346474"/>
            <a:ext cx="789626" cy="789626"/>
          </a:xfrm>
          <a:prstGeom prst="rect">
            <a:avLst/>
          </a:prstGeom>
          <a:noFill/>
          <a:ln>
            <a:noFill/>
          </a:ln>
        </p:spPr>
      </p:pic>
      <p:pic>
        <p:nvPicPr>
          <p:cNvPr descr="pretzels snack food color icon vector illustration (Provided by Getty Images)" id="328" name="Google Shape;328;p27"/>
          <p:cNvPicPr preferRelativeResize="0"/>
          <p:nvPr/>
        </p:nvPicPr>
        <p:blipFill>
          <a:blip r:embed="rId5">
            <a:alphaModFix/>
          </a:blip>
          <a:stretch>
            <a:fillRect/>
          </a:stretch>
        </p:blipFill>
        <p:spPr>
          <a:xfrm flipH="1" rot="-815624">
            <a:off x="8365325" y="2024536"/>
            <a:ext cx="789623" cy="78962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32" name="Shape 332"/>
        <p:cNvGrpSpPr/>
        <p:nvPr/>
      </p:nvGrpSpPr>
      <p:grpSpPr>
        <a:xfrm>
          <a:off x="0" y="0"/>
          <a:ext cx="0" cy="0"/>
          <a:chOff x="0" y="0"/>
          <a:chExt cx="0" cy="0"/>
        </a:xfrm>
      </p:grpSpPr>
      <p:sp>
        <p:nvSpPr>
          <p:cNvPr id="333" name="Google Shape;333;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4" name="Google Shape;334;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5" name="Google Shape;335;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6" name="Google Shape;336;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7" name="Google Shape;337;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8" name="Google Shape;338;p28"/>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39" name="Google Shape;339;p28"/>
          <p:cNvCxnSpPr>
            <a:stCxn id="333" idx="2"/>
            <a:endCxn id="33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0" name="Google Shape;340;p28"/>
          <p:cNvCxnSpPr>
            <a:stCxn id="335" idx="3"/>
            <a:endCxn id="33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41" name="Google Shape;341;p28"/>
          <p:cNvCxnSpPr>
            <a:stCxn id="334" idx="3"/>
            <a:endCxn id="33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42" name="Google Shape;342;p28"/>
          <p:cNvCxnSpPr>
            <a:stCxn id="336" idx="3"/>
            <a:endCxn id="33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43" name="Google Shape;343;p28"/>
          <p:cNvCxnSpPr>
            <a:stCxn id="338" idx="3"/>
            <a:endCxn id="33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44" name="Google Shape;344;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5" name="Google Shape;345;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46" name="Google Shape;346;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47" name="Google Shape;347;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48" name="Google Shape;348;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49" name="Google Shape;349;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50" name="Google Shape;350;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1" name="Google Shape;351;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2" name="Google Shape;352;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53" name="Google Shape;353;p28"/>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54" name="Google Shape;354;p28"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55" name="Google Shape;355;p28"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56" name="Google Shape;356;p28"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57" name="Google Shape;357;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1" name="Shape 361"/>
        <p:cNvGrpSpPr/>
        <p:nvPr/>
      </p:nvGrpSpPr>
      <p:grpSpPr>
        <a:xfrm>
          <a:off x="0" y="0"/>
          <a:ext cx="0" cy="0"/>
          <a:chOff x="0" y="0"/>
          <a:chExt cx="0" cy="0"/>
        </a:xfrm>
      </p:grpSpPr>
      <p:sp>
        <p:nvSpPr>
          <p:cNvPr id="362" name="Google Shape;362;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63" name="Google Shape;363;p29"/>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64" name="Google Shape;364;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5" name="Google Shape;365;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2.5.5 </a:t>
            </a:r>
            <a:r>
              <a:rPr lang="en"/>
              <a:t>Practice</a:t>
            </a:r>
            <a:endParaRPr/>
          </a:p>
        </p:txBody>
      </p:sp>
      <p:pic>
        <p:nvPicPr>
          <p:cNvPr descr="Student studying with a laptop and open book, showing focus and independent learning during math practice." id="366" name="Google Shape;366;p29"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70" name="Shape 370"/>
        <p:cNvGrpSpPr/>
        <p:nvPr/>
      </p:nvGrpSpPr>
      <p:grpSpPr>
        <a:xfrm>
          <a:off x="0" y="0"/>
          <a:ext cx="0" cy="0"/>
          <a:chOff x="0" y="0"/>
          <a:chExt cx="0" cy="0"/>
        </a:xfrm>
      </p:grpSpPr>
      <p:sp>
        <p:nvSpPr>
          <p:cNvPr id="371" name="Google Shape;371;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2" name="Google Shape;372;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3" name="Google Shape;373;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4" name="Google Shape;374;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5" name="Google Shape;375;p30"/>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6" name="Google Shape;376;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77" name="Google Shape;377;p30"/>
          <p:cNvCxnSpPr>
            <a:stCxn id="371" idx="2"/>
            <a:endCxn id="37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78" name="Google Shape;378;p30"/>
          <p:cNvCxnSpPr>
            <a:stCxn id="373" idx="3"/>
            <a:endCxn id="37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79" name="Google Shape;379;p30"/>
          <p:cNvCxnSpPr>
            <a:stCxn id="372" idx="3"/>
            <a:endCxn id="37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80" name="Google Shape;380;p30"/>
          <p:cNvCxnSpPr>
            <a:stCxn id="374" idx="3"/>
            <a:endCxn id="376"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81" name="Google Shape;381;p30"/>
          <p:cNvCxnSpPr>
            <a:stCxn id="376" idx="3"/>
            <a:endCxn id="375"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82" name="Google Shape;382;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3" name="Google Shape;383;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84" name="Google Shape;384;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85" name="Google Shape;385;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86" name="Google Shape;386;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87" name="Google Shape;387;p30"/>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88" name="Google Shape;388;p30"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89" name="Google Shape;389;p30"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90" name="Google Shape;390;p30"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391" name="Google Shape;391;p30"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392" name="Google Shape;392;p30"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393" name="Google Shape;393;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394" name="Google Shape;394;p30"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395" name="Google Shape;395;p30"/>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9" name="Shape 399"/>
        <p:cNvGrpSpPr/>
        <p:nvPr/>
      </p:nvGrpSpPr>
      <p:grpSpPr>
        <a:xfrm>
          <a:off x="0" y="0"/>
          <a:ext cx="0" cy="0"/>
          <a:chOff x="0" y="0"/>
          <a:chExt cx="0" cy="0"/>
        </a:xfrm>
      </p:grpSpPr>
      <p:sp>
        <p:nvSpPr>
          <p:cNvPr id="400" name="Google Shape;400;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01" name="Google Shape;401;p31"/>
          <p:cNvSpPr txBox="1"/>
          <p:nvPr>
            <p:ph idx="1" type="body"/>
          </p:nvPr>
        </p:nvSpPr>
        <p:spPr>
          <a:xfrm>
            <a:off x="311700" y="1505650"/>
            <a:ext cx="8520600" cy="3345300"/>
          </a:xfrm>
          <a:prstGeom prst="rect">
            <a:avLst/>
          </a:prstGeom>
        </p:spPr>
        <p:txBody>
          <a:bodyPr anchorCtr="0" anchor="t" bIns="91425" lIns="91425" spcFirstLastPara="1" rIns="91425" wrap="square" tIns="91425">
            <a:normAutofit fontScale="92500" lnSpcReduction="20000"/>
          </a:bodyPr>
          <a:lstStyle/>
          <a:p>
            <a:pPr indent="0" lvl="0" marL="0" rtl="0" algn="l">
              <a:lnSpc>
                <a:spcPct val="100000"/>
              </a:lnSpc>
              <a:spcBef>
                <a:spcPts val="0"/>
              </a:spcBef>
              <a:spcAft>
                <a:spcPts val="0"/>
              </a:spcAft>
              <a:buNone/>
            </a:pPr>
            <a:r>
              <a:rPr lang="en"/>
              <a:t>Examine the system of equations given above. </a:t>
            </a:r>
            <a:r>
              <a:rPr b="1" lang="en"/>
              <a:t>Is there a pair of </a:t>
            </a:r>
            <a:r>
              <a:rPr b="1" i="1" lang="en">
                <a:latin typeface="Times New Roman"/>
                <a:ea typeface="Times New Roman"/>
                <a:cs typeface="Times New Roman"/>
                <a:sym typeface="Times New Roman"/>
              </a:rPr>
              <a:t>x</a:t>
            </a:r>
            <a:r>
              <a:rPr b="1" lang="en"/>
              <a:t>- and </a:t>
            </a:r>
            <a:r>
              <a:rPr b="1" i="1" lang="en">
                <a:latin typeface="Times New Roman"/>
                <a:ea typeface="Times New Roman"/>
                <a:cs typeface="Times New Roman"/>
                <a:sym typeface="Times New Roman"/>
              </a:rPr>
              <a:t>y</a:t>
            </a:r>
            <a:r>
              <a:rPr b="1" lang="en"/>
              <a:t>-values that makes both equations true?</a:t>
            </a:r>
            <a:endParaRPr b="1"/>
          </a:p>
          <a:p>
            <a:pPr indent="-334327" lvl="0" marL="457200" rtl="0" algn="l">
              <a:lnSpc>
                <a:spcPct val="100000"/>
              </a:lnSpc>
              <a:spcBef>
                <a:spcPts val="1200"/>
              </a:spcBef>
              <a:spcAft>
                <a:spcPts val="0"/>
              </a:spcAft>
              <a:buSzPct val="100000"/>
              <a:buAutoNum type="arabicPeriod"/>
            </a:pPr>
            <a:r>
              <a:rPr lang="en"/>
              <a:t>Why is it okay to add an expression, 2</a:t>
            </a:r>
            <a:r>
              <a:rPr i="1" lang="en">
                <a:latin typeface="Times New Roman"/>
                <a:ea typeface="Times New Roman"/>
                <a:cs typeface="Times New Roman"/>
                <a:sym typeface="Times New Roman"/>
              </a:rPr>
              <a:t>x </a:t>
            </a:r>
            <a:r>
              <a:rPr lang="en"/>
              <a:t>+ </a:t>
            </a:r>
            <a:r>
              <a:rPr i="1" lang="en">
                <a:latin typeface="Times New Roman"/>
                <a:ea typeface="Times New Roman"/>
                <a:cs typeface="Times New Roman"/>
                <a:sym typeface="Times New Roman"/>
              </a:rPr>
              <a:t>y</a:t>
            </a:r>
            <a:r>
              <a:rPr lang="en"/>
              <a:t>, to one side of the first equation, but add a number, 7, to the other side?</a:t>
            </a:r>
            <a:endParaRPr/>
          </a:p>
          <a:p>
            <a:pPr indent="-334327" lvl="0" marL="457200" rtl="0" algn="l">
              <a:lnSpc>
                <a:spcPct val="100000"/>
              </a:lnSpc>
              <a:spcBef>
                <a:spcPts val="0"/>
              </a:spcBef>
              <a:spcAft>
                <a:spcPts val="0"/>
              </a:spcAft>
              <a:buSzPct val="100000"/>
              <a:buAutoNum type="arabicPeriod"/>
            </a:pPr>
            <a:r>
              <a:rPr lang="en"/>
              <a:t>What is the new equation?</a:t>
            </a:r>
            <a:endParaRPr/>
          </a:p>
          <a:p>
            <a:pPr indent="-334327" lvl="0" marL="457200" rtl="0" algn="l">
              <a:lnSpc>
                <a:spcPct val="100000"/>
              </a:lnSpc>
              <a:spcBef>
                <a:spcPts val="0"/>
              </a:spcBef>
              <a:spcAft>
                <a:spcPts val="0"/>
              </a:spcAft>
              <a:buSzPct val="100000"/>
              <a:buAutoNum type="arabicPeriod"/>
            </a:pPr>
            <a:r>
              <a:rPr lang="en"/>
              <a:t>Does the pair (2, 3) still make this equation true?</a:t>
            </a:r>
            <a:endParaRPr/>
          </a:p>
          <a:p>
            <a:pPr indent="-334327" lvl="0" marL="457200" rtl="0" algn="l">
              <a:lnSpc>
                <a:spcPct val="100000"/>
              </a:lnSpc>
              <a:spcBef>
                <a:spcPts val="0"/>
              </a:spcBef>
              <a:spcAft>
                <a:spcPts val="0"/>
              </a:spcAft>
              <a:buSzPct val="100000"/>
              <a:buAutoNum type="arabicPeriod"/>
            </a:pPr>
            <a:r>
              <a:rPr lang="en"/>
              <a:t>Suppose we add 7 to the left side of the first equation and 2</a:t>
            </a:r>
            <a:r>
              <a:rPr i="1" lang="en">
                <a:latin typeface="Times New Roman"/>
                <a:ea typeface="Times New Roman"/>
                <a:cs typeface="Times New Roman"/>
                <a:sym typeface="Times New Roman"/>
              </a:rPr>
              <a:t>x</a:t>
            </a:r>
            <a:r>
              <a:rPr i="1" lang="en"/>
              <a:t> </a:t>
            </a:r>
            <a:r>
              <a:rPr lang="en"/>
              <a:t>+ </a:t>
            </a:r>
            <a:r>
              <a:rPr i="1" lang="en">
                <a:latin typeface="Times New Roman"/>
                <a:ea typeface="Times New Roman"/>
                <a:cs typeface="Times New Roman"/>
                <a:sym typeface="Times New Roman"/>
              </a:rPr>
              <a:t>y</a:t>
            </a:r>
            <a:r>
              <a:rPr lang="en"/>
              <a:t> to the right side. What is the new equation?</a:t>
            </a:r>
            <a:endParaRPr/>
          </a:p>
          <a:p>
            <a:pPr indent="-334327" lvl="0" marL="457200" rtl="0" algn="l">
              <a:lnSpc>
                <a:spcPct val="100000"/>
              </a:lnSpc>
              <a:spcBef>
                <a:spcPts val="0"/>
              </a:spcBef>
              <a:spcAft>
                <a:spcPts val="0"/>
              </a:spcAft>
              <a:buSzPct val="100000"/>
              <a:buAutoNum type="arabicPeriod"/>
            </a:pPr>
            <a:r>
              <a:rPr lang="en"/>
              <a:t>Would the same pair of </a:t>
            </a:r>
            <a:r>
              <a:rPr i="1" lang="en">
                <a:latin typeface="Times New Roman"/>
                <a:ea typeface="Times New Roman"/>
                <a:cs typeface="Times New Roman"/>
                <a:sym typeface="Times New Roman"/>
              </a:rPr>
              <a:t>x</a:t>
            </a:r>
            <a:r>
              <a:rPr lang="en"/>
              <a:t>- and </a:t>
            </a:r>
            <a:r>
              <a:rPr i="1" lang="en">
                <a:latin typeface="Times New Roman"/>
                <a:ea typeface="Times New Roman"/>
                <a:cs typeface="Times New Roman"/>
                <a:sym typeface="Times New Roman"/>
              </a:rPr>
              <a:t>y</a:t>
            </a:r>
            <a:r>
              <a:rPr lang="en"/>
              <a:t>-values still work?</a:t>
            </a:r>
            <a:endParaRPr/>
          </a:p>
          <a:p>
            <a:pPr indent="-334327" lvl="0" marL="457200" rtl="0" algn="l">
              <a:lnSpc>
                <a:spcPct val="100000"/>
              </a:lnSpc>
              <a:spcBef>
                <a:spcPts val="0"/>
              </a:spcBef>
              <a:spcAft>
                <a:spcPts val="0"/>
              </a:spcAft>
              <a:buSzPct val="100000"/>
              <a:buAutoNum type="arabicPeriod"/>
            </a:pPr>
            <a:r>
              <a:rPr lang="en"/>
              <a:t>Suppose that, instead of adding, we subtract 7 from the left side and subtract 2</a:t>
            </a:r>
            <a:r>
              <a:rPr i="1" lang="en">
                <a:latin typeface="Times New Roman"/>
                <a:ea typeface="Times New Roman"/>
                <a:cs typeface="Times New Roman"/>
                <a:sym typeface="Times New Roman"/>
              </a:rPr>
              <a:t>x</a:t>
            </a:r>
            <a:r>
              <a:rPr i="1" lang="en"/>
              <a:t> </a:t>
            </a:r>
            <a:r>
              <a:rPr lang="en"/>
              <a:t>+ </a:t>
            </a:r>
            <a:r>
              <a:rPr i="1" lang="en">
                <a:latin typeface="Times New Roman"/>
                <a:ea typeface="Times New Roman"/>
                <a:cs typeface="Times New Roman"/>
                <a:sym typeface="Times New Roman"/>
              </a:rPr>
              <a:t>y</a:t>
            </a:r>
            <a:r>
              <a:rPr lang="en"/>
              <a:t> from the right side. What is the new equation?</a:t>
            </a:r>
            <a:endParaRPr/>
          </a:p>
          <a:p>
            <a:pPr indent="-334327" lvl="0" marL="457200" rtl="0" algn="l">
              <a:lnSpc>
                <a:spcPct val="100000"/>
              </a:lnSpc>
              <a:spcBef>
                <a:spcPts val="0"/>
              </a:spcBef>
              <a:spcAft>
                <a:spcPts val="0"/>
              </a:spcAft>
              <a:buSzPct val="100000"/>
              <a:buAutoNum type="arabicPeriod"/>
            </a:pPr>
            <a:r>
              <a:rPr lang="en"/>
              <a:t>Would the same pair of </a:t>
            </a:r>
            <a:r>
              <a:rPr i="1" lang="en">
                <a:latin typeface="Times New Roman"/>
                <a:ea typeface="Times New Roman"/>
                <a:cs typeface="Times New Roman"/>
                <a:sym typeface="Times New Roman"/>
              </a:rPr>
              <a:t>x</a:t>
            </a:r>
            <a:r>
              <a:rPr lang="en"/>
              <a:t>- and </a:t>
            </a:r>
            <a:r>
              <a:rPr i="1" lang="en">
                <a:latin typeface="Times New Roman"/>
                <a:ea typeface="Times New Roman"/>
                <a:cs typeface="Times New Roman"/>
                <a:sym typeface="Times New Roman"/>
              </a:rPr>
              <a:t>y</a:t>
            </a:r>
            <a:r>
              <a:rPr lang="en"/>
              <a:t>-values still work?</a:t>
            </a:r>
            <a:endParaRPr/>
          </a:p>
          <a:p>
            <a:pPr indent="-334327" lvl="0" marL="457200" rtl="0" algn="l">
              <a:lnSpc>
                <a:spcPct val="100000"/>
              </a:lnSpc>
              <a:spcBef>
                <a:spcPts val="0"/>
              </a:spcBef>
              <a:spcAft>
                <a:spcPts val="0"/>
              </a:spcAft>
              <a:buSzPct val="100000"/>
              <a:buAutoNum type="arabicPeriod"/>
            </a:pPr>
            <a:r>
              <a:rPr lang="en"/>
              <a:t>Why does the new equation still give the same solution even though we didn’t add the numbers or expressions from the same side of each equation?</a:t>
            </a:r>
            <a:endParaRPr/>
          </a:p>
        </p:txBody>
      </p:sp>
      <p:sp>
        <p:nvSpPr>
          <p:cNvPr id="402" name="Google Shape;402;p31"/>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3" name="Google Shape;403;p31"/>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2.5 Solving Systems by Elimination, Part 2</a:t>
            </a:r>
            <a:endParaRPr/>
          </a:p>
        </p:txBody>
      </p:sp>
      <p:graphicFrame>
        <p:nvGraphicFramePr>
          <p:cNvPr id="404" name="Google Shape;404;p31"/>
          <p:cNvGraphicFramePr/>
          <p:nvPr/>
        </p:nvGraphicFramePr>
        <p:xfrm>
          <a:off x="5858600" y="445013"/>
          <a:ext cx="3000000" cy="3000000"/>
        </p:xfrm>
        <a:graphic>
          <a:graphicData uri="http://schemas.openxmlformats.org/drawingml/2006/table">
            <a:tbl>
              <a:tblPr>
                <a:noFill/>
                <a:tableStyleId>{AEFDFF33-7DB7-45AC-B36C-3B4C8DF6FE46}</a:tableStyleId>
              </a:tblPr>
              <a:tblGrid>
                <a:gridCol w="26700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 2</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+ 8</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 20</a:t>
                      </a:r>
                      <a:endParaRPr sz="18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2</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 7</a:t>
                      </a:r>
                      <a:endParaRPr sz="18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405" name="Google Shape;405;p31"/>
          <p:cNvSpPr txBox="1"/>
          <p:nvPr/>
        </p:nvSpPr>
        <p:spPr>
          <a:xfrm>
            <a:off x="8189975" y="610950"/>
            <a:ext cx="7677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u="sng">
                <a:solidFill>
                  <a:schemeClr val="hlink"/>
                </a:solidFill>
                <a:latin typeface="Calibri"/>
                <a:ea typeface="Calibri"/>
                <a:cs typeface="Calibri"/>
                <a:sym typeface="Calibri"/>
                <a:hlinkClick r:id="rId4"/>
              </a:rPr>
              <a:t>graph</a:t>
            </a:r>
            <a:endParaRPr sz="1300">
              <a:solidFill>
                <a:srgbClr val="424242"/>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11" name="Google Shape;411;p32"/>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12" name="Google Shape;412;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3" name="Google Shape;413;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2.5 Solving Systems by Elimination, Part 2</a:t>
            </a:r>
            <a:endParaRPr/>
          </a:p>
        </p:txBody>
      </p:sp>
      <p:graphicFrame>
        <p:nvGraphicFramePr>
          <p:cNvPr id="414" name="Google Shape;414;p32"/>
          <p:cNvGraphicFramePr/>
          <p:nvPr/>
        </p:nvGraphicFramePr>
        <p:xfrm>
          <a:off x="311700" y="1764100"/>
          <a:ext cx="3000000" cy="3000000"/>
        </p:xfrm>
        <a:graphic>
          <a:graphicData uri="http://schemas.openxmlformats.org/drawingml/2006/table">
            <a:tbl>
              <a:tblPr>
                <a:noFill/>
                <a:tableStyleId>{12829E27-0FA4-4DED-A2B8-3B116B69C992}</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why adding or subtracting two equations that share a solution results in a new equation that also shares the same solution.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