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1C84570-1A1B-41B7-BB16-B3E1C3897AB0}">
  <a:tblStyle styleId="{D1C84570-1A1B-41B7-BB16-B3E1C3897AB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4766/openstax-alg1-unit-9-spn-vocabulary-flash-cards/?funnelUUID=1fd7afff-d3f0-45d5-b4b9-3915c20c22f0" TargetMode="External"/><Relationship Id="rId4" Type="http://schemas.openxmlformats.org/officeDocument/2006/relationships/hyperlink" Target="https://quizlet.com/881567564/openstax-alg1-unit-9-vocabulary-flash-cards/?funnelUUID=762f8869-1556-44ff-8fed-e4aa5812d356"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ncillaries.openstax.org/ancillaries/resources/ddbc409a-95e0-46eb-8a8a-2786b11fdc85/1748882784005/99e4a3d3-55ac-486a-ae16-30c75ca9c18d/2e/unit-9-more-quadratic-equations/9-3-1-solving-equations-with-fractions"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3-2-using-completing-the-square-to-solve-equations"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3-2-using-completing-the-square-to-solve-equation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9-3-4-completing-the-square-with-fractions"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 name="Google Shape;118;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lesson, students learn that completing the square can be used to solve any quadratic equation, including equations that involve rational numbers that are not integers. Students notice that the process of completing the square is the same when the equations involve messier numbers as when they have simple integers, but the calculations may be more time consuming and prone to error. An error-analysis activity highlights some common errors related to completing the square.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What is important in this lesson is to recognize that putting a quadratic equation in the form of (𝑥 + 𝑝)</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𝑞 allows them to solve it, but there are cases in which doing so may not always be the most efficient strategy.</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None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4325" lvl="0" marL="457200" rtl="0" algn="l">
              <a:lnSpc>
                <a:spcPct val="100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Scientific calculators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A1(G) display, explain, and justify mathematical ideas and arguments using precise mathematical language in written or oral communication.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A8(A) solve quadratic equations having real solutions by factoring, taking square roots, completing the square, and applying the quadratic formula. </a:t>
            </a:r>
            <a:endParaRPr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9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9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2(C) learn new language structures, expressions, and basic and academic vocabulary heard during classroom instruction and interactions.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2(E) use visual, contextual, and linguistic support to enhance and confirm understanding of increasingly complex and elaborate spoken language.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Alt text draft 1:</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Image of six rectangles connected by dotted lines conveying the progression of the Lesson. Each rectangle has an icon with text.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The first rectangle is green with a yellow icon and text. The icon is a rocket and text reads Warm Up.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second rectangle, which is light gray with a dark gray icon and text. The icon is a clipboard with a checkmark and the text reads Learning Activity.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third rectangle, which is light gray with a dark gray icon and text. The icon is a clipboard with a checkmark and the text reads Learning Activity.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fourth rectangle, which is light gray with a dark gray icon and text. The icon is a three progressively smaller bar graph rectangles with an arrow on top, following the slope. The text reads Cool Down.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fifth rectangle, which is light gray with a dark gray icon and text. The icon is a pencil tip and the text reads Practice.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It is connected to the sixth rectangle, which is light gray with a dark gray icon and text. The icon is a four arrows pointing at a circle. The text reads Lesson Synthesis.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 name="Google Shape;143;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Math Talk is to elicit strategies and understandings students have for operations on fractions and solving equations. These understandings help students develop fluency and will be helpful later in this lesson when students will need to use similar computations to solve quadratic equations.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for directions on how to launch the activity, answers, and synthesis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one problem at a time. </a:t>
            </a:r>
            <a:r>
              <a:rPr b="1" lang="en" sz="1300">
                <a:solidFill>
                  <a:schemeClr val="dk1"/>
                </a:solidFill>
                <a:highlight>
                  <a:srgbClr val="FFFF00"/>
                </a:highlight>
                <a:latin typeface="Calibri"/>
                <a:ea typeface="Calibri"/>
                <a:cs typeface="Calibri"/>
                <a:sym typeface="Calibri"/>
              </a:rPr>
              <a:t>NOTE: The problems have been animated to display on a click to facilitate this procedure. </a:t>
            </a:r>
            <a:endParaRPr b="1" sz="1300">
              <a:solidFill>
                <a:schemeClr val="dk1"/>
              </a:solidFill>
              <a:highlight>
                <a:srgbClr val="FFFF00"/>
              </a:highlight>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quiet time to think individually for each problem.</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them to give a signal with a “thumbs up” when they have an answer and a strategy.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all problems displayed throughout the talk.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Supports for students with disabilities and English language learners are </a:t>
            </a:r>
            <a:r>
              <a:rPr lang="en" sz="1300">
                <a:solidFill>
                  <a:schemeClr val="dk1"/>
                </a:solidFill>
                <a:latin typeface="Calibri"/>
                <a:ea typeface="Calibri"/>
                <a:cs typeface="Calibri"/>
                <a:sym typeface="Calibri"/>
              </a:rPr>
              <a:t>available</a:t>
            </a:r>
            <a:r>
              <a:rPr lang="en" sz="1300">
                <a:solidFill>
                  <a:schemeClr val="dk1"/>
                </a:solidFill>
                <a:latin typeface="Calibri"/>
                <a:ea typeface="Calibri"/>
                <a:cs typeface="Calibri"/>
                <a:sym typeface="Calibri"/>
              </a:rPr>
              <a:t> for this activity in the </a:t>
            </a:r>
            <a:r>
              <a:rPr lang="en" sz="1300" u="sng">
                <a:solidFill>
                  <a:schemeClr val="hlink"/>
                </a:solidFill>
                <a:latin typeface="Calibri"/>
                <a:ea typeface="Calibri"/>
                <a:cs typeface="Calibri"/>
                <a:sym typeface="Calibri"/>
                <a:hlinkClick r:id="rId2"/>
              </a:rPr>
              <a:t>online Teacher Guide</a:t>
            </a:r>
            <a:r>
              <a:rPr lang="en" sz="1300">
                <a:solidFill>
                  <a:schemeClr val="dk1"/>
                </a:solidFill>
                <a:latin typeface="Calibri"/>
                <a:ea typeface="Calibri"/>
                <a:cs typeface="Calibri"/>
                <a:sym typeface="Calibri"/>
              </a:rPr>
              <a:t>, if needed. Be sure you have logged in with your educator credentials to access the information.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8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⅛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⁹/₄</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⁶/₅</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⅙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Ask students to share their strategies for each problem. Record and display their responses for all to see. To involve more students in the conversation, consider asking:</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Who can restate __________'s reasoning in a different way?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have the same strategy but would explain it differently?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solve the problem in a different way?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anyone want to add on to __________'s strategy?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agree or disagree? Why?</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2 Collect and Display: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During the whole-class discussion, listen for and collect language students use to generalize the process of solving by completing the square. Write students' words and phrases on a visual display, keeping track of each step from start to finish. If necessary, use a specific example to make connections to the generalized steps by highlighting, making annotations, or drawing arrows. For example, when describing the “coefficient of the linear term” or the “perfect square” in the generalized process, highlight the actual terms in the example. Remind students to borrow language from the display and use it as a resource to draw language from during small-group and whole-class discussions.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a:t>
            </a:r>
            <a:r>
              <a:rPr i="1" lang="en" sz="1300">
                <a:solidFill>
                  <a:schemeClr val="dk1"/>
                </a:solidFill>
                <a:latin typeface="Calibri"/>
                <a:ea typeface="Calibri"/>
                <a:cs typeface="Calibri"/>
                <a:sym typeface="Calibri"/>
              </a:rPr>
              <a:t>Maximize meta-awareness; Support sense-making</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Engagement: Provide Access by Recruiting Interest</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Leverage choice around perceived challenge. Invite students to select at least three of the equations to solve. Encourage students to select the problems ahead, and persist with the problems they have chosen for the duration of the task (not re-selecting if a problem becomes challenging for them). Chunking this task into more manageable parts may also support students who benefit from additional processing time.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a:t>
            </a:r>
            <a:r>
              <a:rPr i="1" lang="en" sz="1300">
                <a:solidFill>
                  <a:schemeClr val="dk1"/>
                </a:solidFill>
                <a:latin typeface="Calibri"/>
                <a:ea typeface="Calibri"/>
                <a:cs typeface="Calibri"/>
                <a:sym typeface="Calibri"/>
              </a:rPr>
              <a:t>Organization; Attention; Social-emotional skills</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encounter equations that contain rational numbers. They learn that, even though the numbers are not as straightforward as in equations they have previously seen, they can still solve the equations by completing the square.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less-friendly numbers and the more elaborate equations make the computations more challenging, so students need to attend to precision and mind the steps for rearranging parts of the equations, as well as the signs of the numbers, especially negative numbers.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Make note of common errors or hurdles and address them during whole-class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Review the steps of the example with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Next, give students a moment to look at the list of equations in questions 1 – 3 and notice how they are like or unlike other equations they have seen and solved before.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Invite students to share some observations. They may notice, for instance: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(𝑥 − 3)(𝑥 + 1) = 5 does not have 0 on one side, so we cannot use the zero product property right away.</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½ 𝑥 = </a:t>
            </a:r>
            <a:r>
              <a:rPr baseline="30000"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16</a:t>
            </a:r>
            <a:r>
              <a:rPr lang="en" sz="1300">
                <a:solidFill>
                  <a:schemeClr val="dk1"/>
                </a:solidFill>
                <a:latin typeface="Calibri"/>
                <a:ea typeface="Calibri"/>
                <a:cs typeface="Calibri"/>
                <a:sym typeface="Calibri"/>
              </a:rPr>
              <a:t> and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 + </a:t>
            </a:r>
            <a:r>
              <a:rPr baseline="30000" lang="en" sz="1300">
                <a:solidFill>
                  <a:schemeClr val="dk1"/>
                </a:solidFill>
                <a:latin typeface="Calibri"/>
                <a:ea typeface="Calibri"/>
                <a:cs typeface="Calibri"/>
                <a:sym typeface="Calibri"/>
              </a:rPr>
              <a:t>8</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 0 involve fractions.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+ 3𝑥 + </a:t>
            </a:r>
            <a:r>
              <a:rPr baseline="30000" lang="en" sz="1300">
                <a:solidFill>
                  <a:schemeClr val="dk1"/>
                </a:solidFill>
                <a:latin typeface="Calibri"/>
                <a:ea typeface="Calibri"/>
                <a:cs typeface="Calibri"/>
                <a:sym typeface="Calibri"/>
              </a:rPr>
              <a:t>8</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 0 has an odd number for the coefficient of the linear term.</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(7 − 𝑥)(3 − 𝑥) + 3 = 0 has 0 on one side but the other side is a sum, not a product.</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+ 1.6𝑥 + 0.63 = 0 has decimals.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Explain to students that each equation can be solved by completing the square and using the same reasoning as when we solved simpler-looking equations earlier.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arranging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there is not enough time for students to answer all the questions, consider asking students to look at the list of equations and to choose one they think looks easier (or more familiar) and one that looks harder (or less familiar).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1; (b) 𝑥 = − 2, 𝑥 = 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t>
            </a:r>
            <a:r>
              <a:rPr baseline="30000" lang="en" sz="1300">
                <a:solidFill>
                  <a:schemeClr val="dk1"/>
                </a:solidFill>
                <a:latin typeface="Calibri"/>
                <a:ea typeface="Calibri"/>
                <a:cs typeface="Calibri"/>
                <a:sym typeface="Calibri"/>
              </a:rPr>
              <a:t>1</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16</a:t>
            </a:r>
            <a:r>
              <a:rPr lang="en" sz="1300">
                <a:solidFill>
                  <a:schemeClr val="dk1"/>
                </a:solidFill>
                <a:latin typeface="Calibri"/>
                <a:ea typeface="Calibri"/>
                <a:cs typeface="Calibri"/>
                <a:sym typeface="Calibri"/>
              </a:rPr>
              <a:t>; (b) 𝑥 = ¼, 𝑥 = – ¾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 (b) 𝑥 = − 2, 𝑥 = – 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Additional questions are available in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if students need more practice.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have a difficult time getting started given the increased complexity of these problems. Encourage these students to use completing the square to solve a more familiar problem first, such as 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+ 20 = 4, and then to use the structure of the process they followed as a guide to help them solve these more challenging problems.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share their solutions and display their work for all to see. If students found solutions that differ from each other, as time permits, invite these students to describe their thinking to the class, and encourage them to try to identify any errors and determine which solutions are correct. Discuss any common challenges or errors.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Make sure students understand that the process of solving by completing the square is the same whether the numbers in the equations are integers or other rational numbers. Elicit from students a generalization of the process. For example: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Start with a quadratic expression in standard form on one side of the equal sign and a number (which could be 0) on the other side.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Take half of the coefficient of the linear term and square it. The result is the constant term that would make the quadratic expression a perfect square.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Perform the same operations to both sides of the equal sign so that the constant term that is on one side is a perfect square that makes the expression a perfect square.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Rewrite the expression (in standard form) as a squared factor.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Find both values of the factor that, when squared, give the number on the other side of the equal sign.</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scaffold instruction, provide a blank template with the steps for students to follow as they solve equations.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After adding the (</a:t>
            </a:r>
            <a:r>
              <a:rPr baseline="30000" lang="en" sz="1300">
                <a:solidFill>
                  <a:schemeClr val="dk1"/>
                </a:solidFill>
                <a:latin typeface="Calibri"/>
                <a:ea typeface="Calibri"/>
                <a:cs typeface="Calibri"/>
                <a:sym typeface="Calibri"/>
              </a:rPr>
              <a:t>𝑏</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make sure to take the square root of both sides.</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is the value of </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𝑏</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not a zero.</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Move the ⁹/₄ to the other side of the equation then complete the square and add ²⁵/₄ to each side. Take the square root of each side then factor. The equation becomes 𝑥 + </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 Solve for 𝑥 and these are the zeros.</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perfect square binomial created is (𝑥 + </a:t>
            </a:r>
            <a:r>
              <a:rPr lang="en" sz="1300">
                <a:solidFill>
                  <a:schemeClr val="dk1"/>
                </a:solidFill>
                <a:latin typeface="Calibri"/>
                <a:ea typeface="Calibri"/>
                <a:cs typeface="Calibri"/>
                <a:sym typeface="Calibri"/>
              </a:rPr>
              <a:t> </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but this does not give the zero.</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Completing the square can be a useful method for solving quadratic equations in cases in which it is not easy to rewrite an expression in factored form.</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Another way to phrase (</a:t>
            </a:r>
            <a:r>
              <a:rPr baseline="30000"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“take ½ of the coefficient of the linear term and square it.”</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Answers - </a:t>
            </a: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to see all of the steps and work.</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𝑥 = </a:t>
            </a:r>
            <a:r>
              <a:rPr baseline="30000" lang="en" sz="1300">
                <a:solidFill>
                  <a:schemeClr val="dk1"/>
                </a:solidFill>
                <a:latin typeface="Calibri"/>
                <a:ea typeface="Calibri"/>
                <a:cs typeface="Calibri"/>
                <a:sym typeface="Calibri"/>
              </a:rPr>
              <a:t>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or 𝑥 = − </a:t>
            </a:r>
            <a:r>
              <a:rPr baseline="30000" lang="en" sz="1300">
                <a:solidFill>
                  <a:schemeClr val="dk1"/>
                </a:solidFill>
                <a:latin typeface="Calibri"/>
                <a:ea typeface="Calibri"/>
                <a:cs typeface="Calibri"/>
                <a:sym typeface="Calibri"/>
              </a:rPr>
              <a:t>15</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1 of activity 9.3.2.</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Speaking,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Give students additional time to make sure that everyone in their group can explain the errors they identified and proposed corrections. Invite groups to rehearse what they will say when they share with the whole class. Rehearsing provides students with additional opportunities to speak and clarify their thinking and will improve the quality of explanations shared during the whole-class discussion. Make sure to vary who is selected to represent the work of the group so that students get accustomed to preparing each other to fill that role.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Cultivate conversation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Chunk this task into manageable parts for students who benefit from support with organizational skills in problem solving. Check in with students after the first two to three minutes of work time. Invite one to two students to share how they identified the error in the first worked solution. Record their thinking on a display for all to see, and keep the work visible as students continue.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Attention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In this activity, students analyze worked examples of equations solved by completing the square. The work allows them to further develop their understanding of the method when used with rational numbers and to notice common errors. Identifying errors in worked examples is an opportunity to attend to precision and to analyze and critique the reasoning of others.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four equations in the task statement for all to see, have students access the online textbook, or provide a copy of the slides:</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+ 14𝑥 = −24</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− 10𝑥 + 16 = 0</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+ 2.4𝑥 = − 0.8</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5 </a:t>
            </a:r>
            <a:r>
              <a:rPr lang="en" sz="1300">
                <a:solidFill>
                  <a:schemeClr val="dk1"/>
                </a:solidFill>
                <a:latin typeface="Calibri"/>
                <a:ea typeface="Calibri"/>
                <a:cs typeface="Calibri"/>
                <a:sym typeface="Calibri"/>
              </a:rPr>
              <a:t>𝑥 + ⅕ = 0</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three to four.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Assign one equation (or more, depending on time constraints) for each group to solve by completing the square.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Once group members agree on the solutions, ask them to look for errors in the worked solution for the same equation (as the one they solved).</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&amp;</a:t>
            </a:r>
            <a:r>
              <a:rPr i="1"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 12; Error: In Step 2, the number being added, 28, is not a perfect square. It should be 49.</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8 &amp;</a:t>
            </a:r>
            <a:r>
              <a:rPr i="1"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 Errors: Step 4 should have 3 on the right side, not 9. Step 5 should have – 3 on the right side, not – 9.</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i="1" lang="en" sz="1300">
                <a:solidFill>
                  <a:schemeClr val="dk1"/>
                </a:solidFill>
                <a:latin typeface="Calibri"/>
                <a:ea typeface="Calibri"/>
                <a:cs typeface="Calibri"/>
                <a:sym typeface="Calibri"/>
              </a:rPr>
              <a:t>Additional activity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01625" lvl="0" marL="457200" rtl="0" algn="l">
              <a:lnSpc>
                <a:spcPct val="100000"/>
              </a:lnSpc>
              <a:spcBef>
                <a:spcPts val="0"/>
              </a:spcBef>
              <a:spcAft>
                <a:spcPts val="0"/>
              </a:spcAft>
              <a:buClr>
                <a:schemeClr val="dk1"/>
              </a:buClr>
              <a:buSzPts val="1150"/>
              <a:buFont typeface="Roboto"/>
              <a:buAutoNum type="arabicPeriod" startAt="3"/>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 0.4 &amp;</a:t>
            </a:r>
            <a:r>
              <a:rPr i="1" lang="en" sz="1300">
                <a:solidFill>
                  <a:schemeClr val="dk1"/>
                </a:solidFill>
                <a:latin typeface="Times New Roman"/>
                <a:ea typeface="Times New Roman"/>
                <a:cs typeface="Times New Roman"/>
                <a:sym typeface="Times New Roman"/>
              </a:rPr>
              <a:t> x</a:t>
            </a:r>
            <a:r>
              <a:rPr lang="en" sz="1300">
                <a:solidFill>
                  <a:schemeClr val="dk1"/>
                </a:solidFill>
                <a:latin typeface="Calibri"/>
                <a:ea typeface="Calibri"/>
                <a:cs typeface="Calibri"/>
                <a:sym typeface="Calibri"/>
              </a:rPr>
              <a:t> = – 2; Error: In Step 4, only the positive square root is written and the negative square root is neglected.</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startAt="3"/>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 &amp;</a:t>
            </a:r>
            <a:r>
              <a:rPr i="1" lang="en" sz="1300">
                <a:solidFill>
                  <a:schemeClr val="dk1"/>
                </a:solidFill>
                <a:latin typeface="Times New Roman"/>
                <a:ea typeface="Times New Roman"/>
                <a:cs typeface="Times New Roman"/>
                <a:sym typeface="Times New Roman"/>
              </a:rPr>
              <a:t> x</a:t>
            </a:r>
            <a:r>
              <a:rPr lang="en" sz="1300">
                <a:solidFill>
                  <a:schemeClr val="dk1"/>
                </a:solidFill>
                <a:latin typeface="Calibri"/>
                <a:ea typeface="Calibri"/>
                <a:cs typeface="Calibri"/>
                <a:sym typeface="Calibri"/>
              </a:rPr>
              <a:t> = ⅕; Errors: For example: In Step 2, different amounts are added to each side. On the left, </a:t>
            </a:r>
            <a:r>
              <a:rPr baseline="30000" lang="en" sz="1300">
                <a:solidFill>
                  <a:schemeClr val="dk1"/>
                </a:solidFill>
                <a:latin typeface="Calibri"/>
                <a:ea typeface="Calibri"/>
                <a:cs typeface="Calibri"/>
                <a:sym typeface="Calibri"/>
              </a:rPr>
              <a:t>4</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25</a:t>
            </a:r>
            <a:r>
              <a:rPr lang="en" sz="1300">
                <a:solidFill>
                  <a:schemeClr val="dk1"/>
                </a:solidFill>
                <a:latin typeface="Calibri"/>
                <a:ea typeface="Calibri"/>
                <a:cs typeface="Calibri"/>
                <a:sym typeface="Calibri"/>
              </a:rPr>
              <a:t> is added. On the right, </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25</a:t>
            </a:r>
            <a:r>
              <a:rPr lang="en" sz="1300">
                <a:solidFill>
                  <a:schemeClr val="dk1"/>
                </a:solidFill>
                <a:latin typeface="Calibri"/>
                <a:ea typeface="Calibri"/>
                <a:cs typeface="Calibri"/>
                <a:sym typeface="Calibri"/>
              </a:rPr>
              <a:t> is added. Or: While </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25</a:t>
            </a:r>
            <a:r>
              <a:rPr lang="en" sz="1300">
                <a:solidFill>
                  <a:schemeClr val="dk1"/>
                </a:solidFill>
                <a:latin typeface="Calibri"/>
                <a:ea typeface="Calibri"/>
                <a:cs typeface="Calibri"/>
                <a:sym typeface="Calibri"/>
              </a:rPr>
              <a:t> is added on the right side, ⅕ was only subtracted from the left side. Other explanations may also be accurate.</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To involve more students in the discussion, after each student presents, consider asking students to classify each error by type (not limited to one type per error) and explain their classification. Here are some examples of types of errors: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Careless errors</a:t>
            </a:r>
            <a:r>
              <a:rPr lang="en" sz="1300">
                <a:solidFill>
                  <a:schemeClr val="dk1"/>
                </a:solidFill>
                <a:latin typeface="Calibri"/>
                <a:ea typeface="Calibri"/>
                <a:cs typeface="Calibri"/>
                <a:sym typeface="Calibri"/>
              </a:rPr>
              <a:t>—for example, writing the wrong number or symbol, repeating the same step twice, leaving out a negative sign, or not following directions.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Computational errors</a:t>
            </a:r>
            <a:r>
              <a:rPr lang="en" sz="1300">
                <a:solidFill>
                  <a:schemeClr val="dk1"/>
                </a:solidFill>
                <a:latin typeface="Calibri"/>
                <a:ea typeface="Calibri"/>
                <a:cs typeface="Calibri"/>
                <a:sym typeface="Calibri"/>
              </a:rPr>
              <a:t>—for example, adding or subtracting incorrectly or putting a decimal point in the wrong place.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Gaps in understanding</a:t>
            </a:r>
            <a:r>
              <a:rPr lang="en" sz="1300">
                <a:solidFill>
                  <a:schemeClr val="dk1"/>
                </a:solidFill>
                <a:latin typeface="Calibri"/>
                <a:ea typeface="Calibri"/>
                <a:cs typeface="Calibri"/>
                <a:sym typeface="Calibri"/>
              </a:rPr>
              <a:t>—for example, misunderstanding of the problem or the rules of algebra, applying an ineffective strategy, or choosing the wrong operation or step.</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b="1" lang="en" sz="1300">
                <a:solidFill>
                  <a:schemeClr val="dk1"/>
                </a:solidFill>
                <a:latin typeface="Calibri"/>
                <a:ea typeface="Calibri"/>
                <a:cs typeface="Calibri"/>
                <a:sym typeface="Calibri"/>
              </a:rPr>
              <a:t>Lack of precision or incomplete communication</a:t>
            </a:r>
            <a:r>
              <a:rPr lang="en" sz="1300">
                <a:solidFill>
                  <a:schemeClr val="dk1"/>
                </a:solidFill>
                <a:latin typeface="Calibri"/>
                <a:ea typeface="Calibri"/>
                <a:cs typeface="Calibri"/>
                <a:sym typeface="Calibri"/>
              </a:rPr>
              <a:t>—for example, missing steps or explanations, incorrect notation, or forgetting labels or parentheses.</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inverse operation was correctly used and 7 was added to both sides.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When taking √(𝑥 − 3)2 = √16 the positive and negative 4s must be considered so that 𝑥 − 3 =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9 so the square was completed correctly.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problem can be solved by completing the square since it is a quadratic equation with a real coefficient of 𝑥.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find the error when solving quadratics, it is helpful to first solve the problem on your own.</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In Step 3, 25 was added to the left side of the equation, but 25 was SUBTRACTED from the right side of the equation. Equations must remain balanced, and 25 should be added to each side of the equation.</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all of the steps.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6" name="Google Shape;316;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numbers in the equations are not as simple, so the calculations may be more involved and time consuming. In some cases, more steps were needed to complete the square, and the process may be more prone to error.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steps are essentially the same: turn one side into a perfect-square expression, write it as a squared factor, and reason about the value of the factor.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Some common errors: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Only positive solutions are shown. Negative solutions are neglected.</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Different amounts are added to the two sides of the equal sign.</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wrong amount is added so the quadratic expression is not a perfect square.</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Incorrect calculations or missed steps.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we could easily see the factors in a quadratic equation, then it makes sense to solve the equation by putting it in factored form. When it is not obvious what the factors are, or when the equation involves non-integers, then completing the square may be preferable.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Emphasize that completing the square is a handy technique that can be used to solve any quadratic equation, but depending on the numbers in the equation, it may or may not be an efficient method.</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Combined directions)">
  <p:cSld name="TITLE_AND_TWO_COLUMNS_4">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4832400" y="1812425"/>
            <a:ext cx="3999900" cy="28053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34" name="Google Shape;34;p5"/>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35" name="Google Shape;35;p5"/>
          <p:cNvSpPr txBox="1"/>
          <p:nvPr>
            <p:ph idx="4" type="body"/>
          </p:nvPr>
        </p:nvSpPr>
        <p:spPr>
          <a:xfrm>
            <a:off x="311700" y="823525"/>
            <a:ext cx="8520600" cy="822900"/>
          </a:xfrm>
          <a:prstGeom prst="rect">
            <a:avLst/>
          </a:prstGeom>
          <a:noFill/>
          <a:ln>
            <a:noFill/>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36" name="Shape 36"/>
        <p:cNvGrpSpPr/>
        <p:nvPr/>
      </p:nvGrpSpPr>
      <p:grpSpPr>
        <a:xfrm>
          <a:off x="0" y="0"/>
          <a:ext cx="0" cy="0"/>
          <a:chOff x="0" y="0"/>
          <a:chExt cx="0" cy="0"/>
        </a:xfrm>
      </p:grpSpPr>
      <p:sp>
        <p:nvSpPr>
          <p:cNvPr id="37" name="Google Shape;37;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6"/>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9" name="Google Shape;39;p6"/>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40" name="Google Shape;40;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1" name="Google Shape;41;p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42" name="Shape 42"/>
        <p:cNvGrpSpPr/>
        <p:nvPr/>
      </p:nvGrpSpPr>
      <p:grpSpPr>
        <a:xfrm>
          <a:off x="0" y="0"/>
          <a:ext cx="0" cy="0"/>
          <a:chOff x="0" y="0"/>
          <a:chExt cx="0" cy="0"/>
        </a:xfrm>
      </p:grpSpPr>
      <p:sp>
        <p:nvSpPr>
          <p:cNvPr id="43" name="Google Shape;43;p7"/>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4" name="Google Shape;44;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5" name="Google Shape;45;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6" name="Google Shape;46;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7" name="Google Shape;47;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8" name="Shape 48"/>
        <p:cNvGrpSpPr/>
        <p:nvPr/>
      </p:nvGrpSpPr>
      <p:grpSpPr>
        <a:xfrm>
          <a:off x="0" y="0"/>
          <a:ext cx="0" cy="0"/>
          <a:chOff x="0" y="0"/>
          <a:chExt cx="0" cy="0"/>
        </a:xfrm>
      </p:grpSpPr>
      <p:sp>
        <p:nvSpPr>
          <p:cNvPr id="49" name="Google Shape;49;p8"/>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51" name="Google Shape;51;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2" name="Google Shape;52;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53" name="Shape 53"/>
        <p:cNvGrpSpPr/>
        <p:nvPr/>
      </p:nvGrpSpPr>
      <p:grpSpPr>
        <a:xfrm>
          <a:off x="0" y="0"/>
          <a:ext cx="0" cy="0"/>
          <a:chOff x="0" y="0"/>
          <a:chExt cx="0" cy="0"/>
        </a:xfrm>
      </p:grpSpPr>
      <p:sp>
        <p:nvSpPr>
          <p:cNvPr id="54" name="Google Shape;54;p9"/>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55" name="Google Shape;55;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6" name="Google Shape;56;p9"/>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57" name="Google Shape;57;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8" name="Google Shape;58;p9"/>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9" name="Shape 59"/>
        <p:cNvGrpSpPr/>
        <p:nvPr/>
      </p:nvGrpSpPr>
      <p:grpSpPr>
        <a:xfrm>
          <a:off x="0" y="0"/>
          <a:ext cx="0" cy="0"/>
          <a:chOff x="0" y="0"/>
          <a:chExt cx="0" cy="0"/>
        </a:xfrm>
      </p:grpSpPr>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62" name="Google Shape;62;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3" name="Google Shape;63;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64" name="Google Shape;64;p10"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65" name="Google Shape;65;p10"/>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66" name="Shape 66"/>
        <p:cNvGrpSpPr/>
        <p:nvPr/>
      </p:nvGrpSpPr>
      <p:grpSpPr>
        <a:xfrm>
          <a:off x="0" y="0"/>
          <a:ext cx="0" cy="0"/>
          <a:chOff x="0" y="0"/>
          <a:chExt cx="0" cy="0"/>
        </a:xfrm>
      </p:grpSpPr>
      <p:sp>
        <p:nvSpPr>
          <p:cNvPr id="67" name="Google Shape;6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9" name="Google Shape;69;p1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70" name="Google Shape;70;p11"/>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71" name="Shape 71"/>
        <p:cNvGrpSpPr/>
        <p:nvPr/>
      </p:nvGrpSpPr>
      <p:grpSpPr>
        <a:xfrm>
          <a:off x="0" y="0"/>
          <a:ext cx="0" cy="0"/>
          <a:chOff x="0" y="0"/>
          <a:chExt cx="0" cy="0"/>
        </a:xfrm>
      </p:grpSpPr>
      <p:sp>
        <p:nvSpPr>
          <p:cNvPr id="72" name="Google Shape;72;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3" name="Google Shape;73;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4" name="Google Shape;74;p12"/>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75" name="Google Shape;75;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77" name="Shape 77"/>
        <p:cNvGrpSpPr/>
        <p:nvPr/>
      </p:nvGrpSpPr>
      <p:grpSpPr>
        <a:xfrm>
          <a:off x="0" y="0"/>
          <a:ext cx="0" cy="0"/>
          <a:chOff x="0" y="0"/>
          <a:chExt cx="0" cy="0"/>
        </a:xfrm>
      </p:grpSpPr>
      <p:sp>
        <p:nvSpPr>
          <p:cNvPr id="78" name="Google Shape;78;p13"/>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9" name="Google Shape;79;p1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80" name="Google Shape;80;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81" name="Google Shape;81;p1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82" name="Shape 82"/>
        <p:cNvGrpSpPr/>
        <p:nvPr/>
      </p:nvGrpSpPr>
      <p:grpSpPr>
        <a:xfrm>
          <a:off x="0" y="0"/>
          <a:ext cx="0" cy="0"/>
          <a:chOff x="0" y="0"/>
          <a:chExt cx="0" cy="0"/>
        </a:xfrm>
      </p:grpSpPr>
      <p:sp>
        <p:nvSpPr>
          <p:cNvPr id="83" name="Google Shape;83;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4"/>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14.png"/><Relationship Id="rId6" Type="http://schemas.openxmlformats.org/officeDocument/2006/relationships/image" Target="../media/image9.png"/><Relationship Id="rId7" Type="http://schemas.openxmlformats.org/officeDocument/2006/relationships/image" Target="../media/image8.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2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3.jpg"/><Relationship Id="rId4" Type="http://schemas.openxmlformats.org/officeDocument/2006/relationships/hyperlink" Target="https://youtu.be/_QdlKaEmjO8" TargetMode="External"/><Relationship Id="rId5" Type="http://schemas.openxmlformats.org/officeDocument/2006/relationships/hyperlink" Target="http://www.youtube.com/watch?v=_QdlKaEmjO8" TargetMode="External"/><Relationship Id="rId6" Type="http://schemas.openxmlformats.org/officeDocument/2006/relationships/image" Target="../media/image2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3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5.png"/><Relationship Id="rId5"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 Id="rId3" Type="http://schemas.openxmlformats.org/officeDocument/2006/relationships/image" Target="../media/image2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3.xml"/><Relationship Id="rId3"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3.jp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 Id="rId3"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5"/>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90" name="Google Shape;90;p15"/>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a:t>
            </a:r>
            <a:r>
              <a:rPr lang="en"/>
              <a:t>9 More Quadratic Equations</a:t>
            </a:r>
            <a:endParaRPr b="1" sz="2200"/>
          </a:p>
        </p:txBody>
      </p:sp>
      <p:sp>
        <p:nvSpPr>
          <p:cNvPr id="91" name="Google Shape;91;p15"/>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9.3 Completing the Square, Part 2</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5" name="Shape 95"/>
        <p:cNvGrpSpPr/>
        <p:nvPr/>
      </p:nvGrpSpPr>
      <p:grpSpPr>
        <a:xfrm>
          <a:off x="0" y="0"/>
          <a:ext cx="0" cy="0"/>
          <a:chOff x="0" y="0"/>
          <a:chExt cx="0" cy="0"/>
        </a:xfrm>
      </p:grpSpPr>
      <p:pic>
        <p:nvPicPr>
          <p:cNvPr descr="Icon indicating this slide is hidden from student view" id="96" name="Google Shape;96;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97" name="Google Shape;97;p1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8" name="Google Shape;98;p16"/>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9" name="Google Shape;99;p16"/>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100" name="Google Shape;100;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4" name="Shape 104"/>
        <p:cNvGrpSpPr/>
        <p:nvPr/>
      </p:nvGrpSpPr>
      <p:grpSpPr>
        <a:xfrm>
          <a:off x="0" y="0"/>
          <a:ext cx="0" cy="0"/>
          <a:chOff x="0" y="0"/>
          <a:chExt cx="0" cy="0"/>
        </a:xfrm>
      </p:grpSpPr>
      <p:pic>
        <p:nvPicPr>
          <p:cNvPr descr="Icon indicating this slide is hidden from student view" id="105" name="Google Shape;105;p17"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06" name="Google Shape;106;p1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107" name="Google Shape;107;p17"/>
          <p:cNvSpPr txBox="1"/>
          <p:nvPr>
            <p:ph idx="1" type="body"/>
          </p:nvPr>
        </p:nvSpPr>
        <p:spPr>
          <a:xfrm>
            <a:off x="311700" y="723490"/>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8" name="Google Shape;108;p17" title="Reference Key Icon table"/>
          <p:cNvGraphicFramePr/>
          <p:nvPr/>
        </p:nvGraphicFramePr>
        <p:xfrm>
          <a:off x="242200" y="1160330"/>
          <a:ext cx="3000000" cy="3000000"/>
        </p:xfrm>
        <a:graphic>
          <a:graphicData uri="http://schemas.openxmlformats.org/drawingml/2006/table">
            <a:tbl>
              <a:tblPr>
                <a:noFill/>
                <a:tableStyleId>{D1C84570-1A1B-41B7-BB16-B3E1C3897AB0}</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9" name="Google Shape;109;p17"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10" name="Google Shape;110;p17"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11" name="Google Shape;111;p17"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12" name="Google Shape;112;p17"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13" name="Google Shape;113;p17"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14" name="Google Shape;114;p17"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9" name="Shape 119"/>
        <p:cNvGrpSpPr/>
        <p:nvPr/>
      </p:nvGrpSpPr>
      <p:grpSpPr>
        <a:xfrm>
          <a:off x="0" y="0"/>
          <a:ext cx="0" cy="0"/>
          <a:chOff x="0" y="0"/>
          <a:chExt cx="0" cy="0"/>
        </a:xfrm>
      </p:grpSpPr>
      <p:sp>
        <p:nvSpPr>
          <p:cNvPr id="120" name="Google Shape;120;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21" name="Google Shape;121;p18"/>
          <p:cNvSpPr txBox="1"/>
          <p:nvPr>
            <p:ph idx="1" type="body"/>
          </p:nvPr>
        </p:nvSpPr>
        <p:spPr>
          <a:xfrm>
            <a:off x="311700" y="960125"/>
            <a:ext cx="50733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lang="en">
                <a:solidFill>
                  <a:srgbClr val="F3F3F3"/>
                </a:solidFill>
              </a:rPr>
              <a:t>By the end of this lesson you will be able 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Solve by completing the square</a:t>
            </a:r>
            <a:r>
              <a:rPr lang="en">
                <a:solidFill>
                  <a:srgbClr val="F3F3F3"/>
                </a:solidFill>
              </a:rPr>
              <a:t> when given a quadratic equation in which the coefficient of the squared term is 1.</a:t>
            </a:r>
            <a:endParaRPr>
              <a:solidFill>
                <a:srgbClr val="F3F3F3"/>
              </a:solidFill>
            </a:endParaRPr>
          </a:p>
        </p:txBody>
      </p:sp>
      <p:pic>
        <p:nvPicPr>
          <p:cNvPr descr="Three students helping each other up a staircase toward a flag, symbolizing teamwork and building math skills step by step." id="122" name="Google Shape;122;p18"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23" name="Google Shape;12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latin typeface="Noto Sans"/>
                <a:ea typeface="Noto Sans"/>
                <a:cs typeface="Noto Sans"/>
                <a:sym typeface="Noto Sans"/>
              </a:rPr>
              <a:t>‹#›</a:t>
            </a:fld>
            <a:endParaRPr>
              <a:latin typeface="Noto Sans"/>
              <a:ea typeface="Noto Sans"/>
              <a:cs typeface="Noto Sans"/>
              <a:sym typeface="Noto Sans"/>
            </a:endParaRPr>
          </a:p>
        </p:txBody>
      </p:sp>
      <p:sp>
        <p:nvSpPr>
          <p:cNvPr id="124" name="Google Shape;124;p18"/>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9.3 Completing the Square, Part 2</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30" name="Google Shape;130;p19"/>
          <p:cNvSpPr txBox="1"/>
          <p:nvPr>
            <p:ph idx="1" type="body"/>
          </p:nvPr>
        </p:nvSpPr>
        <p:spPr>
          <a:xfrm>
            <a:off x="311700" y="960125"/>
            <a:ext cx="54258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68300" lvl="0" marL="457200" rtl="0" algn="l">
              <a:spcBef>
                <a:spcPts val="1200"/>
              </a:spcBef>
              <a:spcAft>
                <a:spcPts val="0"/>
              </a:spcAft>
              <a:buSzPts val="2200"/>
              <a:buChar char="●"/>
            </a:pPr>
            <a:r>
              <a:rPr b="1" lang="en"/>
              <a:t>Completing the square</a:t>
            </a:r>
            <a:endParaRPr b="1"/>
          </a:p>
          <a:p>
            <a:pPr indent="-368300" lvl="1" marL="914400" rtl="0" algn="l">
              <a:lnSpc>
                <a:spcPct val="100000"/>
              </a:lnSpc>
              <a:spcBef>
                <a:spcPts val="0"/>
              </a:spcBef>
              <a:spcAft>
                <a:spcPts val="0"/>
              </a:spcAft>
              <a:buSzPts val="2200"/>
              <a:buChar char="○"/>
            </a:pPr>
            <a:r>
              <a:rPr lang="en" sz="1600"/>
              <a:t>A method used with quadratic expressions to transform it into a perfect square trinomial.</a:t>
            </a:r>
            <a:endParaRPr i="1" sz="2200"/>
          </a:p>
          <a:p>
            <a:pPr indent="-368300" lvl="0" marL="457200" rtl="0" algn="l">
              <a:spcBef>
                <a:spcPts val="1000"/>
              </a:spcBef>
              <a:spcAft>
                <a:spcPts val="0"/>
              </a:spcAft>
              <a:buSzPts val="2200"/>
              <a:buChar char="●"/>
            </a:pPr>
            <a:r>
              <a:rPr b="1" lang="en"/>
              <a:t>Perfect square</a:t>
            </a:r>
            <a:endParaRPr b="1"/>
          </a:p>
          <a:p>
            <a:pPr indent="-368300" lvl="1" marL="914400" rtl="0" algn="l">
              <a:lnSpc>
                <a:spcPct val="100000"/>
              </a:lnSpc>
              <a:spcBef>
                <a:spcPts val="0"/>
              </a:spcBef>
              <a:spcAft>
                <a:spcPts val="0"/>
              </a:spcAft>
              <a:buSzPts val="2200"/>
              <a:buChar char="○"/>
            </a:pPr>
            <a:r>
              <a:rPr lang="en" sz="1600"/>
              <a:t>The product of a whole number or expression that has been multiplied by itself.</a:t>
            </a:r>
            <a:endParaRPr sz="2200"/>
          </a:p>
          <a:p>
            <a:pPr indent="-368300" lvl="0" marL="457200" rtl="0" algn="l">
              <a:spcBef>
                <a:spcPts val="0"/>
              </a:spcBef>
              <a:spcAft>
                <a:spcPts val="0"/>
              </a:spcAft>
              <a:buSzPts val="2200"/>
              <a:buChar char="●"/>
            </a:pPr>
            <a:r>
              <a:rPr b="1" lang="en"/>
              <a:t>Rational numbers</a:t>
            </a:r>
            <a:endParaRPr b="1" sz="2200"/>
          </a:p>
          <a:p>
            <a:pPr indent="-330200" lvl="1" marL="914400" rtl="0" algn="l">
              <a:spcBef>
                <a:spcPts val="0"/>
              </a:spcBef>
              <a:spcAft>
                <a:spcPts val="0"/>
              </a:spcAft>
              <a:buSzPts val="1600"/>
              <a:buChar char="○"/>
            </a:pPr>
            <a:r>
              <a:rPr lang="en" sz="1600"/>
              <a:t>A fraction or the opposite of a fraction.</a:t>
            </a:r>
            <a:endParaRPr sz="1600"/>
          </a:p>
        </p:txBody>
      </p:sp>
      <p:sp>
        <p:nvSpPr>
          <p:cNvPr id="131" name="Google Shape;131;p19"/>
          <p:cNvSpPr txBox="1"/>
          <p:nvPr>
            <p:ph idx="2" type="body"/>
          </p:nvPr>
        </p:nvSpPr>
        <p:spPr>
          <a:xfrm>
            <a:off x="5943350" y="960125"/>
            <a:ext cx="28890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68300" lvl="0" marL="457200" rtl="0" algn="l">
              <a:spcBef>
                <a:spcPts val="1200"/>
              </a:spcBef>
              <a:spcAft>
                <a:spcPts val="0"/>
              </a:spcAft>
              <a:buSzPts val="2200"/>
              <a:buChar char="●"/>
            </a:pPr>
            <a:r>
              <a:rPr lang="en"/>
              <a:t>None</a:t>
            </a:r>
            <a:endParaRPr/>
          </a:p>
        </p:txBody>
      </p:sp>
      <p:sp>
        <p:nvSpPr>
          <p:cNvPr id="132" name="Google Shape;132;p19"/>
          <p:cNvSpPr txBox="1"/>
          <p:nvPr>
            <p:ph idx="12" type="sldNum"/>
          </p:nvPr>
        </p:nvSpPr>
        <p:spPr>
          <a:xfrm>
            <a:off x="8283608" y="473565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3" name="Google Shape;133;p19"/>
          <p:cNvSpPr txBox="1"/>
          <p:nvPr>
            <p:ph idx="3" type="sldNum"/>
          </p:nvPr>
        </p:nvSpPr>
        <p:spPr>
          <a:xfrm>
            <a:off x="311700" y="473566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9.3 Completing the Square, Part 2</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2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9" name="Google Shape;139;p20"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40" name="Google Shape;140;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4" name="Shape 144"/>
        <p:cNvGrpSpPr/>
        <p:nvPr/>
      </p:nvGrpSpPr>
      <p:grpSpPr>
        <a:xfrm>
          <a:off x="0" y="0"/>
          <a:ext cx="0" cy="0"/>
          <a:chOff x="0" y="0"/>
          <a:chExt cx="0" cy="0"/>
        </a:xfrm>
      </p:grpSpPr>
      <p:sp>
        <p:nvSpPr>
          <p:cNvPr id="145" name="Google Shape;145;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endParaRPr b="0" sz="1400">
              <a:solidFill>
                <a:srgbClr val="666666"/>
              </a:solidFill>
            </a:endParaRPr>
          </a:p>
          <a:p>
            <a:pPr indent="0" lvl="0" marL="0" rtl="0" algn="l">
              <a:spcBef>
                <a:spcPts val="0"/>
              </a:spcBef>
              <a:spcAft>
                <a:spcPts val="0"/>
              </a:spcAft>
              <a:buNone/>
            </a:pPr>
            <a:r>
              <a:rPr lang="en" sz="3000"/>
              <a:t>Math Talk! 👍</a:t>
            </a:r>
            <a:endParaRPr>
              <a:solidFill>
                <a:srgbClr val="005047"/>
              </a:solidFill>
            </a:endParaRPr>
          </a:p>
        </p:txBody>
      </p:sp>
      <p:sp>
        <p:nvSpPr>
          <p:cNvPr id="146" name="Google Shape;146;p21"/>
          <p:cNvSpPr txBox="1"/>
          <p:nvPr>
            <p:ph idx="1" type="body"/>
          </p:nvPr>
        </p:nvSpPr>
        <p:spPr>
          <a:xfrm>
            <a:off x="311700" y="960125"/>
            <a:ext cx="8572500" cy="5307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Solve each equation mentally. Signal when you have an answer. </a:t>
            </a:r>
            <a:endParaRPr/>
          </a:p>
        </p:txBody>
      </p:sp>
      <p:sp>
        <p:nvSpPr>
          <p:cNvPr id="147" name="Google Shape;147;p21"/>
          <p:cNvSpPr txBox="1"/>
          <p:nvPr>
            <p:ph idx="2" type="body"/>
          </p:nvPr>
        </p:nvSpPr>
        <p:spPr>
          <a:xfrm>
            <a:off x="378725" y="1735237"/>
            <a:ext cx="3999900" cy="12933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i="1" lang="en" sz="2400">
                <a:latin typeface="Times New Roman"/>
                <a:ea typeface="Times New Roman"/>
                <a:cs typeface="Times New Roman"/>
                <a:sym typeface="Times New Roman"/>
              </a:rPr>
              <a:t>x</a:t>
            </a:r>
            <a:r>
              <a:rPr lang="en" sz="2400"/>
              <a:t> + </a:t>
            </a:r>
            <a:r>
              <a:rPr i="1" lang="en" sz="2400">
                <a:latin typeface="Times New Roman"/>
                <a:ea typeface="Times New Roman"/>
                <a:cs typeface="Times New Roman"/>
                <a:sym typeface="Times New Roman"/>
              </a:rPr>
              <a:t>x</a:t>
            </a:r>
            <a:r>
              <a:rPr lang="en" sz="2400"/>
              <a:t> = ¼ </a:t>
            </a:r>
            <a:endParaRPr sz="2400"/>
          </a:p>
        </p:txBody>
      </p:sp>
      <p:sp>
        <p:nvSpPr>
          <p:cNvPr id="148" name="Google Shape;148;p21"/>
          <p:cNvSpPr txBox="1"/>
          <p:nvPr>
            <p:ph idx="2" type="body"/>
          </p:nvPr>
        </p:nvSpPr>
        <p:spPr>
          <a:xfrm>
            <a:off x="4766950" y="1735237"/>
            <a:ext cx="3999900" cy="12933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startAt="2"/>
            </a:pPr>
            <a:r>
              <a:rPr lang="en"/>
              <a:t>(³/₂)</a:t>
            </a:r>
            <a:r>
              <a:rPr baseline="30000" lang="en"/>
              <a:t>2</a:t>
            </a:r>
            <a:r>
              <a:rPr lang="en"/>
              <a:t> = </a:t>
            </a:r>
            <a:r>
              <a:rPr i="1" lang="en" sz="2400">
                <a:latin typeface="Times New Roman"/>
                <a:ea typeface="Times New Roman"/>
                <a:cs typeface="Times New Roman"/>
                <a:sym typeface="Times New Roman"/>
              </a:rPr>
              <a:t>x</a:t>
            </a:r>
            <a:endParaRPr/>
          </a:p>
        </p:txBody>
      </p:sp>
      <p:sp>
        <p:nvSpPr>
          <p:cNvPr id="149" name="Google Shape;149;p21"/>
          <p:cNvSpPr txBox="1"/>
          <p:nvPr>
            <p:ph idx="2" type="body"/>
          </p:nvPr>
        </p:nvSpPr>
        <p:spPr>
          <a:xfrm>
            <a:off x="377938" y="3315312"/>
            <a:ext cx="3999900" cy="12933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startAt="3"/>
            </a:pPr>
            <a:r>
              <a:rPr lang="en"/>
              <a:t>⅗ + </a:t>
            </a:r>
            <a:r>
              <a:rPr i="1" lang="en" sz="2400">
                <a:latin typeface="Times New Roman"/>
                <a:ea typeface="Times New Roman"/>
                <a:cs typeface="Times New Roman"/>
                <a:sym typeface="Times New Roman"/>
              </a:rPr>
              <a:t>x </a:t>
            </a:r>
            <a:r>
              <a:rPr lang="en"/>
              <a:t>= ⁹/₅ </a:t>
            </a:r>
            <a:endParaRPr/>
          </a:p>
        </p:txBody>
      </p:sp>
      <p:sp>
        <p:nvSpPr>
          <p:cNvPr id="150" name="Google Shape;150;p21"/>
          <p:cNvSpPr txBox="1"/>
          <p:nvPr>
            <p:ph idx="2" type="body"/>
          </p:nvPr>
        </p:nvSpPr>
        <p:spPr>
          <a:xfrm>
            <a:off x="4766163" y="3315312"/>
            <a:ext cx="3999900" cy="12933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AutoNum type="arabicPeriod" startAt="4"/>
            </a:pPr>
            <a:r>
              <a:rPr lang="en"/>
              <a:t>⅟</a:t>
            </a:r>
            <a:r>
              <a:rPr lang="en"/>
              <a:t>₁₂</a:t>
            </a:r>
            <a:r>
              <a:rPr lang="en"/>
              <a:t> + </a:t>
            </a:r>
            <a:r>
              <a:rPr i="1" lang="en" sz="2400">
                <a:latin typeface="Times New Roman"/>
                <a:ea typeface="Times New Roman"/>
                <a:cs typeface="Times New Roman"/>
                <a:sym typeface="Times New Roman"/>
              </a:rPr>
              <a:t>x</a:t>
            </a:r>
            <a:r>
              <a:rPr lang="en"/>
              <a:t> = ¼ </a:t>
            </a:r>
            <a:endParaRPr/>
          </a:p>
        </p:txBody>
      </p:sp>
      <p:sp>
        <p:nvSpPr>
          <p:cNvPr id="151" name="Google Shape;151;p21"/>
          <p:cNvSpPr txBox="1"/>
          <p:nvPr>
            <p:ph idx="12" type="sldNum"/>
          </p:nvPr>
        </p:nvSpPr>
        <p:spPr>
          <a:xfrm>
            <a:off x="8283608" y="473565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2" name="Google Shape;152;p21"/>
          <p:cNvSpPr txBox="1"/>
          <p:nvPr>
            <p:ph idx="3" type="sldNum"/>
          </p:nvPr>
        </p:nvSpPr>
        <p:spPr>
          <a:xfrm>
            <a:off x="311700" y="473566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9.3.1 Solving Equations with Fractions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8" name="Google Shape;158;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159" name="Google Shape;159;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3" name="Shape 163"/>
        <p:cNvGrpSpPr/>
        <p:nvPr/>
      </p:nvGrpSpPr>
      <p:grpSpPr>
        <a:xfrm>
          <a:off x="0" y="0"/>
          <a:ext cx="0" cy="0"/>
          <a:chOff x="0" y="0"/>
          <a:chExt cx="0" cy="0"/>
        </a:xfrm>
      </p:grpSpPr>
      <p:pic>
        <p:nvPicPr>
          <p:cNvPr descr="Icon indicating the slide contains a support for students with disabilities" id="164" name="Google Shape;164;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5" name="Google Shape;165;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166" name="Google Shape;166;p2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a:t>
            </a:r>
            <a:r>
              <a:rPr lang="en" sz="2600"/>
              <a:t>Solving by Any Other Way …” 🌹</a:t>
            </a:r>
            <a:endParaRPr sz="2600">
              <a:solidFill>
                <a:srgbClr val="005047"/>
              </a:solidFill>
            </a:endParaRPr>
          </a:p>
        </p:txBody>
      </p:sp>
      <p:sp>
        <p:nvSpPr>
          <p:cNvPr id="167" name="Google Shape;167;p23"/>
          <p:cNvSpPr txBox="1"/>
          <p:nvPr>
            <p:ph idx="1" type="body"/>
          </p:nvPr>
        </p:nvSpPr>
        <p:spPr>
          <a:xfrm>
            <a:off x="311700" y="960125"/>
            <a:ext cx="3108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900"/>
              <a:t>Teacher Instruction:</a:t>
            </a:r>
            <a:r>
              <a:rPr lang="en" sz="1900"/>
              <a:t> Use these strategies to adjust the activity to support English language learners and students with disabilities. </a:t>
            </a:r>
            <a:endParaRPr sz="1900"/>
          </a:p>
          <a:p>
            <a:pPr indent="-349250" lvl="0" marL="457200" rtl="0" algn="l">
              <a:lnSpc>
                <a:spcPct val="100000"/>
              </a:lnSpc>
              <a:spcBef>
                <a:spcPts val="1200"/>
              </a:spcBef>
              <a:spcAft>
                <a:spcPts val="0"/>
              </a:spcAft>
              <a:buSzPts val="1900"/>
              <a:buChar char="●"/>
            </a:pPr>
            <a:r>
              <a:rPr i="1" lang="en" sz="1900"/>
              <a:t>You can copy and paste the callouts directly on top of the activity or give the instructions aloud. </a:t>
            </a:r>
            <a:endParaRPr b="1" sz="1900"/>
          </a:p>
        </p:txBody>
      </p:sp>
      <p:sp>
        <p:nvSpPr>
          <p:cNvPr descr="A callout box providing steps in a math language routine to support English Language Learners." id="168" name="Google Shape;168;p23" title="ELL callout box"/>
          <p:cNvSpPr/>
          <p:nvPr/>
        </p:nvSpPr>
        <p:spPr>
          <a:xfrm>
            <a:off x="3970500" y="1041400"/>
            <a:ext cx="4861800" cy="17010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Prepare to share your thinking with the class. </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Listen and watch for words and phrases that connect ideas for you.</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Identify how the words and phrases of the process can be expressed or used in different problems. </a:t>
            </a:r>
            <a:endParaRPr sz="1500">
              <a:latin typeface="Noto Sans"/>
              <a:ea typeface="Noto Sans"/>
              <a:cs typeface="Noto Sans"/>
              <a:sym typeface="Noto Sans"/>
            </a:endParaRPr>
          </a:p>
          <a:p>
            <a:pPr indent="0" lvl="0" marL="0" rtl="0" algn="r">
              <a:spcBef>
                <a:spcPts val="0"/>
              </a:spcBef>
              <a:spcAft>
                <a:spcPts val="0"/>
              </a:spcAft>
              <a:buNone/>
            </a:pPr>
            <a:r>
              <a:rPr lang="en" sz="1000">
                <a:solidFill>
                  <a:schemeClr val="dk1"/>
                </a:solidFill>
                <a:latin typeface="Noto Sans"/>
                <a:ea typeface="Noto Sans"/>
                <a:cs typeface="Noto Sans"/>
                <a:sym typeface="Noto Sans"/>
              </a:rPr>
              <a:t>Collect and Display</a:t>
            </a:r>
            <a:endParaRPr sz="1000">
              <a:latin typeface="Noto Sans"/>
              <a:ea typeface="Noto Sans"/>
              <a:cs typeface="Noto Sans"/>
              <a:sym typeface="Noto Sans"/>
            </a:endParaRPr>
          </a:p>
        </p:txBody>
      </p:sp>
      <p:sp>
        <p:nvSpPr>
          <p:cNvPr descr="A callout providing support steps for students based on universal designs for learning. " id="169" name="Google Shape;169;p23" title="UDL callout box"/>
          <p:cNvSpPr/>
          <p:nvPr/>
        </p:nvSpPr>
        <p:spPr>
          <a:xfrm>
            <a:off x="3970500" y="2905650"/>
            <a:ext cx="4861800" cy="17010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Clr>
                <a:schemeClr val="dk1"/>
              </a:buClr>
              <a:buSzPts val="1500"/>
              <a:buFont typeface="Noto Sans"/>
              <a:buAutoNum type="arabicPeriod"/>
            </a:pPr>
            <a:r>
              <a:rPr lang="en" sz="1500">
                <a:latin typeface="Noto Sans"/>
                <a:ea typeface="Noto Sans"/>
                <a:cs typeface="Noto Sans"/>
                <a:sym typeface="Noto Sans"/>
              </a:rPr>
              <a:t>Look through the problems and identify 2 problems you think you might label as “doable.” </a:t>
            </a:r>
            <a:r>
              <a:rPr b="1" lang="en" sz="1500">
                <a:latin typeface="Noto Sans"/>
                <a:ea typeface="Noto Sans"/>
                <a:cs typeface="Noto Sans"/>
                <a:sym typeface="Noto Sans"/>
              </a:rPr>
              <a:t>Select one</a:t>
            </a:r>
            <a:r>
              <a:rPr lang="en" sz="1500">
                <a:latin typeface="Noto Sans"/>
                <a:ea typeface="Noto Sans"/>
                <a:cs typeface="Noto Sans"/>
                <a:sym typeface="Noto Sans"/>
              </a:rPr>
              <a:t> to actually solve.</a:t>
            </a:r>
            <a:endParaRPr sz="1500">
              <a:latin typeface="Noto Sans"/>
              <a:ea typeface="Noto Sans"/>
              <a:cs typeface="Noto Sans"/>
              <a:sym typeface="Noto Sans"/>
            </a:endParaRPr>
          </a:p>
          <a:p>
            <a:pPr indent="-323850" lvl="0" marL="457200" rtl="0" algn="l">
              <a:spcBef>
                <a:spcPts val="400"/>
              </a:spcBef>
              <a:spcAft>
                <a:spcPts val="0"/>
              </a:spcAft>
              <a:buSzPts val="1500"/>
              <a:buFont typeface="Noto Sans"/>
              <a:buAutoNum type="arabicPeriod"/>
            </a:pPr>
            <a:r>
              <a:rPr lang="en" sz="1500">
                <a:latin typeface="Noto Sans"/>
                <a:ea typeface="Noto Sans"/>
                <a:cs typeface="Noto Sans"/>
                <a:sym typeface="Noto Sans"/>
              </a:rPr>
              <a:t>Identify 2 problems you think might be “difficult.” </a:t>
            </a:r>
            <a:r>
              <a:rPr b="1" lang="en" sz="1500">
                <a:latin typeface="Noto Sans"/>
                <a:ea typeface="Noto Sans"/>
                <a:cs typeface="Noto Sans"/>
                <a:sym typeface="Noto Sans"/>
              </a:rPr>
              <a:t>Select one</a:t>
            </a:r>
            <a:r>
              <a:rPr lang="en" sz="1500">
                <a:latin typeface="Noto Sans"/>
                <a:ea typeface="Noto Sans"/>
                <a:cs typeface="Noto Sans"/>
                <a:sym typeface="Noto Sans"/>
              </a:rPr>
              <a:t> to try to solve.</a:t>
            </a:r>
            <a:endParaRPr sz="1500">
              <a:latin typeface="Noto Sans"/>
              <a:ea typeface="Noto Sans"/>
              <a:cs typeface="Noto Sans"/>
              <a:sym typeface="Noto Sans"/>
            </a:endParaRPr>
          </a:p>
          <a:p>
            <a:pPr indent="-323850" lvl="0" marL="457200" rtl="0" algn="l">
              <a:spcBef>
                <a:spcPts val="400"/>
              </a:spcBef>
              <a:spcAft>
                <a:spcPts val="0"/>
              </a:spcAft>
              <a:buSzPts val="1500"/>
              <a:buFont typeface="Noto Sans"/>
              <a:buAutoNum type="arabicPeriod"/>
            </a:pPr>
            <a:r>
              <a:rPr b="1" lang="en" sz="1500">
                <a:latin typeface="Noto Sans"/>
                <a:ea typeface="Noto Sans"/>
                <a:cs typeface="Noto Sans"/>
                <a:sym typeface="Noto Sans"/>
              </a:rPr>
              <a:t>Select one</a:t>
            </a:r>
            <a:r>
              <a:rPr lang="en" sz="1500">
                <a:latin typeface="Noto Sans"/>
                <a:ea typeface="Noto Sans"/>
                <a:cs typeface="Noto Sans"/>
                <a:sym typeface="Noto Sans"/>
              </a:rPr>
              <a:t> other problem to solve. </a:t>
            </a:r>
            <a:endParaRPr sz="1500">
              <a:latin typeface="Noto Sans"/>
              <a:ea typeface="Noto Sans"/>
              <a:cs typeface="Noto Sans"/>
              <a:sym typeface="Noto Sans"/>
            </a:endParaRPr>
          </a:p>
          <a:p>
            <a:pPr indent="0" lvl="0" marL="0" rtl="0" algn="r">
              <a:spcBef>
                <a:spcPts val="0"/>
              </a:spcBef>
              <a:spcAft>
                <a:spcPts val="0"/>
              </a:spcAft>
              <a:buNone/>
            </a:pPr>
            <a:r>
              <a:rPr lang="en" sz="1000">
                <a:solidFill>
                  <a:schemeClr val="dk1"/>
                </a:solidFill>
                <a:latin typeface="Noto Sans"/>
                <a:ea typeface="Noto Sans"/>
                <a:cs typeface="Noto Sans"/>
                <a:sym typeface="Noto Sans"/>
              </a:rPr>
              <a:t>Engagement</a:t>
            </a:r>
            <a:endParaRPr>
              <a:latin typeface="Noto Sans"/>
              <a:ea typeface="Noto Sans"/>
              <a:cs typeface="Noto Sans"/>
              <a:sym typeface="Noto Sans"/>
            </a:endParaRPr>
          </a:p>
        </p:txBody>
      </p:sp>
      <p:sp>
        <p:nvSpPr>
          <p:cNvPr id="170" name="Google Shape;170;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1" name="Google Shape;171;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9.3.2 Using Completing the Square to Solve Equations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5" name="Shape 175"/>
        <p:cNvGrpSpPr/>
        <p:nvPr/>
      </p:nvGrpSpPr>
      <p:grpSpPr>
        <a:xfrm>
          <a:off x="0" y="0"/>
          <a:ext cx="0" cy="0"/>
          <a:chOff x="0" y="0"/>
          <a:chExt cx="0" cy="0"/>
        </a:xfrm>
      </p:grpSpPr>
      <p:sp>
        <p:nvSpPr>
          <p:cNvPr id="176" name="Google Shape;176;p24"/>
          <p:cNvSpPr txBox="1"/>
          <p:nvPr>
            <p:ph type="title"/>
          </p:nvPr>
        </p:nvSpPr>
        <p:spPr>
          <a:xfrm>
            <a:off x="311700" y="7300"/>
            <a:ext cx="8520600" cy="835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“Solving by Any Other Way …” 🌹</a:t>
            </a:r>
            <a:endParaRPr>
              <a:solidFill>
                <a:srgbClr val="005047"/>
              </a:solidFill>
            </a:endParaRPr>
          </a:p>
        </p:txBody>
      </p:sp>
      <p:sp>
        <p:nvSpPr>
          <p:cNvPr id="177" name="Google Shape;177;p24"/>
          <p:cNvSpPr txBox="1"/>
          <p:nvPr>
            <p:ph idx="1" type="body"/>
          </p:nvPr>
        </p:nvSpPr>
        <p:spPr>
          <a:xfrm>
            <a:off x="311700" y="781175"/>
            <a:ext cx="8520600" cy="4188000"/>
          </a:xfrm>
          <a:prstGeom prst="rect">
            <a:avLst/>
          </a:prstGeom>
          <a:ln>
            <a:noFill/>
          </a:ln>
        </p:spPr>
        <p:txBody>
          <a:bodyPr anchorCtr="0" anchor="t" bIns="91425" lIns="91425" spcFirstLastPara="1" rIns="91425" wrap="square" tIns="91425">
            <a:normAutofit fontScale="85000" lnSpcReduction="20000"/>
          </a:bodyPr>
          <a:lstStyle/>
          <a:p>
            <a:pPr indent="0" lvl="0" marL="0" rtl="0" algn="l">
              <a:lnSpc>
                <a:spcPct val="80000"/>
              </a:lnSpc>
              <a:spcBef>
                <a:spcPts val="0"/>
              </a:spcBef>
              <a:spcAft>
                <a:spcPts val="0"/>
              </a:spcAft>
              <a:buNone/>
            </a:pPr>
            <a:r>
              <a:rPr b="1" lang="en" sz="1900"/>
              <a:t>Example: </a:t>
            </a:r>
            <a:r>
              <a:rPr lang="en" sz="1900"/>
              <a:t>Solve </a:t>
            </a:r>
            <a:r>
              <a:rPr b="1" lang="en" sz="1900">
                <a:solidFill>
                  <a:srgbClr val="0F6CBF"/>
                </a:solidFill>
              </a:rPr>
              <a:t>𝑥</a:t>
            </a:r>
            <a:r>
              <a:rPr b="1" baseline="30000" lang="en" sz="1900">
                <a:solidFill>
                  <a:srgbClr val="0F6CBF"/>
                </a:solidFill>
              </a:rPr>
              <a:t>2</a:t>
            </a:r>
            <a:r>
              <a:rPr b="1" lang="en" sz="1900">
                <a:solidFill>
                  <a:srgbClr val="0F6CBF"/>
                </a:solidFill>
              </a:rPr>
              <a:t> + 8⁢𝑥 − 2 = 0</a:t>
            </a:r>
            <a:endParaRPr b="1" sz="1900">
              <a:solidFill>
                <a:srgbClr val="0F6CBF"/>
              </a:solidFill>
            </a:endParaRPr>
          </a:p>
          <a:p>
            <a:pPr indent="0" lvl="0" marL="457200" rtl="0" algn="l">
              <a:lnSpc>
                <a:spcPct val="80000"/>
              </a:lnSpc>
              <a:spcBef>
                <a:spcPts val="1200"/>
              </a:spcBef>
              <a:spcAft>
                <a:spcPts val="0"/>
              </a:spcAft>
              <a:buNone/>
            </a:pPr>
            <a:r>
              <a:rPr b="1" lang="en" sz="1900"/>
              <a:t>Step 1 -</a:t>
            </a:r>
            <a:r>
              <a:rPr lang="en" sz="1900"/>
              <a:t> Write the equation in the form 𝑎⁢𝑥</a:t>
            </a:r>
            <a:r>
              <a:rPr baseline="30000" lang="en" sz="1900"/>
              <a:t>2</a:t>
            </a:r>
            <a:r>
              <a:rPr lang="en" sz="1900"/>
              <a:t> + 𝑏⁢𝑥 = 𝑐.</a:t>
            </a:r>
            <a:endParaRPr sz="1900"/>
          </a:p>
          <a:p>
            <a:pPr indent="0" lvl="0" marL="914400" rtl="0" algn="r">
              <a:lnSpc>
                <a:spcPct val="80000"/>
              </a:lnSpc>
              <a:spcBef>
                <a:spcPts val="1200"/>
              </a:spcBef>
              <a:spcAft>
                <a:spcPts val="0"/>
              </a:spcAft>
              <a:buNone/>
            </a:pPr>
            <a:r>
              <a:rPr b="1" lang="en" sz="1700">
                <a:solidFill>
                  <a:srgbClr val="0F6CBF"/>
                </a:solidFill>
              </a:rPr>
              <a:t>𝑥</a:t>
            </a:r>
            <a:r>
              <a:rPr b="1" baseline="30000" lang="en" sz="1700">
                <a:solidFill>
                  <a:srgbClr val="0F6CBF"/>
                </a:solidFill>
              </a:rPr>
              <a:t>2</a:t>
            </a:r>
            <a:r>
              <a:rPr b="1" lang="en" sz="1700">
                <a:solidFill>
                  <a:srgbClr val="0F6CBF"/>
                </a:solidFill>
              </a:rPr>
              <a:t> + 8⁢𝑥 = − 2</a:t>
            </a:r>
            <a:endParaRPr b="1" sz="1700">
              <a:solidFill>
                <a:srgbClr val="0F6CBF"/>
              </a:solidFill>
            </a:endParaRPr>
          </a:p>
          <a:p>
            <a:pPr indent="0" lvl="0" marL="457200" rtl="0" algn="l">
              <a:lnSpc>
                <a:spcPct val="80000"/>
              </a:lnSpc>
              <a:spcBef>
                <a:spcPts val="1200"/>
              </a:spcBef>
              <a:spcAft>
                <a:spcPts val="0"/>
              </a:spcAft>
              <a:buNone/>
            </a:pPr>
            <a:r>
              <a:rPr b="1" lang="en" sz="1900"/>
              <a:t>Step 2 -</a:t>
            </a:r>
            <a:r>
              <a:rPr lang="en" sz="1900"/>
              <a:t> Complete the square by finding (</a:t>
            </a:r>
            <a:r>
              <a:rPr baseline="30000" i="1" lang="en" sz="1900">
                <a:latin typeface="Times New Roman"/>
                <a:ea typeface="Times New Roman"/>
                <a:cs typeface="Times New Roman"/>
                <a:sym typeface="Times New Roman"/>
              </a:rPr>
              <a:t>b</a:t>
            </a:r>
            <a:r>
              <a:rPr lang="en" sz="1900"/>
              <a:t>/</a:t>
            </a:r>
            <a:r>
              <a:rPr baseline="-25000" lang="en" sz="1900"/>
              <a:t>2</a:t>
            </a:r>
            <a:r>
              <a:rPr lang="en" sz="1900"/>
              <a:t>)</a:t>
            </a:r>
            <a:r>
              <a:rPr baseline="30000" lang="en" sz="1900"/>
              <a:t>2</a:t>
            </a:r>
            <a:r>
              <a:rPr lang="en" sz="1900"/>
              <a:t>.</a:t>
            </a:r>
            <a:endParaRPr sz="1900"/>
          </a:p>
          <a:p>
            <a:pPr indent="0" lvl="0" marL="457200" rtl="0" algn="r">
              <a:lnSpc>
                <a:spcPct val="80000"/>
              </a:lnSpc>
              <a:spcBef>
                <a:spcPts val="1200"/>
              </a:spcBef>
              <a:spcAft>
                <a:spcPts val="0"/>
              </a:spcAft>
              <a:buNone/>
            </a:pPr>
            <a:r>
              <a:rPr lang="en" sz="1900"/>
              <a:t>	</a:t>
            </a:r>
            <a:r>
              <a:rPr b="1" lang="en" sz="1700">
                <a:solidFill>
                  <a:srgbClr val="0F6CBF"/>
                </a:solidFill>
              </a:rPr>
              <a:t>(</a:t>
            </a:r>
            <a:r>
              <a:rPr b="1" baseline="30000" i="1" lang="en" sz="1700">
                <a:solidFill>
                  <a:srgbClr val="0F6CBF"/>
                </a:solidFill>
                <a:latin typeface="Times New Roman"/>
                <a:ea typeface="Times New Roman"/>
                <a:cs typeface="Times New Roman"/>
                <a:sym typeface="Times New Roman"/>
              </a:rPr>
              <a:t>b</a:t>
            </a:r>
            <a:r>
              <a:rPr b="1" lang="en" sz="1700">
                <a:solidFill>
                  <a:srgbClr val="0F6CBF"/>
                </a:solidFill>
              </a:rPr>
              <a:t>/</a:t>
            </a:r>
            <a:r>
              <a:rPr b="1" baseline="-25000" lang="en" sz="1700">
                <a:solidFill>
                  <a:srgbClr val="0F6CBF"/>
                </a:solidFill>
              </a:rPr>
              <a:t>2</a:t>
            </a:r>
            <a:r>
              <a:rPr b="1" lang="en" sz="1700">
                <a:solidFill>
                  <a:srgbClr val="0F6CBF"/>
                </a:solidFill>
              </a:rPr>
              <a:t>)</a:t>
            </a:r>
            <a:r>
              <a:rPr b="1" baseline="30000" lang="en" sz="1700">
                <a:solidFill>
                  <a:srgbClr val="0F6CBF"/>
                </a:solidFill>
              </a:rPr>
              <a:t>2</a:t>
            </a:r>
            <a:r>
              <a:rPr b="1" lang="en" sz="1700">
                <a:solidFill>
                  <a:srgbClr val="0F6CBF"/>
                </a:solidFill>
              </a:rPr>
              <a:t> = (</a:t>
            </a:r>
            <a:r>
              <a:rPr b="1" baseline="30000" lang="en" sz="1700">
                <a:solidFill>
                  <a:srgbClr val="0F6CBF"/>
                </a:solidFill>
              </a:rPr>
              <a:t>8</a:t>
            </a:r>
            <a:r>
              <a:rPr b="1" lang="en" sz="1700">
                <a:solidFill>
                  <a:srgbClr val="0F6CBF"/>
                </a:solidFill>
              </a:rPr>
              <a:t>/</a:t>
            </a:r>
            <a:r>
              <a:rPr b="1" baseline="-25000" lang="en" sz="1700">
                <a:solidFill>
                  <a:srgbClr val="0F6CBF"/>
                </a:solidFill>
              </a:rPr>
              <a:t>2</a:t>
            </a:r>
            <a:r>
              <a:rPr b="1" lang="en" sz="1700">
                <a:solidFill>
                  <a:srgbClr val="0F6CBF"/>
                </a:solidFill>
              </a:rPr>
              <a:t>)</a:t>
            </a:r>
            <a:r>
              <a:rPr b="1" baseline="30000" lang="en" sz="1700">
                <a:solidFill>
                  <a:srgbClr val="0F6CBF"/>
                </a:solidFill>
              </a:rPr>
              <a:t>2</a:t>
            </a:r>
            <a:r>
              <a:rPr b="1" lang="en" sz="1700">
                <a:solidFill>
                  <a:srgbClr val="0F6CBF"/>
                </a:solidFill>
              </a:rPr>
              <a:t> = 16</a:t>
            </a:r>
            <a:endParaRPr b="1" sz="1700">
              <a:solidFill>
                <a:srgbClr val="0F6CBF"/>
              </a:solidFill>
            </a:endParaRPr>
          </a:p>
          <a:p>
            <a:pPr indent="0" lvl="0" marL="457200" rtl="0" algn="l">
              <a:lnSpc>
                <a:spcPct val="80000"/>
              </a:lnSpc>
              <a:spcBef>
                <a:spcPts val="1200"/>
              </a:spcBef>
              <a:spcAft>
                <a:spcPts val="0"/>
              </a:spcAft>
              <a:buNone/>
            </a:pPr>
            <a:r>
              <a:rPr b="1" lang="en" sz="1900"/>
              <a:t>Step 3 - </a:t>
            </a:r>
            <a:r>
              <a:rPr lang="en" sz="1900"/>
              <a:t>Add the value to both sides of the equation.</a:t>
            </a:r>
            <a:endParaRPr sz="1900"/>
          </a:p>
          <a:p>
            <a:pPr indent="0" lvl="0" marL="457200" rtl="0" algn="r">
              <a:lnSpc>
                <a:spcPct val="80000"/>
              </a:lnSpc>
              <a:spcBef>
                <a:spcPts val="1200"/>
              </a:spcBef>
              <a:spcAft>
                <a:spcPts val="0"/>
              </a:spcAft>
              <a:buNone/>
            </a:pPr>
            <a:r>
              <a:rPr lang="en" sz="1900"/>
              <a:t>	</a:t>
            </a:r>
            <a:r>
              <a:rPr b="1" lang="en" sz="1700">
                <a:solidFill>
                  <a:srgbClr val="0F6CBF"/>
                </a:solidFill>
              </a:rPr>
              <a:t>𝑥</a:t>
            </a:r>
            <a:r>
              <a:rPr b="1" baseline="30000" lang="en" sz="1700">
                <a:solidFill>
                  <a:srgbClr val="0F6CBF"/>
                </a:solidFill>
              </a:rPr>
              <a:t>2</a:t>
            </a:r>
            <a:r>
              <a:rPr b="1" lang="en" sz="1700">
                <a:solidFill>
                  <a:srgbClr val="0F6CBF"/>
                </a:solidFill>
              </a:rPr>
              <a:t> + 8⁢𝑥 + 16 = − 2 + 16</a:t>
            </a:r>
            <a:endParaRPr b="1" sz="1700">
              <a:solidFill>
                <a:srgbClr val="0F6CBF"/>
              </a:solidFill>
            </a:endParaRPr>
          </a:p>
          <a:p>
            <a:pPr indent="0" lvl="0" marL="457200" rtl="0" algn="l">
              <a:lnSpc>
                <a:spcPct val="80000"/>
              </a:lnSpc>
              <a:spcBef>
                <a:spcPts val="1200"/>
              </a:spcBef>
              <a:spcAft>
                <a:spcPts val="0"/>
              </a:spcAft>
              <a:buNone/>
            </a:pPr>
            <a:r>
              <a:rPr b="1" lang="en" sz="1900"/>
              <a:t>Step 4 - </a:t>
            </a:r>
            <a:r>
              <a:rPr lang="en" sz="1900"/>
              <a:t>Factor the </a:t>
            </a:r>
            <a:r>
              <a:rPr b="1" lang="en" sz="1900"/>
              <a:t>perfect square</a:t>
            </a:r>
            <a:r>
              <a:rPr lang="en" sz="1900"/>
              <a:t> trinomial and simplify the constants.</a:t>
            </a:r>
            <a:endParaRPr sz="1900"/>
          </a:p>
          <a:p>
            <a:pPr indent="0" lvl="0" marL="457200" rtl="0" algn="r">
              <a:lnSpc>
                <a:spcPct val="80000"/>
              </a:lnSpc>
              <a:spcBef>
                <a:spcPts val="1200"/>
              </a:spcBef>
              <a:spcAft>
                <a:spcPts val="0"/>
              </a:spcAft>
              <a:buNone/>
            </a:pPr>
            <a:r>
              <a:rPr lang="en" sz="1900"/>
              <a:t>	</a:t>
            </a:r>
            <a:r>
              <a:rPr b="1" lang="en" sz="1700">
                <a:solidFill>
                  <a:srgbClr val="0F6CBF"/>
                </a:solidFill>
              </a:rPr>
              <a:t>(𝑥 + 4)</a:t>
            </a:r>
            <a:r>
              <a:rPr b="1" baseline="30000" lang="en" sz="1700">
                <a:solidFill>
                  <a:srgbClr val="0F6CBF"/>
                </a:solidFill>
              </a:rPr>
              <a:t>2</a:t>
            </a:r>
            <a:r>
              <a:rPr b="1" lang="en" sz="1700">
                <a:solidFill>
                  <a:srgbClr val="0F6CBF"/>
                </a:solidFill>
              </a:rPr>
              <a:t> = 14</a:t>
            </a:r>
            <a:endParaRPr b="1" sz="1700">
              <a:solidFill>
                <a:srgbClr val="0F6CBF"/>
              </a:solidFill>
            </a:endParaRPr>
          </a:p>
          <a:p>
            <a:pPr indent="0" lvl="0" marL="457200" rtl="0" algn="l">
              <a:lnSpc>
                <a:spcPct val="80000"/>
              </a:lnSpc>
              <a:spcBef>
                <a:spcPts val="1200"/>
              </a:spcBef>
              <a:spcAft>
                <a:spcPts val="0"/>
              </a:spcAft>
              <a:buNone/>
            </a:pPr>
            <a:r>
              <a:rPr b="1" lang="en" sz="1900"/>
              <a:t>Step 5 - </a:t>
            </a:r>
            <a:r>
              <a:rPr lang="en" sz="1900"/>
              <a:t>Take the square root of each side (don’t forget ±).</a:t>
            </a:r>
            <a:endParaRPr sz="1900"/>
          </a:p>
          <a:p>
            <a:pPr indent="0" lvl="0" marL="457200" rtl="0" algn="r">
              <a:lnSpc>
                <a:spcPct val="80000"/>
              </a:lnSpc>
              <a:spcBef>
                <a:spcPts val="1200"/>
              </a:spcBef>
              <a:spcAft>
                <a:spcPts val="0"/>
              </a:spcAft>
              <a:buNone/>
            </a:pPr>
            <a:r>
              <a:rPr lang="en" sz="1900"/>
              <a:t>	</a:t>
            </a:r>
            <a:r>
              <a:rPr b="1" lang="en" sz="1900">
                <a:solidFill>
                  <a:srgbClr val="0F6CBF"/>
                </a:solidFill>
              </a:rPr>
              <a:t>√</a:t>
            </a:r>
            <a:r>
              <a:rPr b="1" lang="en" sz="1700">
                <a:solidFill>
                  <a:srgbClr val="0F6CBF"/>
                </a:solidFill>
              </a:rPr>
              <a:t>(𝑥 + 4)</a:t>
            </a:r>
            <a:r>
              <a:rPr b="1" baseline="30000" lang="en" sz="1700">
                <a:solidFill>
                  <a:srgbClr val="0F6CBF"/>
                </a:solidFill>
              </a:rPr>
              <a:t>2</a:t>
            </a:r>
            <a:r>
              <a:rPr b="1" lang="en" sz="1700">
                <a:solidFill>
                  <a:srgbClr val="0F6CBF"/>
                </a:solidFill>
              </a:rPr>
              <a:t> = </a:t>
            </a:r>
            <a:r>
              <a:rPr b="1" lang="en" sz="1900">
                <a:solidFill>
                  <a:srgbClr val="0F6CBF"/>
                </a:solidFill>
              </a:rPr>
              <a:t>√</a:t>
            </a:r>
            <a:r>
              <a:rPr b="1" lang="en" sz="1700">
                <a:solidFill>
                  <a:srgbClr val="0F6CBF"/>
                </a:solidFill>
              </a:rPr>
              <a:t>14	→	𝑥 + 4 = ± </a:t>
            </a:r>
            <a:r>
              <a:rPr b="1" lang="en" sz="1900">
                <a:solidFill>
                  <a:srgbClr val="0F6CBF"/>
                </a:solidFill>
              </a:rPr>
              <a:t>√</a:t>
            </a:r>
            <a:r>
              <a:rPr b="1" lang="en" sz="1700">
                <a:solidFill>
                  <a:srgbClr val="0F6CBF"/>
                </a:solidFill>
              </a:rPr>
              <a:t>14</a:t>
            </a:r>
            <a:endParaRPr sz="1900"/>
          </a:p>
          <a:p>
            <a:pPr indent="0" lvl="0" marL="457200" rtl="0" algn="l">
              <a:lnSpc>
                <a:spcPct val="80000"/>
              </a:lnSpc>
              <a:spcBef>
                <a:spcPts val="1200"/>
              </a:spcBef>
              <a:spcAft>
                <a:spcPts val="0"/>
              </a:spcAft>
              <a:buNone/>
            </a:pPr>
            <a:r>
              <a:rPr b="1" lang="en" sz="1900"/>
              <a:t>Step 6 -</a:t>
            </a:r>
            <a:r>
              <a:rPr lang="en" sz="1900"/>
              <a:t> Write two separate equations and solve each.</a:t>
            </a:r>
            <a:endParaRPr sz="1900"/>
          </a:p>
          <a:p>
            <a:pPr indent="0" lvl="0" marL="457200" rtl="0" algn="r">
              <a:lnSpc>
                <a:spcPct val="100000"/>
              </a:lnSpc>
              <a:spcBef>
                <a:spcPts val="1200"/>
              </a:spcBef>
              <a:spcAft>
                <a:spcPts val="0"/>
              </a:spcAft>
              <a:buNone/>
            </a:pPr>
            <a:r>
              <a:rPr lang="en" sz="1900"/>
              <a:t>	</a:t>
            </a:r>
            <a:r>
              <a:rPr b="1" lang="en" sz="1700">
                <a:solidFill>
                  <a:srgbClr val="0F6CBF"/>
                </a:solidFill>
              </a:rPr>
              <a:t>𝑥 + 4 = </a:t>
            </a:r>
            <a:r>
              <a:rPr b="1" lang="en" sz="1900">
                <a:solidFill>
                  <a:srgbClr val="0F6CBF"/>
                </a:solidFill>
              </a:rPr>
              <a:t>√</a:t>
            </a:r>
            <a:r>
              <a:rPr b="1" lang="en" sz="1700">
                <a:solidFill>
                  <a:srgbClr val="0F6CBF"/>
                </a:solidFill>
              </a:rPr>
              <a:t>14  or  𝑥 + 4 = – </a:t>
            </a:r>
            <a:r>
              <a:rPr b="1" lang="en" sz="1900">
                <a:solidFill>
                  <a:srgbClr val="0F6CBF"/>
                </a:solidFill>
              </a:rPr>
              <a:t>√</a:t>
            </a:r>
            <a:r>
              <a:rPr b="1" lang="en" sz="1700">
                <a:solidFill>
                  <a:srgbClr val="0F6CBF"/>
                </a:solidFill>
              </a:rPr>
              <a:t>14</a:t>
            </a:r>
            <a:br>
              <a:rPr b="1" lang="en" sz="1700">
                <a:solidFill>
                  <a:srgbClr val="0F6CBF"/>
                </a:solidFill>
              </a:rPr>
            </a:br>
            <a:r>
              <a:rPr b="1" lang="en" sz="1700">
                <a:solidFill>
                  <a:srgbClr val="0F6CBF"/>
                </a:solidFill>
                <a:highlight>
                  <a:schemeClr val="lt2"/>
                </a:highlight>
              </a:rPr>
              <a:t>𝑥 = – 4 + </a:t>
            </a:r>
            <a:r>
              <a:rPr b="1" lang="en" sz="1900">
                <a:solidFill>
                  <a:srgbClr val="0F6CBF"/>
                </a:solidFill>
                <a:highlight>
                  <a:schemeClr val="lt2"/>
                </a:highlight>
              </a:rPr>
              <a:t>√</a:t>
            </a:r>
            <a:r>
              <a:rPr b="1" lang="en" sz="1700">
                <a:solidFill>
                  <a:srgbClr val="0F6CBF"/>
                </a:solidFill>
                <a:highlight>
                  <a:schemeClr val="lt2"/>
                </a:highlight>
              </a:rPr>
              <a:t>14  or  𝑥 = – 4 – </a:t>
            </a:r>
            <a:r>
              <a:rPr b="1" lang="en" sz="1900">
                <a:solidFill>
                  <a:srgbClr val="0F6CBF"/>
                </a:solidFill>
                <a:highlight>
                  <a:schemeClr val="lt2"/>
                </a:highlight>
              </a:rPr>
              <a:t>√</a:t>
            </a:r>
            <a:r>
              <a:rPr b="1" lang="en" sz="1700">
                <a:solidFill>
                  <a:srgbClr val="0F6CBF"/>
                </a:solidFill>
                <a:highlight>
                  <a:schemeClr val="lt2"/>
                </a:highlight>
              </a:rPr>
              <a:t>14</a:t>
            </a:r>
            <a:endParaRPr sz="1900">
              <a:highlight>
                <a:schemeClr val="lt2"/>
              </a:highlight>
            </a:endParaRPr>
          </a:p>
        </p:txBody>
      </p:sp>
      <p:sp>
        <p:nvSpPr>
          <p:cNvPr id="178" name="Google Shape;178;p24"/>
          <p:cNvSpPr txBox="1"/>
          <p:nvPr>
            <p:ph idx="2" type="sldNum"/>
          </p:nvPr>
        </p:nvSpPr>
        <p:spPr>
          <a:xfrm>
            <a:off x="311700" y="48283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9.3.2 Using Completing the Square to Solve Equations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25"/>
          <p:cNvSpPr txBox="1"/>
          <p:nvPr>
            <p:ph type="title"/>
          </p:nvPr>
        </p:nvSpPr>
        <p:spPr>
          <a:xfrm>
            <a:off x="311700" y="65001"/>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 “… Would Still Smell as Sweet?”</a:t>
            </a:r>
            <a:endParaRPr sz="3000">
              <a:solidFill>
                <a:srgbClr val="005047"/>
              </a:solidFill>
            </a:endParaRPr>
          </a:p>
        </p:txBody>
      </p:sp>
      <p:sp>
        <p:nvSpPr>
          <p:cNvPr id="184" name="Google Shape;184;p25"/>
          <p:cNvSpPr txBox="1"/>
          <p:nvPr>
            <p:ph idx="4" type="body"/>
          </p:nvPr>
        </p:nvSpPr>
        <p:spPr>
          <a:xfrm>
            <a:off x="311700" y="823525"/>
            <a:ext cx="8680500" cy="822900"/>
          </a:xfrm>
          <a:prstGeom prst="rect">
            <a:avLst/>
          </a:prstGeom>
          <a:solidFill>
            <a:srgbClr val="F5F5F5"/>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None/>
            </a:pPr>
            <a:r>
              <a:rPr lang="en"/>
              <a:t>For each problem: (a) </a:t>
            </a:r>
            <a:r>
              <a:rPr b="1" lang="en"/>
              <a:t>Determine the correct value of (</a:t>
            </a:r>
            <a:r>
              <a:rPr b="1" baseline="30000" i="1" lang="en">
                <a:latin typeface="Times New Roman"/>
                <a:ea typeface="Times New Roman"/>
                <a:cs typeface="Times New Roman"/>
                <a:sym typeface="Times New Roman"/>
              </a:rPr>
              <a:t>b</a:t>
            </a:r>
            <a:r>
              <a:rPr b="1" lang="en"/>
              <a:t>/</a:t>
            </a:r>
            <a:r>
              <a:rPr b="1" baseline="-25000" lang="en"/>
              <a:t>2</a:t>
            </a:r>
            <a:r>
              <a:rPr b="1" lang="en"/>
              <a:t>)</a:t>
            </a:r>
            <a:r>
              <a:rPr b="1" baseline="30000" lang="en"/>
              <a:t>2</a:t>
            </a:r>
            <a:r>
              <a:rPr lang="en"/>
              <a:t> that will complete the square. (b) </a:t>
            </a:r>
            <a:r>
              <a:rPr b="1" lang="en"/>
              <a:t>Select the two roots</a:t>
            </a:r>
            <a:r>
              <a:rPr lang="en"/>
              <a:t> that solve the quadratic equation. </a:t>
            </a:r>
            <a:endParaRPr/>
          </a:p>
        </p:txBody>
      </p:sp>
      <p:sp>
        <p:nvSpPr>
          <p:cNvPr id="185" name="Google Shape;185;p25"/>
          <p:cNvSpPr txBox="1"/>
          <p:nvPr>
            <p:ph idx="1" type="body"/>
          </p:nvPr>
        </p:nvSpPr>
        <p:spPr>
          <a:xfrm>
            <a:off x="224350" y="1604675"/>
            <a:ext cx="8836200" cy="3190800"/>
          </a:xfrm>
          <a:prstGeom prst="rect">
            <a:avLst/>
          </a:prstGeom>
        </p:spPr>
        <p:txBody>
          <a:bodyPr anchorCtr="0" anchor="t" bIns="91425" lIns="91425" spcFirstLastPara="1" rIns="91425" wrap="square" tIns="91425">
            <a:noAutofit/>
          </a:bodyPr>
          <a:lstStyle/>
          <a:p>
            <a:pPr indent="-355600" lvl="0" marL="457200" rtl="0" algn="l">
              <a:spcBef>
                <a:spcPts val="0"/>
              </a:spcBef>
              <a:spcAft>
                <a:spcPts val="0"/>
              </a:spcAft>
              <a:buSzPts val="2000"/>
              <a:buAutoNum type="arabicPeriod"/>
            </a:pPr>
            <a:r>
              <a:rPr lang="en" sz="2000"/>
              <a:t>(</a:t>
            </a:r>
            <a:r>
              <a:rPr i="1" lang="en" sz="2000">
                <a:latin typeface="Times New Roman"/>
                <a:ea typeface="Times New Roman"/>
                <a:cs typeface="Times New Roman"/>
                <a:sym typeface="Times New Roman"/>
              </a:rPr>
              <a:t>x</a:t>
            </a:r>
            <a:r>
              <a:rPr lang="en" sz="2000"/>
              <a:t> – 3)(</a:t>
            </a:r>
            <a:r>
              <a:rPr i="1" lang="en" sz="2000">
                <a:latin typeface="Times New Roman"/>
                <a:ea typeface="Times New Roman"/>
                <a:cs typeface="Times New Roman"/>
                <a:sym typeface="Times New Roman"/>
              </a:rPr>
              <a:t>x</a:t>
            </a:r>
            <a:r>
              <a:rPr lang="en" sz="2000"/>
              <a:t> + 1) = 5</a:t>
            </a:r>
            <a:endParaRPr sz="2000"/>
          </a:p>
          <a:p>
            <a:pPr indent="-349250" lvl="4" marL="2286000" rtl="0" algn="l">
              <a:spcBef>
                <a:spcPts val="0"/>
              </a:spcBef>
              <a:spcAft>
                <a:spcPts val="0"/>
              </a:spcAft>
              <a:buSzPts val="1900"/>
              <a:buAutoNum type="alphaLcPeriod"/>
            </a:pPr>
            <a:r>
              <a:rPr lang="en" sz="1800"/>
              <a:t>What is (</a:t>
            </a:r>
            <a:r>
              <a:rPr baseline="30000" i="1" lang="en" sz="1800">
                <a:latin typeface="Times New Roman"/>
                <a:ea typeface="Times New Roman"/>
                <a:cs typeface="Times New Roman"/>
                <a:sym typeface="Times New Roman"/>
              </a:rPr>
              <a:t>b</a:t>
            </a:r>
            <a:r>
              <a:rPr lang="en" sz="1800"/>
              <a:t>/</a:t>
            </a:r>
            <a:r>
              <a:rPr baseline="-25000" lang="en" sz="1800"/>
              <a:t>2</a:t>
            </a:r>
            <a:r>
              <a:rPr lang="en" sz="1800"/>
              <a:t>)</a:t>
            </a:r>
            <a:r>
              <a:rPr baseline="30000" lang="en" sz="1800"/>
              <a:t>2</a:t>
            </a:r>
            <a:r>
              <a:rPr lang="en" sz="1800"/>
              <a:t>? 	</a:t>
            </a:r>
            <a:endParaRPr sz="1800"/>
          </a:p>
          <a:p>
            <a:pPr indent="-355600" lvl="4" marL="2286000" rtl="0" algn="l">
              <a:spcBef>
                <a:spcPts val="0"/>
              </a:spcBef>
              <a:spcAft>
                <a:spcPts val="0"/>
              </a:spcAft>
              <a:buSzPts val="2000"/>
              <a:buAutoNum type="alphaLcPeriod"/>
            </a:pPr>
            <a:r>
              <a:rPr lang="en" sz="1800"/>
              <a:t>Which TWO are roots? </a:t>
            </a:r>
            <a:r>
              <a:rPr i="1" lang="en">
                <a:latin typeface="Times New Roman"/>
                <a:ea typeface="Times New Roman"/>
                <a:cs typeface="Times New Roman"/>
                <a:sym typeface="Times New Roman"/>
              </a:rPr>
              <a:t>x </a:t>
            </a:r>
            <a:r>
              <a:rPr lang="en" sz="1800"/>
              <a:t>= – 2, </a:t>
            </a:r>
            <a:r>
              <a:rPr i="1" lang="en">
                <a:latin typeface="Times New Roman"/>
                <a:ea typeface="Times New Roman"/>
                <a:cs typeface="Times New Roman"/>
                <a:sym typeface="Times New Roman"/>
              </a:rPr>
              <a:t>x </a:t>
            </a:r>
            <a:r>
              <a:rPr lang="en" sz="1800"/>
              <a:t>= 1, </a:t>
            </a:r>
            <a:r>
              <a:rPr i="1" lang="en">
                <a:latin typeface="Times New Roman"/>
                <a:ea typeface="Times New Roman"/>
                <a:cs typeface="Times New Roman"/>
                <a:sym typeface="Times New Roman"/>
              </a:rPr>
              <a:t>x </a:t>
            </a:r>
            <a:r>
              <a:rPr lang="en" sz="1800"/>
              <a:t>= 8, </a:t>
            </a:r>
            <a:r>
              <a:rPr i="1" lang="en">
                <a:latin typeface="Times New Roman"/>
                <a:ea typeface="Times New Roman"/>
                <a:cs typeface="Times New Roman"/>
                <a:sym typeface="Times New Roman"/>
              </a:rPr>
              <a:t>x </a:t>
            </a:r>
            <a:r>
              <a:rPr lang="en" sz="1800"/>
              <a:t>= 4, or </a:t>
            </a:r>
            <a:r>
              <a:rPr i="1" lang="en">
                <a:latin typeface="Times New Roman"/>
                <a:ea typeface="Times New Roman"/>
                <a:cs typeface="Times New Roman"/>
                <a:sym typeface="Times New Roman"/>
              </a:rPr>
              <a:t>x </a:t>
            </a:r>
            <a:r>
              <a:rPr lang="en" sz="1800"/>
              <a:t>= 9</a:t>
            </a:r>
            <a:endParaRPr sz="1800"/>
          </a:p>
          <a:p>
            <a:pPr indent="-355600" lvl="0" marL="457200" rtl="0" algn="l">
              <a:spcBef>
                <a:spcPts val="0"/>
              </a:spcBef>
              <a:spcAft>
                <a:spcPts val="0"/>
              </a:spcAft>
              <a:buSzPts val="2000"/>
              <a:buAutoNum type="arabicPeriod"/>
            </a:pPr>
            <a:r>
              <a:rPr i="1" lang="en" sz="2000">
                <a:latin typeface="Times New Roman"/>
                <a:ea typeface="Times New Roman"/>
                <a:cs typeface="Times New Roman"/>
                <a:sym typeface="Times New Roman"/>
              </a:rPr>
              <a:t>x</a:t>
            </a:r>
            <a:r>
              <a:rPr baseline="30000" lang="en" sz="2000"/>
              <a:t>2</a:t>
            </a:r>
            <a:r>
              <a:rPr lang="en" sz="2000"/>
              <a:t> + ½ </a:t>
            </a:r>
            <a:r>
              <a:rPr i="1" lang="en" sz="2000">
                <a:latin typeface="Times New Roman"/>
                <a:ea typeface="Times New Roman"/>
                <a:cs typeface="Times New Roman"/>
                <a:sym typeface="Times New Roman"/>
              </a:rPr>
              <a:t>x</a:t>
            </a:r>
            <a:r>
              <a:rPr lang="en" sz="2000"/>
              <a:t> = </a:t>
            </a:r>
            <a:r>
              <a:rPr baseline="30000" lang="en" sz="2000"/>
              <a:t>3</a:t>
            </a:r>
            <a:r>
              <a:rPr lang="en" sz="2000"/>
              <a:t>/</a:t>
            </a:r>
            <a:r>
              <a:rPr baseline="-25000" lang="en" sz="2000"/>
              <a:t>16</a:t>
            </a:r>
            <a:endParaRPr sz="2000"/>
          </a:p>
          <a:p>
            <a:pPr indent="-349250" lvl="4" marL="2286000" rtl="0" algn="l">
              <a:spcBef>
                <a:spcPts val="0"/>
              </a:spcBef>
              <a:spcAft>
                <a:spcPts val="0"/>
              </a:spcAft>
              <a:buSzPts val="1900"/>
              <a:buAutoNum type="alphaLcPeriod"/>
            </a:pPr>
            <a:r>
              <a:rPr lang="en" sz="1800"/>
              <a:t>What is (</a:t>
            </a:r>
            <a:r>
              <a:rPr baseline="30000" i="1" lang="en" sz="1800">
                <a:latin typeface="Times New Roman"/>
                <a:ea typeface="Times New Roman"/>
                <a:cs typeface="Times New Roman"/>
                <a:sym typeface="Times New Roman"/>
              </a:rPr>
              <a:t>b</a:t>
            </a:r>
            <a:r>
              <a:rPr lang="en" sz="1800"/>
              <a:t>/</a:t>
            </a:r>
            <a:r>
              <a:rPr baseline="-25000" lang="en" sz="1800"/>
              <a:t>2</a:t>
            </a:r>
            <a:r>
              <a:rPr lang="en" sz="1800"/>
              <a:t>)</a:t>
            </a:r>
            <a:r>
              <a:rPr baseline="30000" lang="en" sz="1800"/>
              <a:t>2</a:t>
            </a:r>
            <a:r>
              <a:rPr lang="en" sz="1800"/>
              <a:t>? 	</a:t>
            </a:r>
            <a:endParaRPr sz="1800"/>
          </a:p>
          <a:p>
            <a:pPr indent="-355600" lvl="4" marL="2286000" rtl="0" algn="l">
              <a:spcBef>
                <a:spcPts val="0"/>
              </a:spcBef>
              <a:spcAft>
                <a:spcPts val="0"/>
              </a:spcAft>
              <a:buSzPts val="2000"/>
              <a:buAutoNum type="alphaLcPeriod"/>
            </a:pPr>
            <a:r>
              <a:rPr lang="en" sz="1800"/>
              <a:t>Which TWO are roots? </a:t>
            </a:r>
            <a:r>
              <a:rPr i="1" lang="en">
                <a:latin typeface="Times New Roman"/>
                <a:ea typeface="Times New Roman"/>
                <a:cs typeface="Times New Roman"/>
                <a:sym typeface="Times New Roman"/>
              </a:rPr>
              <a:t>x </a:t>
            </a:r>
            <a:r>
              <a:rPr lang="en" sz="1800"/>
              <a:t>= ½, </a:t>
            </a:r>
            <a:r>
              <a:rPr i="1" lang="en">
                <a:latin typeface="Times New Roman"/>
                <a:ea typeface="Times New Roman"/>
                <a:cs typeface="Times New Roman"/>
                <a:sym typeface="Times New Roman"/>
              </a:rPr>
              <a:t>x </a:t>
            </a:r>
            <a:r>
              <a:rPr lang="en" sz="1800"/>
              <a:t>= ¼, </a:t>
            </a:r>
            <a:r>
              <a:rPr i="1" lang="en">
                <a:latin typeface="Times New Roman"/>
                <a:ea typeface="Times New Roman"/>
                <a:cs typeface="Times New Roman"/>
                <a:sym typeface="Times New Roman"/>
              </a:rPr>
              <a:t>x </a:t>
            </a:r>
            <a:r>
              <a:rPr lang="en" sz="1800"/>
              <a:t>= – ¾, </a:t>
            </a:r>
            <a:r>
              <a:rPr i="1" lang="en">
                <a:latin typeface="Times New Roman"/>
                <a:ea typeface="Times New Roman"/>
                <a:cs typeface="Times New Roman"/>
                <a:sym typeface="Times New Roman"/>
              </a:rPr>
              <a:t>x </a:t>
            </a:r>
            <a:r>
              <a:rPr lang="en" sz="1800"/>
              <a:t>= – ¼, or </a:t>
            </a:r>
            <a:r>
              <a:rPr i="1" lang="en">
                <a:latin typeface="Times New Roman"/>
                <a:ea typeface="Times New Roman"/>
                <a:cs typeface="Times New Roman"/>
                <a:sym typeface="Times New Roman"/>
              </a:rPr>
              <a:t>x </a:t>
            </a:r>
            <a:r>
              <a:rPr lang="en" sz="1800"/>
              <a:t>= 1</a:t>
            </a:r>
            <a:endParaRPr sz="2100"/>
          </a:p>
          <a:p>
            <a:pPr indent="-355600" lvl="0" marL="457200" rtl="0" algn="l">
              <a:spcBef>
                <a:spcPts val="0"/>
              </a:spcBef>
              <a:spcAft>
                <a:spcPts val="0"/>
              </a:spcAft>
              <a:buSzPts val="2000"/>
              <a:buAutoNum type="arabicPeriod"/>
            </a:pPr>
            <a:r>
              <a:rPr i="1" lang="en" sz="2000">
                <a:latin typeface="Times New Roman"/>
                <a:ea typeface="Times New Roman"/>
                <a:cs typeface="Times New Roman"/>
                <a:sym typeface="Times New Roman"/>
              </a:rPr>
              <a:t>x</a:t>
            </a:r>
            <a:r>
              <a:rPr baseline="30000" lang="en" sz="2000"/>
              <a:t>2</a:t>
            </a:r>
            <a:r>
              <a:rPr lang="en" sz="2000"/>
              <a:t> + 3</a:t>
            </a:r>
            <a:r>
              <a:rPr i="1" lang="en" sz="2000">
                <a:latin typeface="Times New Roman"/>
                <a:ea typeface="Times New Roman"/>
                <a:cs typeface="Times New Roman"/>
                <a:sym typeface="Times New Roman"/>
              </a:rPr>
              <a:t>x</a:t>
            </a:r>
            <a:r>
              <a:rPr lang="en" sz="2000"/>
              <a:t> + </a:t>
            </a:r>
            <a:r>
              <a:rPr baseline="30000" lang="en" sz="2000"/>
              <a:t>8</a:t>
            </a:r>
            <a:r>
              <a:rPr lang="en" sz="2000"/>
              <a:t>/</a:t>
            </a:r>
            <a:r>
              <a:rPr baseline="-25000" lang="en" sz="2000"/>
              <a:t>4</a:t>
            </a:r>
            <a:r>
              <a:rPr lang="en" sz="2000"/>
              <a:t> = 0</a:t>
            </a:r>
            <a:endParaRPr sz="2000"/>
          </a:p>
          <a:p>
            <a:pPr indent="-349250" lvl="4" marL="2286000" rtl="0" algn="l">
              <a:spcBef>
                <a:spcPts val="0"/>
              </a:spcBef>
              <a:spcAft>
                <a:spcPts val="0"/>
              </a:spcAft>
              <a:buSzPts val="1900"/>
              <a:buAutoNum type="alphaLcPeriod"/>
            </a:pPr>
            <a:r>
              <a:rPr lang="en" sz="1800"/>
              <a:t>What is (</a:t>
            </a:r>
            <a:r>
              <a:rPr baseline="30000" i="1" lang="en" sz="1800">
                <a:latin typeface="Times New Roman"/>
                <a:ea typeface="Times New Roman"/>
                <a:cs typeface="Times New Roman"/>
                <a:sym typeface="Times New Roman"/>
              </a:rPr>
              <a:t>b</a:t>
            </a:r>
            <a:r>
              <a:rPr lang="en" sz="1800"/>
              <a:t>/</a:t>
            </a:r>
            <a:r>
              <a:rPr baseline="-25000" lang="en" sz="1800"/>
              <a:t>2</a:t>
            </a:r>
            <a:r>
              <a:rPr lang="en" sz="1800"/>
              <a:t>)</a:t>
            </a:r>
            <a:r>
              <a:rPr baseline="30000" lang="en" sz="1800"/>
              <a:t>2</a:t>
            </a:r>
            <a:r>
              <a:rPr lang="en" sz="1800"/>
              <a:t>? 	</a:t>
            </a:r>
            <a:endParaRPr sz="1800"/>
          </a:p>
          <a:p>
            <a:pPr indent="-355600" lvl="4" marL="2286000" rtl="0" algn="l">
              <a:spcBef>
                <a:spcPts val="0"/>
              </a:spcBef>
              <a:spcAft>
                <a:spcPts val="1000"/>
              </a:spcAft>
              <a:buSzPts val="2000"/>
              <a:buAutoNum type="alphaLcPeriod"/>
            </a:pPr>
            <a:r>
              <a:rPr lang="en" sz="1800"/>
              <a:t>Which TWO are roots? </a:t>
            </a:r>
            <a:r>
              <a:rPr i="1" lang="en">
                <a:latin typeface="Times New Roman"/>
                <a:ea typeface="Times New Roman"/>
                <a:cs typeface="Times New Roman"/>
                <a:sym typeface="Times New Roman"/>
              </a:rPr>
              <a:t>x </a:t>
            </a:r>
            <a:r>
              <a:rPr lang="en" sz="1800"/>
              <a:t>= –2, </a:t>
            </a:r>
            <a:r>
              <a:rPr i="1" lang="en">
                <a:latin typeface="Times New Roman"/>
                <a:ea typeface="Times New Roman"/>
                <a:cs typeface="Times New Roman"/>
                <a:sym typeface="Times New Roman"/>
              </a:rPr>
              <a:t>x </a:t>
            </a:r>
            <a:r>
              <a:rPr lang="en" sz="1800"/>
              <a:t>= ⅟₁₆, </a:t>
            </a:r>
            <a:r>
              <a:rPr i="1" lang="en">
                <a:latin typeface="Times New Roman"/>
                <a:ea typeface="Times New Roman"/>
                <a:cs typeface="Times New Roman"/>
                <a:sym typeface="Times New Roman"/>
              </a:rPr>
              <a:t>x </a:t>
            </a:r>
            <a:r>
              <a:rPr lang="en" sz="1800"/>
              <a:t>= 9, </a:t>
            </a:r>
            <a:r>
              <a:rPr i="1" lang="en">
                <a:latin typeface="Times New Roman"/>
                <a:ea typeface="Times New Roman"/>
                <a:cs typeface="Times New Roman"/>
                <a:sym typeface="Times New Roman"/>
              </a:rPr>
              <a:t>x </a:t>
            </a:r>
            <a:r>
              <a:rPr lang="en" sz="1800"/>
              <a:t>= ¼, or </a:t>
            </a:r>
            <a:r>
              <a:rPr i="1" lang="en">
                <a:latin typeface="Times New Roman"/>
                <a:ea typeface="Times New Roman"/>
                <a:cs typeface="Times New Roman"/>
                <a:sym typeface="Times New Roman"/>
              </a:rPr>
              <a:t>x </a:t>
            </a:r>
            <a:r>
              <a:rPr lang="en" sz="1800"/>
              <a:t>= –1</a:t>
            </a:r>
            <a:endParaRPr sz="2100"/>
          </a:p>
        </p:txBody>
      </p:sp>
      <p:sp>
        <p:nvSpPr>
          <p:cNvPr id="186" name="Google Shape;186;p25"/>
          <p:cNvSpPr txBox="1"/>
          <p:nvPr>
            <p:ph idx="12" type="sldNum"/>
          </p:nvPr>
        </p:nvSpPr>
        <p:spPr>
          <a:xfrm>
            <a:off x="8283608" y="4824124"/>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7" name="Google Shape;187;p25"/>
          <p:cNvSpPr txBox="1"/>
          <p:nvPr>
            <p:ph idx="3" type="sldNum"/>
          </p:nvPr>
        </p:nvSpPr>
        <p:spPr>
          <a:xfrm>
            <a:off x="311700" y="4824132"/>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9.3.2 Using Completing the Square to Solve Equations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1" name="Shape 191"/>
        <p:cNvGrpSpPr/>
        <p:nvPr/>
      </p:nvGrpSpPr>
      <p:grpSpPr>
        <a:xfrm>
          <a:off x="0" y="0"/>
          <a:ext cx="0" cy="0"/>
          <a:chOff x="0" y="0"/>
          <a:chExt cx="0" cy="0"/>
        </a:xfrm>
      </p:grpSpPr>
      <p:sp>
        <p:nvSpPr>
          <p:cNvPr descr="Icon indicating the slide contains a check for understanding question for students " id="192" name="Google Shape;192;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3" name="Google Shape;193;p26"/>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After solving using completing the square, what are the zeros of the quadratic equation 𝑥</a:t>
            </a:r>
            <a:r>
              <a:rPr baseline="30000" lang="en"/>
              <a:t>2</a:t>
            </a:r>
            <a:r>
              <a:rPr lang="en"/>
              <a:t> + 5𝑥 + ⁹/₄ = 0?</a:t>
            </a:r>
            <a:endParaRPr/>
          </a:p>
          <a:p>
            <a:pPr indent="-381000" lvl="0" marL="914400" rtl="0" algn="l">
              <a:lnSpc>
                <a:spcPct val="100000"/>
              </a:lnSpc>
              <a:spcBef>
                <a:spcPts val="1200"/>
              </a:spcBef>
              <a:spcAft>
                <a:spcPts val="0"/>
              </a:spcAft>
              <a:buSzPts val="2400"/>
              <a:buFont typeface="Calibri"/>
              <a:buAutoNum type="alphaLcPeriod"/>
            </a:pPr>
            <a:r>
              <a:rPr lang="en"/>
              <a:t>𝑥 </a:t>
            </a:r>
            <a:r>
              <a:rPr lang="en"/>
              <a:t>= ¼, </a:t>
            </a:r>
            <a:r>
              <a:rPr lang="en"/>
              <a:t>𝑥 </a:t>
            </a:r>
            <a:r>
              <a:rPr lang="en"/>
              <a:t>= – </a:t>
            </a:r>
            <a:r>
              <a:rPr baseline="30000" lang="en"/>
              <a:t>19</a:t>
            </a:r>
            <a:r>
              <a:rPr lang="en"/>
              <a:t>/</a:t>
            </a:r>
            <a:r>
              <a:rPr baseline="-25000" lang="en"/>
              <a:t>4</a:t>
            </a:r>
            <a:r>
              <a:rPr lang="en"/>
              <a:t> </a:t>
            </a:r>
            <a:endParaRPr/>
          </a:p>
          <a:p>
            <a:pPr indent="-381000" lvl="0" marL="914400" rtl="0" algn="l">
              <a:lnSpc>
                <a:spcPct val="100000"/>
              </a:lnSpc>
              <a:spcBef>
                <a:spcPts val="1000"/>
              </a:spcBef>
              <a:spcAft>
                <a:spcPts val="0"/>
              </a:spcAft>
              <a:buSzPts val="2400"/>
              <a:buFont typeface="Calibri"/>
              <a:buAutoNum type="alphaLcPeriod"/>
            </a:pPr>
            <a:r>
              <a:rPr lang="en"/>
              <a:t>𝑥 </a:t>
            </a:r>
            <a:r>
              <a:rPr lang="en"/>
              <a:t>= </a:t>
            </a:r>
            <a:r>
              <a:rPr baseline="30000" lang="en"/>
              <a:t>25</a:t>
            </a:r>
            <a:r>
              <a:rPr lang="en"/>
              <a:t>/</a:t>
            </a:r>
            <a:r>
              <a:rPr baseline="-25000" lang="en"/>
              <a:t>4</a:t>
            </a:r>
            <a:endParaRPr baseline="-25000"/>
          </a:p>
          <a:p>
            <a:pPr indent="-381000" lvl="0" marL="914400" rtl="0" algn="l">
              <a:lnSpc>
                <a:spcPct val="100000"/>
              </a:lnSpc>
              <a:spcBef>
                <a:spcPts val="1000"/>
              </a:spcBef>
              <a:spcAft>
                <a:spcPts val="0"/>
              </a:spcAft>
              <a:buSzPts val="2400"/>
              <a:buFont typeface="Calibri"/>
              <a:buAutoNum type="alphaLcPeriod"/>
            </a:pPr>
            <a:r>
              <a:rPr lang="en"/>
              <a:t>𝑥 </a:t>
            </a:r>
            <a:r>
              <a:rPr lang="en"/>
              <a:t>= – ½, </a:t>
            </a:r>
            <a:r>
              <a:rPr lang="en"/>
              <a:t>𝑥 </a:t>
            </a:r>
            <a:r>
              <a:rPr lang="en"/>
              <a:t>= – </a:t>
            </a:r>
            <a:r>
              <a:rPr baseline="30000" lang="en"/>
              <a:t>9</a:t>
            </a:r>
            <a:r>
              <a:rPr lang="en"/>
              <a:t>/</a:t>
            </a:r>
            <a:r>
              <a:rPr baseline="-25000" lang="en"/>
              <a:t>2</a:t>
            </a:r>
            <a:r>
              <a:rPr lang="en"/>
              <a:t> </a:t>
            </a:r>
            <a:endParaRPr/>
          </a:p>
          <a:p>
            <a:pPr indent="-381000" lvl="0" marL="914400" rtl="0" algn="l">
              <a:lnSpc>
                <a:spcPct val="100000"/>
              </a:lnSpc>
              <a:spcBef>
                <a:spcPts val="1000"/>
              </a:spcBef>
              <a:spcAft>
                <a:spcPts val="0"/>
              </a:spcAft>
              <a:buSzPts val="2400"/>
              <a:buFont typeface="Calibri"/>
              <a:buAutoNum type="alphaLcPeriod"/>
            </a:pPr>
            <a:r>
              <a:rPr lang="en"/>
              <a:t>𝑥 </a:t>
            </a:r>
            <a:r>
              <a:rPr lang="en"/>
              <a:t>= ½ </a:t>
            </a:r>
            <a:endParaRPr/>
          </a:p>
        </p:txBody>
      </p:sp>
      <p:sp>
        <p:nvSpPr>
          <p:cNvPr id="194" name="Google Shape;194;p26"/>
          <p:cNvSpPr txBox="1"/>
          <p:nvPr>
            <p:ph idx="12" type="sldNum"/>
          </p:nvPr>
        </p:nvSpPr>
        <p:spPr>
          <a:xfrm>
            <a:off x="8283608" y="475500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26"/>
          <p:cNvSpPr txBox="1"/>
          <p:nvPr>
            <p:ph idx="2" type="sldNum"/>
          </p:nvPr>
        </p:nvSpPr>
        <p:spPr>
          <a:xfrm>
            <a:off x="311700" y="475500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9.3</a:t>
            </a:r>
            <a:r>
              <a:rPr lang="en"/>
              <a:t>.2 Using Completing the Square to Solve Equations</a:t>
            </a:r>
            <a:endParaRPr/>
          </a:p>
        </p:txBody>
      </p:sp>
      <p:sp>
        <p:nvSpPr>
          <p:cNvPr descr="An arrow icon reads &quot;Let's review!&quot; and links to a slide that reviews the content that was assessed in the self check question. " id="196" name="Google Shape;196;p26"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0" name="Shape 200"/>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1" name="Google Shape;201;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2" name="Google Shape;202;p27"/>
          <p:cNvSpPr txBox="1"/>
          <p:nvPr>
            <p:ph type="title"/>
          </p:nvPr>
        </p:nvSpPr>
        <p:spPr>
          <a:xfrm>
            <a:off x="311700" y="137150"/>
            <a:ext cx="43221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03" name="Google Shape;203;p27"/>
          <p:cNvSpPr txBox="1"/>
          <p:nvPr>
            <p:ph idx="1" type="body"/>
          </p:nvPr>
        </p:nvSpPr>
        <p:spPr>
          <a:xfrm>
            <a:off x="311700" y="1060098"/>
            <a:ext cx="4683000" cy="627300"/>
          </a:xfrm>
          <a:prstGeom prst="rect">
            <a:avLst/>
          </a:prstGeom>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Solve 𝑥</a:t>
            </a:r>
            <a:r>
              <a:rPr baseline="30000" lang="en"/>
              <a:t>2</a:t>
            </a:r>
            <a:r>
              <a:rPr lang="en"/>
              <a:t> + 5⁢𝑥 − </a:t>
            </a:r>
            <a:r>
              <a:rPr baseline="30000" lang="en"/>
              <a:t>75</a:t>
            </a:r>
            <a:r>
              <a:rPr lang="en"/>
              <a:t>/</a:t>
            </a:r>
            <a:r>
              <a:rPr baseline="-25000" lang="en"/>
              <a:t>4</a:t>
            </a:r>
            <a:r>
              <a:rPr lang="en"/>
              <a:t> = 0</a:t>
            </a:r>
            <a:endParaRPr sz="2300"/>
          </a:p>
        </p:txBody>
      </p:sp>
      <p:sp>
        <p:nvSpPr>
          <p:cNvPr id="204" name="Google Shape;204;p27"/>
          <p:cNvSpPr txBox="1"/>
          <p:nvPr>
            <p:ph idx="1" type="body"/>
          </p:nvPr>
        </p:nvSpPr>
        <p:spPr>
          <a:xfrm>
            <a:off x="5196775" y="480600"/>
            <a:ext cx="3803700" cy="4170300"/>
          </a:xfrm>
          <a:prstGeom prst="rect">
            <a:avLst/>
          </a:prstGeom>
          <a:solidFill>
            <a:srgbClr val="F5F5F5"/>
          </a:solidFill>
          <a:ln cap="flat" cmpd="sng" w="2857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b="1" lang="en" sz="1800"/>
              <a:t>SOLVING QUADRATICS BY COMPLETING THE SQUARE</a:t>
            </a:r>
            <a:endParaRPr b="1" sz="1800">
              <a:solidFill>
                <a:srgbClr val="0F6CBF"/>
              </a:solidFill>
            </a:endParaRPr>
          </a:p>
          <a:p>
            <a:pPr indent="0" lvl="0" marL="0" rtl="0" algn="l">
              <a:lnSpc>
                <a:spcPct val="100000"/>
              </a:lnSpc>
              <a:spcBef>
                <a:spcPts val="3000"/>
              </a:spcBef>
              <a:spcAft>
                <a:spcPts val="0"/>
              </a:spcAft>
              <a:buNone/>
            </a:pPr>
            <a:r>
              <a:rPr b="1" lang="en" sz="1600"/>
              <a:t>Step 1 -</a:t>
            </a:r>
            <a:r>
              <a:rPr lang="en" sz="1600"/>
              <a:t> Write the equation in the form 𝑎⁢𝑥</a:t>
            </a:r>
            <a:r>
              <a:rPr baseline="30000" lang="en" sz="1600"/>
              <a:t>2</a:t>
            </a:r>
            <a:r>
              <a:rPr lang="en" sz="1600"/>
              <a:t> + 𝑏⁢𝑥 = 𝑐.</a:t>
            </a:r>
            <a:endParaRPr b="1" sz="1400">
              <a:solidFill>
                <a:srgbClr val="0F6CBF"/>
              </a:solidFill>
            </a:endParaRPr>
          </a:p>
          <a:p>
            <a:pPr indent="0" lvl="0" marL="0" rtl="0" algn="l">
              <a:lnSpc>
                <a:spcPct val="100000"/>
              </a:lnSpc>
              <a:spcBef>
                <a:spcPts val="300"/>
              </a:spcBef>
              <a:spcAft>
                <a:spcPts val="0"/>
              </a:spcAft>
              <a:buNone/>
            </a:pPr>
            <a:r>
              <a:rPr b="1" lang="en" sz="1600"/>
              <a:t>Step 2 -</a:t>
            </a:r>
            <a:r>
              <a:rPr lang="en" sz="1600"/>
              <a:t> Complete the square by finding (</a:t>
            </a:r>
            <a:r>
              <a:rPr baseline="30000" i="1" lang="en" sz="1600">
                <a:latin typeface="Times New Roman"/>
                <a:ea typeface="Times New Roman"/>
                <a:cs typeface="Times New Roman"/>
                <a:sym typeface="Times New Roman"/>
              </a:rPr>
              <a:t>b</a:t>
            </a:r>
            <a:r>
              <a:rPr lang="en" sz="1600"/>
              <a:t>/</a:t>
            </a:r>
            <a:r>
              <a:rPr baseline="-25000" lang="en" sz="1600"/>
              <a:t>2</a:t>
            </a:r>
            <a:r>
              <a:rPr lang="en" sz="1600"/>
              <a:t>)</a:t>
            </a:r>
            <a:r>
              <a:rPr baseline="30000" lang="en" sz="1600"/>
              <a:t>2</a:t>
            </a:r>
            <a:r>
              <a:rPr lang="en" sz="1600"/>
              <a:t>.</a:t>
            </a:r>
            <a:endParaRPr sz="1600"/>
          </a:p>
          <a:p>
            <a:pPr indent="0" lvl="0" marL="0" rtl="0" algn="l">
              <a:lnSpc>
                <a:spcPct val="100000"/>
              </a:lnSpc>
              <a:spcBef>
                <a:spcPts val="300"/>
              </a:spcBef>
              <a:spcAft>
                <a:spcPts val="0"/>
              </a:spcAft>
              <a:buNone/>
            </a:pPr>
            <a:r>
              <a:rPr b="1" lang="en" sz="1600"/>
              <a:t>Step 3 - </a:t>
            </a:r>
            <a:r>
              <a:rPr lang="en" sz="1600"/>
              <a:t>Add the value to both sides of the equation.</a:t>
            </a:r>
            <a:endParaRPr sz="1600"/>
          </a:p>
          <a:p>
            <a:pPr indent="0" lvl="0" marL="0" rtl="0" algn="l">
              <a:lnSpc>
                <a:spcPct val="100000"/>
              </a:lnSpc>
              <a:spcBef>
                <a:spcPts val="300"/>
              </a:spcBef>
              <a:spcAft>
                <a:spcPts val="0"/>
              </a:spcAft>
              <a:buNone/>
            </a:pPr>
            <a:r>
              <a:rPr b="1" lang="en" sz="1600"/>
              <a:t>Step 4 - </a:t>
            </a:r>
            <a:r>
              <a:rPr lang="en" sz="1600"/>
              <a:t>Factor the </a:t>
            </a:r>
            <a:r>
              <a:rPr b="1" lang="en" sz="1600"/>
              <a:t>perfect square</a:t>
            </a:r>
            <a:r>
              <a:rPr lang="en" sz="1600"/>
              <a:t> trinomial and simplify the constants.</a:t>
            </a:r>
            <a:endParaRPr sz="1600"/>
          </a:p>
          <a:p>
            <a:pPr indent="0" lvl="0" marL="0" rtl="0" algn="l">
              <a:lnSpc>
                <a:spcPct val="100000"/>
              </a:lnSpc>
              <a:spcBef>
                <a:spcPts val="300"/>
              </a:spcBef>
              <a:spcAft>
                <a:spcPts val="0"/>
              </a:spcAft>
              <a:buNone/>
            </a:pPr>
            <a:r>
              <a:rPr b="1" lang="en" sz="1600"/>
              <a:t>Step 5 - </a:t>
            </a:r>
            <a:r>
              <a:rPr lang="en" sz="1600"/>
              <a:t>Take the square root of each side (don’t forget ±).</a:t>
            </a:r>
            <a:endParaRPr sz="1600"/>
          </a:p>
          <a:p>
            <a:pPr indent="0" lvl="0" marL="0" rtl="0" algn="l">
              <a:lnSpc>
                <a:spcPct val="100000"/>
              </a:lnSpc>
              <a:spcBef>
                <a:spcPts val="300"/>
              </a:spcBef>
              <a:spcAft>
                <a:spcPts val="0"/>
              </a:spcAft>
              <a:buNone/>
            </a:pPr>
            <a:r>
              <a:rPr b="1" lang="en" sz="1600"/>
              <a:t>Step 6 -</a:t>
            </a:r>
            <a:r>
              <a:rPr lang="en" sz="1600"/>
              <a:t> Write two separate equations and solve each.</a:t>
            </a:r>
            <a:endParaRPr sz="1500"/>
          </a:p>
        </p:txBody>
      </p:sp>
      <p:cxnSp>
        <p:nvCxnSpPr>
          <p:cNvPr descr="Line used to separate the title in a text box from the explanation content " id="205" name="Google Shape;205;p27"/>
          <p:cNvCxnSpPr/>
          <p:nvPr/>
        </p:nvCxnSpPr>
        <p:spPr>
          <a:xfrm>
            <a:off x="5727031" y="1256432"/>
            <a:ext cx="2743200" cy="2400"/>
          </a:xfrm>
          <a:prstGeom prst="straightConnector1">
            <a:avLst/>
          </a:prstGeom>
          <a:noFill/>
          <a:ln cap="flat" cmpd="sng" w="28575">
            <a:solidFill>
              <a:srgbClr val="D9D9D9"/>
            </a:solidFill>
            <a:prstDash val="solid"/>
            <a:round/>
            <a:headEnd len="med" w="med" type="none"/>
            <a:tailEnd len="med" w="med" type="none"/>
          </a:ln>
        </p:spPr>
      </p:cxnSp>
      <p:sp>
        <p:nvSpPr>
          <p:cNvPr id="206" name="Google Shape;206;p27"/>
          <p:cNvSpPr txBox="1"/>
          <p:nvPr>
            <p:ph idx="12" type="sldNum"/>
          </p:nvPr>
        </p:nvSpPr>
        <p:spPr>
          <a:xfrm>
            <a:off x="8283608" y="475500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7" name="Google Shape;207;p27"/>
          <p:cNvSpPr txBox="1"/>
          <p:nvPr>
            <p:ph idx="2" type="sldNum"/>
          </p:nvPr>
        </p:nvSpPr>
        <p:spPr>
          <a:xfrm>
            <a:off x="311700" y="475500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9.3.2 Using Completing the Square to Solve Equations - Additional Resources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1" name="Shape 211"/>
        <p:cNvGrpSpPr/>
        <p:nvPr/>
      </p:nvGrpSpPr>
      <p:grpSpPr>
        <a:xfrm>
          <a:off x="0" y="0"/>
          <a:ext cx="0" cy="0"/>
          <a:chOff x="0" y="0"/>
          <a:chExt cx="0" cy="0"/>
        </a:xfrm>
      </p:grpSpPr>
      <p:sp>
        <p:nvSpPr>
          <p:cNvPr id="212" name="Google Shape;212;p2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t>
            </a:r>
            <a:r>
              <a:rPr lang="en"/>
              <a:t>A</a:t>
            </a:r>
            <a:r>
              <a:rPr b="0" lang="en" sz="1400">
                <a:solidFill>
                  <a:srgbClr val="666666"/>
                </a:solidFill>
              </a:rPr>
              <a:t> | Video</a:t>
            </a:r>
            <a:endParaRPr/>
          </a:p>
        </p:txBody>
      </p:sp>
      <p:sp>
        <p:nvSpPr>
          <p:cNvPr id="213" name="Google Shape;213;p2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Solve by Completing the Square</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EquationWorkedExample #Annotations #Steps" id="214" name="Google Shape;214;p28" title="Solve by Completing the Square">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
        <p:nvSpPr>
          <p:cNvPr id="215" name="Google Shape;215;p28"/>
          <p:cNvSpPr txBox="1"/>
          <p:nvPr>
            <p:ph idx="12" type="sldNum"/>
          </p:nvPr>
        </p:nvSpPr>
        <p:spPr>
          <a:xfrm>
            <a:off x="8472458" y="4707814"/>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16" name="Google Shape;216;p28"/>
          <p:cNvSpPr txBox="1"/>
          <p:nvPr>
            <p:ph idx="2" type="sldNum"/>
          </p:nvPr>
        </p:nvSpPr>
        <p:spPr>
          <a:xfrm>
            <a:off x="311700" y="4740144"/>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9.3.2 Using Completing the Square to Solve Equations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1000"/>
                                        <p:tgtEl>
                                          <p:spTgt spid="2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22" name="Google Shape;222;p29"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23" name="Google Shape;223;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7" name="Shape 227"/>
        <p:cNvGrpSpPr/>
        <p:nvPr/>
      </p:nvGrpSpPr>
      <p:grpSpPr>
        <a:xfrm>
          <a:off x="0" y="0"/>
          <a:ext cx="0" cy="0"/>
          <a:chOff x="0" y="0"/>
          <a:chExt cx="0" cy="0"/>
        </a:xfrm>
      </p:grpSpPr>
      <p:pic>
        <p:nvPicPr>
          <p:cNvPr descr="Icon indicating the slide contains a support for students with disabilities" id="228" name="Google Shape;228;p30"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29" name="Google Shape;229;p30"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30" name="Google Shape;230;p3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“If This Be Error …” </a:t>
            </a:r>
            <a:r>
              <a:rPr lang="en"/>
              <a:t>🎭</a:t>
            </a:r>
            <a:endParaRPr sz="2600">
              <a:solidFill>
                <a:srgbClr val="005047"/>
              </a:solidFill>
            </a:endParaRPr>
          </a:p>
        </p:txBody>
      </p:sp>
      <p:sp>
        <p:nvSpPr>
          <p:cNvPr id="231" name="Google Shape;231;p30"/>
          <p:cNvSpPr txBox="1"/>
          <p:nvPr>
            <p:ph idx="1" type="body"/>
          </p:nvPr>
        </p:nvSpPr>
        <p:spPr>
          <a:xfrm>
            <a:off x="311700" y="960125"/>
            <a:ext cx="33912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900"/>
              <a:t>Teacher Instruction:</a:t>
            </a:r>
            <a:r>
              <a:rPr lang="en" sz="1900"/>
              <a:t> Use these strategies to adjust the activity to support English language learners and students with disabilities. </a:t>
            </a:r>
            <a:endParaRPr sz="1900"/>
          </a:p>
          <a:p>
            <a:pPr indent="-349250" lvl="1" marL="914400" rtl="0" algn="l">
              <a:lnSpc>
                <a:spcPct val="100000"/>
              </a:lnSpc>
              <a:spcBef>
                <a:spcPts val="1200"/>
              </a:spcBef>
              <a:spcAft>
                <a:spcPts val="0"/>
              </a:spcAft>
              <a:buSzPts val="1900"/>
              <a:buChar char="○"/>
            </a:pPr>
            <a:r>
              <a:rPr i="1" lang="en" sz="1900"/>
              <a:t>You can copy and paste the callouts directly on top of the activity or give the instructions aloud.</a:t>
            </a:r>
            <a:r>
              <a:rPr i="1" lang="en" sz="1900"/>
              <a:t> </a:t>
            </a:r>
            <a:endParaRPr i="1" sz="1900"/>
          </a:p>
        </p:txBody>
      </p:sp>
      <p:sp>
        <p:nvSpPr>
          <p:cNvPr descr="A callout box providing steps in a math language routine to support English Language Learners." id="232" name="Google Shape;232;p30" title="ELL callout box"/>
          <p:cNvSpPr/>
          <p:nvPr/>
        </p:nvSpPr>
        <p:spPr>
          <a:xfrm>
            <a:off x="4208350" y="1094994"/>
            <a:ext cx="4750800" cy="1449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Make sure each person in the group can explain the identified errors and proposed corrections.</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Rehearse at least twice within your group with each other. </a:t>
            </a:r>
            <a:endParaRPr sz="1500">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descr="A callout providing support steps for students based on universal designs for learning. " id="233" name="Google Shape;233;p30" title="UDL callout box"/>
          <p:cNvSpPr/>
          <p:nvPr/>
        </p:nvSpPr>
        <p:spPr>
          <a:xfrm>
            <a:off x="4208350" y="2678425"/>
            <a:ext cx="4750800" cy="19725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Calibri"/>
              <a:buAutoNum type="arabicPeriod"/>
            </a:pPr>
            <a:r>
              <a:rPr lang="en" sz="1500">
                <a:solidFill>
                  <a:schemeClr val="dk1"/>
                </a:solidFill>
                <a:latin typeface="Noto Sans"/>
                <a:ea typeface="Noto Sans"/>
                <a:cs typeface="Noto Sans"/>
                <a:sym typeface="Noto Sans"/>
              </a:rPr>
              <a:t>In 2 minutes, we will pause to check your progress. </a:t>
            </a:r>
            <a:endParaRPr sz="1500">
              <a:solidFill>
                <a:schemeClr val="dk1"/>
              </a:solidFill>
              <a:latin typeface="Noto Sans"/>
              <a:ea typeface="Noto Sans"/>
              <a:cs typeface="Noto Sans"/>
              <a:sym typeface="Noto Sans"/>
            </a:endParaRPr>
          </a:p>
          <a:p>
            <a:pPr indent="-323850" lvl="0" marL="457200" rtl="0" algn="l">
              <a:spcBef>
                <a:spcPts val="3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Place a checkmark next to each step as you determine that all of its steps are correct. This will designate it has been “cleared.”</a:t>
            </a:r>
            <a:endParaRPr sz="1500">
              <a:solidFill>
                <a:schemeClr val="dk1"/>
              </a:solidFill>
              <a:latin typeface="Noto Sans"/>
              <a:ea typeface="Noto Sans"/>
              <a:cs typeface="Noto Sans"/>
              <a:sym typeface="Noto Sans"/>
            </a:endParaRPr>
          </a:p>
          <a:p>
            <a:pPr indent="-323850" lvl="0" marL="457200" rtl="0" algn="l">
              <a:spcBef>
                <a:spcPts val="300"/>
              </a:spcBef>
              <a:spcAft>
                <a:spcPts val="0"/>
              </a:spcAft>
              <a:buSzPts val="1500"/>
              <a:buFont typeface="Calibri"/>
              <a:buAutoNum type="arabicPeriod"/>
            </a:pPr>
            <a:r>
              <a:rPr lang="en" sz="1500">
                <a:latin typeface="Noto Sans"/>
                <a:ea typeface="Noto Sans"/>
                <a:cs typeface="Noto Sans"/>
                <a:sym typeface="Noto Sans"/>
              </a:rPr>
              <a:t>Be prepared to share your thinking with the class. (We will let you know ahead of time.)</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234" name="Google Shape;234;p30"/>
          <p:cNvSpPr txBox="1"/>
          <p:nvPr>
            <p:ph idx="12" type="sldNum"/>
          </p:nvPr>
        </p:nvSpPr>
        <p:spPr>
          <a:xfrm>
            <a:off x="8283608" y="475500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5" name="Google Shape;235;p30"/>
          <p:cNvSpPr txBox="1"/>
          <p:nvPr>
            <p:ph idx="2" type="sldNum"/>
          </p:nvPr>
        </p:nvSpPr>
        <p:spPr>
          <a:xfrm>
            <a:off x="311700" y="475500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9.3.3 Solve by Completing the Square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p31"/>
          <p:cNvSpPr txBox="1"/>
          <p:nvPr>
            <p:ph type="title"/>
          </p:nvPr>
        </p:nvSpPr>
        <p:spPr>
          <a:xfrm>
            <a:off x="311700" y="65001"/>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“If This Be Error …” 🎭 </a:t>
            </a:r>
            <a:endParaRPr>
              <a:solidFill>
                <a:srgbClr val="005047"/>
              </a:solidFill>
            </a:endParaRPr>
          </a:p>
        </p:txBody>
      </p:sp>
      <p:sp>
        <p:nvSpPr>
          <p:cNvPr id="241" name="Google Shape;241;p31"/>
          <p:cNvSpPr txBox="1"/>
          <p:nvPr>
            <p:ph idx="4" type="body"/>
          </p:nvPr>
        </p:nvSpPr>
        <p:spPr>
          <a:xfrm>
            <a:off x="311700" y="895525"/>
            <a:ext cx="8520600" cy="822900"/>
          </a:xfrm>
          <a:prstGeom prst="rect">
            <a:avLst/>
          </a:prstGeom>
          <a:solidFill>
            <a:srgbClr val="F5F5F5"/>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None/>
            </a:pPr>
            <a:r>
              <a:rPr b="1" lang="en"/>
              <a:t>Solve your equation</a:t>
            </a:r>
            <a:r>
              <a:rPr lang="en"/>
              <a:t> by completing the square. Next, examine the worked solution for the problem in order to </a:t>
            </a:r>
            <a:r>
              <a:rPr b="1" lang="en"/>
              <a:t>find and describe the error</a:t>
            </a:r>
            <a:r>
              <a:rPr lang="en"/>
              <a:t>. </a:t>
            </a:r>
            <a:endParaRPr/>
          </a:p>
        </p:txBody>
      </p:sp>
      <p:sp>
        <p:nvSpPr>
          <p:cNvPr id="242" name="Google Shape;242;p31"/>
          <p:cNvSpPr txBox="1"/>
          <p:nvPr>
            <p:ph idx="1" type="body"/>
          </p:nvPr>
        </p:nvSpPr>
        <p:spPr>
          <a:xfrm>
            <a:off x="311700" y="1812425"/>
            <a:ext cx="4134600" cy="2939700"/>
          </a:xfrm>
          <a:prstGeom prst="rect">
            <a:avLst/>
          </a:prstGeom>
          <a:ln cap="flat" cmpd="sng" w="28575">
            <a:solidFill>
              <a:srgbClr val="9E9E9E"/>
            </a:solidFill>
            <a:prstDash val="solid"/>
            <a:round/>
            <a:headEnd len="sm" w="sm" type="none"/>
            <a:tailEnd len="sm" w="sm" type="none"/>
          </a:ln>
        </p:spPr>
        <p:txBody>
          <a:bodyPr anchorCtr="0" anchor="t" bIns="91425" lIns="91425" spcFirstLastPara="1" rIns="91425" wrap="square" tIns="91425">
            <a:normAutofit fontScale="92500" lnSpcReduction="10000"/>
          </a:bodyPr>
          <a:lstStyle/>
          <a:p>
            <a:pPr indent="-357822" lvl="0" marL="457200" rtl="0" algn="l">
              <a:lnSpc>
                <a:spcPct val="100000"/>
              </a:lnSpc>
              <a:spcBef>
                <a:spcPts val="0"/>
              </a:spcBef>
              <a:spcAft>
                <a:spcPts val="0"/>
              </a:spcAft>
              <a:buSzPct val="100000"/>
              <a:buAutoNum type="arabicPeriod"/>
            </a:pPr>
            <a:r>
              <a:rPr lang="en"/>
              <a:t>Solve </a:t>
            </a:r>
            <a:r>
              <a:rPr i="1" lang="en">
                <a:latin typeface="Times New Roman"/>
                <a:ea typeface="Times New Roman"/>
                <a:cs typeface="Times New Roman"/>
                <a:sym typeface="Times New Roman"/>
              </a:rPr>
              <a:t>x</a:t>
            </a:r>
            <a:r>
              <a:rPr baseline="30000" lang="en"/>
              <a:t>2</a:t>
            </a:r>
            <a:r>
              <a:rPr lang="en"/>
              <a:t> + 14</a:t>
            </a:r>
            <a:r>
              <a:rPr i="1" lang="en">
                <a:latin typeface="Times New Roman"/>
                <a:ea typeface="Times New Roman"/>
                <a:cs typeface="Times New Roman"/>
                <a:sym typeface="Times New Roman"/>
              </a:rPr>
              <a:t>x</a:t>
            </a:r>
            <a:r>
              <a:rPr lang="en"/>
              <a:t> = – 24</a:t>
            </a:r>
            <a:endParaRPr/>
          </a:p>
          <a:p>
            <a:pPr indent="0" lvl="0" marL="457200" rtl="0" algn="l">
              <a:spcBef>
                <a:spcPts val="1200"/>
              </a:spcBef>
              <a:spcAft>
                <a:spcPts val="0"/>
              </a:spcAft>
              <a:buClr>
                <a:schemeClr val="dk1"/>
              </a:buClr>
              <a:buSzPct val="45833"/>
              <a:buFont typeface="Arial"/>
              <a:buNone/>
            </a:pPr>
            <a:r>
              <a:rPr lang="en" sz="2400">
                <a:solidFill>
                  <a:srgbClr val="1D2125"/>
                </a:solidFill>
              </a:rPr>
              <a:t>Step 1		</a:t>
            </a:r>
            <a:r>
              <a:rPr i="1" lang="en" sz="2400">
                <a:solidFill>
                  <a:srgbClr val="1D2125"/>
                </a:solidFill>
                <a:latin typeface="Times New Roman"/>
                <a:ea typeface="Times New Roman"/>
                <a:cs typeface="Times New Roman"/>
                <a:sym typeface="Times New Roman"/>
              </a:rPr>
              <a:t>x</a:t>
            </a:r>
            <a:r>
              <a:rPr baseline="30000" lang="en" sz="2400">
                <a:solidFill>
                  <a:srgbClr val="1D2125"/>
                </a:solidFill>
              </a:rPr>
              <a:t>2</a:t>
            </a:r>
            <a:r>
              <a:rPr lang="en" sz="2400">
                <a:solidFill>
                  <a:srgbClr val="1D2125"/>
                </a:solidFill>
              </a:rPr>
              <a:t> + 14</a:t>
            </a:r>
            <a:r>
              <a:rPr i="1" lang="en" sz="2400">
                <a:solidFill>
                  <a:srgbClr val="1D2125"/>
                </a:solidFill>
                <a:latin typeface="Times New Roman"/>
                <a:ea typeface="Times New Roman"/>
                <a:cs typeface="Times New Roman"/>
                <a:sym typeface="Times New Roman"/>
              </a:rPr>
              <a:t>x</a:t>
            </a:r>
            <a:r>
              <a:rPr lang="en" sz="2400">
                <a:solidFill>
                  <a:srgbClr val="1D2125"/>
                </a:solidFill>
              </a:rPr>
              <a:t> = – 24 </a:t>
            </a:r>
            <a:endParaRPr sz="2400">
              <a:solidFill>
                <a:srgbClr val="1D2125"/>
              </a:solidFill>
            </a:endParaRPr>
          </a:p>
          <a:p>
            <a:pPr indent="0" lvl="0" marL="457200" rtl="0" algn="l">
              <a:spcBef>
                <a:spcPts val="300"/>
              </a:spcBef>
              <a:spcAft>
                <a:spcPts val="0"/>
              </a:spcAft>
              <a:buClr>
                <a:schemeClr val="dk1"/>
              </a:buClr>
              <a:buSzPct val="45833"/>
              <a:buFont typeface="Arial"/>
              <a:buNone/>
            </a:pPr>
            <a:r>
              <a:rPr lang="en" sz="2400">
                <a:solidFill>
                  <a:srgbClr val="1D2125"/>
                </a:solidFill>
              </a:rPr>
              <a:t>Step 2 		</a:t>
            </a:r>
            <a:r>
              <a:rPr i="1" lang="en" sz="2400">
                <a:solidFill>
                  <a:srgbClr val="1D2125"/>
                </a:solidFill>
                <a:latin typeface="Times New Roman"/>
                <a:ea typeface="Times New Roman"/>
                <a:cs typeface="Times New Roman"/>
                <a:sym typeface="Times New Roman"/>
              </a:rPr>
              <a:t>x</a:t>
            </a:r>
            <a:r>
              <a:rPr baseline="30000" lang="en" sz="2400">
                <a:solidFill>
                  <a:srgbClr val="1D2125"/>
                </a:solidFill>
              </a:rPr>
              <a:t>2</a:t>
            </a:r>
            <a:r>
              <a:rPr lang="en" sz="2400">
                <a:solidFill>
                  <a:srgbClr val="1D2125"/>
                </a:solidFill>
              </a:rPr>
              <a:t> + 14</a:t>
            </a:r>
            <a:r>
              <a:rPr i="1" lang="en" sz="2400">
                <a:solidFill>
                  <a:srgbClr val="1D2125"/>
                </a:solidFill>
                <a:latin typeface="Times New Roman"/>
                <a:ea typeface="Times New Roman"/>
                <a:cs typeface="Times New Roman"/>
                <a:sym typeface="Times New Roman"/>
              </a:rPr>
              <a:t>x </a:t>
            </a:r>
            <a:r>
              <a:rPr lang="en" sz="2400">
                <a:solidFill>
                  <a:srgbClr val="1D2125"/>
                </a:solidFill>
              </a:rPr>
              <a:t>+ 28 = 4</a:t>
            </a:r>
            <a:endParaRPr sz="2400">
              <a:solidFill>
                <a:srgbClr val="1D2125"/>
              </a:solidFill>
            </a:endParaRPr>
          </a:p>
          <a:p>
            <a:pPr indent="0" lvl="0" marL="457200" rtl="0" algn="l">
              <a:spcBef>
                <a:spcPts val="300"/>
              </a:spcBef>
              <a:spcAft>
                <a:spcPts val="0"/>
              </a:spcAft>
              <a:buClr>
                <a:schemeClr val="dk1"/>
              </a:buClr>
              <a:buSzPct val="45833"/>
              <a:buFont typeface="Arial"/>
              <a:buNone/>
            </a:pPr>
            <a:r>
              <a:rPr lang="en" sz="2400">
                <a:solidFill>
                  <a:srgbClr val="1D2125"/>
                </a:solidFill>
              </a:rPr>
              <a:t>Step 3 		(</a:t>
            </a:r>
            <a:r>
              <a:rPr i="1" lang="en" sz="2400">
                <a:solidFill>
                  <a:srgbClr val="1D2125"/>
                </a:solidFill>
                <a:latin typeface="Times New Roman"/>
                <a:ea typeface="Times New Roman"/>
                <a:cs typeface="Times New Roman"/>
                <a:sym typeface="Times New Roman"/>
              </a:rPr>
              <a:t>x </a:t>
            </a:r>
            <a:r>
              <a:rPr lang="en" sz="2400">
                <a:solidFill>
                  <a:srgbClr val="1D2125"/>
                </a:solidFill>
              </a:rPr>
              <a:t>+ 7)</a:t>
            </a:r>
            <a:r>
              <a:rPr baseline="30000" lang="en" sz="2400">
                <a:solidFill>
                  <a:srgbClr val="1D2125"/>
                </a:solidFill>
              </a:rPr>
              <a:t>2</a:t>
            </a:r>
            <a:r>
              <a:rPr lang="en" sz="2400">
                <a:solidFill>
                  <a:srgbClr val="1D2125"/>
                </a:solidFill>
              </a:rPr>
              <a:t> = 4 </a:t>
            </a:r>
            <a:endParaRPr sz="2400">
              <a:solidFill>
                <a:srgbClr val="1D2125"/>
              </a:solidFill>
            </a:endParaRPr>
          </a:p>
          <a:p>
            <a:pPr indent="0" lvl="0" marL="457200" rtl="0" algn="l">
              <a:spcBef>
                <a:spcPts val="300"/>
              </a:spcBef>
              <a:spcAft>
                <a:spcPts val="0"/>
              </a:spcAft>
              <a:buClr>
                <a:schemeClr val="dk1"/>
              </a:buClr>
              <a:buSzPct val="45833"/>
              <a:buFont typeface="Arial"/>
              <a:buNone/>
            </a:pPr>
            <a:r>
              <a:rPr lang="en" sz="2400">
                <a:solidFill>
                  <a:srgbClr val="1D2125"/>
                </a:solidFill>
              </a:rPr>
              <a:t>Step 4		</a:t>
            </a:r>
            <a:r>
              <a:rPr i="1" lang="en" sz="2400">
                <a:solidFill>
                  <a:srgbClr val="1D2125"/>
                </a:solidFill>
                <a:latin typeface="Times New Roman"/>
                <a:ea typeface="Times New Roman"/>
                <a:cs typeface="Times New Roman"/>
                <a:sym typeface="Times New Roman"/>
              </a:rPr>
              <a:t>x</a:t>
            </a:r>
            <a:r>
              <a:rPr lang="en" sz="2400">
                <a:solidFill>
                  <a:srgbClr val="1D2125"/>
                </a:solidFill>
              </a:rPr>
              <a:t> + 7 = 2</a:t>
            </a:r>
            <a:endParaRPr sz="2400">
              <a:solidFill>
                <a:srgbClr val="1D2125"/>
              </a:solidFill>
            </a:endParaRPr>
          </a:p>
          <a:p>
            <a:pPr indent="0" lvl="0" marL="457200" rtl="0" algn="l">
              <a:spcBef>
                <a:spcPts val="300"/>
              </a:spcBef>
              <a:spcAft>
                <a:spcPts val="0"/>
              </a:spcAft>
              <a:buClr>
                <a:schemeClr val="dk1"/>
              </a:buClr>
              <a:buSzPct val="45833"/>
              <a:buFont typeface="Arial"/>
              <a:buNone/>
            </a:pPr>
            <a:r>
              <a:rPr lang="en" sz="2400">
                <a:solidFill>
                  <a:srgbClr val="1D2125"/>
                </a:solidFill>
              </a:rPr>
              <a:t>Step 5 		</a:t>
            </a:r>
            <a:r>
              <a:rPr i="1" lang="en" sz="2400">
                <a:solidFill>
                  <a:srgbClr val="1D2125"/>
                </a:solidFill>
                <a:latin typeface="Times New Roman"/>
                <a:ea typeface="Times New Roman"/>
                <a:cs typeface="Times New Roman"/>
                <a:sym typeface="Times New Roman"/>
              </a:rPr>
              <a:t>x</a:t>
            </a:r>
            <a:r>
              <a:rPr lang="en" sz="2400">
                <a:solidFill>
                  <a:srgbClr val="1D2125"/>
                </a:solidFill>
              </a:rPr>
              <a:t> + 7 = – 2</a:t>
            </a:r>
            <a:endParaRPr sz="2400">
              <a:solidFill>
                <a:srgbClr val="1D2125"/>
              </a:solidFill>
            </a:endParaRPr>
          </a:p>
          <a:p>
            <a:pPr indent="0" lvl="0" marL="457200" rtl="0" algn="l">
              <a:spcBef>
                <a:spcPts val="300"/>
              </a:spcBef>
              <a:spcAft>
                <a:spcPts val="0"/>
              </a:spcAft>
              <a:buClr>
                <a:schemeClr val="dk1"/>
              </a:buClr>
              <a:buSzPct val="45833"/>
              <a:buFont typeface="Arial"/>
              <a:buNone/>
            </a:pPr>
            <a:r>
              <a:rPr lang="en" sz="2400">
                <a:solidFill>
                  <a:srgbClr val="1D2125"/>
                </a:solidFill>
              </a:rPr>
              <a:t>Step 6 		</a:t>
            </a:r>
            <a:r>
              <a:rPr i="1" lang="en" sz="2400">
                <a:solidFill>
                  <a:srgbClr val="1D2125"/>
                </a:solidFill>
                <a:latin typeface="Times New Roman"/>
                <a:ea typeface="Times New Roman"/>
                <a:cs typeface="Times New Roman"/>
                <a:sym typeface="Times New Roman"/>
              </a:rPr>
              <a:t>x </a:t>
            </a:r>
            <a:r>
              <a:rPr lang="en" sz="2400">
                <a:solidFill>
                  <a:srgbClr val="1D2125"/>
                </a:solidFill>
              </a:rPr>
              <a:t>= – 5; </a:t>
            </a:r>
            <a:r>
              <a:rPr i="1" lang="en" sz="2400">
                <a:solidFill>
                  <a:srgbClr val="1D2125"/>
                </a:solidFill>
                <a:latin typeface="Times New Roman"/>
                <a:ea typeface="Times New Roman"/>
                <a:cs typeface="Times New Roman"/>
                <a:sym typeface="Times New Roman"/>
              </a:rPr>
              <a:t>x </a:t>
            </a:r>
            <a:r>
              <a:rPr lang="en" sz="2400">
                <a:solidFill>
                  <a:srgbClr val="1D2125"/>
                </a:solidFill>
              </a:rPr>
              <a:t>= 9</a:t>
            </a:r>
            <a:endParaRPr/>
          </a:p>
        </p:txBody>
      </p:sp>
      <p:sp>
        <p:nvSpPr>
          <p:cNvPr id="243" name="Google Shape;243;p31"/>
          <p:cNvSpPr txBox="1"/>
          <p:nvPr>
            <p:ph idx="2" type="body"/>
          </p:nvPr>
        </p:nvSpPr>
        <p:spPr>
          <a:xfrm>
            <a:off x="4633950" y="1812425"/>
            <a:ext cx="4198500" cy="2939700"/>
          </a:xfrm>
          <a:prstGeom prst="rect">
            <a:avLst/>
          </a:prstGeom>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startAt="2"/>
            </a:pPr>
            <a:r>
              <a:rPr lang="en" sz="2000"/>
              <a:t>Solve </a:t>
            </a:r>
            <a:r>
              <a:rPr i="1" lang="en" sz="2000">
                <a:latin typeface="Times New Roman"/>
                <a:ea typeface="Times New Roman"/>
                <a:cs typeface="Times New Roman"/>
                <a:sym typeface="Times New Roman"/>
              </a:rPr>
              <a:t>x</a:t>
            </a:r>
            <a:r>
              <a:rPr baseline="30000" lang="en" sz="2000"/>
              <a:t>2</a:t>
            </a:r>
            <a:r>
              <a:rPr lang="en" sz="2000"/>
              <a:t> – 10</a:t>
            </a:r>
            <a:r>
              <a:rPr i="1" lang="en" sz="2000">
                <a:latin typeface="Times New Roman"/>
                <a:ea typeface="Times New Roman"/>
                <a:cs typeface="Times New Roman"/>
                <a:sym typeface="Times New Roman"/>
              </a:rPr>
              <a:t>x</a:t>
            </a:r>
            <a:r>
              <a:rPr lang="en" sz="2000"/>
              <a:t> + 16 = 0</a:t>
            </a:r>
            <a:endParaRPr sz="2000"/>
          </a:p>
          <a:p>
            <a:pPr indent="0" lvl="0" marL="457200" rtl="0" algn="l">
              <a:lnSpc>
                <a:spcPct val="105000"/>
              </a:lnSpc>
              <a:spcBef>
                <a:spcPts val="1200"/>
              </a:spcBef>
              <a:spcAft>
                <a:spcPts val="0"/>
              </a:spcAft>
              <a:buClr>
                <a:schemeClr val="dk1"/>
              </a:buClr>
              <a:buSzPts val="1100"/>
              <a:buFont typeface="Arial"/>
              <a:buNone/>
            </a:pPr>
            <a:r>
              <a:rPr lang="en">
                <a:solidFill>
                  <a:srgbClr val="1D2125"/>
                </a:solidFill>
              </a:rPr>
              <a:t>Step 1		</a:t>
            </a:r>
            <a:r>
              <a:rPr i="1" lang="en">
                <a:solidFill>
                  <a:srgbClr val="1D2125"/>
                </a:solidFill>
                <a:latin typeface="Times New Roman"/>
                <a:ea typeface="Times New Roman"/>
                <a:cs typeface="Times New Roman"/>
                <a:sym typeface="Times New Roman"/>
              </a:rPr>
              <a:t>x</a:t>
            </a:r>
            <a:r>
              <a:rPr baseline="30000" lang="en">
                <a:solidFill>
                  <a:srgbClr val="1D2125"/>
                </a:solidFill>
              </a:rPr>
              <a:t>2</a:t>
            </a:r>
            <a:r>
              <a:rPr lang="en">
                <a:solidFill>
                  <a:srgbClr val="1D2125"/>
                </a:solidFill>
              </a:rPr>
              <a:t> – 10</a:t>
            </a:r>
            <a:r>
              <a:rPr i="1" lang="en">
                <a:solidFill>
                  <a:srgbClr val="1D2125"/>
                </a:solidFill>
                <a:latin typeface="Times New Roman"/>
                <a:ea typeface="Times New Roman"/>
                <a:cs typeface="Times New Roman"/>
                <a:sym typeface="Times New Roman"/>
              </a:rPr>
              <a:t>x</a:t>
            </a:r>
            <a:r>
              <a:rPr lang="en">
                <a:solidFill>
                  <a:srgbClr val="1D2125"/>
                </a:solidFill>
              </a:rPr>
              <a:t> + 16 = 0 </a:t>
            </a:r>
            <a:endParaRPr>
              <a:solidFill>
                <a:srgbClr val="1D2125"/>
              </a:solidFill>
            </a:endParaRPr>
          </a:p>
          <a:p>
            <a:pPr indent="0" lvl="0" marL="457200" rtl="0" algn="l">
              <a:lnSpc>
                <a:spcPct val="105000"/>
              </a:lnSpc>
              <a:spcBef>
                <a:spcPts val="300"/>
              </a:spcBef>
              <a:spcAft>
                <a:spcPts val="0"/>
              </a:spcAft>
              <a:buClr>
                <a:schemeClr val="dk1"/>
              </a:buClr>
              <a:buSzPts val="1100"/>
              <a:buFont typeface="Arial"/>
              <a:buNone/>
            </a:pPr>
            <a:r>
              <a:rPr lang="en">
                <a:solidFill>
                  <a:srgbClr val="1D2125"/>
                </a:solidFill>
              </a:rPr>
              <a:t>Step 2 		</a:t>
            </a:r>
            <a:r>
              <a:rPr i="1" lang="en">
                <a:solidFill>
                  <a:srgbClr val="1D2125"/>
                </a:solidFill>
                <a:latin typeface="Times New Roman"/>
                <a:ea typeface="Times New Roman"/>
                <a:cs typeface="Times New Roman"/>
                <a:sym typeface="Times New Roman"/>
              </a:rPr>
              <a:t>x</a:t>
            </a:r>
            <a:r>
              <a:rPr baseline="30000" lang="en">
                <a:solidFill>
                  <a:srgbClr val="1D2125"/>
                </a:solidFill>
              </a:rPr>
              <a:t>2</a:t>
            </a:r>
            <a:r>
              <a:rPr lang="en">
                <a:solidFill>
                  <a:srgbClr val="1D2125"/>
                </a:solidFill>
              </a:rPr>
              <a:t> – 10</a:t>
            </a:r>
            <a:r>
              <a:rPr i="1" lang="en">
                <a:solidFill>
                  <a:srgbClr val="1D2125"/>
                </a:solidFill>
                <a:latin typeface="Times New Roman"/>
                <a:ea typeface="Times New Roman"/>
                <a:cs typeface="Times New Roman"/>
                <a:sym typeface="Times New Roman"/>
              </a:rPr>
              <a:t>x </a:t>
            </a:r>
            <a:r>
              <a:rPr lang="en">
                <a:solidFill>
                  <a:srgbClr val="1D2125"/>
                </a:solidFill>
              </a:rPr>
              <a:t>+ 25 = 9</a:t>
            </a:r>
            <a:endParaRPr>
              <a:solidFill>
                <a:srgbClr val="1D2125"/>
              </a:solidFill>
            </a:endParaRPr>
          </a:p>
          <a:p>
            <a:pPr indent="0" lvl="0" marL="457200" rtl="0" algn="l">
              <a:lnSpc>
                <a:spcPct val="105000"/>
              </a:lnSpc>
              <a:spcBef>
                <a:spcPts val="300"/>
              </a:spcBef>
              <a:spcAft>
                <a:spcPts val="0"/>
              </a:spcAft>
              <a:buClr>
                <a:schemeClr val="dk1"/>
              </a:buClr>
              <a:buSzPts val="1100"/>
              <a:buFont typeface="Arial"/>
              <a:buNone/>
            </a:pPr>
            <a:r>
              <a:rPr lang="en">
                <a:solidFill>
                  <a:srgbClr val="1D2125"/>
                </a:solidFill>
              </a:rPr>
              <a:t>Step 3 		(</a:t>
            </a:r>
            <a:r>
              <a:rPr i="1" lang="en">
                <a:solidFill>
                  <a:srgbClr val="1D2125"/>
                </a:solidFill>
                <a:latin typeface="Times New Roman"/>
                <a:ea typeface="Times New Roman"/>
                <a:cs typeface="Times New Roman"/>
                <a:sym typeface="Times New Roman"/>
              </a:rPr>
              <a:t>x </a:t>
            </a:r>
            <a:r>
              <a:rPr lang="en">
                <a:solidFill>
                  <a:srgbClr val="1D2125"/>
                </a:solidFill>
              </a:rPr>
              <a:t>– 5)</a:t>
            </a:r>
            <a:r>
              <a:rPr baseline="30000" lang="en">
                <a:solidFill>
                  <a:srgbClr val="1D2125"/>
                </a:solidFill>
              </a:rPr>
              <a:t>2</a:t>
            </a:r>
            <a:r>
              <a:rPr lang="en">
                <a:solidFill>
                  <a:srgbClr val="1D2125"/>
                </a:solidFill>
              </a:rPr>
              <a:t> = 9 </a:t>
            </a:r>
            <a:endParaRPr>
              <a:solidFill>
                <a:srgbClr val="1D2125"/>
              </a:solidFill>
            </a:endParaRPr>
          </a:p>
          <a:p>
            <a:pPr indent="0" lvl="0" marL="457200" rtl="0" algn="l">
              <a:lnSpc>
                <a:spcPct val="105000"/>
              </a:lnSpc>
              <a:spcBef>
                <a:spcPts val="300"/>
              </a:spcBef>
              <a:spcAft>
                <a:spcPts val="0"/>
              </a:spcAft>
              <a:buClr>
                <a:schemeClr val="dk1"/>
              </a:buClr>
              <a:buSzPts val="1100"/>
              <a:buFont typeface="Arial"/>
              <a:buNone/>
            </a:pPr>
            <a:r>
              <a:rPr lang="en">
                <a:solidFill>
                  <a:srgbClr val="1D2125"/>
                </a:solidFill>
              </a:rPr>
              <a:t>Step 4		</a:t>
            </a:r>
            <a:r>
              <a:rPr i="1" lang="en">
                <a:solidFill>
                  <a:srgbClr val="1D2125"/>
                </a:solidFill>
                <a:latin typeface="Times New Roman"/>
                <a:ea typeface="Times New Roman"/>
                <a:cs typeface="Times New Roman"/>
                <a:sym typeface="Times New Roman"/>
              </a:rPr>
              <a:t>x</a:t>
            </a:r>
            <a:r>
              <a:rPr lang="en">
                <a:solidFill>
                  <a:srgbClr val="1D2125"/>
                </a:solidFill>
              </a:rPr>
              <a:t> – 5 = 9</a:t>
            </a:r>
            <a:endParaRPr>
              <a:solidFill>
                <a:srgbClr val="1D2125"/>
              </a:solidFill>
            </a:endParaRPr>
          </a:p>
          <a:p>
            <a:pPr indent="0" lvl="0" marL="457200" rtl="0" algn="l">
              <a:lnSpc>
                <a:spcPct val="105000"/>
              </a:lnSpc>
              <a:spcBef>
                <a:spcPts val="300"/>
              </a:spcBef>
              <a:spcAft>
                <a:spcPts val="0"/>
              </a:spcAft>
              <a:buClr>
                <a:schemeClr val="dk1"/>
              </a:buClr>
              <a:buSzPts val="1100"/>
              <a:buFont typeface="Arial"/>
              <a:buNone/>
            </a:pPr>
            <a:r>
              <a:rPr lang="en">
                <a:solidFill>
                  <a:srgbClr val="1D2125"/>
                </a:solidFill>
              </a:rPr>
              <a:t>Step 5 		</a:t>
            </a:r>
            <a:r>
              <a:rPr i="1" lang="en">
                <a:solidFill>
                  <a:srgbClr val="1D2125"/>
                </a:solidFill>
                <a:latin typeface="Times New Roman"/>
                <a:ea typeface="Times New Roman"/>
                <a:cs typeface="Times New Roman"/>
                <a:sym typeface="Times New Roman"/>
              </a:rPr>
              <a:t>x</a:t>
            </a:r>
            <a:r>
              <a:rPr lang="en">
                <a:solidFill>
                  <a:srgbClr val="1D2125"/>
                </a:solidFill>
              </a:rPr>
              <a:t> – 5 = – 9</a:t>
            </a:r>
            <a:endParaRPr>
              <a:solidFill>
                <a:srgbClr val="1D2125"/>
              </a:solidFill>
            </a:endParaRPr>
          </a:p>
          <a:p>
            <a:pPr indent="0" lvl="0" marL="457200" rtl="0" algn="l">
              <a:lnSpc>
                <a:spcPct val="105000"/>
              </a:lnSpc>
              <a:spcBef>
                <a:spcPts val="300"/>
              </a:spcBef>
              <a:spcAft>
                <a:spcPts val="300"/>
              </a:spcAft>
              <a:buNone/>
            </a:pPr>
            <a:r>
              <a:rPr lang="en">
                <a:solidFill>
                  <a:srgbClr val="1D2125"/>
                </a:solidFill>
              </a:rPr>
              <a:t>Step 6 		</a:t>
            </a:r>
            <a:r>
              <a:rPr i="1" lang="en">
                <a:solidFill>
                  <a:srgbClr val="1D2125"/>
                </a:solidFill>
                <a:latin typeface="Times New Roman"/>
                <a:ea typeface="Times New Roman"/>
                <a:cs typeface="Times New Roman"/>
                <a:sym typeface="Times New Roman"/>
              </a:rPr>
              <a:t>x </a:t>
            </a:r>
            <a:r>
              <a:rPr lang="en">
                <a:solidFill>
                  <a:srgbClr val="1D2125"/>
                </a:solidFill>
              </a:rPr>
              <a:t>= 14; </a:t>
            </a:r>
            <a:r>
              <a:rPr i="1" lang="en">
                <a:solidFill>
                  <a:srgbClr val="1D2125"/>
                </a:solidFill>
                <a:latin typeface="Times New Roman"/>
                <a:ea typeface="Times New Roman"/>
                <a:cs typeface="Times New Roman"/>
                <a:sym typeface="Times New Roman"/>
              </a:rPr>
              <a:t>x </a:t>
            </a:r>
            <a:r>
              <a:rPr lang="en">
                <a:solidFill>
                  <a:srgbClr val="1D2125"/>
                </a:solidFill>
              </a:rPr>
              <a:t>= – 4</a:t>
            </a:r>
            <a:endParaRPr sz="2000"/>
          </a:p>
        </p:txBody>
      </p:sp>
      <p:sp>
        <p:nvSpPr>
          <p:cNvPr id="244" name="Google Shape;244;p31"/>
          <p:cNvSpPr txBox="1"/>
          <p:nvPr>
            <p:ph idx="12" type="sldNum"/>
          </p:nvPr>
        </p:nvSpPr>
        <p:spPr>
          <a:xfrm>
            <a:off x="8283608" y="475196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5" name="Google Shape;245;p31"/>
          <p:cNvSpPr txBox="1"/>
          <p:nvPr>
            <p:ph idx="3" type="sldNum"/>
          </p:nvPr>
        </p:nvSpPr>
        <p:spPr>
          <a:xfrm>
            <a:off x="311700" y="475197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9.3.3 Solve by Completing the Square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9" name="Shape 249"/>
        <p:cNvGrpSpPr/>
        <p:nvPr/>
      </p:nvGrpSpPr>
      <p:grpSpPr>
        <a:xfrm>
          <a:off x="0" y="0"/>
          <a:ext cx="0" cy="0"/>
          <a:chOff x="0" y="0"/>
          <a:chExt cx="0" cy="0"/>
        </a:xfrm>
      </p:grpSpPr>
      <p:sp>
        <p:nvSpPr>
          <p:cNvPr id="250" name="Google Shape;250;p32"/>
          <p:cNvSpPr txBox="1"/>
          <p:nvPr>
            <p:ph type="title"/>
          </p:nvPr>
        </p:nvSpPr>
        <p:spPr>
          <a:xfrm>
            <a:off x="311700" y="6500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t>… And Upon Me Proved” 🎭</a:t>
            </a:r>
            <a:endParaRPr>
              <a:solidFill>
                <a:srgbClr val="005047"/>
              </a:solidFill>
            </a:endParaRPr>
          </a:p>
        </p:txBody>
      </p:sp>
      <p:sp>
        <p:nvSpPr>
          <p:cNvPr id="251" name="Google Shape;251;p32"/>
          <p:cNvSpPr txBox="1"/>
          <p:nvPr>
            <p:ph idx="4" type="body"/>
          </p:nvPr>
        </p:nvSpPr>
        <p:spPr>
          <a:xfrm>
            <a:off x="206650" y="895525"/>
            <a:ext cx="8722200" cy="822900"/>
          </a:xfrm>
          <a:prstGeom prst="rect">
            <a:avLst/>
          </a:prstGeom>
          <a:solidFill>
            <a:srgbClr val="F5F5F5"/>
          </a:solidFill>
          <a:ln cap="flat" cmpd="sng" w="9525">
            <a:solidFill>
              <a:srgbClr val="D9D9D9"/>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1200"/>
              </a:spcAft>
              <a:buClr>
                <a:schemeClr val="dk1"/>
              </a:buClr>
              <a:buSzPts val="1100"/>
              <a:buFont typeface="Arial"/>
              <a:buNone/>
            </a:pPr>
            <a:r>
              <a:rPr b="1" lang="en"/>
              <a:t>Solve your equation</a:t>
            </a:r>
            <a:r>
              <a:rPr lang="en"/>
              <a:t> by completing the square. Next, examine the worked solution for the problem in order to </a:t>
            </a:r>
            <a:r>
              <a:rPr b="1" lang="en"/>
              <a:t>find and describe the error</a:t>
            </a:r>
            <a:r>
              <a:rPr lang="en"/>
              <a:t>. </a:t>
            </a:r>
            <a:endParaRPr/>
          </a:p>
        </p:txBody>
      </p:sp>
      <p:sp>
        <p:nvSpPr>
          <p:cNvPr id="252" name="Google Shape;252;p32"/>
          <p:cNvSpPr txBox="1"/>
          <p:nvPr>
            <p:ph idx="1" type="body"/>
          </p:nvPr>
        </p:nvSpPr>
        <p:spPr>
          <a:xfrm>
            <a:off x="206650" y="1812425"/>
            <a:ext cx="4475100" cy="2939400"/>
          </a:xfrm>
          <a:prstGeom prst="rect">
            <a:avLst/>
          </a:prstGeom>
          <a:ln cap="flat" cmpd="sng" w="28575">
            <a:solidFill>
              <a:srgbClr val="9E9E9E"/>
            </a:solidFill>
            <a:prstDash val="solid"/>
            <a:round/>
            <a:headEnd len="sm" w="sm" type="none"/>
            <a:tailEnd len="sm" w="sm" type="none"/>
          </a:ln>
        </p:spPr>
        <p:txBody>
          <a:bodyPr anchorCtr="0" anchor="t" bIns="91425" lIns="91425" spcFirstLastPara="1" rIns="91425" wrap="square" tIns="91425">
            <a:normAutofit/>
          </a:bodyPr>
          <a:lstStyle/>
          <a:p>
            <a:pPr indent="-355600" lvl="0" marL="457200" rtl="0" algn="l">
              <a:lnSpc>
                <a:spcPct val="100000"/>
              </a:lnSpc>
              <a:spcBef>
                <a:spcPts val="0"/>
              </a:spcBef>
              <a:spcAft>
                <a:spcPts val="0"/>
              </a:spcAft>
              <a:buSzPts val="2000"/>
              <a:buAutoNum type="arabicPeriod" startAt="3"/>
            </a:pPr>
            <a:r>
              <a:rPr lang="en" sz="2000"/>
              <a:t>Solve </a:t>
            </a:r>
            <a:r>
              <a:rPr i="1" lang="en" sz="2000">
                <a:latin typeface="Times New Roman"/>
                <a:ea typeface="Times New Roman"/>
                <a:cs typeface="Times New Roman"/>
                <a:sym typeface="Times New Roman"/>
              </a:rPr>
              <a:t>x</a:t>
            </a:r>
            <a:r>
              <a:rPr baseline="30000" lang="en" sz="2000"/>
              <a:t>2</a:t>
            </a:r>
            <a:r>
              <a:rPr lang="en" sz="2000"/>
              <a:t> + 2.4</a:t>
            </a:r>
            <a:r>
              <a:rPr i="1" lang="en" sz="2000">
                <a:latin typeface="Times New Roman"/>
                <a:ea typeface="Times New Roman"/>
                <a:cs typeface="Times New Roman"/>
                <a:sym typeface="Times New Roman"/>
              </a:rPr>
              <a:t>x</a:t>
            </a:r>
            <a:r>
              <a:rPr lang="en" sz="2000"/>
              <a:t> = – 0.8</a:t>
            </a:r>
            <a:endParaRPr sz="2000"/>
          </a:p>
          <a:p>
            <a:pPr indent="0" lvl="0" marL="457200" rtl="0" algn="l">
              <a:lnSpc>
                <a:spcPct val="105000"/>
              </a:lnSpc>
              <a:spcBef>
                <a:spcPts val="1200"/>
              </a:spcBef>
              <a:spcAft>
                <a:spcPts val="0"/>
              </a:spcAft>
              <a:buClr>
                <a:schemeClr val="dk1"/>
              </a:buClr>
              <a:buSzPts val="1100"/>
              <a:buFont typeface="Arial"/>
              <a:buNone/>
            </a:pPr>
            <a:r>
              <a:rPr lang="en" sz="1900">
                <a:solidFill>
                  <a:srgbClr val="1D2125"/>
                </a:solidFill>
              </a:rPr>
              <a:t>Step 1		</a:t>
            </a:r>
            <a:r>
              <a:rPr i="1" lang="en" sz="1900">
                <a:solidFill>
                  <a:srgbClr val="1D2125"/>
                </a:solidFill>
                <a:latin typeface="Times New Roman"/>
                <a:ea typeface="Times New Roman"/>
                <a:cs typeface="Times New Roman"/>
                <a:sym typeface="Times New Roman"/>
              </a:rPr>
              <a:t>x</a:t>
            </a:r>
            <a:r>
              <a:rPr baseline="30000" lang="en" sz="1900">
                <a:solidFill>
                  <a:srgbClr val="1D2125"/>
                </a:solidFill>
              </a:rPr>
              <a:t>2</a:t>
            </a:r>
            <a:r>
              <a:rPr lang="en" sz="1900">
                <a:solidFill>
                  <a:srgbClr val="1D2125"/>
                </a:solidFill>
              </a:rPr>
              <a:t> + 2.4</a:t>
            </a:r>
            <a:r>
              <a:rPr i="1" lang="en" sz="1900">
                <a:solidFill>
                  <a:srgbClr val="1D2125"/>
                </a:solidFill>
                <a:latin typeface="Times New Roman"/>
                <a:ea typeface="Times New Roman"/>
                <a:cs typeface="Times New Roman"/>
                <a:sym typeface="Times New Roman"/>
              </a:rPr>
              <a:t>x</a:t>
            </a:r>
            <a:r>
              <a:rPr lang="en" sz="1900">
                <a:solidFill>
                  <a:srgbClr val="1D2125"/>
                </a:solidFill>
              </a:rPr>
              <a:t> = – 0.8 </a:t>
            </a:r>
            <a:endParaRPr sz="1900">
              <a:solidFill>
                <a:srgbClr val="1D2125"/>
              </a:solidFill>
            </a:endParaRPr>
          </a:p>
          <a:p>
            <a:pPr indent="0" lvl="0" marL="457200" rtl="0" algn="l">
              <a:lnSpc>
                <a:spcPct val="105000"/>
              </a:lnSpc>
              <a:spcBef>
                <a:spcPts val="300"/>
              </a:spcBef>
              <a:spcAft>
                <a:spcPts val="0"/>
              </a:spcAft>
              <a:buClr>
                <a:schemeClr val="dk1"/>
              </a:buClr>
              <a:buSzPts val="1100"/>
              <a:buFont typeface="Arial"/>
              <a:buNone/>
            </a:pPr>
            <a:r>
              <a:rPr lang="en" sz="1900">
                <a:solidFill>
                  <a:srgbClr val="1D2125"/>
                </a:solidFill>
              </a:rPr>
              <a:t>Step 2 		</a:t>
            </a:r>
            <a:r>
              <a:rPr i="1" lang="en" sz="1900">
                <a:solidFill>
                  <a:srgbClr val="1D2125"/>
                </a:solidFill>
                <a:latin typeface="Times New Roman"/>
                <a:ea typeface="Times New Roman"/>
                <a:cs typeface="Times New Roman"/>
                <a:sym typeface="Times New Roman"/>
              </a:rPr>
              <a:t>x</a:t>
            </a:r>
            <a:r>
              <a:rPr baseline="30000" lang="en" sz="1900">
                <a:solidFill>
                  <a:srgbClr val="1D2125"/>
                </a:solidFill>
              </a:rPr>
              <a:t>2</a:t>
            </a:r>
            <a:r>
              <a:rPr lang="en" sz="1900">
                <a:solidFill>
                  <a:srgbClr val="1D2125"/>
                </a:solidFill>
              </a:rPr>
              <a:t> + 2.4</a:t>
            </a:r>
            <a:r>
              <a:rPr i="1" lang="en" sz="1900">
                <a:solidFill>
                  <a:srgbClr val="1D2125"/>
                </a:solidFill>
                <a:latin typeface="Times New Roman"/>
                <a:ea typeface="Times New Roman"/>
                <a:cs typeface="Times New Roman"/>
                <a:sym typeface="Times New Roman"/>
              </a:rPr>
              <a:t>x </a:t>
            </a:r>
            <a:r>
              <a:rPr lang="en" sz="1900">
                <a:solidFill>
                  <a:srgbClr val="1D2125"/>
                </a:solidFill>
              </a:rPr>
              <a:t>+ 1.44 = 0.64</a:t>
            </a:r>
            <a:endParaRPr sz="1900">
              <a:solidFill>
                <a:srgbClr val="1D2125"/>
              </a:solidFill>
            </a:endParaRPr>
          </a:p>
          <a:p>
            <a:pPr indent="0" lvl="0" marL="457200" rtl="0" algn="l">
              <a:lnSpc>
                <a:spcPct val="105000"/>
              </a:lnSpc>
              <a:spcBef>
                <a:spcPts val="300"/>
              </a:spcBef>
              <a:spcAft>
                <a:spcPts val="0"/>
              </a:spcAft>
              <a:buClr>
                <a:schemeClr val="dk1"/>
              </a:buClr>
              <a:buSzPts val="1100"/>
              <a:buFont typeface="Arial"/>
              <a:buNone/>
            </a:pPr>
            <a:r>
              <a:rPr lang="en" sz="1900">
                <a:solidFill>
                  <a:srgbClr val="1D2125"/>
                </a:solidFill>
              </a:rPr>
              <a:t>Step 3 		(</a:t>
            </a:r>
            <a:r>
              <a:rPr i="1" lang="en" sz="1900">
                <a:solidFill>
                  <a:srgbClr val="1D2125"/>
                </a:solidFill>
                <a:latin typeface="Times New Roman"/>
                <a:ea typeface="Times New Roman"/>
                <a:cs typeface="Times New Roman"/>
                <a:sym typeface="Times New Roman"/>
              </a:rPr>
              <a:t>x </a:t>
            </a:r>
            <a:r>
              <a:rPr lang="en" sz="1900">
                <a:solidFill>
                  <a:srgbClr val="1D2125"/>
                </a:solidFill>
              </a:rPr>
              <a:t>+ 1.2)</a:t>
            </a:r>
            <a:r>
              <a:rPr baseline="30000" lang="en" sz="1900">
                <a:solidFill>
                  <a:srgbClr val="1D2125"/>
                </a:solidFill>
              </a:rPr>
              <a:t>2</a:t>
            </a:r>
            <a:r>
              <a:rPr lang="en" sz="1900">
                <a:solidFill>
                  <a:srgbClr val="1D2125"/>
                </a:solidFill>
              </a:rPr>
              <a:t> = 0.64 </a:t>
            </a:r>
            <a:endParaRPr sz="1900">
              <a:solidFill>
                <a:srgbClr val="1D2125"/>
              </a:solidFill>
            </a:endParaRPr>
          </a:p>
          <a:p>
            <a:pPr indent="0" lvl="0" marL="457200" rtl="0" algn="l">
              <a:lnSpc>
                <a:spcPct val="105000"/>
              </a:lnSpc>
              <a:spcBef>
                <a:spcPts val="300"/>
              </a:spcBef>
              <a:spcAft>
                <a:spcPts val="0"/>
              </a:spcAft>
              <a:buClr>
                <a:schemeClr val="dk1"/>
              </a:buClr>
              <a:buSzPts val="1100"/>
              <a:buFont typeface="Arial"/>
              <a:buNone/>
            </a:pPr>
            <a:r>
              <a:rPr lang="en" sz="1900">
                <a:solidFill>
                  <a:srgbClr val="1D2125"/>
                </a:solidFill>
              </a:rPr>
              <a:t>Step 4		</a:t>
            </a:r>
            <a:r>
              <a:rPr i="1" lang="en" sz="1900">
                <a:solidFill>
                  <a:srgbClr val="1D2125"/>
                </a:solidFill>
                <a:latin typeface="Times New Roman"/>
                <a:ea typeface="Times New Roman"/>
                <a:cs typeface="Times New Roman"/>
                <a:sym typeface="Times New Roman"/>
              </a:rPr>
              <a:t>x</a:t>
            </a:r>
            <a:r>
              <a:rPr lang="en" sz="1900">
                <a:solidFill>
                  <a:srgbClr val="1D2125"/>
                </a:solidFill>
              </a:rPr>
              <a:t> + 1.2 = 0.8</a:t>
            </a:r>
            <a:endParaRPr sz="1900">
              <a:solidFill>
                <a:srgbClr val="1D2125"/>
              </a:solidFill>
            </a:endParaRPr>
          </a:p>
          <a:p>
            <a:pPr indent="0" lvl="0" marL="457200" rtl="0" algn="l">
              <a:lnSpc>
                <a:spcPct val="105000"/>
              </a:lnSpc>
              <a:spcBef>
                <a:spcPts val="300"/>
              </a:spcBef>
              <a:spcAft>
                <a:spcPts val="300"/>
              </a:spcAft>
              <a:buNone/>
            </a:pPr>
            <a:r>
              <a:rPr lang="en" sz="1900">
                <a:solidFill>
                  <a:srgbClr val="1D2125"/>
                </a:solidFill>
              </a:rPr>
              <a:t>Step 5 		</a:t>
            </a:r>
            <a:r>
              <a:rPr i="1" lang="en" sz="1900">
                <a:solidFill>
                  <a:srgbClr val="1D2125"/>
                </a:solidFill>
                <a:latin typeface="Times New Roman"/>
                <a:ea typeface="Times New Roman"/>
                <a:cs typeface="Times New Roman"/>
                <a:sym typeface="Times New Roman"/>
              </a:rPr>
              <a:t>x</a:t>
            </a:r>
            <a:r>
              <a:rPr lang="en" sz="1900">
                <a:solidFill>
                  <a:srgbClr val="1D2125"/>
                </a:solidFill>
              </a:rPr>
              <a:t>  = – 0.4</a:t>
            </a:r>
            <a:endParaRPr sz="1700"/>
          </a:p>
        </p:txBody>
      </p:sp>
      <p:sp>
        <p:nvSpPr>
          <p:cNvPr id="253" name="Google Shape;253;p32"/>
          <p:cNvSpPr txBox="1"/>
          <p:nvPr>
            <p:ph idx="2" type="body"/>
          </p:nvPr>
        </p:nvSpPr>
        <p:spPr>
          <a:xfrm>
            <a:off x="4740775" y="1812425"/>
            <a:ext cx="4188300" cy="2939400"/>
          </a:xfrm>
          <a:prstGeom prst="rect">
            <a:avLst/>
          </a:prstGeom>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startAt="4"/>
            </a:pPr>
            <a:r>
              <a:rPr lang="en" sz="2000"/>
              <a:t>Solve </a:t>
            </a:r>
            <a:r>
              <a:rPr i="1" lang="en" sz="2000">
                <a:latin typeface="Times New Roman"/>
                <a:ea typeface="Times New Roman"/>
                <a:cs typeface="Times New Roman"/>
                <a:sym typeface="Times New Roman"/>
              </a:rPr>
              <a:t>x</a:t>
            </a:r>
            <a:r>
              <a:rPr baseline="30000" lang="en" sz="2000"/>
              <a:t>2</a:t>
            </a:r>
            <a:r>
              <a:rPr lang="en" sz="2000"/>
              <a:t> – ⁶/₅ </a:t>
            </a:r>
            <a:r>
              <a:rPr i="1" lang="en" sz="2000">
                <a:latin typeface="Times New Roman"/>
                <a:ea typeface="Times New Roman"/>
                <a:cs typeface="Times New Roman"/>
                <a:sym typeface="Times New Roman"/>
              </a:rPr>
              <a:t>x</a:t>
            </a:r>
            <a:r>
              <a:rPr lang="en" sz="2000"/>
              <a:t> + ⅕ = 0</a:t>
            </a:r>
            <a:endParaRPr sz="2000"/>
          </a:p>
          <a:p>
            <a:pPr indent="0" lvl="0" marL="457200" rtl="0" algn="l">
              <a:lnSpc>
                <a:spcPct val="105000"/>
              </a:lnSpc>
              <a:spcBef>
                <a:spcPts val="1200"/>
              </a:spcBef>
              <a:spcAft>
                <a:spcPts val="0"/>
              </a:spcAft>
              <a:buClr>
                <a:schemeClr val="dk1"/>
              </a:buClr>
              <a:buSzPts val="1100"/>
              <a:buFont typeface="Arial"/>
              <a:buNone/>
            </a:pPr>
            <a:r>
              <a:rPr lang="en" sz="1900">
                <a:solidFill>
                  <a:srgbClr val="1D2125"/>
                </a:solidFill>
              </a:rPr>
              <a:t>Step 1		</a:t>
            </a:r>
            <a:r>
              <a:rPr i="1" lang="en" sz="1900">
                <a:solidFill>
                  <a:srgbClr val="1D2125"/>
                </a:solidFill>
                <a:latin typeface="Times New Roman"/>
                <a:ea typeface="Times New Roman"/>
                <a:cs typeface="Times New Roman"/>
                <a:sym typeface="Times New Roman"/>
              </a:rPr>
              <a:t>x</a:t>
            </a:r>
            <a:r>
              <a:rPr baseline="30000" lang="en" sz="1900">
                <a:solidFill>
                  <a:srgbClr val="1D2125"/>
                </a:solidFill>
              </a:rPr>
              <a:t>2</a:t>
            </a:r>
            <a:r>
              <a:rPr lang="en" sz="1900">
                <a:solidFill>
                  <a:srgbClr val="1D2125"/>
                </a:solidFill>
              </a:rPr>
              <a:t> – ⁶/₅ </a:t>
            </a:r>
            <a:r>
              <a:rPr i="1" lang="en" sz="1900">
                <a:solidFill>
                  <a:srgbClr val="1D2125"/>
                </a:solidFill>
                <a:latin typeface="Times New Roman"/>
                <a:ea typeface="Times New Roman"/>
                <a:cs typeface="Times New Roman"/>
                <a:sym typeface="Times New Roman"/>
              </a:rPr>
              <a:t>x</a:t>
            </a:r>
            <a:r>
              <a:rPr lang="en" sz="1900">
                <a:solidFill>
                  <a:srgbClr val="1D2125"/>
                </a:solidFill>
              </a:rPr>
              <a:t> + ⅕ = 0 </a:t>
            </a:r>
            <a:endParaRPr sz="1900">
              <a:solidFill>
                <a:srgbClr val="1D2125"/>
              </a:solidFill>
            </a:endParaRPr>
          </a:p>
          <a:p>
            <a:pPr indent="0" lvl="0" marL="457200" rtl="0" algn="l">
              <a:lnSpc>
                <a:spcPct val="105000"/>
              </a:lnSpc>
              <a:spcBef>
                <a:spcPts val="300"/>
              </a:spcBef>
              <a:spcAft>
                <a:spcPts val="0"/>
              </a:spcAft>
              <a:buClr>
                <a:schemeClr val="dk1"/>
              </a:buClr>
              <a:buSzPts val="1100"/>
              <a:buFont typeface="Arial"/>
              <a:buNone/>
            </a:pPr>
            <a:r>
              <a:rPr lang="en" sz="1900">
                <a:solidFill>
                  <a:srgbClr val="1D2125"/>
                </a:solidFill>
              </a:rPr>
              <a:t>Step 2 		</a:t>
            </a:r>
            <a:r>
              <a:rPr i="1" lang="en" sz="1900">
                <a:solidFill>
                  <a:srgbClr val="1D2125"/>
                </a:solidFill>
                <a:latin typeface="Times New Roman"/>
                <a:ea typeface="Times New Roman"/>
                <a:cs typeface="Times New Roman"/>
                <a:sym typeface="Times New Roman"/>
              </a:rPr>
              <a:t>x</a:t>
            </a:r>
            <a:r>
              <a:rPr baseline="30000" lang="en" sz="1900">
                <a:solidFill>
                  <a:srgbClr val="1D2125"/>
                </a:solidFill>
              </a:rPr>
              <a:t>2</a:t>
            </a:r>
            <a:r>
              <a:rPr lang="en" sz="1900">
                <a:solidFill>
                  <a:srgbClr val="1D2125"/>
                </a:solidFill>
              </a:rPr>
              <a:t> – ⁶/₅ </a:t>
            </a:r>
            <a:r>
              <a:rPr i="1" lang="en" sz="1900">
                <a:solidFill>
                  <a:srgbClr val="1D2125"/>
                </a:solidFill>
                <a:latin typeface="Times New Roman"/>
                <a:ea typeface="Times New Roman"/>
                <a:cs typeface="Times New Roman"/>
                <a:sym typeface="Times New Roman"/>
              </a:rPr>
              <a:t>x </a:t>
            </a:r>
            <a:r>
              <a:rPr lang="en" sz="1900">
                <a:solidFill>
                  <a:srgbClr val="1D2125"/>
                </a:solidFill>
              </a:rPr>
              <a:t>+ ⁹/₂₅ = ⁹/₂₅</a:t>
            </a:r>
            <a:endParaRPr sz="1900">
              <a:solidFill>
                <a:srgbClr val="1D2125"/>
              </a:solidFill>
            </a:endParaRPr>
          </a:p>
          <a:p>
            <a:pPr indent="0" lvl="0" marL="457200" rtl="0" algn="l">
              <a:lnSpc>
                <a:spcPct val="105000"/>
              </a:lnSpc>
              <a:spcBef>
                <a:spcPts val="300"/>
              </a:spcBef>
              <a:spcAft>
                <a:spcPts val="0"/>
              </a:spcAft>
              <a:buClr>
                <a:schemeClr val="dk1"/>
              </a:buClr>
              <a:buSzPts val="1100"/>
              <a:buFont typeface="Arial"/>
              <a:buNone/>
            </a:pPr>
            <a:r>
              <a:rPr lang="en" sz="1900">
                <a:solidFill>
                  <a:srgbClr val="1D2125"/>
                </a:solidFill>
              </a:rPr>
              <a:t>Step 3 		(</a:t>
            </a:r>
            <a:r>
              <a:rPr i="1" lang="en" sz="1900">
                <a:solidFill>
                  <a:srgbClr val="1D2125"/>
                </a:solidFill>
                <a:latin typeface="Times New Roman"/>
                <a:ea typeface="Times New Roman"/>
                <a:cs typeface="Times New Roman"/>
                <a:sym typeface="Times New Roman"/>
              </a:rPr>
              <a:t>x </a:t>
            </a:r>
            <a:r>
              <a:rPr lang="en" sz="1900">
                <a:solidFill>
                  <a:srgbClr val="1D2125"/>
                </a:solidFill>
              </a:rPr>
              <a:t>– ³/₅)</a:t>
            </a:r>
            <a:r>
              <a:rPr baseline="30000" lang="en" sz="1900">
                <a:solidFill>
                  <a:srgbClr val="1D2125"/>
                </a:solidFill>
              </a:rPr>
              <a:t>2</a:t>
            </a:r>
            <a:r>
              <a:rPr lang="en" sz="1900">
                <a:solidFill>
                  <a:srgbClr val="1D2125"/>
                </a:solidFill>
              </a:rPr>
              <a:t> = ⁹/₂₅ </a:t>
            </a:r>
            <a:endParaRPr sz="1900">
              <a:solidFill>
                <a:srgbClr val="1D2125"/>
              </a:solidFill>
            </a:endParaRPr>
          </a:p>
          <a:p>
            <a:pPr indent="0" lvl="0" marL="457200" rtl="0" algn="l">
              <a:lnSpc>
                <a:spcPct val="105000"/>
              </a:lnSpc>
              <a:spcBef>
                <a:spcPts val="300"/>
              </a:spcBef>
              <a:spcAft>
                <a:spcPts val="0"/>
              </a:spcAft>
              <a:buClr>
                <a:schemeClr val="dk1"/>
              </a:buClr>
              <a:buSzPts val="1100"/>
              <a:buFont typeface="Arial"/>
              <a:buNone/>
            </a:pPr>
            <a:r>
              <a:rPr lang="en" sz="1900">
                <a:solidFill>
                  <a:srgbClr val="1D2125"/>
                </a:solidFill>
              </a:rPr>
              <a:t>Step 4		</a:t>
            </a:r>
            <a:r>
              <a:rPr i="1" lang="en" sz="1900">
                <a:solidFill>
                  <a:srgbClr val="1D2125"/>
                </a:solidFill>
                <a:latin typeface="Times New Roman"/>
                <a:ea typeface="Times New Roman"/>
                <a:cs typeface="Times New Roman"/>
                <a:sym typeface="Times New Roman"/>
              </a:rPr>
              <a:t>x </a:t>
            </a:r>
            <a:r>
              <a:rPr lang="en" sz="1900">
                <a:solidFill>
                  <a:srgbClr val="1D2125"/>
                </a:solidFill>
              </a:rPr>
              <a:t>– ³/₅ = ³/₅</a:t>
            </a:r>
            <a:endParaRPr sz="1900">
              <a:solidFill>
                <a:srgbClr val="1D2125"/>
              </a:solidFill>
            </a:endParaRPr>
          </a:p>
          <a:p>
            <a:pPr indent="0" lvl="0" marL="457200" rtl="0" algn="l">
              <a:lnSpc>
                <a:spcPct val="105000"/>
              </a:lnSpc>
              <a:spcBef>
                <a:spcPts val="300"/>
              </a:spcBef>
              <a:spcAft>
                <a:spcPts val="0"/>
              </a:spcAft>
              <a:buClr>
                <a:schemeClr val="dk1"/>
              </a:buClr>
              <a:buSzPts val="1100"/>
              <a:buFont typeface="Arial"/>
              <a:buNone/>
            </a:pPr>
            <a:r>
              <a:rPr lang="en" sz="1900">
                <a:solidFill>
                  <a:srgbClr val="1D2125"/>
                </a:solidFill>
              </a:rPr>
              <a:t>Step 5 		</a:t>
            </a:r>
            <a:r>
              <a:rPr i="1" lang="en" sz="1900">
                <a:solidFill>
                  <a:srgbClr val="1D2125"/>
                </a:solidFill>
                <a:latin typeface="Times New Roman"/>
                <a:ea typeface="Times New Roman"/>
                <a:cs typeface="Times New Roman"/>
                <a:sym typeface="Times New Roman"/>
              </a:rPr>
              <a:t>x </a:t>
            </a:r>
            <a:r>
              <a:rPr lang="en" sz="1900">
                <a:solidFill>
                  <a:srgbClr val="1D2125"/>
                </a:solidFill>
              </a:rPr>
              <a:t>– ³/₅ = – ³/₅</a:t>
            </a:r>
            <a:endParaRPr sz="1900">
              <a:solidFill>
                <a:srgbClr val="1D2125"/>
              </a:solidFill>
            </a:endParaRPr>
          </a:p>
          <a:p>
            <a:pPr indent="0" lvl="0" marL="457200" rtl="0" algn="l">
              <a:lnSpc>
                <a:spcPct val="105000"/>
              </a:lnSpc>
              <a:spcBef>
                <a:spcPts val="300"/>
              </a:spcBef>
              <a:spcAft>
                <a:spcPts val="300"/>
              </a:spcAft>
              <a:buNone/>
            </a:pPr>
            <a:r>
              <a:rPr lang="en" sz="1900">
                <a:solidFill>
                  <a:srgbClr val="1D2125"/>
                </a:solidFill>
              </a:rPr>
              <a:t>Step 6 		</a:t>
            </a:r>
            <a:r>
              <a:rPr i="1" lang="en" sz="1900">
                <a:solidFill>
                  <a:srgbClr val="1D2125"/>
                </a:solidFill>
                <a:latin typeface="Times New Roman"/>
                <a:ea typeface="Times New Roman"/>
                <a:cs typeface="Times New Roman"/>
                <a:sym typeface="Times New Roman"/>
              </a:rPr>
              <a:t>x </a:t>
            </a:r>
            <a:r>
              <a:rPr lang="en" sz="1900">
                <a:solidFill>
                  <a:srgbClr val="1D2125"/>
                </a:solidFill>
              </a:rPr>
              <a:t>= ⁶/₅; </a:t>
            </a:r>
            <a:r>
              <a:rPr i="1" lang="en" sz="1900">
                <a:solidFill>
                  <a:srgbClr val="1D2125"/>
                </a:solidFill>
                <a:latin typeface="Times New Roman"/>
                <a:ea typeface="Times New Roman"/>
                <a:cs typeface="Times New Roman"/>
                <a:sym typeface="Times New Roman"/>
              </a:rPr>
              <a:t>x </a:t>
            </a:r>
            <a:r>
              <a:rPr lang="en" sz="1900">
                <a:solidFill>
                  <a:srgbClr val="1D2125"/>
                </a:solidFill>
              </a:rPr>
              <a:t>= 0</a:t>
            </a:r>
            <a:endParaRPr sz="1700"/>
          </a:p>
        </p:txBody>
      </p:sp>
      <p:sp>
        <p:nvSpPr>
          <p:cNvPr id="254" name="Google Shape;254;p32"/>
          <p:cNvSpPr txBox="1"/>
          <p:nvPr>
            <p:ph idx="12" type="sldNum"/>
          </p:nvPr>
        </p:nvSpPr>
        <p:spPr>
          <a:xfrm>
            <a:off x="8283608" y="475196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5" name="Google Shape;255;p32"/>
          <p:cNvSpPr txBox="1"/>
          <p:nvPr>
            <p:ph idx="3" type="sldNum"/>
          </p:nvPr>
        </p:nvSpPr>
        <p:spPr>
          <a:xfrm>
            <a:off x="311700" y="475197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9.3.3 Solve by Completing the Square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 name="Shape 259"/>
        <p:cNvGrpSpPr/>
        <p:nvPr/>
      </p:nvGrpSpPr>
      <p:grpSpPr>
        <a:xfrm>
          <a:off x="0" y="0"/>
          <a:ext cx="0" cy="0"/>
          <a:chOff x="0" y="0"/>
          <a:chExt cx="0" cy="0"/>
        </a:xfrm>
      </p:grpSpPr>
      <p:pic>
        <p:nvPicPr>
          <p:cNvPr descr="Icon indicating the slide contains a check for understanding question for students " id="260" name="Google Shape;260;p33"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61" name="Google Shape;261;p3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62" name="Google Shape;262;p33"/>
          <p:cNvSpPr txBox="1"/>
          <p:nvPr/>
        </p:nvSpPr>
        <p:spPr>
          <a:xfrm>
            <a:off x="317675" y="960050"/>
            <a:ext cx="4298700" cy="379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chemeClr val="dk1"/>
                </a:solidFill>
                <a:latin typeface="Noto Sans"/>
                <a:ea typeface="Noto Sans"/>
                <a:cs typeface="Noto Sans"/>
                <a:sym typeface="Noto Sans"/>
              </a:rPr>
              <a:t>Examine the work shown below. Which of the answer choices identifies the error that took place when the equation was solved by completing the square?</a:t>
            </a:r>
            <a:endParaRPr sz="1900">
              <a:solidFill>
                <a:schemeClr val="dk1"/>
              </a:solidFill>
              <a:latin typeface="Noto Sans"/>
              <a:ea typeface="Noto Sans"/>
              <a:cs typeface="Noto Sans"/>
              <a:sym typeface="Noto Sans"/>
            </a:endParaRPr>
          </a:p>
          <a:p>
            <a:pPr indent="0" lvl="0" marL="457200" rtl="0" algn="l">
              <a:spcBef>
                <a:spcPts val="2500"/>
              </a:spcBef>
              <a:spcAft>
                <a:spcPts val="0"/>
              </a:spcAft>
              <a:buNone/>
            </a:pP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 6</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7 = 0</a:t>
            </a:r>
            <a:endParaRPr sz="2100">
              <a:solidFill>
                <a:schemeClr val="dk1"/>
              </a:solidFill>
              <a:latin typeface="Noto Sans"/>
              <a:ea typeface="Noto Sans"/>
              <a:cs typeface="Noto Sans"/>
              <a:sym typeface="Noto Sans"/>
            </a:endParaRPr>
          </a:p>
          <a:p>
            <a:pPr indent="0" lvl="0" marL="457200" rtl="0" algn="l">
              <a:spcBef>
                <a:spcPts val="0"/>
              </a:spcBef>
              <a:spcAft>
                <a:spcPts val="0"/>
              </a:spcAft>
              <a:buNone/>
            </a:pP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 6</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7 </a:t>
            </a:r>
            <a:endParaRPr sz="2100">
              <a:solidFill>
                <a:schemeClr val="dk1"/>
              </a:solidFill>
              <a:latin typeface="Noto Sans"/>
              <a:ea typeface="Noto Sans"/>
              <a:cs typeface="Noto Sans"/>
              <a:sym typeface="Noto Sans"/>
            </a:endParaRPr>
          </a:p>
          <a:p>
            <a:pPr indent="0" lvl="0" marL="457200" rtl="0" algn="l">
              <a:spcBef>
                <a:spcPts val="0"/>
              </a:spcBef>
              <a:spcAft>
                <a:spcPts val="0"/>
              </a:spcAft>
              <a:buNone/>
            </a:pP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 6</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+ 9 = 16</a:t>
            </a:r>
            <a:endParaRPr sz="2100">
              <a:solidFill>
                <a:schemeClr val="dk1"/>
              </a:solidFill>
              <a:latin typeface="Noto Sans"/>
              <a:ea typeface="Noto Sans"/>
              <a:cs typeface="Noto Sans"/>
              <a:sym typeface="Noto Sans"/>
            </a:endParaRPr>
          </a:p>
          <a:p>
            <a:pPr indent="0" lvl="0" marL="457200" rtl="0" algn="l">
              <a:spcBef>
                <a:spcPts val="0"/>
              </a:spcBef>
              <a:spcAft>
                <a:spcPts val="0"/>
              </a:spcAft>
              <a:buNone/>
            </a:pP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3)</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 16</a:t>
            </a:r>
            <a:endParaRPr sz="2100">
              <a:solidFill>
                <a:schemeClr val="dk1"/>
              </a:solidFill>
              <a:latin typeface="Noto Sans"/>
              <a:ea typeface="Noto Sans"/>
              <a:cs typeface="Noto Sans"/>
              <a:sym typeface="Noto Sans"/>
            </a:endParaRPr>
          </a:p>
          <a:p>
            <a:pPr indent="0" lvl="0" marL="457200" rtl="0" algn="l">
              <a:spcBef>
                <a:spcPts val="0"/>
              </a:spcBef>
              <a:spcAft>
                <a:spcPts val="0"/>
              </a:spcAft>
              <a:buNone/>
            </a:pP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3 = 4</a:t>
            </a:r>
            <a:endParaRPr sz="2100">
              <a:solidFill>
                <a:schemeClr val="dk1"/>
              </a:solidFill>
              <a:latin typeface="Noto Sans"/>
              <a:ea typeface="Noto Sans"/>
              <a:cs typeface="Noto Sans"/>
              <a:sym typeface="Noto Sans"/>
            </a:endParaRPr>
          </a:p>
          <a:p>
            <a:pPr indent="0" lvl="0" marL="457200" rtl="0" algn="l">
              <a:spcBef>
                <a:spcPts val="0"/>
              </a:spcBef>
              <a:spcAft>
                <a:spcPts val="0"/>
              </a:spcAft>
              <a:buClr>
                <a:schemeClr val="dk1"/>
              </a:buClr>
              <a:buSzPts val="1100"/>
              <a:buFont typeface="Arial"/>
              <a:buNone/>
            </a:pP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7</a:t>
            </a:r>
            <a:endParaRPr sz="2100">
              <a:solidFill>
                <a:schemeClr val="dk1"/>
              </a:solidFill>
              <a:latin typeface="Noto Sans"/>
              <a:ea typeface="Noto Sans"/>
              <a:cs typeface="Noto Sans"/>
              <a:sym typeface="Noto Sans"/>
            </a:endParaRPr>
          </a:p>
        </p:txBody>
      </p:sp>
      <p:sp>
        <p:nvSpPr>
          <p:cNvPr id="263" name="Google Shape;263;p33"/>
          <p:cNvSpPr txBox="1"/>
          <p:nvPr>
            <p:ph idx="1" type="body"/>
          </p:nvPr>
        </p:nvSpPr>
        <p:spPr>
          <a:xfrm>
            <a:off x="4961550" y="1256850"/>
            <a:ext cx="3999600" cy="33597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lphaLcPeriod"/>
            </a:pPr>
            <a:r>
              <a:rPr lang="en" sz="1800"/>
              <a:t>The 7 should have been subtracted from each side.</a:t>
            </a:r>
            <a:endParaRPr baseline="30000" sz="1800"/>
          </a:p>
          <a:p>
            <a:pPr indent="-342900" lvl="0" marL="457200" rtl="0" algn="l">
              <a:lnSpc>
                <a:spcPct val="100000"/>
              </a:lnSpc>
              <a:spcBef>
                <a:spcPts val="1000"/>
              </a:spcBef>
              <a:spcAft>
                <a:spcPts val="0"/>
              </a:spcAft>
              <a:buSzPts val="1800"/>
              <a:buAutoNum type="alphaLcPeriod"/>
            </a:pPr>
            <a:r>
              <a:rPr lang="en" sz="1800"/>
              <a:t>When taking the square root, only the positive solution was included.</a:t>
            </a:r>
            <a:endParaRPr sz="1800"/>
          </a:p>
          <a:p>
            <a:pPr indent="-342900" lvl="0" marL="457200" rtl="0" algn="l">
              <a:lnSpc>
                <a:spcPct val="100000"/>
              </a:lnSpc>
              <a:spcBef>
                <a:spcPts val="1000"/>
              </a:spcBef>
              <a:spcAft>
                <a:spcPts val="0"/>
              </a:spcAft>
              <a:buSzPts val="1800"/>
              <a:buAutoNum type="alphaLcPeriod"/>
            </a:pPr>
            <a:r>
              <a:rPr lang="en" sz="1800"/>
              <a:t>When completing the square, the wrong number was found for (</a:t>
            </a:r>
            <a:r>
              <a:rPr baseline="30000" i="1" lang="en" sz="1800"/>
              <a:t>b</a:t>
            </a:r>
            <a:r>
              <a:rPr lang="en" sz="1800"/>
              <a:t>/₂)</a:t>
            </a:r>
            <a:r>
              <a:rPr baseline="30000" lang="en" sz="1800"/>
              <a:t>2</a:t>
            </a:r>
            <a:r>
              <a:rPr lang="en" sz="1800"/>
              <a:t>.</a:t>
            </a:r>
            <a:endParaRPr sz="1800"/>
          </a:p>
          <a:p>
            <a:pPr indent="-342900" lvl="0" marL="457200" rtl="0" algn="l">
              <a:lnSpc>
                <a:spcPct val="100000"/>
              </a:lnSpc>
              <a:spcBef>
                <a:spcPts val="1000"/>
              </a:spcBef>
              <a:spcAft>
                <a:spcPts val="1000"/>
              </a:spcAft>
              <a:buSzPts val="1800"/>
              <a:buAutoNum type="alphaLcPeriod"/>
            </a:pPr>
            <a:r>
              <a:rPr lang="en" sz="1800"/>
              <a:t>This equation cannot be solved by completing the square.</a:t>
            </a:r>
            <a:endParaRPr sz="1800"/>
          </a:p>
        </p:txBody>
      </p:sp>
      <p:sp>
        <p:nvSpPr>
          <p:cNvPr id="264" name="Google Shape;264;p33"/>
          <p:cNvSpPr txBox="1"/>
          <p:nvPr>
            <p:ph idx="12" type="sldNum"/>
          </p:nvPr>
        </p:nvSpPr>
        <p:spPr>
          <a:xfrm>
            <a:off x="8283608" y="4751583"/>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5" name="Google Shape;265;p33"/>
          <p:cNvSpPr txBox="1"/>
          <p:nvPr>
            <p:ph idx="2" type="sldNum"/>
          </p:nvPr>
        </p:nvSpPr>
        <p:spPr>
          <a:xfrm>
            <a:off x="311700" y="4751600"/>
            <a:ext cx="51387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9.3.3 Solve by Completing the Square</a:t>
            </a:r>
            <a:endParaRPr/>
          </a:p>
        </p:txBody>
      </p:sp>
      <p:sp>
        <p:nvSpPr>
          <p:cNvPr descr="An arrow icon reads &quot;Let's review!&quot; and links to a slide that reviews the content that was assessed in the self check question. " id="266" name="Google Shape;266;p33" title="Review icon">
            <a:hlinkClick action="ppaction://hlinkshowjump?jump=nextslide"/>
          </p:cNvPr>
          <p:cNvSpPr/>
          <p:nvPr/>
        </p:nvSpPr>
        <p:spPr>
          <a:xfrm>
            <a:off x="6691800" y="4708050"/>
            <a:ext cx="1591800" cy="2742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0" name="Shape 270"/>
        <p:cNvGrpSpPr/>
        <p:nvPr/>
      </p:nvGrpSpPr>
      <p:grpSpPr>
        <a:xfrm>
          <a:off x="0" y="0"/>
          <a:ext cx="0" cy="0"/>
          <a:chOff x="0" y="0"/>
          <a:chExt cx="0" cy="0"/>
        </a:xfrm>
      </p:grpSpPr>
      <p:pic>
        <p:nvPicPr>
          <p:cNvPr descr="Icon indicating the slide contains a additional resources for students who struggled with the check for understanding (self check) question" id="271" name="Google Shape;271;p34"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72" name="Google Shape;272;p34"/>
          <p:cNvSpPr txBox="1"/>
          <p:nvPr>
            <p:ph type="title"/>
          </p:nvPr>
        </p:nvSpPr>
        <p:spPr>
          <a:xfrm>
            <a:off x="311700" y="65001"/>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73" name="Google Shape;273;p34"/>
          <p:cNvSpPr txBox="1"/>
          <p:nvPr>
            <p:ph idx="1" type="body"/>
          </p:nvPr>
        </p:nvSpPr>
        <p:spPr>
          <a:xfrm>
            <a:off x="311700" y="887900"/>
            <a:ext cx="8520600" cy="3864000"/>
          </a:xfrm>
          <a:prstGeom prst="rect">
            <a:avLst/>
          </a:prstGeom>
        </p:spPr>
        <p:txBody>
          <a:bodyPr anchorCtr="0" anchor="t" bIns="91425" lIns="91425" spcFirstLastPara="1" rIns="91425" wrap="square" tIns="91425">
            <a:normAutofit lnSpcReduction="10000"/>
          </a:bodyPr>
          <a:lstStyle/>
          <a:p>
            <a:pPr indent="0" lvl="0" marL="0" rtl="0" algn="l">
              <a:lnSpc>
                <a:spcPct val="105000"/>
              </a:lnSpc>
              <a:spcBef>
                <a:spcPts val="0"/>
              </a:spcBef>
              <a:spcAft>
                <a:spcPts val="0"/>
              </a:spcAft>
              <a:buNone/>
            </a:pPr>
            <a:r>
              <a:rPr lang="en">
                <a:solidFill>
                  <a:srgbClr val="1D2125"/>
                </a:solidFill>
              </a:rPr>
              <a:t>Identify the error in the worked solution:</a:t>
            </a:r>
            <a:endParaRPr>
              <a:solidFill>
                <a:srgbClr val="1D2125"/>
              </a:solidFill>
            </a:endParaRPr>
          </a:p>
          <a:p>
            <a:pPr indent="0" lvl="0" marL="457200" rtl="0" algn="l">
              <a:lnSpc>
                <a:spcPct val="95000"/>
              </a:lnSpc>
              <a:spcBef>
                <a:spcPts val="300"/>
              </a:spcBef>
              <a:spcAft>
                <a:spcPts val="0"/>
              </a:spcAft>
              <a:buNone/>
            </a:pPr>
            <a:r>
              <a:rPr lang="en">
                <a:solidFill>
                  <a:srgbClr val="1D2125"/>
                </a:solidFill>
              </a:rPr>
              <a:t>Solve the quadratic equation by completing the square and finding its zeros.</a:t>
            </a:r>
            <a:endParaRPr>
              <a:solidFill>
                <a:srgbClr val="1D2125"/>
              </a:solidFill>
            </a:endParaRPr>
          </a:p>
          <a:p>
            <a:pPr indent="0" lvl="0" marL="457200" rtl="0" algn="l">
              <a:lnSpc>
                <a:spcPct val="115000"/>
              </a:lnSpc>
              <a:spcBef>
                <a:spcPts val="1200"/>
              </a:spcBef>
              <a:spcAft>
                <a:spcPts val="0"/>
              </a:spcAft>
              <a:buNone/>
            </a:pPr>
            <a:r>
              <a:rPr lang="en">
                <a:solidFill>
                  <a:srgbClr val="1D2125"/>
                </a:solidFill>
              </a:rPr>
              <a:t>Step 1		</a:t>
            </a:r>
            <a:r>
              <a:rPr i="1" lang="en">
                <a:solidFill>
                  <a:srgbClr val="1D2125"/>
                </a:solidFill>
                <a:latin typeface="Times New Roman"/>
                <a:ea typeface="Times New Roman"/>
                <a:cs typeface="Times New Roman"/>
                <a:sym typeface="Times New Roman"/>
              </a:rPr>
              <a:t>x</a:t>
            </a:r>
            <a:r>
              <a:rPr baseline="30000" lang="en">
                <a:solidFill>
                  <a:srgbClr val="1D2125"/>
                </a:solidFill>
              </a:rPr>
              <a:t>2</a:t>
            </a:r>
            <a:r>
              <a:rPr lang="en">
                <a:solidFill>
                  <a:srgbClr val="1D2125"/>
                </a:solidFill>
              </a:rPr>
              <a:t> + 10</a:t>
            </a:r>
            <a:r>
              <a:rPr i="1" lang="en">
                <a:solidFill>
                  <a:srgbClr val="1D2125"/>
                </a:solidFill>
                <a:latin typeface="Times New Roman"/>
                <a:ea typeface="Times New Roman"/>
                <a:cs typeface="Times New Roman"/>
                <a:sym typeface="Times New Roman"/>
              </a:rPr>
              <a:t>x</a:t>
            </a:r>
            <a:r>
              <a:rPr lang="en">
                <a:solidFill>
                  <a:srgbClr val="1D2125"/>
                </a:solidFill>
              </a:rPr>
              <a:t> – 34 = 0</a:t>
            </a:r>
            <a:endParaRPr>
              <a:solidFill>
                <a:srgbClr val="1D2125"/>
              </a:solidFill>
            </a:endParaRPr>
          </a:p>
          <a:p>
            <a:pPr indent="0" lvl="0" marL="457200" rtl="0" algn="l">
              <a:lnSpc>
                <a:spcPct val="115000"/>
              </a:lnSpc>
              <a:spcBef>
                <a:spcPts val="300"/>
              </a:spcBef>
              <a:spcAft>
                <a:spcPts val="0"/>
              </a:spcAft>
              <a:buNone/>
            </a:pPr>
            <a:r>
              <a:rPr lang="en">
                <a:solidFill>
                  <a:srgbClr val="1D2125"/>
                </a:solidFill>
              </a:rPr>
              <a:t>Step 2 	</a:t>
            </a:r>
            <a:r>
              <a:rPr i="1" lang="en">
                <a:solidFill>
                  <a:srgbClr val="1D2125"/>
                </a:solidFill>
                <a:latin typeface="Times New Roman"/>
                <a:ea typeface="Times New Roman"/>
                <a:cs typeface="Times New Roman"/>
                <a:sym typeface="Times New Roman"/>
              </a:rPr>
              <a:t>x</a:t>
            </a:r>
            <a:r>
              <a:rPr baseline="30000" lang="en">
                <a:solidFill>
                  <a:srgbClr val="1D2125"/>
                </a:solidFill>
              </a:rPr>
              <a:t>2</a:t>
            </a:r>
            <a:r>
              <a:rPr lang="en">
                <a:solidFill>
                  <a:srgbClr val="1D2125"/>
                </a:solidFill>
              </a:rPr>
              <a:t> + 10</a:t>
            </a:r>
            <a:r>
              <a:rPr i="1" lang="en">
                <a:solidFill>
                  <a:srgbClr val="1D2125"/>
                </a:solidFill>
                <a:latin typeface="Times New Roman"/>
                <a:ea typeface="Times New Roman"/>
                <a:cs typeface="Times New Roman"/>
                <a:sym typeface="Times New Roman"/>
              </a:rPr>
              <a:t>x </a:t>
            </a:r>
            <a:r>
              <a:rPr lang="en">
                <a:solidFill>
                  <a:srgbClr val="1D2125"/>
                </a:solidFill>
              </a:rPr>
              <a:t>= 34</a:t>
            </a:r>
            <a:endParaRPr>
              <a:solidFill>
                <a:srgbClr val="1D2125"/>
              </a:solidFill>
            </a:endParaRPr>
          </a:p>
          <a:p>
            <a:pPr indent="0" lvl="0" marL="457200" rtl="0" algn="l">
              <a:lnSpc>
                <a:spcPct val="115000"/>
              </a:lnSpc>
              <a:spcBef>
                <a:spcPts val="300"/>
              </a:spcBef>
              <a:spcAft>
                <a:spcPts val="0"/>
              </a:spcAft>
              <a:buNone/>
            </a:pPr>
            <a:r>
              <a:rPr lang="en">
                <a:solidFill>
                  <a:srgbClr val="1D2125"/>
                </a:solidFill>
              </a:rPr>
              <a:t>Step 3 	</a:t>
            </a:r>
            <a:r>
              <a:rPr i="1" lang="en">
                <a:solidFill>
                  <a:srgbClr val="1D2125"/>
                </a:solidFill>
                <a:latin typeface="Times New Roman"/>
                <a:ea typeface="Times New Roman"/>
                <a:cs typeface="Times New Roman"/>
                <a:sym typeface="Times New Roman"/>
              </a:rPr>
              <a:t>x</a:t>
            </a:r>
            <a:r>
              <a:rPr baseline="30000" lang="en">
                <a:solidFill>
                  <a:srgbClr val="1D2125"/>
                </a:solidFill>
              </a:rPr>
              <a:t>2</a:t>
            </a:r>
            <a:r>
              <a:rPr lang="en">
                <a:solidFill>
                  <a:srgbClr val="1D2125"/>
                </a:solidFill>
              </a:rPr>
              <a:t> + 10</a:t>
            </a:r>
            <a:r>
              <a:rPr i="1" lang="en">
                <a:solidFill>
                  <a:srgbClr val="1D2125"/>
                </a:solidFill>
                <a:latin typeface="Times New Roman"/>
                <a:ea typeface="Times New Roman"/>
                <a:cs typeface="Times New Roman"/>
                <a:sym typeface="Times New Roman"/>
              </a:rPr>
              <a:t>x </a:t>
            </a:r>
            <a:r>
              <a:rPr lang="en">
                <a:solidFill>
                  <a:srgbClr val="1D2125"/>
                </a:solidFill>
              </a:rPr>
              <a:t>+ 25= 34 – 25</a:t>
            </a:r>
            <a:endParaRPr>
              <a:solidFill>
                <a:srgbClr val="1D2125"/>
              </a:solidFill>
            </a:endParaRPr>
          </a:p>
          <a:p>
            <a:pPr indent="0" lvl="0" marL="457200" rtl="0" algn="l">
              <a:lnSpc>
                <a:spcPct val="115000"/>
              </a:lnSpc>
              <a:spcBef>
                <a:spcPts val="300"/>
              </a:spcBef>
              <a:spcAft>
                <a:spcPts val="0"/>
              </a:spcAft>
              <a:buNone/>
            </a:pPr>
            <a:r>
              <a:rPr lang="en">
                <a:solidFill>
                  <a:srgbClr val="1D2125"/>
                </a:solidFill>
              </a:rPr>
              <a:t>Step 4		(</a:t>
            </a:r>
            <a:r>
              <a:rPr i="1" lang="en">
                <a:solidFill>
                  <a:srgbClr val="1D2125"/>
                </a:solidFill>
                <a:latin typeface="Times New Roman"/>
                <a:ea typeface="Times New Roman"/>
                <a:cs typeface="Times New Roman"/>
                <a:sym typeface="Times New Roman"/>
              </a:rPr>
              <a:t>x</a:t>
            </a:r>
            <a:r>
              <a:rPr lang="en">
                <a:solidFill>
                  <a:srgbClr val="1D2125"/>
                </a:solidFill>
              </a:rPr>
              <a:t> + 5)</a:t>
            </a:r>
            <a:r>
              <a:rPr baseline="30000" lang="en">
                <a:solidFill>
                  <a:srgbClr val="1D2125"/>
                </a:solidFill>
              </a:rPr>
              <a:t>2</a:t>
            </a:r>
            <a:r>
              <a:rPr lang="en">
                <a:solidFill>
                  <a:srgbClr val="1D2125"/>
                </a:solidFill>
              </a:rPr>
              <a:t> = 9</a:t>
            </a:r>
            <a:endParaRPr>
              <a:solidFill>
                <a:srgbClr val="1D2125"/>
              </a:solidFill>
            </a:endParaRPr>
          </a:p>
          <a:p>
            <a:pPr indent="0" lvl="0" marL="457200" rtl="0" algn="l">
              <a:lnSpc>
                <a:spcPct val="115000"/>
              </a:lnSpc>
              <a:spcBef>
                <a:spcPts val="300"/>
              </a:spcBef>
              <a:spcAft>
                <a:spcPts val="0"/>
              </a:spcAft>
              <a:buNone/>
            </a:pPr>
            <a:r>
              <a:rPr lang="en">
                <a:solidFill>
                  <a:srgbClr val="1D2125"/>
                </a:solidFill>
              </a:rPr>
              <a:t>Step 5 	</a:t>
            </a:r>
            <a:r>
              <a:rPr i="1" lang="en">
                <a:solidFill>
                  <a:srgbClr val="1D2125"/>
                </a:solidFill>
                <a:latin typeface="Times New Roman"/>
                <a:ea typeface="Times New Roman"/>
                <a:cs typeface="Times New Roman"/>
                <a:sym typeface="Times New Roman"/>
              </a:rPr>
              <a:t>x</a:t>
            </a:r>
            <a:r>
              <a:rPr lang="en">
                <a:solidFill>
                  <a:srgbClr val="1D2125"/>
                </a:solidFill>
              </a:rPr>
              <a:t> + 5 = ± 3</a:t>
            </a:r>
            <a:endParaRPr>
              <a:solidFill>
                <a:srgbClr val="1D2125"/>
              </a:solidFill>
            </a:endParaRPr>
          </a:p>
          <a:p>
            <a:pPr indent="0" lvl="0" marL="457200" rtl="0" algn="l">
              <a:lnSpc>
                <a:spcPct val="115000"/>
              </a:lnSpc>
              <a:spcBef>
                <a:spcPts val="300"/>
              </a:spcBef>
              <a:spcAft>
                <a:spcPts val="0"/>
              </a:spcAft>
              <a:buNone/>
            </a:pPr>
            <a:r>
              <a:rPr lang="en">
                <a:solidFill>
                  <a:srgbClr val="1D2125"/>
                </a:solidFill>
              </a:rPr>
              <a:t>Step 6 	</a:t>
            </a:r>
            <a:r>
              <a:rPr i="1" lang="en">
                <a:solidFill>
                  <a:srgbClr val="1D2125"/>
                </a:solidFill>
                <a:latin typeface="Times New Roman"/>
                <a:ea typeface="Times New Roman"/>
                <a:cs typeface="Times New Roman"/>
                <a:sym typeface="Times New Roman"/>
              </a:rPr>
              <a:t>x </a:t>
            </a:r>
            <a:r>
              <a:rPr lang="en">
                <a:solidFill>
                  <a:srgbClr val="1D2125"/>
                </a:solidFill>
              </a:rPr>
              <a:t>= – 8; </a:t>
            </a:r>
            <a:r>
              <a:rPr i="1" lang="en">
                <a:solidFill>
                  <a:srgbClr val="1D2125"/>
                </a:solidFill>
                <a:latin typeface="Times New Roman"/>
                <a:ea typeface="Times New Roman"/>
                <a:cs typeface="Times New Roman"/>
                <a:sym typeface="Times New Roman"/>
              </a:rPr>
              <a:t>x </a:t>
            </a:r>
            <a:r>
              <a:rPr lang="en">
                <a:solidFill>
                  <a:srgbClr val="1D2125"/>
                </a:solidFill>
              </a:rPr>
              <a:t>= – 2</a:t>
            </a:r>
            <a:endParaRPr>
              <a:solidFill>
                <a:srgbClr val="1D2125"/>
              </a:solidFill>
            </a:endParaRPr>
          </a:p>
        </p:txBody>
      </p:sp>
      <p:sp>
        <p:nvSpPr>
          <p:cNvPr id="274" name="Google Shape;274;p34"/>
          <p:cNvSpPr txBox="1"/>
          <p:nvPr>
            <p:ph idx="12" type="sldNum"/>
          </p:nvPr>
        </p:nvSpPr>
        <p:spPr>
          <a:xfrm>
            <a:off x="8283608" y="4751965"/>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5" name="Google Shape;275;p34"/>
          <p:cNvSpPr txBox="1"/>
          <p:nvPr>
            <p:ph idx="2" type="sldNum"/>
          </p:nvPr>
        </p:nvSpPr>
        <p:spPr>
          <a:xfrm>
            <a:off x="311700" y="4751973"/>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a:t>
            </a:r>
            <a:r>
              <a:rPr lang="en"/>
              <a:t>.3.3 Solve by Completing the Square - Additional Resources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35"/>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81" name="Google Shape;281;p35"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82" name="Google Shape;282;p3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6" name="Shape 286"/>
        <p:cNvGrpSpPr/>
        <p:nvPr/>
      </p:nvGrpSpPr>
      <p:grpSpPr>
        <a:xfrm>
          <a:off x="0" y="0"/>
          <a:ext cx="0" cy="0"/>
          <a:chOff x="0" y="0"/>
          <a:chExt cx="0" cy="0"/>
        </a:xfrm>
      </p:grpSpPr>
      <p:sp>
        <p:nvSpPr>
          <p:cNvPr id="287" name="Google Shape;287;p3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88" name="Google Shape;288;p36"/>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Use completing the square to solve </a:t>
            </a:r>
            <a:r>
              <a:rPr b="1" i="1" lang="en">
                <a:latin typeface="Times New Roman"/>
                <a:ea typeface="Times New Roman"/>
                <a:cs typeface="Times New Roman"/>
                <a:sym typeface="Times New Roman"/>
              </a:rPr>
              <a:t>x</a:t>
            </a:r>
            <a:r>
              <a:rPr b="1" baseline="30000" lang="en"/>
              <a:t>2</a:t>
            </a:r>
            <a:r>
              <a:rPr b="1" lang="en"/>
              <a:t> – </a:t>
            </a:r>
            <a:r>
              <a:rPr b="1" i="1" lang="en">
                <a:latin typeface="Times New Roman"/>
                <a:ea typeface="Times New Roman"/>
                <a:cs typeface="Times New Roman"/>
                <a:sym typeface="Times New Roman"/>
              </a:rPr>
              <a:t>x</a:t>
            </a:r>
            <a:r>
              <a:rPr b="1" lang="en"/>
              <a:t> + ³/₁₆ = 0</a:t>
            </a:r>
            <a:r>
              <a:rPr lang="en"/>
              <a:t>.</a:t>
            </a:r>
            <a:endParaRPr/>
          </a:p>
          <a:p>
            <a:pPr indent="0" lvl="0" marL="0" rtl="0" algn="l">
              <a:lnSpc>
                <a:spcPct val="100000"/>
              </a:lnSpc>
              <a:spcBef>
                <a:spcPts val="1200"/>
              </a:spcBef>
              <a:spcAft>
                <a:spcPts val="1200"/>
              </a:spcAft>
              <a:buNone/>
            </a:pPr>
            <a:r>
              <a:rPr lang="en"/>
              <a:t>[The answers you should get are </a:t>
            </a:r>
            <a:r>
              <a:rPr i="1" lang="en">
                <a:latin typeface="Times New Roman"/>
                <a:ea typeface="Times New Roman"/>
                <a:cs typeface="Times New Roman"/>
                <a:sym typeface="Times New Roman"/>
              </a:rPr>
              <a:t>x </a:t>
            </a:r>
            <a:r>
              <a:rPr lang="en"/>
              <a:t>= ¾ and </a:t>
            </a:r>
            <a:r>
              <a:rPr i="1" lang="en">
                <a:latin typeface="Times New Roman"/>
                <a:ea typeface="Times New Roman"/>
                <a:cs typeface="Times New Roman"/>
                <a:sym typeface="Times New Roman"/>
              </a:rPr>
              <a:t>x </a:t>
            </a:r>
            <a:r>
              <a:rPr lang="en"/>
              <a:t>= ¼.]</a:t>
            </a:r>
            <a:endParaRPr/>
          </a:p>
        </p:txBody>
      </p:sp>
      <p:sp>
        <p:nvSpPr>
          <p:cNvPr id="289" name="Google Shape;289;p36"/>
          <p:cNvSpPr txBox="1"/>
          <p:nvPr>
            <p:ph idx="12" type="sldNum"/>
          </p:nvPr>
        </p:nvSpPr>
        <p:spPr>
          <a:xfrm>
            <a:off x="8283608" y="4747761"/>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0" name="Google Shape;290;p36"/>
          <p:cNvSpPr txBox="1"/>
          <p:nvPr>
            <p:ph idx="2" type="sldNum"/>
          </p:nvPr>
        </p:nvSpPr>
        <p:spPr>
          <a:xfrm>
            <a:off x="311700" y="4747769"/>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9.3</a:t>
            </a:r>
            <a:r>
              <a:rPr lang="en"/>
              <a:t>.4 Completing the Square with Fractions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7"/>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296" name="Google Shape;296;p37"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97" name="Google Shape;297;p3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1" name="Shape 301"/>
        <p:cNvGrpSpPr/>
        <p:nvPr/>
      </p:nvGrpSpPr>
      <p:grpSpPr>
        <a:xfrm>
          <a:off x="0" y="0"/>
          <a:ext cx="0" cy="0"/>
          <a:chOff x="0" y="0"/>
          <a:chExt cx="0" cy="0"/>
        </a:xfrm>
      </p:grpSpPr>
      <p:sp>
        <p:nvSpPr>
          <p:cNvPr id="302" name="Google Shape;302;p3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03" name="Google Shape;303;p3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04" name="Google Shape;304;p38"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05" name="Google Shape;305;p38"/>
          <p:cNvSpPr txBox="1"/>
          <p:nvPr>
            <p:ph idx="12" type="sldNum"/>
          </p:nvPr>
        </p:nvSpPr>
        <p:spPr>
          <a:xfrm>
            <a:off x="8283608" y="473565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6" name="Google Shape;306;p38"/>
          <p:cNvSpPr txBox="1"/>
          <p:nvPr>
            <p:ph idx="3" type="sldNum"/>
          </p:nvPr>
        </p:nvSpPr>
        <p:spPr>
          <a:xfrm>
            <a:off x="311700" y="473566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9.3</a:t>
            </a:r>
            <a:r>
              <a:rPr lang="en"/>
              <a:t>.5 Practice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12" name="Google Shape;312;p39"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13" name="Google Shape;313;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7" name="Shape 317"/>
        <p:cNvGrpSpPr/>
        <p:nvPr/>
      </p:nvGrpSpPr>
      <p:grpSpPr>
        <a:xfrm>
          <a:off x="0" y="0"/>
          <a:ext cx="0" cy="0"/>
          <a:chOff x="0" y="0"/>
          <a:chExt cx="0" cy="0"/>
        </a:xfrm>
      </p:grpSpPr>
      <p:sp>
        <p:nvSpPr>
          <p:cNvPr id="318" name="Google Shape;318;p40"/>
          <p:cNvSpPr txBox="1"/>
          <p:nvPr>
            <p:ph type="title"/>
          </p:nvPr>
        </p:nvSpPr>
        <p:spPr>
          <a:xfrm>
            <a:off x="308518" y="79650"/>
            <a:ext cx="83010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19" name="Google Shape;319;p40"/>
          <p:cNvSpPr txBox="1"/>
          <p:nvPr>
            <p:ph idx="1" type="body"/>
          </p:nvPr>
        </p:nvSpPr>
        <p:spPr>
          <a:xfrm>
            <a:off x="188275" y="592090"/>
            <a:ext cx="8643900" cy="4212600"/>
          </a:xfrm>
          <a:prstGeom prst="rect">
            <a:avLst/>
          </a:prstGeom>
        </p:spPr>
        <p:txBody>
          <a:bodyPr anchorCtr="0" anchor="t" bIns="91425" lIns="91425" spcFirstLastPara="1" rIns="91425" wrap="square" tIns="91425">
            <a:noAutofit/>
          </a:bodyPr>
          <a:lstStyle/>
          <a:p>
            <a:pPr indent="-361950" lvl="0" marL="457200" rtl="0" algn="l">
              <a:lnSpc>
                <a:spcPct val="100000"/>
              </a:lnSpc>
              <a:spcBef>
                <a:spcPts val="0"/>
              </a:spcBef>
              <a:spcAft>
                <a:spcPts val="0"/>
              </a:spcAft>
              <a:buSzPts val="2100"/>
              <a:buAutoNum type="arabicPeriod"/>
            </a:pPr>
            <a:r>
              <a:rPr lang="en" sz="2100"/>
              <a:t>How was the process of completing the square in this lesson </a:t>
            </a:r>
            <a:r>
              <a:rPr lang="en" sz="2100" u="sng"/>
              <a:t>different</a:t>
            </a:r>
            <a:r>
              <a:rPr lang="en" sz="2100"/>
              <a:t> than that in an earlier lesson?</a:t>
            </a:r>
            <a:endParaRPr sz="2100"/>
          </a:p>
          <a:p>
            <a:pPr indent="-361950" lvl="0" marL="457200" rtl="0" algn="l">
              <a:lnSpc>
                <a:spcPct val="100000"/>
              </a:lnSpc>
              <a:spcBef>
                <a:spcPts val="1500"/>
              </a:spcBef>
              <a:spcAft>
                <a:spcPts val="0"/>
              </a:spcAft>
              <a:buSzPts val="2100"/>
              <a:buAutoNum type="arabicPeriod"/>
            </a:pPr>
            <a:r>
              <a:rPr lang="en" sz="2100"/>
              <a:t>How was the process of completing the square in this lesson </a:t>
            </a:r>
            <a:r>
              <a:rPr lang="en" sz="2100" u="sng"/>
              <a:t>like</a:t>
            </a:r>
            <a:r>
              <a:rPr lang="en" sz="2100"/>
              <a:t> that in the previous lesson?</a:t>
            </a:r>
            <a:endParaRPr sz="2100"/>
          </a:p>
          <a:p>
            <a:pPr indent="-361950" lvl="0" marL="457200" rtl="0" algn="l">
              <a:lnSpc>
                <a:spcPct val="100000"/>
              </a:lnSpc>
              <a:spcBef>
                <a:spcPts val="1500"/>
              </a:spcBef>
              <a:spcAft>
                <a:spcPts val="0"/>
              </a:spcAft>
              <a:buSzPts val="2100"/>
              <a:buAutoNum type="arabicPeriod"/>
            </a:pPr>
            <a:r>
              <a:rPr lang="en" sz="2100"/>
              <a:t>What are some errors you have seen or have made when the solving process involves multiple steps, especially when the numbers are tricky to work with?</a:t>
            </a:r>
            <a:endParaRPr sz="2100"/>
          </a:p>
          <a:p>
            <a:pPr indent="-361950" lvl="0" marL="457200" rtl="0" algn="l">
              <a:lnSpc>
                <a:spcPct val="100000"/>
              </a:lnSpc>
              <a:spcBef>
                <a:spcPts val="1500"/>
              </a:spcBef>
              <a:spcAft>
                <a:spcPts val="0"/>
              </a:spcAft>
              <a:buSzPts val="2100"/>
              <a:buAutoNum type="arabicPeriod"/>
            </a:pPr>
            <a:r>
              <a:rPr lang="en" sz="2100"/>
              <a:t>When might we want to choose to solve quadratic equations by rewriting them in factored form instead of by completing the square? When might it be preferable to complete the square?</a:t>
            </a:r>
            <a:endParaRPr sz="2100"/>
          </a:p>
        </p:txBody>
      </p:sp>
      <p:sp>
        <p:nvSpPr>
          <p:cNvPr id="320" name="Google Shape;320;p40"/>
          <p:cNvSpPr txBox="1"/>
          <p:nvPr>
            <p:ph idx="12" type="sldNum"/>
          </p:nvPr>
        </p:nvSpPr>
        <p:spPr>
          <a:xfrm>
            <a:off x="8283608" y="473565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1" name="Google Shape;321;p40"/>
          <p:cNvSpPr txBox="1"/>
          <p:nvPr>
            <p:ph idx="2" type="sldNum"/>
          </p:nvPr>
        </p:nvSpPr>
        <p:spPr>
          <a:xfrm>
            <a:off x="311700" y="473566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9.3 Completing the Square, Part 2</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27" name="Google Shape;327;p41"/>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28" name="Google Shape;328;p41" title="Student Self Assessment table"/>
          <p:cNvGraphicFramePr/>
          <p:nvPr/>
        </p:nvGraphicFramePr>
        <p:xfrm>
          <a:off x="403153" y="1764100"/>
          <a:ext cx="3000000" cy="3000000"/>
        </p:xfrm>
        <a:graphic>
          <a:graphicData uri="http://schemas.openxmlformats.org/drawingml/2006/table">
            <a:tbl>
              <a:tblPr>
                <a:noFill/>
                <a:tableStyleId>{D1C84570-1A1B-41B7-BB16-B3E1C3897AB0}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2300">
                          <a:solidFill>
                            <a:schemeClr val="dk1"/>
                          </a:solidFill>
                          <a:latin typeface="Noto Sans"/>
                          <a:ea typeface="Noto Sans"/>
                          <a:cs typeface="Noto Sans"/>
                          <a:sym typeface="Noto Sans"/>
                        </a:rPr>
                        <a:t>Solve by completing the square when given a quadratic equation in which the coefficient of the squared term is 1.</a:t>
                      </a:r>
                      <a:endParaRPr sz="23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29" name="Google Shape;329;p41"/>
          <p:cNvSpPr txBox="1"/>
          <p:nvPr>
            <p:ph idx="12" type="sldNum"/>
          </p:nvPr>
        </p:nvSpPr>
        <p:spPr>
          <a:xfrm>
            <a:off x="8283608" y="4735658"/>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0" name="Google Shape;330;p41"/>
          <p:cNvSpPr txBox="1"/>
          <p:nvPr>
            <p:ph idx="2" type="sldNum"/>
          </p:nvPr>
        </p:nvSpPr>
        <p:spPr>
          <a:xfrm>
            <a:off x="311700" y="4735666"/>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9.3 Completing the Square, Part 2</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