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C76CDD4-2F4A-4A14-9688-C3B619EA15D3}">
  <a:tblStyle styleId="{0C76CDD4-2F4A-4A14-9688-C3B619EA15D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7acc2f7c84d9733a38ac9b15b2033852f2ce17f3"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45e928d9b6d13bb0bfc2de7"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3.xml"/><Relationship Id="rId3" Type="http://schemas.openxmlformats.org/officeDocument/2006/relationships/slide" Target="/ppt/slides/slide14.xml"/><Relationship Id="rId4" Type="http://schemas.openxmlformats.org/officeDocument/2006/relationships/hyperlink" Target="https://k12.openstax.org/contents/raise/resources/7acc2f7c84d9733a38ac9b15b2033852f2ce17f3" TargetMode="External"/><Relationship Id="rId5" Type="http://schemas.openxmlformats.org/officeDocument/2006/relationships/slide" Target="/ppt/slides/slide10.xml"/><Relationship Id="rId6" Type="http://schemas.openxmlformats.org/officeDocument/2006/relationships/hyperlink" Target="https://www.geogebra.org/classic/z8zah6ak" TargetMode="External"/><Relationship Id="rId7" Type="http://schemas.openxmlformats.org/officeDocument/2006/relationships/slide" Target="/ppt/slides/slide10.xml"/><Relationship Id="rId8" Type="http://schemas.openxmlformats.org/officeDocument/2006/relationships/slide" Target="/pp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2.xml"/><Relationship Id="rId3" Type="http://schemas.openxmlformats.org/officeDocument/2006/relationships/slide" Target="/ppt/slides/slide12.xml"/><Relationship Id="rId4" Type="http://schemas.openxmlformats.org/officeDocument/2006/relationships/slide" Target="/pp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841ae32e85322500aaadf44ebb6fbe6269916d77" TargetMode="External"/><Relationship Id="rId4" Type="http://schemas.openxmlformats.org/officeDocument/2006/relationships/hyperlink" Target="https://k12.openstax.org/contents/raise/resources/dea3dbdcb5ad38aa790899274fb16a6259b5141d"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5.xml"/><Relationship Id="rId3" Type="http://schemas.openxmlformats.org/officeDocument/2006/relationships/slide" Target="/pp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review the definition of a function and explore real-world examples using descriptions, tables, and graphs. They learn that a function assigns exactly one output to each input and analyze representations to determine if a relationship is a function. Students interpret input-output pairs and connect verbal descriptions to tables and graphs in context.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Make copies of coordinate grids and the 4.1.2 graphing activity printable.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u="sng">
                <a:solidFill>
                  <a:schemeClr val="hlink"/>
                </a:solidFill>
                <a:latin typeface="Noto Sans"/>
                <a:ea typeface="Noto Sans"/>
                <a:cs typeface="Noto Sans"/>
                <a:sym typeface="Noto Sans"/>
                <a:hlinkClick r:id="rId2"/>
              </a:rPr>
              <a:t>4.1.2 Activity Graphing Printable</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Coordinate grids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A1(D) communicate mathematical ideas, reasoning, and their implications using multiple representations, including symbols, diagrams, graphs, and language as appropriate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A12(A) decide whether relations represented verbally, tabularly, graphically, and symbolically define a function;</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2(C) learn new language structures, expressions, and basic and academic vocabulary heard during classroom instruction and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3(I) adapt spoken language appropriately for formal and informal purposes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3(J) respond orally to information presented in a wide variety of print, electronic, audio, and visual media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4(G) demonstrate comprehension of increasingly complex English by participating in shared reading, retelling, or summarizing material, responding to questions, and taking notes commensurate with content area and grade level needs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64e04b9a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64e04b9a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opening activity uses a familiar context to help students recall what they learned about functions in middle school. Students explore two relationships: one where the number of bagels and their prices do not form a function, and another where each number of bagels has one best price, which does form a function. By comparing the two, students reason about possible prices, complete a table of values, and analyze graphs to deepen their understanding.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Scroll down to see the answers for the warm up on this slide. Optionally, have your students work through the extended version of this warmup, which has them create a table for each person: </a:t>
            </a:r>
            <a:r>
              <a:rPr lang="en" sz="1150">
                <a:solidFill>
                  <a:srgbClr val="0F6CBF"/>
                </a:solidFill>
                <a:highlight>
                  <a:srgbClr val="EDF2FA"/>
                </a:highlight>
                <a:uFill>
                  <a:noFill/>
                </a:uFill>
                <a:latin typeface="Roboto"/>
                <a:ea typeface="Roboto"/>
                <a:cs typeface="Roboto"/>
                <a:sym typeface="Roboto"/>
                <a:hlinkClick r:id="rId2">
                  <a:extLst>
                    <a:ext uri="{A12FA001-AC4F-418D-AE19-62706E023703}">
                      <ahyp:hlinkClr val="tx"/>
                    </a:ext>
                  </a:extLst>
                </a:hlinkClick>
              </a:rPr>
              <a:t>Desmos Activity: RAISE - Contrasting Two Relationships by Reasoning</a:t>
            </a:r>
            <a:endParaRPr sz="1300">
              <a:solidFill>
                <a:schemeClr val="dk1"/>
              </a:solidFill>
              <a:highlight>
                <a:srgbClr val="EDF2FA"/>
              </a:highlight>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Have students quietly think about how each person in the scenario might be correct, then optionally share with a partner to continue the activity together. Share the Desmos class code and guide students through the activity: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Screen 1</a:t>
            </a:r>
            <a:r>
              <a:rPr lang="en" sz="1300">
                <a:solidFill>
                  <a:schemeClr val="dk1"/>
                </a:solidFill>
                <a:latin typeface="Calibri"/>
                <a:ea typeface="Calibri"/>
                <a:cs typeface="Calibri"/>
                <a:sym typeface="Calibri"/>
              </a:rPr>
              <a:t>, they </a:t>
            </a:r>
            <a:r>
              <a:rPr lang="en" sz="1300">
                <a:solidFill>
                  <a:schemeClr val="dk1"/>
                </a:solidFill>
                <a:latin typeface="Calibri"/>
                <a:ea typeface="Calibri"/>
                <a:cs typeface="Calibri"/>
                <a:sym typeface="Calibri"/>
              </a:rPr>
              <a:t>create a table of best prices for bagels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Screens 2–4, they review the correct table, see that Hannah’s price is the best for 13 bagels, and explore how others arrived at their answers. Highlight unique or well-expressed student reasoning as you circulate.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Final screen, students reflect on how this pricing benefits the business and share their opinion as customers—pause for class discussion.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Unlike a graphing calculator, Desmos activities are interactive and allow teachers to monitor responses in real time and lead class discussions using the dashboard.</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Your answers may vary, but here is a sample.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store worker thinks the price for 13 bagels should be $16.25 because she multiplied 13 times 1.25. She charged the customer for each bagel individually.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Jaime thinks the price for 13 bagels should be $13.25 because that is the cost of buying two sets of six bagels and then one more bagel.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Pedro thinks the price for 13 bagels should be $13.00 because he added the costs of buying 10 bagels and then 3 more bagels.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Hannah thinks the price for 13 bagels should be $11.25 because she noticed that a dozen bagels could be purchased for $10. She only needs one more bagel for $1.25 to have 13 bagels. That means her total cost is $11.25.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 name="Shape 122"/>
        <p:cNvGrpSpPr/>
        <p:nvPr/>
      </p:nvGrpSpPr>
      <p:grpSpPr>
        <a:xfrm>
          <a:off x="0" y="0"/>
          <a:ext cx="0" cy="0"/>
          <a:chOff x="0" y="0"/>
          <a:chExt cx="0" cy="0"/>
        </a:xfrm>
      </p:grpSpPr>
      <p:sp>
        <p:nvSpPr>
          <p:cNvPr id="123" name="Google Shape;123;g3364e04b9a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3364e04b9a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 name="Google Shape;157;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explore functions by analyzing a dog’s distance from a post over time. They sketch graphs from movement descriptions and interpret each point as a time and distance. This helps them recall independent and dependent variables and understand why the relationship is a function—the dog can't be in two places at once. Teachers should note graphs that go above 5 feet or miss key points, as these offer chances to clarify the context and its limits.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Read the task statement and the descriptions about the dog owner and his three days of dog walking.</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rgbClr val="1D2125"/>
                </a:solidFill>
                <a:latin typeface="Calibri"/>
                <a:ea typeface="Calibri"/>
                <a:cs typeface="Calibri"/>
                <a:sym typeface="Calibri"/>
              </a:rPr>
              <a:t>Provide students with a copy of the RAISE 4.1.2 Activity </a:t>
            </a:r>
            <a:r>
              <a:rPr lang="en" sz="1300">
                <a:solidFill>
                  <a:srgbClr val="0F6CBF"/>
                </a:solidFill>
                <a:uFill>
                  <a:noFill/>
                </a:uFill>
                <a:latin typeface="Calibri"/>
                <a:ea typeface="Calibri"/>
                <a:cs typeface="Calibri"/>
                <a:sym typeface="Calibri"/>
                <a:hlinkClick r:id="rId4">
                  <a:extLst>
                    <a:ext uri="{A12FA001-AC4F-418D-AE19-62706E023703}">
                      <ahyp:hlinkClr val="tx"/>
                    </a:ext>
                  </a:extLst>
                </a:hlinkClick>
              </a:rPr>
              <a:t>Handout.</a:t>
            </a:r>
            <a:endParaRPr sz="1300">
              <a:solidFill>
                <a:srgbClr val="0F6CBF"/>
              </a:solidFill>
              <a:latin typeface="Calibri"/>
              <a:ea typeface="Calibri"/>
              <a:cs typeface="Calibri"/>
              <a:sym typeface="Calibri"/>
            </a:endParaRPr>
          </a:p>
          <a:p>
            <a:pPr indent="0" lvl="0" marL="0" rtl="0" algn="l">
              <a:lnSpc>
                <a:spcPct val="100000"/>
              </a:lnSpc>
              <a:spcBef>
                <a:spcPts val="1200"/>
              </a:spcBef>
              <a:spcAft>
                <a:spcPts val="0"/>
              </a:spcAft>
              <a:buNone/>
            </a:pPr>
            <a:r>
              <a:rPr lang="en" sz="1300">
                <a:solidFill>
                  <a:srgbClr val="1D2125"/>
                </a:solidFill>
                <a:latin typeface="Calibri"/>
                <a:ea typeface="Calibri"/>
                <a:cs typeface="Calibri"/>
                <a:sym typeface="Calibri"/>
              </a:rPr>
              <a:t>Discuss features of a graph that could represent the dog’s movement on Day 3 and display a possible graph. </a:t>
            </a:r>
            <a:endParaRPr sz="1300">
              <a:solidFill>
                <a:srgbClr val="1D2125"/>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5"/>
              </a:rPr>
              <a:t>here</a:t>
            </a:r>
            <a:r>
              <a:rPr lang="en" sz="1300">
                <a:solidFill>
                  <a:srgbClr val="1D2125"/>
                </a:solidFill>
                <a:latin typeface="Calibri"/>
                <a:ea typeface="Calibri"/>
                <a:cs typeface="Calibri"/>
                <a:sym typeface="Calibri"/>
              </a:rPr>
              <a:t> for the slide with the example image, Launch  Image 1.</a:t>
            </a:r>
            <a:endParaRPr sz="1300">
              <a:solidFill>
                <a:srgbClr val="1D2125"/>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Keep students in groups of 4. Ask 2 group members to graph the dog's movement on Day 1, and the other 2 members to graph the movement on Day 2.</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One person who graphed day 1 should pair with someone who graphed day 2. Students should explain their graphs and help partners change the graphs where needed.</a:t>
            </a:r>
            <a:endParaRPr sz="1300">
              <a:solidFill>
                <a:srgbClr val="1D2125"/>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Digital graphing strategy -</a:t>
            </a:r>
            <a:r>
              <a:rPr lang="en" sz="1300">
                <a:solidFill>
                  <a:schemeClr val="dk1"/>
                </a:solidFill>
                <a:latin typeface="Calibri"/>
                <a:ea typeface="Calibri"/>
                <a:cs typeface="Calibri"/>
                <a:sym typeface="Calibri"/>
              </a:rPr>
              <a:t> To graph day 3, have students access the GeoGebra link </a:t>
            </a:r>
            <a:r>
              <a:rPr lang="en" sz="1300" u="sng">
                <a:solidFill>
                  <a:schemeClr val="hlink"/>
                </a:solidFill>
                <a:latin typeface="Calibri"/>
                <a:ea typeface="Calibri"/>
                <a:cs typeface="Calibri"/>
                <a:sym typeface="Calibri"/>
                <a:hlinkClick r:id="rId6"/>
              </a:rPr>
              <a:t>https://www.geogebra.org/classic/z8zah6ak</a:t>
            </a:r>
            <a:r>
              <a:rPr lang="en" sz="1300">
                <a:solidFill>
                  <a:schemeClr val="dk1"/>
                </a:solidFill>
                <a:latin typeface="Calibri"/>
                <a:ea typeface="Calibri"/>
                <a:cs typeface="Calibri"/>
                <a:sym typeface="Calibri"/>
              </a:rPr>
              <a:t> to open a blank graph for the dog movement scenario. Provide students with the following prompting questions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dog was 1.5 feet from the post when the owner left him outside the store, how much time has passed?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point does this represent? (t = 0; (0, 1.5) is the point that students will need to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the dog is 4 feet away from the post after 60 seconds, what point does this represent? ((60, 4) is the point that students will need to graph.)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graph the points (0, 1.5) and (60, 4), students can enter the points in the Input menu on the left side of the screen or they plot the points on the graph by using the Point tool. (Students click on the point tool to activate it, then click on the locations for the points on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7"/>
              </a:rPr>
              <a:t>here</a:t>
            </a:r>
            <a:r>
              <a:rPr lang="en" sz="1300">
                <a:solidFill>
                  <a:srgbClr val="1D2125"/>
                </a:solidFill>
                <a:latin typeface="Calibri"/>
                <a:ea typeface="Calibri"/>
                <a:cs typeface="Calibri"/>
                <a:sym typeface="Calibri"/>
              </a:rPr>
              <a:t> for the slide with the example image, Launch  Image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Now, have the students use the Freehand Shape tool (accessed through the Move tool menu) to draw the graph that is described by the dog’s movement on Day 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8"/>
              </a:rPr>
              <a:t>here</a:t>
            </a:r>
            <a:r>
              <a:rPr lang="en" sz="1300">
                <a:solidFill>
                  <a:srgbClr val="1D2125"/>
                </a:solidFill>
                <a:latin typeface="Calibri"/>
                <a:ea typeface="Calibri"/>
                <a:cs typeface="Calibri"/>
                <a:sym typeface="Calibri"/>
              </a:rPr>
              <a:t> for the slide with the example image, Launch Image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can reload the page to create their digital graphs for Days 1 and 2 or they can continue adding to their graph using the Freehand Shape tool and the left input menu. (Note that students can select/de-select the previous freehand shape or delete 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5116ed2f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5116ed2f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Launch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Compare your work: Your answer may vary, but here is a sample for each day.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Day 1: </a:t>
            </a: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for the slide with the image Day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Day 2</a:t>
            </a:r>
            <a:r>
              <a:rPr lang="en" sz="1300">
                <a:solidFill>
                  <a:schemeClr val="dk1"/>
                </a:solidFill>
                <a:latin typeface="Calibri"/>
                <a:ea typeface="Calibri"/>
                <a:cs typeface="Calibri"/>
                <a:sym typeface="Calibri"/>
              </a:rPr>
              <a:t>: </a:t>
            </a: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3"/>
              </a:rPr>
              <a:t>here</a:t>
            </a:r>
            <a:r>
              <a:rPr lang="en" sz="1300">
                <a:solidFill>
                  <a:srgbClr val="1D2125"/>
                </a:solidFill>
                <a:latin typeface="Calibri"/>
                <a:ea typeface="Calibri"/>
                <a:cs typeface="Calibri"/>
                <a:sym typeface="Calibri"/>
              </a:rPr>
              <a:t> for the slide with the image Day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Day 3: </a:t>
            </a: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4"/>
              </a:rPr>
              <a:t>here</a:t>
            </a:r>
            <a:r>
              <a:rPr lang="en" sz="1300">
                <a:solidFill>
                  <a:srgbClr val="1D2125"/>
                </a:solidFill>
                <a:latin typeface="Calibri"/>
                <a:ea typeface="Calibri"/>
                <a:cs typeface="Calibri"/>
                <a:sym typeface="Calibri"/>
              </a:rPr>
              <a:t> for the slide with the image Day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some students to share their graphs and a brief explanation of how the graphs match the descriptions.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One takeaway from this activity is that the relationship between the time since the owner left and the dog’s distance from the post is a function. Solicit as many explanations as possible as to why this is.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emphasize that a function is a relationship in which one output is assigned to every input, explain that: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dog can only be in one spot at a time and cannot have more than one distance away from the post at any time.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each graph, we can see that only one value for distance corresponds to each value for time.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this situation, what is the input and what is the output?” (It makes sense for time in seconds to be the input and distance from the post to be the output.)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possible for the distance to be the input and the time to be the output? Why or why not?” (It is possible, but if the distance is the input, the relationship is no longer a function. This is because there could be multiple possible times at which the dog is a certain distance away from the post.)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Remind students that a quantity that is an input for a function is called an independent variable, and a quantity that is an output is called a dependent variable. In this case, time is independent and distance from the post is dependent.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45116ed2fc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45116ed2fc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367e820c228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 name="Google Shape;204;g367e820c228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Use the first read to orient students to the situation. After a shared reading, ask students, “What is this situation about?” (A dog’s movement while the owner ran into a store.) Use the second read to identify quantities and relationships. Ask students what can be counted or measured without focusing on the values. Listen for, and amplify, the important quantities that vary in relation to each other in this situation: distance from the post and time in seconds. After the third read, ask students to brainstorm possible strategies to answer the question. This helps students connect the language in the word problem and the reasoning needed to solve the problem while keeping the cognitive demand of the task.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using physical objects to represent abstract concepts. Use a three-dimensional prop to represent the situation and the dog’s movement. This prop might use a dowel rod for the post and a piece of string or yarn for the leash. Viewing or manipulating the prop can help students better understand the context and quantities involved.</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t/>
            </a:r>
            <a:endParaRPr i="1"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example: No. The graph only gives the distance from the post. The dog could change from moving clockwise around the post to moving counterclockwise around the post. These changes could not be seen on the graph.</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graph is looking at time and elevation, not speed. The answer is that the person was hiking up a hill for the first 3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graph is looking at time and elevation, not speed. The answer is that the person was hiking up a hill for the first 3 minutes.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 As time passed during the first 3 minutes, the person’s elevation increased.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elevation stayed the same from 3 to 4 minutes and about 5 to 6 minutes, so that is where they stopped climbing. The answer is that the person was hiking up a hill for the first 3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Notice that at 0 minutes, Mia has run 0 miles.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30 minutes, Mia has run 3 miles.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180 minutes, Mia has run 18 miles.</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35ead94c50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35ead94c50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introduces the concept of relations as an ordered pair and leads students into determining if a relation is a function. Students should be able to determine if a relation is a function from a mapping or set of ordered pairs.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As students work, observe different strategies and plan to have contrasting approaches shared during discussion.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Arrange students into pairs so they can discuss if each relation is a function. As a class, discuss the inputs and outputs of each relation and if each is a function.</a:t>
            </a:r>
            <a:endParaRPr b="1" i="1"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this is a function because every input goes to exactly one output.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relation is not a function. Raul and Jenny have 2 emails, so twice there are inputs that go to two outputs.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This is not a function because each input goes to multiple outputs.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input,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is matched with only one output,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 So this relation is a function.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input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9, is matched with two outputs (</a:t>
            </a: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-values), both 3 and −3. So this relation is not a function.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Lead the class into a discussion that a function is always a relation, but a relation is not always a function.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Give the students the following table and ask how they can determine if the relation is a function. Encourage students to write each point in the table as a coordinate pair and also as a mapping. Discuss which representation they prefer.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   |  2  |  1  |  3  |  6  |  2  | -5  |  0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y</a:t>
            </a:r>
            <a:r>
              <a:rPr lang="en" sz="1300">
                <a:solidFill>
                  <a:schemeClr val="dk1"/>
                </a:solidFill>
                <a:latin typeface="Calibri"/>
                <a:ea typeface="Calibri"/>
                <a:cs typeface="Calibri"/>
                <a:sym typeface="Calibri"/>
              </a:rPr>
              <a:t>:   |  4  |  1  |  0  |  4  | -4  |  2  |  3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Since the </a:t>
            </a:r>
            <a:r>
              <a:rPr i="1" lang="en" sz="1300">
                <a:solidFill>
                  <a:schemeClr val="dk1"/>
                </a:solidFill>
                <a:latin typeface="Calibri"/>
                <a:ea typeface="Calibri"/>
                <a:cs typeface="Calibri"/>
                <a:sym typeface="Calibri"/>
              </a:rPr>
              <a:t>x</a:t>
            </a:r>
            <a:r>
              <a:rPr lang="en" sz="1300">
                <a:solidFill>
                  <a:schemeClr val="dk1"/>
                </a:solidFill>
                <a:latin typeface="Calibri"/>
                <a:ea typeface="Calibri"/>
                <a:cs typeface="Calibri"/>
                <a:sym typeface="Calibri"/>
              </a:rPr>
              <a:t>-value, or input, 2 is mapped onto both 4 and –4, this relation is not a function.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In relation B, the input, 4, is shared with 2 outputs. The answer is that relation A is a function, but relation B is not.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In relation A, every input goes to exactly one output, but in relation B, the input value 4 goes to both –2 and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Relation B is not a function because the input value 4 goes to both 2 and –2. Relation A has every input value going to exactly one output value. The answer is that relation A is a function, but relation B is not.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Relation A is a function since every input value goes to exactly one output value. The answer is that relation A is a function, but relation B is not.</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How does mapping help determine if the relations in the image are functions?</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This relationship is a function because each input is associated with a single output. Note that inputs </a:t>
            </a:r>
            <a:r>
              <a:rPr i="1" lang="en" sz="1300">
                <a:solidFill>
                  <a:srgbClr val="1D2125"/>
                </a:solidFill>
                <a:latin typeface="Calibri"/>
                <a:ea typeface="Calibri"/>
                <a:cs typeface="Calibri"/>
                <a:sym typeface="Calibri"/>
              </a:rPr>
              <a:t>q</a:t>
            </a:r>
            <a:r>
              <a:rPr lang="en" sz="1300">
                <a:solidFill>
                  <a:srgbClr val="1D2125"/>
                </a:solidFill>
                <a:latin typeface="Calibri"/>
                <a:ea typeface="Calibri"/>
                <a:cs typeface="Calibri"/>
                <a:sym typeface="Calibri"/>
              </a:rPr>
              <a:t> and </a:t>
            </a:r>
            <a:r>
              <a:rPr i="1" lang="en" sz="1300">
                <a:solidFill>
                  <a:srgbClr val="1D2125"/>
                </a:solidFill>
                <a:latin typeface="Calibri"/>
                <a:ea typeface="Calibri"/>
                <a:cs typeface="Calibri"/>
                <a:sym typeface="Calibri"/>
              </a:rPr>
              <a:t>r</a:t>
            </a:r>
            <a:r>
              <a:rPr lang="en" sz="1300">
                <a:solidFill>
                  <a:srgbClr val="1D2125"/>
                </a:solidFill>
                <a:latin typeface="Calibri"/>
                <a:ea typeface="Calibri"/>
                <a:cs typeface="Calibri"/>
                <a:sym typeface="Calibri"/>
              </a:rPr>
              <a:t> both give output </a:t>
            </a:r>
            <a:r>
              <a:rPr i="1" lang="en" sz="1300">
                <a:solidFill>
                  <a:srgbClr val="1D2125"/>
                </a:solidFill>
                <a:latin typeface="Calibri"/>
                <a:ea typeface="Calibri"/>
                <a:cs typeface="Calibri"/>
                <a:sym typeface="Calibri"/>
              </a:rPr>
              <a:t>n</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This relationship is also a function. In this case, each input is associated with a single output.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This relationship is not a function because input </a:t>
            </a:r>
            <a:r>
              <a:rPr i="1" lang="en" sz="1300">
                <a:solidFill>
                  <a:srgbClr val="1D2125"/>
                </a:solidFill>
                <a:latin typeface="Calibri"/>
                <a:ea typeface="Calibri"/>
                <a:cs typeface="Calibri"/>
                <a:sym typeface="Calibri"/>
              </a:rPr>
              <a:t>q</a:t>
            </a:r>
            <a:r>
              <a:rPr lang="en" sz="1300">
                <a:solidFill>
                  <a:srgbClr val="1D2125"/>
                </a:solidFill>
                <a:latin typeface="Calibri"/>
                <a:ea typeface="Calibri"/>
                <a:cs typeface="Calibri"/>
                <a:sym typeface="Calibri"/>
              </a:rPr>
              <a:t>  is associated with two different outputs.</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Remind Students:</a:t>
            </a:r>
            <a:r>
              <a:rPr b="1" lang="en" sz="1300">
                <a:solidFill>
                  <a:srgbClr val="1D2125"/>
                </a:solidFill>
                <a:latin typeface="Calibri"/>
                <a:ea typeface="Calibri"/>
                <a:cs typeface="Calibri"/>
                <a:sym typeface="Calibri"/>
              </a:rPr>
              <a:t> </a:t>
            </a:r>
            <a:r>
              <a:rPr b="1" lang="en" sz="1150">
                <a:solidFill>
                  <a:srgbClr val="1D2125"/>
                </a:solidFill>
                <a:latin typeface="Roboto"/>
                <a:ea typeface="Roboto"/>
                <a:cs typeface="Roboto"/>
                <a:sym typeface="Roboto"/>
              </a:rPr>
              <a:t>How to determine if a relationship is a function.</a:t>
            </a:r>
            <a:endParaRPr b="1" sz="1300">
              <a:solidFill>
                <a:srgbClr val="1D2125"/>
              </a:solidFill>
              <a:latin typeface="Calibri"/>
              <a:ea typeface="Calibri"/>
              <a:cs typeface="Calibri"/>
              <a:sym typeface="Calibri"/>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input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output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If each input value leads to only one output value, classify the relationship as a function. If any input value leads to two or more outputs, do not classify the relationship as a function.</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35ead94c50_0_1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35ead94c50_0_1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allows students to use mathematical language to describe functions and sketch graphs based on given descriptions, using a familiar context but different quantities. It engages students in modeling by having them identify independent and dependent variables, make sense of quantities, and consider reasonable values. Students may represent the number of barks as either a discrete or continuous graph, (Because the total number of barks cannot be fractional, creating a step graph would most accurately represent it as a function of time, but students are not expected to do so at this point.). Teachers can use these variations to prompt discussion and highlight different interpretations.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Arrange students in groups of 2. Tell students their task is to analyze two pairs of quantities from a familiar situation. Ask partners to each choose a different pair of quantities. Give students a few minutes of quiet work time, and then give time for partners to take turns sharing their functions and representations.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Tell students that the partner who is listening should listen for the following information:</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their partner decide which quantity is independent (the input) and which is dependent (the output)?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they decide what makes ____ a function of ____?</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the graph represent the relationship between ____ and ____?</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 the graph, how was the scale for each axis determined?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Encourage students to notice any part of their own or their partner’s statement or graph that may not seem reasonable in the situation, and then think about what might be more reasonable. (For instance, it is not reasonable for a dog to bark 1,000 times in 2 minutes.)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Leave 1 – 2 minutes for a whole-class discussion.</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4" name="Google Shape;374;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time, in seconds, since the owner left is independent. The total number of times the dog has barked is dependent.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time, in seconds, since the owner left is independent. The total distance, in feet, the dog walked while waiting is dependent.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total number of times the dog has barked is a function of the time, in seconds, since the owner left.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total distance, in feet, is a function of the time, in seconds, since the owner left.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Compare your answer: Your answer may vary, but here is a sample for each of the scenarios.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Time, in seconds, since the dog owner left and the total number of times the dog has barked</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for the slide with image 3a.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Time, in seconds, since the owner left and the total distance, in feet, that the dog has walked while waiting</a:t>
            </a:r>
            <a:endParaRPr sz="1300">
              <a:solidFill>
                <a:schemeClr val="dk1"/>
              </a:solidFill>
              <a:latin typeface="Calibri"/>
              <a:ea typeface="Calibri"/>
              <a:cs typeface="Calibri"/>
              <a:sym typeface="Calibri"/>
            </a:endParaRPr>
          </a:p>
          <a:p>
            <a:pPr indent="-311150" lvl="2" marL="1371600" rtl="0" algn="l">
              <a:spcBef>
                <a:spcPts val="0"/>
              </a:spcBef>
              <a:spcAft>
                <a:spcPts val="0"/>
              </a:spcAft>
              <a:buClr>
                <a:schemeClr val="dk1"/>
              </a:buClr>
              <a:buSzPts val="1300"/>
              <a:buFont typeface="Calibri"/>
              <a:buChar char="■"/>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3"/>
              </a:rPr>
              <a:t>here</a:t>
            </a:r>
            <a:r>
              <a:rPr lang="en" sz="1300">
                <a:solidFill>
                  <a:srgbClr val="1D2125"/>
                </a:solidFill>
                <a:latin typeface="Calibri"/>
                <a:ea typeface="Calibri"/>
                <a:cs typeface="Calibri"/>
                <a:sym typeface="Calibri"/>
              </a:rPr>
              <a:t> for the slide with image 3b.</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Because we often identify the input of a function first, some students may think that the independent variable always goes first in the statement “___ is a function of ____.”</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that we can think of the phrase “is a function of” to mean “depends on.” Suggest that they use “depends on” to describe the relationship between the quantities both ways and see which one makes more sense.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example, “The dog’s distance from the post depends on the time since the owner left,” or “the time since the owner left depends on the dog’s distance from the post.” The former makes more sense, so we can say, “The dog’s distance from the post is a function of time since the owner left.”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each situation, select 1 – 2 students who drew different graphs to display them for all to see.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the students to briefly explain how they decided which quantity should be the input and which should be the output, as well as what the graph should look like.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45116ed2fc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45116ed2fc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67e820c228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67e820c228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partner discussion as students analyze two pairs of quantities. Display the following sentence frames for all to see: “_____ is the input or output because . . .”; “I noticed _____, so . . .”; and “To determine a scale on the graph, I . . . .” Encourage students to challenge each other when they disagree. This will help students use mathematical language to describe relationships that are functions.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rgbClr val="1D2125"/>
              </a:buClr>
              <a:buSzPts val="1300"/>
              <a:buFont typeface="Calibri"/>
              <a:buChar char="●"/>
            </a:pPr>
            <a:r>
              <a:rPr lang="en">
                <a:solidFill>
                  <a:schemeClr val="dk1"/>
                </a:solidFill>
                <a:latin typeface="Noto Sans"/>
                <a:ea typeface="Noto Sans"/>
                <a:cs typeface="Noto Sans"/>
                <a:sym typeface="Noto Sans"/>
              </a:rPr>
              <a:t>NO links to supporting materials for teachers or students.</a:t>
            </a:r>
            <a:endParaRPr i="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Action and Expression: Develop Expression and Communication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Invite students to engage in active listening during the partner activity by providing a two-column graphic organizer with the questions in one column and a blank space for recording their partner’s strategies in the other column.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a:t>
            </a:r>
            <a:r>
              <a:rPr i="1" lang="en">
                <a:solidFill>
                  <a:schemeClr val="dk1"/>
                </a:solidFill>
                <a:latin typeface="Noto Sans"/>
                <a:ea typeface="Noto Sans"/>
                <a:cs typeface="Noto Sans"/>
                <a:sym typeface="Noto Sans"/>
              </a:rPr>
              <a:t>Language; Organization</a:t>
            </a:r>
            <a:endParaRPr i="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4" name="Google Shape;414;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The input is time, and the output is the number of emails in the account. The answer is that the number of emails is a function of time in days.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input is time, and the output is the number of emails in the account.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a:t>
            </a:r>
            <a:r>
              <a:rPr b="1" lang="en" sz="1300">
                <a:solidFill>
                  <a:schemeClr val="dk1"/>
                </a:solidFill>
                <a:latin typeface="Calibri"/>
                <a:ea typeface="Calibri"/>
                <a:cs typeface="Calibri"/>
                <a:sym typeface="Calibri"/>
              </a:rPr>
              <a:t>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There is exactly one output, number of emails, for each input, time in days. The answer is that the number of emails is a function of time in days.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a:t>
            </a:r>
            <a:r>
              <a:rPr lang="en" sz="1300">
                <a:solidFill>
                  <a:schemeClr val="dk1"/>
                </a:solidFill>
                <a:latin typeface="Calibri"/>
                <a:ea typeface="Calibri"/>
                <a:cs typeface="Calibri"/>
                <a:sym typeface="Calibri"/>
              </a:rPr>
              <a:t>he input is time, and the output is the number of emails in the account. The answer is that the number of emails is a function of time in days.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150">
                <a:solidFill>
                  <a:srgbClr val="1D2125"/>
                </a:solidFill>
                <a:latin typeface="Roboto"/>
                <a:ea typeface="Roboto"/>
                <a:cs typeface="Roboto"/>
                <a:sym typeface="Roboto"/>
              </a:rPr>
              <a:t>Remind Students: How to determine if a relationship is a function.</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input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Identify the output values.</a:t>
            </a:r>
            <a:endParaRPr sz="1150">
              <a:solidFill>
                <a:srgbClr val="1D2125"/>
              </a:solidFill>
              <a:latin typeface="Roboto"/>
              <a:ea typeface="Roboto"/>
              <a:cs typeface="Roboto"/>
              <a:sym typeface="Roboto"/>
            </a:endParaRPr>
          </a:p>
          <a:p>
            <a:pPr indent="-301625" lvl="0" marL="457200" rtl="0" algn="l">
              <a:lnSpc>
                <a:spcPct val="115000"/>
              </a:lnSpc>
              <a:spcBef>
                <a:spcPts val="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If each input value leads to only one output value, classify the relationship as a function. If any input value leads to two or more outputs, do not classify the relationship as a function.</a:t>
            </a:r>
            <a:endParaRPr sz="1150">
              <a:solidFill>
                <a:srgbClr val="1D2125"/>
              </a:solidFill>
              <a:latin typeface="Roboto"/>
              <a:ea typeface="Roboto"/>
              <a:cs typeface="Roboto"/>
              <a:sym typeface="Roboto"/>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Let’s begin by considering the input values as the items on the menu. The output values are then the prices. Each item on the menu has only one price, so the price is a function of the item.</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Two items on the menu have the same price. If we consider the prices to be the input values and the items to be the output, then the same input value could have more than one output associated with it.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lphaLcPeriod"/>
            </a:pPr>
            <a:r>
              <a:rPr lang="en" sz="1300">
                <a:solidFill>
                  <a:srgbClr val="1D2125"/>
                </a:solidFill>
                <a:latin typeface="Calibri"/>
                <a:ea typeface="Calibri"/>
                <a:cs typeface="Calibri"/>
                <a:sym typeface="Calibri"/>
              </a:rPr>
              <a:t>The mapping helps to show that two items on the menu have the same price, therefore, an item is a not a function of price.</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35ead94c50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35ead94c50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8" name="Google Shape;46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time is independent.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amount of water is dependent.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amount of water, in gallons, is a function of time, in minutes, since water started filling the pool.</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for the slide with image 3.</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45116ed2fc_0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45116ed2fc_0_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5" name="Shape 485"/>
        <p:cNvGrpSpPr/>
        <p:nvPr/>
      </p:nvGrpSpPr>
      <p:grpSpPr>
        <a:xfrm>
          <a:off x="0" y="0"/>
          <a:ext cx="0" cy="0"/>
          <a:chOff x="0" y="0"/>
          <a:chExt cx="0" cy="0"/>
        </a:xfrm>
      </p:grpSpPr>
      <p:sp>
        <p:nvSpPr>
          <p:cNvPr id="486" name="Google Shape;486;g335ead94c50_0_1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7" name="Google Shape;487;g335ead94c50_0_1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0" name="Google Shape;52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35ead94c50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35ead94c50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2" name="Google Shape;562;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Refer back to the situations in the last two activities. Discuss with students why, for each relationship to be a function, it makes sense for time to be the independent variable and the other quantity to be the dependent variable.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for any number of barks, more than one possible time could be the output.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for any number of feet walked, many possible numbers of seconds could have passed.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If time permits,</a:t>
            </a:r>
            <a:r>
              <a:rPr lang="en" sz="1300">
                <a:solidFill>
                  <a:schemeClr val="dk1"/>
                </a:solidFill>
                <a:latin typeface="Calibri"/>
                <a:ea typeface="Calibri"/>
                <a:cs typeface="Calibri"/>
                <a:sym typeface="Calibri"/>
              </a:rPr>
              <a:t> ask students to think of another example of a possible function in that situation (the number of times the dog was petted by a passerby as a function of time, for example), and to identify the input and output variables.</a:t>
            </a:r>
            <a:endParaRPr sz="13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8.png"/><Relationship Id="rId7" Type="http://schemas.openxmlformats.org/officeDocument/2006/relationships/image" Target="../media/image6.png"/><Relationship Id="rId8"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11.png"/><Relationship Id="rId5" Type="http://schemas.openxmlformats.org/officeDocument/2006/relationships/image" Target="../media/image10.png"/><Relationship Id="rId6" Type="http://schemas.openxmlformats.org/officeDocument/2006/relationships/image" Target="../media/image9.png"/><Relationship Id="rId7" Type="http://schemas.openxmlformats.org/officeDocument/2006/relationships/image" Target="../media/image7.png"/><Relationship Id="rId8"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1.png"/><Relationship Id="rId4" Type="http://schemas.openxmlformats.org/officeDocument/2006/relationships/image" Target="../media/image17.png"/><Relationship Id="rId5"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slide" Target="/ppt/slides/slide14.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png"/><Relationship Id="rId4" Type="http://schemas.openxmlformats.org/officeDocument/2006/relationships/image" Target="../media/image4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7.png"/><Relationship Id="rId7" Type="http://schemas.openxmlformats.org/officeDocument/2006/relationships/image" Target="../media/image16.png"/><Relationship Id="rId8"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0.jpg"/><Relationship Id="rId4" Type="http://schemas.openxmlformats.org/officeDocument/2006/relationships/image" Target="../media/image4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0.jpg"/><Relationship Id="rId4" Type="http://schemas.openxmlformats.org/officeDocument/2006/relationships/image" Target="../media/image35.png"/><Relationship Id="rId5" Type="http://schemas.openxmlformats.org/officeDocument/2006/relationships/image" Target="../media/image41.png"/><Relationship Id="rId6"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9.png"/><Relationship Id="rId6" Type="http://schemas.openxmlformats.org/officeDocument/2006/relationships/image" Target="../media/image7.png"/><Relationship Id="rId7" Type="http://schemas.openxmlformats.org/officeDocument/2006/relationships/image" Target="../media/image1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55.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43.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hyperlink" Target="https://www.youtube.com/watch?v=YXHB6HnrdPU" TargetMode="External"/><Relationship Id="rId4" Type="http://schemas.openxmlformats.org/officeDocument/2006/relationships/hyperlink" Target="https://www.youtube.com/watch?v=YXHB6HnrdPU" TargetMode="External"/><Relationship Id="rId5" Type="http://schemas.openxmlformats.org/officeDocument/2006/relationships/image" Target="../media/image5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4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png"/><Relationship Id="rId4" Type="http://schemas.openxmlformats.org/officeDocument/2006/relationships/image" Target="../media/image4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7.png"/><Relationship Id="rId6" Type="http://schemas.openxmlformats.org/officeDocument/2006/relationships/image" Target="../media/image13.png"/><Relationship Id="rId7"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5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4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10.png"/><Relationship Id="rId4" Type="http://schemas.openxmlformats.org/officeDocument/2006/relationships/image" Target="../media/image9.png"/><Relationship Id="rId5" Type="http://schemas.openxmlformats.org/officeDocument/2006/relationships/image" Target="../media/image13.png"/><Relationship Id="rId6" Type="http://schemas.openxmlformats.org/officeDocument/2006/relationships/image" Target="../media/image34.png"/><Relationship Id="rId7" Type="http://schemas.openxmlformats.org/officeDocument/2006/relationships/image" Target="../media/image3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5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34.png"/><Relationship Id="rId6" Type="http://schemas.openxmlformats.org/officeDocument/2006/relationships/image" Target="../media/image38.png"/><Relationship Id="rId7" Type="http://schemas.openxmlformats.org/officeDocument/2006/relationships/image" Target="../media/image3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52.pn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 Describing and Graphing Situations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 Describing and Graphing Situations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{0C76CDD4-2F4A-4A14-9688-C3B619EA15D3}</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when a relationship </a:t>
            </a:r>
            <a:r>
              <a:rPr lang="en">
                <a:solidFill>
                  <a:srgbClr val="F3F3F3"/>
                </a:solidFill>
              </a:rPr>
              <a:t>between two quantities</a:t>
            </a:r>
            <a:r>
              <a:rPr b="1" lang="en">
                <a:solidFill>
                  <a:srgbClr val="F3F3F3"/>
                </a:solidFill>
              </a:rPr>
              <a:t> is a function.</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Identify independent and dependent variables </a:t>
            </a:r>
            <a:r>
              <a:rPr lang="en">
                <a:solidFill>
                  <a:srgbClr val="F3F3F3"/>
                </a:solidFill>
              </a:rPr>
              <a:t>in a function, and </a:t>
            </a:r>
            <a:r>
              <a:rPr b="1" lang="en">
                <a:solidFill>
                  <a:srgbClr val="F3F3F3"/>
                </a:solidFill>
              </a:rPr>
              <a:t>use words and graphs </a:t>
            </a:r>
            <a:r>
              <a:rPr lang="en">
                <a:solidFill>
                  <a:srgbClr val="F3F3F3"/>
                </a:solidFill>
              </a:rPr>
              <a:t>to represent the function</a:t>
            </a:r>
            <a:r>
              <a:rPr b="1" lang="en">
                <a:solidFill>
                  <a:srgbClr val="F3F3F3"/>
                </a:solidFill>
              </a:rPr>
              <a:t>.</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what descriptions and graphs </a:t>
            </a:r>
            <a:r>
              <a:rPr lang="en">
                <a:solidFill>
                  <a:srgbClr val="F3F3F3"/>
                </a:solidFill>
              </a:rPr>
              <a:t>of functions</a:t>
            </a:r>
            <a:r>
              <a:rPr b="1" lang="en">
                <a:solidFill>
                  <a:srgbClr val="F3F3F3"/>
                </a:solidFill>
              </a:rPr>
              <a:t> tell us about situations.</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a quadratic equation</a:t>
            </a:r>
            <a:r>
              <a:rPr lang="en">
                <a:solidFill>
                  <a:srgbClr val="F3F3F3"/>
                </a:solidFill>
              </a:rPr>
              <a:t> that represents a situation. </a:t>
            </a:r>
            <a:endParaRPr>
              <a:solidFill>
                <a:srgbClr val="F3F3F3"/>
              </a:solidFill>
            </a:endParaRPr>
          </a:p>
        </p:txBody>
      </p:sp>
      <p:pic>
        <p:nvPicPr>
          <p:cNvPr descr=" Student climbing a ladder into the clouds to reach a glowing star, showing determination and aiming high in learning." id="68" name="Google Shape;68;p10" title="Goals-3.png"/>
          <p:cNvPicPr preferRelativeResize="0"/>
          <p:nvPr/>
        </p:nvPicPr>
        <p:blipFill rotWithShape="1">
          <a:blip r:embed="rId3">
            <a:alphaModFix/>
          </a:blip>
          <a:srcRect b="0" l="0" r="0" t="0"/>
          <a:stretch/>
        </p:blipFill>
        <p:spPr>
          <a:xfrm>
            <a:off x="5385050" y="577924"/>
            <a:ext cx="3447250" cy="34472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 Describing and Graphing Situations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None</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a:t>
            </a:r>
            <a:r>
              <a:rPr lang="en"/>
              <a:t> Describing and Graphing Situations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Relation</a:t>
            </a:r>
            <a:endParaRPr/>
          </a:p>
          <a:p>
            <a:pPr indent="-330200" lvl="1" marL="914400" rtl="0" algn="l">
              <a:spcBef>
                <a:spcPts val="0"/>
              </a:spcBef>
              <a:spcAft>
                <a:spcPts val="0"/>
              </a:spcAft>
              <a:buSzPts val="1600"/>
              <a:buChar char="○"/>
            </a:pPr>
            <a:r>
              <a:rPr lang="en"/>
              <a:t>A relation is any set of ordered pairs, (</a:t>
            </a:r>
            <a:r>
              <a:rPr i="1" lang="en"/>
              <a:t>𝑥,𝑦</a:t>
            </a:r>
            <a:r>
              <a:rPr lang="en"/>
              <a:t>).</a:t>
            </a:r>
            <a:endParaRPr/>
          </a:p>
          <a:p>
            <a:pPr indent="-342900" lvl="0" marL="457200" rtl="0" algn="l">
              <a:spcBef>
                <a:spcPts val="0"/>
              </a:spcBef>
              <a:spcAft>
                <a:spcPts val="0"/>
              </a:spcAft>
              <a:buSzPts val="1800"/>
              <a:buChar char="●"/>
            </a:pPr>
            <a:r>
              <a:rPr lang="en"/>
              <a:t>Function</a:t>
            </a:r>
            <a:endParaRPr/>
          </a:p>
          <a:p>
            <a:pPr indent="-330200" lvl="1" marL="914400" rtl="0" algn="l">
              <a:spcBef>
                <a:spcPts val="0"/>
              </a:spcBef>
              <a:spcAft>
                <a:spcPts val="0"/>
              </a:spcAft>
              <a:buSzPts val="1600"/>
              <a:buChar char="○"/>
            </a:pPr>
            <a:r>
              <a:rPr lang="en"/>
              <a:t>A relation that takes inputs from one set and assigns them to outputs from another set, assigning exactly one output to each input.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Buying Bagels</a:t>
            </a:r>
            <a:r>
              <a:rPr lang="en" sz="3000">
                <a:solidFill>
                  <a:srgbClr val="005047"/>
                </a:solidFill>
              </a:rPr>
              <a:t> 🥯</a:t>
            </a:r>
            <a:endParaRPr>
              <a:solidFill>
                <a:srgbClr val="005047"/>
              </a:solidFill>
            </a:endParaRPr>
          </a:p>
        </p:txBody>
      </p:sp>
      <p:sp>
        <p:nvSpPr>
          <p:cNvPr id="118" name="Google Shape;118;p13"/>
          <p:cNvSpPr txBox="1"/>
          <p:nvPr>
            <p:ph idx="1" type="body"/>
          </p:nvPr>
        </p:nvSpPr>
        <p:spPr>
          <a:xfrm>
            <a:off x="311700" y="1152475"/>
            <a:ext cx="3996000" cy="34242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A customer buys 13 bagels, and the worker says, “That would be $16.25.” Jaime, Pedro, and Hannah all think it is a mistake.</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Char char="●"/>
            </a:pPr>
            <a:r>
              <a:rPr lang="en"/>
              <a:t>Jaime says, “Shouldn’t the total be $13.25?”</a:t>
            </a:r>
            <a:endParaRPr/>
          </a:p>
          <a:p>
            <a:pPr indent="-342900" lvl="0" marL="457200" rtl="0" algn="l">
              <a:lnSpc>
                <a:spcPct val="100000"/>
              </a:lnSpc>
              <a:spcBef>
                <a:spcPts val="0"/>
              </a:spcBef>
              <a:spcAft>
                <a:spcPts val="0"/>
              </a:spcAft>
              <a:buSzPts val="1800"/>
              <a:buChar char="●"/>
            </a:pPr>
            <a:r>
              <a:rPr lang="en"/>
              <a:t>Pedro says, “I think it should be $13.00.”</a:t>
            </a:r>
            <a:endParaRPr/>
          </a:p>
          <a:p>
            <a:pPr indent="-342900" lvl="0" marL="457200" rtl="0" algn="l">
              <a:lnSpc>
                <a:spcPct val="100000"/>
              </a:lnSpc>
              <a:spcBef>
                <a:spcPts val="0"/>
              </a:spcBef>
              <a:spcAft>
                <a:spcPts val="0"/>
              </a:spcAft>
              <a:buSzPts val="1800"/>
              <a:buChar char="●"/>
            </a:pPr>
            <a:r>
              <a:rPr lang="en"/>
              <a:t>Hannah says, “No, I think it should be $11.25.”</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How could the worker, Jaime, Pedro, and Hannah all be correct?</a:t>
            </a:r>
            <a:endParaRPr/>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4.1.1 </a:t>
            </a:r>
            <a:r>
              <a:rPr lang="en"/>
              <a:t>Contrasting Two Relationships by Reasoning</a:t>
            </a:r>
            <a:endParaRPr/>
          </a:p>
        </p:txBody>
      </p:sp>
      <p:pic>
        <p:nvPicPr>
          <p:cNvPr descr="Handwritten sign reads: FRESH BAGELS! 1 bagel $1.25, 6 bagels $6.00, 9 bagels $8.00, 12 bagels $10.00." id="121" name="Google Shape;121;p13"/>
          <p:cNvPicPr preferRelativeResize="0"/>
          <p:nvPr/>
        </p:nvPicPr>
        <p:blipFill rotWithShape="1">
          <a:blip r:embed="rId3">
            <a:alphaModFix/>
          </a:blip>
          <a:srcRect b="3358" l="0" r="0" t="3358"/>
          <a:stretch/>
        </p:blipFill>
        <p:spPr>
          <a:xfrm>
            <a:off x="4836300" y="1457275"/>
            <a:ext cx="3996000" cy="232973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8" name="Google Shape;128;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4" name="Google Shape;134;p14"/>
          <p:cNvCxnSpPr>
            <a:stCxn id="128" idx="2"/>
            <a:endCxn id="130"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5" name="Google Shape;135;p14"/>
          <p:cNvCxnSpPr>
            <a:stCxn id="130" idx="3"/>
            <a:endCxn id="129"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6" name="Google Shape;136;p14"/>
          <p:cNvCxnSpPr>
            <a:stCxn id="131" idx="3"/>
            <a:endCxn id="126"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26" idx="3"/>
            <a:endCxn id="132"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38" name="Google Shape;138;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39" name="Google Shape;139;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0" name="Google Shape;140;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1" name="Google Shape;141;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2" name="Google Shape;142;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3" name="Google Shape;143;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4" name="Google Shape;144;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5" name="Google Shape;145;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6" name="Google Shape;146;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7" name="Google Shape;147;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48" name="Google Shape;148;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49" name="Google Shape;149;p14"/>
          <p:cNvCxnSpPr>
            <a:stCxn id="132" idx="3"/>
            <a:endCxn id="133"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0" name="Google Shape;150;p14"/>
          <p:cNvCxnSpPr>
            <a:stCxn id="129" idx="3"/>
            <a:endCxn id="131"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1" name="Google Shape;151;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2" name="Google Shape;152;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3" name="Google Shape;153;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4" name="Google Shape;154;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Graphing Distance 🦮</a:t>
            </a:r>
            <a:endParaRPr>
              <a:solidFill>
                <a:srgbClr val="005047"/>
              </a:solidFill>
            </a:endParaRPr>
          </a:p>
        </p:txBody>
      </p:sp>
      <p:sp>
        <p:nvSpPr>
          <p:cNvPr id="160" name="Google Shape;160;p15"/>
          <p:cNvSpPr txBox="1"/>
          <p:nvPr>
            <p:ph idx="1" type="body"/>
          </p:nvPr>
        </p:nvSpPr>
        <p:spPr>
          <a:xfrm>
            <a:off x="311700" y="1000075"/>
            <a:ext cx="8570400" cy="12486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None/>
            </a:pPr>
            <a:r>
              <a:rPr lang="en"/>
              <a:t>Three days in a row, a dog owner tied his dog’s 5-foot-long leash to a post outside a store while he ran into the store to get a drink. Each time, the owner returned within minutes.</a:t>
            </a:r>
            <a:endParaRPr/>
          </a:p>
          <a:p>
            <a:pPr indent="0" lvl="0" marL="0" rtl="0" algn="l">
              <a:lnSpc>
                <a:spcPct val="90000"/>
              </a:lnSpc>
              <a:spcBef>
                <a:spcPts val="1000"/>
              </a:spcBef>
              <a:spcAft>
                <a:spcPts val="1000"/>
              </a:spcAft>
              <a:buNone/>
            </a:pPr>
            <a:r>
              <a:rPr lang="en"/>
              <a:t>Each day, the dog started 1.5 ft from the post. After 60 seconds, it was 4 ft away. His movements each day are as follows:</a:t>
            </a:r>
            <a:endParaRPr/>
          </a:p>
        </p:txBody>
      </p:sp>
      <p:sp>
        <p:nvSpPr>
          <p:cNvPr id="161" name="Google Shape;161;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5"/>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a:t>
            </a:r>
            <a:r>
              <a:rPr lang="en" sz="1000"/>
              <a:t>.1.2 </a:t>
            </a:r>
            <a:r>
              <a:rPr lang="en" sz="1000"/>
              <a:t>Reasoning Graphically about the Relationship between the Two Quantities</a:t>
            </a:r>
            <a:endParaRPr/>
          </a:p>
        </p:txBody>
      </p:sp>
      <p:sp>
        <p:nvSpPr>
          <p:cNvPr id="163" name="Google Shape;163;p15"/>
          <p:cNvSpPr txBox="1"/>
          <p:nvPr>
            <p:ph idx="1" type="body"/>
          </p:nvPr>
        </p:nvSpPr>
        <p:spPr>
          <a:xfrm>
            <a:off x="310896" y="2172475"/>
            <a:ext cx="4790100" cy="18477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Day 1: Walked around the whole time.</a:t>
            </a:r>
            <a:endParaRPr/>
          </a:p>
          <a:p>
            <a:pPr indent="0" lvl="0" marL="0" rtl="0" algn="l">
              <a:lnSpc>
                <a:spcPct val="90000"/>
              </a:lnSpc>
              <a:spcBef>
                <a:spcPts val="1000"/>
              </a:spcBef>
              <a:spcAft>
                <a:spcPts val="0"/>
              </a:spcAft>
              <a:buNone/>
            </a:pPr>
            <a:r>
              <a:rPr lang="en"/>
              <a:t>Day 2: Walked for 1 minute, then laid down.</a:t>
            </a:r>
            <a:endParaRPr/>
          </a:p>
          <a:p>
            <a:pPr indent="0" lvl="0" marL="0" rtl="0" algn="l">
              <a:lnSpc>
                <a:spcPct val="90000"/>
              </a:lnSpc>
              <a:spcBef>
                <a:spcPts val="1000"/>
              </a:spcBef>
              <a:spcAft>
                <a:spcPts val="1000"/>
              </a:spcAft>
              <a:buNone/>
            </a:pPr>
            <a:r>
              <a:rPr lang="en"/>
              <a:t>Day 3: Tried to follow owner, got stopped by the leash, circled the post until the leash was fully wound, then stayed put.</a:t>
            </a:r>
            <a:endParaRPr/>
          </a:p>
        </p:txBody>
      </p:sp>
      <p:pic>
        <p:nvPicPr>
          <p:cNvPr descr="A cartoon dog is shown in three stages: standing on day 1, lying down on day 2, and sitting upright on day 3, each labeled above with bold text.&#10;" id="164" name="Google Shape;164;p15" title="ChatGPT Image Jun 12, 2025, 03_41_54 PM (1).png"/>
          <p:cNvPicPr preferRelativeResize="0"/>
          <p:nvPr/>
        </p:nvPicPr>
        <p:blipFill>
          <a:blip r:embed="rId3">
            <a:alphaModFix/>
          </a:blip>
          <a:stretch>
            <a:fillRect/>
          </a:stretch>
        </p:blipFill>
        <p:spPr>
          <a:xfrm>
            <a:off x="5026500" y="1944750"/>
            <a:ext cx="3531469" cy="1945067"/>
          </a:xfrm>
          <a:prstGeom prst="rect">
            <a:avLst/>
          </a:prstGeom>
          <a:noFill/>
          <a:ln>
            <a:noFill/>
          </a:ln>
        </p:spPr>
      </p:pic>
      <p:sp>
        <p:nvSpPr>
          <p:cNvPr id="165" name="Google Shape;165;p15"/>
          <p:cNvSpPr txBox="1"/>
          <p:nvPr/>
        </p:nvSpPr>
        <p:spPr>
          <a:xfrm>
            <a:off x="310896" y="39463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Your teacher will assign you a day to analyze. Sketch a graph showing the dog’s distance from the post (in feet) over time (in seconds) after the owner left.</a:t>
            </a:r>
            <a:endParaRPr sz="1800">
              <a:solidFill>
                <a:srgbClr val="424242"/>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9" name="Shape 169"/>
        <p:cNvGrpSpPr/>
        <p:nvPr/>
      </p:nvGrpSpPr>
      <p:grpSpPr>
        <a:xfrm>
          <a:off x="0" y="0"/>
          <a:ext cx="0" cy="0"/>
          <a:chOff x="0" y="0"/>
          <a:chExt cx="0" cy="0"/>
        </a:xfrm>
      </p:grpSpPr>
      <p:sp>
        <p:nvSpPr>
          <p:cNvPr id="170" name="Google Shape;170;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1" name="Google Shape;171;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 Reasoning Graphically about the Relationship between the Two Quantities</a:t>
            </a:r>
            <a:endParaRPr sz="1000"/>
          </a:p>
        </p:txBody>
      </p:sp>
      <p:sp>
        <p:nvSpPr>
          <p:cNvPr id="172" name="Google Shape;172;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Graphing Distance </a:t>
            </a:r>
            <a:r>
              <a:rPr lang="en"/>
              <a:t>🦮</a:t>
            </a:r>
            <a:endParaRPr>
              <a:solidFill>
                <a:srgbClr val="005047"/>
              </a:solidFill>
            </a:endParaRPr>
          </a:p>
        </p:txBody>
      </p:sp>
      <p:pic>
        <p:nvPicPr>
          <p:cNvPr descr="A line graph shows distance from post in feet (y-axis) versus time in seconds (x-axis), with a blue line decreasing nonlinearly and two black dots at approximately (40,5) and (80,3)." id="173" name="Google Shape;173;p16"/>
          <p:cNvPicPr preferRelativeResize="0"/>
          <p:nvPr/>
        </p:nvPicPr>
        <p:blipFill>
          <a:blip r:embed="rId3">
            <a:alphaModFix/>
          </a:blip>
          <a:stretch>
            <a:fillRect/>
          </a:stretch>
        </p:blipFill>
        <p:spPr>
          <a:xfrm>
            <a:off x="1454687" y="1204913"/>
            <a:ext cx="3888419" cy="2743200"/>
          </a:xfrm>
          <a:prstGeom prst="rect">
            <a:avLst/>
          </a:prstGeom>
          <a:noFill/>
          <a:ln>
            <a:noFill/>
          </a:ln>
        </p:spPr>
      </p:pic>
      <p:pic>
        <p:nvPicPr>
          <p:cNvPr descr=" A white computer key with a blue letter A and a smaller filled blue circle with a black outline in the lower left corner.&#10;" id="174" name="Google Shape;174;p16"/>
          <p:cNvPicPr preferRelativeResize="0"/>
          <p:nvPr/>
        </p:nvPicPr>
        <p:blipFill>
          <a:blip r:embed="rId4">
            <a:alphaModFix/>
          </a:blip>
          <a:stretch>
            <a:fillRect/>
          </a:stretch>
        </p:blipFill>
        <p:spPr>
          <a:xfrm>
            <a:off x="7079921" y="1185077"/>
            <a:ext cx="708800" cy="652350"/>
          </a:xfrm>
          <a:prstGeom prst="rect">
            <a:avLst/>
          </a:prstGeom>
          <a:noFill/>
          <a:ln>
            <a:noFill/>
          </a:ln>
        </p:spPr>
      </p:pic>
      <p:pic>
        <p:nvPicPr>
          <p:cNvPr descr="A dropdown menu is open under a cursor icon. The menu shows options: Move (with arrow icon), Freehand Shape (with red curve), and Pen (with pencil icon). Other toolbar icons are visible above.&#10;" id="175" name="Google Shape;175;p16"/>
          <p:cNvPicPr preferRelativeResize="0"/>
          <p:nvPr/>
        </p:nvPicPr>
        <p:blipFill>
          <a:blip r:embed="rId5">
            <a:alphaModFix/>
          </a:blip>
          <a:stretch>
            <a:fillRect/>
          </a:stretch>
        </p:blipFill>
        <p:spPr>
          <a:xfrm>
            <a:off x="6821495" y="2675723"/>
            <a:ext cx="1225675" cy="1272375"/>
          </a:xfrm>
          <a:prstGeom prst="rect">
            <a:avLst/>
          </a:prstGeom>
          <a:noFill/>
          <a:ln>
            <a:noFill/>
          </a:ln>
        </p:spPr>
      </p:pic>
      <p:sp>
        <p:nvSpPr>
          <p:cNvPr id="176" name="Google Shape;176;p16"/>
          <p:cNvSpPr/>
          <p:nvPr/>
        </p:nvSpPr>
        <p:spPr>
          <a:xfrm>
            <a:off x="1603238" y="4089575"/>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Launch Image 1: Potential Day 3 Graph</a:t>
            </a:r>
            <a:endParaRPr sz="1500">
              <a:latin typeface="Calibri"/>
              <a:ea typeface="Calibri"/>
              <a:cs typeface="Calibri"/>
              <a:sym typeface="Calibri"/>
            </a:endParaRPr>
          </a:p>
        </p:txBody>
      </p:sp>
      <p:sp>
        <p:nvSpPr>
          <p:cNvPr id="177" name="Google Shape;177;p16"/>
          <p:cNvSpPr/>
          <p:nvPr/>
        </p:nvSpPr>
        <p:spPr>
          <a:xfrm>
            <a:off x="6441175" y="1961875"/>
            <a:ext cx="1986300" cy="5169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Launch Image 2: GeoGebra Point tool</a:t>
            </a:r>
            <a:endParaRPr sz="1500">
              <a:latin typeface="Calibri"/>
              <a:ea typeface="Calibri"/>
              <a:cs typeface="Calibri"/>
              <a:sym typeface="Calibri"/>
            </a:endParaRPr>
          </a:p>
        </p:txBody>
      </p:sp>
      <p:sp>
        <p:nvSpPr>
          <p:cNvPr id="178" name="Google Shape;178;p16"/>
          <p:cNvSpPr/>
          <p:nvPr/>
        </p:nvSpPr>
        <p:spPr>
          <a:xfrm>
            <a:off x="6557275" y="4087375"/>
            <a:ext cx="1870200" cy="726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Launch </a:t>
            </a:r>
            <a:r>
              <a:rPr lang="en" sz="1500">
                <a:latin typeface="Calibri"/>
                <a:ea typeface="Calibri"/>
                <a:cs typeface="Calibri"/>
                <a:sym typeface="Calibri"/>
              </a:rPr>
              <a:t>Image 3: GeoGebra Freehand tool</a:t>
            </a:r>
            <a:endParaRPr sz="15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4" name="Google Shape;184;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 Reasoning Graphically about the Relationship between the Two Quantities</a:t>
            </a:r>
            <a:endParaRPr sz="1000"/>
          </a:p>
        </p:txBody>
      </p:sp>
      <p:sp>
        <p:nvSpPr>
          <p:cNvPr id="185" name="Google Shape;185;p17">
            <a:hlinkClick action="ppaction://hlinksldjump" r:id="rId3"/>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6" name="Google Shape;186;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Graphing Distance </a:t>
            </a:r>
            <a:r>
              <a:rPr lang="en"/>
              <a:t>🦮</a:t>
            </a:r>
            <a:endParaRPr>
              <a:solidFill>
                <a:srgbClr val="005047"/>
              </a:solidFill>
            </a:endParaRPr>
          </a:p>
        </p:txBody>
      </p:sp>
      <p:sp>
        <p:nvSpPr>
          <p:cNvPr id="187" name="Google Shape;187;p17"/>
          <p:cNvSpPr txBox="1"/>
          <p:nvPr/>
        </p:nvSpPr>
        <p:spPr>
          <a:xfrm>
            <a:off x="4740650" y="1648200"/>
            <a:ext cx="3963900" cy="184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Calibri"/>
                <a:ea typeface="Calibri"/>
                <a:cs typeface="Calibri"/>
                <a:sym typeface="Calibri"/>
              </a:rPr>
              <a:t>Meet with two classmates, in your group, who were assigned different days than you. Work together to explain your graphs, make any needed changes, and sketch each other’s graphs before checking your work.</a:t>
            </a:r>
            <a:endParaRPr sz="1800">
              <a:latin typeface="Calibri"/>
              <a:ea typeface="Calibri"/>
              <a:cs typeface="Calibri"/>
              <a:sym typeface="Calibri"/>
            </a:endParaRPr>
          </a:p>
        </p:txBody>
      </p:sp>
      <p:pic>
        <p:nvPicPr>
          <p:cNvPr descr="Illustration of an orange dog with a green collar sitting on the ground, attached to a green leash that is looped around a large metal ring on a pole." id="188" name="Google Shape;188;p17"/>
          <p:cNvPicPr preferRelativeResize="0"/>
          <p:nvPr/>
        </p:nvPicPr>
        <p:blipFill>
          <a:blip r:embed="rId4">
            <a:alphaModFix/>
          </a:blip>
          <a:stretch>
            <a:fillRect/>
          </a:stretch>
        </p:blipFill>
        <p:spPr>
          <a:xfrm>
            <a:off x="546425" y="1133825"/>
            <a:ext cx="3837507" cy="3443917"/>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2" name="Shape 192"/>
        <p:cNvGrpSpPr/>
        <p:nvPr/>
      </p:nvGrpSpPr>
      <p:grpSpPr>
        <a:xfrm>
          <a:off x="0" y="0"/>
          <a:ext cx="0" cy="0"/>
          <a:chOff x="0" y="0"/>
          <a:chExt cx="0" cy="0"/>
        </a:xfrm>
      </p:grpSpPr>
      <p:sp>
        <p:nvSpPr>
          <p:cNvPr id="193" name="Google Shape;19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4" name="Google Shape;194;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 Reasoning Graphically about the Relationship between the Two Quantities</a:t>
            </a:r>
            <a:endParaRPr sz="1000"/>
          </a:p>
        </p:txBody>
      </p:sp>
      <p:sp>
        <p:nvSpPr>
          <p:cNvPr id="195" name="Google Shape;195;p1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Graphing Distance </a:t>
            </a:r>
            <a:r>
              <a:rPr lang="en"/>
              <a:t>🦮</a:t>
            </a:r>
            <a:endParaRPr>
              <a:solidFill>
                <a:srgbClr val="005047"/>
              </a:solidFill>
            </a:endParaRPr>
          </a:p>
        </p:txBody>
      </p:sp>
      <p:sp>
        <p:nvSpPr>
          <p:cNvPr id="196" name="Google Shape;196;p18"/>
          <p:cNvSpPr/>
          <p:nvPr/>
        </p:nvSpPr>
        <p:spPr>
          <a:xfrm>
            <a:off x="454532" y="3318625"/>
            <a:ext cx="20664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Day</a:t>
            </a:r>
            <a:r>
              <a:rPr lang="en" sz="1500">
                <a:latin typeface="Calibri"/>
                <a:ea typeface="Calibri"/>
                <a:cs typeface="Calibri"/>
                <a:sym typeface="Calibri"/>
              </a:rPr>
              <a:t> 1</a:t>
            </a:r>
            <a:endParaRPr sz="1500">
              <a:latin typeface="Calibri"/>
              <a:ea typeface="Calibri"/>
              <a:cs typeface="Calibri"/>
              <a:sym typeface="Calibri"/>
            </a:endParaRPr>
          </a:p>
        </p:txBody>
      </p:sp>
      <p:sp>
        <p:nvSpPr>
          <p:cNvPr id="197" name="Google Shape;197;p18"/>
          <p:cNvSpPr/>
          <p:nvPr/>
        </p:nvSpPr>
        <p:spPr>
          <a:xfrm>
            <a:off x="3566331" y="3316418"/>
            <a:ext cx="18345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Day 2</a:t>
            </a:r>
            <a:endParaRPr sz="1500">
              <a:latin typeface="Calibri"/>
              <a:ea typeface="Calibri"/>
              <a:cs typeface="Calibri"/>
              <a:sym typeface="Calibri"/>
            </a:endParaRPr>
          </a:p>
        </p:txBody>
      </p:sp>
      <p:sp>
        <p:nvSpPr>
          <p:cNvPr id="198" name="Google Shape;198;p18"/>
          <p:cNvSpPr/>
          <p:nvPr/>
        </p:nvSpPr>
        <p:spPr>
          <a:xfrm>
            <a:off x="6262406" y="3316418"/>
            <a:ext cx="18345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Day 3</a:t>
            </a:r>
            <a:endParaRPr sz="1500">
              <a:latin typeface="Calibri"/>
              <a:ea typeface="Calibri"/>
              <a:cs typeface="Calibri"/>
              <a:sym typeface="Calibri"/>
            </a:endParaRPr>
          </a:p>
        </p:txBody>
      </p:sp>
      <p:pic>
        <p:nvPicPr>
          <p:cNvPr descr="A red line graph showing distance from post (in feet) vs. time (in seconds), with three peaks. Two black dots mark points at about (0,1.5) and (60,4). Peaks and valleys are approximately at (15, 3.25),(30,2.5), (50, 5), and (100, 2.25), (140,3.5). Distance fluctuates over time." id="199" name="Google Shape;199;p18"/>
          <p:cNvPicPr preferRelativeResize="0"/>
          <p:nvPr/>
        </p:nvPicPr>
        <p:blipFill>
          <a:blip r:embed="rId3">
            <a:alphaModFix/>
          </a:blip>
          <a:stretch>
            <a:fillRect/>
          </a:stretch>
        </p:blipFill>
        <p:spPr>
          <a:xfrm>
            <a:off x="199488" y="1418375"/>
            <a:ext cx="2604654" cy="1828800"/>
          </a:xfrm>
          <a:prstGeom prst="rect">
            <a:avLst/>
          </a:prstGeom>
          <a:noFill/>
          <a:ln>
            <a:noFill/>
          </a:ln>
        </p:spPr>
      </p:pic>
      <p:pic>
        <p:nvPicPr>
          <p:cNvPr descr=" A green line graph showing distance from post (in feet) vs. time (in seconds), with three peaks. Two black dots mark points at about (0,1.5) and (60,4). Peaks and valleys are approximately at (39, 5) and (45,3.5). Distance fluctuates over time until 60 seconds then stays constant. " id="200" name="Google Shape;200;p18"/>
          <p:cNvPicPr preferRelativeResize="0"/>
          <p:nvPr/>
        </p:nvPicPr>
        <p:blipFill>
          <a:blip r:embed="rId4">
            <a:alphaModFix/>
          </a:blip>
          <a:stretch>
            <a:fillRect/>
          </a:stretch>
        </p:blipFill>
        <p:spPr>
          <a:xfrm>
            <a:off x="3244688" y="1414466"/>
            <a:ext cx="2566416" cy="1828800"/>
          </a:xfrm>
          <a:prstGeom prst="rect">
            <a:avLst/>
          </a:prstGeom>
          <a:noFill/>
          <a:ln>
            <a:noFill/>
          </a:ln>
        </p:spPr>
      </p:pic>
      <p:pic>
        <p:nvPicPr>
          <p:cNvPr descr="A blue line graph showing distance from post (in feet) vs. time (in seconds), with three peaks. Two black dots mark points at about (0,1.5) and (60,4). Peaks and valleys are approximately at (2, 5), Distance decreases after 2 second and gradually decreases  over time." id="201" name="Google Shape;201;p18"/>
          <p:cNvPicPr preferRelativeResize="0"/>
          <p:nvPr/>
        </p:nvPicPr>
        <p:blipFill>
          <a:blip r:embed="rId5">
            <a:alphaModFix/>
          </a:blip>
          <a:stretch>
            <a:fillRect/>
          </a:stretch>
        </p:blipFill>
        <p:spPr>
          <a:xfrm>
            <a:off x="5963504" y="1414466"/>
            <a:ext cx="2432302" cy="1828799"/>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5" name="Shape 205"/>
        <p:cNvGrpSpPr/>
        <p:nvPr/>
      </p:nvGrpSpPr>
      <p:grpSpPr>
        <a:xfrm>
          <a:off x="0" y="0"/>
          <a:ext cx="0" cy="0"/>
          <a:chOff x="0" y="0"/>
          <a:chExt cx="0" cy="0"/>
        </a:xfrm>
      </p:grpSpPr>
      <p:sp>
        <p:nvSpPr>
          <p:cNvPr id="206" name="Google Shape;206;p1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Graphing Distance </a:t>
            </a:r>
            <a:r>
              <a:rPr lang="en"/>
              <a:t>🦮</a:t>
            </a:r>
            <a:endParaRPr sz="2600">
              <a:solidFill>
                <a:srgbClr val="005047"/>
              </a:solidFill>
            </a:endParaRPr>
          </a:p>
        </p:txBody>
      </p:sp>
      <p:sp>
        <p:nvSpPr>
          <p:cNvPr id="207" name="Google Shape;207;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8" name="Google Shape;208;p1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4.1.2 Reasoning Graphically about the Relationship between the Two Quantities</a:t>
            </a:r>
            <a:endParaRPr/>
          </a:p>
        </p:txBody>
      </p:sp>
      <p:pic>
        <p:nvPicPr>
          <p:cNvPr id="209" name="Google Shape;209;p19"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10" name="Google Shape;210;p19"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11" name="Google Shape;211;p19"/>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First read: What is this situation about?</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Second read: list what can be counted or measured.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Third read: listen for the question and brainstorm ways to solve.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
        <p:nvSpPr>
          <p:cNvPr id="212" name="Google Shape;212;p19"/>
          <p:cNvSpPr/>
          <p:nvPr/>
        </p:nvSpPr>
        <p:spPr>
          <a:xfrm>
            <a:off x="4779300" y="3077001"/>
            <a:ext cx="3907500" cy="15297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Can you show where the dog can move when the leash is attached to the pole?"</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What happens to the leash when the dog walks around the post?</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213" name="Google Shape;213;p19"/>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7" name="Shape 217"/>
        <p:cNvGrpSpPr/>
        <p:nvPr/>
      </p:nvGrpSpPr>
      <p:grpSpPr>
        <a:xfrm>
          <a:off x="0" y="0"/>
          <a:ext cx="0" cy="0"/>
          <a:chOff x="0" y="0"/>
          <a:chExt cx="0" cy="0"/>
        </a:xfrm>
      </p:grpSpPr>
      <p:sp>
        <p:nvSpPr>
          <p:cNvPr id="218" name="Google Shape;218;p20"/>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19" name="Google Shape;219;p20"/>
          <p:cNvSpPr txBox="1"/>
          <p:nvPr>
            <p:ph idx="1" type="body"/>
          </p:nvPr>
        </p:nvSpPr>
        <p:spPr>
          <a:xfrm>
            <a:off x="311700" y="1152475"/>
            <a:ext cx="45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900"/>
              <a:t>From the graph, is it possible to tell how many times the dog changed directions while walking around?</a:t>
            </a:r>
            <a:endParaRPr sz="2900"/>
          </a:p>
          <a:p>
            <a:pPr indent="0" lvl="0" marL="0" rtl="0" algn="l">
              <a:lnSpc>
                <a:spcPct val="100000"/>
              </a:lnSpc>
              <a:spcBef>
                <a:spcPts val="1200"/>
              </a:spcBef>
              <a:spcAft>
                <a:spcPts val="1200"/>
              </a:spcAft>
              <a:buNone/>
            </a:pPr>
            <a:r>
              <a:rPr lang="en" sz="2900"/>
              <a:t>Be prepared to show your reasoning.</a:t>
            </a:r>
            <a:endParaRPr sz="2900">
              <a:solidFill>
                <a:srgbClr val="424242"/>
              </a:solidFill>
            </a:endParaRPr>
          </a:p>
        </p:txBody>
      </p:sp>
      <p:sp>
        <p:nvSpPr>
          <p:cNvPr id="220" name="Google Shape;220;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21" name="Google Shape;221;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 Reasoning Graphically about the Relationship between the Two Quantities</a:t>
            </a:r>
            <a:endParaRPr sz="1000"/>
          </a:p>
        </p:txBody>
      </p:sp>
      <p:pic>
        <p:nvPicPr>
          <p:cNvPr id="222" name="Google Shape;222;p20"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Line graph showing the step responses of od distance from the post over time with green, red, and blue) meausfrements  over time, with time on the x-axis and distance on the y-axis. Each response has distinct curve behaviors.&#10;" id="223" name="Google Shape;223;p20" title="overlay_combined_graph.png"/>
          <p:cNvPicPr preferRelativeResize="0"/>
          <p:nvPr/>
        </p:nvPicPr>
        <p:blipFill rotWithShape="1">
          <a:blip r:embed="rId4">
            <a:alphaModFix/>
          </a:blip>
          <a:srcRect b="159" l="0" r="0" t="159"/>
          <a:stretch/>
        </p:blipFill>
        <p:spPr>
          <a:xfrm>
            <a:off x="5146650" y="1319038"/>
            <a:ext cx="3372700" cy="2505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29" name="Google Shape;229;p21"/>
          <p:cNvSpPr txBox="1"/>
          <p:nvPr>
            <p:ph idx="1" type="body"/>
          </p:nvPr>
        </p:nvSpPr>
        <p:spPr>
          <a:xfrm>
            <a:off x="311700" y="1097280"/>
            <a:ext cx="4715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graph shows a person’s elevation for a period of 10 minutes. </a:t>
            </a:r>
            <a:r>
              <a:rPr lang="en" sz="1800">
                <a:solidFill>
                  <a:srgbClr val="424242"/>
                </a:solidFill>
              </a:rPr>
              <a:t>Which statement is true </a:t>
            </a:r>
            <a:r>
              <a:rPr lang="en"/>
              <a:t>based on the graph</a:t>
            </a:r>
            <a:r>
              <a:rPr lang="en" sz="1800">
                <a:solidFill>
                  <a:srgbClr val="424242"/>
                </a:solidFill>
              </a:rPr>
              <a:t>?</a:t>
            </a:r>
            <a:endParaRPr sz="1800">
              <a:solidFill>
                <a:srgbClr val="424242"/>
              </a:solidFill>
            </a:endParaRPr>
          </a:p>
          <a:p>
            <a:pPr indent="-342900" lvl="0" marL="914400" rtl="0" algn="l">
              <a:lnSpc>
                <a:spcPct val="100000"/>
              </a:lnSpc>
              <a:spcBef>
                <a:spcPts val="1200"/>
              </a:spcBef>
              <a:spcAft>
                <a:spcPts val="0"/>
              </a:spcAft>
              <a:buClr>
                <a:srgbClr val="424242"/>
              </a:buClr>
              <a:buSzPts val="1800"/>
              <a:buFont typeface="Calibri"/>
              <a:buAutoNum type="alphaLcPeriod"/>
            </a:pPr>
            <a:r>
              <a:rPr lang="en"/>
              <a:t>The person sped up in the first 3 minutes.</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The person slowed down for the second half of the hike.</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During the first 3 minutes, the person was hiking up a hill.</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a:t>The person never stopped climbing.</a:t>
            </a:r>
            <a:endParaRPr sz="1800">
              <a:solidFill>
                <a:srgbClr val="424242"/>
              </a:solidFill>
            </a:endParaRPr>
          </a:p>
        </p:txBody>
      </p:sp>
      <p:sp>
        <p:nvSpPr>
          <p:cNvPr id="230" name="Google Shape;230;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1" name="Google Shape;231;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 Reasoning Graphically about the Relationship between the Two Quantities</a:t>
            </a:r>
            <a:endParaRPr sz="1000"/>
          </a:p>
        </p:txBody>
      </p:sp>
      <p:pic>
        <p:nvPicPr>
          <p:cNvPr id="232" name="Google Shape;232;p21"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33" name="Google Shape;233;p21">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Line graph titled Elevation Versus Time showing elevation in feet on the Y-axis and time in minutes on the X-axis. Elevation rises to 10, peaks at 15, then drops sharply and ends near 2 feet at 10 minutes." id="234" name="Google Shape;234;p21"/>
          <p:cNvPicPr preferRelativeResize="0"/>
          <p:nvPr/>
        </p:nvPicPr>
        <p:blipFill>
          <a:blip r:embed="rId4">
            <a:alphaModFix/>
          </a:blip>
          <a:stretch>
            <a:fillRect/>
          </a:stretch>
        </p:blipFill>
        <p:spPr>
          <a:xfrm>
            <a:off x="5179500" y="1170125"/>
            <a:ext cx="3110389" cy="297515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8" name="Shape 238"/>
        <p:cNvGrpSpPr/>
        <p:nvPr/>
      </p:nvGrpSpPr>
      <p:grpSpPr>
        <a:xfrm>
          <a:off x="0" y="0"/>
          <a:ext cx="0" cy="0"/>
          <a:chOff x="0" y="0"/>
          <a:chExt cx="0" cy="0"/>
        </a:xfrm>
      </p:grpSpPr>
      <p:sp>
        <p:nvSpPr>
          <p:cNvPr id="239" name="Google Shape;239;p22"/>
          <p:cNvSpPr/>
          <p:nvPr/>
        </p:nvSpPr>
        <p:spPr>
          <a:xfrm>
            <a:off x="5252725" y="3438250"/>
            <a:ext cx="3579600" cy="1056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The graph shows the distance </a:t>
            </a:r>
            <a:r>
              <a:rPr i="1" lang="en" sz="1500">
                <a:solidFill>
                  <a:schemeClr val="dk1"/>
                </a:solidFill>
                <a:latin typeface="Times New Roman"/>
                <a:ea typeface="Times New Roman"/>
                <a:cs typeface="Times New Roman"/>
                <a:sym typeface="Times New Roman"/>
              </a:rPr>
              <a:t>y</a:t>
            </a:r>
            <a:r>
              <a:rPr lang="en" sz="1500">
                <a:solidFill>
                  <a:schemeClr val="dk1"/>
                </a:solidFill>
                <a:latin typeface="Calibri"/>
                <a:ea typeface="Calibri"/>
                <a:cs typeface="Calibri"/>
                <a:sym typeface="Calibri"/>
              </a:rPr>
              <a:t>, in miles, for the time of each of Mia’s runs in </a:t>
            </a:r>
            <a:r>
              <a:rPr i="1" lang="en" sz="1500">
                <a:solidFill>
                  <a:schemeClr val="dk1"/>
                </a:solidFill>
                <a:latin typeface="Times New Roman"/>
                <a:ea typeface="Times New Roman"/>
                <a:cs typeface="Times New Roman"/>
                <a:sym typeface="Times New Roman"/>
              </a:rPr>
              <a:t>x</a:t>
            </a:r>
            <a:r>
              <a:rPr lang="en" sz="1500">
                <a:solidFill>
                  <a:schemeClr val="dk1"/>
                </a:solidFill>
                <a:latin typeface="Calibri"/>
                <a:ea typeface="Calibri"/>
                <a:cs typeface="Calibri"/>
                <a:sym typeface="Calibri"/>
              </a:rPr>
              <a:t> minutes.</a:t>
            </a:r>
            <a:endParaRPr sz="1500">
              <a:latin typeface="Calibri"/>
              <a:ea typeface="Calibri"/>
              <a:cs typeface="Calibri"/>
              <a:sym typeface="Calibri"/>
            </a:endParaRPr>
          </a:p>
        </p:txBody>
      </p:sp>
      <p:sp>
        <p:nvSpPr>
          <p:cNvPr id="240" name="Google Shape;240;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41" name="Google Shape;241;p22"/>
          <p:cNvSpPr txBox="1"/>
          <p:nvPr>
            <p:ph idx="1" type="body"/>
          </p:nvPr>
        </p:nvSpPr>
        <p:spPr>
          <a:xfrm>
            <a:off x="-146304" y="1325880"/>
            <a:ext cx="5291100" cy="37239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b="1" lang="en" sz="1800"/>
              <a:t>Representing Everyday Situations with Graphs</a:t>
            </a:r>
            <a:endParaRPr b="1" sz="1800"/>
          </a:p>
          <a:p>
            <a:pPr indent="0" lvl="0" marL="457200" rtl="0" algn="l">
              <a:spcBef>
                <a:spcPts val="1200"/>
              </a:spcBef>
              <a:spcAft>
                <a:spcPts val="0"/>
              </a:spcAft>
              <a:buNone/>
            </a:pPr>
            <a:r>
              <a:rPr lang="en" sz="1800"/>
              <a:t>Drawing functions to represent everyday situations can be useful to provide a visual for what is happening in a situation.</a:t>
            </a:r>
            <a:endParaRPr sz="1800"/>
          </a:p>
          <a:p>
            <a:pPr indent="0" lvl="0" marL="457200" rtl="0" algn="l">
              <a:spcBef>
                <a:spcPts val="1200"/>
              </a:spcBef>
              <a:spcAft>
                <a:spcPts val="0"/>
              </a:spcAft>
              <a:buNone/>
            </a:pPr>
            <a:r>
              <a:t/>
            </a:r>
            <a:endParaRPr/>
          </a:p>
          <a:p>
            <a:pPr indent="0" lvl="0" marL="457200" rtl="0" algn="l">
              <a:spcBef>
                <a:spcPts val="1200"/>
              </a:spcBef>
              <a:spcAft>
                <a:spcPts val="0"/>
              </a:spcAft>
              <a:buNone/>
            </a:pPr>
            <a:r>
              <a:rPr lang="en"/>
              <a:t>What do you notice about Mia’s distance over time?</a:t>
            </a:r>
            <a:endParaRPr/>
          </a:p>
          <a:p>
            <a:pPr indent="0" lvl="0" marL="457200" rtl="0" algn="l">
              <a:spcBef>
                <a:spcPts val="1200"/>
              </a:spcBef>
              <a:spcAft>
                <a:spcPts val="1200"/>
              </a:spcAft>
              <a:buNone/>
            </a:pPr>
            <a:r>
              <a:t/>
            </a:r>
            <a:endParaRPr sz="1800"/>
          </a:p>
        </p:txBody>
      </p:sp>
      <p:sp>
        <p:nvSpPr>
          <p:cNvPr id="242" name="Google Shape;24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2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4.1.2 Reasoning Graphically about the Relationship between the Two Quantities - Additional Resources</a:t>
            </a:r>
            <a:endParaRPr sz="1000"/>
          </a:p>
        </p:txBody>
      </p:sp>
      <p:pic>
        <p:nvPicPr>
          <p:cNvPr id="244" name="Google Shape;244;p22"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pic>
        <p:nvPicPr>
          <p:cNvPr descr="Line graph showing distance in miles (y-axis) versus time in minutes (x-axis); the red line increases steadily from (0,0) to (20, 200), indicating a constant rate of travel." id="245" name="Google Shape;245;p22"/>
          <p:cNvPicPr preferRelativeResize="0"/>
          <p:nvPr/>
        </p:nvPicPr>
        <p:blipFill>
          <a:blip r:embed="rId4">
            <a:alphaModFix/>
          </a:blip>
          <a:stretch>
            <a:fillRect/>
          </a:stretch>
        </p:blipFill>
        <p:spPr>
          <a:xfrm>
            <a:off x="5844663" y="885825"/>
            <a:ext cx="2395726" cy="23957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3"/>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1" name="Google Shape;251;p2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52" name="Google Shape;252;p23"/>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3" name="Google Shape;253;p23"/>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4" name="Google Shape;254;p23"/>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5" name="Google Shape;255;p23"/>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6" name="Google Shape;256;p23"/>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57" name="Google Shape;257;p23"/>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58" name="Google Shape;258;p23"/>
          <p:cNvCxnSpPr>
            <a:stCxn id="252" idx="2"/>
            <a:endCxn id="254"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59" name="Google Shape;259;p23"/>
          <p:cNvCxnSpPr>
            <a:stCxn id="254" idx="3"/>
            <a:endCxn id="253"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60" name="Google Shape;260;p23"/>
          <p:cNvCxnSpPr>
            <a:stCxn id="255" idx="3"/>
            <a:endCxn id="250"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61" name="Google Shape;261;p23"/>
          <p:cNvCxnSpPr>
            <a:stCxn id="250" idx="3"/>
            <a:endCxn id="256"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62" name="Google Shape;262;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63" name="Google Shape;263;p23"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64" name="Google Shape;264;p23"/>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65" name="Google Shape;265;p23"/>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66" name="Google Shape;266;p23"/>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67" name="Google Shape;267;p23"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68" name="Google Shape;268;p23"/>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69" name="Google Shape;269;p23"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70" name="Google Shape;270;p23"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71" name="Google Shape;271;p23"/>
          <p:cNvCxnSpPr>
            <a:stCxn id="256" idx="3"/>
            <a:endCxn id="257"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72" name="Google Shape;272;p23"/>
          <p:cNvCxnSpPr>
            <a:stCxn id="253" idx="3"/>
            <a:endCxn id="255"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73" name="Google Shape;273;p23"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74" name="Google Shape;274;p23"/>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75" name="Google Shape;275;p23"/>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76" name="Google Shape;276;p23"/>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77" name="Google Shape;277;p23"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78" name="Google Shape;278;p23"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2" name="Shape 282"/>
        <p:cNvGrpSpPr/>
        <p:nvPr/>
      </p:nvGrpSpPr>
      <p:grpSpPr>
        <a:xfrm>
          <a:off x="0" y="0"/>
          <a:ext cx="0" cy="0"/>
          <a:chOff x="0" y="0"/>
          <a:chExt cx="0" cy="0"/>
        </a:xfrm>
      </p:grpSpPr>
      <p:sp>
        <p:nvSpPr>
          <p:cNvPr id="283" name="Google Shape;283;p24"/>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Le</a:t>
            </a:r>
            <a:r>
              <a:rPr lang="en" sz="2300">
                <a:solidFill>
                  <a:srgbClr val="005047"/>
                </a:solidFill>
              </a:rPr>
              <a:t>arning Activity - Is the </a:t>
            </a:r>
            <a:r>
              <a:rPr lang="en" sz="2300"/>
              <a:t>Relation a Function?</a:t>
            </a:r>
            <a:r>
              <a:rPr lang="en" sz="2300">
                <a:solidFill>
                  <a:srgbClr val="005047"/>
                </a:solidFill>
              </a:rPr>
              <a:t> </a:t>
            </a:r>
            <a:r>
              <a:rPr lang="en" sz="2300"/>
              <a:t>↗️</a:t>
            </a:r>
            <a:endParaRPr sz="2300">
              <a:solidFill>
                <a:srgbClr val="005047"/>
              </a:solidFill>
            </a:endParaRPr>
          </a:p>
        </p:txBody>
      </p:sp>
      <p:sp>
        <p:nvSpPr>
          <p:cNvPr id="284" name="Google Shape;284;p24"/>
          <p:cNvSpPr txBox="1"/>
          <p:nvPr>
            <p:ph idx="1" type="body"/>
          </p:nvPr>
        </p:nvSpPr>
        <p:spPr>
          <a:xfrm>
            <a:off x="311700" y="1152475"/>
            <a:ext cx="39960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A </a:t>
            </a:r>
            <a:r>
              <a:rPr b="1" i="1" lang="en"/>
              <a:t>relation</a:t>
            </a:r>
            <a:r>
              <a:rPr lang="en"/>
              <a:t> is any set of ordered pairs, (</a:t>
            </a:r>
            <a:r>
              <a:rPr i="1" lang="en">
                <a:latin typeface="Times New Roman"/>
                <a:ea typeface="Times New Roman"/>
                <a:cs typeface="Times New Roman"/>
                <a:sym typeface="Times New Roman"/>
              </a:rPr>
              <a:t>x</a:t>
            </a:r>
            <a:r>
              <a:rPr i="1" lang="en"/>
              <a:t>,</a:t>
            </a:r>
            <a:r>
              <a:rPr i="1" lang="en">
                <a:latin typeface="Times New Roman"/>
                <a:ea typeface="Times New Roman"/>
                <a:cs typeface="Times New Roman"/>
                <a:sym typeface="Times New Roman"/>
              </a:rPr>
              <a:t>y</a:t>
            </a:r>
            <a:r>
              <a:rPr lang="en"/>
              <a:t>).</a:t>
            </a:r>
            <a:endParaRPr/>
          </a:p>
          <a:p>
            <a:pPr indent="0" lvl="0" marL="0" rtl="0" algn="l">
              <a:lnSpc>
                <a:spcPct val="100000"/>
              </a:lnSpc>
              <a:spcBef>
                <a:spcPts val="1200"/>
              </a:spcBef>
              <a:spcAft>
                <a:spcPts val="1200"/>
              </a:spcAft>
              <a:buNone/>
            </a:pPr>
            <a:r>
              <a:rPr lang="en"/>
              <a:t>A function is a special type of relation that maps every input, </a:t>
            </a:r>
            <a:r>
              <a:rPr i="1" lang="en">
                <a:latin typeface="Times New Roman"/>
                <a:ea typeface="Times New Roman"/>
                <a:cs typeface="Times New Roman"/>
                <a:sym typeface="Times New Roman"/>
              </a:rPr>
              <a:t>x</a:t>
            </a:r>
            <a:r>
              <a:rPr lang="en"/>
              <a:t>, to exactly one output, </a:t>
            </a:r>
            <a:r>
              <a:rPr i="1" lang="en">
                <a:latin typeface="Times New Roman"/>
                <a:ea typeface="Times New Roman"/>
                <a:cs typeface="Times New Roman"/>
                <a:sym typeface="Times New Roman"/>
              </a:rPr>
              <a:t>y</a:t>
            </a:r>
            <a:r>
              <a:rPr lang="en"/>
              <a:t>.</a:t>
            </a:r>
            <a:endParaRPr/>
          </a:p>
        </p:txBody>
      </p:sp>
      <p:sp>
        <p:nvSpPr>
          <p:cNvPr id="285" name="Google Shape;285;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a:t>
            </a:r>
            <a:r>
              <a:rPr lang="en"/>
              <a:t>Examining Relations and Functions</a:t>
            </a:r>
            <a:endParaRPr/>
          </a:p>
        </p:txBody>
      </p:sp>
      <p:pic>
        <p:nvPicPr>
          <p:cNvPr descr="A table with two columns labeled Name and Email. Red arrows connect names on the left to corresponding email addresses on the right, showing the correct name-to-email pairings." id="287" name="Google Shape;287;p24"/>
          <p:cNvPicPr preferRelativeResize="0"/>
          <p:nvPr/>
        </p:nvPicPr>
        <p:blipFill>
          <a:blip r:embed="rId4">
            <a:alphaModFix/>
          </a:blip>
          <a:stretch>
            <a:fillRect/>
          </a:stretch>
        </p:blipFill>
        <p:spPr>
          <a:xfrm>
            <a:off x="4460100" y="1213025"/>
            <a:ext cx="3573800" cy="30844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1" name="Shape 291"/>
        <p:cNvGrpSpPr/>
        <p:nvPr/>
      </p:nvGrpSpPr>
      <p:grpSpPr>
        <a:xfrm>
          <a:off x="0" y="0"/>
          <a:ext cx="0" cy="0"/>
          <a:chOff x="0" y="0"/>
          <a:chExt cx="0" cy="0"/>
        </a:xfrm>
      </p:grpSpPr>
      <p:sp>
        <p:nvSpPr>
          <p:cNvPr id="292" name="Google Shape;292;p25"/>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300"/>
              <a:t>Le</a:t>
            </a:r>
            <a:r>
              <a:rPr lang="en" sz="2300"/>
              <a:t>arning Activity - Is the Relation a Function? ↗️</a:t>
            </a:r>
            <a:endParaRPr>
              <a:solidFill>
                <a:srgbClr val="005047"/>
              </a:solidFill>
            </a:endParaRPr>
          </a:p>
        </p:txBody>
      </p:sp>
      <p:sp>
        <p:nvSpPr>
          <p:cNvPr id="293" name="Google Shape;293;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4" name="Google Shape;294;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Examining Relations and Functions</a:t>
            </a:r>
            <a:endParaRPr/>
          </a:p>
        </p:txBody>
      </p:sp>
      <p:sp>
        <p:nvSpPr>
          <p:cNvPr id="295" name="Google Shape;295;p25"/>
          <p:cNvSpPr txBox="1"/>
          <p:nvPr/>
        </p:nvSpPr>
        <p:spPr>
          <a:xfrm>
            <a:off x="311700" y="856488"/>
            <a:ext cx="8388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1D2125"/>
                </a:solidFill>
                <a:highlight>
                  <a:srgbClr val="FFFFFF"/>
                </a:highlight>
                <a:latin typeface="Calibri"/>
                <a:ea typeface="Calibri"/>
                <a:cs typeface="Calibri"/>
                <a:sym typeface="Calibri"/>
              </a:rPr>
              <a:t>Tell if each relation is a function and explain.</a:t>
            </a:r>
            <a:endParaRPr sz="1800">
              <a:latin typeface="Calibri"/>
              <a:ea typeface="Calibri"/>
              <a:cs typeface="Calibri"/>
              <a:sym typeface="Calibri"/>
            </a:endParaRPr>
          </a:p>
        </p:txBody>
      </p:sp>
      <p:pic>
        <p:nvPicPr>
          <p:cNvPr descr="A table with two columns labeled x and y. The rows show pairs: (-3,3), (-2,2), (-1,1), (0,0), (1,1), (2,2), and (3,3)." id="296" name="Google Shape;296;p25"/>
          <p:cNvPicPr preferRelativeResize="0"/>
          <p:nvPr/>
        </p:nvPicPr>
        <p:blipFill rotWithShape="1">
          <a:blip r:embed="rId4">
            <a:alphaModFix/>
          </a:blip>
          <a:srcRect b="0" l="0" r="0" t="3063"/>
          <a:stretch/>
        </p:blipFill>
        <p:spPr>
          <a:xfrm>
            <a:off x="869750" y="1383125"/>
            <a:ext cx="2097075" cy="3257675"/>
          </a:xfrm>
          <a:prstGeom prst="rect">
            <a:avLst/>
          </a:prstGeom>
          <a:noFill/>
          <a:ln>
            <a:noFill/>
          </a:ln>
        </p:spPr>
      </p:pic>
      <p:sp>
        <p:nvSpPr>
          <p:cNvPr id="297" name="Google Shape;297;p25"/>
          <p:cNvSpPr txBox="1"/>
          <p:nvPr/>
        </p:nvSpPr>
        <p:spPr>
          <a:xfrm>
            <a:off x="445850" y="1282325"/>
            <a:ext cx="22395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t/>
            </a:r>
            <a:endParaRPr sz="1800">
              <a:solidFill>
                <a:srgbClr val="424242"/>
              </a:solidFill>
              <a:latin typeface="Calibri"/>
              <a:ea typeface="Calibri"/>
              <a:cs typeface="Calibri"/>
              <a:sym typeface="Calibri"/>
            </a:endParaRPr>
          </a:p>
        </p:txBody>
      </p:sp>
      <p:pic>
        <p:nvPicPr>
          <p:cNvPr descr="A table with two columns labeled Name and Email. Red arrows connect names on the left to corresponding email addresses on the right, showing the correct name-to-email pairings." id="298" name="Google Shape;298;p25"/>
          <p:cNvPicPr preferRelativeResize="0"/>
          <p:nvPr/>
        </p:nvPicPr>
        <p:blipFill>
          <a:blip r:embed="rId5">
            <a:alphaModFix/>
          </a:blip>
          <a:stretch>
            <a:fillRect/>
          </a:stretch>
        </p:blipFill>
        <p:spPr>
          <a:xfrm>
            <a:off x="3576426" y="1386840"/>
            <a:ext cx="2295525" cy="1981200"/>
          </a:xfrm>
          <a:prstGeom prst="rect">
            <a:avLst/>
          </a:prstGeom>
          <a:noFill/>
          <a:ln>
            <a:noFill/>
          </a:ln>
        </p:spPr>
      </p:pic>
      <p:sp>
        <p:nvSpPr>
          <p:cNvPr id="299" name="Google Shape;299;p25"/>
          <p:cNvSpPr txBox="1"/>
          <p:nvPr/>
        </p:nvSpPr>
        <p:spPr>
          <a:xfrm>
            <a:off x="3112850" y="1286256"/>
            <a:ext cx="22395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2"/>
            </a:pPr>
            <a:r>
              <a:t/>
            </a:r>
            <a:endParaRPr sz="1800">
              <a:solidFill>
                <a:srgbClr val="424242"/>
              </a:solidFill>
              <a:latin typeface="Calibri"/>
              <a:ea typeface="Calibri"/>
              <a:cs typeface="Calibri"/>
              <a:sym typeface="Calibri"/>
            </a:endParaRPr>
          </a:p>
        </p:txBody>
      </p:sp>
      <p:pic>
        <p:nvPicPr>
          <p:cNvPr descr="A chart connecting TV networks NBC, HGTV, and HBO to their programs with red arrows. NBC: Ellen Degeneres Show, Law and Order, Tonight Show; HGTV: Property Brothers, House Hunters, Love It or List It; HBO: Game of Thrones, True Detective, Sesame Street." id="300" name="Google Shape;300;p25"/>
          <p:cNvPicPr preferRelativeResize="0"/>
          <p:nvPr/>
        </p:nvPicPr>
        <p:blipFill>
          <a:blip r:embed="rId6">
            <a:alphaModFix/>
          </a:blip>
          <a:stretch>
            <a:fillRect/>
          </a:stretch>
        </p:blipFill>
        <p:spPr>
          <a:xfrm>
            <a:off x="6481551" y="1386840"/>
            <a:ext cx="2295144" cy="2317490"/>
          </a:xfrm>
          <a:prstGeom prst="rect">
            <a:avLst/>
          </a:prstGeom>
          <a:noFill/>
          <a:ln>
            <a:noFill/>
          </a:ln>
        </p:spPr>
      </p:pic>
      <p:sp>
        <p:nvSpPr>
          <p:cNvPr id="301" name="Google Shape;301;p25"/>
          <p:cNvSpPr txBox="1"/>
          <p:nvPr/>
        </p:nvSpPr>
        <p:spPr>
          <a:xfrm>
            <a:off x="6084650" y="1286256"/>
            <a:ext cx="2239500" cy="461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startAt="3"/>
            </a:pPr>
            <a:r>
              <a:t/>
            </a:r>
            <a:endParaRPr b="1" sz="1800">
              <a:solidFill>
                <a:srgbClr val="424242"/>
              </a:solidFill>
              <a:latin typeface="Calibri"/>
              <a:ea typeface="Calibri"/>
              <a:cs typeface="Calibri"/>
              <a:sym typeface="Calibri"/>
            </a:endParaRPr>
          </a:p>
        </p:txBody>
      </p:sp>
      <p:sp>
        <p:nvSpPr>
          <p:cNvPr id="302" name="Google Shape;302;p25"/>
          <p:cNvSpPr txBox="1"/>
          <p:nvPr/>
        </p:nvSpPr>
        <p:spPr>
          <a:xfrm>
            <a:off x="3447350" y="3847263"/>
            <a:ext cx="6150900" cy="461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startAt="4"/>
            </a:pPr>
            <a:r>
              <a:rPr lang="en" sz="1800">
                <a:solidFill>
                  <a:srgbClr val="1D2125"/>
                </a:solidFill>
                <a:highlight>
                  <a:srgbClr val="FFFFFF"/>
                </a:highlight>
                <a:latin typeface="Calibri"/>
                <a:ea typeface="Calibri"/>
                <a:cs typeface="Calibri"/>
                <a:sym typeface="Calibri"/>
              </a:rPr>
              <a:t>{(−3, 27), (−2, 8), (−1, 1), (0, 0), (1, 1), (2, 8), (3, 27)}</a:t>
            </a:r>
            <a:endParaRPr sz="1800">
              <a:solidFill>
                <a:srgbClr val="1D2125"/>
              </a:solidFill>
              <a:highlight>
                <a:srgbClr val="FFFFFF"/>
              </a:highlight>
              <a:latin typeface="Calibri"/>
              <a:ea typeface="Calibri"/>
              <a:cs typeface="Calibri"/>
              <a:sym typeface="Calibri"/>
            </a:endParaRPr>
          </a:p>
        </p:txBody>
      </p:sp>
      <p:sp>
        <p:nvSpPr>
          <p:cNvPr id="303" name="Google Shape;303;p25"/>
          <p:cNvSpPr txBox="1"/>
          <p:nvPr/>
        </p:nvSpPr>
        <p:spPr>
          <a:xfrm>
            <a:off x="3447288" y="4389120"/>
            <a:ext cx="6150900" cy="4617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startAt="5"/>
            </a:pPr>
            <a:r>
              <a:rPr lang="en" sz="1800">
                <a:solidFill>
                  <a:srgbClr val="1D2125"/>
                </a:solidFill>
                <a:highlight>
                  <a:srgbClr val="FFFFFF"/>
                </a:highlight>
                <a:latin typeface="Calibri"/>
                <a:ea typeface="Calibri"/>
                <a:cs typeface="Calibri"/>
                <a:sym typeface="Calibri"/>
              </a:rPr>
              <a:t>{(9, −3), (4, −2), (1, −1), (0, 0), (1, 1), (4, 2), (9,3)</a:t>
            </a:r>
            <a:endParaRPr sz="1800">
              <a:solidFill>
                <a:srgbClr val="1D2125"/>
              </a:solidFill>
              <a:highlight>
                <a:srgbClr val="FFFFFF"/>
              </a:highlight>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9" name="Google Shape;309;p26"/>
          <p:cNvSpPr txBox="1"/>
          <p:nvPr>
            <p:ph idx="1" type="body"/>
          </p:nvPr>
        </p:nvSpPr>
        <p:spPr>
          <a:xfrm>
            <a:off x="311700" y="1152475"/>
            <a:ext cx="8679900" cy="1424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Consider the two relations. Which statement is true about both relations?</a:t>
            </a:r>
            <a:endParaRPr/>
          </a:p>
          <a:p>
            <a:pPr indent="0" lvl="0" marL="0" rtl="0" algn="l">
              <a:lnSpc>
                <a:spcPct val="100000"/>
              </a:lnSpc>
              <a:spcBef>
                <a:spcPts val="1200"/>
              </a:spcBef>
              <a:spcAft>
                <a:spcPts val="1000"/>
              </a:spcAft>
              <a:buNone/>
            </a:pPr>
            <a:r>
              <a:t/>
            </a:r>
            <a:endParaRPr/>
          </a:p>
        </p:txBody>
      </p:sp>
      <p:sp>
        <p:nvSpPr>
          <p:cNvPr id="310" name="Google Shape;310;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1" name="Google Shape;311;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Examining Relations and Functions</a:t>
            </a:r>
            <a:endParaRPr sz="1000"/>
          </a:p>
        </p:txBody>
      </p:sp>
      <p:pic>
        <p:nvPicPr>
          <p:cNvPr id="312" name="Google Shape;312;p26"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13" name="Google Shape;313;p2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14" name="Google Shape;314;p26"/>
          <p:cNvSpPr txBox="1"/>
          <p:nvPr/>
        </p:nvSpPr>
        <p:spPr>
          <a:xfrm>
            <a:off x="3880950" y="1835175"/>
            <a:ext cx="4662300" cy="2232000"/>
          </a:xfrm>
          <a:prstGeom prst="rect">
            <a:avLst/>
          </a:prstGeom>
          <a:noFill/>
          <a:ln>
            <a:noFill/>
          </a:ln>
        </p:spPr>
        <p:txBody>
          <a:bodyPr anchorCtr="0" anchor="t" bIns="91425" lIns="91425" spcFirstLastPara="1" rIns="91425" wrap="square" tIns="91425">
            <a:spAutoFit/>
          </a:bodyPr>
          <a:lstStyle/>
          <a:p>
            <a:pPr indent="-342900" lvl="0"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Both relations are functions.</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Relation A is a function, but relation B is not a function.</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Relation B is a function, but relation A is not a function.</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Neither relation is a function.</a:t>
            </a:r>
            <a:endParaRPr sz="1800">
              <a:solidFill>
                <a:srgbClr val="424242"/>
              </a:solidFill>
              <a:latin typeface="Calibri"/>
              <a:ea typeface="Calibri"/>
              <a:cs typeface="Calibri"/>
              <a:sym typeface="Calibri"/>
            </a:endParaRPr>
          </a:p>
        </p:txBody>
      </p:sp>
      <p:pic>
        <p:nvPicPr>
          <p:cNvPr descr="A list of ordered pairs for Relation A: (–3, –6), (–2, –4), (–1, –2), (0, 0), (1, 2), (2, 4), (3, 6); and for Relation B: (8, –4), (4, –2), (0, –1), (0, 0), (2, 1), (4, 2), (8, 4)." id="315" name="Google Shape;315;p26" title="ChatGPT Image Jun 13, 2025, 03_18_04 PM.png"/>
          <p:cNvPicPr preferRelativeResize="0"/>
          <p:nvPr/>
        </p:nvPicPr>
        <p:blipFill>
          <a:blip r:embed="rId4">
            <a:alphaModFix/>
          </a:blip>
          <a:stretch>
            <a:fillRect/>
          </a:stretch>
        </p:blipFill>
        <p:spPr>
          <a:xfrm>
            <a:off x="375750" y="1698338"/>
            <a:ext cx="3865202" cy="2576801"/>
          </a:xfrm>
          <a:prstGeom prst="rect">
            <a:avLst/>
          </a:prstGeom>
          <a:noFill/>
          <a:ln cap="flat" cmpd="sng" w="19050">
            <a:solidFill>
              <a:schemeClr val="accent1"/>
            </a:solidFill>
            <a:prstDash val="solid"/>
            <a:round/>
            <a:headEnd len="sm" w="sm" type="none"/>
            <a:tailEnd len="sm" w="sm" type="none"/>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9" name="Shape 319"/>
        <p:cNvGrpSpPr/>
        <p:nvPr/>
      </p:nvGrpSpPr>
      <p:grpSpPr>
        <a:xfrm>
          <a:off x="0" y="0"/>
          <a:ext cx="0" cy="0"/>
          <a:chOff x="0" y="0"/>
          <a:chExt cx="0" cy="0"/>
        </a:xfrm>
      </p:grpSpPr>
      <p:pic>
        <p:nvPicPr>
          <p:cNvPr descr="Three diagrams show input-output mappings. (a) and (b) show functions: each input (p, q, r) points to one output. (c) is not a function, as input p points to two outputs (y and z)." id="320" name="Google Shape;320;p27"/>
          <p:cNvPicPr preferRelativeResize="0"/>
          <p:nvPr/>
        </p:nvPicPr>
        <p:blipFill>
          <a:blip r:embed="rId3">
            <a:alphaModFix/>
          </a:blip>
          <a:stretch>
            <a:fillRect/>
          </a:stretch>
        </p:blipFill>
        <p:spPr>
          <a:xfrm>
            <a:off x="2875738" y="2888013"/>
            <a:ext cx="6337424" cy="1908625"/>
          </a:xfrm>
          <a:prstGeom prst="rect">
            <a:avLst/>
          </a:prstGeom>
          <a:noFill/>
          <a:ln>
            <a:noFill/>
          </a:ln>
        </p:spPr>
      </p:pic>
      <p:sp>
        <p:nvSpPr>
          <p:cNvPr id="321" name="Google Shape;321;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22" name="Google Shape;322;p27"/>
          <p:cNvSpPr txBox="1"/>
          <p:nvPr>
            <p:ph idx="1" type="body"/>
          </p:nvPr>
        </p:nvSpPr>
        <p:spPr>
          <a:xfrm>
            <a:off x="311700" y="1152475"/>
            <a:ext cx="8520600" cy="1753200"/>
          </a:xfrm>
          <a:prstGeom prst="rect">
            <a:avLst/>
          </a:prstGeom>
        </p:spPr>
        <p:txBody>
          <a:bodyPr anchorCtr="0" anchor="t" bIns="91425" lIns="91425" spcFirstLastPara="1" rIns="91425" wrap="square" tIns="91425">
            <a:noAutofit/>
          </a:bodyPr>
          <a:lstStyle/>
          <a:p>
            <a:pPr indent="0" lvl="0" marL="0" rtl="0" algn="l">
              <a:lnSpc>
                <a:spcPct val="95000"/>
              </a:lnSpc>
              <a:spcBef>
                <a:spcPts val="0"/>
              </a:spcBef>
              <a:spcAft>
                <a:spcPts val="0"/>
              </a:spcAft>
              <a:buSzPts val="440"/>
              <a:buNone/>
            </a:pPr>
            <a:r>
              <a:rPr lang="en" sz="1700">
                <a:solidFill>
                  <a:srgbClr val="1D2125"/>
                </a:solidFill>
              </a:rPr>
              <a:t>A </a:t>
            </a:r>
            <a:r>
              <a:rPr b="1" i="1" lang="en" sz="1700">
                <a:solidFill>
                  <a:srgbClr val="1D2125"/>
                </a:solidFill>
              </a:rPr>
              <a:t>relation</a:t>
            </a:r>
            <a:r>
              <a:rPr lang="en" sz="1700">
                <a:solidFill>
                  <a:srgbClr val="1D2125"/>
                </a:solidFill>
              </a:rPr>
              <a:t> is a set of ordered pairs (</a:t>
            </a:r>
            <a:r>
              <a:rPr i="1" lang="en" sz="1700">
                <a:solidFill>
                  <a:srgbClr val="1D2125"/>
                </a:solidFill>
                <a:latin typeface="Times New Roman"/>
                <a:ea typeface="Times New Roman"/>
                <a:cs typeface="Times New Roman"/>
                <a:sym typeface="Times New Roman"/>
              </a:rPr>
              <a:t>x</a:t>
            </a:r>
            <a:r>
              <a:rPr lang="en" sz="1700">
                <a:solidFill>
                  <a:srgbClr val="1D2125"/>
                </a:solidFill>
              </a:rPr>
              <a:t>,</a:t>
            </a:r>
            <a:r>
              <a:rPr i="1" lang="en" sz="1700">
                <a:solidFill>
                  <a:srgbClr val="1D2125"/>
                </a:solidFill>
                <a:latin typeface="Times New Roman"/>
                <a:ea typeface="Times New Roman"/>
                <a:cs typeface="Times New Roman"/>
                <a:sym typeface="Times New Roman"/>
              </a:rPr>
              <a:t>y</a:t>
            </a:r>
            <a:r>
              <a:rPr lang="en" sz="1700">
                <a:solidFill>
                  <a:srgbClr val="1D2125"/>
                </a:solidFill>
              </a:rPr>
              <a:t>), where the first numbers (</a:t>
            </a:r>
            <a:r>
              <a:rPr i="1" lang="en" sz="1700">
                <a:solidFill>
                  <a:srgbClr val="1D2125"/>
                </a:solidFill>
                <a:latin typeface="Times New Roman"/>
                <a:ea typeface="Times New Roman"/>
                <a:cs typeface="Times New Roman"/>
                <a:sym typeface="Times New Roman"/>
              </a:rPr>
              <a:t>x</a:t>
            </a:r>
            <a:r>
              <a:rPr i="1" lang="en" sz="1700">
                <a:solidFill>
                  <a:srgbClr val="1D2125"/>
                </a:solidFill>
              </a:rPr>
              <a:t>)</a:t>
            </a:r>
            <a:r>
              <a:rPr lang="en" sz="1700">
                <a:solidFill>
                  <a:srgbClr val="1D2125"/>
                </a:solidFill>
              </a:rPr>
              <a:t> are the dependant </a:t>
            </a:r>
            <a:r>
              <a:rPr lang="en" sz="1700">
                <a:solidFill>
                  <a:srgbClr val="1D2125"/>
                </a:solidFill>
              </a:rPr>
              <a:t>variables called </a:t>
            </a:r>
            <a:r>
              <a:rPr b="1" i="1" lang="en" sz="1700">
                <a:solidFill>
                  <a:srgbClr val="1D2125"/>
                </a:solidFill>
              </a:rPr>
              <a:t>inputs</a:t>
            </a:r>
            <a:r>
              <a:rPr lang="en" sz="1700">
                <a:solidFill>
                  <a:srgbClr val="1D2125"/>
                </a:solidFill>
              </a:rPr>
              <a:t> and the second (</a:t>
            </a:r>
            <a:r>
              <a:rPr i="1" lang="en" sz="1700">
                <a:solidFill>
                  <a:srgbClr val="1D2125"/>
                </a:solidFill>
                <a:latin typeface="Times New Roman"/>
                <a:ea typeface="Times New Roman"/>
                <a:cs typeface="Times New Roman"/>
                <a:sym typeface="Times New Roman"/>
              </a:rPr>
              <a:t>y</a:t>
            </a:r>
            <a:r>
              <a:rPr lang="en" sz="1700">
                <a:solidFill>
                  <a:srgbClr val="1D2125"/>
                </a:solidFill>
              </a:rPr>
              <a:t>) are the </a:t>
            </a:r>
            <a:r>
              <a:rPr lang="en" sz="1700">
                <a:solidFill>
                  <a:srgbClr val="1D2125"/>
                </a:solidFill>
              </a:rPr>
              <a:t>independent</a:t>
            </a:r>
            <a:r>
              <a:rPr lang="en" sz="1700">
                <a:solidFill>
                  <a:srgbClr val="1D2125"/>
                </a:solidFill>
              </a:rPr>
              <a:t> variables called </a:t>
            </a:r>
            <a:r>
              <a:rPr b="1" i="1" lang="en" sz="1700">
                <a:solidFill>
                  <a:srgbClr val="1D2125"/>
                </a:solidFill>
              </a:rPr>
              <a:t>outputs</a:t>
            </a:r>
            <a:r>
              <a:rPr lang="en" sz="1700">
                <a:solidFill>
                  <a:srgbClr val="1D2125"/>
                </a:solidFill>
              </a:rPr>
              <a:t>. </a:t>
            </a:r>
            <a:endParaRPr sz="1400">
              <a:solidFill>
                <a:srgbClr val="1D2125"/>
              </a:solidFill>
            </a:endParaRPr>
          </a:p>
          <a:p>
            <a:pPr indent="0" lvl="0" marL="0" rtl="0" algn="l">
              <a:lnSpc>
                <a:spcPct val="95000"/>
              </a:lnSpc>
              <a:spcBef>
                <a:spcPts val="1200"/>
              </a:spcBef>
              <a:spcAft>
                <a:spcPts val="0"/>
              </a:spcAft>
              <a:buSzPts val="440"/>
              <a:buNone/>
            </a:pPr>
            <a:r>
              <a:rPr lang="en" sz="1700">
                <a:solidFill>
                  <a:srgbClr val="1D2125"/>
                </a:solidFill>
                <a:highlight>
                  <a:srgbClr val="FFFFFF"/>
                </a:highlight>
              </a:rPr>
              <a:t>A </a:t>
            </a:r>
            <a:r>
              <a:rPr b="1" i="1" lang="en" sz="1700">
                <a:solidFill>
                  <a:srgbClr val="1D2125"/>
                </a:solidFill>
                <a:highlight>
                  <a:srgbClr val="FFFFFF"/>
                </a:highlight>
              </a:rPr>
              <a:t>function</a:t>
            </a:r>
            <a:r>
              <a:rPr lang="en" sz="1700">
                <a:solidFill>
                  <a:srgbClr val="1D2125"/>
                </a:solidFill>
                <a:highlight>
                  <a:srgbClr val="FFFFFF"/>
                </a:highlight>
              </a:rPr>
              <a:t> (</a:t>
            </a:r>
            <a:r>
              <a:rPr i="1" lang="en" sz="1700">
                <a:solidFill>
                  <a:srgbClr val="1D2125"/>
                </a:solidFill>
                <a:highlight>
                  <a:srgbClr val="FFFFFF"/>
                </a:highlight>
                <a:latin typeface="Times New Roman"/>
                <a:ea typeface="Times New Roman"/>
                <a:cs typeface="Times New Roman"/>
                <a:sym typeface="Times New Roman"/>
              </a:rPr>
              <a:t>f</a:t>
            </a:r>
            <a:r>
              <a:rPr lang="en" sz="1700">
                <a:solidFill>
                  <a:srgbClr val="1D2125"/>
                </a:solidFill>
                <a:highlight>
                  <a:srgbClr val="FFFFFF"/>
                </a:highlight>
              </a:rPr>
              <a:t>) is a </a:t>
            </a:r>
            <a:r>
              <a:rPr i="1" lang="en" sz="1700">
                <a:solidFill>
                  <a:srgbClr val="1D2125"/>
                </a:solidFill>
                <a:highlight>
                  <a:srgbClr val="FFFFFF"/>
                </a:highlight>
              </a:rPr>
              <a:t>relation </a:t>
            </a:r>
            <a:r>
              <a:rPr lang="en" sz="1700">
                <a:solidFill>
                  <a:srgbClr val="1D2125"/>
                </a:solidFill>
                <a:highlight>
                  <a:srgbClr val="FFFFFF"/>
                </a:highlight>
              </a:rPr>
              <a:t>that assigns a </a:t>
            </a:r>
            <a:r>
              <a:rPr lang="en" sz="1700" u="sng">
                <a:solidFill>
                  <a:srgbClr val="1D2125"/>
                </a:solidFill>
                <a:highlight>
                  <a:srgbClr val="FFFFFF"/>
                </a:highlight>
              </a:rPr>
              <a:t>single output</a:t>
            </a:r>
            <a:r>
              <a:rPr lang="en" sz="1700">
                <a:solidFill>
                  <a:srgbClr val="1D2125"/>
                </a:solidFill>
                <a:highlight>
                  <a:srgbClr val="FFFFFF"/>
                </a:highlight>
              </a:rPr>
              <a:t> to each </a:t>
            </a:r>
            <a:r>
              <a:rPr lang="en" sz="1700" u="sng">
                <a:solidFill>
                  <a:srgbClr val="1D2125"/>
                </a:solidFill>
                <a:highlight>
                  <a:srgbClr val="FFFFFF"/>
                </a:highlight>
              </a:rPr>
              <a:t>input</a:t>
            </a:r>
            <a:r>
              <a:rPr lang="en" sz="1700">
                <a:solidFill>
                  <a:srgbClr val="1D2125"/>
                </a:solidFill>
                <a:highlight>
                  <a:srgbClr val="FFFFFF"/>
                </a:highlight>
              </a:rPr>
              <a:t>. No </a:t>
            </a:r>
            <a:r>
              <a:rPr i="1" lang="en" sz="1700">
                <a:solidFill>
                  <a:srgbClr val="1D2125"/>
                </a:solidFill>
                <a:highlight>
                  <a:srgbClr val="FFFFFF"/>
                </a:highlight>
                <a:latin typeface="Times New Roman"/>
                <a:ea typeface="Times New Roman"/>
                <a:cs typeface="Times New Roman"/>
                <a:sym typeface="Times New Roman"/>
              </a:rPr>
              <a:t>x</a:t>
            </a:r>
            <a:r>
              <a:rPr lang="en" sz="1700">
                <a:solidFill>
                  <a:srgbClr val="1D2125"/>
                </a:solidFill>
                <a:highlight>
                  <a:srgbClr val="FFFFFF"/>
                </a:highlight>
              </a:rPr>
              <a:t>-values are repeated. The relation, </a:t>
            </a:r>
            <a:r>
              <a:rPr lang="en" sz="1700">
                <a:solidFill>
                  <a:srgbClr val="1D2125"/>
                </a:solidFill>
              </a:rPr>
              <a:t>{(1,2),(2,4),(3,6),(4,8),(5,10)}, </a:t>
            </a:r>
            <a:r>
              <a:rPr lang="en" sz="1700">
                <a:solidFill>
                  <a:srgbClr val="1D2125"/>
                </a:solidFill>
                <a:highlight>
                  <a:srgbClr val="FFFFFF"/>
                </a:highlight>
              </a:rPr>
              <a:t> is a function because each input, {1,2,3,4,5}, is paired with exactly one output, {2,4,6,8,10}.</a:t>
            </a:r>
            <a:endParaRPr sz="1700">
              <a:solidFill>
                <a:srgbClr val="1D2125"/>
              </a:solidFill>
              <a:highlight>
                <a:srgbClr val="FFFFFF"/>
              </a:highlight>
            </a:endParaRPr>
          </a:p>
          <a:p>
            <a:pPr indent="0" lvl="0" marL="0" rtl="0" algn="l">
              <a:lnSpc>
                <a:spcPct val="95000"/>
              </a:lnSpc>
              <a:spcBef>
                <a:spcPts val="0"/>
              </a:spcBef>
              <a:spcAft>
                <a:spcPts val="0"/>
              </a:spcAft>
              <a:buSzPts val="440"/>
              <a:buNone/>
            </a:pPr>
            <a:r>
              <a:t/>
            </a:r>
            <a:endParaRPr sz="1300">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0" rtl="0" algn="l">
              <a:lnSpc>
                <a:spcPct val="95000"/>
              </a:lnSpc>
              <a:spcBef>
                <a:spcPts val="0"/>
              </a:spcBef>
              <a:spcAft>
                <a:spcPts val="0"/>
              </a:spcAft>
              <a:buSzPts val="440"/>
              <a:buNone/>
            </a:pPr>
            <a:r>
              <a:t/>
            </a:r>
            <a:endParaRPr>
              <a:solidFill>
                <a:srgbClr val="1D2125"/>
              </a:solidFill>
              <a:highlight>
                <a:srgbClr val="FFFFFF"/>
              </a:highlight>
            </a:endParaRPr>
          </a:p>
          <a:p>
            <a:pPr indent="0" lvl="0" marL="914400" rtl="0" algn="l">
              <a:lnSpc>
                <a:spcPct val="85000"/>
              </a:lnSpc>
              <a:spcBef>
                <a:spcPts val="0"/>
              </a:spcBef>
              <a:spcAft>
                <a:spcPts val="300"/>
              </a:spcAft>
              <a:buNone/>
            </a:pPr>
            <a:r>
              <a:t/>
            </a:r>
            <a:endParaRPr sz="1800">
              <a:solidFill>
                <a:srgbClr val="1D2125"/>
              </a:solidFill>
            </a:endParaRPr>
          </a:p>
        </p:txBody>
      </p:sp>
      <p:pic>
        <p:nvPicPr>
          <p:cNvPr id="323" name="Google Shape;323;p27"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324" name="Google Shape;32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5" name="Google Shape;32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4.1.3 Examining Relations and Functions</a:t>
            </a:r>
            <a:r>
              <a:rPr lang="en" sz="1000"/>
              <a:t> - Additional Resources</a:t>
            </a:r>
            <a:endParaRPr sz="1000"/>
          </a:p>
        </p:txBody>
      </p:sp>
      <p:sp>
        <p:nvSpPr>
          <p:cNvPr id="326" name="Google Shape;326;p27"/>
          <p:cNvSpPr txBox="1"/>
          <p:nvPr/>
        </p:nvSpPr>
        <p:spPr>
          <a:xfrm>
            <a:off x="378900" y="2753275"/>
            <a:ext cx="2543400" cy="1923900"/>
          </a:xfrm>
          <a:prstGeom prst="rect">
            <a:avLst/>
          </a:prstGeom>
          <a:noFill/>
          <a:ln>
            <a:noFill/>
          </a:ln>
        </p:spPr>
        <p:txBody>
          <a:bodyPr anchorCtr="0" anchor="t" bIns="91425" lIns="91425" spcFirstLastPara="1" rIns="91425" wrap="square" tIns="91425">
            <a:spAutoFit/>
          </a:bodyPr>
          <a:lstStyle/>
          <a:p>
            <a:pPr indent="0" lvl="0" marL="0" rtl="0" algn="l">
              <a:lnSpc>
                <a:spcPct val="95000"/>
              </a:lnSpc>
              <a:spcBef>
                <a:spcPts val="0"/>
              </a:spcBef>
              <a:spcAft>
                <a:spcPts val="0"/>
              </a:spcAft>
              <a:buNone/>
            </a:pPr>
            <a:r>
              <a:rPr lang="en" sz="1700">
                <a:solidFill>
                  <a:srgbClr val="1D2125"/>
                </a:solidFill>
                <a:highlight>
                  <a:srgbClr val="FFFFFF"/>
                </a:highlight>
                <a:latin typeface="Calibri"/>
                <a:ea typeface="Calibri"/>
                <a:cs typeface="Calibri"/>
                <a:sym typeface="Calibri"/>
              </a:rPr>
              <a:t>A </a:t>
            </a:r>
            <a:r>
              <a:rPr b="1" i="1" lang="en" sz="1700">
                <a:solidFill>
                  <a:srgbClr val="1D2125"/>
                </a:solidFill>
                <a:highlight>
                  <a:srgbClr val="FFFFFF"/>
                </a:highlight>
                <a:latin typeface="Calibri"/>
                <a:ea typeface="Calibri"/>
                <a:cs typeface="Calibri"/>
                <a:sym typeface="Calibri"/>
              </a:rPr>
              <a:t>mapping</a:t>
            </a:r>
            <a:r>
              <a:rPr lang="en" sz="1700">
                <a:solidFill>
                  <a:srgbClr val="1D2125"/>
                </a:solidFill>
                <a:highlight>
                  <a:srgbClr val="FFFFFF"/>
                </a:highlight>
                <a:latin typeface="Calibri"/>
                <a:ea typeface="Calibri"/>
                <a:cs typeface="Calibri"/>
                <a:sym typeface="Calibri"/>
              </a:rPr>
              <a:t> uses arrows show the pairing of the inputs with the outputs.</a:t>
            </a:r>
            <a:endParaRPr sz="1700">
              <a:solidFill>
                <a:srgbClr val="1D2125"/>
              </a:solidFill>
              <a:highlight>
                <a:srgbClr val="FFFFFF"/>
              </a:highlight>
              <a:latin typeface="Calibri"/>
              <a:ea typeface="Calibri"/>
              <a:cs typeface="Calibri"/>
              <a:sym typeface="Calibri"/>
            </a:endParaRPr>
          </a:p>
          <a:p>
            <a:pPr indent="0" lvl="0" marL="0" rtl="0" algn="l">
              <a:lnSpc>
                <a:spcPct val="95000"/>
              </a:lnSpc>
              <a:spcBef>
                <a:spcPts val="0"/>
              </a:spcBef>
              <a:spcAft>
                <a:spcPts val="0"/>
              </a:spcAft>
              <a:buNone/>
            </a:pPr>
            <a:r>
              <a:t/>
            </a:r>
            <a:endParaRPr sz="1100">
              <a:solidFill>
                <a:srgbClr val="1D2125"/>
              </a:solidFill>
              <a:highlight>
                <a:srgbClr val="FFFFFF"/>
              </a:highlight>
              <a:latin typeface="Calibri"/>
              <a:ea typeface="Calibri"/>
              <a:cs typeface="Calibri"/>
              <a:sym typeface="Calibri"/>
            </a:endParaRPr>
          </a:p>
          <a:p>
            <a:pPr indent="0" lvl="0" marL="0" rtl="0" algn="l">
              <a:lnSpc>
                <a:spcPct val="95000"/>
              </a:lnSpc>
              <a:spcBef>
                <a:spcPts val="0"/>
              </a:spcBef>
              <a:spcAft>
                <a:spcPts val="0"/>
              </a:spcAft>
              <a:buClr>
                <a:schemeClr val="dk1"/>
              </a:buClr>
              <a:buSzPts val="440"/>
              <a:buFont typeface="Arial"/>
              <a:buNone/>
            </a:pPr>
            <a:r>
              <a:rPr b="1" lang="en" sz="1700">
                <a:solidFill>
                  <a:srgbClr val="1D2125"/>
                </a:solidFill>
                <a:highlight>
                  <a:srgbClr val="FFFFFF"/>
                </a:highlight>
                <a:latin typeface="Calibri"/>
                <a:ea typeface="Calibri"/>
                <a:cs typeface="Calibri"/>
                <a:sym typeface="Calibri"/>
              </a:rPr>
              <a:t>How does mapping help determine if the relations to the right are functions?</a:t>
            </a:r>
            <a:endParaRPr b="1" sz="1700">
              <a:solidFill>
                <a:srgbClr val="1D2125"/>
              </a:solidFill>
              <a:highlight>
                <a:srgbClr val="FFFFFF"/>
              </a:highlight>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8"/>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2" name="Google Shape;332;p2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3" name="Google Shape;333;p2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4" name="Google Shape;334;p2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5" name="Google Shape;335;p2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6" name="Google Shape;336;p2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7" name="Google Shape;337;p28"/>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8" name="Google Shape;338;p28"/>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9" name="Google Shape;339;p28"/>
          <p:cNvCxnSpPr>
            <a:stCxn id="333" idx="2"/>
            <a:endCxn id="33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40" name="Google Shape;340;p28"/>
          <p:cNvCxnSpPr>
            <a:stCxn id="335" idx="3"/>
            <a:endCxn id="33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41" name="Google Shape;341;p28"/>
          <p:cNvCxnSpPr>
            <a:stCxn id="336" idx="3"/>
            <a:endCxn id="331"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42" name="Google Shape;342;p28"/>
          <p:cNvCxnSpPr>
            <a:stCxn id="331" idx="3"/>
            <a:endCxn id="337"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43" name="Google Shape;343;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44" name="Google Shape;344;p28"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45" name="Google Shape;345;p2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46" name="Google Shape;346;p2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47" name="Google Shape;347;p2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48" name="Google Shape;348;p28"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49" name="Google Shape;349;p2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0" name="Google Shape;350;p28"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51" name="Google Shape;351;p28"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52" name="Google Shape;352;p28"/>
          <p:cNvCxnSpPr>
            <a:stCxn id="337" idx="3"/>
            <a:endCxn id="338"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53" name="Google Shape;353;p28"/>
          <p:cNvCxnSpPr>
            <a:stCxn id="334" idx="3"/>
            <a:endCxn id="33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54" name="Google Shape;354;p2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55" name="Google Shape;355;p2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6" name="Google Shape;356;p2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57" name="Google Shape;357;p28"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58" name="Google Shape;358;p28"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59" name="Google Shape;359;p28"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9"/>
          <p:cNvSpPr txBox="1"/>
          <p:nvPr>
            <p:ph idx="1" type="body"/>
          </p:nvPr>
        </p:nvSpPr>
        <p:spPr>
          <a:xfrm>
            <a:off x="4454175" y="2791975"/>
            <a:ext cx="2608800" cy="14652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lphaLcPeriod" startAt="2"/>
            </a:pPr>
            <a:r>
              <a:rPr lang="en" sz="1700"/>
              <a:t>Time, in seconds, since the owner left and the total distance, in feet, that the dog has walked while waiting.</a:t>
            </a:r>
            <a:endParaRPr sz="1700"/>
          </a:p>
          <a:p>
            <a:pPr indent="0" lvl="0" marL="0" rtl="0" algn="l">
              <a:lnSpc>
                <a:spcPct val="100000"/>
              </a:lnSpc>
              <a:spcBef>
                <a:spcPts val="1200"/>
              </a:spcBef>
              <a:spcAft>
                <a:spcPts val="1200"/>
              </a:spcAft>
              <a:buSzPts val="605"/>
              <a:buNone/>
            </a:pPr>
            <a:r>
              <a:t/>
            </a:r>
            <a:endParaRPr sz="1700"/>
          </a:p>
        </p:txBody>
      </p:sp>
      <p:pic>
        <p:nvPicPr>
          <p:cNvPr descr="A simple illustration of a brown dog with a green collar and leash, walking to the right. The dog appears happy and is shown against a plain white background." id="365" name="Google Shape;365;p29" title="ChatGPT Image Jun 13, 2025, 05_02_09 PM.png"/>
          <p:cNvPicPr preferRelativeResize="0"/>
          <p:nvPr/>
        </p:nvPicPr>
        <p:blipFill rotWithShape="1">
          <a:blip r:embed="rId3">
            <a:alphaModFix/>
          </a:blip>
          <a:srcRect b="0" l="0" r="0" t="26084"/>
          <a:stretch/>
        </p:blipFill>
        <p:spPr>
          <a:xfrm>
            <a:off x="7133602" y="3102463"/>
            <a:ext cx="1665229" cy="1230899"/>
          </a:xfrm>
          <a:prstGeom prst="rect">
            <a:avLst/>
          </a:prstGeom>
          <a:noFill/>
          <a:ln>
            <a:noFill/>
          </a:ln>
        </p:spPr>
      </p:pic>
      <p:pic>
        <p:nvPicPr>
          <p:cNvPr descr="An illustration of a brown dog with a green collar sitting and barking, shown by three black lines near its open mouth.&#10;" id="366" name="Google Shape;366;p29" title="Screenshot 2025-06-13 174332.png"/>
          <p:cNvPicPr preferRelativeResize="0"/>
          <p:nvPr/>
        </p:nvPicPr>
        <p:blipFill rotWithShape="1">
          <a:blip r:embed="rId4">
            <a:alphaModFix/>
          </a:blip>
          <a:srcRect b="0" l="2198" r="2198" t="0"/>
          <a:stretch/>
        </p:blipFill>
        <p:spPr>
          <a:xfrm>
            <a:off x="3178113" y="3026249"/>
            <a:ext cx="1230926" cy="1230926"/>
          </a:xfrm>
          <a:prstGeom prst="rect">
            <a:avLst/>
          </a:prstGeom>
          <a:noFill/>
          <a:ln>
            <a:noFill/>
          </a:ln>
        </p:spPr>
      </p:pic>
      <p:sp>
        <p:nvSpPr>
          <p:cNvPr id="367" name="Google Shape;367;p29"/>
          <p:cNvSpPr txBox="1"/>
          <p:nvPr>
            <p:ph idx="1" type="body"/>
          </p:nvPr>
        </p:nvSpPr>
        <p:spPr>
          <a:xfrm>
            <a:off x="768100" y="2789675"/>
            <a:ext cx="2435700" cy="2114100"/>
          </a:xfrm>
          <a:prstGeom prst="rect">
            <a:avLst/>
          </a:prstGeom>
        </p:spPr>
        <p:txBody>
          <a:bodyPr anchorCtr="0" anchor="t" bIns="91425" lIns="91425" spcFirstLastPara="1" rIns="91425" wrap="square" tIns="91425">
            <a:noAutofit/>
          </a:bodyPr>
          <a:lstStyle/>
          <a:p>
            <a:pPr indent="-336550" lvl="0" marL="457200" rtl="0" algn="l">
              <a:lnSpc>
                <a:spcPct val="100000"/>
              </a:lnSpc>
              <a:spcBef>
                <a:spcPts val="0"/>
              </a:spcBef>
              <a:spcAft>
                <a:spcPts val="0"/>
              </a:spcAft>
              <a:buSzPts val="1700"/>
              <a:buAutoNum type="alphaLcPeriod"/>
            </a:pPr>
            <a:r>
              <a:rPr lang="en" sz="1700"/>
              <a:t>Time, in seconds, since the dog owner left and the total number of times the dog has barked.</a:t>
            </a:r>
            <a:endParaRPr sz="1700"/>
          </a:p>
          <a:p>
            <a:pPr indent="0" lvl="0" marL="0" rtl="0" algn="l">
              <a:lnSpc>
                <a:spcPct val="100000"/>
              </a:lnSpc>
              <a:spcBef>
                <a:spcPts val="1200"/>
              </a:spcBef>
              <a:spcAft>
                <a:spcPts val="0"/>
              </a:spcAft>
              <a:buNone/>
            </a:pPr>
            <a:r>
              <a:t/>
            </a:r>
            <a:endParaRPr sz="100"/>
          </a:p>
          <a:p>
            <a:pPr indent="0" lvl="0" marL="0" rtl="0" algn="l">
              <a:lnSpc>
                <a:spcPct val="100000"/>
              </a:lnSpc>
              <a:spcBef>
                <a:spcPts val="1200"/>
              </a:spcBef>
              <a:spcAft>
                <a:spcPts val="0"/>
              </a:spcAft>
              <a:buNone/>
            </a:pPr>
            <a:r>
              <a:t/>
            </a:r>
            <a:endParaRPr sz="1700"/>
          </a:p>
          <a:p>
            <a:pPr indent="0" lvl="0" marL="0" rtl="0" algn="l">
              <a:lnSpc>
                <a:spcPct val="100000"/>
              </a:lnSpc>
              <a:spcBef>
                <a:spcPts val="1200"/>
              </a:spcBef>
              <a:spcAft>
                <a:spcPts val="1200"/>
              </a:spcAft>
              <a:buSzPts val="605"/>
              <a:buNone/>
            </a:pPr>
            <a:r>
              <a:t/>
            </a:r>
            <a:endParaRPr sz="1700"/>
          </a:p>
        </p:txBody>
      </p:sp>
      <p:sp>
        <p:nvSpPr>
          <p:cNvPr id="368" name="Google Shape;368;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Le</a:t>
            </a:r>
            <a:r>
              <a:rPr lang="en" sz="2200">
                <a:solidFill>
                  <a:srgbClr val="005047"/>
                </a:solidFill>
              </a:rPr>
              <a:t>arning Activity - </a:t>
            </a:r>
            <a:r>
              <a:rPr lang="en" sz="2200"/>
              <a:t>Types of Variables</a:t>
            </a:r>
            <a:r>
              <a:rPr lang="en">
                <a:solidFill>
                  <a:srgbClr val="005047"/>
                </a:solidFill>
              </a:rPr>
              <a:t> </a:t>
            </a:r>
            <a:r>
              <a:rPr lang="en"/>
              <a:t>🐶</a:t>
            </a:r>
            <a:endParaRPr>
              <a:solidFill>
                <a:srgbClr val="005047"/>
              </a:solidFill>
            </a:endParaRPr>
          </a:p>
        </p:txBody>
      </p:sp>
      <p:sp>
        <p:nvSpPr>
          <p:cNvPr id="369" name="Google Shape;369;p29"/>
          <p:cNvSpPr txBox="1"/>
          <p:nvPr>
            <p:ph idx="1" type="body"/>
          </p:nvPr>
        </p:nvSpPr>
        <p:spPr>
          <a:xfrm>
            <a:off x="311700" y="1152475"/>
            <a:ext cx="8520600" cy="1311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605"/>
              <a:buNone/>
            </a:pPr>
            <a:r>
              <a:rPr lang="en" sz="1700"/>
              <a:t>In a function, there are two quantities called variables. The </a:t>
            </a:r>
            <a:r>
              <a:rPr b="1" i="1" lang="en" sz="1700"/>
              <a:t>independent variable</a:t>
            </a:r>
            <a:r>
              <a:rPr lang="en" sz="1700"/>
              <a:t> is the input, while the </a:t>
            </a:r>
            <a:r>
              <a:rPr b="1" i="1" lang="en" sz="1700"/>
              <a:t>dependent </a:t>
            </a:r>
            <a:r>
              <a:rPr lang="en" sz="1700"/>
              <a:t>variable is the output.</a:t>
            </a:r>
            <a:endParaRPr sz="1700"/>
          </a:p>
          <a:p>
            <a:pPr indent="0" lvl="0" marL="0" rtl="0" algn="l">
              <a:lnSpc>
                <a:spcPct val="100000"/>
              </a:lnSpc>
              <a:spcBef>
                <a:spcPts val="0"/>
              </a:spcBef>
              <a:spcAft>
                <a:spcPts val="0"/>
              </a:spcAft>
              <a:buSzPts val="605"/>
              <a:buNone/>
            </a:pPr>
            <a:r>
              <a:t/>
            </a:r>
            <a:endParaRPr sz="1200"/>
          </a:p>
          <a:p>
            <a:pPr indent="0" lvl="0" marL="0" rtl="0" algn="l">
              <a:lnSpc>
                <a:spcPct val="100000"/>
              </a:lnSpc>
              <a:spcBef>
                <a:spcPts val="0"/>
              </a:spcBef>
              <a:spcAft>
                <a:spcPts val="0"/>
              </a:spcAft>
              <a:buSzPts val="605"/>
              <a:buNone/>
            </a:pPr>
            <a:r>
              <a:rPr lang="en" sz="1700"/>
              <a:t>Here are two pairs of quantities. Each pair has a relationship that can be defined as a function.</a:t>
            </a:r>
            <a:endParaRPr sz="1700"/>
          </a:p>
          <a:p>
            <a:pPr indent="0" lvl="0" marL="0" rtl="0" algn="l">
              <a:lnSpc>
                <a:spcPct val="100000"/>
              </a:lnSpc>
              <a:spcBef>
                <a:spcPts val="0"/>
              </a:spcBef>
              <a:spcAft>
                <a:spcPts val="0"/>
              </a:spcAft>
              <a:buSzPts val="605"/>
              <a:buNone/>
            </a:pPr>
            <a:r>
              <a:t/>
            </a:r>
            <a:endParaRPr sz="1300"/>
          </a:p>
          <a:p>
            <a:pPr indent="0" lvl="0" marL="0" rtl="0" algn="l">
              <a:lnSpc>
                <a:spcPct val="100000"/>
              </a:lnSpc>
              <a:spcBef>
                <a:spcPts val="0"/>
              </a:spcBef>
              <a:spcAft>
                <a:spcPts val="0"/>
              </a:spcAft>
              <a:buSzPts val="605"/>
              <a:buNone/>
            </a:pPr>
            <a:r>
              <a:rPr lang="en" sz="1700"/>
              <a:t>Choose one pair of quantities and express their relationship as a function.</a:t>
            </a:r>
            <a:endParaRPr sz="1700"/>
          </a:p>
          <a:p>
            <a:pPr indent="0" lvl="0" marL="0" rtl="0" algn="l">
              <a:lnSpc>
                <a:spcPct val="100000"/>
              </a:lnSpc>
              <a:spcBef>
                <a:spcPts val="0"/>
              </a:spcBef>
              <a:spcAft>
                <a:spcPts val="1200"/>
              </a:spcAft>
              <a:buSzPts val="605"/>
              <a:buNone/>
            </a:pPr>
            <a:r>
              <a:t/>
            </a:r>
            <a:endParaRPr sz="1700"/>
          </a:p>
        </p:txBody>
      </p:sp>
      <p:sp>
        <p:nvSpPr>
          <p:cNvPr id="370" name="Google Shape;370;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1" name="Google Shape;371;p2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 </a:t>
            </a:r>
            <a:r>
              <a:rPr lang="en"/>
              <a:t>Describing Functional Relationships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5" name="Shape 375"/>
        <p:cNvGrpSpPr/>
        <p:nvPr/>
      </p:nvGrpSpPr>
      <p:grpSpPr>
        <a:xfrm>
          <a:off x="0" y="0"/>
          <a:ext cx="0" cy="0"/>
          <a:chOff x="0" y="0"/>
          <a:chExt cx="0" cy="0"/>
        </a:xfrm>
      </p:grpSpPr>
      <p:sp>
        <p:nvSpPr>
          <p:cNvPr id="376" name="Google Shape;376;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t>Le</a:t>
            </a:r>
            <a:r>
              <a:rPr lang="en" sz="2200"/>
              <a:t>arning Activity - Types of Variables</a:t>
            </a:r>
            <a:r>
              <a:rPr lang="en"/>
              <a:t> 🐶</a:t>
            </a:r>
            <a:endParaRPr/>
          </a:p>
        </p:txBody>
      </p:sp>
      <p:sp>
        <p:nvSpPr>
          <p:cNvPr id="377" name="Google Shape;37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8" name="Google Shape;378;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4.1.4 Describing Functional Relationships</a:t>
            </a:r>
            <a:endParaRPr/>
          </a:p>
        </p:txBody>
      </p:sp>
      <p:pic>
        <p:nvPicPr>
          <p:cNvPr descr="Blank graph with Dependent Variable labeled on the vertical (y) axis in blue and Independent Variable labeled on the horizontal (x) axis in brown. No data points or gridlines are shown." id="379" name="Google Shape;379;p30" title="Dependant Indep.png"/>
          <p:cNvPicPr preferRelativeResize="0"/>
          <p:nvPr/>
        </p:nvPicPr>
        <p:blipFill rotWithShape="1">
          <a:blip r:embed="rId3">
            <a:alphaModFix/>
          </a:blip>
          <a:srcRect b="-6507" l="0" r="0" t="-3237"/>
          <a:stretch/>
        </p:blipFill>
        <p:spPr>
          <a:xfrm>
            <a:off x="5043400" y="1527048"/>
            <a:ext cx="3579550" cy="3023725"/>
          </a:xfrm>
          <a:prstGeom prst="rect">
            <a:avLst/>
          </a:prstGeom>
          <a:noFill/>
          <a:ln>
            <a:noFill/>
          </a:ln>
        </p:spPr>
      </p:pic>
      <p:sp>
        <p:nvSpPr>
          <p:cNvPr id="380" name="Google Shape;380;p30"/>
          <p:cNvSpPr txBox="1"/>
          <p:nvPr/>
        </p:nvSpPr>
        <p:spPr>
          <a:xfrm>
            <a:off x="310896" y="1524000"/>
            <a:ext cx="4040400" cy="2692200"/>
          </a:xfrm>
          <a:prstGeom prst="rect">
            <a:avLst/>
          </a:prstGeom>
          <a:noFill/>
          <a:ln>
            <a:noFill/>
          </a:ln>
        </p:spPr>
        <p:txBody>
          <a:bodyPr anchorCtr="0" anchor="t" bIns="91425" lIns="91425" spcFirstLastPara="1" rIns="91425" wrap="square" tIns="91425">
            <a:spAutoFit/>
          </a:bodyPr>
          <a:lstStyle/>
          <a:p>
            <a:pPr indent="-342900" lvl="0" marL="457200" rtl="0" algn="l">
              <a:lnSpc>
                <a:spcPct val="11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In that function, which variable is independent? Which one is dependent?</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Write a sentence of the form “____ is a function of ____.”</a:t>
            </a:r>
            <a:endParaRPr sz="1800">
              <a:solidFill>
                <a:srgbClr val="1D2125"/>
              </a:solidFill>
              <a:highlight>
                <a:srgbClr val="FFFFFF"/>
              </a:highlight>
              <a:latin typeface="Calibri"/>
              <a:ea typeface="Calibri"/>
              <a:cs typeface="Calibri"/>
              <a:sym typeface="Calibri"/>
            </a:endParaRPr>
          </a:p>
          <a:p>
            <a:pPr indent="-342900" lvl="0" marL="457200" rtl="0" algn="l">
              <a:lnSpc>
                <a:spcPct val="115000"/>
              </a:lnSpc>
              <a:spcBef>
                <a:spcPts val="0"/>
              </a:spcBef>
              <a:spcAft>
                <a:spcPts val="0"/>
              </a:spcAft>
              <a:buClr>
                <a:srgbClr val="1D2125"/>
              </a:buClr>
              <a:buSzPts val="1800"/>
              <a:buFont typeface="Calibri"/>
              <a:buAutoNum type="arabicPeriod"/>
            </a:pPr>
            <a:r>
              <a:rPr lang="en" sz="1800">
                <a:solidFill>
                  <a:srgbClr val="1D2125"/>
                </a:solidFill>
                <a:highlight>
                  <a:srgbClr val="FFFFFF"/>
                </a:highlight>
                <a:latin typeface="Calibri"/>
                <a:ea typeface="Calibri"/>
                <a:cs typeface="Calibri"/>
                <a:sym typeface="Calibri"/>
              </a:rPr>
              <a:t>On a piece of graph paper, sketch a possible graph that represents your chosen scenario.</a:t>
            </a:r>
            <a:endParaRPr sz="1800">
              <a:solidFill>
                <a:srgbClr val="1D2125"/>
              </a:solidFill>
              <a:highlight>
                <a:srgbClr val="FFFFFF"/>
              </a:highlight>
              <a:latin typeface="Calibri"/>
              <a:ea typeface="Calibri"/>
              <a:cs typeface="Calibri"/>
              <a:sym typeface="Calibri"/>
            </a:endParaRPr>
          </a:p>
        </p:txBody>
      </p:sp>
      <p:sp>
        <p:nvSpPr>
          <p:cNvPr id="381" name="Google Shape;381;p30"/>
          <p:cNvSpPr txBox="1"/>
          <p:nvPr/>
        </p:nvSpPr>
        <p:spPr>
          <a:xfrm>
            <a:off x="271325" y="968400"/>
            <a:ext cx="86802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Answer the questions using the the pair you  defined as a function.</a:t>
            </a:r>
            <a:endParaRPr sz="15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5" name="Shape 385"/>
        <p:cNvGrpSpPr/>
        <p:nvPr/>
      </p:nvGrpSpPr>
      <p:grpSpPr>
        <a:xfrm>
          <a:off x="0" y="0"/>
          <a:ext cx="0" cy="0"/>
          <a:chOff x="0" y="0"/>
          <a:chExt cx="0" cy="0"/>
        </a:xfrm>
      </p:grpSpPr>
      <p:sp>
        <p:nvSpPr>
          <p:cNvPr id="386" name="Google Shape;386;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7" name="Google Shape;387;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4.1.4 Describing Functional Relationships</a:t>
            </a:r>
            <a:endParaRPr sz="1000"/>
          </a:p>
        </p:txBody>
      </p:sp>
      <p:sp>
        <p:nvSpPr>
          <p:cNvPr id="388" name="Google Shape;388;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200"/>
              <a:t>Le</a:t>
            </a:r>
            <a:r>
              <a:rPr lang="en" sz="2200"/>
              <a:t>arning Activity - Types of Variables</a:t>
            </a:r>
            <a:r>
              <a:rPr lang="en"/>
              <a:t> 🐶</a:t>
            </a:r>
            <a:endParaRPr/>
          </a:p>
        </p:txBody>
      </p:sp>
      <p:sp>
        <p:nvSpPr>
          <p:cNvPr id="389" name="Google Shape;389;p31"/>
          <p:cNvSpPr/>
          <p:nvPr/>
        </p:nvSpPr>
        <p:spPr>
          <a:xfrm>
            <a:off x="1378158" y="4240551"/>
            <a:ext cx="20664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3a</a:t>
            </a:r>
            <a:endParaRPr sz="1500">
              <a:latin typeface="Calibri"/>
              <a:ea typeface="Calibri"/>
              <a:cs typeface="Calibri"/>
              <a:sym typeface="Calibri"/>
            </a:endParaRPr>
          </a:p>
        </p:txBody>
      </p:sp>
      <p:sp>
        <p:nvSpPr>
          <p:cNvPr id="390" name="Google Shape;390;p31"/>
          <p:cNvSpPr/>
          <p:nvPr/>
        </p:nvSpPr>
        <p:spPr>
          <a:xfrm>
            <a:off x="6186002" y="4160520"/>
            <a:ext cx="18345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3b</a:t>
            </a:r>
            <a:endParaRPr sz="1500">
              <a:latin typeface="Calibri"/>
              <a:ea typeface="Calibri"/>
              <a:cs typeface="Calibri"/>
              <a:sym typeface="Calibri"/>
            </a:endParaRPr>
          </a:p>
        </p:txBody>
      </p:sp>
      <p:pic>
        <p:nvPicPr>
          <p:cNvPr descr="A scatter plot showing the total number of barks (y-axis) increasing over time in seconds (x-axis) from 0 to about 150 seconds, indicating a positive correlation between time and barks.&#10;&#10;" id="391" name="Google Shape;391;p31"/>
          <p:cNvPicPr preferRelativeResize="0"/>
          <p:nvPr/>
        </p:nvPicPr>
        <p:blipFill>
          <a:blip r:embed="rId3">
            <a:alphaModFix/>
          </a:blip>
          <a:stretch>
            <a:fillRect/>
          </a:stretch>
        </p:blipFill>
        <p:spPr>
          <a:xfrm>
            <a:off x="875159" y="1318536"/>
            <a:ext cx="3072384" cy="2743200"/>
          </a:xfrm>
          <a:prstGeom prst="rect">
            <a:avLst/>
          </a:prstGeom>
          <a:noFill/>
          <a:ln>
            <a:noFill/>
          </a:ln>
        </p:spPr>
      </p:pic>
      <p:pic>
        <p:nvPicPr>
          <p:cNvPr descr=" Line graph showing total distance walked (in feet) increasing over time. The x-axis ranges from 0 to 160, and the y-axis ranges from 0 to 30. The line rises unevenly, with steeper increases at certain intervals.&#10;" id="392" name="Google Shape;392;p31"/>
          <p:cNvPicPr preferRelativeResize="0"/>
          <p:nvPr/>
        </p:nvPicPr>
        <p:blipFill>
          <a:blip r:embed="rId4">
            <a:alphaModFix/>
          </a:blip>
          <a:stretch>
            <a:fillRect/>
          </a:stretch>
        </p:blipFill>
        <p:spPr>
          <a:xfrm>
            <a:off x="4554046" y="1316736"/>
            <a:ext cx="4078943" cy="27432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96" name="Shape 396"/>
        <p:cNvGrpSpPr/>
        <p:nvPr/>
      </p:nvGrpSpPr>
      <p:grpSpPr>
        <a:xfrm>
          <a:off x="0" y="0"/>
          <a:ext cx="0" cy="0"/>
          <a:chOff x="0" y="0"/>
          <a:chExt cx="0" cy="0"/>
        </a:xfrm>
      </p:grpSpPr>
      <p:sp>
        <p:nvSpPr>
          <p:cNvPr id="397" name="Google Shape;397;p32"/>
          <p:cNvSpPr txBox="1"/>
          <p:nvPr>
            <p:ph type="title"/>
          </p:nvPr>
        </p:nvSpPr>
        <p:spPr>
          <a:xfrm>
            <a:off x="311700" y="445025"/>
            <a:ext cx="8520600" cy="492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Strategies - </a:t>
            </a:r>
            <a:r>
              <a:rPr lang="en" sz="2000"/>
              <a:t>Describing Functional Relationships</a:t>
            </a:r>
            <a:endParaRPr sz="2200">
              <a:solidFill>
                <a:srgbClr val="005047"/>
              </a:solidFill>
            </a:endParaRPr>
          </a:p>
        </p:txBody>
      </p:sp>
      <p:sp>
        <p:nvSpPr>
          <p:cNvPr id="398" name="Google Shape;39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4.1.4 Describing Functional Relationships</a:t>
            </a:r>
            <a:endParaRPr/>
          </a:p>
        </p:txBody>
      </p:sp>
      <p:pic>
        <p:nvPicPr>
          <p:cNvPr id="400" name="Google Shape;400;p32"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401" name="Google Shape;401;p32"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402" name="Google Shape;402;p32"/>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“_____ is the input or output because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noticed _____, so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“To determine a scale on the graph, I . . .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403" name="Google Shape;403;p32"/>
          <p:cNvSpPr/>
          <p:nvPr/>
        </p:nvSpPr>
        <p:spPr>
          <a:xfrm>
            <a:off x="5034300" y="3546325"/>
            <a:ext cx="3652500" cy="10602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Use your graphic organizer to record your partner’s strategies.</a:t>
            </a:r>
            <a:endParaRPr sz="1000">
              <a:solidFill>
                <a:schemeClr val="dk1"/>
              </a:solidFill>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Action and Expression:</a:t>
            </a:r>
            <a:endParaRPr>
              <a:latin typeface="Noto Sans Light"/>
              <a:ea typeface="Noto Sans Light"/>
              <a:cs typeface="Noto Sans Light"/>
              <a:sym typeface="Noto Sans Light"/>
            </a:endParaRPr>
          </a:p>
        </p:txBody>
      </p:sp>
      <p:sp>
        <p:nvSpPr>
          <p:cNvPr id="404" name="Google Shape;404;p32"/>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0" name="Google Shape;410;p3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Determining Independent and Dependent Variables</a:t>
            </a:r>
            <a:endParaRPr b="1"/>
          </a:p>
        </p:txBody>
      </p:sp>
      <p:pic>
        <p:nvPicPr>
          <p:cNvPr descr="Text image showing two pairs: Cause points to Effect and Independent Variable points to Dependent Variable, both arrows are blue, on a blackboard background." id="411" name="Google Shape;411;p33" title="videoframe_3679.png">
            <a:hlinkClick r:id="rId4"/>
          </p:cNvPr>
          <p:cNvPicPr preferRelativeResize="0"/>
          <p:nvPr/>
        </p:nvPicPr>
        <p:blipFill rotWithShape="1">
          <a:blip r:embed="rId5">
            <a:alphaModFix/>
          </a:blip>
          <a:srcRect b="258" l="0" r="0" t="268"/>
          <a:stretch/>
        </p:blipFill>
        <p:spPr>
          <a:xfrm>
            <a:off x="1695488" y="482875"/>
            <a:ext cx="5753025" cy="32189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417" name="Google Shape;417;p3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number of unread emails in Bryan’s account is 100. This number grows by 15 unread emails a day. Which of the following is true about this relationship?</a:t>
            </a:r>
            <a:endParaRPr/>
          </a:p>
          <a:p>
            <a:pPr indent="-342900" lvl="0" marL="914400" rtl="0" algn="l">
              <a:lnSpc>
                <a:spcPct val="100000"/>
              </a:lnSpc>
              <a:spcBef>
                <a:spcPts val="1200"/>
              </a:spcBef>
              <a:spcAft>
                <a:spcPts val="0"/>
              </a:spcAft>
              <a:buSzPts val="1800"/>
              <a:buFont typeface="Noto Sans"/>
              <a:buAutoNum type="alphaLcPeriod"/>
            </a:pPr>
            <a:r>
              <a:rPr lang="en"/>
              <a:t>Time, in days, is a function of the number of emails.</a:t>
            </a:r>
            <a:endParaRPr baseline="30000"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The number of emails is a function of time in days.</a:t>
            </a:r>
            <a:endParaRPr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There is not a functional relationship between time</a:t>
            </a:r>
            <a:endParaRPr/>
          </a:p>
          <a:p>
            <a:pPr indent="0" lvl="0" marL="0" rtl="0" algn="l">
              <a:lnSpc>
                <a:spcPct val="100000"/>
              </a:lnSpc>
              <a:spcBef>
                <a:spcPts val="0"/>
              </a:spcBef>
              <a:spcAft>
                <a:spcPts val="0"/>
              </a:spcAft>
              <a:buNone/>
            </a:pPr>
            <a:r>
              <a:rPr lang="en"/>
              <a:t> 		and the number of emails.</a:t>
            </a:r>
            <a:endParaRPr/>
          </a:p>
          <a:p>
            <a:pPr indent="0" lvl="0" marL="0" rtl="0" algn="l">
              <a:lnSpc>
                <a:spcPct val="100000"/>
              </a:lnSpc>
              <a:spcBef>
                <a:spcPts val="0"/>
              </a:spcBef>
              <a:spcAft>
                <a:spcPts val="0"/>
              </a:spcAft>
              <a:buNone/>
            </a:pPr>
            <a:r>
              <a:t/>
            </a:r>
            <a:endParaRPr sz="900"/>
          </a:p>
          <a:p>
            <a:pPr indent="-342900" lvl="0" marL="914400" rtl="0" algn="l">
              <a:lnSpc>
                <a:spcPct val="100000"/>
              </a:lnSpc>
              <a:spcBef>
                <a:spcPts val="0"/>
              </a:spcBef>
              <a:spcAft>
                <a:spcPts val="0"/>
              </a:spcAft>
              <a:buSzPts val="1800"/>
              <a:buFont typeface="Noto Sans"/>
              <a:buAutoNum type="alphaLcPeriod"/>
            </a:pPr>
            <a:r>
              <a:rPr lang="en"/>
              <a:t>The number of unread emails is a function of the </a:t>
            </a:r>
            <a:endParaRPr/>
          </a:p>
          <a:p>
            <a:pPr indent="457200" lvl="0" marL="457200" rtl="0" algn="l">
              <a:lnSpc>
                <a:spcPct val="100000"/>
              </a:lnSpc>
              <a:spcBef>
                <a:spcPts val="0"/>
              </a:spcBef>
              <a:spcAft>
                <a:spcPts val="0"/>
              </a:spcAft>
              <a:buNone/>
            </a:pPr>
            <a:r>
              <a:rPr lang="en"/>
              <a:t>number of new unread emails.</a:t>
            </a:r>
            <a:endParaRPr sz="1800">
              <a:latin typeface="Noto Sans"/>
              <a:ea typeface="Noto Sans"/>
              <a:cs typeface="Noto Sans"/>
              <a:sym typeface="Noto Sans"/>
            </a:endParaRPr>
          </a:p>
        </p:txBody>
      </p:sp>
      <p:sp>
        <p:nvSpPr>
          <p:cNvPr id="418" name="Google Shape;418;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9" name="Google Shape;419;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4.1.4 Describing Functional Relationships</a:t>
            </a:r>
            <a:endParaRPr sz="1000"/>
          </a:p>
        </p:txBody>
      </p:sp>
      <p:pic>
        <p:nvPicPr>
          <p:cNvPr id="420" name="Google Shape;420;p34"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Illustration of a large envelope filled with unread messages and notification icons, set against a background resembling an email interface. Several speech bubbles and envelopes are floating around, suggesting a busy inbox." id="421" name="Google Shape;421;p34" title="unnamed-removebg-preview.png"/>
          <p:cNvPicPr preferRelativeResize="0"/>
          <p:nvPr/>
        </p:nvPicPr>
        <p:blipFill rotWithShape="1">
          <a:blip r:embed="rId4">
            <a:alphaModFix/>
          </a:blip>
          <a:srcRect b="0" l="2576" r="3030" t="0"/>
          <a:stretch/>
        </p:blipFill>
        <p:spPr>
          <a:xfrm>
            <a:off x="6324175" y="2008800"/>
            <a:ext cx="2459750" cy="1936425"/>
          </a:xfrm>
          <a:prstGeom prst="rect">
            <a:avLst/>
          </a:prstGeom>
          <a:noFill/>
          <a:ln>
            <a:noFill/>
          </a:ln>
        </p:spPr>
      </p:pic>
      <p:sp>
        <p:nvSpPr>
          <p:cNvPr id="422" name="Google Shape;422;p34">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6" name="Shape 426"/>
        <p:cNvGrpSpPr/>
        <p:nvPr/>
      </p:nvGrpSpPr>
      <p:grpSpPr>
        <a:xfrm>
          <a:off x="0" y="0"/>
          <a:ext cx="0" cy="0"/>
          <a:chOff x="0" y="0"/>
          <a:chExt cx="0" cy="0"/>
        </a:xfrm>
      </p:grpSpPr>
      <p:sp>
        <p:nvSpPr>
          <p:cNvPr id="427" name="Google Shape;427;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428" name="Google Shape;428;p35"/>
          <p:cNvSpPr txBox="1"/>
          <p:nvPr>
            <p:ph idx="1" type="body"/>
          </p:nvPr>
        </p:nvSpPr>
        <p:spPr>
          <a:xfrm>
            <a:off x="311700" y="1152475"/>
            <a:ext cx="3919200" cy="2096400"/>
          </a:xfrm>
          <a:prstGeom prst="rect">
            <a:avLst/>
          </a:prstGeom>
        </p:spPr>
        <p:txBody>
          <a:bodyPr anchorCtr="0" anchor="t" bIns="91425" lIns="91425" spcFirstLastPara="1" rIns="91425" wrap="square" tIns="91425">
            <a:noAutofit/>
          </a:bodyPr>
          <a:lstStyle/>
          <a:p>
            <a:pPr indent="0" lvl="0" marL="0" rtl="0" algn="l">
              <a:spcBef>
                <a:spcPts val="1000"/>
              </a:spcBef>
              <a:spcAft>
                <a:spcPts val="0"/>
              </a:spcAft>
              <a:buSzPts val="1018"/>
              <a:buNone/>
            </a:pPr>
            <a:r>
              <a:rPr lang="en" sz="1965">
                <a:solidFill>
                  <a:srgbClr val="1D2125"/>
                </a:solidFill>
              </a:rPr>
              <a:t>The coffee shop menu consists of items and their prices.</a:t>
            </a:r>
            <a:endParaRPr sz="1965">
              <a:solidFill>
                <a:srgbClr val="1D2125"/>
              </a:solidFill>
            </a:endParaRPr>
          </a:p>
          <a:p>
            <a:pPr indent="-353377" lvl="0" marL="457200" rtl="0" algn="l">
              <a:spcBef>
                <a:spcPts val="1200"/>
              </a:spcBef>
              <a:spcAft>
                <a:spcPts val="0"/>
              </a:spcAft>
              <a:buClr>
                <a:srgbClr val="1D2125"/>
              </a:buClr>
              <a:buSzPts val="1965"/>
              <a:buAutoNum type="alphaLcPeriod"/>
            </a:pPr>
            <a:r>
              <a:rPr lang="en" sz="1965">
                <a:solidFill>
                  <a:srgbClr val="1D2125"/>
                </a:solidFill>
              </a:rPr>
              <a:t>Is price a function of the item?</a:t>
            </a:r>
            <a:endParaRPr sz="1965">
              <a:solidFill>
                <a:srgbClr val="1D2125"/>
              </a:solidFill>
            </a:endParaRPr>
          </a:p>
          <a:p>
            <a:pPr indent="-353377" lvl="0" marL="457200" rtl="0" algn="l">
              <a:spcBef>
                <a:spcPts val="1200"/>
              </a:spcBef>
              <a:spcAft>
                <a:spcPts val="0"/>
              </a:spcAft>
              <a:buClr>
                <a:srgbClr val="1D2125"/>
              </a:buClr>
              <a:buSzPts val="1965"/>
              <a:buAutoNum type="alphaLcPeriod"/>
            </a:pPr>
            <a:r>
              <a:rPr lang="en" sz="1965">
                <a:solidFill>
                  <a:srgbClr val="1D2125"/>
                </a:solidFill>
              </a:rPr>
              <a:t>Is the item a function of the price?</a:t>
            </a:r>
            <a:endParaRPr sz="1965">
              <a:solidFill>
                <a:srgbClr val="1D2125"/>
              </a:solidFill>
            </a:endParaRPr>
          </a:p>
          <a:p>
            <a:pPr indent="-353377" lvl="0" marL="457200" rtl="0" algn="l">
              <a:spcBef>
                <a:spcPts val="1000"/>
              </a:spcBef>
              <a:spcAft>
                <a:spcPts val="1200"/>
              </a:spcAft>
              <a:buClr>
                <a:srgbClr val="1D2125"/>
              </a:buClr>
              <a:buSzPts val="1965"/>
              <a:buAutoNum type="alphaLcPeriod"/>
            </a:pPr>
            <a:r>
              <a:rPr lang="en" sz="1965">
                <a:solidFill>
                  <a:srgbClr val="1D2125"/>
                </a:solidFill>
              </a:rPr>
              <a:t>How can mapping help determine if an item is a function of the price?</a:t>
            </a:r>
            <a:endParaRPr sz="1965">
              <a:solidFill>
                <a:srgbClr val="1D2125"/>
              </a:solidFill>
            </a:endParaRPr>
          </a:p>
        </p:txBody>
      </p:sp>
      <p:pic>
        <p:nvPicPr>
          <p:cNvPr id="429" name="Google Shape;429;p3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430" name="Google Shape;430;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1" name="Google Shape;431;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4.1.4 Describing Functional Relationships</a:t>
            </a:r>
            <a:r>
              <a:rPr lang="en" sz="1000"/>
              <a:t> - Additional Resources</a:t>
            </a:r>
            <a:endParaRPr sz="1000"/>
          </a:p>
        </p:txBody>
      </p:sp>
      <p:pic>
        <p:nvPicPr>
          <p:cNvPr descr="A menu with three items: Plain Donut for $1.49, Jelly Donut for $1.99, and Chocolate Donut for $1.99. Menu is written at the top in blue script." id="432" name="Google Shape;432;p35"/>
          <p:cNvPicPr preferRelativeResize="0"/>
          <p:nvPr/>
        </p:nvPicPr>
        <p:blipFill>
          <a:blip r:embed="rId4">
            <a:alphaModFix/>
          </a:blip>
          <a:stretch>
            <a:fillRect/>
          </a:stretch>
        </p:blipFill>
        <p:spPr>
          <a:xfrm>
            <a:off x="4921625" y="1152475"/>
            <a:ext cx="3819700" cy="18378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8" name="Google Shape;438;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39" name="Google Shape;439;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0" name="Google Shape;440;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1" name="Google Shape;441;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2" name="Google Shape;442;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3" name="Google Shape;443;p36"/>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4" name="Google Shape;444;p3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45" name="Google Shape;445;p36"/>
          <p:cNvCxnSpPr>
            <a:stCxn id="439" idx="2"/>
            <a:endCxn id="44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46" name="Google Shape;446;p36"/>
          <p:cNvCxnSpPr>
            <a:stCxn id="441" idx="3"/>
            <a:endCxn id="440"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47" name="Google Shape;447;p36"/>
          <p:cNvCxnSpPr>
            <a:stCxn id="442" idx="3"/>
            <a:endCxn id="437"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48" name="Google Shape;448;p36"/>
          <p:cNvCxnSpPr>
            <a:stCxn id="437" idx="3"/>
            <a:endCxn id="44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49" name="Google Shape;449;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50" name="Google Shape;450;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51" name="Google Shape;451;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52" name="Google Shape;452;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53" name="Google Shape;453;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54" name="Google Shape;454;p3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55" name="Google Shape;455;p36"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56" name="Google Shape;456;p36"/>
          <p:cNvCxnSpPr>
            <a:stCxn id="443" idx="3"/>
            <a:endCxn id="44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57" name="Google Shape;457;p36"/>
          <p:cNvCxnSpPr>
            <a:stCxn id="440" idx="3"/>
            <a:endCxn id="442"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58" name="Google Shape;458;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59" name="Google Shape;459;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60" name="Google Shape;460;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61" name="Google Shape;461;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62" name="Google Shape;462;p36"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63" name="Google Shape;463;p36"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64" name="Google Shape;464;p36"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65" name="Google Shape;465;p36"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71" name="Google Shape;471;p37"/>
          <p:cNvSpPr txBox="1"/>
          <p:nvPr>
            <p:ph idx="1" type="body"/>
          </p:nvPr>
        </p:nvSpPr>
        <p:spPr>
          <a:xfrm>
            <a:off x="311700" y="2143075"/>
            <a:ext cx="8116800" cy="2587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700"/>
          </a:p>
          <a:p>
            <a:pPr indent="0" lvl="0" marL="0" rtl="0" algn="l">
              <a:lnSpc>
                <a:spcPct val="100000"/>
              </a:lnSpc>
              <a:spcBef>
                <a:spcPts val="1200"/>
              </a:spcBef>
              <a:spcAft>
                <a:spcPts val="0"/>
              </a:spcAft>
              <a:buNone/>
            </a:pPr>
            <a:r>
              <a:rPr lang="en" sz="1700"/>
              <a:t>In this situation, the relationship between the gallons of water in the pool and the time, in minutes, since the parent started filling the pool can be seen as a function.</a:t>
            </a:r>
            <a:endParaRPr sz="1700"/>
          </a:p>
          <a:p>
            <a:pPr indent="-336550" lvl="0" marL="457200" rtl="0" algn="l">
              <a:lnSpc>
                <a:spcPct val="100000"/>
              </a:lnSpc>
              <a:spcBef>
                <a:spcPts val="1200"/>
              </a:spcBef>
              <a:spcAft>
                <a:spcPts val="0"/>
              </a:spcAft>
              <a:buClr>
                <a:srgbClr val="424242"/>
              </a:buClr>
              <a:buSzPts val="1700"/>
              <a:buFont typeface="Noto Sans"/>
              <a:buAutoNum type="arabicPeriod"/>
            </a:pPr>
            <a:r>
              <a:rPr lang="en" sz="1700"/>
              <a:t>In that function, which variable is independent?</a:t>
            </a:r>
            <a:endParaRPr sz="1700"/>
          </a:p>
          <a:p>
            <a:pPr indent="-336550" lvl="0" marL="457200" rtl="0" algn="l">
              <a:lnSpc>
                <a:spcPct val="100000"/>
              </a:lnSpc>
              <a:spcBef>
                <a:spcPts val="0"/>
              </a:spcBef>
              <a:spcAft>
                <a:spcPts val="0"/>
              </a:spcAft>
              <a:buClr>
                <a:srgbClr val="424242"/>
              </a:buClr>
              <a:buSzPts val="1700"/>
              <a:buFont typeface="Noto Sans"/>
              <a:buAutoNum type="arabicPeriod"/>
            </a:pPr>
            <a:r>
              <a:rPr lang="en" sz="1700"/>
              <a:t>In that function, which variable is dependent?</a:t>
            </a:r>
            <a:endParaRPr sz="1700"/>
          </a:p>
          <a:p>
            <a:pPr indent="-336550" lvl="0" marL="457200" rtl="0" algn="l">
              <a:lnSpc>
                <a:spcPct val="100000"/>
              </a:lnSpc>
              <a:spcBef>
                <a:spcPts val="0"/>
              </a:spcBef>
              <a:spcAft>
                <a:spcPts val="0"/>
              </a:spcAft>
              <a:buClr>
                <a:srgbClr val="424242"/>
              </a:buClr>
              <a:buSzPts val="1700"/>
              <a:buFont typeface="Noto Sans"/>
              <a:buAutoNum type="arabicPeriod"/>
            </a:pPr>
            <a:r>
              <a:rPr lang="en" sz="1700"/>
              <a:t>Write a sentence of the form “___ is a function of ___.”</a:t>
            </a:r>
            <a:endParaRPr sz="1700"/>
          </a:p>
          <a:p>
            <a:pPr indent="-336550" lvl="0" marL="457200" rtl="0" algn="l">
              <a:lnSpc>
                <a:spcPct val="100000"/>
              </a:lnSpc>
              <a:spcBef>
                <a:spcPts val="0"/>
              </a:spcBef>
              <a:spcAft>
                <a:spcPts val="0"/>
              </a:spcAft>
              <a:buSzPts val="1700"/>
              <a:buAutoNum type="arabicPeriod"/>
            </a:pPr>
            <a:r>
              <a:rPr lang="en" sz="1700"/>
              <a:t>Sketch a possible graph of the relationship on the coordinate plane. Be sure to label and indicate a scale on each axis.</a:t>
            </a:r>
            <a:endParaRPr sz="1700"/>
          </a:p>
        </p:txBody>
      </p:sp>
      <p:sp>
        <p:nvSpPr>
          <p:cNvPr id="472" name="Google Shape;472;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3" name="Google Shape;473;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4.1.5 </a:t>
            </a:r>
            <a:r>
              <a:rPr lang="en"/>
              <a:t>Modeling Relationships between Two Variables</a:t>
            </a:r>
            <a:endParaRPr/>
          </a:p>
        </p:txBody>
      </p:sp>
      <p:sp>
        <p:nvSpPr>
          <p:cNvPr id="474" name="Google Shape;474;p37"/>
          <p:cNvSpPr txBox="1"/>
          <p:nvPr/>
        </p:nvSpPr>
        <p:spPr>
          <a:xfrm>
            <a:off x="310900" y="1143000"/>
            <a:ext cx="58731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700">
                <a:solidFill>
                  <a:srgbClr val="424242"/>
                </a:solidFill>
                <a:latin typeface="Calibri"/>
                <a:ea typeface="Calibri"/>
                <a:cs typeface="Calibri"/>
                <a:sym typeface="Calibri"/>
              </a:rPr>
              <a:t>A parent is using a garden hose to fill up a small inflatable pool for her young child. The pool has a capacity of 90 gallons. She turns the water off after 5 minutes, but she leaves the hose in the pool for another 3 minutes before putting it away.</a:t>
            </a:r>
            <a:endParaRPr sz="1700">
              <a:solidFill>
                <a:srgbClr val="424242"/>
              </a:solidFill>
              <a:latin typeface="Calibri"/>
              <a:ea typeface="Calibri"/>
              <a:cs typeface="Calibri"/>
              <a:sym typeface="Calibri"/>
            </a:endParaRPr>
          </a:p>
        </p:txBody>
      </p:sp>
      <p:pic>
        <p:nvPicPr>
          <p:cNvPr descr="A woman fills a small inflatable pool with water from a hose while a smiling child sits inside, splashing and playing. Both appear happy and are outdoors." id="475" name="Google Shape;475;p37" title="ChatGPT Image Jun 15, 2025, 06_41_49 AM.png"/>
          <p:cNvPicPr preferRelativeResize="0"/>
          <p:nvPr/>
        </p:nvPicPr>
        <p:blipFill>
          <a:blip r:embed="rId3">
            <a:alphaModFix/>
          </a:blip>
          <a:stretch>
            <a:fillRect/>
          </a:stretch>
        </p:blipFill>
        <p:spPr>
          <a:xfrm>
            <a:off x="5769025" y="413425"/>
            <a:ext cx="3055926" cy="20372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79" name="Shape 479"/>
        <p:cNvGrpSpPr/>
        <p:nvPr/>
      </p:nvGrpSpPr>
      <p:grpSpPr>
        <a:xfrm>
          <a:off x="0" y="0"/>
          <a:ext cx="0" cy="0"/>
          <a:chOff x="0" y="0"/>
          <a:chExt cx="0" cy="0"/>
        </a:xfrm>
      </p:grpSpPr>
      <p:sp>
        <p:nvSpPr>
          <p:cNvPr id="480" name="Google Shape;480;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81" name="Google Shape;481;p3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4.1.5 Modeling Relationships between Two Variables</a:t>
            </a:r>
            <a:endParaRPr sz="1000"/>
          </a:p>
        </p:txBody>
      </p:sp>
      <p:sp>
        <p:nvSpPr>
          <p:cNvPr id="482" name="Google Shape;482;p3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Cool Down</a:t>
            </a:r>
            <a:endParaRPr/>
          </a:p>
        </p:txBody>
      </p:sp>
      <p:pic>
        <p:nvPicPr>
          <p:cNvPr descr="Graph showing water rising steadily to 75 gallons over 5 minutes, then remaining constant from 5 to 8 minutes.&#10;&#10;" id="483" name="Google Shape;483;p38"/>
          <p:cNvPicPr preferRelativeResize="0"/>
          <p:nvPr/>
        </p:nvPicPr>
        <p:blipFill>
          <a:blip r:embed="rId3">
            <a:alphaModFix/>
          </a:blip>
          <a:stretch>
            <a:fillRect/>
          </a:stretch>
        </p:blipFill>
        <p:spPr>
          <a:xfrm>
            <a:off x="2490775" y="937628"/>
            <a:ext cx="4162425" cy="2905125"/>
          </a:xfrm>
          <a:prstGeom prst="rect">
            <a:avLst/>
          </a:prstGeom>
          <a:noFill/>
          <a:ln>
            <a:noFill/>
          </a:ln>
        </p:spPr>
      </p:pic>
      <p:sp>
        <p:nvSpPr>
          <p:cNvPr id="484" name="Google Shape;484;p38"/>
          <p:cNvSpPr/>
          <p:nvPr/>
        </p:nvSpPr>
        <p:spPr>
          <a:xfrm>
            <a:off x="3659284" y="3801873"/>
            <a:ext cx="20664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3</a:t>
            </a:r>
            <a:endParaRPr sz="1500">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8" name="Shape 488"/>
        <p:cNvGrpSpPr/>
        <p:nvPr/>
      </p:nvGrpSpPr>
      <p:grpSpPr>
        <a:xfrm>
          <a:off x="0" y="0"/>
          <a:ext cx="0" cy="0"/>
          <a:chOff x="0" y="0"/>
          <a:chExt cx="0" cy="0"/>
        </a:xfrm>
      </p:grpSpPr>
      <p:sp>
        <p:nvSpPr>
          <p:cNvPr id="489" name="Google Shape;489;p39"/>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0" name="Google Shape;490;p3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91" name="Google Shape;491;p39"/>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2" name="Google Shape;492;p39"/>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3" name="Google Shape;493;p39"/>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4" name="Google Shape;494;p39"/>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5" name="Google Shape;495;p39"/>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96" name="Google Shape;496;p39"/>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97" name="Google Shape;497;p39"/>
          <p:cNvCxnSpPr>
            <a:stCxn id="491" idx="2"/>
            <a:endCxn id="49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98" name="Google Shape;498;p39"/>
          <p:cNvCxnSpPr>
            <a:stCxn id="493" idx="3"/>
            <a:endCxn id="49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99" name="Google Shape;499;p39"/>
          <p:cNvCxnSpPr>
            <a:stCxn id="494" idx="3"/>
            <a:endCxn id="489"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00" name="Google Shape;500;p39"/>
          <p:cNvCxnSpPr>
            <a:stCxn id="489" idx="3"/>
            <a:endCxn id="495"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01" name="Google Shape;501;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02" name="Google Shape;502;p39"/>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503" name="Google Shape;503;p39"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04" name="Google Shape;504;p39"/>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505" name="Google Shape;505;p39"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506" name="Google Shape;506;p39"/>
          <p:cNvCxnSpPr>
            <a:stCxn id="495" idx="3"/>
            <a:endCxn id="49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507" name="Google Shape;507;p39"/>
          <p:cNvCxnSpPr>
            <a:stCxn id="492" idx="3"/>
            <a:endCxn id="49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08" name="Google Shape;508;p39"/>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09" name="Google Shape;509;p39"/>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10" name="Google Shape;510;p39"/>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11" name="Google Shape;511;p39"/>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12" name="Google Shape;512;p39"/>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13" name="Google Shape;513;p39"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514" name="Google Shape;514;p39"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515" name="Google Shape;515;p39"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516" name="Google Shape;516;p39"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517" name="Google Shape;517;p39"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4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523" name="Google Shape;523;p4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524" name="Google Shape;524;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25" name="Google Shape;525;p4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4.1.6 Practice</a:t>
            </a:r>
            <a:endParaRPr/>
          </a:p>
        </p:txBody>
      </p:sp>
      <p:pic>
        <p:nvPicPr>
          <p:cNvPr descr=" One student helping another with a laptop, with question marks above, representing collaboration and asking for help with challenging problems.&#10;" id="526" name="Google Shape;526;p40" title="Practice-2.png"/>
          <p:cNvPicPr preferRelativeResize="0"/>
          <p:nvPr/>
        </p:nvPicPr>
        <p:blipFill rotWithShape="1">
          <a:blip r:embed="rId3">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41"/>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2" name="Google Shape;532;p4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33" name="Google Shape;533;p41"/>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4" name="Google Shape;534;p41"/>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5" name="Google Shape;535;p41"/>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6" name="Google Shape;536;p41"/>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7" name="Google Shape;537;p41"/>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38" name="Google Shape;538;p41"/>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39" name="Google Shape;539;p41"/>
          <p:cNvCxnSpPr>
            <a:stCxn id="533" idx="2"/>
            <a:endCxn id="53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40" name="Google Shape;540;p41"/>
          <p:cNvCxnSpPr>
            <a:stCxn id="535" idx="3"/>
            <a:endCxn id="53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41" name="Google Shape;541;p41"/>
          <p:cNvCxnSpPr>
            <a:stCxn id="536" idx="3"/>
            <a:endCxn id="531"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42" name="Google Shape;542;p41"/>
          <p:cNvCxnSpPr>
            <a:stCxn id="531" idx="3"/>
            <a:endCxn id="537"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43" name="Google Shape;543;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44" name="Google Shape;544;p41"/>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45" name="Google Shape;545;p41"/>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46" name="Google Shape;546;p41"/>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47" name="Google Shape;547;p41"/>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48" name="Google Shape;548;p41"/>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49" name="Google Shape;549;p41"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50" name="Google Shape;550;p41"/>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51" name="Google Shape;551;p41"/>
          <p:cNvCxnSpPr>
            <a:stCxn id="537" idx="3"/>
            <a:endCxn id="538"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52" name="Google Shape;552;p41"/>
          <p:cNvCxnSpPr>
            <a:stCxn id="534" idx="3"/>
            <a:endCxn id="53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53" name="Google Shape;553;p41"/>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54" name="Google Shape;554;p41"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55" name="Google Shape;555;p41"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56" name="Google Shape;556;p41"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57" name="Google Shape;557;p41"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58" name="Google Shape;558;p41"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59" name="Google Shape;559;p41"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4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65" name="Google Shape;565;p42"/>
          <p:cNvSpPr txBox="1"/>
          <p:nvPr>
            <p:ph idx="1" type="body"/>
          </p:nvPr>
        </p:nvSpPr>
        <p:spPr>
          <a:xfrm>
            <a:off x="311700" y="1152475"/>
            <a:ext cx="6340200" cy="3447300"/>
          </a:xfrm>
          <a:prstGeom prst="rect">
            <a:avLst/>
          </a:prstGeom>
        </p:spPr>
        <p:txBody>
          <a:bodyPr anchorCtr="0" anchor="t" bIns="91425" lIns="91425" spcFirstLastPara="1" rIns="91425" wrap="square" tIns="91425">
            <a:normAutofit lnSpcReduction="20000"/>
          </a:bodyPr>
          <a:lstStyle/>
          <a:p>
            <a:pPr indent="0" lvl="0" marL="0" rtl="0" algn="l">
              <a:lnSpc>
                <a:spcPct val="100000"/>
              </a:lnSpc>
              <a:spcBef>
                <a:spcPts val="0"/>
              </a:spcBef>
              <a:spcAft>
                <a:spcPts val="0"/>
              </a:spcAft>
              <a:buNone/>
            </a:pPr>
            <a:r>
              <a:rPr lang="en"/>
              <a:t>In the situation that involved time as the output and number of barks as the input:</a:t>
            </a:r>
            <a:endParaRPr/>
          </a:p>
          <a:p>
            <a:pPr indent="0" lvl="0" marL="0" rtl="0" algn="l">
              <a:lnSpc>
                <a:spcPct val="100000"/>
              </a:lnSpc>
              <a:spcBef>
                <a:spcPts val="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Is it possible that when the number of barks is 6, both 15 seconds and 16 seconds have passed?” </a:t>
            </a:r>
            <a:endParaRPr/>
          </a:p>
          <a:p>
            <a:pPr indent="-342900" lvl="0" marL="457200" rtl="0" algn="l">
              <a:lnSpc>
                <a:spcPct val="100000"/>
              </a:lnSpc>
              <a:spcBef>
                <a:spcPts val="0"/>
              </a:spcBef>
              <a:spcAft>
                <a:spcPts val="0"/>
              </a:spcAft>
              <a:buSzPts val="1800"/>
              <a:buAutoNum type="arabicPeriod"/>
            </a:pPr>
            <a:r>
              <a:rPr lang="en"/>
              <a:t>Can the time be a function of the number of barks? Why or why not? </a:t>
            </a:r>
            <a:endParaRPr/>
          </a:p>
          <a:p>
            <a:pPr indent="0" lvl="0" marL="0" rtl="0" algn="l">
              <a:lnSpc>
                <a:spcPct val="100000"/>
              </a:lnSpc>
              <a:spcBef>
                <a:spcPts val="1200"/>
              </a:spcBef>
              <a:spcAft>
                <a:spcPts val="0"/>
              </a:spcAft>
              <a:buNone/>
            </a:pPr>
            <a:r>
              <a:rPr lang="en"/>
              <a:t>In the situation that involved time as the output and the total distance the dog walked as the input:</a:t>
            </a:r>
            <a:endParaRPr/>
          </a:p>
          <a:p>
            <a:pPr indent="-342900" lvl="0" marL="457200" rtl="0" algn="l">
              <a:lnSpc>
                <a:spcPct val="100000"/>
              </a:lnSpc>
              <a:spcBef>
                <a:spcPts val="1200"/>
              </a:spcBef>
              <a:spcAft>
                <a:spcPts val="0"/>
              </a:spcAft>
              <a:buSzPts val="1800"/>
              <a:buAutoNum type="arabicPeriod"/>
            </a:pPr>
            <a:r>
              <a:rPr lang="en"/>
              <a:t>Is it possible that when the dog has walked 27 feet, 50 seconds, 55 seconds, and 60 seconds have passed?” </a:t>
            </a:r>
            <a:endParaRPr/>
          </a:p>
          <a:p>
            <a:pPr indent="-342900" lvl="0" marL="457200" rtl="0" algn="l">
              <a:lnSpc>
                <a:spcPct val="100000"/>
              </a:lnSpc>
              <a:spcBef>
                <a:spcPts val="0"/>
              </a:spcBef>
              <a:spcAft>
                <a:spcPts val="0"/>
              </a:spcAft>
              <a:buSzPts val="1800"/>
              <a:buAutoNum type="arabicPeriod"/>
            </a:pPr>
            <a:r>
              <a:rPr lang="en"/>
              <a:t>Can the time be a function of the total distance walked? Why or why not? </a:t>
            </a:r>
            <a:endParaRPr/>
          </a:p>
        </p:txBody>
      </p:sp>
      <p:sp>
        <p:nvSpPr>
          <p:cNvPr id="566" name="Google Shape;566;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67" name="Google Shape;567;p4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a:t>
            </a:r>
            <a:r>
              <a:rPr lang="en"/>
              <a:t> </a:t>
            </a:r>
            <a:r>
              <a:rPr lang="en"/>
              <a:t>Describing and Graphing Situations</a:t>
            </a:r>
            <a:endParaRPr/>
          </a:p>
        </p:txBody>
      </p:sp>
      <p:pic>
        <p:nvPicPr>
          <p:cNvPr descr="Illustration of an orange dog with a green collar sitting on the ground, attached to a green leash." id="568" name="Google Shape;568;p42"/>
          <p:cNvPicPr preferRelativeResize="0"/>
          <p:nvPr/>
        </p:nvPicPr>
        <p:blipFill rotWithShape="1">
          <a:blip r:embed="rId3">
            <a:alphaModFix/>
          </a:blip>
          <a:srcRect b="0" l="16408" r="0" t="35035"/>
          <a:stretch/>
        </p:blipFill>
        <p:spPr>
          <a:xfrm>
            <a:off x="6933500" y="1037400"/>
            <a:ext cx="1822599" cy="1271224"/>
          </a:xfrm>
          <a:prstGeom prst="rect">
            <a:avLst/>
          </a:prstGeom>
          <a:noFill/>
          <a:ln>
            <a:noFill/>
          </a:ln>
        </p:spPr>
      </p:pic>
      <p:pic>
        <p:nvPicPr>
          <p:cNvPr descr="Line graph showing total distance walked (in feet) increasing over time. The x-axis ranges from 0 to 160, and the y-axis ranges from 0 to 30. The line rises unevenly, with steeper increases at certain intervals." id="569" name="Google Shape;569;p42"/>
          <p:cNvPicPr preferRelativeResize="0"/>
          <p:nvPr/>
        </p:nvPicPr>
        <p:blipFill rotWithShape="1">
          <a:blip r:embed="rId4">
            <a:alphaModFix/>
          </a:blip>
          <a:srcRect b="-5328" l="-2219" r="-2966" t="-7334"/>
          <a:stretch/>
        </p:blipFill>
        <p:spPr>
          <a:xfrm>
            <a:off x="6602400" y="2395075"/>
            <a:ext cx="2345502" cy="165097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4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75" name="Google Shape;575;p4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76" name="Google Shape;576;p4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77" name="Google Shape;577;p4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 Describing and Graphing Situations </a:t>
            </a:r>
            <a:endParaRPr/>
          </a:p>
        </p:txBody>
      </p:sp>
      <p:graphicFrame>
        <p:nvGraphicFramePr>
          <p:cNvPr id="578" name="Google Shape;578;p43"/>
          <p:cNvGraphicFramePr/>
          <p:nvPr/>
        </p:nvGraphicFramePr>
        <p:xfrm>
          <a:off x="311700" y="1764100"/>
          <a:ext cx="3000000" cy="3000000"/>
        </p:xfrm>
        <a:graphic>
          <a:graphicData uri="http://schemas.openxmlformats.org/drawingml/2006/table">
            <a:tbl>
              <a:tblPr>
                <a:noFill/>
                <a:tableStyleId>{0C76CDD4-2F4A-4A14-9688-C3B619EA15D3}</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when a relationship between two quantities is a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Identify independent and dependent variables in a function, and use words and graphs to represent the function.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what descriptions and graphs of functions tell us about situations.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