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13E9E8-C006-4F95-8786-0BF62746FCC4}">
  <a:tblStyle styleId="{4413E9E8-C006-4F95-8786-0BF62746FCC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DA3CE16-45BB-4367-BAE3-EAB35D071C8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7.xml"/><Relationship Id="rId4" Type="http://schemas.openxmlformats.org/officeDocument/2006/relationships/hyperlink" Target="https://www.desmos.com/calculator/ehaiwmdupe" TargetMode="External"/><Relationship Id="rId9" Type="http://schemas.openxmlformats.org/officeDocument/2006/relationships/hyperlink" Target="https://www.desmos.com/calculator/yrufovpy6j" TargetMode="External"/><Relationship Id="rId5" Type="http://schemas.openxmlformats.org/officeDocument/2006/relationships/hyperlink" Target="https://www.desmos.com/calculator/ehaiwmdupe" TargetMode="External"/><Relationship Id="rId6" Type="http://schemas.openxmlformats.org/officeDocument/2006/relationships/hyperlink" Target="https://www.desmos.com/calculator/yrufovpy6j" TargetMode="External"/><Relationship Id="rId7" Type="http://schemas.openxmlformats.org/officeDocument/2006/relationships/hyperlink" Target="https://www.desmos.com/calculator/yrufovpy6j" TargetMode="External"/><Relationship Id="rId8" Type="http://schemas.openxmlformats.org/officeDocument/2006/relationships/hyperlink" Target="https://www.desmos.com/calculator/yrufovpy6j"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e133wwa4y4"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7v6ks7yqy"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is the first of three lessons that develop the idea of solving systems of linear equations in two variables by elimination.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warm up to the idea of adding equations visually. Then, they analyze the result of adding two linear equations in standard form and notice that doing so eliminates one of the variables, enabling them to solve for the other variable and, consequently, to solve the system.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Next, students connect the solution they found using this method to the graphs of the equations in a system and the graph of the third equation. The foundational idea is that adding or subtracting equations in a system creates a new equation whose solutions coincide with those of the original system. Students begin using this insight to solve systems, but they are not yet expected to construct an argument as to why this approach works.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A5(C) solve systems of two linear equations with two variables for mathematical and real-world problems.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warm up is to give students an intuitive and concrete way to think about combining two equations that are both true.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are presented with diagrams of three balanced hangers, which suggest that the weights on the two sides of each hanger are equal. Each side of the last hanger shows the combined objects from the corresponding side of the first two hangers.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hanger diagrams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of at least one thing they notice and at least one thing they wonder.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1 minute of quiet time to think individually and then 1 minute to discuss the things they notice and wonder with their partner.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scrolling down for the activity answers and synthesis questions.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responses: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All the hangers are balanced.</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are circles on the left side of every hanger and none on the right side of any hanger.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is a triangle on the left side of the second and third hangers.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is a square on the right side of the first and third hangers.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third hanger has all the shapes from the first two hangers.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shapes from the left side of the first two hangers end up on the left side of the last hanger. (The same can be said about the right side.)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responses: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circle the lightest shape?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shape weighs the most?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the last hanger have many more shapes than the other two hangers?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 last hanger still balanced if it has shapes added to each side?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Record and display responses for all to see. If possible, record the relevant reasoning on or near the image. After all responses have been recorded without commentary or editing, ask students, “Is there anything on this list that you are wondering about now?” Encourage students to respectfully disagree, ask for clarification, or point out contradicting information.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idea to emphasize is that the weights on each side of the third hanger come from combining the weights on the corresponding sides of the first two hangers. If no one points this out, raise it as a point for discussion. Ask students: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the left side of the last hanger? What about the right side?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only saw the first two hangers but knew that the third hanger has the combined weights from the corresponding side of the first two hangers, could we predict whether the weights on the third hanger would balance? Why or why not?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We can think of it as adding the weights from the second hanger to the first one, or vice versa. If the same weight is added to each side of a balanced hanger, the hanger would still be balanced.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1 Stronger and Clearer Each Time: Writing,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improve their writing by providing them with multiple opportunities to clarify their explanations through conversation. Give students time to meet with 1 – 2 partners to share their response to the final question about Diego’s method. Provide listeners with prompts for feedback that will help their partner add detail to strengthen and clarify their ideas. For example, students can ask their partner: “How did you use Diego’s method to solve this problem?” or “Can you say more about . . .?” Give students 2 – 3 minutes to revise their initial draft based on feedback from their peers. This will help students produce a written generalization for how they can determine whether adding equations is a useful strategy for solving a linear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Optimize output (for explanation)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Begin the activity with concrete or familiar contexts: Explicitly link the warm up to the representation involved in analyzing Diego’s work. Connect the intuitive understanding of balance to familiar mathematical statements that do not require solving. Present strategically, in the same format as Diego’s work. For instance, ask students if 2 + 2 = 4 is a true and balanced statement. Then, ask them if 3 + 1 = 4 is also a true and balanced statement. Once students have labeled these as true, add them together in the same arrangement as the upcoming problems and ask students if the result, (5 + 3 = 8), will therefore also be true and balanced. Then, introduce Diego’s work.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warm up of this lesson, students saw a visual representation of two equations being added to form a third equation. Because the first two equations are balanced, the third is also balanced. In this activity, students continue to develop the idea of adding two equations to form a third equation and use it to help them solve systems of linear equations.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and answers to the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2 minutes of quiet time to think about the first set of questions and then time to share their thinking with their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 before students proceed to the second set of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analysis of Diego’s work: </a:t>
            </a:r>
            <a:r>
              <a:rPr b="1" lang="en" sz="1300">
                <a:solidFill>
                  <a:schemeClr val="dk1"/>
                </a:solidFill>
                <a:latin typeface="Calibri"/>
                <a:ea typeface="Calibri"/>
                <a:cs typeface="Calibri"/>
                <a:sym typeface="Calibri"/>
              </a:rPr>
              <a:t>what</a:t>
            </a:r>
            <a:r>
              <a:rPr lang="en" sz="1300">
                <a:solidFill>
                  <a:schemeClr val="dk1"/>
                </a:solidFill>
                <a:latin typeface="Calibri"/>
                <a:ea typeface="Calibri"/>
                <a:cs typeface="Calibri"/>
                <a:sym typeface="Calibri"/>
              </a:rPr>
              <a:t> Diego has done to solve the system </a:t>
            </a:r>
            <a:r>
              <a:rPr b="1" lang="en" sz="1300">
                <a:solidFill>
                  <a:schemeClr val="dk1"/>
                </a:solidFill>
                <a:latin typeface="Calibri"/>
                <a:ea typeface="Calibri"/>
                <a:cs typeface="Calibri"/>
                <a:sym typeface="Calibri"/>
              </a:rPr>
              <a:t>and why</a:t>
            </a:r>
            <a:r>
              <a:rPr lang="en" sz="1300">
                <a:solidFill>
                  <a:schemeClr val="dk1"/>
                </a:solidFill>
                <a:latin typeface="Calibri"/>
                <a:ea typeface="Calibri"/>
                <a:cs typeface="Calibri"/>
                <a:sym typeface="Calibri"/>
              </a:rPr>
              <a:t> he might have done it that way.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case, what happens when the equations are added? Why might it be helpful to do so?</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expressions with add up to 0, so it’s removed from the equation, making it possible to solve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finding the value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help with solving the system?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Once we know the value of one variable, we can use it to find the value of the other by substituting it back into one of the equations and solving that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be sure that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 simultaneously makes both equations true and is a solution to the system?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substitute those values into the equations and see if the equations are true. We can also graph the system and see if it intersects at (1,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Next, ask students to complete the remainder of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Diego added the two equations, and the sum is an equation with only one variable, 𝑥, which can be solved. He then substituted the 𝑥-value into the second equation and solved for 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 values are substituted back to the equations in the system, they make the equations true.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Adding the two equations gives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Substituting 5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either one of the original equations gives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½</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Diego’s method does not work because adding the two equations doesn’t get us anywhere. The sum is 16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44, which doesn’t make it easier to solve. It works if the second equation is subtracted from the first instead of added to the first. The difference is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 If we substitute 3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 one of the original equations, we get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to the last set of questions and discuss whether Diego’s method works for solving the two systems.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adding the equations work for solving the system with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11 but doesn’t work for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37 and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resulting equation, there are still two variables whose values we don’t know.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if we subtract the equations? Would that help us solve the last system?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subtracting the second equation from the first gives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 which we can then use to find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adding the two equations here like and unlike combining the shapes in the two hanger diagrams earlier? How is it different?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similar in that the result is another equation with the combined parts on the left side staying on the left and the combined parts on the right staying on the right. It is different since the hanger diagrams in these equations use numbers and variables, and one of the parts on the left adds up to 0 and disappears from the third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see that if we choose to add or subtract strategically, in each of the new equations one variable is eliminated, making it possible to solve for the other variable. When the value of that variable is substituted in either of the original equations, we can solve for the variable that was eliminated. Tell students that this method of solving a system is called </a:t>
            </a:r>
            <a:r>
              <a:rPr b="1" lang="en" sz="1300">
                <a:solidFill>
                  <a:schemeClr val="dk1"/>
                </a:solidFill>
                <a:latin typeface="Calibri"/>
                <a:ea typeface="Calibri"/>
                <a:cs typeface="Calibri"/>
                <a:sym typeface="Calibri"/>
              </a:rPr>
              <a:t>solving by elimination.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Point out that there is nothing wrong about adding the equations in the last system. It simply doesn’t get us anywhere closer to the solution and is therefore unproductive.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mistake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Check the signs of each value that you added.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signs of each value that you added.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cancel each other out.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start with equations written in standard form.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look for variable terms with coefficients that are opposites (additive inverses, zero pairs) so that we can add the equations together and eliminate that variable.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needed, ask students to identify the variables that will sum to zero in the following systems and which variable will be left.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 and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 26 and – 5</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29</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1: Write both equations in standard form.</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Already done</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2: Check to see if the coefficients of one variable are opposites or equivalent.</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coefficients on the </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-variables are not opposites but they are equivalent. We can SUBTRACT the equations or multiply the either equation by – 1. </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3: Add the equations resulting from Step 2 to eliminate one variable.</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+ 8</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 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+ 5</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 38</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13</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 26</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4: Solve for the remaining variable.</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 2</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5: Substitute the solution from Step 4 into one of the original equations. Then solve for the other variable.</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+ 8</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+ 8(– 2)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16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28</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7</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6: Write the solution as an ordered pair.</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(7, – 2)</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Step 7: Check that the ordered pair is a solution to both original equations. </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+ 8</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4(7) + 8(– 2)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28 – 16 = 12?</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12 = 12 ✓</a:t>
            </a:r>
            <a:endParaRPr sz="1300">
              <a:solidFill>
                <a:srgbClr val="424242"/>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rgbClr val="424242"/>
              </a:solidFill>
              <a:latin typeface="Calibri"/>
              <a:ea typeface="Calibri"/>
              <a:cs typeface="Calibri"/>
              <a:sym typeface="Calibri"/>
            </a:endParaRPr>
          </a:p>
          <a:p>
            <a:pPr indent="-304800" lvl="1" marL="914400" rtl="0" algn="l">
              <a:lnSpc>
                <a:spcPct val="115000"/>
              </a:lnSpc>
              <a:spcBef>
                <a:spcPts val="0"/>
              </a:spcBef>
              <a:spcAft>
                <a:spcPts val="0"/>
              </a:spcAft>
              <a:buClr>
                <a:srgbClr val="424242"/>
              </a:buClr>
              <a:buSzPts val="1200"/>
              <a:buFont typeface="Calibri"/>
              <a:buChar char="○"/>
            </a:pPr>
            <a:r>
              <a:rPr lang="en" sz="1300">
                <a:solidFill>
                  <a:srgbClr val="424242"/>
                </a:solidFill>
                <a:latin typeface="Calibri"/>
                <a:ea typeface="Calibri"/>
                <a:cs typeface="Calibri"/>
                <a:sym typeface="Calibri"/>
              </a:rPr>
              <a:t>4</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 – 5</a:t>
            </a:r>
            <a:r>
              <a:rPr i="1" lang="en" sz="1300">
                <a:solidFill>
                  <a:srgbClr val="424242"/>
                </a:solidFill>
                <a:latin typeface="Times New Roman"/>
                <a:ea typeface="Times New Roman"/>
                <a:cs typeface="Times New Roman"/>
                <a:sym typeface="Times New Roman"/>
              </a:rPr>
              <a:t>y</a:t>
            </a:r>
            <a:r>
              <a:rPr lang="en" sz="1300">
                <a:solidFill>
                  <a:srgbClr val="424242"/>
                </a:solidFill>
                <a:latin typeface="Calibri"/>
                <a:ea typeface="Calibri"/>
                <a:cs typeface="Calibri"/>
                <a:sym typeface="Calibri"/>
              </a:rPr>
              <a:t> = 38</a:t>
            </a:r>
            <a:endParaRPr sz="1200">
              <a:solidFill>
                <a:srgbClr val="424242"/>
              </a:solidFill>
              <a:latin typeface="Calibri"/>
              <a:ea typeface="Calibri"/>
              <a:cs typeface="Calibri"/>
              <a:sym typeface="Calibri"/>
            </a:endParaRPr>
          </a:p>
          <a:p>
            <a:pPr indent="-304800" lvl="1" marL="914400" rtl="0" algn="l">
              <a:lnSpc>
                <a:spcPct val="115000"/>
              </a:lnSpc>
              <a:spcBef>
                <a:spcPts val="0"/>
              </a:spcBef>
              <a:spcAft>
                <a:spcPts val="0"/>
              </a:spcAft>
              <a:buClr>
                <a:srgbClr val="424242"/>
              </a:buClr>
              <a:buSzPts val="1200"/>
              <a:buFont typeface="Calibri"/>
              <a:buChar char="○"/>
            </a:pPr>
            <a:r>
              <a:rPr lang="en" sz="1200">
                <a:solidFill>
                  <a:srgbClr val="424242"/>
                </a:solidFill>
                <a:latin typeface="Calibri"/>
                <a:ea typeface="Calibri"/>
                <a:cs typeface="Calibri"/>
                <a:sym typeface="Calibri"/>
              </a:rPr>
              <a:t>4(7) – 5(</a:t>
            </a:r>
            <a:r>
              <a:rPr lang="en" sz="1300">
                <a:solidFill>
                  <a:srgbClr val="424242"/>
                </a:solidFill>
                <a:latin typeface="Calibri"/>
                <a:ea typeface="Calibri"/>
                <a:cs typeface="Calibri"/>
                <a:sym typeface="Calibri"/>
              </a:rPr>
              <a:t>– 2) = 38?</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28 + 10 = 38?</a:t>
            </a:r>
            <a:endParaRPr sz="1300">
              <a:solidFill>
                <a:srgbClr val="424242"/>
              </a:solidFill>
              <a:latin typeface="Calibri"/>
              <a:ea typeface="Calibri"/>
              <a:cs typeface="Calibri"/>
              <a:sym typeface="Calibri"/>
            </a:endParaRPr>
          </a:p>
          <a:p>
            <a:pPr indent="-311150" lvl="1"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38 = 38 ✓</a:t>
            </a:r>
            <a:endParaRPr sz="1300">
              <a:solidFill>
                <a:srgbClr val="424242"/>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development of organizational skills, check in with students within the first 2 – 3 minutes of work time. Look for students who are able to find the sum or difference of the equations with ease. If students struggle, direct students to use parentheses around the entirety of the equation being added or subtracted to enhance clarity and reduce errors.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chemeClr val="dk1"/>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students saw that adding or subtracting the equations in a system creates a third equation that can help us solve the system. In this activity, students reconnect the idea of the solution to a system to the intersection of the graphs of the equations.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They graph each original pair of equations and the equation that results from adding or subtracting them. They then observe that the graph of the third equation intersects the other two graphs at the identical point: the intersection of the first two. At this point, students simply get a graphical confirmation that adding or subtracting equations can help them find the solution to a system. They are not yet expected to be able to articulate why this is the case.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how to launch the activity, the answers, anticipated misconceptions, and the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that earlier they added or subtracted pairs of equations to form new equations. Explain that they will now graph each pair of equations in the systems given earlier, as well as the third equation that came from adding or subtracting those equations. Then they will make some observations about them.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into groups of 3 and provide access to graphing technology.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Assign one system for each group member to graph. Be sure to give students time to rearrange the equations into slope-intercept form before graphing.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discuss their observations after graphing.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for System A</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4"/>
              </a:rPr>
              <a:t>Desmos graph her</a:t>
            </a:r>
            <a:r>
              <a:rPr lang="en" sz="1300">
                <a:solidFill>
                  <a:schemeClr val="dk1"/>
                </a:solidFill>
                <a:latin typeface="Calibri"/>
                <a:ea typeface="Calibri"/>
                <a:cs typeface="Calibri"/>
                <a:sym typeface="Calibri"/>
              </a:rPr>
              <a:t>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5"/>
              </a:rPr>
              <a:t>Desmos graph here</a:t>
            </a:r>
            <a:r>
              <a:rPr lang="en" sz="1300">
                <a:solidFill>
                  <a:schemeClr val="dk1"/>
                </a:solidFill>
                <a:latin typeface="Calibri"/>
                <a:ea typeface="Calibri"/>
                <a:cs typeface="Calibri"/>
                <a:sym typeface="Calibri"/>
              </a:rPr>
              <a:t>. (In Desmos, toggle “on” the line by clicking on the open circle next to the equation entry.)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 sample: All three lines intersect at (1, 2). If students graph 8𝑦 = 16, the graph of the new equation is a horizontal line. If students graph 8𝑥 − 2𝑦 = 4, the graph of the new equation is a new line between the two original lines.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for System B</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6"/>
              </a:rPr>
              <a:t>Desmos graph here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7"/>
              </a:rPr>
              <a:t>Desmos graph here</a:t>
            </a:r>
            <a:r>
              <a:rPr lang="en" sz="1300">
                <a:solidFill>
                  <a:schemeClr val="dk1"/>
                </a:solidFill>
                <a:latin typeface="Calibri"/>
                <a:ea typeface="Calibri"/>
                <a:cs typeface="Calibri"/>
                <a:sym typeface="Calibri"/>
              </a:rPr>
              <a:t>. (In Desmos, toggle “on” the line by clicking on the open circle next to the equation entry.)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 sample: All three lines intersect at (5, – 6). If students graph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 the graph of the new equation is a horizontal line. The graph of the new equation is a vertical line.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for System C</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8"/>
              </a:rPr>
              <a:t>Desmos graph here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½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can be accessed using the online textbook or the </a:t>
            </a:r>
            <a:r>
              <a:rPr lang="en" sz="1300" u="sng">
                <a:solidFill>
                  <a:schemeClr val="hlink"/>
                </a:solidFill>
                <a:latin typeface="Calibri"/>
                <a:ea typeface="Calibri"/>
                <a:cs typeface="Calibri"/>
                <a:sym typeface="Calibri"/>
                <a:hlinkClick r:id="rId9"/>
              </a:rPr>
              <a:t>Desmos graph here</a:t>
            </a:r>
            <a:r>
              <a:rPr lang="en" sz="1300">
                <a:solidFill>
                  <a:schemeClr val="dk1"/>
                </a:solidFill>
                <a:latin typeface="Calibri"/>
                <a:ea typeface="Calibri"/>
                <a:cs typeface="Calibri"/>
                <a:sym typeface="Calibri"/>
              </a:rPr>
              <a:t>. (In Desmos, toggle “on” the line by clicking on the open circle next to the equation entry.)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 sample: All three lines intersect at (½ , 3). If students graph 10𝑦 = 30, the graph of the new equation is a horizontal line.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When solving system B, some students may not notice that the 𝑦-variable in one equation has a positive coefficient and the other has a negative coefficient. Consequently, they may decide to subtract the second equation from the first rather than to add the two equations. They may struggle to figure out why the solution pair they find doesn’t match what is on the graph. Suggest that they express the second equation in terms of addition, 𝑥 + (−𝑦) = 11, and try eliminating one variable again.</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Display the graphs that students generated for all to see and ask students to share their observations. Highlight that the graph of the new equation intersects the graphs of the equations in the original system at the same point.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None/>
            </a:pPr>
            <a:r>
              <a:rPr lang="en" sz="1300">
                <a:solidFill>
                  <a:schemeClr val="dk1"/>
                </a:solidFill>
                <a:latin typeface="Calibri"/>
                <a:ea typeface="Calibri"/>
                <a:cs typeface="Calibri"/>
                <a:sym typeface="Calibri"/>
              </a:rPr>
              <a:t>Invite students to make some conjectures as to why the graph of the new equation intersects the other two graphs at the same point. Without confirming or correcting their conjectures, tell students that they will investigate this question in the coming activities.</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the </a:t>
            </a:r>
            <a:r>
              <a:rPr lang="en" sz="1300" u="sng">
                <a:solidFill>
                  <a:schemeClr val="hlink"/>
                </a:solidFill>
                <a:latin typeface="Calibri"/>
                <a:ea typeface="Calibri"/>
                <a:cs typeface="Calibri"/>
                <a:sym typeface="Calibri"/>
                <a:hlinkClick r:id="rId2"/>
              </a:rPr>
              <a:t>Desmos graph here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approach is not helpful because the new equation is not a line and therefore not so easy to work with.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add both equations together and find the value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-term and then use it to find the value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 This point can’t be a solution to the system since it only solves the first equation.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ordered pair, (– 3, 5), is a solution to both equations in the system. When the equations are added together,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-terms form a zero pair and leave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So,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3. When that value is substituted into one of the equations and solved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we find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Did you add both equations together and find the value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-term and then use it to find the value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  This point can’t be a solution to the system since it does not solve either equation.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add both equations together and find the value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-term and then use it to find the value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  </a:t>
            </a:r>
            <a:r>
              <a:rPr lang="en" sz="1300">
                <a:solidFill>
                  <a:schemeClr val="dk1"/>
                </a:solidFill>
                <a:latin typeface="Calibri"/>
                <a:ea typeface="Calibri"/>
                <a:cs typeface="Calibri"/>
                <a:sym typeface="Calibri"/>
              </a:rPr>
              <a:t>This point can’t be a solution to the system since it only solves the first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en" sz="1400">
                <a:solidFill>
                  <a:srgbClr val="1D2125"/>
                </a:solidFill>
                <a:latin typeface="Calibri"/>
                <a:ea typeface="Calibri"/>
                <a:cs typeface="Calibri"/>
                <a:sym typeface="Calibri"/>
              </a:rPr>
              <a:t>Answers</a:t>
            </a:r>
            <a:endParaRPr b="1"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400">
                <a:solidFill>
                  <a:srgbClr val="1D2125"/>
                </a:solidFill>
                <a:latin typeface="Calibri"/>
                <a:ea typeface="Calibri"/>
                <a:cs typeface="Calibri"/>
                <a:sym typeface="Calibri"/>
              </a:rPr>
              <a:t>The result of adding the equations together is 6</a:t>
            </a:r>
            <a:r>
              <a:rPr i="1" lang="en" sz="1400">
                <a:solidFill>
                  <a:srgbClr val="1D2125"/>
                </a:solidFill>
                <a:latin typeface="Times New Roman"/>
                <a:ea typeface="Times New Roman"/>
                <a:cs typeface="Times New Roman"/>
                <a:sym typeface="Times New Roman"/>
              </a:rPr>
              <a:t>y </a:t>
            </a:r>
            <a:r>
              <a:rPr lang="en" sz="1400">
                <a:solidFill>
                  <a:srgbClr val="1D2125"/>
                </a:solidFill>
                <a:latin typeface="Calibri"/>
                <a:ea typeface="Calibri"/>
                <a:cs typeface="Calibri"/>
                <a:sym typeface="Calibri"/>
              </a:rPr>
              <a:t>= 24 or </a:t>
            </a:r>
            <a:r>
              <a:rPr i="1" lang="en" sz="1400">
                <a:solidFill>
                  <a:srgbClr val="1D2125"/>
                </a:solidFill>
                <a:latin typeface="Times New Roman"/>
                <a:ea typeface="Times New Roman"/>
                <a:cs typeface="Times New Roman"/>
                <a:sym typeface="Times New Roman"/>
              </a:rPr>
              <a:t>y </a:t>
            </a:r>
            <a:r>
              <a:rPr lang="en" sz="1400">
                <a:solidFill>
                  <a:srgbClr val="1D2125"/>
                </a:solidFill>
                <a:latin typeface="Calibri"/>
                <a:ea typeface="Calibri"/>
                <a:cs typeface="Calibri"/>
                <a:sym typeface="Calibri"/>
              </a:rPr>
              <a:t> = </a:t>
            </a:r>
            <a:r>
              <a:rPr baseline="30000" lang="en" sz="1400">
                <a:solidFill>
                  <a:srgbClr val="1D2125"/>
                </a:solidFill>
                <a:latin typeface="Calibri"/>
                <a:ea typeface="Calibri"/>
                <a:cs typeface="Calibri"/>
                <a:sym typeface="Calibri"/>
              </a:rPr>
              <a:t>24</a:t>
            </a:r>
            <a:r>
              <a:rPr lang="en" sz="1400">
                <a:solidFill>
                  <a:srgbClr val="1D2125"/>
                </a:solidFill>
                <a:latin typeface="Calibri"/>
                <a:ea typeface="Calibri"/>
                <a:cs typeface="Calibri"/>
                <a:sym typeface="Calibri"/>
              </a:rPr>
              <a:t>/</a:t>
            </a:r>
            <a:r>
              <a:rPr baseline="-25000" lang="en" sz="1400">
                <a:solidFill>
                  <a:srgbClr val="1D2125"/>
                </a:solidFill>
                <a:latin typeface="Calibri"/>
                <a:ea typeface="Calibri"/>
                <a:cs typeface="Calibri"/>
                <a:sym typeface="Calibri"/>
              </a:rPr>
              <a:t>6</a:t>
            </a:r>
            <a:r>
              <a:rPr lang="en" sz="1400">
                <a:solidFill>
                  <a:srgbClr val="1D2125"/>
                </a:solidFill>
                <a:latin typeface="Calibri"/>
                <a:ea typeface="Calibri"/>
                <a:cs typeface="Calibri"/>
                <a:sym typeface="Calibri"/>
              </a:rPr>
              <a:t> = 4.</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400">
                <a:solidFill>
                  <a:srgbClr val="1D2125"/>
                </a:solidFill>
                <a:latin typeface="Calibri"/>
                <a:ea typeface="Calibri"/>
                <a:cs typeface="Calibri"/>
                <a:sym typeface="Calibri"/>
              </a:rPr>
              <a:t>The graph of the equations can be viewed using the online textbook or this </a:t>
            </a:r>
            <a:r>
              <a:rPr lang="en" sz="1400" u="sng">
                <a:solidFill>
                  <a:schemeClr val="hlink"/>
                </a:solidFill>
                <a:latin typeface="Calibri"/>
                <a:ea typeface="Calibri"/>
                <a:cs typeface="Calibri"/>
                <a:sym typeface="Calibri"/>
                <a:hlinkClick r:id="rId2"/>
              </a:rPr>
              <a:t>Desmos graph</a:t>
            </a:r>
            <a:r>
              <a:rPr lang="en" sz="1400">
                <a:solidFill>
                  <a:srgbClr val="1D2125"/>
                </a:solidFill>
                <a:latin typeface="Calibri"/>
                <a:ea typeface="Calibri"/>
                <a:cs typeface="Calibri"/>
                <a:sym typeface="Calibri"/>
              </a:rPr>
              <a:t>. Note that the equations used were </a:t>
            </a:r>
            <a:r>
              <a:rPr i="1" lang="en" sz="1400">
                <a:solidFill>
                  <a:srgbClr val="1D2125"/>
                </a:solidFill>
                <a:latin typeface="Times New Roman"/>
                <a:ea typeface="Times New Roman"/>
                <a:cs typeface="Times New Roman"/>
                <a:sym typeface="Times New Roman"/>
              </a:rPr>
              <a:t>y </a:t>
            </a:r>
            <a:r>
              <a:rPr lang="en" sz="1400">
                <a:solidFill>
                  <a:srgbClr val="1D2125"/>
                </a:solidFill>
                <a:latin typeface="Calibri"/>
                <a:ea typeface="Calibri"/>
                <a:cs typeface="Calibri"/>
                <a:sym typeface="Calibri"/>
              </a:rPr>
              <a:t> = ¾ x + </a:t>
            </a:r>
            <a:r>
              <a:rPr baseline="30000" lang="en" sz="1400">
                <a:solidFill>
                  <a:srgbClr val="1D2125"/>
                </a:solidFill>
                <a:latin typeface="Calibri"/>
                <a:ea typeface="Calibri"/>
                <a:cs typeface="Calibri"/>
                <a:sym typeface="Calibri"/>
              </a:rPr>
              <a:t>7</a:t>
            </a:r>
            <a:r>
              <a:rPr lang="en" sz="1400">
                <a:solidFill>
                  <a:srgbClr val="1D2125"/>
                </a:solidFill>
                <a:latin typeface="Calibri"/>
                <a:ea typeface="Calibri"/>
                <a:cs typeface="Calibri"/>
                <a:sym typeface="Calibri"/>
              </a:rPr>
              <a:t>/</a:t>
            </a:r>
            <a:r>
              <a:rPr baseline="-25000" lang="en" sz="1400">
                <a:solidFill>
                  <a:srgbClr val="1D2125"/>
                </a:solidFill>
                <a:latin typeface="Calibri"/>
                <a:ea typeface="Calibri"/>
                <a:cs typeface="Calibri"/>
                <a:sym typeface="Calibri"/>
              </a:rPr>
              <a:t>4</a:t>
            </a:r>
            <a:r>
              <a:rPr lang="en" sz="1400">
                <a:solidFill>
                  <a:srgbClr val="1D2125"/>
                </a:solidFill>
                <a:latin typeface="Calibri"/>
                <a:ea typeface="Calibri"/>
                <a:cs typeface="Calibri"/>
                <a:sym typeface="Calibri"/>
              </a:rPr>
              <a:t> and </a:t>
            </a:r>
            <a:r>
              <a:rPr i="1" lang="en" sz="1400">
                <a:solidFill>
                  <a:srgbClr val="1D2125"/>
                </a:solidFill>
                <a:latin typeface="Times New Roman"/>
                <a:ea typeface="Times New Roman"/>
                <a:cs typeface="Times New Roman"/>
                <a:sym typeface="Times New Roman"/>
              </a:rPr>
              <a:t>y </a:t>
            </a:r>
            <a:r>
              <a:rPr lang="en" sz="1400">
                <a:solidFill>
                  <a:srgbClr val="1D2125"/>
                </a:solidFill>
                <a:latin typeface="Calibri"/>
                <a:ea typeface="Calibri"/>
                <a:cs typeface="Calibri"/>
                <a:sym typeface="Calibri"/>
              </a:rPr>
              <a:t> = – </a:t>
            </a:r>
            <a:r>
              <a:rPr baseline="30000" lang="en" sz="1400">
                <a:solidFill>
                  <a:srgbClr val="1D2125"/>
                </a:solidFill>
                <a:latin typeface="Calibri"/>
                <a:ea typeface="Calibri"/>
                <a:cs typeface="Calibri"/>
                <a:sym typeface="Calibri"/>
              </a:rPr>
              <a:t>3</a:t>
            </a:r>
            <a:r>
              <a:rPr lang="en" sz="1400">
                <a:solidFill>
                  <a:srgbClr val="1D2125"/>
                </a:solidFill>
                <a:latin typeface="Calibri"/>
                <a:ea typeface="Calibri"/>
                <a:cs typeface="Calibri"/>
                <a:sym typeface="Calibri"/>
              </a:rPr>
              <a:t>/</a:t>
            </a:r>
            <a:r>
              <a:rPr baseline="-25000" lang="en" sz="1400">
                <a:solidFill>
                  <a:srgbClr val="1D2125"/>
                </a:solidFill>
                <a:latin typeface="Calibri"/>
                <a:ea typeface="Calibri"/>
                <a:cs typeface="Calibri"/>
                <a:sym typeface="Calibri"/>
              </a:rPr>
              <a:t>2</a:t>
            </a:r>
            <a:r>
              <a:rPr lang="en" sz="1400">
                <a:solidFill>
                  <a:srgbClr val="1D2125"/>
                </a:solidFill>
                <a:latin typeface="Calibri"/>
                <a:ea typeface="Calibri"/>
                <a:cs typeface="Calibri"/>
                <a:sym typeface="Calibri"/>
              </a:rPr>
              <a:t> </a:t>
            </a:r>
            <a:r>
              <a:rPr i="1" lang="en" sz="1400">
                <a:solidFill>
                  <a:srgbClr val="1D2125"/>
                </a:solidFill>
                <a:latin typeface="Times New Roman"/>
                <a:ea typeface="Times New Roman"/>
                <a:cs typeface="Times New Roman"/>
                <a:sym typeface="Times New Roman"/>
              </a:rPr>
              <a:t>x</a:t>
            </a:r>
            <a:r>
              <a:rPr i="1" lang="en" sz="1400">
                <a:solidFill>
                  <a:srgbClr val="1D2125"/>
                </a:solidFill>
                <a:latin typeface="Times New Roman"/>
                <a:ea typeface="Times New Roman"/>
                <a:cs typeface="Times New Roman"/>
                <a:sym typeface="Times New Roman"/>
              </a:rPr>
              <a:t> </a:t>
            </a:r>
            <a:r>
              <a:rPr lang="en" sz="1400">
                <a:solidFill>
                  <a:srgbClr val="1D2125"/>
                </a:solidFill>
                <a:latin typeface="Calibri"/>
                <a:ea typeface="Calibri"/>
                <a:cs typeface="Calibri"/>
                <a:sym typeface="Calibri"/>
              </a:rPr>
              <a:t> + </a:t>
            </a:r>
            <a:r>
              <a:rPr baseline="30000" lang="en" sz="1400">
                <a:solidFill>
                  <a:srgbClr val="1D2125"/>
                </a:solidFill>
                <a:latin typeface="Calibri"/>
                <a:ea typeface="Calibri"/>
                <a:cs typeface="Calibri"/>
                <a:sym typeface="Calibri"/>
              </a:rPr>
              <a:t>17</a:t>
            </a:r>
            <a:r>
              <a:rPr lang="en" sz="1400">
                <a:solidFill>
                  <a:srgbClr val="1D2125"/>
                </a:solidFill>
                <a:latin typeface="Calibri"/>
                <a:ea typeface="Calibri"/>
                <a:cs typeface="Calibri"/>
                <a:sym typeface="Calibri"/>
              </a:rPr>
              <a:t>/</a:t>
            </a:r>
            <a:r>
              <a:rPr baseline="-25000" lang="en" sz="1400">
                <a:solidFill>
                  <a:srgbClr val="1D2125"/>
                </a:solidFill>
                <a:latin typeface="Calibri"/>
                <a:ea typeface="Calibri"/>
                <a:cs typeface="Calibri"/>
                <a:sym typeface="Calibri"/>
              </a:rPr>
              <a:t>2</a:t>
            </a:r>
            <a:r>
              <a:rPr lang="en" sz="1400">
                <a:solidFill>
                  <a:srgbClr val="1D2125"/>
                </a:solidFill>
                <a:latin typeface="Calibri"/>
                <a:ea typeface="Calibri"/>
                <a:cs typeface="Calibri"/>
                <a:sym typeface="Calibri"/>
              </a:rPr>
              <a:t> and the third line of </a:t>
            </a:r>
            <a:r>
              <a:rPr i="1" lang="en" sz="1400">
                <a:solidFill>
                  <a:srgbClr val="1D2125"/>
                </a:solidFill>
                <a:latin typeface="Times New Roman"/>
                <a:ea typeface="Times New Roman"/>
                <a:cs typeface="Times New Roman"/>
                <a:sym typeface="Times New Roman"/>
              </a:rPr>
              <a:t>y </a:t>
            </a:r>
            <a:r>
              <a:rPr lang="en" sz="1400">
                <a:solidFill>
                  <a:srgbClr val="1D2125"/>
                </a:solidFill>
                <a:latin typeface="Calibri"/>
                <a:ea typeface="Calibri"/>
                <a:cs typeface="Calibri"/>
                <a:sym typeface="Calibri"/>
              </a:rPr>
              <a:t> = 4. (In the Desmos graph, to toggle the </a:t>
            </a:r>
            <a:r>
              <a:rPr lang="en" sz="1400">
                <a:solidFill>
                  <a:srgbClr val="1D2125"/>
                </a:solidFill>
                <a:latin typeface="Calibri"/>
                <a:ea typeface="Calibri"/>
                <a:cs typeface="Calibri"/>
                <a:sym typeface="Calibri"/>
              </a:rPr>
              <a:t>third</a:t>
            </a:r>
            <a:r>
              <a:rPr lang="en" sz="1400">
                <a:solidFill>
                  <a:srgbClr val="1D2125"/>
                </a:solidFill>
                <a:latin typeface="Calibri"/>
                <a:ea typeface="Calibri"/>
                <a:cs typeface="Calibri"/>
                <a:sym typeface="Calibri"/>
              </a:rPr>
              <a:t> line “on,” click the </a:t>
            </a:r>
            <a:r>
              <a:rPr lang="en" sz="1400">
                <a:solidFill>
                  <a:srgbClr val="1D2125"/>
                </a:solidFill>
                <a:latin typeface="Calibri"/>
                <a:ea typeface="Calibri"/>
                <a:cs typeface="Calibri"/>
                <a:sym typeface="Calibri"/>
              </a:rPr>
              <a:t>open</a:t>
            </a:r>
            <a:r>
              <a:rPr lang="en" sz="1400">
                <a:solidFill>
                  <a:srgbClr val="1D2125"/>
                </a:solidFill>
                <a:latin typeface="Calibri"/>
                <a:ea typeface="Calibri"/>
                <a:cs typeface="Calibri"/>
                <a:sym typeface="Calibri"/>
              </a:rPr>
              <a:t> circle next to its entry line.)</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400">
                <a:solidFill>
                  <a:srgbClr val="1D2125"/>
                </a:solidFill>
                <a:latin typeface="Calibri"/>
                <a:ea typeface="Calibri"/>
                <a:cs typeface="Calibri"/>
                <a:sym typeface="Calibri"/>
              </a:rPr>
              <a:t>The solution to the system is (3, 4). (To toggle the point “on,” click the open circle next to its entry line.) </a:t>
            </a:r>
            <a:endParaRPr sz="14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sz="700">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sz="700">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lang="en" sz="1300">
                <a:solidFill>
                  <a:schemeClr val="dk1"/>
                </a:solidFill>
                <a:latin typeface="Calibri"/>
                <a:ea typeface="Calibri"/>
                <a:cs typeface="Calibri"/>
                <a:sym typeface="Calibri"/>
              </a:rPr>
              <a:t>Graphing technology should not be used in this cool down.</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Adding the two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½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0, so adding the equations would eliminate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-variable and enable solving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Three-halves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Adding the equations together yields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8</a:t>
            </a:r>
            <a:endParaRPr baseline="-25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3 + </a:t>
            </a:r>
            <a:r>
              <a:rPr lang="en" sz="1300">
                <a:solidFill>
                  <a:schemeClr val="dk1"/>
                </a:solidFill>
                <a:latin typeface="Calibri"/>
                <a:ea typeface="Calibri"/>
                <a:cs typeface="Calibri"/>
                <a:sym typeface="Calibri"/>
              </a:rPr>
              <a:t>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Changes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the start of the next lesson, consider reviewing the strategy of rewriting equations with subtraction as equivalent equations with addition (and similarly teaching the strategy “always add” and “multiply by a negative”) for students who struggle with subtracting entire equations.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7837c989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7837c989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73e840df6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73e840df6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Now that students have an additional strategy for solving systems in their toolkit, invite students to reflect on three systems seen in the synthesis of a previous lesson, in which they made a case for solving one by substitution.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With a little bit of rearranging (of the equations), all of these systems could be solved by substitution or elimination. Students should at least recognize that systems 1 and 3 can be solved efficiently by elimination, while system 2 can be solved efficiently by substitution.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slide" Target="/ppt/slides/slide17.xml"/><Relationship Id="rId5" Type="http://schemas.openxmlformats.org/officeDocument/2006/relationships/hyperlink" Target="https://www.desmos.com/calculator/ehaiwmdupe" TargetMode="External"/><Relationship Id="rId6" Type="http://schemas.openxmlformats.org/officeDocument/2006/relationships/hyperlink" Target="https://www.desmos.com/calculator/yrufovpy6j" TargetMode="External"/><Relationship Id="rId7" Type="http://schemas.openxmlformats.org/officeDocument/2006/relationships/hyperlink" Target="https://www.desmos.com/calculator/yrufovpy6j"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hyperlink" Target="https://www.desmos.com/calculator/e133wwa4y4" TargetMode="External"/><Relationship Id="rId5"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hyperlink" Target="https://www.desmos.com/calculator/27v6ks7yqy"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6.jpg"/><Relationship Id="rId4" Type="http://schemas.openxmlformats.org/officeDocument/2006/relationships/hyperlink" Target="https://www.youtube.com/watch?v=en8i84G-SHs" TargetMode="External"/><Relationship Id="rId5" Type="http://schemas.openxmlformats.org/officeDocument/2006/relationships/hyperlink" Target="https://www.youtube.com/watch?v=en8i84G-SHs" TargetMode="External"/><Relationship Id="rId6"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21.png"/><Relationship Id="rId7"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7.png"/><Relationship Id="rId5" Type="http://schemas.openxmlformats.org/officeDocument/2006/relationships/image" Target="../media/image21.png"/><Relationship Id="rId6" Type="http://schemas.openxmlformats.org/officeDocument/2006/relationships/image" Target="../media/image25.png"/><Relationship Id="rId7"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4</a:t>
            </a:r>
            <a:r>
              <a:rPr lang="en" sz="1800">
                <a:solidFill>
                  <a:srgbClr val="424242"/>
                </a:solidFill>
                <a:latin typeface="Calibri"/>
                <a:ea typeface="Calibri"/>
                <a:cs typeface="Calibri"/>
                <a:sym typeface="Calibri"/>
              </a:rPr>
              <a:t> </a:t>
            </a:r>
            <a:r>
              <a:rPr lang="en" sz="1800"/>
              <a:t>Solving Systems by Elimination,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a:t>
            </a:r>
            <a:r>
              <a:rPr lang="en"/>
              <a:t>4 Solving Systems by Elimination,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{4413E9E8-C006-4F95-8786-0BF62746FCC4}</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523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100">
                <a:solidFill>
                  <a:srgbClr val="F3F3F3"/>
                </a:solidFill>
              </a:rPr>
              <a:t>By the end of this lesson you will be able to -</a:t>
            </a:r>
            <a:endParaRPr b="1" sz="2100">
              <a:solidFill>
                <a:srgbClr val="F3F3F3"/>
              </a:solidFill>
            </a:endParaRPr>
          </a:p>
          <a:p>
            <a:pPr indent="-361950" lvl="0" marL="457200" rtl="0" algn="l">
              <a:lnSpc>
                <a:spcPct val="100000"/>
              </a:lnSpc>
              <a:spcBef>
                <a:spcPts val="1000"/>
              </a:spcBef>
              <a:spcAft>
                <a:spcPts val="0"/>
              </a:spcAft>
              <a:buClr>
                <a:srgbClr val="F3F3F3"/>
              </a:buClr>
              <a:buSzPts val="2100"/>
              <a:buFont typeface="Helvetica Neue"/>
              <a:buChar char="●"/>
            </a:pPr>
            <a:r>
              <a:rPr b="1" lang="en" sz="2100">
                <a:solidFill>
                  <a:srgbClr val="F3F3F3"/>
                </a:solidFill>
              </a:rPr>
              <a:t>Solve systems of equations </a:t>
            </a:r>
            <a:r>
              <a:rPr lang="en" sz="2100">
                <a:solidFill>
                  <a:srgbClr val="F3F3F3"/>
                </a:solidFill>
              </a:rPr>
              <a:t>by adding or subtracting them to eliminate a variable.</a:t>
            </a:r>
            <a:endParaRPr sz="2100">
              <a:solidFill>
                <a:srgbClr val="F3F3F3"/>
              </a:solidFill>
            </a:endParaRPr>
          </a:p>
          <a:p>
            <a:pPr indent="-361950" lvl="0" marL="457200" rtl="0" algn="l">
              <a:lnSpc>
                <a:spcPct val="100000"/>
              </a:lnSpc>
              <a:spcBef>
                <a:spcPts val="1000"/>
              </a:spcBef>
              <a:spcAft>
                <a:spcPts val="0"/>
              </a:spcAft>
              <a:buClr>
                <a:srgbClr val="F3F3F3"/>
              </a:buClr>
              <a:buSzPts val="2100"/>
              <a:buFont typeface="Helvetica Neue"/>
              <a:buChar char="●"/>
            </a:pPr>
            <a:r>
              <a:rPr b="1" lang="en" sz="2100">
                <a:solidFill>
                  <a:srgbClr val="F3F3F3"/>
                </a:solidFill>
              </a:rPr>
              <a:t>Demonstrate that adding or subtracting equations</a:t>
            </a:r>
            <a:r>
              <a:rPr lang="en" sz="2100">
                <a:solidFill>
                  <a:srgbClr val="F3F3F3"/>
                </a:solidFill>
              </a:rPr>
              <a:t> in a system creates a new equation, where one of the solutions to this equation is the solution to the system.</a:t>
            </a:r>
            <a:endParaRPr sz="2100">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a:t>
            </a:r>
            <a:r>
              <a:rPr lang="en">
                <a:solidFill>
                  <a:srgbClr val="EFEFEF"/>
                </a:solidFill>
              </a:rPr>
              <a:t>.</a:t>
            </a:r>
            <a:r>
              <a:rPr lang="en">
                <a:solidFill>
                  <a:srgbClr val="EFEFEF"/>
                </a:solidFill>
              </a:rPr>
              <a:t>4 Solving Systems by Elimination, Part 1</a:t>
            </a:r>
            <a:endParaRPr>
              <a:solidFill>
                <a:srgbClr val="EFEFEF"/>
              </a:solidFill>
            </a:endParaRPr>
          </a:p>
        </p:txBody>
      </p:sp>
      <p:pic>
        <p:nvPicPr>
          <p:cNvPr id="70" name="Google Shape;70;p10" title="Goals-6.png"/>
          <p:cNvPicPr preferRelativeResize="0"/>
          <p:nvPr/>
        </p:nvPicPr>
        <p:blipFill>
          <a:blip r:embed="rId3">
            <a:alphaModFix/>
          </a:blip>
          <a:stretch>
            <a:fillRect/>
          </a:stretch>
        </p:blipFill>
        <p:spPr>
          <a:xfrm>
            <a:off x="5942423" y="1126823"/>
            <a:ext cx="2889875" cy="2889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Substitution</a:t>
            </a:r>
            <a:endParaRPr/>
          </a:p>
          <a:p>
            <a:pPr indent="-330200" lvl="1" marL="914400" rtl="0" algn="l">
              <a:spcBef>
                <a:spcPts val="0"/>
              </a:spcBef>
              <a:spcAft>
                <a:spcPts val="0"/>
              </a:spcAft>
              <a:buSzPts val="1600"/>
              <a:buChar char="○"/>
            </a:pPr>
            <a:r>
              <a:rPr lang="en"/>
              <a:t>A method replacing a variable with an expression it is equal to.</a:t>
            </a:r>
            <a:endParaRPr i="1"/>
          </a:p>
          <a:p>
            <a:pPr indent="-342900" lvl="0" marL="457200" rtl="0" algn="l">
              <a:spcBef>
                <a:spcPts val="1000"/>
              </a:spcBef>
              <a:spcAft>
                <a:spcPts val="0"/>
              </a:spcAft>
              <a:buSzPts val="1800"/>
              <a:buChar char="●"/>
            </a:pPr>
            <a:r>
              <a:rPr lang="en"/>
              <a:t>System of Equations</a:t>
            </a:r>
            <a:endParaRPr/>
          </a:p>
          <a:p>
            <a:pPr indent="-330200" lvl="1" marL="914400" rtl="0" algn="l">
              <a:spcBef>
                <a:spcPts val="0"/>
              </a:spcBef>
              <a:spcAft>
                <a:spcPts val="0"/>
              </a:spcAft>
              <a:buSzPts val="1600"/>
              <a:buChar char="○"/>
            </a:pPr>
            <a:r>
              <a:rPr lang="en"/>
              <a:t>Two or more equations that represent the constraints in the same situation.</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4 Solving Systems by Elimination,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Elimination</a:t>
            </a:r>
            <a:endParaRPr/>
          </a:p>
          <a:p>
            <a:pPr indent="-330200" lvl="1" marL="914400" rtl="0" algn="l">
              <a:spcBef>
                <a:spcPts val="0"/>
              </a:spcBef>
              <a:spcAft>
                <a:spcPts val="0"/>
              </a:spcAft>
              <a:buSzPts val="1600"/>
              <a:buChar char="○"/>
            </a:pPr>
            <a:r>
              <a:rPr lang="en"/>
              <a:t>A method of solving a system of equations where you add or subtract a multiple of one equation to another to get an equation with only one variable.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Notice &amp; Wonder 👀</a:t>
            </a:r>
            <a:endParaRPr baseline="30000">
              <a:solidFill>
                <a:srgbClr val="005047"/>
              </a:solidFill>
            </a:endParaRPr>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2.4.1 Combining Two True Equations</a:t>
            </a:r>
            <a:endParaRPr/>
          </a:p>
        </p:txBody>
      </p:sp>
      <p:pic>
        <p:nvPicPr>
          <p:cNvPr id="116" name="Google Shape;116;p13" title="Screenshot 2025-08-20 at 1.50.05 PM.png"/>
          <p:cNvPicPr preferRelativeResize="0"/>
          <p:nvPr/>
        </p:nvPicPr>
        <p:blipFill>
          <a:blip r:embed="rId4">
            <a:alphaModFix/>
          </a:blip>
          <a:stretch>
            <a:fillRect/>
          </a:stretch>
        </p:blipFill>
        <p:spPr>
          <a:xfrm>
            <a:off x="577675" y="1273838"/>
            <a:ext cx="8254625" cy="2701150"/>
          </a:xfrm>
          <a:prstGeom prst="rect">
            <a:avLst/>
          </a:prstGeom>
          <a:noFill/>
          <a:ln>
            <a:noFill/>
          </a:ln>
        </p:spPr>
      </p:pic>
      <p:sp>
        <p:nvSpPr>
          <p:cNvPr id="117" name="Google Shape;117;p13"/>
          <p:cNvSpPr txBox="1"/>
          <p:nvPr>
            <p:ph idx="1" type="body"/>
          </p:nvPr>
        </p:nvSpPr>
        <p:spPr>
          <a:xfrm>
            <a:off x="577675" y="3290625"/>
            <a:ext cx="3516600" cy="9873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1000"/>
              </a:spcBef>
              <a:spcAft>
                <a:spcPts val="0"/>
              </a:spcAft>
              <a:buSzPts val="2200"/>
              <a:buAutoNum type="arabicPeriod"/>
            </a:pPr>
            <a:r>
              <a:rPr lang="en" sz="2200"/>
              <a:t>What do you notice?</a:t>
            </a:r>
            <a:endParaRPr sz="2200"/>
          </a:p>
          <a:p>
            <a:pPr indent="-368300" lvl="0" marL="457200" rtl="0" algn="l">
              <a:lnSpc>
                <a:spcPct val="100000"/>
              </a:lnSpc>
              <a:spcBef>
                <a:spcPts val="500"/>
              </a:spcBef>
              <a:spcAft>
                <a:spcPts val="500"/>
              </a:spcAft>
              <a:buSzPts val="2200"/>
              <a:buAutoNum type="arabicPeriod"/>
            </a:pPr>
            <a:r>
              <a:rPr lang="en" sz="2200"/>
              <a:t>What do you wonder?</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Diego’s Method ➕</a:t>
            </a:r>
            <a:endParaRPr sz="26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2.4.2 Adding Equations</a:t>
            </a:r>
            <a:endParaRPr/>
          </a:p>
        </p:txBody>
      </p:sp>
      <p:pic>
        <p:nvPicPr>
          <p:cNvPr id="154" name="Google Shape;154;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4805700" y="679625"/>
            <a:ext cx="3652500" cy="2772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Write an initial draft explaining Diego’s solution method.</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Share your response and get feedback.</a:t>
            </a:r>
            <a:endParaRPr sz="1500">
              <a:solidFill>
                <a:schemeClr val="dk1"/>
              </a:solidFill>
              <a:latin typeface="Calibri"/>
              <a:ea typeface="Calibri"/>
              <a:cs typeface="Calibri"/>
              <a:sym typeface="Calibri"/>
            </a:endParaRPr>
          </a:p>
          <a:p>
            <a:pPr indent="-317500" lvl="0" marL="914400" rtl="0" algn="l">
              <a:lnSpc>
                <a:spcPct val="115000"/>
              </a:lnSpc>
              <a:spcBef>
                <a:spcPts val="0"/>
              </a:spcBef>
              <a:spcAft>
                <a:spcPts val="0"/>
              </a:spcAft>
              <a:buClr>
                <a:schemeClr val="dk1"/>
              </a:buClr>
              <a:buSzPts val="1400"/>
              <a:buFont typeface="Calibri"/>
              <a:buChar char="●"/>
            </a:pPr>
            <a:r>
              <a:rPr i="1" lang="en">
                <a:solidFill>
                  <a:schemeClr val="dk1"/>
                </a:solidFill>
                <a:latin typeface="Calibri"/>
                <a:ea typeface="Calibri"/>
                <a:cs typeface="Calibri"/>
                <a:sym typeface="Calibri"/>
              </a:rPr>
              <a:t>How did you use Diego’s method to solve this problem? </a:t>
            </a:r>
            <a:endParaRPr i="1">
              <a:solidFill>
                <a:schemeClr val="dk1"/>
              </a:solidFill>
              <a:latin typeface="Calibri"/>
              <a:ea typeface="Calibri"/>
              <a:cs typeface="Calibri"/>
              <a:sym typeface="Calibri"/>
            </a:endParaRPr>
          </a:p>
          <a:p>
            <a:pPr indent="-317500" lvl="0" marL="914400" rtl="0" algn="l">
              <a:lnSpc>
                <a:spcPct val="115000"/>
              </a:lnSpc>
              <a:spcBef>
                <a:spcPts val="0"/>
              </a:spcBef>
              <a:spcAft>
                <a:spcPts val="0"/>
              </a:spcAft>
              <a:buClr>
                <a:schemeClr val="dk1"/>
              </a:buClr>
              <a:buSzPts val="1400"/>
              <a:buFont typeface="Calibri"/>
              <a:buChar char="●"/>
            </a:pPr>
            <a:r>
              <a:rPr i="1" lang="en">
                <a:solidFill>
                  <a:schemeClr val="dk1"/>
                </a:solidFill>
                <a:latin typeface="Calibri"/>
                <a:ea typeface="Calibri"/>
                <a:cs typeface="Calibri"/>
                <a:sym typeface="Calibri"/>
              </a:rPr>
              <a:t>Can you say more about … ?</a:t>
            </a:r>
            <a:endParaRPr i="1">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Revise your draft based on the feedback received.</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Stronger and Clearer Each Time</a:t>
            </a:r>
            <a:endParaRPr sz="1000">
              <a:latin typeface="Calibri"/>
              <a:ea typeface="Calibri"/>
              <a:cs typeface="Calibri"/>
              <a:sym typeface="Calibri"/>
            </a:endParaRPr>
          </a:p>
        </p:txBody>
      </p:sp>
      <p:sp>
        <p:nvSpPr>
          <p:cNvPr id="157" name="Google Shape;157;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158" name="Google Shape;158;p15"/>
          <p:cNvSpPr/>
          <p:nvPr/>
        </p:nvSpPr>
        <p:spPr>
          <a:xfrm>
            <a:off x="4820950" y="3557450"/>
            <a:ext cx="3652500" cy="1447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Calibri"/>
                <a:ea typeface="Calibri"/>
                <a:cs typeface="Calibri"/>
                <a:sym typeface="Calibri"/>
              </a:rPr>
              <a:t>Is this true?           2 + 2 = 4</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chemeClr val="dk1"/>
                </a:solidFill>
                <a:latin typeface="Calibri"/>
                <a:ea typeface="Calibri"/>
                <a:cs typeface="Calibri"/>
                <a:sym typeface="Calibri"/>
              </a:rPr>
              <a:t>Is this true?           3 + 1 = 4</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chemeClr val="dk1"/>
                </a:solidFill>
                <a:latin typeface="Calibri"/>
                <a:ea typeface="Calibri"/>
                <a:cs typeface="Calibri"/>
                <a:sym typeface="Calibri"/>
              </a:rPr>
              <a:t>Is this true, too?   5 + 3 = 8</a:t>
            </a:r>
            <a:endParaRPr sz="1800">
              <a:solidFill>
                <a:schemeClr val="dk1"/>
              </a:solidFill>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Diego’s Method 🤔</a:t>
            </a:r>
            <a:endParaRPr>
              <a:solidFill>
                <a:srgbClr val="005047"/>
              </a:solidFill>
            </a:endParaRPr>
          </a:p>
        </p:txBody>
      </p:sp>
      <p:sp>
        <p:nvSpPr>
          <p:cNvPr id="164" name="Google Shape;164;p16"/>
          <p:cNvSpPr txBox="1"/>
          <p:nvPr>
            <p:ph idx="1" type="body"/>
          </p:nvPr>
        </p:nvSpPr>
        <p:spPr>
          <a:xfrm>
            <a:off x="311700" y="901075"/>
            <a:ext cx="4360500" cy="38334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2200"/>
              <a:t>Examine</a:t>
            </a:r>
            <a:r>
              <a:rPr lang="en" sz="2200"/>
              <a:t> Diego’s work and try to make sense of </a:t>
            </a:r>
            <a:r>
              <a:rPr lang="en" sz="2200"/>
              <a:t>what</a:t>
            </a:r>
            <a:r>
              <a:rPr lang="en" sz="2200"/>
              <a:t> he did. Then you will discuss his thinking with a partner.</a:t>
            </a:r>
            <a:endParaRPr sz="2200"/>
          </a:p>
          <a:p>
            <a:pPr indent="0" lvl="0" marL="0" rtl="0" algn="l">
              <a:lnSpc>
                <a:spcPct val="90000"/>
              </a:lnSpc>
              <a:spcBef>
                <a:spcPts val="1200"/>
              </a:spcBef>
              <a:spcAft>
                <a:spcPts val="0"/>
              </a:spcAft>
              <a:buNone/>
            </a:pPr>
            <a:r>
              <a:t/>
            </a:r>
            <a:endParaRPr sz="2200"/>
          </a:p>
          <a:p>
            <a:pPr indent="-368300" lvl="0" marL="457200" rtl="0" algn="l">
              <a:lnSpc>
                <a:spcPct val="90000"/>
              </a:lnSpc>
              <a:spcBef>
                <a:spcPts val="0"/>
              </a:spcBef>
              <a:spcAft>
                <a:spcPts val="0"/>
              </a:spcAft>
              <a:buSzPts val="2200"/>
              <a:buAutoNum type="arabicPeriod"/>
            </a:pPr>
            <a:r>
              <a:rPr lang="en" sz="2200"/>
              <a:t>What did Diego do to solve the system?</a:t>
            </a:r>
            <a:endParaRPr sz="2200"/>
          </a:p>
          <a:p>
            <a:pPr indent="-368300" lvl="0" marL="457200" rtl="0" algn="l">
              <a:lnSpc>
                <a:spcPct val="90000"/>
              </a:lnSpc>
              <a:spcBef>
                <a:spcPts val="1000"/>
              </a:spcBef>
              <a:spcAft>
                <a:spcPts val="0"/>
              </a:spcAft>
              <a:buSzPts val="2200"/>
              <a:buAutoNum type="arabicPeriod"/>
            </a:pPr>
            <a:r>
              <a:rPr lang="en" sz="2200"/>
              <a:t>Is the pair of </a:t>
            </a:r>
            <a:r>
              <a:rPr i="1" lang="en" sz="2200">
                <a:latin typeface="Times New Roman"/>
                <a:ea typeface="Times New Roman"/>
                <a:cs typeface="Times New Roman"/>
                <a:sym typeface="Times New Roman"/>
              </a:rPr>
              <a:t>x</a:t>
            </a:r>
            <a:r>
              <a:rPr lang="en" sz="2200"/>
              <a:t>- and </a:t>
            </a:r>
            <a:r>
              <a:rPr i="1" lang="en" sz="2200">
                <a:latin typeface="Times New Roman"/>
                <a:ea typeface="Times New Roman"/>
                <a:cs typeface="Times New Roman"/>
                <a:sym typeface="Times New Roman"/>
              </a:rPr>
              <a:t>y</a:t>
            </a:r>
            <a:r>
              <a:rPr lang="en" sz="2200"/>
              <a:t>-values that Diego found actually a solution to the system?</a:t>
            </a:r>
            <a:endParaRPr sz="2200"/>
          </a:p>
          <a:p>
            <a:pPr indent="-368300" lvl="0" marL="457200" rtl="0" algn="l">
              <a:lnSpc>
                <a:spcPct val="90000"/>
              </a:lnSpc>
              <a:spcBef>
                <a:spcPts val="1000"/>
              </a:spcBef>
              <a:spcAft>
                <a:spcPts val="0"/>
              </a:spcAft>
              <a:buSzPts val="2200"/>
              <a:buAutoNum type="arabicPeriod"/>
            </a:pPr>
            <a:r>
              <a:rPr lang="en" sz="2200"/>
              <a:t>How do you know?</a:t>
            </a:r>
            <a:endParaRPr sz="2200"/>
          </a:p>
        </p:txBody>
      </p:sp>
      <p:sp>
        <p:nvSpPr>
          <p:cNvPr id="165" name="Google Shape;165;p1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2.4.2 Adding Equations</a:t>
            </a:r>
            <a:endParaRPr/>
          </a:p>
        </p:txBody>
      </p:sp>
      <p:graphicFrame>
        <p:nvGraphicFramePr>
          <p:cNvPr id="167" name="Google Shape;167;p16"/>
          <p:cNvGraphicFramePr/>
          <p:nvPr/>
        </p:nvGraphicFramePr>
        <p:xfrm>
          <a:off x="5817000" y="1109313"/>
          <a:ext cx="3000000" cy="3000000"/>
        </p:xfrm>
        <a:graphic>
          <a:graphicData uri="http://schemas.openxmlformats.org/drawingml/2006/table">
            <a:tbl>
              <a:tblPr>
                <a:noFill/>
                <a:tableStyleId>{5DA3CE16-45BB-4367-BAE3-EAB35D071C82}</a:tableStyleId>
              </a:tblPr>
              <a:tblGrid>
                <a:gridCol w="2757725"/>
              </a:tblGrid>
              <a:tr h="3810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Diego’s work</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8</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rPr lang="en" sz="2200">
                          <a:solidFill>
                            <a:srgbClr val="424242"/>
                          </a:solidFill>
                          <a:latin typeface="Calibri"/>
                          <a:ea typeface="Calibri"/>
                          <a:cs typeface="Calibri"/>
                          <a:sym typeface="Calibri"/>
                        </a:rPr>
                        <a:t>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4</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rPr lang="en" sz="2200">
                          <a:solidFill>
                            <a:srgbClr val="424242"/>
                          </a:solidFill>
                          <a:latin typeface="Calibri"/>
                          <a:ea typeface="Calibri"/>
                          <a:cs typeface="Calibri"/>
                          <a:sym typeface="Calibri"/>
                        </a:rPr>
                        <a:t>2(1)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8</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6</a:t>
                      </a:r>
                      <a:endParaRPr sz="2200">
                        <a:solidFill>
                          <a:srgbClr val="424242"/>
                        </a:solidFill>
                        <a:latin typeface="Calibri"/>
                        <a:ea typeface="Calibri"/>
                        <a:cs typeface="Calibri"/>
                        <a:sym typeface="Calibri"/>
                      </a:endParaRPr>
                    </a:p>
                    <a:p>
                      <a:pPr indent="0" lvl="0" marL="0" rtl="0" algn="l">
                        <a:lnSpc>
                          <a:spcPct val="90000"/>
                        </a:lnSpc>
                        <a:spcBef>
                          <a:spcPts val="0"/>
                        </a:spcBef>
                        <a:spcAft>
                          <a:spcPts val="0"/>
                        </a:spcAft>
                        <a:buNone/>
                      </a:pP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17"/>
          <p:cNvSpPr txBox="1"/>
          <p:nvPr>
            <p:ph type="title"/>
          </p:nvPr>
        </p:nvSpPr>
        <p:spPr>
          <a:xfrm>
            <a:off x="311700" y="1402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Diego’s Method 🤔</a:t>
            </a:r>
            <a:endParaRPr sz="3000">
              <a:solidFill>
                <a:srgbClr val="005047"/>
              </a:solidFill>
            </a:endParaRPr>
          </a:p>
        </p:txBody>
      </p:sp>
      <p:sp>
        <p:nvSpPr>
          <p:cNvPr id="173" name="Google Shape;173;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7"/>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2.4.2 Adding Equations</a:t>
            </a:r>
            <a:endParaRPr/>
          </a:p>
        </p:txBody>
      </p:sp>
      <p:sp>
        <p:nvSpPr>
          <p:cNvPr id="175" name="Google Shape;175;p17"/>
          <p:cNvSpPr txBox="1"/>
          <p:nvPr>
            <p:ph idx="1" type="body"/>
          </p:nvPr>
        </p:nvSpPr>
        <p:spPr>
          <a:xfrm>
            <a:off x="4854300" y="855526"/>
            <a:ext cx="3978000" cy="2166900"/>
          </a:xfrm>
          <a:prstGeom prst="rect">
            <a:avLst/>
          </a:prstGeom>
        </p:spPr>
        <p:txBody>
          <a:bodyPr anchorCtr="0" anchor="t" bIns="91425" lIns="91425" spcFirstLastPara="1" rIns="91425" wrap="square" tIns="91425">
            <a:noAutofit/>
          </a:bodyPr>
          <a:lstStyle/>
          <a:p>
            <a:pPr indent="-361950" lvl="0" marL="457200" rtl="0" algn="l">
              <a:lnSpc>
                <a:spcPct val="90000"/>
              </a:lnSpc>
              <a:spcBef>
                <a:spcPts val="0"/>
              </a:spcBef>
              <a:spcAft>
                <a:spcPts val="0"/>
              </a:spcAft>
              <a:buSzPts val="2100"/>
              <a:buAutoNum type="arabicPeriod" startAt="8"/>
            </a:pPr>
            <a:r>
              <a:rPr lang="en" sz="2100"/>
              <a:t>Will Diego’s method work for solving the system? </a:t>
            </a:r>
            <a:r>
              <a:rPr lang="en" sz="2100"/>
              <a:t>If Diego’s method does not work, use a different method to solve and get the answers.</a:t>
            </a:r>
            <a:endParaRPr sz="2100"/>
          </a:p>
          <a:p>
            <a:pPr indent="-361950" lvl="0" marL="457200" rtl="0" algn="l">
              <a:lnSpc>
                <a:spcPct val="90000"/>
              </a:lnSpc>
              <a:spcBef>
                <a:spcPts val="0"/>
              </a:spcBef>
              <a:spcAft>
                <a:spcPts val="0"/>
              </a:spcAft>
              <a:buSzPts val="2100"/>
              <a:buAutoNum type="arabicPeriod" startAt="8"/>
            </a:pPr>
            <a:r>
              <a:rPr lang="en" sz="2100"/>
              <a:t>What is the </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a:t>
            </a:r>
            <a:r>
              <a:rPr lang="en" sz="2100"/>
              <a:t>value?</a:t>
            </a:r>
            <a:endParaRPr sz="2100"/>
          </a:p>
          <a:p>
            <a:pPr indent="-361950" lvl="0" marL="457200" rtl="0" algn="l">
              <a:lnSpc>
                <a:spcPct val="90000"/>
              </a:lnSpc>
              <a:spcBef>
                <a:spcPts val="0"/>
              </a:spcBef>
              <a:spcAft>
                <a:spcPts val="0"/>
              </a:spcAft>
              <a:buSzPts val="2100"/>
              <a:buAutoNum type="arabicPeriod" startAt="8"/>
            </a:pPr>
            <a:r>
              <a:rPr lang="en" sz="2100"/>
              <a:t>What is the </a:t>
            </a:r>
            <a:r>
              <a:rPr i="1" lang="en" sz="2100">
                <a:latin typeface="Times New Roman"/>
                <a:ea typeface="Times New Roman"/>
                <a:cs typeface="Times New Roman"/>
                <a:sym typeface="Times New Roman"/>
              </a:rPr>
              <a:t>y</a:t>
            </a:r>
            <a:r>
              <a:rPr lang="en" sz="2100"/>
              <a:t> value?</a:t>
            </a:r>
            <a:endParaRPr sz="2100"/>
          </a:p>
          <a:p>
            <a:pPr indent="-361950" lvl="0" marL="457200" rtl="0" algn="l">
              <a:lnSpc>
                <a:spcPct val="90000"/>
              </a:lnSpc>
              <a:spcBef>
                <a:spcPts val="0"/>
              </a:spcBef>
              <a:spcAft>
                <a:spcPts val="0"/>
              </a:spcAft>
              <a:buSzPts val="2100"/>
              <a:buAutoNum type="arabicPeriod" startAt="8"/>
            </a:pPr>
            <a:r>
              <a:rPr lang="en" sz="2100"/>
              <a:t>Explain your solutions.</a:t>
            </a:r>
            <a:endParaRPr sz="2100"/>
          </a:p>
        </p:txBody>
      </p:sp>
      <p:sp>
        <p:nvSpPr>
          <p:cNvPr id="176" name="Google Shape;176;p17"/>
          <p:cNvSpPr txBox="1"/>
          <p:nvPr>
            <p:ph idx="1" type="body"/>
          </p:nvPr>
        </p:nvSpPr>
        <p:spPr>
          <a:xfrm>
            <a:off x="154425" y="855526"/>
            <a:ext cx="4251000" cy="2379900"/>
          </a:xfrm>
          <a:prstGeom prst="rect">
            <a:avLst/>
          </a:prstGeom>
        </p:spPr>
        <p:txBody>
          <a:bodyPr anchorCtr="0" anchor="t" bIns="91425" lIns="91425" spcFirstLastPara="1" rIns="91425" wrap="square" tIns="91425">
            <a:normAutofit lnSpcReduction="10000"/>
          </a:bodyPr>
          <a:lstStyle/>
          <a:p>
            <a:pPr indent="-361950" lvl="0" marL="457200" rtl="0" algn="l">
              <a:lnSpc>
                <a:spcPct val="90000"/>
              </a:lnSpc>
              <a:spcBef>
                <a:spcPts val="0"/>
              </a:spcBef>
              <a:spcAft>
                <a:spcPts val="0"/>
              </a:spcAft>
              <a:buSzPts val="2100"/>
              <a:buAutoNum type="arabicPeriod" startAt="4"/>
            </a:pPr>
            <a:r>
              <a:rPr lang="en" sz="2100"/>
              <a:t>Will Diego’s method work for solving the system? </a:t>
            </a:r>
            <a:r>
              <a:rPr lang="en" sz="2100"/>
              <a:t>If Diego’s method does not work, use a different method to solve and get the answers.</a:t>
            </a:r>
            <a:endParaRPr sz="2100"/>
          </a:p>
          <a:p>
            <a:pPr indent="-361950" lvl="0" marL="457200" rtl="0" algn="l">
              <a:lnSpc>
                <a:spcPct val="90000"/>
              </a:lnSpc>
              <a:spcBef>
                <a:spcPts val="0"/>
              </a:spcBef>
              <a:spcAft>
                <a:spcPts val="0"/>
              </a:spcAft>
              <a:buSzPts val="2100"/>
              <a:buAutoNum type="arabicPeriod" startAt="4"/>
            </a:pPr>
            <a:r>
              <a:rPr lang="en" sz="2100"/>
              <a:t>What is the </a:t>
            </a:r>
            <a:r>
              <a:rPr i="1" lang="en" sz="2100">
                <a:latin typeface="Times New Roman"/>
                <a:ea typeface="Times New Roman"/>
                <a:cs typeface="Times New Roman"/>
                <a:sym typeface="Times New Roman"/>
              </a:rPr>
              <a:t>x</a:t>
            </a:r>
            <a:r>
              <a:rPr lang="en" sz="2100"/>
              <a:t> value?</a:t>
            </a:r>
            <a:endParaRPr sz="2100"/>
          </a:p>
          <a:p>
            <a:pPr indent="-361950" lvl="0" marL="457200" rtl="0" algn="l">
              <a:lnSpc>
                <a:spcPct val="90000"/>
              </a:lnSpc>
              <a:spcBef>
                <a:spcPts val="0"/>
              </a:spcBef>
              <a:spcAft>
                <a:spcPts val="0"/>
              </a:spcAft>
              <a:buSzPts val="2100"/>
              <a:buAutoNum type="arabicPeriod" startAt="4"/>
            </a:pPr>
            <a:r>
              <a:rPr lang="en" sz="2100"/>
              <a:t>What is the </a:t>
            </a:r>
            <a:r>
              <a:rPr i="1" lang="en" sz="2100">
                <a:latin typeface="Times New Roman"/>
                <a:ea typeface="Times New Roman"/>
                <a:cs typeface="Times New Roman"/>
                <a:sym typeface="Times New Roman"/>
              </a:rPr>
              <a:t>y</a:t>
            </a:r>
            <a:r>
              <a:rPr lang="en" sz="2100"/>
              <a:t> value?</a:t>
            </a:r>
            <a:endParaRPr sz="2100"/>
          </a:p>
          <a:p>
            <a:pPr indent="-361950" lvl="0" marL="457200" rtl="0" algn="l">
              <a:lnSpc>
                <a:spcPct val="90000"/>
              </a:lnSpc>
              <a:spcBef>
                <a:spcPts val="0"/>
              </a:spcBef>
              <a:spcAft>
                <a:spcPts val="0"/>
              </a:spcAft>
              <a:buSzPts val="2100"/>
              <a:buAutoNum type="arabicPeriod" startAt="4"/>
            </a:pPr>
            <a:r>
              <a:rPr lang="en" sz="2100"/>
              <a:t>Explain your solutions.</a:t>
            </a:r>
            <a:endParaRPr sz="2100"/>
          </a:p>
        </p:txBody>
      </p:sp>
      <p:graphicFrame>
        <p:nvGraphicFramePr>
          <p:cNvPr id="177" name="Google Shape;177;p17"/>
          <p:cNvGraphicFramePr/>
          <p:nvPr/>
        </p:nvGraphicFramePr>
        <p:xfrm>
          <a:off x="6165475" y="3531488"/>
          <a:ext cx="3000000" cy="3000000"/>
        </p:xfrm>
        <a:graphic>
          <a:graphicData uri="http://schemas.openxmlformats.org/drawingml/2006/table">
            <a:tbl>
              <a:tblPr>
                <a:noFill/>
                <a:tableStyleId>{5DA3CE16-45BB-4367-BAE3-EAB35D071C82}</a:tableStyleId>
              </a:tblPr>
              <a:tblGrid>
                <a:gridCol w="1973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8</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+ 11</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8</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78" name="Google Shape;178;p17"/>
          <p:cNvGraphicFramePr/>
          <p:nvPr/>
        </p:nvGraphicFramePr>
        <p:xfrm>
          <a:off x="1016400" y="3537175"/>
          <a:ext cx="3000000" cy="3000000"/>
        </p:xfrm>
        <a:graphic>
          <a:graphicData uri="http://schemas.openxmlformats.org/drawingml/2006/table">
            <a:tbl>
              <a:tblPr>
                <a:noFill/>
                <a:tableStyleId>{5DA3CE16-45BB-4367-BAE3-EAB35D071C82}</a:tableStyleId>
              </a:tblPr>
              <a:tblGrid>
                <a:gridCol w="1870425"/>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a:t>
                      </a:r>
                      <a:r>
                        <a:rPr lang="en" sz="2200">
                          <a:solidFill>
                            <a:srgbClr val="424242"/>
                          </a:solidFill>
                          <a:latin typeface="Times New Roman"/>
                          <a:ea typeface="Times New Roman"/>
                          <a:cs typeface="Times New Roman"/>
                          <a:sym typeface="Times New Roman"/>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Times New Roman"/>
                          <a:ea typeface="Times New Roman"/>
                          <a:cs typeface="Times New Roman"/>
                          <a:sym typeface="Times New Roman"/>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 11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4" name="Google Shape;184;p18"/>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of the following equations can be found by adding the equations in the system of equations shown?</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Clr>
                <a:srgbClr val="424242"/>
              </a:buClr>
              <a:buSzPts val="2200"/>
              <a:buFont typeface="Calibri"/>
              <a:buAutoNum type="alphaLcPeriod"/>
            </a:pPr>
            <a:r>
              <a:rPr lang="en" sz="2200"/>
              <a:t>– 2</a:t>
            </a:r>
            <a:r>
              <a:rPr i="1" lang="en" sz="2200">
                <a:latin typeface="Times New Roman"/>
                <a:ea typeface="Times New Roman"/>
                <a:cs typeface="Times New Roman"/>
                <a:sym typeface="Times New Roman"/>
              </a:rPr>
              <a:t>x</a:t>
            </a:r>
            <a:r>
              <a:rPr lang="en" sz="2200"/>
              <a:t> = – 30</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6</a:t>
            </a:r>
            <a:r>
              <a:rPr i="1" lang="en" sz="2200">
                <a:latin typeface="Times New Roman"/>
                <a:ea typeface="Times New Roman"/>
                <a:cs typeface="Times New Roman"/>
                <a:sym typeface="Times New Roman"/>
              </a:rPr>
              <a:t>x</a:t>
            </a:r>
            <a:r>
              <a:rPr lang="en" sz="2200"/>
              <a:t> + 12</a:t>
            </a:r>
            <a:r>
              <a:rPr i="1" lang="en" sz="2200">
                <a:latin typeface="Times New Roman"/>
                <a:ea typeface="Times New Roman"/>
                <a:cs typeface="Times New Roman"/>
                <a:sym typeface="Times New Roman"/>
              </a:rPr>
              <a:t>y</a:t>
            </a:r>
            <a:r>
              <a:rPr lang="en" sz="2200"/>
              <a:t> = 30</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 6</a:t>
            </a:r>
            <a:r>
              <a:rPr i="1" lang="en" sz="2200">
                <a:latin typeface="Times New Roman"/>
                <a:ea typeface="Times New Roman"/>
                <a:cs typeface="Times New Roman"/>
                <a:sym typeface="Times New Roman"/>
              </a:rPr>
              <a:t>x</a:t>
            </a:r>
            <a:r>
              <a:rPr lang="en" sz="2200"/>
              <a:t> = – 30</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 2</a:t>
            </a:r>
            <a:r>
              <a:rPr i="1" lang="en" sz="2200">
                <a:latin typeface="Times New Roman"/>
                <a:ea typeface="Times New Roman"/>
                <a:cs typeface="Times New Roman"/>
                <a:sym typeface="Times New Roman"/>
              </a:rPr>
              <a:t>y</a:t>
            </a:r>
            <a:r>
              <a:rPr lang="en" sz="2200"/>
              <a:t> = – 30</a:t>
            </a:r>
            <a:endParaRPr sz="2200">
              <a:solidFill>
                <a:srgbClr val="424242"/>
              </a:solidFill>
            </a:endParaRPr>
          </a:p>
        </p:txBody>
      </p:sp>
      <p:sp>
        <p:nvSpPr>
          <p:cNvPr id="185" name="Google Shape;18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2.4.2 Adding Equations</a:t>
            </a:r>
            <a:endParaRPr/>
          </a:p>
        </p:txBody>
      </p:sp>
      <p:pic>
        <p:nvPicPr>
          <p:cNvPr id="187" name="Google Shape;187;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88" name="Google Shape;188;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89" name="Google Shape;189;p18"/>
          <p:cNvGraphicFramePr/>
          <p:nvPr/>
        </p:nvGraphicFramePr>
        <p:xfrm>
          <a:off x="5109488" y="1540238"/>
          <a:ext cx="3000000" cy="3000000"/>
        </p:xfrm>
        <a:graphic>
          <a:graphicData uri="http://schemas.openxmlformats.org/drawingml/2006/table">
            <a:tbl>
              <a:tblPr>
                <a:noFill/>
                <a:tableStyleId>{5DA3CE16-45BB-4367-BAE3-EAB35D071C82}</a:tableStyleId>
              </a:tblPr>
              <a:tblGrid>
                <a:gridCol w="1973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+ 5</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9</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7</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21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3" name="Shape 193"/>
        <p:cNvGrpSpPr/>
        <p:nvPr/>
      </p:nvGrpSpPr>
      <p:grpSpPr>
        <a:xfrm>
          <a:off x="0" y="0"/>
          <a:ext cx="0" cy="0"/>
          <a:chOff x="0" y="0"/>
          <a:chExt cx="0" cy="0"/>
        </a:xfrm>
      </p:grpSpPr>
      <p:sp>
        <p:nvSpPr>
          <p:cNvPr id="194" name="Google Shape;194;p19"/>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a:t>
            </a:r>
            <a:r>
              <a:rPr lang="en"/>
              <a:t>- Review</a:t>
            </a:r>
            <a:endParaRPr/>
          </a:p>
        </p:txBody>
      </p:sp>
      <p:sp>
        <p:nvSpPr>
          <p:cNvPr id="195" name="Google Shape;195;p19"/>
          <p:cNvSpPr txBox="1"/>
          <p:nvPr>
            <p:ph idx="1" type="body"/>
          </p:nvPr>
        </p:nvSpPr>
        <p:spPr>
          <a:xfrm>
            <a:off x="311700" y="1003925"/>
            <a:ext cx="3086100" cy="9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Solve the system by elimination.</a:t>
            </a:r>
            <a:endParaRPr sz="2400"/>
          </a:p>
          <a:p>
            <a:pPr indent="0" lvl="0" marL="0" rtl="0" algn="l">
              <a:spcBef>
                <a:spcPts val="1200"/>
              </a:spcBef>
              <a:spcAft>
                <a:spcPts val="1200"/>
              </a:spcAft>
              <a:buNone/>
            </a:pPr>
            <a:r>
              <a:t/>
            </a:r>
            <a:endParaRPr sz="2000"/>
          </a:p>
        </p:txBody>
      </p:sp>
      <p:sp>
        <p:nvSpPr>
          <p:cNvPr id="196" name="Google Shape;196;p19"/>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2.4.2 Adding Equations - Additional Resources</a:t>
            </a:r>
            <a:endParaRPr/>
          </a:p>
        </p:txBody>
      </p:sp>
      <p:pic>
        <p:nvPicPr>
          <p:cNvPr id="197" name="Google Shape;197;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198" name="Google Shape;198;p19"/>
          <p:cNvGraphicFramePr/>
          <p:nvPr/>
        </p:nvGraphicFramePr>
        <p:xfrm>
          <a:off x="588100" y="2200413"/>
          <a:ext cx="3000000" cy="3000000"/>
        </p:xfrm>
        <a:graphic>
          <a:graphicData uri="http://schemas.openxmlformats.org/drawingml/2006/table">
            <a:tbl>
              <a:tblPr>
                <a:noFill/>
                <a:tableStyleId>{5DA3CE16-45BB-4367-BAE3-EAB35D071C82}</a:tableStyleId>
              </a:tblPr>
              <a:tblGrid>
                <a:gridCol w="1621500"/>
              </a:tblGrid>
              <a:tr h="572700">
                <a:tc>
                  <a:txBody>
                    <a:bodyPr/>
                    <a:lstStyle/>
                    <a:p>
                      <a:pPr indent="0" lvl="0" marL="0" rtl="0" algn="l">
                        <a:lnSpc>
                          <a:spcPct val="100000"/>
                        </a:lnSpc>
                        <a:spcBef>
                          <a:spcPts val="0"/>
                        </a:spcBef>
                        <a:spcAft>
                          <a:spcPts val="0"/>
                        </a:spcAft>
                        <a:buNone/>
                      </a:pPr>
                      <a:r>
                        <a:rPr lang="en" sz="24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+ 8</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12</a:t>
                      </a:r>
                      <a:endParaRPr sz="22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lang="en" sz="2200">
                          <a:solidFill>
                            <a:srgbClr val="424242"/>
                          </a:solidFill>
                          <a:latin typeface="Calibri"/>
                          <a:ea typeface="Calibri"/>
                          <a:cs typeface="Calibri"/>
                          <a:sym typeface="Calibri"/>
                        </a:rPr>
                        <a:t> 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38</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199" name="Google Shape;199;p19"/>
          <p:cNvSpPr/>
          <p:nvPr/>
        </p:nvSpPr>
        <p:spPr>
          <a:xfrm>
            <a:off x="4683500" y="216425"/>
            <a:ext cx="4277700" cy="47745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0" name="Google Shape;200;p19"/>
          <p:cNvSpPr txBox="1"/>
          <p:nvPr>
            <p:ph idx="2" type="body"/>
          </p:nvPr>
        </p:nvSpPr>
        <p:spPr>
          <a:xfrm>
            <a:off x="4982725" y="196075"/>
            <a:ext cx="3780300" cy="43983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b="1" lang="en" sz="1600"/>
              <a:t>SOLVING BY ELIMINATION</a:t>
            </a:r>
            <a:endParaRPr b="1" sz="1600"/>
          </a:p>
          <a:p>
            <a:pPr indent="0" lvl="0" marL="0" rtl="0" algn="l">
              <a:spcBef>
                <a:spcPts val="1000"/>
              </a:spcBef>
              <a:spcAft>
                <a:spcPts val="0"/>
              </a:spcAft>
              <a:buNone/>
            </a:pPr>
            <a:r>
              <a:rPr b="1" lang="en" sz="1600"/>
              <a:t>Step</a:t>
            </a:r>
            <a:r>
              <a:rPr lang="en" sz="1600"/>
              <a:t> </a:t>
            </a:r>
            <a:r>
              <a:rPr b="1" lang="en" sz="1600"/>
              <a:t>1</a:t>
            </a:r>
            <a:r>
              <a:rPr lang="en" sz="1600"/>
              <a:t> – Write equations in standard form.</a:t>
            </a:r>
            <a:endParaRPr sz="1600"/>
          </a:p>
          <a:p>
            <a:pPr indent="0" lvl="0" marL="0" rtl="0" algn="l">
              <a:spcBef>
                <a:spcPts val="1000"/>
              </a:spcBef>
              <a:spcAft>
                <a:spcPts val="0"/>
              </a:spcAft>
              <a:buNone/>
            </a:pPr>
            <a:r>
              <a:rPr b="1" lang="en" sz="1600"/>
              <a:t>Step</a:t>
            </a:r>
            <a:r>
              <a:rPr lang="en" sz="1600"/>
              <a:t> </a:t>
            </a:r>
            <a:r>
              <a:rPr b="1" lang="en" sz="1600"/>
              <a:t>2</a:t>
            </a:r>
            <a:r>
              <a:rPr lang="en" sz="1600"/>
              <a:t> – Check if the coefficients of one variable are </a:t>
            </a:r>
            <a:r>
              <a:rPr b="1" lang="en" sz="1600"/>
              <a:t>opposites </a:t>
            </a:r>
            <a:r>
              <a:rPr lang="en" sz="1600"/>
              <a:t>or equivalent.</a:t>
            </a:r>
            <a:endParaRPr sz="1600"/>
          </a:p>
          <a:p>
            <a:pPr indent="0" lvl="0" marL="0" rtl="0" algn="l">
              <a:spcBef>
                <a:spcPts val="1000"/>
              </a:spcBef>
              <a:spcAft>
                <a:spcPts val="0"/>
              </a:spcAft>
              <a:buNone/>
            </a:pPr>
            <a:r>
              <a:rPr b="1" lang="en" sz="1600"/>
              <a:t>Step</a:t>
            </a:r>
            <a:r>
              <a:rPr lang="en" sz="1600"/>
              <a:t> </a:t>
            </a:r>
            <a:r>
              <a:rPr b="1" lang="en" sz="1600"/>
              <a:t>3</a:t>
            </a:r>
            <a:r>
              <a:rPr lang="en" sz="1600"/>
              <a:t> – Add the equations resulting from Step 2 to eliminate one variable.</a:t>
            </a:r>
            <a:endParaRPr sz="1600"/>
          </a:p>
          <a:p>
            <a:pPr indent="0" lvl="0" marL="0" rtl="0" algn="l">
              <a:spcBef>
                <a:spcPts val="1200"/>
              </a:spcBef>
              <a:spcAft>
                <a:spcPts val="0"/>
              </a:spcAft>
              <a:buNone/>
            </a:pPr>
            <a:r>
              <a:rPr b="1" lang="en" sz="1600"/>
              <a:t>Step 4</a:t>
            </a:r>
            <a:r>
              <a:rPr lang="en" sz="1600"/>
              <a:t> – Solve for the remaining variable.</a:t>
            </a:r>
            <a:endParaRPr sz="1600"/>
          </a:p>
          <a:p>
            <a:pPr indent="0" lvl="0" marL="0" rtl="0" algn="l">
              <a:spcBef>
                <a:spcPts val="1200"/>
              </a:spcBef>
              <a:spcAft>
                <a:spcPts val="0"/>
              </a:spcAft>
              <a:buNone/>
            </a:pPr>
            <a:r>
              <a:rPr b="1" lang="en" sz="1600"/>
              <a:t>Step 5</a:t>
            </a:r>
            <a:r>
              <a:rPr lang="en" sz="1600"/>
              <a:t> – Substitute the solution from Step 4 into an original equations. Solve for the other variable.</a:t>
            </a:r>
            <a:endParaRPr sz="1600"/>
          </a:p>
          <a:p>
            <a:pPr indent="0" lvl="0" marL="0" rtl="0" algn="l">
              <a:spcBef>
                <a:spcPts val="1200"/>
              </a:spcBef>
              <a:spcAft>
                <a:spcPts val="0"/>
              </a:spcAft>
              <a:buNone/>
            </a:pPr>
            <a:r>
              <a:rPr b="1" lang="en" sz="1600"/>
              <a:t>Step</a:t>
            </a:r>
            <a:r>
              <a:rPr lang="en" sz="1600"/>
              <a:t> </a:t>
            </a:r>
            <a:r>
              <a:rPr b="1" lang="en" sz="1600"/>
              <a:t>6</a:t>
            </a:r>
            <a:r>
              <a:rPr lang="en" sz="1600"/>
              <a:t> – Write the solution as an ordered pair.</a:t>
            </a:r>
            <a:endParaRPr sz="1600"/>
          </a:p>
          <a:p>
            <a:pPr indent="0" lvl="0" marL="0" rtl="0" algn="l">
              <a:spcBef>
                <a:spcPts val="1200"/>
              </a:spcBef>
              <a:spcAft>
                <a:spcPts val="1200"/>
              </a:spcAft>
              <a:buNone/>
            </a:pPr>
            <a:r>
              <a:rPr b="1" lang="en" sz="1600"/>
              <a:t>Step</a:t>
            </a:r>
            <a:r>
              <a:rPr lang="en" sz="1600"/>
              <a:t> </a:t>
            </a:r>
            <a:r>
              <a:rPr b="1" lang="en" sz="1600"/>
              <a:t>7</a:t>
            </a:r>
            <a:r>
              <a:rPr lang="en" sz="1600"/>
              <a:t> – Check the solution. </a:t>
            </a:r>
            <a:endParaRPr sz="1900"/>
          </a:p>
        </p:txBody>
      </p:sp>
      <p:sp>
        <p:nvSpPr>
          <p:cNvPr id="201" name="Google Shape;201;p1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cxnSp>
        <p:nvCxnSpPr>
          <p:cNvPr id="202" name="Google Shape;202;p19"/>
          <p:cNvCxnSpPr/>
          <p:nvPr/>
        </p:nvCxnSpPr>
        <p:spPr>
          <a:xfrm>
            <a:off x="4906525" y="616105"/>
            <a:ext cx="3972600" cy="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6" name="Shape 206"/>
        <p:cNvGrpSpPr/>
        <p:nvPr/>
      </p:nvGrpSpPr>
      <p:grpSpPr>
        <a:xfrm>
          <a:off x="0" y="0"/>
          <a:ext cx="0" cy="0"/>
          <a:chOff x="0" y="0"/>
          <a:chExt cx="0" cy="0"/>
        </a:xfrm>
      </p:grpSpPr>
      <p:sp>
        <p:nvSpPr>
          <p:cNvPr id="207" name="Google Shape;20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8" name="Google Shape;208;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9" name="Google Shape;20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3" name="Google Shape;213;p20"/>
          <p:cNvCxnSpPr>
            <a:stCxn id="207" idx="2"/>
            <a:endCxn id="2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4" name="Google Shape;214;p20"/>
          <p:cNvCxnSpPr>
            <a:stCxn id="209" idx="3"/>
            <a:endCxn id="2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5" name="Google Shape;215;p20"/>
          <p:cNvCxnSpPr>
            <a:stCxn id="208" idx="3"/>
            <a:endCxn id="21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6" name="Google Shape;216;p20"/>
          <p:cNvCxnSpPr>
            <a:stCxn id="210" idx="3"/>
            <a:endCxn id="21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7" name="Google Shape;217;p20"/>
          <p:cNvCxnSpPr>
            <a:stCxn id="212" idx="3"/>
            <a:endCxn id="2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8" name="Google Shape;2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0" name="Google Shape;220;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1" name="Google Shape;221;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2" name="Google Shape;222;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3" name="Google Shape;223;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4" name="Google Shape;224;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5" name="Google Shape;225;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6" name="Google Shape;226;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7" name="Google Shape;227;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28" name="Google Shape;228;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29" name="Google Shape;229;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0" name="Google Shape;230;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1" name="Google Shape;231;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6493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Verify with a Graph 💁</a:t>
            </a:r>
            <a:endParaRPr sz="2600">
              <a:solidFill>
                <a:srgbClr val="005047"/>
              </a:solidFill>
            </a:endParaRPr>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2.4.3 Adding and Subtracting Systems of Equations and Using Their Graphs</a:t>
            </a:r>
            <a:endParaRPr/>
          </a:p>
        </p:txBody>
      </p:sp>
      <p:pic>
        <p:nvPicPr>
          <p:cNvPr id="239" name="Google Shape;239;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0" name="Google Shape;240;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1" name="Google Shape;241;p21"/>
          <p:cNvSpPr/>
          <p:nvPr/>
        </p:nvSpPr>
        <p:spPr>
          <a:xfrm>
            <a:off x="4779300" y="14651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latin typeface="Calibri"/>
                <a:ea typeface="Calibri"/>
                <a:cs typeface="Calibri"/>
                <a:sym typeface="Calibri"/>
              </a:rPr>
              <a:t>Helpful Hints: </a:t>
            </a:r>
            <a:endParaRPr b="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parentheses to stay organized.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Watch your signs!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If you subtract or multiply by a “– 1,” be sure to apply the process to BOTH sides of the equation.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sz="1000">
              <a:latin typeface="Calibri"/>
              <a:ea typeface="Calibri"/>
              <a:cs typeface="Calibri"/>
              <a:sym typeface="Calibri"/>
            </a:endParaRPr>
          </a:p>
        </p:txBody>
      </p:sp>
      <p:sp>
        <p:nvSpPr>
          <p:cNvPr id="242" name="Google Shape;242;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a:t>
            </a:r>
            <a:r>
              <a:rPr i="1" lang="en"/>
              <a:t>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2"/>
          <p:cNvSpPr txBox="1"/>
          <p:nvPr>
            <p:ph type="title"/>
          </p:nvPr>
        </p:nvSpPr>
        <p:spPr>
          <a:xfrm>
            <a:off x="311700" y="140225"/>
            <a:ext cx="5329200" cy="1046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br>
              <a:rPr lang="en">
                <a:solidFill>
                  <a:srgbClr val="005047"/>
                </a:solidFill>
              </a:rPr>
            </a:br>
            <a:r>
              <a:rPr lang="en"/>
              <a:t>Verify with a Graph 💁</a:t>
            </a:r>
            <a:endParaRPr>
              <a:solidFill>
                <a:srgbClr val="005047"/>
              </a:solidFill>
            </a:endParaRPr>
          </a:p>
        </p:txBody>
      </p:sp>
      <p:sp>
        <p:nvSpPr>
          <p:cNvPr id="248" name="Google Shape;248;p2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22"/>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2.4.3 Adding and Subtracting Systems of Equations and Using Their Graphs</a:t>
            </a:r>
            <a:endParaRPr/>
          </a:p>
        </p:txBody>
      </p:sp>
      <p:sp>
        <p:nvSpPr>
          <p:cNvPr id="250" name="Google Shape;250;p22"/>
          <p:cNvSpPr txBox="1"/>
          <p:nvPr>
            <p:ph idx="1" type="body"/>
          </p:nvPr>
        </p:nvSpPr>
        <p:spPr>
          <a:xfrm>
            <a:off x="380725" y="1285125"/>
            <a:ext cx="5895300" cy="342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For each system, complet</a:t>
            </a:r>
            <a:r>
              <a:rPr lang="en" sz="2100"/>
              <a:t>e the following:</a:t>
            </a:r>
            <a:endParaRPr sz="2100"/>
          </a:p>
          <a:p>
            <a:pPr indent="-361950" lvl="0" marL="457200" rtl="0" algn="l">
              <a:lnSpc>
                <a:spcPct val="100000"/>
              </a:lnSpc>
              <a:spcBef>
                <a:spcPts val="1200"/>
              </a:spcBef>
              <a:spcAft>
                <a:spcPts val="0"/>
              </a:spcAft>
              <a:buSzPts val="2100"/>
              <a:buAutoNum type="arabicPeriod"/>
            </a:pPr>
            <a:r>
              <a:rPr lang="en" sz="2100"/>
              <a:t>Use graphing technology to graph the system.</a:t>
            </a:r>
            <a:endParaRPr sz="2100"/>
          </a:p>
          <a:p>
            <a:pPr indent="-361950" lvl="0" marL="457200" rtl="0" algn="l">
              <a:lnSpc>
                <a:spcPct val="100000"/>
              </a:lnSpc>
              <a:spcBef>
                <a:spcPts val="0"/>
              </a:spcBef>
              <a:spcAft>
                <a:spcPts val="0"/>
              </a:spcAft>
              <a:buSzPts val="2100"/>
              <a:buAutoNum type="arabicPeriod"/>
            </a:pPr>
            <a:r>
              <a:rPr lang="en" sz="2100"/>
              <a:t>Identify the </a:t>
            </a:r>
            <a:r>
              <a:rPr i="1" lang="en" sz="2100">
                <a:latin typeface="Times New Roman"/>
                <a:ea typeface="Times New Roman"/>
                <a:cs typeface="Times New Roman"/>
                <a:sym typeface="Times New Roman"/>
              </a:rPr>
              <a:t>x</a:t>
            </a:r>
            <a:r>
              <a:rPr lang="en" sz="2100"/>
              <a:t> coordinate of the solution.</a:t>
            </a:r>
            <a:endParaRPr sz="2100"/>
          </a:p>
          <a:p>
            <a:pPr indent="-361950" lvl="0" marL="457200" rtl="0" algn="l">
              <a:lnSpc>
                <a:spcPct val="100000"/>
              </a:lnSpc>
              <a:spcBef>
                <a:spcPts val="0"/>
              </a:spcBef>
              <a:spcAft>
                <a:spcPts val="0"/>
              </a:spcAft>
              <a:buSzPts val="2100"/>
              <a:buAutoNum type="arabicPeriod"/>
            </a:pPr>
            <a:r>
              <a:rPr lang="en" sz="2100"/>
              <a:t>Identify the </a:t>
            </a:r>
            <a:r>
              <a:rPr i="1" lang="en" sz="2100">
                <a:latin typeface="Times New Roman"/>
                <a:ea typeface="Times New Roman"/>
                <a:cs typeface="Times New Roman"/>
                <a:sym typeface="Times New Roman"/>
              </a:rPr>
              <a:t>y</a:t>
            </a:r>
            <a:r>
              <a:rPr lang="en" sz="2100"/>
              <a:t> coordinate of the solution.</a:t>
            </a:r>
            <a:endParaRPr sz="2100"/>
          </a:p>
          <a:p>
            <a:pPr indent="-361950" lvl="0" marL="457200" rtl="0" algn="l">
              <a:lnSpc>
                <a:spcPct val="100000"/>
              </a:lnSpc>
              <a:spcBef>
                <a:spcPts val="0"/>
              </a:spcBef>
              <a:spcAft>
                <a:spcPts val="0"/>
              </a:spcAft>
              <a:buSzPts val="2100"/>
              <a:buAutoNum type="arabicPeriod" startAt="4"/>
            </a:pPr>
            <a:r>
              <a:rPr lang="en" sz="2100"/>
              <a:t>Find the sum or difference of the two original equations that would enable the system to be solved.</a:t>
            </a:r>
            <a:endParaRPr sz="2100"/>
          </a:p>
          <a:p>
            <a:pPr indent="-361950" lvl="0" marL="457200" rtl="0" algn="l">
              <a:lnSpc>
                <a:spcPct val="100000"/>
              </a:lnSpc>
              <a:spcBef>
                <a:spcPts val="0"/>
              </a:spcBef>
              <a:spcAft>
                <a:spcPts val="0"/>
              </a:spcAft>
              <a:buSzPts val="2100"/>
              <a:buAutoNum type="arabicPeriod" startAt="4"/>
            </a:pPr>
            <a:r>
              <a:rPr lang="en" sz="2100"/>
              <a:t>Graph the third equation on the same coordinate plane.</a:t>
            </a:r>
            <a:endParaRPr sz="2100"/>
          </a:p>
          <a:p>
            <a:pPr indent="-361950" lvl="0" marL="457200" rtl="0" algn="l">
              <a:lnSpc>
                <a:spcPct val="100000"/>
              </a:lnSpc>
              <a:spcBef>
                <a:spcPts val="0"/>
              </a:spcBef>
              <a:spcAft>
                <a:spcPts val="0"/>
              </a:spcAft>
              <a:buSzPts val="2100"/>
              <a:buAutoNum type="arabicPeriod" startAt="4"/>
            </a:pPr>
            <a:r>
              <a:rPr lang="en" sz="2100"/>
              <a:t>Make an observation about the graph.</a:t>
            </a:r>
            <a:endParaRPr sz="2100"/>
          </a:p>
        </p:txBody>
      </p:sp>
      <p:graphicFrame>
        <p:nvGraphicFramePr>
          <p:cNvPr id="251" name="Google Shape;251;p22"/>
          <p:cNvGraphicFramePr/>
          <p:nvPr/>
        </p:nvGraphicFramePr>
        <p:xfrm>
          <a:off x="6235350" y="186788"/>
          <a:ext cx="3000000" cy="3000000"/>
        </p:xfrm>
        <a:graphic>
          <a:graphicData uri="http://schemas.openxmlformats.org/drawingml/2006/table">
            <a:tbl>
              <a:tblPr>
                <a:noFill/>
                <a:tableStyleId>{5DA3CE16-45BB-4367-BAE3-EAB35D071C82}</a:tableStyleId>
              </a:tblPr>
              <a:tblGrid>
                <a:gridCol w="2184675"/>
              </a:tblGrid>
              <a:tr h="381000">
                <a:tc>
                  <a:txBody>
                    <a:bodyPr/>
                    <a:lstStyle/>
                    <a:p>
                      <a:pPr indent="0" lvl="0" marL="0" rtl="0" algn="l">
                        <a:lnSpc>
                          <a:spcPct val="115000"/>
                        </a:lnSpc>
                        <a:spcBef>
                          <a:spcPts val="0"/>
                        </a:spcBef>
                        <a:spcAft>
                          <a:spcPts val="0"/>
                        </a:spcAft>
                        <a:buNone/>
                      </a:pPr>
                      <a:r>
                        <a:rPr b="1" lang="en" sz="2200">
                          <a:solidFill>
                            <a:schemeClr val="lt1"/>
                          </a:solidFill>
                          <a:latin typeface="Calibri"/>
                          <a:ea typeface="Calibri"/>
                          <a:cs typeface="Calibri"/>
                          <a:sym typeface="Calibri"/>
                        </a:rPr>
                        <a:t>System A</a:t>
                      </a:r>
                      <a:endParaRPr b="1"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10</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y</a:t>
                      </a:r>
                      <a:r>
                        <a:rPr i="1"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6</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52" name="Google Shape;252;p22"/>
          <p:cNvGraphicFramePr/>
          <p:nvPr/>
        </p:nvGraphicFramePr>
        <p:xfrm>
          <a:off x="6235350" y="1797838"/>
          <a:ext cx="3000000" cy="3000000"/>
        </p:xfrm>
        <a:graphic>
          <a:graphicData uri="http://schemas.openxmlformats.org/drawingml/2006/table">
            <a:tbl>
              <a:tblPr>
                <a:noFill/>
                <a:tableStyleId>{5DA3CE16-45BB-4367-BAE3-EAB35D071C82}</a:tableStyleId>
              </a:tblPr>
              <a:tblGrid>
                <a:gridCol w="2184675"/>
              </a:tblGrid>
              <a:tr h="381000">
                <a:tc>
                  <a:txBody>
                    <a:bodyPr/>
                    <a:lstStyle/>
                    <a:p>
                      <a:pPr indent="0" lvl="0" marL="0" rtl="0" algn="l">
                        <a:lnSpc>
                          <a:spcPct val="115000"/>
                        </a:lnSpc>
                        <a:spcBef>
                          <a:spcPts val="0"/>
                        </a:spcBef>
                        <a:spcAft>
                          <a:spcPts val="0"/>
                        </a:spcAft>
                        <a:buNone/>
                      </a:pPr>
                      <a:r>
                        <a:rPr b="1" lang="en" sz="2200">
                          <a:solidFill>
                            <a:schemeClr val="lt1"/>
                          </a:solidFill>
                          <a:latin typeface="Calibri"/>
                          <a:ea typeface="Calibri"/>
                          <a:cs typeface="Calibri"/>
                          <a:sym typeface="Calibri"/>
                        </a:rPr>
                        <a:t>System B</a:t>
                      </a:r>
                      <a:endParaRPr b="1"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i="1"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 </a:t>
                      </a:r>
                      <a:r>
                        <a:rPr lang="en" sz="2200">
                          <a:solidFill>
                            <a:srgbClr val="424242"/>
                          </a:solidFill>
                          <a:latin typeface="Calibri"/>
                          <a:ea typeface="Calibri"/>
                          <a:cs typeface="Calibri"/>
                          <a:sym typeface="Calibri"/>
                        </a:rPr>
                        <a:t>– 11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53" name="Google Shape;253;p22"/>
          <p:cNvGraphicFramePr/>
          <p:nvPr/>
        </p:nvGraphicFramePr>
        <p:xfrm>
          <a:off x="6235350" y="3407938"/>
          <a:ext cx="3000000" cy="3000000"/>
        </p:xfrm>
        <a:graphic>
          <a:graphicData uri="http://schemas.openxmlformats.org/drawingml/2006/table">
            <a:tbl>
              <a:tblPr>
                <a:noFill/>
                <a:tableStyleId>{5DA3CE16-45BB-4367-BAE3-EAB35D071C82}</a:tableStyleId>
              </a:tblPr>
              <a:tblGrid>
                <a:gridCol w="2184675"/>
              </a:tblGrid>
              <a:tr h="381000">
                <a:tc>
                  <a:txBody>
                    <a:bodyPr/>
                    <a:lstStyle/>
                    <a:p>
                      <a:pPr indent="0" lvl="0" marL="0" rtl="0" algn="l">
                        <a:lnSpc>
                          <a:spcPct val="115000"/>
                        </a:lnSpc>
                        <a:spcBef>
                          <a:spcPts val="0"/>
                        </a:spcBef>
                        <a:spcAft>
                          <a:spcPts val="0"/>
                        </a:spcAft>
                        <a:buNone/>
                      </a:pPr>
                      <a:r>
                        <a:rPr b="1" lang="en" sz="2200">
                          <a:solidFill>
                            <a:schemeClr val="lt1"/>
                          </a:solidFill>
                          <a:latin typeface="Calibri"/>
                          <a:ea typeface="Calibri"/>
                          <a:cs typeface="Calibri"/>
                          <a:sym typeface="Calibri"/>
                        </a:rPr>
                        <a:t>System C</a:t>
                      </a:r>
                      <a:endParaRPr b="1"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a:t>
                      </a:r>
                      <a:r>
                        <a:rPr baseline="30000" lang="en" sz="2200">
                          <a:solidFill>
                            <a:srgbClr val="424242"/>
                          </a:solidFill>
                          <a:latin typeface="Calibri"/>
                          <a:ea typeface="Calibri"/>
                          <a:cs typeface="Calibri"/>
                          <a:sym typeface="Calibri"/>
                        </a:rPr>
                        <a:t>8</a:t>
                      </a:r>
                      <a:r>
                        <a:rPr lang="en" sz="2200">
                          <a:solidFill>
                            <a:srgbClr val="424242"/>
                          </a:solidFill>
                          <a:latin typeface="Calibri"/>
                          <a:ea typeface="Calibri"/>
                          <a:cs typeface="Calibri"/>
                          <a:sym typeface="Calibri"/>
                        </a:rPr>
                        <a:t>/</a:t>
                      </a:r>
                      <a:r>
                        <a:rPr baseline="-25000" lang="en" sz="2200">
                          <a:solidFill>
                            <a:srgbClr val="424242"/>
                          </a:solidFill>
                          <a:latin typeface="Calibri"/>
                          <a:ea typeface="Calibri"/>
                          <a:cs typeface="Calibri"/>
                          <a:sym typeface="Calibri"/>
                        </a:rPr>
                        <a:t>11</a:t>
                      </a:r>
                      <a:r>
                        <a:rPr baseline="30000"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baseline="30000" lang="en" sz="2200">
                          <a:solidFill>
                            <a:srgbClr val="424242"/>
                          </a:solidFill>
                          <a:latin typeface="Calibri"/>
                          <a:ea typeface="Calibri"/>
                          <a:cs typeface="Calibri"/>
                          <a:sym typeface="Calibri"/>
                        </a:rPr>
                        <a:t>37</a:t>
                      </a:r>
                      <a:r>
                        <a:rPr lang="en" sz="2200">
                          <a:solidFill>
                            <a:srgbClr val="424242"/>
                          </a:solidFill>
                          <a:latin typeface="Calibri"/>
                          <a:ea typeface="Calibri"/>
                          <a:cs typeface="Calibri"/>
                          <a:sym typeface="Calibri"/>
                        </a:rPr>
                        <a:t>/</a:t>
                      </a:r>
                      <a:r>
                        <a:rPr baseline="-25000" lang="en" sz="2200">
                          <a:solidFill>
                            <a:srgbClr val="424242"/>
                          </a:solidFill>
                          <a:latin typeface="Calibri"/>
                          <a:ea typeface="Calibri"/>
                          <a:cs typeface="Calibri"/>
                          <a:sym typeface="Calibri"/>
                        </a:rPr>
                        <a:t>11</a:t>
                      </a:r>
                      <a:endParaRPr baseline="-25000"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i="1"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 8</a:t>
                      </a:r>
                      <a:r>
                        <a:rPr i="1" lang="en" sz="2200">
                          <a:solidFill>
                            <a:srgbClr val="424242"/>
                          </a:solidFill>
                          <a:latin typeface="Times New Roman"/>
                          <a:ea typeface="Times New Roman"/>
                          <a:cs typeface="Times New Roman"/>
                          <a:sym typeface="Times New Roman"/>
                        </a:rPr>
                        <a:t>x </a:t>
                      </a:r>
                      <a:r>
                        <a:rPr lang="en" sz="2200">
                          <a:solidFill>
                            <a:srgbClr val="424242"/>
                          </a:solidFill>
                          <a:latin typeface="Calibri"/>
                          <a:ea typeface="Calibri"/>
                          <a:cs typeface="Calibri"/>
                          <a:sym typeface="Calibri"/>
                        </a:rPr>
                        <a:t>+</a:t>
                      </a:r>
                      <a:r>
                        <a:rPr lang="en" sz="2200">
                          <a:solidFill>
                            <a:srgbClr val="424242"/>
                          </a:solidFill>
                          <a:latin typeface="Calibri"/>
                          <a:ea typeface="Calibri"/>
                          <a:cs typeface="Calibri"/>
                          <a:sym typeface="Calibri"/>
                        </a:rPr>
                        <a:t> 7</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54" name="Google Shape;254;p22">
            <a:hlinkClick action="ppaction://hlinksldjump" r:id="rId4"/>
          </p:cNvPr>
          <p:cNvSpPr/>
          <p:nvPr/>
        </p:nvSpPr>
        <p:spPr>
          <a:xfrm rot="-829121">
            <a:off x="7960760" y="4210118"/>
            <a:ext cx="1494661" cy="916646"/>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55" name="Google Shape;255;p22"/>
          <p:cNvSpPr txBox="1"/>
          <p:nvPr/>
        </p:nvSpPr>
        <p:spPr>
          <a:xfrm>
            <a:off x="8512050" y="243425"/>
            <a:ext cx="5487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5"/>
              </a:rPr>
              <a:t>graph</a:t>
            </a:r>
            <a:endParaRPr sz="1200">
              <a:solidFill>
                <a:srgbClr val="424242"/>
              </a:solidFill>
              <a:latin typeface="Calibri"/>
              <a:ea typeface="Calibri"/>
              <a:cs typeface="Calibri"/>
              <a:sym typeface="Calibri"/>
            </a:endParaRPr>
          </a:p>
        </p:txBody>
      </p:sp>
      <p:sp>
        <p:nvSpPr>
          <p:cNvPr id="256" name="Google Shape;256;p22"/>
          <p:cNvSpPr txBox="1"/>
          <p:nvPr/>
        </p:nvSpPr>
        <p:spPr>
          <a:xfrm>
            <a:off x="8512050" y="1845750"/>
            <a:ext cx="5487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6"/>
              </a:rPr>
              <a:t>graph</a:t>
            </a:r>
            <a:endParaRPr sz="1200">
              <a:solidFill>
                <a:srgbClr val="424242"/>
              </a:solidFill>
              <a:latin typeface="Calibri"/>
              <a:ea typeface="Calibri"/>
              <a:cs typeface="Calibri"/>
              <a:sym typeface="Calibri"/>
            </a:endParaRPr>
          </a:p>
        </p:txBody>
      </p:sp>
      <p:sp>
        <p:nvSpPr>
          <p:cNvPr id="257" name="Google Shape;257;p22"/>
          <p:cNvSpPr txBox="1"/>
          <p:nvPr/>
        </p:nvSpPr>
        <p:spPr>
          <a:xfrm>
            <a:off x="8512050" y="3498858"/>
            <a:ext cx="5487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7"/>
              </a:rPr>
              <a:t>graph</a:t>
            </a:r>
            <a:endParaRPr sz="12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23"/>
          <p:cNvSpPr txBox="1"/>
          <p:nvPr>
            <p:ph type="title"/>
          </p:nvPr>
        </p:nvSpPr>
        <p:spPr>
          <a:xfrm>
            <a:off x="311700" y="1402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63" name="Google Shape;263;p23"/>
          <p:cNvSpPr txBox="1"/>
          <p:nvPr>
            <p:ph idx="1" type="body"/>
          </p:nvPr>
        </p:nvSpPr>
        <p:spPr>
          <a:xfrm>
            <a:off x="216450" y="825500"/>
            <a:ext cx="6652200" cy="399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Mai wonders what would happen if we multiply equations. That is, we multiply the expressions on the left side of the two equations and set them equal to the expressions on the right side of the two equations. Use System B to investigate. </a:t>
            </a:r>
            <a:endParaRPr sz="2000"/>
          </a:p>
          <a:p>
            <a:pPr indent="-355600" lvl="0" marL="457200" rtl="0" algn="l">
              <a:lnSpc>
                <a:spcPct val="100000"/>
              </a:lnSpc>
              <a:spcBef>
                <a:spcPts val="1200"/>
              </a:spcBef>
              <a:spcAft>
                <a:spcPts val="0"/>
              </a:spcAft>
              <a:buSzPts val="2000"/>
              <a:buAutoNum type="arabicPeriod"/>
            </a:pPr>
            <a:r>
              <a:rPr lang="en" sz="2000"/>
              <a:t>Write out an equation that you would get if you multiply the two equations in this manner.</a:t>
            </a:r>
            <a:endParaRPr sz="2000"/>
          </a:p>
          <a:p>
            <a:pPr indent="-355600" lvl="0" marL="457200" rtl="0" algn="l">
              <a:lnSpc>
                <a:spcPct val="100000"/>
              </a:lnSpc>
              <a:spcBef>
                <a:spcPts val="0"/>
              </a:spcBef>
              <a:spcAft>
                <a:spcPts val="0"/>
              </a:spcAft>
              <a:buSzPts val="2000"/>
              <a:buAutoNum type="arabicPeriod"/>
            </a:pPr>
            <a:r>
              <a:rPr lang="en" sz="2000"/>
              <a:t>Does your original solution still work in this new equation?</a:t>
            </a:r>
            <a:endParaRPr sz="2000"/>
          </a:p>
          <a:p>
            <a:pPr indent="-355600" lvl="0" marL="457200" rtl="0" algn="l">
              <a:lnSpc>
                <a:spcPct val="100000"/>
              </a:lnSpc>
              <a:spcBef>
                <a:spcPts val="0"/>
              </a:spcBef>
              <a:spcAft>
                <a:spcPts val="0"/>
              </a:spcAft>
              <a:buSzPts val="2000"/>
              <a:buAutoNum type="arabicPeriod"/>
            </a:pPr>
            <a:r>
              <a:rPr lang="en" sz="2000"/>
              <a:t>Use graphing technology to graph this new equation on the same coordinate plane. [</a:t>
            </a:r>
            <a:r>
              <a:rPr lang="en" sz="2000" u="sng">
                <a:solidFill>
                  <a:schemeClr val="hlink"/>
                </a:solidFill>
                <a:hlinkClick r:id="rId4"/>
              </a:rPr>
              <a:t>graph</a:t>
            </a:r>
            <a:r>
              <a:rPr lang="en" sz="2000"/>
              <a:t>]</a:t>
            </a:r>
            <a:endParaRPr sz="2000"/>
          </a:p>
          <a:p>
            <a:pPr indent="-355600" lvl="0" marL="457200" rtl="0" algn="l">
              <a:lnSpc>
                <a:spcPct val="100000"/>
              </a:lnSpc>
              <a:spcBef>
                <a:spcPts val="0"/>
              </a:spcBef>
              <a:spcAft>
                <a:spcPts val="0"/>
              </a:spcAft>
              <a:buSzPts val="2000"/>
              <a:buAutoNum type="arabicPeriod"/>
            </a:pPr>
            <a:r>
              <a:rPr lang="en" sz="2000"/>
              <a:t>Explain if the approach of graphing the new equation is or is not particularly helpful.</a:t>
            </a:r>
            <a:endParaRPr sz="2000"/>
          </a:p>
        </p:txBody>
      </p:sp>
      <p:sp>
        <p:nvSpPr>
          <p:cNvPr id="264" name="Google Shape;264;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23"/>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2.4.3 Adding and Subtracting Systems of Equations and Using Their Graphs</a:t>
            </a:r>
            <a:endParaRPr/>
          </a:p>
        </p:txBody>
      </p:sp>
      <p:pic>
        <p:nvPicPr>
          <p:cNvPr id="266" name="Google Shape;266;p23" title="extending your thinking-1.png"/>
          <p:cNvPicPr preferRelativeResize="0"/>
          <p:nvPr/>
        </p:nvPicPr>
        <p:blipFill>
          <a:blip r:embed="rId5">
            <a:alphaModFix/>
          </a:blip>
          <a:stretch>
            <a:fillRect/>
          </a:stretch>
        </p:blipFill>
        <p:spPr>
          <a:xfrm>
            <a:off x="8686800" y="137160"/>
            <a:ext cx="274320" cy="274320"/>
          </a:xfrm>
          <a:prstGeom prst="rect">
            <a:avLst/>
          </a:prstGeom>
          <a:noFill/>
          <a:ln>
            <a:noFill/>
          </a:ln>
        </p:spPr>
      </p:pic>
      <p:graphicFrame>
        <p:nvGraphicFramePr>
          <p:cNvPr id="267" name="Google Shape;267;p23"/>
          <p:cNvGraphicFramePr/>
          <p:nvPr/>
        </p:nvGraphicFramePr>
        <p:xfrm>
          <a:off x="7017825" y="941813"/>
          <a:ext cx="3000000" cy="3000000"/>
        </p:xfrm>
        <a:graphic>
          <a:graphicData uri="http://schemas.openxmlformats.org/drawingml/2006/table">
            <a:tbl>
              <a:tblPr>
                <a:noFill/>
                <a:tableStyleId>{5DA3CE16-45BB-4367-BAE3-EAB35D071C82}</a:tableStyleId>
              </a:tblPr>
              <a:tblGrid>
                <a:gridCol w="2042925"/>
              </a:tblGrid>
              <a:tr h="381000">
                <a:tc>
                  <a:txBody>
                    <a:bodyPr/>
                    <a:lstStyle/>
                    <a:p>
                      <a:pPr indent="0" lvl="0" marL="0" rtl="0" algn="l">
                        <a:lnSpc>
                          <a:spcPct val="115000"/>
                        </a:lnSpc>
                        <a:spcBef>
                          <a:spcPts val="0"/>
                        </a:spcBef>
                        <a:spcAft>
                          <a:spcPts val="0"/>
                        </a:spcAft>
                        <a:buNone/>
                      </a:pPr>
                      <a:r>
                        <a:rPr b="1" lang="en" sz="2200">
                          <a:solidFill>
                            <a:schemeClr val="lt1"/>
                          </a:solidFill>
                          <a:latin typeface="Calibri"/>
                          <a:ea typeface="Calibri"/>
                          <a:cs typeface="Calibri"/>
                          <a:sym typeface="Calibri"/>
                        </a:rPr>
                        <a:t>System B</a:t>
                      </a:r>
                      <a:endParaRPr b="1"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2𝑥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𝑥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3" name="Google Shape;273;p24"/>
          <p:cNvSpPr txBox="1"/>
          <p:nvPr>
            <p:ph idx="1" type="body"/>
          </p:nvPr>
        </p:nvSpPr>
        <p:spPr>
          <a:xfrm>
            <a:off x="311700" y="865325"/>
            <a:ext cx="8520600" cy="400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system of equations using elimination.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rPr lang="en" sz="2200"/>
              <a:t>Check the solution by graphing.</a:t>
            </a:r>
            <a:endParaRPr sz="2200"/>
          </a:p>
          <a:p>
            <a:pPr indent="-368300" lvl="0" marL="914400" rtl="0" algn="l">
              <a:lnSpc>
                <a:spcPct val="100000"/>
              </a:lnSpc>
              <a:spcBef>
                <a:spcPts val="1200"/>
              </a:spcBef>
              <a:spcAft>
                <a:spcPts val="0"/>
              </a:spcAft>
              <a:buSzPts val="2200"/>
              <a:buFont typeface="Noto Sans"/>
              <a:buAutoNum type="alphaLcPeriod"/>
            </a:pPr>
            <a:r>
              <a:rPr lang="en" sz="2200"/>
              <a:t>(– 8, 2.5)</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 3, 5)</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(0, 6.25)</a:t>
            </a:r>
            <a:endParaRPr sz="2200">
              <a:latin typeface="Noto Sans"/>
              <a:ea typeface="Noto Sans"/>
              <a:cs typeface="Noto Sans"/>
              <a:sym typeface="Noto Sans"/>
            </a:endParaRPr>
          </a:p>
          <a:p>
            <a:pPr indent="-368300" lvl="0" marL="914400" rtl="0" algn="l">
              <a:lnSpc>
                <a:spcPct val="100000"/>
              </a:lnSpc>
              <a:spcBef>
                <a:spcPts val="1000"/>
              </a:spcBef>
              <a:spcAft>
                <a:spcPts val="1000"/>
              </a:spcAft>
              <a:buSzPts val="2200"/>
              <a:buFont typeface="Noto Sans"/>
              <a:buAutoNum type="alphaLcPeriod"/>
            </a:pPr>
            <a:r>
              <a:rPr lang="en" sz="2200"/>
              <a:t>(– 13, 0)</a:t>
            </a:r>
            <a:endParaRPr sz="2200">
              <a:latin typeface="Noto Sans"/>
              <a:ea typeface="Noto Sans"/>
              <a:cs typeface="Noto Sans"/>
              <a:sym typeface="Noto Sans"/>
            </a:endParaRPr>
          </a:p>
        </p:txBody>
      </p:sp>
      <p:sp>
        <p:nvSpPr>
          <p:cNvPr id="274" name="Google Shape;274;p24"/>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4"/>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2.4.3 Adding and Subtracting Systems of Equations and Using Their Graphs</a:t>
            </a:r>
            <a:endParaRPr/>
          </a:p>
        </p:txBody>
      </p:sp>
      <p:pic>
        <p:nvPicPr>
          <p:cNvPr id="276" name="Google Shape;276;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7" name="Google Shape;277;p24">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78" name="Google Shape;278;p24"/>
          <p:cNvGraphicFramePr/>
          <p:nvPr/>
        </p:nvGraphicFramePr>
        <p:xfrm>
          <a:off x="619900" y="1431438"/>
          <a:ext cx="3000000" cy="3000000"/>
        </p:xfrm>
        <a:graphic>
          <a:graphicData uri="http://schemas.openxmlformats.org/drawingml/2006/table">
            <a:tbl>
              <a:tblPr>
                <a:noFill/>
                <a:tableStyleId>{5DA3CE16-45BB-4367-BAE3-EAB35D071C82}</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2𝑥 – 4</a:t>
                      </a:r>
                      <a:r>
                        <a:rPr i="1" lang="en" sz="2200">
                          <a:solidFill>
                            <a:srgbClr val="424242"/>
                          </a:solidFill>
                          <a:latin typeface="Calibri"/>
                          <a:ea typeface="Calibri"/>
                          <a:cs typeface="Calibri"/>
                          <a:sym typeface="Calibri"/>
                        </a:rPr>
                        <a:t>y</a:t>
                      </a:r>
                      <a:r>
                        <a:rPr lang="en" sz="2200">
                          <a:solidFill>
                            <a:srgbClr val="424242"/>
                          </a:solidFill>
                          <a:latin typeface="Calibri"/>
                          <a:ea typeface="Calibri"/>
                          <a:cs typeface="Calibri"/>
                          <a:sym typeface="Calibri"/>
                        </a:rPr>
                        <a:t> = – 26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 3𝑥 + 4</a:t>
                      </a:r>
                      <a:r>
                        <a:rPr i="1" lang="en" sz="2200">
                          <a:solidFill>
                            <a:srgbClr val="424242"/>
                          </a:solidFill>
                          <a:latin typeface="Calibri"/>
                          <a:ea typeface="Calibri"/>
                          <a:cs typeface="Calibri"/>
                          <a:sym typeface="Calibri"/>
                        </a:rPr>
                        <a:t>y</a:t>
                      </a:r>
                      <a:r>
                        <a:rPr lang="en" sz="2200">
                          <a:solidFill>
                            <a:srgbClr val="424242"/>
                          </a:solidFill>
                          <a:latin typeface="Calibri"/>
                          <a:ea typeface="Calibri"/>
                          <a:cs typeface="Calibri"/>
                          <a:sym typeface="Calibri"/>
                        </a:rPr>
                        <a:t> = 29</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 name="Shape 282"/>
        <p:cNvGrpSpPr/>
        <p:nvPr/>
      </p:nvGrpSpPr>
      <p:grpSpPr>
        <a:xfrm>
          <a:off x="0" y="0"/>
          <a:ext cx="0" cy="0"/>
          <a:chOff x="0" y="0"/>
          <a:chExt cx="0" cy="0"/>
        </a:xfrm>
      </p:grpSpPr>
      <p:sp>
        <p:nvSpPr>
          <p:cNvPr id="283" name="Google Shape;283;p25"/>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84" name="Google Shape;284;p25"/>
          <p:cNvSpPr/>
          <p:nvPr/>
        </p:nvSpPr>
        <p:spPr>
          <a:xfrm>
            <a:off x="154500" y="1119125"/>
            <a:ext cx="4032000" cy="36270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5" name="Google Shape;285;p25"/>
          <p:cNvSpPr txBox="1"/>
          <p:nvPr>
            <p:ph idx="1" type="body"/>
          </p:nvPr>
        </p:nvSpPr>
        <p:spPr>
          <a:xfrm>
            <a:off x="346200" y="1196776"/>
            <a:ext cx="3648600" cy="35493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b="1" lang="en" sz="2200">
                <a:solidFill>
                  <a:srgbClr val="1D2125"/>
                </a:solidFill>
              </a:rPr>
              <a:t>VERIFY → SOLVING BY ELIMINATION</a:t>
            </a:r>
            <a:endParaRPr b="1" sz="2200">
              <a:solidFill>
                <a:srgbClr val="1D2125"/>
              </a:solidFill>
            </a:endParaRPr>
          </a:p>
          <a:p>
            <a:pPr indent="0" lvl="0" marL="0" rtl="0" algn="l">
              <a:spcBef>
                <a:spcPts val="1200"/>
              </a:spcBef>
              <a:spcAft>
                <a:spcPts val="0"/>
              </a:spcAft>
              <a:buNone/>
            </a:pPr>
            <a:r>
              <a:t/>
            </a:r>
            <a:endParaRPr b="1" sz="2200">
              <a:solidFill>
                <a:srgbClr val="1D2125"/>
              </a:solidFill>
            </a:endParaRPr>
          </a:p>
          <a:p>
            <a:pPr indent="0" lvl="0" marL="0" rtl="0" algn="l">
              <a:spcBef>
                <a:spcPts val="1200"/>
              </a:spcBef>
              <a:spcAft>
                <a:spcPts val="0"/>
              </a:spcAft>
              <a:buNone/>
            </a:pPr>
            <a:r>
              <a:rPr b="1" lang="en" sz="2200">
                <a:solidFill>
                  <a:srgbClr val="1D2125"/>
                </a:solidFill>
              </a:rPr>
              <a:t>Step 1 – </a:t>
            </a:r>
            <a:r>
              <a:rPr lang="en" sz="2200">
                <a:solidFill>
                  <a:srgbClr val="1D2125"/>
                </a:solidFill>
              </a:rPr>
              <a:t>Add the equations to find the resulting equation. </a:t>
            </a:r>
            <a:endParaRPr sz="2200">
              <a:solidFill>
                <a:srgbClr val="1D2125"/>
              </a:solidFill>
            </a:endParaRPr>
          </a:p>
          <a:p>
            <a:pPr indent="0" lvl="0" marL="0" rtl="0" algn="l">
              <a:spcBef>
                <a:spcPts val="1200"/>
              </a:spcBef>
              <a:spcAft>
                <a:spcPts val="0"/>
              </a:spcAft>
              <a:buNone/>
            </a:pPr>
            <a:r>
              <a:rPr b="1" lang="en" sz="2200">
                <a:solidFill>
                  <a:srgbClr val="1D2125"/>
                </a:solidFill>
              </a:rPr>
              <a:t>Step 2 –</a:t>
            </a:r>
            <a:r>
              <a:rPr lang="en" sz="2200">
                <a:solidFill>
                  <a:srgbClr val="1D2125"/>
                </a:solidFill>
              </a:rPr>
              <a:t> Graph all three equations to find the ordered pair where they intersect.</a:t>
            </a:r>
            <a:endParaRPr sz="2200">
              <a:solidFill>
                <a:srgbClr val="1D2125"/>
              </a:solidFill>
            </a:endParaRPr>
          </a:p>
          <a:p>
            <a:pPr indent="0" lvl="0" marL="0" rtl="0" algn="l">
              <a:lnSpc>
                <a:spcPct val="105000"/>
              </a:lnSpc>
              <a:spcBef>
                <a:spcPts val="1200"/>
              </a:spcBef>
              <a:spcAft>
                <a:spcPts val="300"/>
              </a:spcAft>
              <a:buNone/>
            </a:pPr>
            <a:r>
              <a:rPr b="1" lang="en" sz="2200">
                <a:solidFill>
                  <a:srgbClr val="1D2125"/>
                </a:solidFill>
              </a:rPr>
              <a:t>Step 3 –</a:t>
            </a:r>
            <a:r>
              <a:rPr lang="en" sz="2200">
                <a:solidFill>
                  <a:srgbClr val="1D2125"/>
                </a:solidFill>
              </a:rPr>
              <a:t> </a:t>
            </a:r>
            <a:r>
              <a:rPr lang="en" sz="2200">
                <a:solidFill>
                  <a:srgbClr val="1D2125"/>
                </a:solidFill>
              </a:rPr>
              <a:t>Identify the coordinates of the solution.</a:t>
            </a:r>
            <a:endParaRPr sz="2200">
              <a:solidFill>
                <a:srgbClr val="1D2125"/>
              </a:solidFill>
            </a:endParaRPr>
          </a:p>
        </p:txBody>
      </p:sp>
      <p:pic>
        <p:nvPicPr>
          <p:cNvPr id="286" name="Google Shape;286;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7" name="Google Shape;287;p25"/>
          <p:cNvSpPr txBox="1"/>
          <p:nvPr>
            <p:ph idx="12" type="sldNum"/>
          </p:nvPr>
        </p:nvSpPr>
        <p:spPr>
          <a:xfrm>
            <a:off x="8283608" y="474598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25"/>
          <p:cNvSpPr txBox="1"/>
          <p:nvPr>
            <p:ph idx="2" type="sldNum"/>
          </p:nvPr>
        </p:nvSpPr>
        <p:spPr>
          <a:xfrm>
            <a:off x="311700" y="4745991"/>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2.4.3 Adding and Subtracting Systems of Equations and Using Their Graphs</a:t>
            </a:r>
            <a:r>
              <a:rPr lang="en" sz="1000"/>
              <a:t> - Additional Resources</a:t>
            </a:r>
            <a:endParaRPr/>
          </a:p>
        </p:txBody>
      </p:sp>
      <p:graphicFrame>
        <p:nvGraphicFramePr>
          <p:cNvPr id="289" name="Google Shape;289;p25"/>
          <p:cNvGraphicFramePr/>
          <p:nvPr/>
        </p:nvGraphicFramePr>
        <p:xfrm>
          <a:off x="4841125" y="1196763"/>
          <a:ext cx="3000000" cy="3000000"/>
        </p:xfrm>
        <a:graphic>
          <a:graphicData uri="http://schemas.openxmlformats.org/drawingml/2006/table">
            <a:tbl>
              <a:tblPr>
                <a:noFill/>
                <a:tableStyleId>{5DA3CE16-45BB-4367-BAE3-EAB35D071C82}</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3</a:t>
                      </a:r>
                      <a:r>
                        <a:rPr lang="en" sz="2200">
                          <a:solidFill>
                            <a:srgbClr val="424242"/>
                          </a:solidFill>
                          <a:latin typeface="Calibri"/>
                          <a:ea typeface="Calibri"/>
                          <a:cs typeface="Calibri"/>
                          <a:sym typeface="Calibri"/>
                        </a:rPr>
                        <a:t>𝑥 + 4</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3𝑥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17</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cxnSp>
        <p:nvCxnSpPr>
          <p:cNvPr id="290" name="Google Shape;290;p25"/>
          <p:cNvCxnSpPr/>
          <p:nvPr/>
        </p:nvCxnSpPr>
        <p:spPr>
          <a:xfrm>
            <a:off x="248700" y="2080000"/>
            <a:ext cx="3881100" cy="0"/>
          </a:xfrm>
          <a:prstGeom prst="straightConnector1">
            <a:avLst/>
          </a:prstGeom>
          <a:noFill/>
          <a:ln cap="flat" cmpd="sng" w="19050">
            <a:solidFill>
              <a:schemeClr val="dk2"/>
            </a:solidFill>
            <a:prstDash val="solid"/>
            <a:round/>
            <a:headEnd len="med" w="med" type="none"/>
            <a:tailEnd len="med" w="med" type="none"/>
          </a:ln>
        </p:spPr>
      </p:cxnSp>
      <p:sp>
        <p:nvSpPr>
          <p:cNvPr id="291" name="Google Shape;291;p25"/>
          <p:cNvSpPr txBox="1"/>
          <p:nvPr/>
        </p:nvSpPr>
        <p:spPr>
          <a:xfrm>
            <a:off x="4757975" y="2243150"/>
            <a:ext cx="4203300" cy="24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424242"/>
                </a:solidFill>
                <a:latin typeface="Calibri"/>
                <a:ea typeface="Calibri"/>
                <a:cs typeface="Calibri"/>
                <a:sym typeface="Calibri"/>
              </a:rPr>
              <a:t>What is the result from adding the two equations together?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rPr lang="en" sz="2200">
                <a:solidFill>
                  <a:srgbClr val="424242"/>
                </a:solidFill>
                <a:latin typeface="Calibri"/>
                <a:ea typeface="Calibri"/>
                <a:cs typeface="Calibri"/>
                <a:sym typeface="Calibri"/>
              </a:rPr>
              <a:t>What does the </a:t>
            </a:r>
            <a:r>
              <a:rPr lang="en" sz="2200" u="sng">
                <a:solidFill>
                  <a:schemeClr val="hlink"/>
                </a:solidFill>
                <a:latin typeface="Calibri"/>
                <a:ea typeface="Calibri"/>
                <a:cs typeface="Calibri"/>
                <a:sym typeface="Calibri"/>
                <a:hlinkClick r:id="rId4"/>
              </a:rPr>
              <a:t>graph</a:t>
            </a:r>
            <a:r>
              <a:rPr lang="en" sz="2200">
                <a:solidFill>
                  <a:srgbClr val="424242"/>
                </a:solidFill>
                <a:latin typeface="Calibri"/>
                <a:ea typeface="Calibri"/>
                <a:cs typeface="Calibri"/>
                <a:sym typeface="Calibri"/>
              </a:rPr>
              <a:t> of all three equations look like?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rPr lang="en" sz="2200">
                <a:solidFill>
                  <a:srgbClr val="424242"/>
                </a:solidFill>
                <a:latin typeface="Calibri"/>
                <a:ea typeface="Calibri"/>
                <a:cs typeface="Calibri"/>
                <a:sym typeface="Calibri"/>
              </a:rPr>
              <a:t>What is the solution to the system?</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5" name="Shape 295"/>
        <p:cNvGrpSpPr/>
        <p:nvPr/>
      </p:nvGrpSpPr>
      <p:grpSpPr>
        <a:xfrm>
          <a:off x="0" y="0"/>
          <a:ext cx="0" cy="0"/>
          <a:chOff x="0" y="0"/>
          <a:chExt cx="0" cy="0"/>
        </a:xfrm>
      </p:grpSpPr>
      <p:sp>
        <p:nvSpPr>
          <p:cNvPr id="296" name="Google Shape;296;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9" name="Google Shape;299;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1" name="Google Shape;301;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2" name="Google Shape;302;p26"/>
          <p:cNvCxnSpPr>
            <a:stCxn id="296" idx="2"/>
            <a:endCxn id="2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3" name="Google Shape;303;p26"/>
          <p:cNvCxnSpPr>
            <a:stCxn id="298" idx="3"/>
            <a:endCxn id="29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4" name="Google Shape;304;p26"/>
          <p:cNvCxnSpPr>
            <a:stCxn id="297" idx="3"/>
            <a:endCxn id="29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5" name="Google Shape;305;p26"/>
          <p:cNvCxnSpPr>
            <a:stCxn id="299" idx="3"/>
            <a:endCxn id="30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6" name="Google Shape;306;p26"/>
          <p:cNvCxnSpPr>
            <a:stCxn id="301" idx="3"/>
            <a:endCxn id="30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7" name="Google Shape;307;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9" name="Google Shape;309;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0" name="Google Shape;310;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1" name="Google Shape;311;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2" name="Google Shape;312;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3" name="Google Shape;313;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4" name="Google Shape;314;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5" name="Google Shape;315;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6" name="Google Shape;316;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7" name="Google Shape;317;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8" name="Google Shape;318;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9" name="Google Shape;319;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0" name="Google Shape;320;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p27"/>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6" name="Google Shape;326;p27"/>
          <p:cNvSpPr txBox="1"/>
          <p:nvPr>
            <p:ph idx="1" type="body"/>
          </p:nvPr>
        </p:nvSpPr>
        <p:spPr>
          <a:xfrm>
            <a:off x="311700" y="1007925"/>
            <a:ext cx="8116800" cy="38445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Which would be a more helpful method for solving the system?</a:t>
            </a:r>
            <a:endParaRPr sz="2200"/>
          </a:p>
          <a:p>
            <a:pPr indent="-368300" lvl="0" marL="914400" rtl="0" algn="l">
              <a:lnSpc>
                <a:spcPct val="100000"/>
              </a:lnSpc>
              <a:spcBef>
                <a:spcPts val="1000"/>
              </a:spcBef>
              <a:spcAft>
                <a:spcPts val="0"/>
              </a:spcAft>
              <a:buSzPts val="2200"/>
              <a:buChar char="●"/>
            </a:pPr>
            <a:r>
              <a:rPr lang="en" sz="2200"/>
              <a:t>Adding</a:t>
            </a:r>
            <a:r>
              <a:rPr lang="en" sz="2200"/>
              <a:t> the two equations </a:t>
            </a:r>
            <a:endParaRPr sz="2200"/>
          </a:p>
          <a:p>
            <a:pPr indent="-368300" lvl="0" marL="914400" rtl="0" algn="l">
              <a:lnSpc>
                <a:spcPct val="100000"/>
              </a:lnSpc>
              <a:spcBef>
                <a:spcPts val="0"/>
              </a:spcBef>
              <a:spcAft>
                <a:spcPts val="0"/>
              </a:spcAft>
              <a:buSzPts val="2200"/>
              <a:buChar char="●"/>
            </a:pPr>
            <a:r>
              <a:rPr lang="en" sz="2200"/>
              <a:t>Subtracting one from the other</a:t>
            </a:r>
            <a:endParaRPr sz="2200"/>
          </a:p>
          <a:p>
            <a:pPr indent="-368300" lvl="0" marL="457200" rtl="0" algn="l">
              <a:lnSpc>
                <a:spcPct val="100000"/>
              </a:lnSpc>
              <a:spcBef>
                <a:spcPts val="1000"/>
              </a:spcBef>
              <a:spcAft>
                <a:spcPts val="0"/>
              </a:spcAft>
              <a:buSzPts val="2200"/>
              <a:buAutoNum type="arabicPeriod"/>
            </a:pPr>
            <a:r>
              <a:rPr lang="en" sz="2200"/>
              <a:t>Explain or show how you know.</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0"/>
              </a:spcBef>
              <a:spcAft>
                <a:spcPts val="0"/>
              </a:spcAft>
              <a:buNone/>
            </a:pPr>
            <a:r>
              <a:rPr lang="en" sz="2200"/>
              <a:t>Solve the system without graphing to answer the following questions.</a:t>
            </a:r>
            <a:endParaRPr sz="2200"/>
          </a:p>
          <a:p>
            <a:pPr indent="-368300" lvl="0" marL="457200" rtl="0" algn="l">
              <a:lnSpc>
                <a:spcPct val="100000"/>
              </a:lnSpc>
              <a:spcBef>
                <a:spcPts val="1200"/>
              </a:spcBef>
              <a:spcAft>
                <a:spcPts val="0"/>
              </a:spcAft>
              <a:buClr>
                <a:srgbClr val="424242"/>
              </a:buClr>
              <a:buSzPts val="2200"/>
              <a:buFont typeface="Noto Sans"/>
              <a:buAutoNum type="arabicPeriod"/>
            </a:pPr>
            <a:r>
              <a:rPr lang="en" sz="2200"/>
              <a:t>Identify the </a:t>
            </a:r>
            <a:r>
              <a:rPr i="1" lang="en" sz="2200">
                <a:latin typeface="Times New Roman"/>
                <a:ea typeface="Times New Roman"/>
                <a:cs typeface="Times New Roman"/>
                <a:sym typeface="Times New Roman"/>
              </a:rPr>
              <a:t>x</a:t>
            </a:r>
            <a:r>
              <a:rPr lang="en" sz="2200"/>
              <a:t> coordinate of the solution.</a:t>
            </a:r>
            <a:endParaRPr sz="2200"/>
          </a:p>
          <a:p>
            <a:pPr indent="-368300" lvl="0" marL="457200" rtl="0" algn="l">
              <a:lnSpc>
                <a:spcPct val="100000"/>
              </a:lnSpc>
              <a:spcBef>
                <a:spcPts val="0"/>
              </a:spcBef>
              <a:spcAft>
                <a:spcPts val="0"/>
              </a:spcAft>
              <a:buSzPts val="2200"/>
              <a:buAutoNum type="arabicPeriod"/>
            </a:pPr>
            <a:r>
              <a:rPr lang="en" sz="2200"/>
              <a:t>Identify the </a:t>
            </a:r>
            <a:r>
              <a:rPr i="1" lang="en" sz="2200">
                <a:latin typeface="Times New Roman"/>
                <a:ea typeface="Times New Roman"/>
                <a:cs typeface="Times New Roman"/>
                <a:sym typeface="Times New Roman"/>
              </a:rPr>
              <a:t>y</a:t>
            </a:r>
            <a:r>
              <a:rPr lang="en" sz="2200"/>
              <a:t> coordinate of the solution.</a:t>
            </a:r>
            <a:endParaRPr sz="2200"/>
          </a:p>
          <a:p>
            <a:pPr indent="-368300" lvl="0" marL="457200" rtl="0" algn="l">
              <a:lnSpc>
                <a:spcPct val="100000"/>
              </a:lnSpc>
              <a:spcBef>
                <a:spcPts val="0"/>
              </a:spcBef>
              <a:spcAft>
                <a:spcPts val="0"/>
              </a:spcAft>
              <a:buSzPts val="2200"/>
              <a:buAutoNum type="arabicPeriod"/>
            </a:pPr>
            <a:r>
              <a:rPr lang="en" sz="2200"/>
              <a:t>Explain or show your reasoning.</a:t>
            </a:r>
            <a:endParaRPr sz="2200"/>
          </a:p>
        </p:txBody>
      </p:sp>
      <p:sp>
        <p:nvSpPr>
          <p:cNvPr id="327" name="Google Shape;327;p2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27"/>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2.4.4 Determining the Best Method for Solving a System of Equations</a:t>
            </a:r>
            <a:endParaRPr/>
          </a:p>
        </p:txBody>
      </p:sp>
      <p:graphicFrame>
        <p:nvGraphicFramePr>
          <p:cNvPr id="329" name="Google Shape;329;p27"/>
          <p:cNvGraphicFramePr/>
          <p:nvPr/>
        </p:nvGraphicFramePr>
        <p:xfrm>
          <a:off x="5990700" y="1556063"/>
          <a:ext cx="3000000" cy="3000000"/>
        </p:xfrm>
        <a:graphic>
          <a:graphicData uri="http://schemas.openxmlformats.org/drawingml/2006/table">
            <a:tbl>
              <a:tblPr>
                <a:noFill/>
                <a:tableStyleId>{5DA3CE16-45BB-4367-BAE3-EAB35D071C82}</a:tableStyleId>
              </a:tblPr>
              <a:tblGrid>
                <a:gridCol w="2670025"/>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2𝑥 + ½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6𝑥 – ½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5</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28"/>
          <p:cNvSpPr txBox="1"/>
          <p:nvPr>
            <p:ph idx="1" type="body"/>
          </p:nvPr>
        </p:nvSpPr>
        <p:spPr>
          <a:xfrm>
            <a:off x="311700" y="4230575"/>
            <a:ext cx="74964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Determining the Best Method for Solving a System of Equations</a:t>
            </a:r>
            <a:endParaRPr b="1"/>
          </a:p>
        </p:txBody>
      </p:sp>
      <p:pic>
        <p:nvPicPr>
          <p:cNvPr id="336" name="Google Shape;336;p28" title="en8i84G-SHs-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0" name="Shape 340"/>
        <p:cNvGrpSpPr/>
        <p:nvPr/>
      </p:nvGrpSpPr>
      <p:grpSpPr>
        <a:xfrm>
          <a:off x="0" y="0"/>
          <a:ext cx="0" cy="0"/>
          <a:chOff x="0" y="0"/>
          <a:chExt cx="0" cy="0"/>
        </a:xfrm>
      </p:grpSpPr>
      <p:sp>
        <p:nvSpPr>
          <p:cNvPr id="341" name="Google Shape;341;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7" name="Google Shape;347;p29"/>
          <p:cNvCxnSpPr>
            <a:stCxn id="341" idx="2"/>
            <a:endCxn id="34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8" name="Google Shape;348;p29"/>
          <p:cNvCxnSpPr>
            <a:stCxn id="343" idx="3"/>
            <a:endCxn id="34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29"/>
          <p:cNvCxnSpPr>
            <a:stCxn id="342" idx="3"/>
            <a:endCxn id="34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0" name="Google Shape;350;p29"/>
          <p:cNvCxnSpPr>
            <a:stCxn id="344" idx="3"/>
            <a:endCxn id="34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1" name="Google Shape;351;p29"/>
          <p:cNvCxnSpPr>
            <a:stCxn id="346" idx="3"/>
            <a:endCxn id="34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2" name="Google Shape;35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3" name="Google Shape;353;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4" name="Google Shape;354;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5" name="Google Shape;355;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6" name="Google Shape;356;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7" name="Google Shape;357;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8" name="Google Shape;358;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9" name="Google Shape;359;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0" name="Google Shape;360;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1" name="Google Shape;361;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2" name="Google Shape;362;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3" name="Google Shape;363;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4" name="Google Shape;364;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5" name="Google Shape;365;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9" name="Shape 369"/>
        <p:cNvGrpSpPr/>
        <p:nvPr/>
      </p:nvGrpSpPr>
      <p:grpSpPr>
        <a:xfrm>
          <a:off x="0" y="0"/>
          <a:ext cx="0" cy="0"/>
          <a:chOff x="0" y="0"/>
          <a:chExt cx="0" cy="0"/>
        </a:xfrm>
      </p:grpSpPr>
      <p:sp>
        <p:nvSpPr>
          <p:cNvPr id="370" name="Google Shape;370;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1" name="Google Shape;371;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2" name="Google Shape;372;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2.4.5 </a:t>
            </a:r>
            <a:r>
              <a:rPr lang="en"/>
              <a:t>Practice</a:t>
            </a:r>
            <a:endParaRPr/>
          </a:p>
        </p:txBody>
      </p:sp>
      <p:pic>
        <p:nvPicPr>
          <p:cNvPr id="374" name="Google Shape;374;p30" title="Practice-5.png"/>
          <p:cNvPicPr preferRelativeResize="0"/>
          <p:nvPr/>
        </p:nvPicPr>
        <p:blipFill>
          <a:blip r:embed="rId4">
            <a:alphaModFix/>
          </a:blip>
          <a:stretch>
            <a:fillRect/>
          </a:stretch>
        </p:blipFill>
        <p:spPr>
          <a:xfrm>
            <a:off x="3781413" y="785800"/>
            <a:ext cx="5362575" cy="35718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8" name="Shape 378"/>
        <p:cNvGrpSpPr/>
        <p:nvPr/>
      </p:nvGrpSpPr>
      <p:grpSpPr>
        <a:xfrm>
          <a:off x="0" y="0"/>
          <a:ext cx="0" cy="0"/>
          <a:chOff x="0" y="0"/>
          <a:chExt cx="0" cy="0"/>
        </a:xfrm>
      </p:grpSpPr>
      <p:sp>
        <p:nvSpPr>
          <p:cNvPr id="379" name="Google Shape;379;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5" name="Google Shape;385;p31"/>
          <p:cNvCxnSpPr>
            <a:stCxn id="379" idx="2"/>
            <a:endCxn id="38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6" name="Google Shape;386;p31"/>
          <p:cNvCxnSpPr>
            <a:stCxn id="381" idx="3"/>
            <a:endCxn id="38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1"/>
          <p:cNvCxnSpPr>
            <a:stCxn id="380" idx="3"/>
            <a:endCxn id="38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1"/>
          <p:cNvCxnSpPr>
            <a:stCxn id="382" idx="3"/>
            <a:endCxn id="38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1"/>
          <p:cNvCxnSpPr>
            <a:stCxn id="384" idx="3"/>
            <a:endCxn id="383"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0" name="Google Shape;39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2" name="Google Shape;392;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3" name="Google Shape;393;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4" name="Google Shape;394;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5" name="Google Shape;395;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6" name="Google Shape;396;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7" name="Google Shape;397;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8" name="Google Shape;398;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9" name="Google Shape;399;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0" name="Google Shape;400;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1" name="Google Shape;401;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2" name="Google Shape;402;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3" name="Google Shape;403;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32"/>
          <p:cNvSpPr txBox="1"/>
          <p:nvPr>
            <p:ph idx="1" type="body"/>
          </p:nvPr>
        </p:nvSpPr>
        <p:spPr>
          <a:xfrm>
            <a:off x="311700" y="832025"/>
            <a:ext cx="8247600" cy="43116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000"/>
              <a:t>Examine the system of equations. </a:t>
            </a:r>
            <a:endParaRPr sz="2000"/>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sz="2000"/>
              <a:t>Discuss the following questions with a partner and be prepared to report your partner’s responses:</a:t>
            </a:r>
            <a:endParaRPr sz="2000"/>
          </a:p>
          <a:p>
            <a:pPr indent="-355600" lvl="0" marL="457200" rtl="0" algn="l">
              <a:lnSpc>
                <a:spcPct val="100000"/>
              </a:lnSpc>
              <a:spcBef>
                <a:spcPts val="1200"/>
              </a:spcBef>
              <a:spcAft>
                <a:spcPts val="0"/>
              </a:spcAft>
              <a:buSzPts val="2000"/>
              <a:buChar char="●"/>
            </a:pPr>
            <a:r>
              <a:rPr lang="en" sz="2000"/>
              <a:t>Look at a system that you would have chosen to solve by substitution. Would you still choose to solve it by substitution now? Why or why not?</a:t>
            </a:r>
            <a:endParaRPr sz="2000"/>
          </a:p>
          <a:p>
            <a:pPr indent="-355600" lvl="0" marL="457200" rtl="0" algn="l">
              <a:lnSpc>
                <a:spcPct val="100000"/>
              </a:lnSpc>
              <a:spcBef>
                <a:spcPts val="1000"/>
              </a:spcBef>
              <a:spcAft>
                <a:spcPts val="0"/>
              </a:spcAft>
              <a:buSzPts val="2000"/>
              <a:buChar char="●"/>
            </a:pPr>
            <a:r>
              <a:rPr lang="en" sz="2000"/>
              <a:t>Look at a system that you would </a:t>
            </a:r>
            <a:r>
              <a:rPr b="1" i="1" lang="en" sz="2000"/>
              <a:t>not</a:t>
            </a:r>
            <a:r>
              <a:rPr lang="en" sz="2000"/>
              <a:t> have chosen to solve by substitution. Would it help to solve by elimination? Why or why not?</a:t>
            </a:r>
            <a:endParaRPr sz="2000"/>
          </a:p>
        </p:txBody>
      </p:sp>
      <p:sp>
        <p:nvSpPr>
          <p:cNvPr id="409" name="Google Shape;409;p32"/>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0" name="Google Shape;410;p3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2"/>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2.4 Solving Systems by Elimination, Part 1</a:t>
            </a:r>
            <a:endParaRPr/>
          </a:p>
        </p:txBody>
      </p:sp>
      <p:graphicFrame>
        <p:nvGraphicFramePr>
          <p:cNvPr id="412" name="Google Shape;412;p32"/>
          <p:cNvGraphicFramePr/>
          <p:nvPr/>
        </p:nvGraphicFramePr>
        <p:xfrm>
          <a:off x="489075" y="1348313"/>
          <a:ext cx="3000000" cy="3000000"/>
        </p:xfrm>
        <a:graphic>
          <a:graphicData uri="http://schemas.openxmlformats.org/drawingml/2006/table">
            <a:tbl>
              <a:tblPr>
                <a:noFill/>
                <a:tableStyleId>{5DA3CE16-45BB-4367-BAE3-EAB35D071C82}</a:tableStyleId>
              </a:tblPr>
              <a:tblGrid>
                <a:gridCol w="2100950"/>
              </a:tblGrid>
              <a:tr h="381000">
                <a:tc>
                  <a:txBody>
                    <a:bodyPr/>
                    <a:lstStyle/>
                    <a:p>
                      <a:pPr indent="0" lvl="0" marL="0" rtl="0" algn="l">
                        <a:lnSpc>
                          <a:spcPct val="115000"/>
                        </a:lnSpc>
                        <a:spcBef>
                          <a:spcPts val="0"/>
                        </a:spcBef>
                        <a:spcAft>
                          <a:spcPts val="0"/>
                        </a:spcAft>
                        <a:buNone/>
                      </a:pPr>
                      <a:r>
                        <a:rPr b="1" lang="en" sz="1800">
                          <a:solidFill>
                            <a:srgbClr val="FFFFFF"/>
                          </a:solidFill>
                          <a:latin typeface="Calibri"/>
                          <a:ea typeface="Calibri"/>
                          <a:cs typeface="Calibri"/>
                          <a:sym typeface="Calibri"/>
                        </a:rPr>
                        <a:t>System 1</a:t>
                      </a:r>
                      <a:endParaRPr b="1" sz="1800">
                        <a:solidFill>
                          <a:srgbClr val="FFFFFF"/>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n</a:t>
                      </a:r>
                      <a:r>
                        <a:rPr lang="en" sz="2200">
                          <a:solidFill>
                            <a:srgbClr val="424242"/>
                          </a:solidFill>
                          <a:latin typeface="Calibri"/>
                          <a:ea typeface="Calibri"/>
                          <a:cs typeface="Calibri"/>
                          <a:sym typeface="Calibri"/>
                        </a:rPr>
                        <a:t> = 71</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n</a:t>
                      </a:r>
                      <a:r>
                        <a:rPr lang="en" sz="2200">
                          <a:solidFill>
                            <a:srgbClr val="424242"/>
                          </a:solidFill>
                          <a:latin typeface="Calibri"/>
                          <a:ea typeface="Calibri"/>
                          <a:cs typeface="Calibri"/>
                          <a:sym typeface="Calibri"/>
                        </a:rPr>
                        <a:t> = 30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413" name="Google Shape;413;p32"/>
          <p:cNvGraphicFramePr/>
          <p:nvPr/>
        </p:nvGraphicFramePr>
        <p:xfrm>
          <a:off x="3246600" y="1348313"/>
          <a:ext cx="3000000" cy="3000000"/>
        </p:xfrm>
        <a:graphic>
          <a:graphicData uri="http://schemas.openxmlformats.org/drawingml/2006/table">
            <a:tbl>
              <a:tblPr>
                <a:noFill/>
                <a:tableStyleId>{5DA3CE16-45BB-4367-BAE3-EAB35D071C82}</a:tableStyleId>
              </a:tblPr>
              <a:tblGrid>
                <a:gridCol w="2100950"/>
              </a:tblGrid>
              <a:tr h="381000">
                <a:tc>
                  <a:txBody>
                    <a:bodyPr/>
                    <a:lstStyle/>
                    <a:p>
                      <a:pPr indent="0" lvl="0" marL="0" rtl="0" algn="l">
                        <a:lnSpc>
                          <a:spcPct val="115000"/>
                        </a:lnSpc>
                        <a:spcBef>
                          <a:spcPts val="0"/>
                        </a:spcBef>
                        <a:spcAft>
                          <a:spcPts val="0"/>
                        </a:spcAft>
                        <a:buNone/>
                      </a:pPr>
                      <a:r>
                        <a:rPr b="1" lang="en" sz="1800">
                          <a:solidFill>
                            <a:srgbClr val="FFFFFF"/>
                          </a:solidFill>
                          <a:latin typeface="Calibri"/>
                          <a:ea typeface="Calibri"/>
                          <a:cs typeface="Calibri"/>
                          <a:sym typeface="Calibri"/>
                        </a:rPr>
                        <a:t>System 2</a:t>
                      </a:r>
                      <a:endParaRPr b="1" sz="1800">
                        <a:solidFill>
                          <a:srgbClr val="FFFFFF"/>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+ 9</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414" name="Google Shape;414;p32"/>
          <p:cNvGraphicFramePr/>
          <p:nvPr/>
        </p:nvGraphicFramePr>
        <p:xfrm>
          <a:off x="6004125" y="1348324"/>
          <a:ext cx="3000000" cy="3000000"/>
        </p:xfrm>
        <a:graphic>
          <a:graphicData uri="http://schemas.openxmlformats.org/drawingml/2006/table">
            <a:tbl>
              <a:tblPr>
                <a:noFill/>
                <a:tableStyleId>{5DA3CE16-45BB-4367-BAE3-EAB35D071C82}</a:tableStyleId>
              </a:tblPr>
              <a:tblGrid>
                <a:gridCol w="2100950"/>
              </a:tblGrid>
              <a:tr h="381000">
                <a:tc>
                  <a:txBody>
                    <a:bodyPr/>
                    <a:lstStyle/>
                    <a:p>
                      <a:pPr indent="0" lvl="0" marL="0" rtl="0" algn="l">
                        <a:lnSpc>
                          <a:spcPct val="115000"/>
                        </a:lnSpc>
                        <a:spcBef>
                          <a:spcPts val="0"/>
                        </a:spcBef>
                        <a:spcAft>
                          <a:spcPts val="0"/>
                        </a:spcAft>
                        <a:buNone/>
                      </a:pPr>
                      <a:r>
                        <a:rPr b="1" lang="en" sz="1800">
                          <a:solidFill>
                            <a:srgbClr val="FFFFFF"/>
                          </a:solidFill>
                          <a:latin typeface="Calibri"/>
                          <a:ea typeface="Calibri"/>
                          <a:cs typeface="Calibri"/>
                          <a:sym typeface="Calibri"/>
                        </a:rPr>
                        <a:t>System 3</a:t>
                      </a:r>
                      <a:endParaRPr b="1" sz="1800">
                        <a:solidFill>
                          <a:srgbClr val="FFFFFF"/>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5</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15</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5</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+ 11</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22</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0" name="Google Shape;420;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1" name="Google Shape;421;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2" name="Google Shape;422;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2.4 Solving Systems by Elimination, Part 1</a:t>
            </a:r>
            <a:endParaRPr/>
          </a:p>
        </p:txBody>
      </p:sp>
      <p:graphicFrame>
        <p:nvGraphicFramePr>
          <p:cNvPr id="423" name="Google Shape;423;p33"/>
          <p:cNvGraphicFramePr/>
          <p:nvPr/>
        </p:nvGraphicFramePr>
        <p:xfrm>
          <a:off x="311700" y="1764100"/>
          <a:ext cx="3000000" cy="3000000"/>
        </p:xfrm>
        <a:graphic>
          <a:graphicData uri="http://schemas.openxmlformats.org/drawingml/2006/table">
            <a:tbl>
              <a:tblPr>
                <a:noFill/>
                <a:tableStyleId>{4413E9E8-C006-4F95-8786-0BF62746FCC4}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systems of equations by adding or subtracting them to eliminate a variable.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Create a new equation by adding or subtracting equations in a system, where one of the solutions to the new equation is the solution to the system.</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