
<file path=[Content_Types].xml><?xml version="1.0" encoding="utf-8"?>
<Types xmlns="http://schemas.openxmlformats.org/package/2006/content-types">
  <Default ContentType="image/jpeg" Extension="jpg"/>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29.xml"/>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33.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34.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31.xml"/>
  <Override ContentType="application/vnd.openxmlformats-officedocument.presentationml.notesSlide+xml" PartName="/ppt/notesSlides/notesSlide36.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35.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34.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3.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2.xml"/>
  <Override ContentType="application/vnd.openxmlformats-officedocument.presentationml.slide+xml" PartName="/ppt/slides/slide1.xml"/>
  <Override ContentType="application/vnd.openxmlformats-officedocument.presentationml.slide+xml" PartName="/ppt/slides/slide28.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36.xml"/>
  <Override ContentType="application/vnd.openxmlformats-officedocument.presentationml.slide+xml" PartName="/ppt/slides/slide31.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53"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 id="279" r:id="rId30"/>
    <p:sldId id="280" r:id="rId31"/>
    <p:sldId id="281" r:id="rId32"/>
    <p:sldId id="282" r:id="rId33"/>
    <p:sldId id="283" r:id="rId34"/>
    <p:sldId id="284" r:id="rId35"/>
    <p:sldId id="285" r:id="rId36"/>
    <p:sldId id="286" r:id="rId37"/>
    <p:sldId id="287" r:id="rId38"/>
    <p:sldId id="288" r:id="rId39"/>
    <p:sldId id="289" r:id="rId40"/>
    <p:sldId id="290" r:id="rId41"/>
    <p:sldId id="291" r:id="rId42"/>
  </p:sldIdLst>
  <p:sldSz cy="5143500" cx="914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pos="3840">
          <p15:clr>
            <a:srgbClr val="747775"/>
          </p15:clr>
        </p15:guide>
        <p15:guide id="2" pos="5708">
          <p15:clr>
            <a:srgbClr val="747775"/>
          </p15:clr>
        </p15:guide>
        <p15:guide id="3" pos="1920">
          <p15:clr>
            <a:srgbClr val="747775"/>
          </p15:clr>
        </p15:guide>
        <p15:guide id="4" orient="horz" pos="731">
          <p15:clr>
            <a:srgbClr val="747775"/>
          </p15:clr>
        </p15:guide>
        <p15:guide id="5" orient="horz" pos="1830">
          <p15:clr>
            <a:srgbClr val="747775"/>
          </p15:clr>
        </p15:guide>
        <p15:guide id="6" orient="horz" pos="293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A335BD93-A76E-4B67-BD54-17290DF7FB1F}">
  <a:tblStyle styleId="{A335BD93-A76E-4B67-BD54-17290DF7FB1F}" styleName="Table_0">
    <a:wholeTbl>
      <a:tcTxStyle>
        <a:font>
          <a:latin typeface="Arial"/>
          <a:ea typeface="Arial"/>
          <a:cs typeface="Arial"/>
        </a:font>
        <a:srgbClr val="000000"/>
      </a:tcTxStyle>
      <a:tcStyle>
        <a:tcBdr>
          <a:left>
            <a:ln cap="flat" cmpd="sng" w="9525">
              <a:solidFill>
                <a:srgbClr val="9E9E9E"/>
              </a:solidFill>
              <a:prstDash val="solid"/>
              <a:round/>
              <a:headEnd len="sm" w="sm" type="none"/>
              <a:tailEnd len="sm" w="sm" type="none"/>
            </a:ln>
          </a:left>
          <a:right>
            <a:ln cap="flat" cmpd="sng" w="9525">
              <a:solidFill>
                <a:srgbClr val="9E9E9E"/>
              </a:solidFill>
              <a:prstDash val="solid"/>
              <a:round/>
              <a:headEnd len="sm" w="sm" type="none"/>
              <a:tailEnd len="sm" w="sm" type="none"/>
            </a:ln>
          </a:right>
          <a:top>
            <a:ln cap="flat" cmpd="sng" w="9525">
              <a:solidFill>
                <a:srgbClr val="9E9E9E"/>
              </a:solidFill>
              <a:prstDash val="solid"/>
              <a:round/>
              <a:headEnd len="sm" w="sm" type="none"/>
              <a:tailEnd len="sm" w="sm" type="none"/>
            </a:ln>
          </a:top>
          <a:bottom>
            <a:ln cap="flat" cmpd="sng" w="9525">
              <a:solidFill>
                <a:srgbClr val="9E9E9E"/>
              </a:solidFill>
              <a:prstDash val="solid"/>
              <a:round/>
              <a:headEnd len="sm" w="sm" type="none"/>
              <a:tailEnd len="sm" w="sm" type="none"/>
            </a:ln>
          </a:bottom>
          <a:insideH>
            <a:ln cap="flat" cmpd="sng" w="9525">
              <a:solidFill>
                <a:srgbClr val="9E9E9E"/>
              </a:solidFill>
              <a:prstDash val="solid"/>
              <a:round/>
              <a:headEnd len="sm" w="sm" type="none"/>
              <a:tailEnd len="sm" w="sm" type="none"/>
            </a:ln>
          </a:insideH>
          <a:insideV>
            <a:ln cap="flat" cmpd="sng" w="9525">
              <a:solidFill>
                <a:srgbClr val="9E9E9E"/>
              </a:solidFill>
              <a:prstDash val="solid"/>
              <a:round/>
              <a:headEnd len="sm" w="sm" type="none"/>
              <a:tailEnd len="sm" w="sm" type="none"/>
            </a:ln>
          </a:insideV>
        </a:tcBdr>
      </a:tc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3840"/>
        <p:guide pos="5708"/>
        <p:guide pos="1920"/>
        <p:guide pos="731" orient="horz"/>
        <p:guide pos="1830" orient="horz"/>
        <p:guide pos="2930" orient="horz"/>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slide" Target="slides/slide34.xml"/><Relationship Id="rId20" Type="http://schemas.openxmlformats.org/officeDocument/2006/relationships/slide" Target="slides/slide14.xml"/><Relationship Id="rId42" Type="http://schemas.openxmlformats.org/officeDocument/2006/relationships/slide" Target="slides/slide36.xml"/><Relationship Id="rId41" Type="http://schemas.openxmlformats.org/officeDocument/2006/relationships/slide" Target="slides/slide35.xml"/><Relationship Id="rId22" Type="http://schemas.openxmlformats.org/officeDocument/2006/relationships/slide" Target="slides/slide16.xml"/><Relationship Id="rId21" Type="http://schemas.openxmlformats.org/officeDocument/2006/relationships/slide" Target="slides/slide15.xml"/><Relationship Id="rId24" Type="http://schemas.openxmlformats.org/officeDocument/2006/relationships/slide" Target="slides/slide18.xml"/><Relationship Id="rId23" Type="http://schemas.openxmlformats.org/officeDocument/2006/relationships/slide" Target="slides/slide17.xml"/><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tableStyles" Target="tableStyles.xml"/><Relationship Id="rId9" Type="http://schemas.openxmlformats.org/officeDocument/2006/relationships/slide" Target="slides/slide3.xml"/><Relationship Id="rId26" Type="http://schemas.openxmlformats.org/officeDocument/2006/relationships/slide" Target="slides/slide20.xml"/><Relationship Id="rId25" Type="http://schemas.openxmlformats.org/officeDocument/2006/relationships/slide" Target="slides/slide19.xml"/><Relationship Id="rId28" Type="http://schemas.openxmlformats.org/officeDocument/2006/relationships/slide" Target="slides/slide22.xml"/><Relationship Id="rId27" Type="http://schemas.openxmlformats.org/officeDocument/2006/relationships/slide" Target="slides/slide21.xml"/><Relationship Id="rId5" Type="http://schemas.openxmlformats.org/officeDocument/2006/relationships/slideMaster" Target="slideMasters/slideMaster1.xml"/><Relationship Id="rId6" Type="http://schemas.openxmlformats.org/officeDocument/2006/relationships/notesMaster" Target="notesMasters/notesMaster1.xml"/><Relationship Id="rId29" Type="http://schemas.openxmlformats.org/officeDocument/2006/relationships/slide" Target="slides/slide23.xml"/><Relationship Id="rId7" Type="http://schemas.openxmlformats.org/officeDocument/2006/relationships/slide" Target="slides/slide1.xml"/><Relationship Id="rId8" Type="http://schemas.openxmlformats.org/officeDocument/2006/relationships/slide" Target="slides/slide2.xml"/><Relationship Id="rId31" Type="http://schemas.openxmlformats.org/officeDocument/2006/relationships/slide" Target="slides/slide25.xml"/><Relationship Id="rId30" Type="http://schemas.openxmlformats.org/officeDocument/2006/relationships/slide" Target="slides/slide24.xml"/><Relationship Id="rId11" Type="http://schemas.openxmlformats.org/officeDocument/2006/relationships/slide" Target="slides/slide5.xml"/><Relationship Id="rId33" Type="http://schemas.openxmlformats.org/officeDocument/2006/relationships/slide" Target="slides/slide27.xml"/><Relationship Id="rId10" Type="http://schemas.openxmlformats.org/officeDocument/2006/relationships/slide" Target="slides/slide4.xml"/><Relationship Id="rId32" Type="http://schemas.openxmlformats.org/officeDocument/2006/relationships/slide" Target="slides/slide26.xml"/><Relationship Id="rId13" Type="http://schemas.openxmlformats.org/officeDocument/2006/relationships/slide" Target="slides/slide7.xml"/><Relationship Id="rId35" Type="http://schemas.openxmlformats.org/officeDocument/2006/relationships/slide" Target="slides/slide29.xml"/><Relationship Id="rId12" Type="http://schemas.openxmlformats.org/officeDocument/2006/relationships/slide" Target="slides/slide6.xml"/><Relationship Id="rId34" Type="http://schemas.openxmlformats.org/officeDocument/2006/relationships/slide" Target="slides/slide28.xml"/><Relationship Id="rId15" Type="http://schemas.openxmlformats.org/officeDocument/2006/relationships/slide" Target="slides/slide9.xml"/><Relationship Id="rId37" Type="http://schemas.openxmlformats.org/officeDocument/2006/relationships/slide" Target="slides/slide31.xml"/><Relationship Id="rId14" Type="http://schemas.openxmlformats.org/officeDocument/2006/relationships/slide" Target="slides/slide8.xml"/><Relationship Id="rId36" Type="http://schemas.openxmlformats.org/officeDocument/2006/relationships/slide" Target="slides/slide30.xml"/><Relationship Id="rId17" Type="http://schemas.openxmlformats.org/officeDocument/2006/relationships/slide" Target="slides/slide11.xml"/><Relationship Id="rId39" Type="http://schemas.openxmlformats.org/officeDocument/2006/relationships/slide" Target="slides/slide33.xml"/><Relationship Id="rId16" Type="http://schemas.openxmlformats.org/officeDocument/2006/relationships/slide" Target="slides/slide10.xml"/><Relationship Id="rId38" Type="http://schemas.openxmlformats.org/officeDocument/2006/relationships/slide" Target="slides/slide32.xml"/><Relationship Id="rId19" Type="http://schemas.openxmlformats.org/officeDocument/2006/relationships/slide" Target="slides/slide13.xml"/><Relationship Id="rId18" Type="http://schemas.openxmlformats.org/officeDocument/2006/relationships/slide" Target="slides/slide1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k12.openstax.org/contents/raise/resources/963aa0f9dc29d4c50ae5f803f5fa5bbfd126c976" TargetMode="External"/><Relationship Id="rId3" Type="http://schemas.openxmlformats.org/officeDocument/2006/relationships/hyperlink" Target="https://k12.openstax.org/contents/raise/resources/963aa0f9dc29d4c50ae5f803f5fa5bbfd126c976" TargetMode="Externa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k12.openstax.org/contents/raise/resources/8ed3aa68763498713b44d3c2e537ffe61b4755f0" TargetMode="External"/><Relationship Id="rId3" Type="http://schemas.openxmlformats.org/officeDocument/2006/relationships/hyperlink" Target="https://quizlet.com/881785539/raise-unit-3-spn-vocabulary-flash-cards/?i=5yacnu&amp;x=1jqt" TargetMode="External"/><Relationship Id="rId4" Type="http://schemas.openxmlformats.org/officeDocument/2006/relationships/hyperlink" Target="https://quizlet.com/881205226/raise-unit-3-vocabulary-flash-cards/?i=5yacnu&amp;x=1jqt" TargetMode="Externa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ppt/slides/slide10.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youtube.com/watch?v=PF8fRA107OA;&amp;rel=0" TargetMode="External"/><Relationship Id="rId3" Type="http://schemas.openxmlformats.org/officeDocument/2006/relationships/hyperlink" Target="https://k12.openstax.org/contents/raise/resources/841ae32e85322500aaadf44ebb6fbe6269916d77" TargetMode="External"/><Relationship Id="rId4" Type="http://schemas.openxmlformats.org/officeDocument/2006/relationships/hyperlink" Target="https://k12.openstax.org/contents/raise/resources/b78966af01df5ac778b33c02999abeea5c40c196" TargetMode="Externa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ppt/slides/slide22.xml"/><Relationship Id="rId3" Type="http://schemas.openxmlformats.org/officeDocument/2006/relationships/slide" Target="/ppt/slides/slide26.xml"/><Relationship Id="rId4" Type="http://schemas.openxmlformats.org/officeDocument/2006/relationships/hyperlink" Target="https://openstax.org/books/algebra-1/pages/using-desmos" TargetMode="External"/><Relationship Id="rId5" Type="http://schemas.openxmlformats.org/officeDocument/2006/relationships/hyperlink" Target="https://k12.openstax.org/contents/raise/resources/2c2987f83130584132cad08b60ad0d3ba45a32b9" TargetMode="External"/><Relationship Id="rId6" Type="http://schemas.openxmlformats.org/officeDocument/2006/relationships/hyperlink" Target="https://k12.openstax.org/contents/raise/resources/96f69d5264524fbfff74b9c44a37956d1e7a28e0" TargetMode="External"/><Relationship Id="rId7" Type="http://schemas.openxmlformats.org/officeDocument/2006/relationships/hyperlink" Target="https://www.desmos.com/calculator/y15g8skd73" TargetMode="External"/><Relationship Id="rId8" Type="http://schemas.openxmlformats.org/officeDocument/2006/relationships/hyperlink" Target="https://www.desmos.com/calculator/y15g8skd73" TargetMode="Externa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docs.google.com/spreadsheets/d/13NjZ3pHLQEumgqd84ixXOcMmrnT9E-VELpXFXG5Y_uU/edit?usp=sharing" TargetMode="External"/><Relationship Id="rId3" Type="http://schemas.openxmlformats.org/officeDocument/2006/relationships/hyperlink" Target="https://www.desmos.com/calculator/zvovmyrmam" TargetMode="External"/><Relationship Id="rId4" Type="http://schemas.openxmlformats.org/officeDocument/2006/relationships/hyperlink" Target="https://openstax.org/books/algebra-1/pages/3-2-4-assessing-the-fit-of-a-linear-model" TargetMode="External"/><Relationship Id="rId5" Type="http://schemas.openxmlformats.org/officeDocument/2006/relationships/hyperlink" Target="https://www.desmos.com/calculator/wcvjuspk4h" TargetMode="Externa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openstax.org/books/algebra-1/pages/3-project-3-overview" TargetMode="Externa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openstax.org/details/books/algebra-1" TargetMode="Externa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 name="Shape 29"/>
        <p:cNvGrpSpPr/>
        <p:nvPr/>
      </p:nvGrpSpPr>
      <p:grpSpPr>
        <a:xfrm>
          <a:off x="0" y="0"/>
          <a:ext cx="0" cy="0"/>
          <a:chOff x="0" y="0"/>
          <a:chExt cx="0" cy="0"/>
        </a:xfrm>
      </p:grpSpPr>
      <p:sp>
        <p:nvSpPr>
          <p:cNvPr id="30" name="Google Shape;30;g33b29274434_1_119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1" name="Google Shape;31;g33b29274434_1_119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 name="Shape 37"/>
        <p:cNvGrpSpPr/>
        <p:nvPr/>
      </p:nvGrpSpPr>
      <p:grpSpPr>
        <a:xfrm>
          <a:off x="0" y="0"/>
          <a:ext cx="0" cy="0"/>
          <a:chOff x="0" y="0"/>
          <a:chExt cx="0" cy="0"/>
        </a:xfrm>
      </p:grpSpPr>
      <p:sp>
        <p:nvSpPr>
          <p:cNvPr id="38" name="Google Shape;38;g34cede018fa_3_1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9" name="Google Shape;39;g34cede018fa_3_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 name="Shape 46"/>
        <p:cNvGrpSpPr/>
        <p:nvPr/>
      </p:nvGrpSpPr>
      <p:grpSpPr>
        <a:xfrm>
          <a:off x="0" y="0"/>
          <a:ext cx="0" cy="0"/>
          <a:chOff x="0" y="0"/>
          <a:chExt cx="0" cy="0"/>
        </a:xfrm>
      </p:grpSpPr>
      <p:sp>
        <p:nvSpPr>
          <p:cNvPr id="47" name="Google Shape;47;g34cede018fa_3_4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8" name="Google Shape;48;g34cede018fa_3_4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300">
                <a:highlight>
                  <a:srgbClr val="FDBD3E"/>
                </a:highlight>
                <a:latin typeface="Calibri"/>
                <a:ea typeface="Calibri"/>
                <a:cs typeface="Calibri"/>
                <a:sym typeface="Calibri"/>
              </a:rPr>
              <a:t>Check the Speaker Notes</a:t>
            </a:r>
            <a:r>
              <a:rPr lang="en" sz="1300">
                <a:latin typeface="Calibri"/>
                <a:ea typeface="Calibri"/>
                <a:cs typeface="Calibri"/>
                <a:sym typeface="Calibri"/>
              </a:rPr>
              <a:t>: On the next slides you can find discussion questions, lesson information, answers to the activities, and ways to adjust the </a:t>
            </a:r>
            <a:r>
              <a:rPr lang="en" sz="1300">
                <a:latin typeface="Calibri"/>
                <a:ea typeface="Calibri"/>
                <a:cs typeface="Calibri"/>
                <a:sym typeface="Calibri"/>
              </a:rPr>
              <a:t>activity</a:t>
            </a:r>
            <a:r>
              <a:rPr lang="en" sz="1300">
                <a:latin typeface="Calibri"/>
                <a:ea typeface="Calibri"/>
                <a:cs typeface="Calibri"/>
                <a:sym typeface="Calibri"/>
              </a:rPr>
              <a:t> for your students! </a:t>
            </a:r>
            <a:endParaRPr sz="1300">
              <a:latin typeface="Calibri"/>
              <a:ea typeface="Calibri"/>
              <a:cs typeface="Calibri"/>
              <a:sym typeface="Calibri"/>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2" name="Shape 62"/>
        <p:cNvGrpSpPr/>
        <p:nvPr/>
      </p:nvGrpSpPr>
      <p:grpSpPr>
        <a:xfrm>
          <a:off x="0" y="0"/>
          <a:ext cx="0" cy="0"/>
          <a:chOff x="0" y="0"/>
          <a:chExt cx="0" cy="0"/>
        </a:xfrm>
      </p:grpSpPr>
      <p:sp>
        <p:nvSpPr>
          <p:cNvPr id="63" name="Google Shape;63;g33b29274434_0_74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4" name="Google Shape;64;g33b29274434_0_74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a:solidFill>
                  <a:schemeClr val="dk1"/>
                </a:solidFill>
                <a:latin typeface="Noto Sans"/>
                <a:ea typeface="Noto Sans"/>
                <a:cs typeface="Noto Sans"/>
                <a:sym typeface="Noto Sans"/>
              </a:rPr>
              <a:t>Lesson Narrative</a:t>
            </a:r>
            <a:endParaRPr b="1">
              <a:solidFill>
                <a:schemeClr val="dk1"/>
              </a:solidFill>
              <a:latin typeface="Noto Sans"/>
              <a:ea typeface="Noto Sans"/>
              <a:cs typeface="Noto Sans"/>
              <a:sym typeface="Noto Sans"/>
            </a:endParaRPr>
          </a:p>
          <a:p>
            <a:pPr indent="0" lvl="0" marL="0" rtl="0" algn="l">
              <a:spcBef>
                <a:spcPts val="0"/>
              </a:spcBef>
              <a:spcAft>
                <a:spcPts val="0"/>
              </a:spcAft>
              <a:buClr>
                <a:schemeClr val="dk1"/>
              </a:buClr>
              <a:buSzPts val="1100"/>
              <a:buFont typeface="Arial"/>
              <a:buNone/>
            </a:pPr>
            <a:r>
              <a:rPr lang="en">
                <a:solidFill>
                  <a:schemeClr val="dk1"/>
                </a:solidFill>
                <a:latin typeface="Noto Sans"/>
                <a:ea typeface="Noto Sans"/>
                <a:cs typeface="Noto Sans"/>
                <a:sym typeface="Noto Sans"/>
              </a:rPr>
              <a:t>The purpose of this activity is for students to informally assess the fit of various lines to data, to use technology to find the line of best fit, and to interpret the slope and vertical intercept of the linear model. The work connects to previous work because students created scatter plots and created linear models for the data. </a:t>
            </a:r>
            <a:endParaRPr>
              <a:solidFill>
                <a:schemeClr val="dk1"/>
              </a:solidFill>
              <a:latin typeface="Noto Sans"/>
              <a:ea typeface="Noto Sans"/>
              <a:cs typeface="Noto Sans"/>
              <a:sym typeface="Noto Sans"/>
            </a:endParaRPr>
          </a:p>
          <a:p>
            <a:pPr indent="0" lvl="0" marL="0" rtl="0" algn="l">
              <a:spcBef>
                <a:spcPts val="0"/>
              </a:spcBef>
              <a:spcAft>
                <a:spcPts val="0"/>
              </a:spcAft>
              <a:buClr>
                <a:schemeClr val="dk1"/>
              </a:buClr>
              <a:buSzPts val="1100"/>
              <a:buFont typeface="Arial"/>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Clr>
                <a:schemeClr val="dk1"/>
              </a:buClr>
              <a:buSzPts val="1100"/>
              <a:buFont typeface="Arial"/>
              <a:buNone/>
            </a:pPr>
            <a:r>
              <a:t/>
            </a:r>
            <a:endParaRPr>
              <a:solidFill>
                <a:schemeClr val="dk1"/>
              </a:solidFill>
              <a:latin typeface="Noto Sans"/>
              <a:ea typeface="Noto Sans"/>
              <a:cs typeface="Noto Sans"/>
              <a:sym typeface="Noto Sans"/>
            </a:endParaRPr>
          </a:p>
          <a:p>
            <a:pPr indent="0" lvl="0" marL="0" rtl="0" algn="l">
              <a:lnSpc>
                <a:spcPct val="120000"/>
              </a:lnSpc>
              <a:spcBef>
                <a:spcPts val="0"/>
              </a:spcBef>
              <a:spcAft>
                <a:spcPts val="0"/>
              </a:spcAft>
              <a:buClr>
                <a:schemeClr val="dk1"/>
              </a:buClr>
              <a:buSzPts val="1100"/>
              <a:buFont typeface="Arial"/>
              <a:buNone/>
            </a:pPr>
            <a:r>
              <a:rPr b="1" lang="en">
                <a:solidFill>
                  <a:schemeClr val="dk1"/>
                </a:solidFill>
                <a:latin typeface="Noto Sans"/>
                <a:ea typeface="Noto Sans"/>
                <a:cs typeface="Noto Sans"/>
                <a:sym typeface="Noto Sans"/>
              </a:rPr>
              <a:t>Required Preparation</a:t>
            </a:r>
            <a:endParaRPr b="1">
              <a:solidFill>
                <a:schemeClr val="dk1"/>
              </a:solidFill>
              <a:latin typeface="Noto Sans"/>
              <a:ea typeface="Noto Sans"/>
              <a:cs typeface="Noto Sans"/>
              <a:sym typeface="Noto Sans"/>
            </a:endParaRPr>
          </a:p>
          <a:p>
            <a:pPr indent="-298450" lvl="0" marL="457200" rtl="0" algn="l">
              <a:spcBef>
                <a:spcPts val="0"/>
              </a:spcBef>
              <a:spcAft>
                <a:spcPts val="0"/>
              </a:spcAft>
              <a:buClr>
                <a:schemeClr val="dk1"/>
              </a:buClr>
              <a:buSzPts val="1100"/>
              <a:buFont typeface="Noto Sans"/>
              <a:buChar char="●"/>
            </a:pPr>
            <a:r>
              <a:rPr lang="en">
                <a:solidFill>
                  <a:schemeClr val="dk1"/>
                </a:solidFill>
                <a:latin typeface="Noto Sans"/>
                <a:ea typeface="Noto Sans"/>
                <a:cs typeface="Noto Sans"/>
                <a:sym typeface="Noto Sans"/>
              </a:rPr>
              <a:t>Print and cut up slips for the card sort. </a:t>
            </a:r>
            <a:endParaRPr>
              <a:solidFill>
                <a:schemeClr val="dk1"/>
              </a:solidFill>
              <a:latin typeface="Noto Sans"/>
              <a:ea typeface="Noto Sans"/>
              <a:cs typeface="Noto Sans"/>
              <a:sym typeface="Noto Sans"/>
            </a:endParaRPr>
          </a:p>
          <a:p>
            <a:pPr indent="-298450" lvl="1" marL="914400" rtl="0" algn="l">
              <a:spcBef>
                <a:spcPts val="0"/>
              </a:spcBef>
              <a:spcAft>
                <a:spcPts val="0"/>
              </a:spcAft>
              <a:buClr>
                <a:schemeClr val="dk1"/>
              </a:buClr>
              <a:buSzPts val="1100"/>
              <a:buFont typeface="Noto Sans"/>
              <a:buChar char="○"/>
            </a:pPr>
            <a:r>
              <a:rPr lang="en">
                <a:solidFill>
                  <a:schemeClr val="dk1"/>
                </a:solidFill>
                <a:latin typeface="Noto Sans"/>
                <a:ea typeface="Noto Sans"/>
                <a:cs typeface="Noto Sans"/>
                <a:sym typeface="Noto Sans"/>
              </a:rPr>
              <a:t>Prepare one </a:t>
            </a:r>
            <a:r>
              <a:rPr lang="en" u="sng">
                <a:solidFill>
                  <a:schemeClr val="hlink"/>
                </a:solidFill>
                <a:latin typeface="Noto Sans"/>
                <a:ea typeface="Noto Sans"/>
                <a:cs typeface="Noto Sans"/>
                <a:sym typeface="Noto Sans"/>
                <a:hlinkClick r:id="rId2"/>
              </a:rPr>
              <a:t>copy of the blackline master</a:t>
            </a:r>
            <a:r>
              <a:rPr lang="en">
                <a:solidFill>
                  <a:schemeClr val="dk1"/>
                </a:solidFill>
                <a:latin typeface="Noto Sans"/>
                <a:ea typeface="Noto Sans"/>
                <a:cs typeface="Noto Sans"/>
                <a:sym typeface="Noto Sans"/>
              </a:rPr>
              <a:t> for every group of 2 students. </a:t>
            </a:r>
            <a:endParaRPr>
              <a:solidFill>
                <a:schemeClr val="dk1"/>
              </a:solidFill>
              <a:latin typeface="Noto Sans"/>
              <a:ea typeface="Noto Sans"/>
              <a:cs typeface="Noto Sans"/>
              <a:sym typeface="Noto Sans"/>
            </a:endParaRPr>
          </a:p>
          <a:p>
            <a:pPr indent="-298450" lvl="1" marL="914400" rtl="0" algn="l">
              <a:spcBef>
                <a:spcPts val="0"/>
              </a:spcBef>
              <a:spcAft>
                <a:spcPts val="0"/>
              </a:spcAft>
              <a:buClr>
                <a:schemeClr val="dk1"/>
              </a:buClr>
              <a:buSzPts val="1100"/>
              <a:buFont typeface="Noto Sans"/>
              <a:buChar char="○"/>
            </a:pPr>
            <a:r>
              <a:rPr lang="en">
                <a:solidFill>
                  <a:schemeClr val="dk1"/>
                </a:solidFill>
                <a:latin typeface="Noto Sans"/>
                <a:ea typeface="Noto Sans"/>
                <a:cs typeface="Noto Sans"/>
                <a:sym typeface="Noto Sans"/>
              </a:rPr>
              <a:t>The graphs will be used in activity 3.2.2. The tables will be used in activity 3.2.4.</a:t>
            </a:r>
            <a:endParaRPr>
              <a:solidFill>
                <a:schemeClr val="dk1"/>
              </a:solidFill>
              <a:latin typeface="Noto Sans"/>
              <a:ea typeface="Noto Sans"/>
              <a:cs typeface="Noto Sans"/>
              <a:sym typeface="Noto Sans"/>
            </a:endParaRPr>
          </a:p>
          <a:p>
            <a:pPr indent="-298450" lvl="0" marL="457200" rtl="0" algn="l">
              <a:spcBef>
                <a:spcPts val="0"/>
              </a:spcBef>
              <a:spcAft>
                <a:spcPts val="0"/>
              </a:spcAft>
              <a:buClr>
                <a:schemeClr val="dk1"/>
              </a:buClr>
              <a:buSzPts val="1100"/>
              <a:buFont typeface="Noto Sans"/>
              <a:buChar char="●"/>
            </a:pPr>
            <a:r>
              <a:rPr lang="en">
                <a:solidFill>
                  <a:schemeClr val="dk1"/>
                </a:solidFill>
                <a:latin typeface="Noto Sans"/>
                <a:ea typeface="Noto Sans"/>
                <a:cs typeface="Noto Sans"/>
                <a:sym typeface="Noto Sans"/>
              </a:rPr>
              <a:t>To find best fit lines, students will need access to technology that will compute the least-squares regression lines for a set of data.</a:t>
            </a:r>
            <a:endParaRPr>
              <a:solidFill>
                <a:schemeClr val="dk1"/>
              </a:solidFill>
              <a:latin typeface="Noto Sans"/>
              <a:ea typeface="Noto Sans"/>
              <a:cs typeface="Noto Sans"/>
              <a:sym typeface="Noto Sans"/>
            </a:endParaRPr>
          </a:p>
          <a:p>
            <a:pPr indent="-298450" lvl="1" marL="914400" rtl="0" algn="l">
              <a:spcBef>
                <a:spcPts val="0"/>
              </a:spcBef>
              <a:spcAft>
                <a:spcPts val="0"/>
              </a:spcAft>
              <a:buClr>
                <a:schemeClr val="dk1"/>
              </a:buClr>
              <a:buSzPts val="1100"/>
              <a:buFont typeface="Noto Sans"/>
              <a:buChar char="○"/>
            </a:pPr>
            <a:r>
              <a:rPr lang="en">
                <a:solidFill>
                  <a:schemeClr val="dk1"/>
                </a:solidFill>
                <a:latin typeface="Noto Sans"/>
                <a:ea typeface="Noto Sans"/>
                <a:cs typeface="Noto Sans"/>
                <a:sym typeface="Noto Sans"/>
              </a:rPr>
              <a:t>Acquire devices that can run Desmos (recommended) or other graphing technology. It is ideal if each student has their own device.</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lnSpc>
                <a:spcPct val="120000"/>
              </a:lnSpc>
              <a:spcBef>
                <a:spcPts val="0"/>
              </a:spcBef>
              <a:spcAft>
                <a:spcPts val="0"/>
              </a:spcAft>
              <a:buClr>
                <a:schemeClr val="dk1"/>
              </a:buClr>
              <a:buSzPts val="1100"/>
              <a:buFont typeface="Arial"/>
              <a:buNone/>
            </a:pPr>
            <a:r>
              <a:rPr b="1" lang="en">
                <a:solidFill>
                  <a:schemeClr val="dk1"/>
                </a:solidFill>
                <a:latin typeface="Noto Sans"/>
                <a:ea typeface="Noto Sans"/>
                <a:cs typeface="Noto Sans"/>
                <a:sym typeface="Noto Sans"/>
              </a:rPr>
              <a:t>Required Materials</a:t>
            </a:r>
            <a:endParaRPr b="1">
              <a:solidFill>
                <a:schemeClr val="dk1"/>
              </a:solidFill>
              <a:latin typeface="Noto Sans"/>
              <a:ea typeface="Noto Sans"/>
              <a:cs typeface="Noto Sans"/>
              <a:sym typeface="Noto Sans"/>
            </a:endParaRPr>
          </a:p>
          <a:p>
            <a:pPr indent="-301625" lvl="0" marL="457200" rtl="0" algn="l">
              <a:lnSpc>
                <a:spcPct val="115000"/>
              </a:lnSpc>
              <a:spcBef>
                <a:spcPts val="0"/>
              </a:spcBef>
              <a:spcAft>
                <a:spcPts val="0"/>
              </a:spcAft>
              <a:buClr>
                <a:schemeClr val="dk1"/>
              </a:buClr>
              <a:buSzPts val="1150"/>
              <a:buFont typeface="Noto Sans"/>
              <a:buChar char="●"/>
            </a:pPr>
            <a:r>
              <a:rPr lang="en">
                <a:solidFill>
                  <a:schemeClr val="dk1"/>
                </a:solidFill>
                <a:latin typeface="Noto Sans"/>
                <a:ea typeface="Noto Sans"/>
                <a:cs typeface="Noto Sans"/>
                <a:sym typeface="Noto Sans"/>
              </a:rPr>
              <a:t>Graphing technology</a:t>
            </a:r>
            <a:endParaRPr>
              <a:solidFill>
                <a:schemeClr val="dk1"/>
              </a:solidFill>
              <a:latin typeface="Noto Sans"/>
              <a:ea typeface="Noto Sans"/>
              <a:cs typeface="Noto Sans"/>
              <a:sym typeface="Noto Sans"/>
            </a:endParaRPr>
          </a:p>
          <a:p>
            <a:pPr indent="-301625" lvl="0" marL="457200" rtl="0" algn="l">
              <a:lnSpc>
                <a:spcPct val="115000"/>
              </a:lnSpc>
              <a:spcBef>
                <a:spcPts val="0"/>
              </a:spcBef>
              <a:spcAft>
                <a:spcPts val="0"/>
              </a:spcAft>
              <a:buClr>
                <a:schemeClr val="dk1"/>
              </a:buClr>
              <a:buSzPts val="1150"/>
              <a:buFont typeface="Noto Sans"/>
              <a:buChar char="●"/>
            </a:pPr>
            <a:r>
              <a:rPr lang="en">
                <a:solidFill>
                  <a:schemeClr val="dk1"/>
                </a:solidFill>
                <a:latin typeface="Noto Sans"/>
                <a:ea typeface="Noto Sans"/>
                <a:cs typeface="Noto Sans"/>
                <a:sym typeface="Noto Sans"/>
              </a:rPr>
              <a:t>Activity </a:t>
            </a:r>
            <a:r>
              <a:rPr lang="en" u="sng">
                <a:solidFill>
                  <a:schemeClr val="hlink"/>
                </a:solidFill>
                <a:latin typeface="Noto Sans"/>
                <a:ea typeface="Noto Sans"/>
                <a:cs typeface="Noto Sans"/>
                <a:sym typeface="Noto Sans"/>
                <a:hlinkClick r:id="rId3"/>
              </a:rPr>
              <a:t>3.2.2 &amp; 3.2.4 card sort</a:t>
            </a:r>
            <a:r>
              <a:rPr lang="en">
                <a:solidFill>
                  <a:schemeClr val="dk1"/>
                </a:solidFill>
                <a:latin typeface="Noto Sans"/>
                <a:ea typeface="Noto Sans"/>
                <a:cs typeface="Noto Sans"/>
                <a:sym typeface="Noto Sans"/>
              </a:rPr>
              <a:t> blackline masters</a:t>
            </a:r>
            <a:endParaRPr>
              <a:solidFill>
                <a:schemeClr val="dk1"/>
              </a:solidFill>
              <a:latin typeface="Noto Sans"/>
              <a:ea typeface="Noto Sans"/>
              <a:cs typeface="Noto Sans"/>
              <a:sym typeface="Noto Sans"/>
            </a:endParaRPr>
          </a:p>
          <a:p>
            <a:pPr indent="-301625" lvl="0" marL="457200" rtl="0" algn="l">
              <a:lnSpc>
                <a:spcPct val="115000"/>
              </a:lnSpc>
              <a:spcBef>
                <a:spcPts val="0"/>
              </a:spcBef>
              <a:spcAft>
                <a:spcPts val="0"/>
              </a:spcAft>
              <a:buClr>
                <a:schemeClr val="dk1"/>
              </a:buClr>
              <a:buSzPts val="1150"/>
              <a:buFont typeface="Noto Sans"/>
              <a:buChar char="●"/>
            </a:pPr>
            <a:r>
              <a:rPr lang="en">
                <a:solidFill>
                  <a:schemeClr val="dk1"/>
                </a:solidFill>
                <a:latin typeface="Noto Sans"/>
                <a:ea typeface="Noto Sans"/>
                <a:cs typeface="Noto Sans"/>
                <a:sym typeface="Noto Sans"/>
              </a:rPr>
              <a:t>Coordinate grids</a:t>
            </a:r>
            <a:endParaRPr>
              <a:solidFill>
                <a:schemeClr val="dk1"/>
              </a:solidFill>
              <a:latin typeface="Noto Sans"/>
              <a:ea typeface="Noto Sans"/>
              <a:cs typeface="Noto Sans"/>
              <a:sym typeface="Noto Sans"/>
            </a:endParaRPr>
          </a:p>
          <a:p>
            <a:pPr indent="0" lvl="0" marL="0" rtl="0" algn="l">
              <a:lnSpc>
                <a:spcPct val="115000"/>
              </a:lnSpc>
              <a:spcBef>
                <a:spcPts val="0"/>
              </a:spcBef>
              <a:spcAft>
                <a:spcPts val="0"/>
              </a:spcAft>
              <a:buNone/>
            </a:pPr>
            <a:r>
              <a:t/>
            </a:r>
            <a:endParaRPr>
              <a:solidFill>
                <a:schemeClr val="dk1"/>
              </a:solidFill>
              <a:latin typeface="Noto Sans"/>
              <a:ea typeface="Noto Sans"/>
              <a:cs typeface="Noto Sans"/>
              <a:sym typeface="Noto Sans"/>
            </a:endParaRPr>
          </a:p>
          <a:p>
            <a:pPr indent="0" lvl="0" marL="0" rtl="0" algn="l">
              <a:lnSpc>
                <a:spcPct val="115000"/>
              </a:lnSpc>
              <a:spcBef>
                <a:spcPts val="0"/>
              </a:spcBef>
              <a:spcAft>
                <a:spcPts val="0"/>
              </a:spcAft>
              <a:buNone/>
            </a:pPr>
            <a:r>
              <a:rPr b="1" lang="en">
                <a:solidFill>
                  <a:schemeClr val="dk1"/>
                </a:solidFill>
                <a:latin typeface="Noto Sans"/>
                <a:ea typeface="Noto Sans"/>
                <a:cs typeface="Noto Sans"/>
                <a:sym typeface="Noto Sans"/>
              </a:rPr>
              <a:t>Texas Essential Knowledge and Skills</a:t>
            </a:r>
            <a:endParaRPr b="1">
              <a:solidFill>
                <a:schemeClr val="dk1"/>
              </a:solidFill>
              <a:latin typeface="Noto Sans"/>
              <a:ea typeface="Noto Sans"/>
              <a:cs typeface="Noto Sans"/>
              <a:sym typeface="Noto Sans"/>
            </a:endParaRPr>
          </a:p>
          <a:p>
            <a:pPr indent="-298450" lvl="0" marL="457200" rtl="0" algn="l">
              <a:spcBef>
                <a:spcPts val="0"/>
              </a:spcBef>
              <a:spcAft>
                <a:spcPts val="0"/>
              </a:spcAft>
              <a:buClr>
                <a:schemeClr val="dk1"/>
              </a:buClr>
              <a:buSzPts val="1100"/>
              <a:buFont typeface="Noto Sans"/>
              <a:buChar char="●"/>
            </a:pPr>
            <a:r>
              <a:rPr lang="en">
                <a:solidFill>
                  <a:schemeClr val="dk1"/>
                </a:solidFill>
                <a:latin typeface="Noto Sans"/>
                <a:ea typeface="Noto Sans"/>
                <a:cs typeface="Noto Sans"/>
                <a:sym typeface="Noto Sans"/>
              </a:rPr>
              <a:t>A1(A) apply mathematics to problems arising in everyday life, society, and the workplace.</a:t>
            </a:r>
            <a:endParaRPr>
              <a:solidFill>
                <a:schemeClr val="dk1"/>
              </a:solidFill>
              <a:latin typeface="Noto Sans"/>
              <a:ea typeface="Noto Sans"/>
              <a:cs typeface="Noto Sans"/>
              <a:sym typeface="Noto Sans"/>
            </a:endParaRPr>
          </a:p>
          <a:p>
            <a:pPr indent="-298450" lvl="0" marL="457200" rtl="0" algn="l">
              <a:spcBef>
                <a:spcPts val="0"/>
              </a:spcBef>
              <a:spcAft>
                <a:spcPts val="0"/>
              </a:spcAft>
              <a:buClr>
                <a:schemeClr val="dk1"/>
              </a:buClr>
              <a:buSzPts val="1100"/>
              <a:buFont typeface="Noto Sans"/>
              <a:buChar char="●"/>
            </a:pPr>
            <a:r>
              <a:rPr lang="en">
                <a:solidFill>
                  <a:schemeClr val="dk1"/>
                </a:solidFill>
                <a:latin typeface="Noto Sans"/>
                <a:ea typeface="Noto Sans"/>
                <a:cs typeface="Noto Sans"/>
                <a:sym typeface="Noto Sans"/>
              </a:rPr>
              <a:t>A1(D) communicate mathematical ideas, reasoning, and their implications using multiple representations, including symbols, diagrams, graphs, and language as appropriate.</a:t>
            </a:r>
            <a:endParaRPr>
              <a:solidFill>
                <a:schemeClr val="dk1"/>
              </a:solidFill>
              <a:latin typeface="Noto Sans"/>
              <a:ea typeface="Noto Sans"/>
              <a:cs typeface="Noto Sans"/>
              <a:sym typeface="Noto Sans"/>
            </a:endParaRPr>
          </a:p>
          <a:p>
            <a:pPr indent="-298450" lvl="0" marL="457200" rtl="0" algn="l">
              <a:spcBef>
                <a:spcPts val="0"/>
              </a:spcBef>
              <a:spcAft>
                <a:spcPts val="0"/>
              </a:spcAft>
              <a:buClr>
                <a:schemeClr val="dk1"/>
              </a:buClr>
              <a:buSzPts val="1100"/>
              <a:buFont typeface="Noto Sans"/>
              <a:buChar char="●"/>
            </a:pPr>
            <a:r>
              <a:rPr lang="en">
                <a:solidFill>
                  <a:schemeClr val="dk1"/>
                </a:solidFill>
                <a:latin typeface="Noto Sans"/>
                <a:ea typeface="Noto Sans"/>
                <a:cs typeface="Noto Sans"/>
                <a:sym typeface="Noto Sans"/>
              </a:rPr>
              <a:t>A1(G) display, explain, and justify mathematical ideas and arguments using precise mathematical language in written or oral communication.</a:t>
            </a:r>
            <a:endParaRPr>
              <a:solidFill>
                <a:schemeClr val="dk1"/>
              </a:solidFill>
              <a:latin typeface="Noto Sans"/>
              <a:ea typeface="Noto Sans"/>
              <a:cs typeface="Noto Sans"/>
              <a:sym typeface="Noto Sans"/>
            </a:endParaRPr>
          </a:p>
          <a:p>
            <a:pPr indent="-298450" lvl="0" marL="457200" rtl="0" algn="l">
              <a:spcBef>
                <a:spcPts val="0"/>
              </a:spcBef>
              <a:spcAft>
                <a:spcPts val="0"/>
              </a:spcAft>
              <a:buClr>
                <a:schemeClr val="dk1"/>
              </a:buClr>
              <a:buSzPts val="1100"/>
              <a:buFont typeface="Noto Sans"/>
              <a:buChar char="●"/>
            </a:pPr>
            <a:r>
              <a:rPr lang="en">
                <a:solidFill>
                  <a:schemeClr val="dk1"/>
                </a:solidFill>
                <a:latin typeface="Noto Sans"/>
                <a:ea typeface="Noto Sans"/>
                <a:cs typeface="Noto Sans"/>
                <a:sym typeface="Noto Sans"/>
              </a:rPr>
              <a:t>A4(C) write, with and without technology, linear functions that provide a reasonable fit to data to estimate solutions and make predictions for real-world problems.</a:t>
            </a:r>
            <a:endParaRPr>
              <a:solidFill>
                <a:schemeClr val="dk1"/>
              </a:solidFill>
              <a:latin typeface="Noto Sans"/>
              <a:ea typeface="Noto Sans"/>
              <a:cs typeface="Noto Sans"/>
              <a:sym typeface="Noto Sans"/>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1" name="Shape 71"/>
        <p:cNvGrpSpPr/>
        <p:nvPr/>
      </p:nvGrpSpPr>
      <p:grpSpPr>
        <a:xfrm>
          <a:off x="0" y="0"/>
          <a:ext cx="0" cy="0"/>
          <a:chOff x="0" y="0"/>
          <a:chExt cx="0" cy="0"/>
        </a:xfrm>
      </p:grpSpPr>
      <p:sp>
        <p:nvSpPr>
          <p:cNvPr id="72" name="Google Shape;72;g347b1eaab1d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3" name="Google Shape;73;g347b1eaab1d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20000"/>
              </a:lnSpc>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Lesson Vocabulary</a:t>
            </a:r>
            <a:endParaRPr b="1" sz="1300">
              <a:solidFill>
                <a:schemeClr val="dk1"/>
              </a:solidFill>
              <a:latin typeface="Calibri"/>
              <a:ea typeface="Calibri"/>
              <a:cs typeface="Calibri"/>
              <a:sym typeface="Calibri"/>
            </a:endParaRPr>
          </a:p>
          <a:p>
            <a:pPr indent="0" lvl="0" marL="0" rtl="0" algn="l">
              <a:lnSpc>
                <a:spcPct val="120000"/>
              </a:lnSpc>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To support student understanding of key vocabulary:</a:t>
            </a:r>
            <a:endParaRPr sz="1300">
              <a:solidFill>
                <a:schemeClr val="dk1"/>
              </a:solidFill>
              <a:latin typeface="Calibri"/>
              <a:ea typeface="Calibri"/>
              <a:cs typeface="Calibri"/>
              <a:sym typeface="Calibri"/>
            </a:endParaRPr>
          </a:p>
          <a:p>
            <a:pPr indent="-311150" lvl="0" marL="457200" rtl="0" algn="l">
              <a:lnSpc>
                <a:spcPct val="120000"/>
              </a:lnSpc>
              <a:spcBef>
                <a:spcPts val="20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Introduce and review the vocabulary words students will see in this lesson.</a:t>
            </a:r>
            <a:endParaRPr sz="1300">
              <a:solidFill>
                <a:schemeClr val="dk1"/>
              </a:solidFill>
              <a:latin typeface="Calibri"/>
              <a:ea typeface="Calibri"/>
              <a:cs typeface="Calibri"/>
              <a:sym typeface="Calibri"/>
            </a:endParaRPr>
          </a:p>
          <a:p>
            <a:pPr indent="-311150" lvl="0" marL="457200" rtl="0" algn="l">
              <a:lnSpc>
                <a:spcPct val="120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Encourage students to notice how these words are used and to include them in their math discussions and explanations—both written and oral.</a:t>
            </a:r>
            <a:endParaRPr sz="1300">
              <a:solidFill>
                <a:schemeClr val="dk1"/>
              </a:solidFill>
              <a:latin typeface="Calibri"/>
              <a:ea typeface="Calibri"/>
              <a:cs typeface="Calibri"/>
              <a:sym typeface="Calibri"/>
            </a:endParaRPr>
          </a:p>
          <a:p>
            <a:pPr indent="-311150" lvl="0" marL="457200" rtl="0" algn="l">
              <a:lnSpc>
                <a:spcPct val="120000"/>
              </a:lnSpc>
              <a:spcBef>
                <a:spcPts val="0"/>
              </a:spcBef>
              <a:spcAft>
                <a:spcPts val="0"/>
              </a:spcAft>
              <a:buClr>
                <a:srgbClr val="1D2125"/>
              </a:buClr>
              <a:buSzPts val="1300"/>
              <a:buFont typeface="Calibri"/>
              <a:buChar char="●"/>
            </a:pPr>
            <a:r>
              <a:rPr lang="en" sz="1300">
                <a:solidFill>
                  <a:schemeClr val="dk1"/>
                </a:solidFill>
                <a:latin typeface="Calibri"/>
                <a:ea typeface="Calibri"/>
                <a:cs typeface="Calibri"/>
                <a:sym typeface="Calibri"/>
              </a:rPr>
              <a:t>Use a word wall to reinforce vocabulary. </a:t>
            </a:r>
            <a:r>
              <a:rPr lang="en" sz="1300" u="sng">
                <a:solidFill>
                  <a:schemeClr val="hlink"/>
                </a:solidFill>
                <a:latin typeface="Calibri"/>
                <a:ea typeface="Calibri"/>
                <a:cs typeface="Calibri"/>
                <a:sym typeface="Calibri"/>
                <a:hlinkClick r:id="rId2"/>
              </a:rPr>
              <a:t>Sample word wall cards are available here.</a:t>
            </a:r>
            <a:endParaRPr sz="1300">
              <a:solidFill>
                <a:srgbClr val="1D2125"/>
              </a:solidFill>
              <a:latin typeface="Calibri"/>
              <a:ea typeface="Calibri"/>
              <a:cs typeface="Calibri"/>
              <a:sym typeface="Calibri"/>
            </a:endParaRPr>
          </a:p>
          <a:p>
            <a:pPr indent="-311150" lvl="0" marL="457200" rtl="0" algn="l">
              <a:lnSpc>
                <a:spcPct val="120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For newcomers or students with beginning English proficiency, use these Quizlet sets to support vocabulary learning:</a:t>
            </a:r>
            <a:endParaRPr sz="1300">
              <a:solidFill>
                <a:schemeClr val="dk1"/>
              </a:solidFill>
              <a:latin typeface="Calibri"/>
              <a:ea typeface="Calibri"/>
              <a:cs typeface="Calibri"/>
              <a:sym typeface="Calibri"/>
            </a:endParaRPr>
          </a:p>
          <a:p>
            <a:pPr indent="-311150" lvl="1" marL="914400" rtl="0" algn="l">
              <a:lnSpc>
                <a:spcPct val="120000"/>
              </a:lnSpc>
              <a:spcBef>
                <a:spcPts val="0"/>
              </a:spcBef>
              <a:spcAft>
                <a:spcPts val="0"/>
              </a:spcAft>
              <a:buClr>
                <a:srgbClr val="1D2125"/>
              </a:buClr>
              <a:buSzPts val="1300"/>
              <a:buFont typeface="Calibri"/>
              <a:buChar char="○"/>
            </a:pPr>
            <a:r>
              <a:rPr lang="en" sz="1300" u="sng">
                <a:solidFill>
                  <a:schemeClr val="hlink"/>
                </a:solidFill>
                <a:latin typeface="Calibri"/>
                <a:ea typeface="Calibri"/>
                <a:cs typeface="Calibri"/>
                <a:sym typeface="Calibri"/>
                <a:hlinkClick r:id="rId3"/>
              </a:rPr>
              <a:t>Unit 3 Spanish Vocabulary </a:t>
            </a:r>
            <a:r>
              <a:rPr lang="en" sz="1300">
                <a:solidFill>
                  <a:schemeClr val="dk1"/>
                </a:solidFill>
                <a:latin typeface="Calibri"/>
                <a:ea typeface="Calibri"/>
                <a:cs typeface="Calibri"/>
                <a:sym typeface="Calibri"/>
              </a:rPr>
              <a:t>– use first to build understanding</a:t>
            </a:r>
            <a:endParaRPr sz="1300">
              <a:solidFill>
                <a:schemeClr val="dk1"/>
              </a:solidFill>
              <a:latin typeface="Calibri"/>
              <a:ea typeface="Calibri"/>
              <a:cs typeface="Calibri"/>
              <a:sym typeface="Calibri"/>
            </a:endParaRPr>
          </a:p>
          <a:p>
            <a:pPr indent="-311150" lvl="1" marL="914400" rtl="0" algn="l">
              <a:lnSpc>
                <a:spcPct val="120000"/>
              </a:lnSpc>
              <a:spcBef>
                <a:spcPts val="0"/>
              </a:spcBef>
              <a:spcAft>
                <a:spcPts val="0"/>
              </a:spcAft>
              <a:buClr>
                <a:srgbClr val="1D2125"/>
              </a:buClr>
              <a:buSzPts val="1300"/>
              <a:buFont typeface="Calibri"/>
              <a:buChar char="○"/>
            </a:pPr>
            <a:r>
              <a:rPr lang="en" sz="1300" u="sng">
                <a:solidFill>
                  <a:schemeClr val="hlink"/>
                </a:solidFill>
                <a:latin typeface="Calibri"/>
                <a:ea typeface="Calibri"/>
                <a:cs typeface="Calibri"/>
                <a:sym typeface="Calibri"/>
                <a:hlinkClick r:id="rId4"/>
              </a:rPr>
              <a:t>Unit 3 Vocabulary (English)</a:t>
            </a:r>
            <a:r>
              <a:rPr lang="en" sz="1300">
                <a:solidFill>
                  <a:srgbClr val="1D2125"/>
                </a:solidFill>
                <a:latin typeface="Calibri"/>
                <a:ea typeface="Calibri"/>
                <a:cs typeface="Calibri"/>
                <a:sym typeface="Calibri"/>
              </a:rPr>
              <a:t> </a:t>
            </a:r>
            <a:r>
              <a:rPr lang="en" sz="1300">
                <a:solidFill>
                  <a:schemeClr val="dk1"/>
                </a:solidFill>
                <a:latin typeface="Calibri"/>
                <a:ea typeface="Calibri"/>
                <a:cs typeface="Calibri"/>
                <a:sym typeface="Calibri"/>
              </a:rPr>
              <a:t>– use after anchoring in Spanish</a:t>
            </a:r>
            <a:endParaRPr sz="1300">
              <a:solidFill>
                <a:schemeClr val="dk1"/>
              </a:solidFill>
              <a:latin typeface="Calibri"/>
              <a:ea typeface="Calibri"/>
              <a:cs typeface="Calibri"/>
              <a:sym typeface="Calibri"/>
            </a:endParaRPr>
          </a:p>
          <a:p>
            <a:pPr indent="0" lvl="0" marL="0" rtl="0" algn="l">
              <a:lnSpc>
                <a:spcPct val="120000"/>
              </a:lnSpc>
              <a:spcBef>
                <a:spcPts val="20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0" lvl="0" marL="0" rtl="0" algn="l">
              <a:lnSpc>
                <a:spcPct val="120000"/>
              </a:lnSpc>
              <a:spcBef>
                <a:spcPts val="200"/>
              </a:spcBef>
              <a:spcAft>
                <a:spcPts val="0"/>
              </a:spcAft>
              <a:buClr>
                <a:schemeClr val="dk1"/>
              </a:buClr>
              <a:buSzPts val="1100"/>
              <a:buFont typeface="Arial"/>
              <a:buNone/>
            </a:pPr>
            <a:r>
              <a:rPr b="1" lang="en" sz="1300">
                <a:solidFill>
                  <a:schemeClr val="dk1"/>
                </a:solidFill>
                <a:latin typeface="Calibri"/>
                <a:ea typeface="Calibri"/>
                <a:cs typeface="Calibri"/>
                <a:sym typeface="Calibri"/>
              </a:rPr>
              <a:t>Support for English Language Learners</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ELPS 2(F) listen to and derive meaning from a variety of media such as audiotape, video, DVD, and CD-ROM to build and reinforce concept and language attainment.</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ELPS 3(B) expand and internalize initial English vocabulary by learning and using high-frequency English words necessary for identifying and describing people, places, and objects, by retelling simple stories and basic information represented or supported by pictures, and by learning and using routine language needed for classroom communication.</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ELPS 3(F) ask and give information ranging from using a very limited bank of high-frequency, high-need, concrete vocabulary, including key words and expressions needed for basic communication in academic and social contexts, to using abstract and content-based vocabulary during extended speaking assignments.</a:t>
            </a:r>
            <a:endParaRPr sz="1300">
              <a:solidFill>
                <a:schemeClr val="dk1"/>
              </a:solidFill>
              <a:latin typeface="Calibri"/>
              <a:ea typeface="Calibri"/>
              <a:cs typeface="Calibri"/>
              <a:sym typeface="Calibri"/>
            </a:endParaRPr>
          </a:p>
          <a:p>
            <a:pPr indent="0" lvl="0" marL="0" rtl="0" algn="l">
              <a:spcBef>
                <a:spcPts val="120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0" name="Shape 80"/>
        <p:cNvGrpSpPr/>
        <p:nvPr/>
      </p:nvGrpSpPr>
      <p:grpSpPr>
        <a:xfrm>
          <a:off x="0" y="0"/>
          <a:ext cx="0" cy="0"/>
          <a:chOff x="0" y="0"/>
          <a:chExt cx="0" cy="0"/>
        </a:xfrm>
      </p:grpSpPr>
      <p:sp>
        <p:nvSpPr>
          <p:cNvPr id="81" name="Google Shape;81;g363e020ef41_0_8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2" name="Google Shape;82;g363e020ef41_0_8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3" name="Shape 113"/>
        <p:cNvGrpSpPr/>
        <p:nvPr/>
      </p:nvGrpSpPr>
      <p:grpSpPr>
        <a:xfrm>
          <a:off x="0" y="0"/>
          <a:ext cx="0" cy="0"/>
          <a:chOff x="0" y="0"/>
          <a:chExt cx="0" cy="0"/>
        </a:xfrm>
      </p:grpSpPr>
      <p:sp>
        <p:nvSpPr>
          <p:cNvPr id="114" name="Google Shape;114;g34e020773c1_0_8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5" name="Google Shape;115;g34e020773c1_0_8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Warm Up (5 minutes)</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The mathematical purpose of this activity is for students to be able to visually assess the best line that fits data among a set of choices. The given lines address many common errors in student thinking about best fit lines, including: going through the most points, dividing the data in half, and connecting the points on both ends of the scatter plot.</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Listen for students using the terms </a:t>
            </a:r>
            <a:r>
              <a:rPr b="1" lang="en" sz="1300">
                <a:solidFill>
                  <a:schemeClr val="dk1"/>
                </a:solidFill>
                <a:latin typeface="Calibri"/>
                <a:ea typeface="Calibri"/>
                <a:cs typeface="Calibri"/>
                <a:sym typeface="Calibri"/>
              </a:rPr>
              <a:t>slope</a:t>
            </a:r>
            <a:r>
              <a:rPr lang="en" sz="1300">
                <a:solidFill>
                  <a:schemeClr val="dk1"/>
                </a:solidFill>
                <a:latin typeface="Calibri"/>
                <a:ea typeface="Calibri"/>
                <a:cs typeface="Calibri"/>
                <a:sym typeface="Calibri"/>
              </a:rPr>
              <a:t> and </a:t>
            </a:r>
            <a:r>
              <a:rPr b="1" lang="en" sz="1300">
                <a:solidFill>
                  <a:schemeClr val="dk1"/>
                </a:solidFill>
                <a:latin typeface="Calibri"/>
                <a:ea typeface="Calibri"/>
                <a:cs typeface="Calibri"/>
                <a:sym typeface="Calibri"/>
              </a:rPr>
              <a:t>𝑦-intercept</a:t>
            </a:r>
            <a:r>
              <a:rPr lang="en" sz="1300">
                <a:solidFill>
                  <a:schemeClr val="dk1"/>
                </a:solidFill>
                <a:latin typeface="Calibri"/>
                <a:ea typeface="Calibri"/>
                <a:cs typeface="Calibri"/>
                <a:sym typeface="Calibri"/>
              </a:rPr>
              <a:t>.</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0" lvl="0" marL="0" rtl="0" algn="l">
              <a:lnSpc>
                <a:spcPct val="100000"/>
              </a:lnSpc>
              <a:spcBef>
                <a:spcPts val="0"/>
              </a:spcBef>
              <a:spcAft>
                <a:spcPts val="0"/>
              </a:spcAft>
              <a:buNone/>
            </a:pPr>
            <a:r>
              <a:rPr b="1" lang="en" sz="1300">
                <a:solidFill>
                  <a:schemeClr val="dk1"/>
                </a:solidFill>
                <a:latin typeface="Calibri"/>
                <a:ea typeface="Calibri"/>
                <a:cs typeface="Calibri"/>
                <a:sym typeface="Calibri"/>
              </a:rPr>
              <a:t>Launch</a:t>
            </a:r>
            <a:endParaRPr sz="1300">
              <a:solidFill>
                <a:schemeClr val="dk1"/>
              </a:solidFill>
              <a:latin typeface="Calibri"/>
              <a:ea typeface="Calibri"/>
              <a:cs typeface="Calibri"/>
              <a:sym typeface="Calibri"/>
            </a:endParaRPr>
          </a:p>
          <a:p>
            <a:pPr indent="0" lvl="0" marL="0" rtl="0" algn="l">
              <a:lnSpc>
                <a:spcPct val="100000"/>
              </a:lnSpc>
              <a:spcBef>
                <a:spcPts val="80"/>
              </a:spcBef>
              <a:spcAft>
                <a:spcPts val="0"/>
              </a:spcAft>
              <a:buNone/>
            </a:pPr>
            <a:r>
              <a:rPr lang="en" sz="1300">
                <a:solidFill>
                  <a:schemeClr val="dk1"/>
                </a:solidFill>
                <a:latin typeface="Calibri"/>
                <a:ea typeface="Calibri"/>
                <a:cs typeface="Calibri"/>
                <a:sym typeface="Calibri"/>
              </a:rPr>
              <a:t>Provide students access to the images. Give students 2 minutes of quiet time to work on the questions.</a:t>
            </a:r>
            <a:endParaRPr sz="1300">
              <a:solidFill>
                <a:schemeClr val="dk1"/>
              </a:solidFill>
              <a:latin typeface="Calibri"/>
              <a:ea typeface="Calibri"/>
              <a:cs typeface="Calibri"/>
              <a:sym typeface="Calibri"/>
            </a:endParaRPr>
          </a:p>
          <a:p>
            <a:pPr indent="0" lvl="0" marL="0" rtl="0" algn="l">
              <a:lnSpc>
                <a:spcPct val="100000"/>
              </a:lnSpc>
              <a:spcBef>
                <a:spcPts val="80"/>
              </a:spcBef>
              <a:spcAft>
                <a:spcPts val="0"/>
              </a:spcAft>
              <a:buNone/>
            </a:pPr>
            <a:r>
              <a:t/>
            </a:r>
            <a:endParaRPr sz="1300">
              <a:solidFill>
                <a:schemeClr val="dk1"/>
              </a:solidFill>
              <a:latin typeface="Calibri"/>
              <a:ea typeface="Calibri"/>
              <a:cs typeface="Calibri"/>
              <a:sym typeface="Calibri"/>
            </a:endParaRPr>
          </a:p>
          <a:p>
            <a:pPr indent="0" lvl="0" marL="0" rtl="0" algn="l">
              <a:lnSpc>
                <a:spcPct val="100000"/>
              </a:lnSpc>
              <a:spcBef>
                <a:spcPts val="80"/>
              </a:spcBef>
              <a:spcAft>
                <a:spcPts val="0"/>
              </a:spcAft>
              <a:buNone/>
            </a:pPr>
            <a:r>
              <a:rPr b="1" lang="en" sz="1300">
                <a:solidFill>
                  <a:schemeClr val="dk1"/>
                </a:solidFill>
                <a:latin typeface="Calibri"/>
                <a:ea typeface="Calibri"/>
                <a:cs typeface="Calibri"/>
                <a:sym typeface="Calibri"/>
              </a:rPr>
              <a:t>Activity answers</a:t>
            </a:r>
            <a:endParaRPr b="1" sz="1300">
              <a:solidFill>
                <a:schemeClr val="dk1"/>
              </a:solidFill>
              <a:latin typeface="Calibri"/>
              <a:ea typeface="Calibri"/>
              <a:cs typeface="Calibri"/>
              <a:sym typeface="Calibri"/>
            </a:endParaRPr>
          </a:p>
          <a:p>
            <a:pPr indent="-311150" lvl="0" marL="457200" rtl="0" algn="l">
              <a:lnSpc>
                <a:spcPct val="100000"/>
              </a:lnSpc>
              <a:spcBef>
                <a:spcPts val="8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The solid line is the better fit for the data since it goes through the middle of the data and follows the negative trend of the data.</a:t>
            </a:r>
            <a:endParaRPr sz="1300">
              <a:solidFill>
                <a:schemeClr val="dk1"/>
              </a:solidFill>
              <a:latin typeface="Calibri"/>
              <a:ea typeface="Calibri"/>
              <a:cs typeface="Calibri"/>
              <a:sym typeface="Calibri"/>
            </a:endParaRPr>
          </a:p>
          <a:p>
            <a:pPr indent="-311150" lvl="0" marL="457200" rtl="0" algn="l">
              <a:lnSpc>
                <a:spcPct val="100000"/>
              </a:lnSpc>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The solid line is the better fit for the data since it goes through the middle of the data with approximately equal numbers of data points on either side of the line.</a:t>
            </a:r>
            <a:endParaRPr sz="1300">
              <a:solidFill>
                <a:schemeClr val="dk1"/>
              </a:solidFill>
              <a:latin typeface="Calibri"/>
              <a:ea typeface="Calibri"/>
              <a:cs typeface="Calibri"/>
              <a:sym typeface="Calibri"/>
            </a:endParaRPr>
          </a:p>
          <a:p>
            <a:pPr indent="0" lvl="0" marL="457200" rtl="0" algn="l">
              <a:lnSpc>
                <a:spcPct val="100000"/>
              </a:lnSpc>
              <a:spcBef>
                <a:spcPts val="80"/>
              </a:spcBef>
              <a:spcAft>
                <a:spcPts val="0"/>
              </a:spcAft>
              <a:buNone/>
            </a:pPr>
            <a:r>
              <a:t/>
            </a:r>
            <a:endParaRPr sz="1300">
              <a:solidFill>
                <a:schemeClr val="dk1"/>
              </a:solidFill>
              <a:latin typeface="Calibri"/>
              <a:ea typeface="Calibri"/>
              <a:cs typeface="Calibri"/>
              <a:sym typeface="Calibri"/>
            </a:endParaRPr>
          </a:p>
          <a:p>
            <a:pPr indent="0" lvl="0" marL="0" rtl="0" algn="l">
              <a:spcBef>
                <a:spcPts val="80"/>
              </a:spcBef>
              <a:spcAft>
                <a:spcPts val="0"/>
              </a:spcAft>
              <a:buClr>
                <a:schemeClr val="dk1"/>
              </a:buClr>
              <a:buSzPts val="1100"/>
              <a:buFont typeface="Arial"/>
              <a:buNone/>
            </a:pPr>
            <a:r>
              <a:rPr b="1" i="1" lang="en" sz="1300">
                <a:solidFill>
                  <a:schemeClr val="dk1"/>
                </a:solidFill>
                <a:latin typeface="Calibri"/>
                <a:ea typeface="Calibri"/>
                <a:cs typeface="Calibri"/>
                <a:sym typeface="Calibri"/>
              </a:rPr>
              <a:t>Additional activity questions, answers, and synthesis on the next slide.</a:t>
            </a:r>
            <a:endParaRPr i="1" sz="1300">
              <a:solidFill>
                <a:schemeClr val="dk1"/>
              </a:solidFill>
              <a:latin typeface="Calibri"/>
              <a:ea typeface="Calibri"/>
              <a:cs typeface="Calibri"/>
              <a:sym typeface="Calibri"/>
            </a:endParaRPr>
          </a:p>
          <a:p>
            <a:pPr indent="0" lvl="0" marL="0" rtl="0" algn="l">
              <a:spcBef>
                <a:spcPts val="8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3" name="Shape 123"/>
        <p:cNvGrpSpPr/>
        <p:nvPr/>
      </p:nvGrpSpPr>
      <p:grpSpPr>
        <a:xfrm>
          <a:off x="0" y="0"/>
          <a:ext cx="0" cy="0"/>
          <a:chOff x="0" y="0"/>
          <a:chExt cx="0" cy="0"/>
        </a:xfrm>
      </p:grpSpPr>
      <p:sp>
        <p:nvSpPr>
          <p:cNvPr id="124" name="Google Shape;124;g353c51526a4_0_1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5" name="Google Shape;125;g353c51526a4_0_1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b="1" lang="en" sz="1300">
                <a:solidFill>
                  <a:schemeClr val="dk1"/>
                </a:solidFill>
                <a:latin typeface="Calibri"/>
                <a:ea typeface="Calibri"/>
                <a:cs typeface="Calibri"/>
                <a:sym typeface="Calibri"/>
              </a:rPr>
              <a:t>Activity Answer</a:t>
            </a:r>
            <a:r>
              <a:rPr b="1" lang="en" sz="1300">
                <a:solidFill>
                  <a:schemeClr val="dk1"/>
                </a:solidFill>
                <a:latin typeface="Calibri"/>
                <a:ea typeface="Calibri"/>
                <a:cs typeface="Calibri"/>
                <a:sym typeface="Calibri"/>
              </a:rPr>
              <a:t>s</a:t>
            </a:r>
            <a:endParaRPr sz="1300">
              <a:solidFill>
                <a:schemeClr val="dk1"/>
              </a:solidFill>
              <a:latin typeface="Calibri"/>
              <a:ea typeface="Calibri"/>
              <a:cs typeface="Calibri"/>
              <a:sym typeface="Calibri"/>
            </a:endParaRPr>
          </a:p>
          <a:p>
            <a:pPr indent="-311150" lvl="0" marL="457200" rtl="0" algn="l">
              <a:lnSpc>
                <a:spcPct val="100000"/>
              </a:lnSpc>
              <a:spcBef>
                <a:spcPts val="80"/>
              </a:spcBef>
              <a:spcAft>
                <a:spcPts val="0"/>
              </a:spcAft>
              <a:buClr>
                <a:schemeClr val="dk1"/>
              </a:buClr>
              <a:buSzPts val="1300"/>
              <a:buFont typeface="Calibri"/>
              <a:buAutoNum type="arabicPeriod" startAt="3"/>
            </a:pPr>
            <a:r>
              <a:rPr lang="en" sz="1300">
                <a:solidFill>
                  <a:schemeClr val="dk1"/>
                </a:solidFill>
                <a:latin typeface="Calibri"/>
                <a:ea typeface="Calibri"/>
                <a:cs typeface="Calibri"/>
                <a:sym typeface="Calibri"/>
              </a:rPr>
              <a:t>The dashed line is the better fit for the data since it goes through the middle of the data with a slope that follows the trend of the data. The solid line has a lot of points above the line to start and a lot of points below the line at the end.</a:t>
            </a:r>
            <a:endParaRPr sz="1300">
              <a:solidFill>
                <a:schemeClr val="dk1"/>
              </a:solidFill>
              <a:latin typeface="Calibri"/>
              <a:ea typeface="Calibri"/>
              <a:cs typeface="Calibri"/>
              <a:sym typeface="Calibri"/>
            </a:endParaRPr>
          </a:p>
          <a:p>
            <a:pPr indent="-311150" lvl="0" marL="457200" rtl="0" algn="l">
              <a:lnSpc>
                <a:spcPct val="100000"/>
              </a:lnSpc>
              <a:spcBef>
                <a:spcPts val="80"/>
              </a:spcBef>
              <a:spcAft>
                <a:spcPts val="0"/>
              </a:spcAft>
              <a:buClr>
                <a:schemeClr val="dk1"/>
              </a:buClr>
              <a:buSzPts val="1300"/>
              <a:buFont typeface="Calibri"/>
              <a:buAutoNum type="arabicPeriod" startAt="3"/>
            </a:pPr>
            <a:r>
              <a:rPr lang="en" sz="1300">
                <a:solidFill>
                  <a:schemeClr val="dk1"/>
                </a:solidFill>
                <a:latin typeface="Calibri"/>
                <a:ea typeface="Calibri"/>
                <a:cs typeface="Calibri"/>
                <a:sym typeface="Calibri"/>
              </a:rPr>
              <a:t>The dashed line is the better fit for the data since it goes through the middle of the data, follows the trend of the data, and has a similar number of points on each side. The solid line fits the first and last point perfectly, but most of the data points are above the line.</a:t>
            </a:r>
            <a:endParaRPr sz="1300">
              <a:solidFill>
                <a:schemeClr val="dk1"/>
              </a:solidFill>
              <a:latin typeface="Calibri"/>
              <a:ea typeface="Calibri"/>
              <a:cs typeface="Calibri"/>
              <a:sym typeface="Calibri"/>
            </a:endParaRPr>
          </a:p>
          <a:p>
            <a:pPr indent="0" lvl="0" marL="0" rtl="0" algn="l">
              <a:lnSpc>
                <a:spcPct val="100000"/>
              </a:lnSpc>
              <a:spcBef>
                <a:spcPts val="80"/>
              </a:spcBef>
              <a:spcAft>
                <a:spcPts val="0"/>
              </a:spcAft>
              <a:buNone/>
            </a:pPr>
            <a:r>
              <a:t/>
            </a:r>
            <a:endParaRPr b="1" sz="1300">
              <a:solidFill>
                <a:schemeClr val="dk1"/>
              </a:solidFill>
              <a:latin typeface="Calibri"/>
              <a:ea typeface="Calibri"/>
              <a:cs typeface="Calibri"/>
              <a:sym typeface="Calibri"/>
            </a:endParaRPr>
          </a:p>
          <a:p>
            <a:pPr indent="0" lvl="0" marL="0" rtl="0" algn="l">
              <a:lnSpc>
                <a:spcPct val="100000"/>
              </a:lnSpc>
              <a:spcBef>
                <a:spcPts val="80"/>
              </a:spcBef>
              <a:spcAft>
                <a:spcPts val="0"/>
              </a:spcAft>
              <a:buNone/>
            </a:pPr>
            <a:r>
              <a:rPr b="1" lang="en" sz="1300">
                <a:solidFill>
                  <a:schemeClr val="dk1"/>
                </a:solidFill>
                <a:latin typeface="Calibri"/>
                <a:ea typeface="Calibri"/>
                <a:cs typeface="Calibri"/>
                <a:sym typeface="Calibri"/>
              </a:rPr>
              <a:t>Activity Synthesis </a:t>
            </a:r>
            <a:endParaRPr sz="1300">
              <a:solidFill>
                <a:schemeClr val="dk1"/>
              </a:solidFill>
              <a:latin typeface="Calibri"/>
              <a:ea typeface="Calibri"/>
              <a:cs typeface="Calibri"/>
              <a:sym typeface="Calibri"/>
            </a:endParaRPr>
          </a:p>
          <a:p>
            <a:pPr indent="0" lvl="0" marL="0" rtl="0" algn="l">
              <a:lnSpc>
                <a:spcPct val="100000"/>
              </a:lnSpc>
              <a:spcBef>
                <a:spcPts val="80"/>
              </a:spcBef>
              <a:spcAft>
                <a:spcPts val="0"/>
              </a:spcAft>
              <a:buNone/>
            </a:pPr>
            <a:r>
              <a:rPr lang="en" sz="1300">
                <a:solidFill>
                  <a:schemeClr val="dk1"/>
                </a:solidFill>
                <a:latin typeface="Calibri"/>
                <a:ea typeface="Calibri"/>
                <a:cs typeface="Calibri"/>
                <a:sym typeface="Calibri"/>
              </a:rPr>
              <a:t>The purpose of this discussion is to understand </a:t>
            </a:r>
            <a:r>
              <a:rPr b="1" lang="en" sz="1300">
                <a:solidFill>
                  <a:schemeClr val="dk1"/>
                </a:solidFill>
                <a:latin typeface="Calibri"/>
                <a:ea typeface="Calibri"/>
                <a:cs typeface="Calibri"/>
                <a:sym typeface="Calibri"/>
              </a:rPr>
              <a:t>bad fit</a:t>
            </a:r>
            <a:r>
              <a:rPr lang="en" sz="1300">
                <a:solidFill>
                  <a:schemeClr val="dk1"/>
                </a:solidFill>
                <a:latin typeface="Calibri"/>
                <a:ea typeface="Calibri"/>
                <a:cs typeface="Calibri"/>
                <a:sym typeface="Calibri"/>
              </a:rPr>
              <a:t>, </a:t>
            </a:r>
            <a:r>
              <a:rPr b="1" lang="en" sz="1300">
                <a:solidFill>
                  <a:schemeClr val="dk1"/>
                </a:solidFill>
                <a:latin typeface="Calibri"/>
                <a:ea typeface="Calibri"/>
                <a:cs typeface="Calibri"/>
                <a:sym typeface="Calibri"/>
              </a:rPr>
              <a:t>good fit</a:t>
            </a:r>
            <a:r>
              <a:rPr lang="en" sz="1300">
                <a:solidFill>
                  <a:schemeClr val="dk1"/>
                </a:solidFill>
                <a:latin typeface="Calibri"/>
                <a:ea typeface="Calibri"/>
                <a:cs typeface="Calibri"/>
                <a:sym typeface="Calibri"/>
              </a:rPr>
              <a:t>, and </a:t>
            </a:r>
            <a:r>
              <a:rPr b="1" lang="en" sz="1300">
                <a:solidFill>
                  <a:schemeClr val="dk1"/>
                </a:solidFill>
                <a:latin typeface="Calibri"/>
                <a:ea typeface="Calibri"/>
                <a:cs typeface="Calibri"/>
                <a:sym typeface="Calibri"/>
              </a:rPr>
              <a:t>best fit</a:t>
            </a:r>
            <a:r>
              <a:rPr lang="en" sz="1300">
                <a:solidFill>
                  <a:schemeClr val="dk1"/>
                </a:solidFill>
                <a:latin typeface="Calibri"/>
                <a:ea typeface="Calibri"/>
                <a:cs typeface="Calibri"/>
                <a:sym typeface="Calibri"/>
              </a:rPr>
              <a:t>. In each scatter plot, the solid line represents the line of best fit—except for the last two graphs, for which the dashed line is the best fit.</a:t>
            </a:r>
            <a:endParaRPr sz="1300">
              <a:solidFill>
                <a:schemeClr val="dk1"/>
              </a:solidFill>
              <a:latin typeface="Calibri"/>
              <a:ea typeface="Calibri"/>
              <a:cs typeface="Calibri"/>
              <a:sym typeface="Calibri"/>
            </a:endParaRPr>
          </a:p>
          <a:p>
            <a:pPr indent="-311150" lvl="0" marL="457200" rtl="0" algn="l">
              <a:lnSpc>
                <a:spcPct val="100000"/>
              </a:lnSpc>
              <a:spcBef>
                <a:spcPts val="8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Ask a student who uses the term </a:t>
            </a:r>
            <a:r>
              <a:rPr b="1" lang="en" sz="1300">
                <a:solidFill>
                  <a:schemeClr val="dk1"/>
                </a:solidFill>
                <a:latin typeface="Calibri"/>
                <a:ea typeface="Calibri"/>
                <a:cs typeface="Calibri"/>
                <a:sym typeface="Calibri"/>
              </a:rPr>
              <a:t>slope</a:t>
            </a:r>
            <a:r>
              <a:rPr lang="en" sz="1300">
                <a:solidFill>
                  <a:schemeClr val="dk1"/>
                </a:solidFill>
                <a:latin typeface="Calibri"/>
                <a:ea typeface="Calibri"/>
                <a:cs typeface="Calibri"/>
                <a:sym typeface="Calibri"/>
              </a:rPr>
              <a:t> while working the questions, “Can you explain the relationship between the two lines in the question about runs and wins using the concept of slope?” </a:t>
            </a:r>
            <a:endParaRPr sz="1300">
              <a:solidFill>
                <a:schemeClr val="dk1"/>
              </a:solidFill>
              <a:latin typeface="Calibri"/>
              <a:ea typeface="Calibri"/>
              <a:cs typeface="Calibri"/>
              <a:sym typeface="Calibri"/>
            </a:endParaRPr>
          </a:p>
          <a:p>
            <a:pPr indent="-311150" lvl="1" marL="9144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The slope of the dashed line is positive, and the slope of the solid line is negative.</a:t>
            </a:r>
            <a:endParaRPr sz="1300">
              <a:solidFill>
                <a:schemeClr val="dk1"/>
              </a:solidFill>
              <a:latin typeface="Calibri"/>
              <a:ea typeface="Calibri"/>
              <a:cs typeface="Calibri"/>
              <a:sym typeface="Calibri"/>
            </a:endParaRPr>
          </a:p>
          <a:p>
            <a:pPr indent="-311150" lvl="0" marL="457200" rtl="0" algn="l">
              <a:lnSpc>
                <a:spcPct val="100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Ask a student who uses the term </a:t>
            </a:r>
            <a:r>
              <a:rPr b="1" lang="en" sz="1300">
                <a:solidFill>
                  <a:schemeClr val="dk1"/>
                </a:solidFill>
                <a:latin typeface="Calibri"/>
                <a:ea typeface="Calibri"/>
                <a:cs typeface="Calibri"/>
                <a:sym typeface="Calibri"/>
              </a:rPr>
              <a:t>𝑦-intercept</a:t>
            </a:r>
            <a:r>
              <a:rPr lang="en" sz="1300">
                <a:solidFill>
                  <a:schemeClr val="dk1"/>
                </a:solidFill>
                <a:latin typeface="Calibri"/>
                <a:ea typeface="Calibri"/>
                <a:cs typeface="Calibri"/>
                <a:sym typeface="Calibri"/>
              </a:rPr>
              <a:t>, “Can you explain the significance of the 𝑦-intercept in the question about average survey scores and amount spent on dinner?” </a:t>
            </a:r>
            <a:endParaRPr sz="1300">
              <a:solidFill>
                <a:schemeClr val="dk1"/>
              </a:solidFill>
              <a:latin typeface="Calibri"/>
              <a:ea typeface="Calibri"/>
              <a:cs typeface="Calibri"/>
              <a:sym typeface="Calibri"/>
            </a:endParaRPr>
          </a:p>
          <a:p>
            <a:pPr indent="-311150" lvl="1" marL="914400" rtl="0" algn="l">
              <a:lnSpc>
                <a:spcPct val="100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The solid line will have a 𝑦-intercept less than the 𝑦-intercept for the dashed line. Because the two lines have approximately the same slope, they appear parallel in the scatter plot.</a:t>
            </a:r>
            <a:endParaRPr sz="1300">
              <a:solidFill>
                <a:schemeClr val="dk1"/>
              </a:solidFill>
              <a:latin typeface="Calibri"/>
              <a:ea typeface="Calibri"/>
              <a:cs typeface="Calibri"/>
              <a:sym typeface="Calibri"/>
            </a:endParaRPr>
          </a:p>
          <a:p>
            <a:pPr indent="0" lvl="0" marL="0" rtl="0" algn="l">
              <a:lnSpc>
                <a:spcPct val="100000"/>
              </a:lnSpc>
              <a:spcBef>
                <a:spcPts val="80"/>
              </a:spcBef>
              <a:spcAft>
                <a:spcPts val="0"/>
              </a:spcAft>
              <a:buNone/>
            </a:pPr>
            <a:r>
              <a:t/>
            </a:r>
            <a:endParaRPr sz="1300">
              <a:solidFill>
                <a:schemeClr val="dk1"/>
              </a:solidFill>
              <a:latin typeface="Calibri"/>
              <a:ea typeface="Calibri"/>
              <a:cs typeface="Calibri"/>
              <a:sym typeface="Calibri"/>
            </a:endParaRPr>
          </a:p>
          <a:p>
            <a:pPr indent="0" lvl="0" marL="0" rtl="0" algn="l">
              <a:lnSpc>
                <a:spcPct val="100000"/>
              </a:lnSpc>
              <a:spcBef>
                <a:spcPts val="80"/>
              </a:spcBef>
              <a:spcAft>
                <a:spcPts val="0"/>
              </a:spcAft>
              <a:buNone/>
            </a:pPr>
            <a:r>
              <a:rPr lang="en" sz="1300">
                <a:solidFill>
                  <a:schemeClr val="dk1"/>
                </a:solidFill>
                <a:latin typeface="Calibri"/>
                <a:ea typeface="Calibri"/>
                <a:cs typeface="Calibri"/>
                <a:sym typeface="Calibri"/>
              </a:rPr>
              <a:t>If time permits, discuss questions such as:</a:t>
            </a:r>
            <a:endParaRPr sz="1300">
              <a:solidFill>
                <a:schemeClr val="dk1"/>
              </a:solidFill>
              <a:latin typeface="Calibri"/>
              <a:ea typeface="Calibri"/>
              <a:cs typeface="Calibri"/>
              <a:sym typeface="Calibri"/>
            </a:endParaRPr>
          </a:p>
          <a:p>
            <a:pPr indent="-311150" lvl="0" marL="457200" rtl="0" algn="l">
              <a:lnSpc>
                <a:spcPct val="100000"/>
              </a:lnSpc>
              <a:spcBef>
                <a:spcPts val="8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Is the dashed line in the question about runs and wins a bad fit, good fit, or best fit?</a:t>
            </a:r>
            <a:endParaRPr sz="1300">
              <a:solidFill>
                <a:schemeClr val="dk1"/>
              </a:solidFill>
              <a:latin typeface="Calibri"/>
              <a:ea typeface="Calibri"/>
              <a:cs typeface="Calibri"/>
              <a:sym typeface="Calibri"/>
            </a:endParaRPr>
          </a:p>
          <a:p>
            <a:pPr indent="-311150" lvl="1" marL="914400" rtl="0" algn="l">
              <a:lnSpc>
                <a:spcPct val="100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The line is a bad fit because it does not show the correct relationship between the variables. It shows that the value of 𝑦 increases as the value of 𝑥 increases, rather than the value of 𝑦 decreasing as the value of 𝑥 increases.</a:t>
            </a:r>
            <a:endParaRPr sz="1300">
              <a:solidFill>
                <a:schemeClr val="dk1"/>
              </a:solidFill>
              <a:latin typeface="Calibri"/>
              <a:ea typeface="Calibri"/>
              <a:cs typeface="Calibri"/>
              <a:sym typeface="Calibri"/>
            </a:endParaRPr>
          </a:p>
          <a:p>
            <a:pPr indent="-311150" lvl="0" marL="457200" rtl="0" algn="l">
              <a:lnSpc>
                <a:spcPct val="100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Is the dashed line in the question about oil and gas price a bad fit, good fit, or best fit?</a:t>
            </a:r>
            <a:endParaRPr sz="1300">
              <a:solidFill>
                <a:schemeClr val="dk1"/>
              </a:solidFill>
              <a:latin typeface="Calibri"/>
              <a:ea typeface="Calibri"/>
              <a:cs typeface="Calibri"/>
              <a:sym typeface="Calibri"/>
            </a:endParaRPr>
          </a:p>
          <a:p>
            <a:pPr indent="-311150" lvl="1" marL="914400" rtl="0" algn="l">
              <a:lnSpc>
                <a:spcPct val="100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It is the best fit because it is close to going through the middle of the data and follows the same trend as the data.</a:t>
            </a:r>
            <a:endParaRPr sz="1300">
              <a:solidFill>
                <a:schemeClr val="dk1"/>
              </a:solidFill>
              <a:latin typeface="Calibri"/>
              <a:ea typeface="Calibri"/>
              <a:cs typeface="Calibri"/>
              <a:sym typeface="Calibri"/>
            </a:endParaRPr>
          </a:p>
          <a:p>
            <a:pPr indent="-311150" lvl="0" marL="457200" rtl="0" algn="l">
              <a:lnSpc>
                <a:spcPct val="100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What factors helped you select the linear model that fits the data best?</a:t>
            </a:r>
            <a:endParaRPr sz="1300">
              <a:solidFill>
                <a:schemeClr val="dk1"/>
              </a:solidFill>
              <a:latin typeface="Calibri"/>
              <a:ea typeface="Calibri"/>
              <a:cs typeface="Calibri"/>
              <a:sym typeface="Calibri"/>
            </a:endParaRPr>
          </a:p>
          <a:p>
            <a:pPr indent="-311150" lvl="1" marL="914400" rtl="0" algn="l">
              <a:lnSpc>
                <a:spcPct val="100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The line should go through the middle of the data, follow the trend of the data, and have a similar number of points on each side of the line.</a:t>
            </a:r>
            <a:endParaRPr sz="1300">
              <a:solidFill>
                <a:schemeClr val="dk1"/>
              </a:solidFill>
              <a:latin typeface="Calibri"/>
              <a:ea typeface="Calibri"/>
              <a:cs typeface="Calibri"/>
              <a:sym typeface="Calibri"/>
            </a:endParaRPr>
          </a:p>
          <a:p>
            <a:pPr indent="0" lvl="0" marL="0" rtl="0" algn="l">
              <a:spcBef>
                <a:spcPts val="8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3" name="Shape 133"/>
        <p:cNvGrpSpPr/>
        <p:nvPr/>
      </p:nvGrpSpPr>
      <p:grpSpPr>
        <a:xfrm>
          <a:off x="0" y="0"/>
          <a:ext cx="0" cy="0"/>
          <a:chOff x="0" y="0"/>
          <a:chExt cx="0" cy="0"/>
        </a:xfrm>
      </p:grpSpPr>
      <p:sp>
        <p:nvSpPr>
          <p:cNvPr id="134" name="Google Shape;134;g363e020ef41_0_11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5" name="Google Shape;135;g363e020ef41_0_1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6" name="Shape 166"/>
        <p:cNvGrpSpPr/>
        <p:nvPr/>
      </p:nvGrpSpPr>
      <p:grpSpPr>
        <a:xfrm>
          <a:off x="0" y="0"/>
          <a:ext cx="0" cy="0"/>
          <a:chOff x="0" y="0"/>
          <a:chExt cx="0" cy="0"/>
        </a:xfrm>
      </p:grpSpPr>
      <p:sp>
        <p:nvSpPr>
          <p:cNvPr id="167" name="Google Shape;167;g34e020773c1_0_5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8" name="Google Shape;168;g34e020773c1_0_5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300">
                <a:solidFill>
                  <a:schemeClr val="dk1"/>
                </a:solidFill>
                <a:latin typeface="Calibri"/>
                <a:ea typeface="Calibri"/>
                <a:cs typeface="Calibri"/>
                <a:sym typeface="Calibri"/>
              </a:rPr>
              <a:t>Support for English Language Learners: MLR 8 Discussion Supports: Conversing</a:t>
            </a:r>
            <a:endParaRPr sz="1300">
              <a:solidFill>
                <a:schemeClr val="dk1"/>
              </a:solidFill>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In pairs, ask students to take turns sorting the cards and explaining their reasoning to their partner. Display the following sentence frames for all to see: “ _____ should be before _____ because . . . ,” and “I noticed _____ , so I . . . .” Encourage students to challenge each other when they disagree. This will help students clarify their reasoning about linear models.</a:t>
            </a:r>
            <a:endParaRPr sz="1300">
              <a:solidFill>
                <a:schemeClr val="dk1"/>
              </a:solidFill>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rPr i="1" lang="en" sz="1300">
                <a:solidFill>
                  <a:schemeClr val="dk1"/>
                </a:solidFill>
                <a:latin typeface="Calibri"/>
                <a:ea typeface="Calibri"/>
                <a:cs typeface="Calibri"/>
                <a:sym typeface="Calibri"/>
              </a:rPr>
              <a:t>Design Principle(s): Support sense-making; Maximize meta-awareness</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rPr b="1" lang="en" sz="1300">
                <a:solidFill>
                  <a:schemeClr val="dk1"/>
                </a:solidFill>
                <a:latin typeface="Calibri"/>
                <a:ea typeface="Calibri"/>
                <a:cs typeface="Calibri"/>
                <a:sym typeface="Calibri"/>
              </a:rPr>
              <a:t>Support for Students with Disabilities: Action and Expression: Internalize Executive Functions </a:t>
            </a:r>
            <a:endParaRPr b="1" sz="1300">
              <a:solidFill>
                <a:schemeClr val="dk1"/>
              </a:solidFill>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Provide students with a template for organizing their observations. Provide a template or invite students to fold a blank piece of paper in thirds and label with three headers of “𝑥,” “𝑦,” and “linear model fits?” to collect their answers. Explain that in the first column, they will always write “increasing” since they will be reading each graph from left to right. Then have them fill in the behavior of the 𝑦-values in the next column, and in the last column, their conclusions about whether a linear model fits well.</a:t>
            </a:r>
            <a:endParaRPr sz="1300">
              <a:solidFill>
                <a:schemeClr val="dk1"/>
              </a:solidFill>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rPr i="1" lang="en" sz="1300">
                <a:solidFill>
                  <a:schemeClr val="dk1"/>
                </a:solidFill>
                <a:latin typeface="Calibri"/>
                <a:ea typeface="Calibri"/>
                <a:cs typeface="Calibri"/>
                <a:sym typeface="Calibri"/>
              </a:rPr>
              <a:t>Supports accessibility for: Language; Organization</a:t>
            </a:r>
            <a:endParaRPr i="1" sz="1300">
              <a:solidFill>
                <a:schemeClr val="dk1"/>
              </a:solidFill>
              <a:latin typeface="Calibri"/>
              <a:ea typeface="Calibri"/>
              <a:cs typeface="Calibri"/>
              <a:sym typeface="Calibri"/>
            </a:endParaRPr>
          </a:p>
          <a:p>
            <a:pPr indent="0" lvl="0" marL="0" rtl="0" algn="l">
              <a:spcBef>
                <a:spcPts val="120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8" name="Shape 178"/>
        <p:cNvGrpSpPr/>
        <p:nvPr/>
      </p:nvGrpSpPr>
      <p:grpSpPr>
        <a:xfrm>
          <a:off x="0" y="0"/>
          <a:ext cx="0" cy="0"/>
          <a:chOff x="0" y="0"/>
          <a:chExt cx="0" cy="0"/>
        </a:xfrm>
      </p:grpSpPr>
      <p:sp>
        <p:nvSpPr>
          <p:cNvPr id="179" name="Google Shape;179;g34e020773c1_0_9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0" name="Google Shape;180;g34e020773c1_0_9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300">
                <a:solidFill>
                  <a:schemeClr val="dk1"/>
                </a:solidFill>
                <a:latin typeface="Calibri"/>
                <a:ea typeface="Calibri"/>
                <a:cs typeface="Calibri"/>
                <a:sym typeface="Calibri"/>
              </a:rPr>
              <a:t>Support for All Learners</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This activity offers additional support for students:</a:t>
            </a:r>
            <a:endParaRPr sz="1300">
              <a:solidFill>
                <a:schemeClr val="dk1"/>
              </a:solidFill>
              <a:latin typeface="Calibri"/>
              <a:ea typeface="Calibri"/>
              <a:cs typeface="Calibri"/>
              <a:sym typeface="Calibri"/>
            </a:endParaRPr>
          </a:p>
          <a:p>
            <a:pPr indent="-311150" lvl="0" marL="457200" rtl="0" algn="l">
              <a:spcBef>
                <a:spcPts val="0"/>
              </a:spcBef>
              <a:spcAft>
                <a:spcPts val="0"/>
              </a:spcAft>
              <a:buClr>
                <a:srgbClr val="1D2125"/>
              </a:buClr>
              <a:buSzPts val="1300"/>
              <a:buFont typeface="Calibri"/>
              <a:buChar char="●"/>
            </a:pPr>
            <a:r>
              <a:rPr lang="en" sz="1300">
                <a:solidFill>
                  <a:schemeClr val="dk1"/>
                </a:solidFill>
                <a:latin typeface="Calibri"/>
                <a:ea typeface="Calibri"/>
                <a:cs typeface="Calibri"/>
                <a:sym typeface="Calibri"/>
              </a:rPr>
              <a:t>For English language learners and students with disabilities, be sure to review the</a:t>
            </a:r>
            <a:r>
              <a:rPr lang="en" sz="1300">
                <a:solidFill>
                  <a:srgbClr val="1D2125"/>
                </a:solidFill>
                <a:latin typeface="Calibri"/>
                <a:ea typeface="Calibri"/>
                <a:cs typeface="Calibri"/>
                <a:sym typeface="Calibri"/>
              </a:rPr>
              <a:t> </a:t>
            </a:r>
            <a:r>
              <a:rPr lang="en" sz="1300" u="sng">
                <a:solidFill>
                  <a:schemeClr val="hlink"/>
                </a:solidFill>
                <a:latin typeface="Calibri"/>
                <a:ea typeface="Calibri"/>
                <a:cs typeface="Calibri"/>
                <a:sym typeface="Calibri"/>
                <a:hlinkClick action="ppaction://hlinksldjump" r:id="rId2"/>
              </a:rPr>
              <a:t>Learning Strategies slide</a:t>
            </a:r>
            <a:r>
              <a:rPr lang="en" sz="1300">
                <a:solidFill>
                  <a:srgbClr val="1D2125"/>
                </a:solidFill>
                <a:latin typeface="Calibri"/>
                <a:ea typeface="Calibri"/>
                <a:cs typeface="Calibri"/>
                <a:sym typeface="Calibri"/>
              </a:rPr>
              <a:t>!</a:t>
            </a:r>
            <a:endParaRPr sz="1300">
              <a:solidFill>
                <a:srgbClr val="1D2125"/>
              </a:solidFill>
              <a:latin typeface="Calibri"/>
              <a:ea typeface="Calibri"/>
              <a:cs typeface="Calibri"/>
              <a:sym typeface="Calibri"/>
            </a:endParaRPr>
          </a:p>
          <a:p>
            <a:pPr indent="0" lvl="0" marL="0" rtl="0" algn="l">
              <a:spcBef>
                <a:spcPts val="0"/>
              </a:spcBef>
              <a:spcAft>
                <a:spcPts val="0"/>
              </a:spcAft>
              <a:buNone/>
            </a:pPr>
            <a:r>
              <a:t/>
            </a:r>
            <a:endParaRPr sz="1300">
              <a:solidFill>
                <a:srgbClr val="1D2125"/>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Activity (15 minutes)</a:t>
            </a:r>
            <a:endParaRPr b="1"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The mathematical purpose of this activity is for students to:</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Distinguish between linear and nonlinear relationships in bivariate, numerical data.</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Informally assess the fit of a linear model.</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Compare the slope and the vertical intercepts of different linear models.</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Describe the relationship between two variables.</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Give students the cards showing scatter plots and a linear model (pages 3 – 4 of the PDF). They sort the cards based on how well the lines fit the data as well as by slope and intercept in increasing order.</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rPr b="1" lang="en" sz="1300">
                <a:solidFill>
                  <a:schemeClr val="dk1"/>
                </a:solidFill>
                <a:latin typeface="Calibri"/>
                <a:ea typeface="Calibri"/>
                <a:cs typeface="Calibri"/>
                <a:sym typeface="Calibri"/>
              </a:rPr>
              <a:t>Launch</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Arrange students in groups of 2. Give students a chance to familiarize themselves with what is on the cards. For example, you might ask them to sort the cards into categories of their choosing and explain their categories to their partner.</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b="1" lang="en" sz="1300">
                <a:solidFill>
                  <a:schemeClr val="dk1"/>
                </a:solidFill>
                <a:latin typeface="Calibri"/>
                <a:ea typeface="Calibri"/>
                <a:cs typeface="Calibri"/>
                <a:sym typeface="Calibri"/>
              </a:rPr>
              <a:t>Answers</a:t>
            </a:r>
            <a:endParaRPr b="1"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B, E, A, and F, C, D, and G. There may be some debate about the exact order. It is important that students recognize that B is the best fit, and that D and G should not be fit with linear models. They should be able to reason that linear models fit more poorly the farther the data are from the line.</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E, B, A, and F, C, D and G do not have linear models that fit the data well.</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A, C, F, B, E, D and G do not have linear models that fit the data well.</a:t>
            </a:r>
            <a:endParaRPr sz="1300">
              <a:solidFill>
                <a:schemeClr val="dk1"/>
              </a:solidFill>
              <a:latin typeface="Calibri"/>
              <a:ea typeface="Calibri"/>
              <a:cs typeface="Calibri"/>
              <a:sym typeface="Calibri"/>
            </a:endParaRPr>
          </a:p>
          <a:p>
            <a:pPr indent="0" lvl="0" marL="45720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b="1" i="1" lang="en" sz="1300">
                <a:solidFill>
                  <a:schemeClr val="dk1"/>
                </a:solidFill>
                <a:latin typeface="Calibri"/>
                <a:ea typeface="Calibri"/>
                <a:cs typeface="Calibri"/>
                <a:sym typeface="Calibri"/>
              </a:rPr>
              <a:t>Activity questions continue on the next slide along with the activity synthesis.</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9" name="Shape 189"/>
        <p:cNvGrpSpPr/>
        <p:nvPr/>
      </p:nvGrpSpPr>
      <p:grpSpPr>
        <a:xfrm>
          <a:off x="0" y="0"/>
          <a:ext cx="0" cy="0"/>
          <a:chOff x="0" y="0"/>
          <a:chExt cx="0" cy="0"/>
        </a:xfrm>
      </p:grpSpPr>
      <p:sp>
        <p:nvSpPr>
          <p:cNvPr id="190" name="Google Shape;190;g34b4a662a1a_0_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1" name="Google Shape;191;g34b4a662a1a_0_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300">
                <a:solidFill>
                  <a:schemeClr val="dk1"/>
                </a:solidFill>
                <a:latin typeface="Calibri"/>
                <a:ea typeface="Calibri"/>
                <a:cs typeface="Calibri"/>
                <a:sym typeface="Calibri"/>
              </a:rPr>
              <a:t>Activity Answer</a:t>
            </a:r>
            <a:endParaRPr b="1"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startAt="4"/>
            </a:pPr>
            <a:r>
              <a:rPr lang="en" sz="1300">
                <a:solidFill>
                  <a:schemeClr val="dk1"/>
                </a:solidFill>
                <a:latin typeface="Calibri"/>
                <a:ea typeface="Calibri"/>
                <a:cs typeface="Calibri"/>
                <a:sym typeface="Calibri"/>
              </a:rPr>
              <a:t>Card A: As 𝑥 increases, 𝑦 also increases. The linear model fits the data fairly well. </a:t>
            </a:r>
            <a:endParaRPr sz="1300">
              <a:solidFill>
                <a:schemeClr val="dk1"/>
              </a:solidFill>
              <a:latin typeface="Calibri"/>
              <a:ea typeface="Calibri"/>
              <a:cs typeface="Calibri"/>
              <a:sym typeface="Calibri"/>
            </a:endParaRPr>
          </a:p>
          <a:p>
            <a:pPr indent="0" lvl="0" marL="457200" rtl="0" algn="l">
              <a:spcBef>
                <a:spcPts val="0"/>
              </a:spcBef>
              <a:spcAft>
                <a:spcPts val="0"/>
              </a:spcAft>
              <a:buNone/>
            </a:pPr>
            <a:r>
              <a:rPr lang="en" sz="1300">
                <a:solidFill>
                  <a:schemeClr val="dk1"/>
                </a:solidFill>
                <a:latin typeface="Calibri"/>
                <a:ea typeface="Calibri"/>
                <a:cs typeface="Calibri"/>
                <a:sym typeface="Calibri"/>
              </a:rPr>
              <a:t>Card B: As 𝑥 increases, 𝑦 decreases. The linear model fits the data very well. </a:t>
            </a:r>
            <a:endParaRPr sz="1300">
              <a:solidFill>
                <a:schemeClr val="dk1"/>
              </a:solidFill>
              <a:latin typeface="Calibri"/>
              <a:ea typeface="Calibri"/>
              <a:cs typeface="Calibri"/>
              <a:sym typeface="Calibri"/>
            </a:endParaRPr>
          </a:p>
          <a:p>
            <a:pPr indent="0" lvl="0" marL="457200" rtl="0" algn="l">
              <a:spcBef>
                <a:spcPts val="0"/>
              </a:spcBef>
              <a:spcAft>
                <a:spcPts val="0"/>
              </a:spcAft>
              <a:buNone/>
            </a:pPr>
            <a:r>
              <a:rPr lang="en" sz="1300">
                <a:solidFill>
                  <a:schemeClr val="dk1"/>
                </a:solidFill>
                <a:latin typeface="Calibri"/>
                <a:ea typeface="Calibri"/>
                <a:cs typeface="Calibri"/>
                <a:sym typeface="Calibri"/>
              </a:rPr>
              <a:t>Card C: As 𝑥 increases, 𝑦 increases. The linear model fits most of the data very well; however, there are two values that do not follow this trend. </a:t>
            </a:r>
            <a:endParaRPr sz="1300">
              <a:solidFill>
                <a:schemeClr val="dk1"/>
              </a:solidFill>
              <a:latin typeface="Calibri"/>
              <a:ea typeface="Calibri"/>
              <a:cs typeface="Calibri"/>
              <a:sym typeface="Calibri"/>
            </a:endParaRPr>
          </a:p>
          <a:p>
            <a:pPr indent="0" lvl="0" marL="457200" rtl="0" algn="l">
              <a:spcBef>
                <a:spcPts val="0"/>
              </a:spcBef>
              <a:spcAft>
                <a:spcPts val="0"/>
              </a:spcAft>
              <a:buNone/>
            </a:pPr>
            <a:r>
              <a:rPr lang="en" sz="1300">
                <a:solidFill>
                  <a:schemeClr val="dk1"/>
                </a:solidFill>
                <a:latin typeface="Calibri"/>
                <a:ea typeface="Calibri"/>
                <a:cs typeface="Calibri"/>
                <a:sym typeface="Calibri"/>
              </a:rPr>
              <a:t>Card D: As 𝑥 increases, 𝑦 goes up and down like a wave. The data do not follow the line very well at all. </a:t>
            </a:r>
            <a:endParaRPr sz="1300">
              <a:solidFill>
                <a:schemeClr val="dk1"/>
              </a:solidFill>
              <a:latin typeface="Calibri"/>
              <a:ea typeface="Calibri"/>
              <a:cs typeface="Calibri"/>
              <a:sym typeface="Calibri"/>
            </a:endParaRPr>
          </a:p>
          <a:p>
            <a:pPr indent="0" lvl="0" marL="457200" rtl="0" algn="l">
              <a:spcBef>
                <a:spcPts val="0"/>
              </a:spcBef>
              <a:spcAft>
                <a:spcPts val="0"/>
              </a:spcAft>
              <a:buNone/>
            </a:pPr>
            <a:r>
              <a:rPr lang="en" sz="1300">
                <a:solidFill>
                  <a:schemeClr val="dk1"/>
                </a:solidFill>
                <a:latin typeface="Calibri"/>
                <a:ea typeface="Calibri"/>
                <a:cs typeface="Calibri"/>
                <a:sym typeface="Calibri"/>
              </a:rPr>
              <a:t>Card E: As 𝑥 increases, 𝑦 decreases. Most of the data fit a linear model very well, but the one point at (7,15) does not fit with the rest of the data very well. </a:t>
            </a:r>
            <a:endParaRPr sz="1300">
              <a:solidFill>
                <a:schemeClr val="dk1"/>
              </a:solidFill>
              <a:latin typeface="Calibri"/>
              <a:ea typeface="Calibri"/>
              <a:cs typeface="Calibri"/>
              <a:sym typeface="Calibri"/>
            </a:endParaRPr>
          </a:p>
          <a:p>
            <a:pPr indent="0" lvl="0" marL="457200" rtl="0" algn="l">
              <a:spcBef>
                <a:spcPts val="0"/>
              </a:spcBef>
              <a:spcAft>
                <a:spcPts val="0"/>
              </a:spcAft>
              <a:buNone/>
            </a:pPr>
            <a:r>
              <a:rPr lang="en" sz="1300">
                <a:solidFill>
                  <a:schemeClr val="dk1"/>
                </a:solidFill>
                <a:latin typeface="Calibri"/>
                <a:ea typeface="Calibri"/>
                <a:cs typeface="Calibri"/>
                <a:sym typeface="Calibri"/>
              </a:rPr>
              <a:t>Card F: As 𝑥 increases, 𝑦 increases. The linear model fits the data fairly well. </a:t>
            </a:r>
            <a:endParaRPr sz="1300">
              <a:solidFill>
                <a:schemeClr val="dk1"/>
              </a:solidFill>
              <a:latin typeface="Calibri"/>
              <a:ea typeface="Calibri"/>
              <a:cs typeface="Calibri"/>
              <a:sym typeface="Calibri"/>
            </a:endParaRPr>
          </a:p>
          <a:p>
            <a:pPr indent="0" lvl="0" marL="457200" rtl="0" algn="l">
              <a:spcBef>
                <a:spcPts val="0"/>
              </a:spcBef>
              <a:spcAft>
                <a:spcPts val="0"/>
              </a:spcAft>
              <a:buNone/>
            </a:pPr>
            <a:r>
              <a:rPr lang="en" sz="1300">
                <a:solidFill>
                  <a:schemeClr val="dk1"/>
                </a:solidFill>
                <a:latin typeface="Calibri"/>
                <a:ea typeface="Calibri"/>
                <a:cs typeface="Calibri"/>
                <a:sym typeface="Calibri"/>
              </a:rPr>
              <a:t>Card G: As 𝑥 increases, 𝑦 decreases and then increases. The data do not follow the line very well at all.</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b="1" lang="en" sz="1300">
                <a:solidFill>
                  <a:schemeClr val="dk1"/>
                </a:solidFill>
                <a:latin typeface="Calibri"/>
                <a:ea typeface="Calibri"/>
                <a:cs typeface="Calibri"/>
                <a:sym typeface="Calibri"/>
              </a:rPr>
              <a:t>Activity Synthesis</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The purpose of this discussion is for students to discuss the goodness of fit for linear models. Here are some questions for discussion.</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How are scatter plots of A and F the same? How are they different?</a:t>
            </a:r>
            <a:endParaRPr sz="1300">
              <a:solidFill>
                <a:schemeClr val="dk1"/>
              </a:solidFill>
              <a:latin typeface="Calibri"/>
              <a:ea typeface="Calibri"/>
              <a:cs typeface="Calibri"/>
              <a:sym typeface="Calibri"/>
            </a:endParaRPr>
          </a:p>
          <a:p>
            <a:pPr indent="-311150" lvl="1" marL="9144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They have the same slope, and the linear models for each scatter plot are equally well fit. They are different because they have a different vertical intercept.</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How do you know if a linear model is a good fit?</a:t>
            </a:r>
            <a:endParaRPr sz="1300">
              <a:solidFill>
                <a:schemeClr val="dk1"/>
              </a:solidFill>
              <a:latin typeface="Calibri"/>
              <a:ea typeface="Calibri"/>
              <a:cs typeface="Calibri"/>
              <a:sym typeface="Calibri"/>
            </a:endParaRPr>
          </a:p>
          <a:p>
            <a:pPr indent="-311150" lvl="1" marL="9144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You need to look at the scatter plot and the line of best fit and make a decision about whether or not the data follow a linear trend.</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Why is the goodness fit for the linear model in scatter plot B better than the fit for the linear model in scatter plot A?</a:t>
            </a:r>
            <a:endParaRPr sz="1300">
              <a:solidFill>
                <a:schemeClr val="dk1"/>
              </a:solidFill>
              <a:latin typeface="Calibri"/>
              <a:ea typeface="Calibri"/>
              <a:cs typeface="Calibri"/>
              <a:sym typeface="Calibri"/>
            </a:endParaRPr>
          </a:p>
          <a:p>
            <a:pPr indent="-311150" lvl="1" marL="9144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The data in B fall on or very close to the linear model. The data in A are scattered around the line of best fit and have roughly the same number of values below that line of best fit as above the line of best fit.</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9" name="Shape 199"/>
        <p:cNvGrpSpPr/>
        <p:nvPr/>
      </p:nvGrpSpPr>
      <p:grpSpPr>
        <a:xfrm>
          <a:off x="0" y="0"/>
          <a:ext cx="0" cy="0"/>
          <a:chOff x="0" y="0"/>
          <a:chExt cx="0" cy="0"/>
        </a:xfrm>
      </p:grpSpPr>
      <p:sp>
        <p:nvSpPr>
          <p:cNvPr id="200" name="Google Shape;200;g34602a3bca2_0_4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1" name="Google Shape;201;g34602a3bca2_0_4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300">
                <a:solidFill>
                  <a:schemeClr val="dk1"/>
                </a:solidFill>
                <a:latin typeface="Calibri"/>
                <a:ea typeface="Calibri"/>
                <a:cs typeface="Calibri"/>
                <a:sym typeface="Calibri"/>
              </a:rPr>
              <a:t>Answer Feedback - </a:t>
            </a:r>
            <a:r>
              <a:rPr b="1" lang="en" sz="1300">
                <a:solidFill>
                  <a:schemeClr val="dk1"/>
                </a:solidFill>
                <a:latin typeface="Calibri"/>
                <a:ea typeface="Calibri"/>
                <a:cs typeface="Calibri"/>
                <a:sym typeface="Calibri"/>
              </a:rPr>
              <a:t>Individualized</a:t>
            </a:r>
            <a:r>
              <a:rPr b="1" lang="en" sz="1300">
                <a:solidFill>
                  <a:schemeClr val="dk1"/>
                </a:solidFill>
                <a:latin typeface="Calibri"/>
                <a:ea typeface="Calibri"/>
                <a:cs typeface="Calibri"/>
                <a:sym typeface="Calibri"/>
              </a:rPr>
              <a:t> by Response</a:t>
            </a:r>
            <a:endParaRPr b="1"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lphaLcPeriod"/>
            </a:pPr>
            <a:r>
              <a:rPr lang="en" sz="1300">
                <a:solidFill>
                  <a:schemeClr val="dk1"/>
                </a:solidFill>
                <a:latin typeface="Calibri"/>
                <a:ea typeface="Calibri"/>
                <a:cs typeface="Calibri"/>
                <a:sym typeface="Calibri"/>
              </a:rPr>
              <a:t>Incorrect. Where the line starts does not determine the line of best fit. </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lphaLcPeriod"/>
            </a:pPr>
            <a:r>
              <a:rPr lang="en" sz="1300">
                <a:solidFill>
                  <a:schemeClr val="dk1"/>
                </a:solidFill>
                <a:latin typeface="Calibri"/>
                <a:ea typeface="Calibri"/>
                <a:cs typeface="Calibri"/>
                <a:sym typeface="Calibri"/>
              </a:rPr>
              <a:t>Incorrect. Where the line ends does not determine its fit.</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lphaLcPeriod"/>
            </a:pPr>
            <a:r>
              <a:rPr b="1" lang="en" sz="1300">
                <a:solidFill>
                  <a:schemeClr val="dk1"/>
                </a:solidFill>
                <a:latin typeface="Calibri"/>
                <a:ea typeface="Calibri"/>
                <a:cs typeface="Calibri"/>
                <a:sym typeface="Calibri"/>
              </a:rPr>
              <a:t>That’s correct!</a:t>
            </a:r>
            <a:r>
              <a:rPr lang="en" sz="1300">
                <a:solidFill>
                  <a:schemeClr val="dk1"/>
                </a:solidFill>
                <a:latin typeface="Calibri"/>
                <a:ea typeface="Calibri"/>
                <a:cs typeface="Calibri"/>
                <a:sym typeface="Calibri"/>
              </a:rPr>
              <a:t> Line 2 goes down the middle of the data and has almost the same number of points above and below the line.</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lphaLcPeriod"/>
            </a:pPr>
            <a:r>
              <a:rPr lang="en" sz="1300">
                <a:solidFill>
                  <a:schemeClr val="dk1"/>
                </a:solidFill>
                <a:latin typeface="Calibri"/>
                <a:ea typeface="Calibri"/>
                <a:cs typeface="Calibri"/>
                <a:sym typeface="Calibri"/>
              </a:rPr>
              <a:t>Incorrect. The steepness of the slope does not determine the line of best fit.</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1" name="Shape 211"/>
        <p:cNvGrpSpPr/>
        <p:nvPr/>
      </p:nvGrpSpPr>
      <p:grpSpPr>
        <a:xfrm>
          <a:off x="0" y="0"/>
          <a:ext cx="0" cy="0"/>
          <a:chOff x="0" y="0"/>
          <a:chExt cx="0" cy="0"/>
        </a:xfrm>
      </p:grpSpPr>
      <p:sp>
        <p:nvSpPr>
          <p:cNvPr id="212" name="Google Shape;212;g33b29274434_1_131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3" name="Google Shape;213;g33b29274434_1_131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Answer</a:t>
            </a:r>
            <a:endParaRPr b="1" sz="1300">
              <a:solidFill>
                <a:schemeClr val="dk1"/>
              </a:solidFill>
              <a:latin typeface="Calibri"/>
              <a:ea typeface="Calibri"/>
              <a:cs typeface="Calibri"/>
              <a:sym typeface="Calibri"/>
            </a:endParaRPr>
          </a:p>
          <a:p>
            <a:pPr indent="0" lvl="0" marL="0" rtl="0" algn="l">
              <a:lnSpc>
                <a:spcPct val="115000"/>
              </a:lnSpc>
              <a:spcBef>
                <a:spcPts val="0"/>
              </a:spcBef>
              <a:spcAft>
                <a:spcPts val="1200"/>
              </a:spcAft>
              <a:buNone/>
            </a:pPr>
            <a:r>
              <a:rPr lang="en" sz="1300">
                <a:solidFill>
                  <a:schemeClr val="dk1"/>
                </a:solidFill>
                <a:latin typeface="Calibri"/>
                <a:ea typeface="Calibri"/>
                <a:cs typeface="Calibri"/>
                <a:sym typeface="Calibri"/>
              </a:rPr>
              <a:t>Patti’s line (upper right) looks like it fits the data well, so it would probably produce good predictions. The line goes through the middle of the points in the scatter plot, and the points are fairly close to the line.</a:t>
            </a:r>
            <a:endParaRPr sz="1300">
              <a:solidFill>
                <a:schemeClr val="dk1"/>
              </a:solidFill>
              <a:latin typeface="Calibri"/>
              <a:ea typeface="Calibri"/>
              <a:cs typeface="Calibri"/>
              <a:sym typeface="Calibri"/>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2" name="Shape 222"/>
        <p:cNvGrpSpPr/>
        <p:nvPr/>
      </p:nvGrpSpPr>
      <p:grpSpPr>
        <a:xfrm>
          <a:off x="0" y="0"/>
          <a:ext cx="0" cy="0"/>
          <a:chOff x="0" y="0"/>
          <a:chExt cx="0" cy="0"/>
        </a:xfrm>
      </p:grpSpPr>
      <p:sp>
        <p:nvSpPr>
          <p:cNvPr id="223" name="Google Shape;223;g363e020ef41_0_14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4" name="Google Shape;224;g363e020ef41_0_14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5" name="Shape 255"/>
        <p:cNvGrpSpPr/>
        <p:nvPr/>
      </p:nvGrpSpPr>
      <p:grpSpPr>
        <a:xfrm>
          <a:off x="0" y="0"/>
          <a:ext cx="0" cy="0"/>
          <a:chOff x="0" y="0"/>
          <a:chExt cx="0" cy="0"/>
        </a:xfrm>
      </p:grpSpPr>
      <p:sp>
        <p:nvSpPr>
          <p:cNvPr id="256" name="Google Shape;256;g351b4548e97_0_12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57" name="Google Shape;257;g351b4548e97_0_12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300">
                <a:solidFill>
                  <a:schemeClr val="dk1"/>
                </a:solidFill>
                <a:latin typeface="Calibri"/>
                <a:ea typeface="Calibri"/>
                <a:cs typeface="Calibri"/>
                <a:sym typeface="Calibri"/>
              </a:rPr>
              <a:t>Activity (10 minutes)</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In the previous activity, students matched the line of best fit best modeled a scatter plot of data. Now, given data in a table or graph, students will find a linear model that represents the data without technology. They will use the data to review how to find the slope and 𝑦-intercept of an equation.</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Launch</a:t>
            </a:r>
            <a:endParaRPr b="1"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Arrange students in pairs and briefly review slope-intercept form and the meaning of the variables in the form.</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Answers</a:t>
            </a:r>
            <a:endParaRPr b="1"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200</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15</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i="1" lang="en" sz="1300">
                <a:solidFill>
                  <a:schemeClr val="dk1"/>
                </a:solidFill>
                <a:latin typeface="Times New Roman"/>
                <a:ea typeface="Times New Roman"/>
                <a:cs typeface="Times New Roman"/>
                <a:sym typeface="Times New Roman"/>
              </a:rPr>
              <a:t>N</a:t>
            </a:r>
            <a:r>
              <a:rPr lang="en" sz="1300">
                <a:solidFill>
                  <a:schemeClr val="dk1"/>
                </a:solidFill>
                <a:latin typeface="Calibri"/>
                <a:ea typeface="Calibri"/>
                <a:cs typeface="Calibri"/>
                <a:sym typeface="Calibri"/>
              </a:rPr>
              <a:t> = 15</a:t>
            </a:r>
            <a:r>
              <a:rPr i="1" lang="en" sz="1300">
                <a:solidFill>
                  <a:schemeClr val="dk1"/>
                </a:solidFill>
                <a:latin typeface="Times New Roman"/>
                <a:ea typeface="Times New Roman"/>
                <a:cs typeface="Times New Roman"/>
                <a:sym typeface="Times New Roman"/>
              </a:rPr>
              <a:t>t</a:t>
            </a:r>
            <a:r>
              <a:rPr lang="en" sz="1300">
                <a:solidFill>
                  <a:schemeClr val="dk1"/>
                </a:solidFill>
                <a:latin typeface="Calibri"/>
                <a:ea typeface="Calibri"/>
                <a:cs typeface="Calibri"/>
                <a:sym typeface="Calibri"/>
              </a:rPr>
              <a:t> + 200</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i="1" lang="en" sz="1300">
                <a:solidFill>
                  <a:schemeClr val="dk1"/>
                </a:solidFill>
                <a:latin typeface="Times New Roman"/>
                <a:ea typeface="Times New Roman"/>
                <a:cs typeface="Times New Roman"/>
                <a:sym typeface="Times New Roman"/>
              </a:rPr>
              <a:t>N</a:t>
            </a:r>
            <a:r>
              <a:rPr lang="en" sz="1300">
                <a:solidFill>
                  <a:schemeClr val="dk1"/>
                </a:solidFill>
                <a:latin typeface="Calibri"/>
                <a:ea typeface="Calibri"/>
                <a:cs typeface="Calibri"/>
                <a:sym typeface="Calibri"/>
              </a:rPr>
              <a:t> = 15(8) + 200 = 320</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b="1" i="1" sz="1300">
              <a:solidFill>
                <a:schemeClr val="dk1"/>
              </a:solidFill>
              <a:latin typeface="Calibri"/>
              <a:ea typeface="Calibri"/>
              <a:cs typeface="Calibri"/>
              <a:sym typeface="Calibri"/>
            </a:endParaRPr>
          </a:p>
          <a:p>
            <a:pPr indent="0" lvl="0" marL="0" rtl="0" algn="l">
              <a:spcBef>
                <a:spcPts val="80"/>
              </a:spcBef>
              <a:spcAft>
                <a:spcPts val="80"/>
              </a:spcAft>
              <a:buNone/>
            </a:pPr>
            <a:r>
              <a:rPr b="1" i="1" lang="en" sz="1300">
                <a:solidFill>
                  <a:schemeClr val="dk1"/>
                </a:solidFill>
                <a:latin typeface="Calibri"/>
                <a:ea typeface="Calibri"/>
                <a:cs typeface="Calibri"/>
                <a:sym typeface="Calibri"/>
              </a:rPr>
              <a:t>Activity questions and answers continue on the next two slides.</a:t>
            </a:r>
            <a:endParaRPr sz="1300">
              <a:solidFill>
                <a:schemeClr val="dk1"/>
              </a:solidFill>
              <a:latin typeface="Calibri"/>
              <a:ea typeface="Calibri"/>
              <a:cs typeface="Calibri"/>
              <a:sym typeface="Calibri"/>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7" name="Shape 267"/>
        <p:cNvGrpSpPr/>
        <p:nvPr/>
      </p:nvGrpSpPr>
      <p:grpSpPr>
        <a:xfrm>
          <a:off x="0" y="0"/>
          <a:ext cx="0" cy="0"/>
          <a:chOff x="0" y="0"/>
          <a:chExt cx="0" cy="0"/>
        </a:xfrm>
      </p:grpSpPr>
      <p:sp>
        <p:nvSpPr>
          <p:cNvPr id="268" name="Google Shape;268;g351b4548e97_0_14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69" name="Google Shape;269;g351b4548e97_0_14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If needed, provide students with the hint to work each row backwards to where 𝑥 = 0 for question 5.</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Answers</a:t>
            </a:r>
            <a:endParaRPr b="1"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startAt="5"/>
            </a:pPr>
            <a:r>
              <a:rPr lang="en" sz="1300">
                <a:solidFill>
                  <a:schemeClr val="dk1"/>
                </a:solidFill>
                <a:latin typeface="Calibri"/>
                <a:ea typeface="Calibri"/>
                <a:cs typeface="Calibri"/>
                <a:sym typeface="Calibri"/>
              </a:rPr>
              <a:t>12.5</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startAt="5"/>
            </a:pPr>
            <a:r>
              <a:rPr lang="en" sz="1300">
                <a:solidFill>
                  <a:schemeClr val="dk1"/>
                </a:solidFill>
                <a:latin typeface="Calibri"/>
                <a:ea typeface="Calibri"/>
                <a:cs typeface="Calibri"/>
                <a:sym typeface="Calibri"/>
              </a:rPr>
              <a:t>½ </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startAt="5"/>
            </a:pPr>
            <a:r>
              <a:rPr i="1" lang="en" sz="1300">
                <a:solidFill>
                  <a:schemeClr val="dk1"/>
                </a:solidFill>
                <a:latin typeface="Times New Roman"/>
                <a:ea typeface="Times New Roman"/>
                <a:cs typeface="Times New Roman"/>
                <a:sym typeface="Times New Roman"/>
              </a:rPr>
              <a:t>H</a:t>
            </a:r>
            <a:r>
              <a:rPr lang="en" sz="1300">
                <a:solidFill>
                  <a:schemeClr val="dk1"/>
                </a:solidFill>
                <a:latin typeface="Calibri"/>
                <a:ea typeface="Calibri"/>
                <a:cs typeface="Calibri"/>
                <a:sym typeface="Calibri"/>
              </a:rPr>
              <a:t> = ½ </a:t>
            </a:r>
            <a:r>
              <a:rPr i="1" lang="en" sz="1300">
                <a:solidFill>
                  <a:schemeClr val="dk1"/>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 + 12.5</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startAt="5"/>
            </a:pPr>
            <a:r>
              <a:rPr i="1" lang="en" sz="1300">
                <a:solidFill>
                  <a:schemeClr val="dk1"/>
                </a:solidFill>
                <a:latin typeface="Times New Roman"/>
                <a:ea typeface="Times New Roman"/>
                <a:cs typeface="Times New Roman"/>
                <a:sym typeface="Times New Roman"/>
              </a:rPr>
              <a:t>H</a:t>
            </a:r>
            <a:r>
              <a:rPr lang="en" sz="1300">
                <a:solidFill>
                  <a:schemeClr val="dk1"/>
                </a:solidFill>
                <a:latin typeface="Calibri"/>
                <a:ea typeface="Calibri"/>
                <a:cs typeface="Calibri"/>
                <a:sym typeface="Calibri"/>
              </a:rPr>
              <a:t> = ½(14) + 12.5 = 7 + 12.5 = 19.5</a:t>
            </a:r>
            <a:endParaRPr sz="1300">
              <a:solidFill>
                <a:schemeClr val="dk1"/>
              </a:solidFill>
              <a:latin typeface="Calibri"/>
              <a:ea typeface="Calibri"/>
              <a:cs typeface="Calibri"/>
              <a:sym typeface="Calibri"/>
            </a:endParaRPr>
          </a:p>
          <a:p>
            <a:pPr indent="0" lvl="0" marL="0" rtl="0" algn="l">
              <a:lnSpc>
                <a:spcPct val="115000"/>
              </a:lnSpc>
              <a:spcBef>
                <a:spcPts val="120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0" lvl="0" marL="0" rtl="0" algn="l">
              <a:spcBef>
                <a:spcPts val="1200"/>
              </a:spcBef>
              <a:spcAft>
                <a:spcPts val="0"/>
              </a:spcAft>
              <a:buClr>
                <a:schemeClr val="dk1"/>
              </a:buClr>
              <a:buSzPts val="1100"/>
              <a:buFont typeface="Arial"/>
              <a:buNone/>
            </a:pPr>
            <a:r>
              <a:t/>
            </a:r>
            <a:endParaRPr>
              <a:solidFill>
                <a:schemeClr val="dk1"/>
              </a:solidFill>
              <a:latin typeface="Noto Sans"/>
              <a:ea typeface="Noto Sans"/>
              <a:cs typeface="Noto Sans"/>
              <a:sym typeface="Noto Sans"/>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7" name="Shape 277"/>
        <p:cNvGrpSpPr/>
        <p:nvPr/>
      </p:nvGrpSpPr>
      <p:grpSpPr>
        <a:xfrm>
          <a:off x="0" y="0"/>
          <a:ext cx="0" cy="0"/>
          <a:chOff x="0" y="0"/>
          <a:chExt cx="0" cy="0"/>
        </a:xfrm>
      </p:grpSpPr>
      <p:sp>
        <p:nvSpPr>
          <p:cNvPr id="278" name="Google Shape;278;g3640098b2ba_0_3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79" name="Google Shape;279;g3640098b2ba_0_3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Answers</a:t>
            </a:r>
            <a:endParaRPr b="1"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startAt="9"/>
            </a:pPr>
            <a:r>
              <a:rPr lang="en" sz="1300">
                <a:solidFill>
                  <a:schemeClr val="dk1"/>
                </a:solidFill>
                <a:latin typeface="Calibri"/>
                <a:ea typeface="Calibri"/>
                <a:cs typeface="Calibri"/>
                <a:sym typeface="Calibri"/>
              </a:rPr>
              <a:t>30</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startAt="9"/>
            </a:pPr>
            <a:r>
              <a:rPr lang="en" sz="1300">
                <a:solidFill>
                  <a:schemeClr val="dk1"/>
                </a:solidFill>
                <a:latin typeface="Calibri"/>
                <a:ea typeface="Calibri"/>
                <a:cs typeface="Calibri"/>
                <a:sym typeface="Calibri"/>
              </a:rPr>
              <a:t>10 </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startAt="9"/>
            </a:pPr>
            <a:r>
              <a:rPr i="1" lang="en" sz="1300">
                <a:solidFill>
                  <a:schemeClr val="dk1"/>
                </a:solidFill>
                <a:latin typeface="Times New Roman"/>
                <a:ea typeface="Times New Roman"/>
                <a:cs typeface="Times New Roman"/>
                <a:sym typeface="Times New Roman"/>
              </a:rPr>
              <a:t>C</a:t>
            </a:r>
            <a:r>
              <a:rPr lang="en" sz="1300">
                <a:solidFill>
                  <a:schemeClr val="dk1"/>
                </a:solidFill>
                <a:latin typeface="Calibri"/>
                <a:ea typeface="Calibri"/>
                <a:cs typeface="Calibri"/>
                <a:sym typeface="Calibri"/>
              </a:rPr>
              <a:t> = 10</a:t>
            </a:r>
            <a:r>
              <a:rPr i="1" lang="en" sz="1300">
                <a:solidFill>
                  <a:schemeClr val="dk1"/>
                </a:solidFill>
                <a:latin typeface="Times New Roman"/>
                <a:ea typeface="Times New Roman"/>
                <a:cs typeface="Times New Roman"/>
                <a:sym typeface="Times New Roman"/>
              </a:rPr>
              <a:t>n</a:t>
            </a:r>
            <a:r>
              <a:rPr lang="en" sz="1300">
                <a:solidFill>
                  <a:schemeClr val="dk1"/>
                </a:solidFill>
                <a:latin typeface="Calibri"/>
                <a:ea typeface="Calibri"/>
                <a:cs typeface="Calibri"/>
                <a:sym typeface="Calibri"/>
              </a:rPr>
              <a:t> + 30</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startAt="9"/>
            </a:pPr>
            <a:r>
              <a:rPr i="1" lang="en" sz="1300">
                <a:solidFill>
                  <a:schemeClr val="dk1"/>
                </a:solidFill>
                <a:latin typeface="Times New Roman"/>
                <a:ea typeface="Times New Roman"/>
                <a:cs typeface="Times New Roman"/>
                <a:sym typeface="Times New Roman"/>
              </a:rPr>
              <a:t>C</a:t>
            </a:r>
            <a:r>
              <a:rPr lang="en" sz="1300">
                <a:solidFill>
                  <a:schemeClr val="dk1"/>
                </a:solidFill>
                <a:latin typeface="Calibri"/>
                <a:ea typeface="Calibri"/>
                <a:cs typeface="Calibri"/>
                <a:sym typeface="Calibri"/>
              </a:rPr>
              <a:t> = 10(5) + 30 = 50 + 30 = 80</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a:solidFill>
                <a:schemeClr val="dk1"/>
              </a:solidFill>
              <a:latin typeface="Noto Sans"/>
              <a:ea typeface="Noto Sans"/>
              <a:cs typeface="Noto Sans"/>
              <a:sym typeface="Noto Sans"/>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6" name="Shape 286"/>
        <p:cNvGrpSpPr/>
        <p:nvPr/>
      </p:nvGrpSpPr>
      <p:grpSpPr>
        <a:xfrm>
          <a:off x="0" y="0"/>
          <a:ext cx="0" cy="0"/>
          <a:chOff x="0" y="0"/>
          <a:chExt cx="0" cy="0"/>
        </a:xfrm>
      </p:grpSpPr>
      <p:sp>
        <p:nvSpPr>
          <p:cNvPr id="287" name="Google Shape;287;g34602a3bca2_0_18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88" name="Google Shape;288;g34602a3bca2_0_18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300">
                <a:solidFill>
                  <a:schemeClr val="dk1"/>
                </a:solidFill>
                <a:latin typeface="Calibri"/>
                <a:ea typeface="Calibri"/>
                <a:cs typeface="Calibri"/>
                <a:sym typeface="Calibri"/>
              </a:rPr>
              <a:t>Answer Feedback - Individualized by Response</a:t>
            </a:r>
            <a:endParaRPr b="1"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lphaLcPeriod"/>
            </a:pPr>
            <a:r>
              <a:rPr lang="en" sz="1300">
                <a:solidFill>
                  <a:schemeClr val="dk1"/>
                </a:solidFill>
                <a:latin typeface="Calibri"/>
                <a:ea typeface="Calibri"/>
                <a:cs typeface="Calibri"/>
                <a:sym typeface="Calibri"/>
              </a:rPr>
              <a:t>Incorrect. The change in </a:t>
            </a:r>
            <a:r>
              <a:rPr i="1" lang="en" sz="1300">
                <a:solidFill>
                  <a:schemeClr val="dk1"/>
                </a:solidFill>
                <a:latin typeface="Times New Roman"/>
                <a:ea typeface="Times New Roman"/>
                <a:cs typeface="Times New Roman"/>
                <a:sym typeface="Times New Roman"/>
              </a:rPr>
              <a:t>y</a:t>
            </a:r>
            <a:r>
              <a:rPr lang="en" sz="1300">
                <a:solidFill>
                  <a:schemeClr val="dk1"/>
                </a:solidFill>
                <a:latin typeface="Calibri"/>
                <a:ea typeface="Calibri"/>
                <a:cs typeface="Calibri"/>
                <a:sym typeface="Calibri"/>
              </a:rPr>
              <a:t> is 50 while the change in 𝑥 is 10 so the slope is 5. Working the table back to 0 will give a 𝑦-intercept of 10.</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lphaLcPeriod"/>
            </a:pPr>
            <a:r>
              <a:rPr lang="en" sz="1300">
                <a:solidFill>
                  <a:schemeClr val="dk1"/>
                </a:solidFill>
                <a:latin typeface="Calibri"/>
                <a:ea typeface="Calibri"/>
                <a:cs typeface="Calibri"/>
                <a:sym typeface="Calibri"/>
              </a:rPr>
              <a:t>Incorrect. The change in </a:t>
            </a:r>
            <a:r>
              <a:rPr i="1" lang="en" sz="1300">
                <a:solidFill>
                  <a:schemeClr val="dk1"/>
                </a:solidFill>
                <a:latin typeface="Times New Roman"/>
                <a:ea typeface="Times New Roman"/>
                <a:cs typeface="Times New Roman"/>
                <a:sym typeface="Times New Roman"/>
              </a:rPr>
              <a:t>y</a:t>
            </a:r>
            <a:r>
              <a:rPr lang="en" sz="1300">
                <a:solidFill>
                  <a:schemeClr val="dk1"/>
                </a:solidFill>
                <a:latin typeface="Calibri"/>
                <a:ea typeface="Calibri"/>
                <a:cs typeface="Calibri"/>
                <a:sym typeface="Calibri"/>
              </a:rPr>
              <a:t> is 50 while the change in 𝑥 is 10 so the slope is 5. Working the table back to 0 will give a 𝑦-intercept of 10.</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lphaLcPeriod"/>
            </a:pPr>
            <a:r>
              <a:rPr b="1" lang="en" sz="1300">
                <a:solidFill>
                  <a:schemeClr val="dk1"/>
                </a:solidFill>
                <a:latin typeface="Calibri"/>
                <a:ea typeface="Calibri"/>
                <a:cs typeface="Calibri"/>
                <a:sym typeface="Calibri"/>
              </a:rPr>
              <a:t>That’s correct!</a:t>
            </a:r>
            <a:r>
              <a:rPr lang="en" sz="1300">
                <a:solidFill>
                  <a:schemeClr val="dk1"/>
                </a:solidFill>
                <a:latin typeface="Calibri"/>
                <a:ea typeface="Calibri"/>
                <a:cs typeface="Calibri"/>
                <a:sym typeface="Calibri"/>
              </a:rPr>
              <a:t> The change in </a:t>
            </a:r>
            <a:r>
              <a:rPr i="1" lang="en" sz="1300">
                <a:solidFill>
                  <a:schemeClr val="dk1"/>
                </a:solidFill>
                <a:latin typeface="Times New Roman"/>
                <a:ea typeface="Times New Roman"/>
                <a:cs typeface="Times New Roman"/>
                <a:sym typeface="Times New Roman"/>
              </a:rPr>
              <a:t>y</a:t>
            </a:r>
            <a:r>
              <a:rPr lang="en" sz="1300">
                <a:solidFill>
                  <a:schemeClr val="dk1"/>
                </a:solidFill>
                <a:latin typeface="Calibri"/>
                <a:ea typeface="Calibri"/>
                <a:cs typeface="Calibri"/>
                <a:sym typeface="Calibri"/>
              </a:rPr>
              <a:t> is 50 while the change in 𝑥 is 10 so the slope is 5. Working the table back to 0 will give a 𝑦-intercept of 10. Multiply this by 4000 to determine the revenue.</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lphaLcPeriod"/>
            </a:pPr>
            <a:r>
              <a:rPr lang="en" sz="1300">
                <a:solidFill>
                  <a:schemeClr val="dk1"/>
                </a:solidFill>
                <a:latin typeface="Calibri"/>
                <a:ea typeface="Calibri"/>
                <a:cs typeface="Calibri"/>
                <a:sym typeface="Calibri"/>
              </a:rPr>
              <a:t>Incorrect. The change in </a:t>
            </a:r>
            <a:r>
              <a:rPr i="1" lang="en" sz="1300">
                <a:solidFill>
                  <a:schemeClr val="dk1"/>
                </a:solidFill>
                <a:latin typeface="Times New Roman"/>
                <a:ea typeface="Times New Roman"/>
                <a:cs typeface="Times New Roman"/>
                <a:sym typeface="Times New Roman"/>
              </a:rPr>
              <a:t>y</a:t>
            </a:r>
            <a:r>
              <a:rPr lang="en" sz="1300">
                <a:solidFill>
                  <a:schemeClr val="dk1"/>
                </a:solidFill>
                <a:latin typeface="Calibri"/>
                <a:ea typeface="Calibri"/>
                <a:cs typeface="Calibri"/>
                <a:sym typeface="Calibri"/>
              </a:rPr>
              <a:t> is 50 while the change in 𝑥 is 10 so the slope is 5.</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7" name="Shape 297"/>
        <p:cNvGrpSpPr/>
        <p:nvPr/>
      </p:nvGrpSpPr>
      <p:grpSpPr>
        <a:xfrm>
          <a:off x="0" y="0"/>
          <a:ext cx="0" cy="0"/>
          <a:chOff x="0" y="0"/>
          <a:chExt cx="0" cy="0"/>
        </a:xfrm>
      </p:grpSpPr>
      <p:sp>
        <p:nvSpPr>
          <p:cNvPr id="298" name="Google Shape;298;g34e020773c1_0_3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99" name="Google Shape;299;g34e020773c1_0_3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b="1" lang="en" sz="1300">
                <a:solidFill>
                  <a:srgbClr val="1D2125"/>
                </a:solidFill>
                <a:latin typeface="Calibri"/>
                <a:ea typeface="Calibri"/>
                <a:cs typeface="Calibri"/>
                <a:sym typeface="Calibri"/>
              </a:rPr>
              <a:t>If another example is needed, use the </a:t>
            </a:r>
            <a:r>
              <a:rPr b="1" lang="en" sz="1300">
                <a:solidFill>
                  <a:srgbClr val="1D2125"/>
                </a:solidFill>
                <a:latin typeface="Calibri"/>
                <a:ea typeface="Calibri"/>
                <a:cs typeface="Calibri"/>
                <a:sym typeface="Calibri"/>
              </a:rPr>
              <a:t>following</a:t>
            </a:r>
            <a:r>
              <a:rPr b="1" lang="en" sz="1300">
                <a:solidFill>
                  <a:srgbClr val="1D2125"/>
                </a:solidFill>
                <a:latin typeface="Calibri"/>
                <a:ea typeface="Calibri"/>
                <a:cs typeface="Calibri"/>
                <a:sym typeface="Calibri"/>
              </a:rPr>
              <a:t> scenario and plot the given points on a coordinate plane.</a:t>
            </a:r>
            <a:r>
              <a:rPr lang="en" sz="1300">
                <a:solidFill>
                  <a:srgbClr val="1D2125"/>
                </a:solidFill>
                <a:latin typeface="Calibri"/>
                <a:ea typeface="Calibri"/>
                <a:cs typeface="Calibri"/>
                <a:sym typeface="Calibri"/>
              </a:rPr>
              <a:t> </a:t>
            </a:r>
            <a:endParaRPr sz="1300">
              <a:solidFill>
                <a:srgbClr val="1D2125"/>
              </a:solidFill>
              <a:latin typeface="Calibri"/>
              <a:ea typeface="Calibri"/>
              <a:cs typeface="Calibri"/>
              <a:sym typeface="Calibri"/>
            </a:endParaRPr>
          </a:p>
          <a:p>
            <a:pPr indent="0" lvl="0" marL="0" rtl="0" algn="l">
              <a:lnSpc>
                <a:spcPct val="115000"/>
              </a:lnSpc>
              <a:spcBef>
                <a:spcPts val="1200"/>
              </a:spcBef>
              <a:spcAft>
                <a:spcPts val="0"/>
              </a:spcAft>
              <a:buNone/>
            </a:pPr>
            <a:r>
              <a:rPr lang="en" sz="1300">
                <a:solidFill>
                  <a:srgbClr val="1D2125"/>
                </a:solidFill>
                <a:latin typeface="Calibri"/>
                <a:ea typeface="Calibri"/>
                <a:cs typeface="Calibri"/>
                <a:sym typeface="Calibri"/>
              </a:rPr>
              <a:t>The cost, C, for the number of days, 𝑑, a dog spends at doggie daycare is shown in a graph.</a:t>
            </a:r>
            <a:endParaRPr sz="1300">
              <a:solidFill>
                <a:srgbClr val="1D2125"/>
              </a:solidFill>
              <a:latin typeface="Calibri"/>
              <a:ea typeface="Calibri"/>
              <a:cs typeface="Calibri"/>
              <a:sym typeface="Calibri"/>
            </a:endParaRPr>
          </a:p>
          <a:p>
            <a:pPr indent="0" lvl="0" marL="457200" rtl="0" algn="l">
              <a:lnSpc>
                <a:spcPct val="115000"/>
              </a:lnSpc>
              <a:spcBef>
                <a:spcPts val="0"/>
              </a:spcBef>
              <a:spcAft>
                <a:spcPts val="0"/>
              </a:spcAft>
              <a:buNone/>
            </a:pPr>
            <a:r>
              <a:rPr lang="en" sz="1300">
                <a:solidFill>
                  <a:srgbClr val="1D2125"/>
                </a:solidFill>
                <a:latin typeface="Calibri"/>
                <a:ea typeface="Calibri"/>
                <a:cs typeface="Calibri"/>
                <a:sym typeface="Calibri"/>
              </a:rPr>
              <a:t>Points on the graph include: (1, 35), (2, 70), (3, 105), (4, 140)</a:t>
            </a:r>
            <a:endParaRPr sz="1300">
              <a:solidFill>
                <a:srgbClr val="1D2125"/>
              </a:solidFill>
              <a:latin typeface="Calibri"/>
              <a:ea typeface="Calibri"/>
              <a:cs typeface="Calibri"/>
              <a:sym typeface="Calibri"/>
            </a:endParaRPr>
          </a:p>
          <a:p>
            <a:pPr indent="0" lvl="0" marL="0" rtl="0" algn="l">
              <a:lnSpc>
                <a:spcPct val="115000"/>
              </a:lnSpc>
              <a:spcBef>
                <a:spcPts val="1200"/>
              </a:spcBef>
              <a:spcAft>
                <a:spcPts val="0"/>
              </a:spcAft>
              <a:buNone/>
            </a:pPr>
            <a:r>
              <a:rPr lang="en" sz="1300">
                <a:solidFill>
                  <a:srgbClr val="1D2125"/>
                </a:solidFill>
                <a:latin typeface="Calibri"/>
                <a:ea typeface="Calibri"/>
                <a:cs typeface="Calibri"/>
                <a:sym typeface="Calibri"/>
              </a:rPr>
              <a:t>Write an equation in slope-intercept form to represent the situation then predict the cost of a dog staying at doggie daycare after 7 days.</a:t>
            </a:r>
            <a:endParaRPr sz="1300">
              <a:solidFill>
                <a:srgbClr val="1D2125"/>
              </a:solidFill>
              <a:latin typeface="Calibri"/>
              <a:ea typeface="Calibri"/>
              <a:cs typeface="Calibri"/>
              <a:sym typeface="Calibri"/>
            </a:endParaRPr>
          </a:p>
          <a:p>
            <a:pPr indent="0" lvl="0" marL="0" rtl="0" algn="l">
              <a:lnSpc>
                <a:spcPct val="115000"/>
              </a:lnSpc>
              <a:spcBef>
                <a:spcPts val="0"/>
              </a:spcBef>
              <a:spcAft>
                <a:spcPts val="0"/>
              </a:spcAft>
              <a:buNone/>
            </a:pPr>
            <a:r>
              <a:rPr b="1" lang="en" sz="1300">
                <a:solidFill>
                  <a:srgbClr val="1D2125"/>
                </a:solidFill>
                <a:latin typeface="Calibri"/>
                <a:ea typeface="Calibri"/>
                <a:cs typeface="Calibri"/>
                <a:sym typeface="Calibri"/>
              </a:rPr>
              <a:t>Step 1 -</a:t>
            </a:r>
            <a:r>
              <a:rPr lang="en" sz="1300">
                <a:solidFill>
                  <a:srgbClr val="1D2125"/>
                </a:solidFill>
                <a:latin typeface="Calibri"/>
                <a:ea typeface="Calibri"/>
                <a:cs typeface="Calibri"/>
                <a:sym typeface="Calibri"/>
              </a:rPr>
              <a:t> Find the 𝑦-intercept.</a:t>
            </a:r>
            <a:endParaRPr sz="1300">
              <a:solidFill>
                <a:srgbClr val="1D2125"/>
              </a:solidFill>
              <a:latin typeface="Calibri"/>
              <a:ea typeface="Calibri"/>
              <a:cs typeface="Calibri"/>
              <a:sym typeface="Calibri"/>
            </a:endParaRPr>
          </a:p>
          <a:p>
            <a:pPr indent="-311150" lvl="0" marL="457200" rtl="0" algn="l">
              <a:lnSpc>
                <a:spcPct val="115000"/>
              </a:lnSpc>
              <a:spcBef>
                <a:spcPts val="0"/>
              </a:spcBef>
              <a:spcAft>
                <a:spcPts val="0"/>
              </a:spcAft>
              <a:buClr>
                <a:srgbClr val="1D2125"/>
              </a:buClr>
              <a:buSzPts val="1300"/>
              <a:buFont typeface="Calibri"/>
              <a:buChar char="●"/>
            </a:pPr>
            <a:r>
              <a:rPr lang="en" sz="1300">
                <a:solidFill>
                  <a:srgbClr val="1D2125"/>
                </a:solidFill>
                <a:latin typeface="Calibri"/>
                <a:ea typeface="Calibri"/>
                <a:cs typeface="Calibri"/>
                <a:sym typeface="Calibri"/>
              </a:rPr>
              <a:t>Since the value when 𝑑 = 0 is not present, work backwards to 𝑑 = 0. If 𝑑 = 0 was present, then 𝐶 = 0 since as each 𝑥-value increases by 1, the 𝑦-values increase by 35.</a:t>
            </a:r>
            <a:endParaRPr sz="1300">
              <a:solidFill>
                <a:srgbClr val="1D2125"/>
              </a:solidFill>
              <a:latin typeface="Calibri"/>
              <a:ea typeface="Calibri"/>
              <a:cs typeface="Calibri"/>
              <a:sym typeface="Calibri"/>
            </a:endParaRPr>
          </a:p>
          <a:p>
            <a:pPr indent="0" lvl="0" marL="0" rtl="0" algn="l">
              <a:lnSpc>
                <a:spcPct val="115000"/>
              </a:lnSpc>
              <a:spcBef>
                <a:spcPts val="0"/>
              </a:spcBef>
              <a:spcAft>
                <a:spcPts val="0"/>
              </a:spcAft>
              <a:buNone/>
            </a:pPr>
            <a:r>
              <a:rPr b="1" lang="en" sz="1300">
                <a:solidFill>
                  <a:srgbClr val="1D2125"/>
                </a:solidFill>
                <a:latin typeface="Calibri"/>
                <a:ea typeface="Calibri"/>
                <a:cs typeface="Calibri"/>
                <a:sym typeface="Calibri"/>
              </a:rPr>
              <a:t>Step 2 -</a:t>
            </a:r>
            <a:r>
              <a:rPr lang="en" sz="1300">
                <a:solidFill>
                  <a:srgbClr val="1D2125"/>
                </a:solidFill>
                <a:latin typeface="Calibri"/>
                <a:ea typeface="Calibri"/>
                <a:cs typeface="Calibri"/>
                <a:sym typeface="Calibri"/>
              </a:rPr>
              <a:t> Find the slope of the situation.</a:t>
            </a:r>
            <a:endParaRPr sz="1300">
              <a:solidFill>
                <a:srgbClr val="1D2125"/>
              </a:solidFill>
              <a:latin typeface="Calibri"/>
              <a:ea typeface="Calibri"/>
              <a:cs typeface="Calibri"/>
              <a:sym typeface="Calibri"/>
            </a:endParaRPr>
          </a:p>
          <a:p>
            <a:pPr indent="-311150" lvl="0" marL="457200" rtl="0" algn="l">
              <a:lnSpc>
                <a:spcPct val="115000"/>
              </a:lnSpc>
              <a:spcBef>
                <a:spcPts val="0"/>
              </a:spcBef>
              <a:spcAft>
                <a:spcPts val="0"/>
              </a:spcAft>
              <a:buClr>
                <a:srgbClr val="1D2125"/>
              </a:buClr>
              <a:buSzPts val="1300"/>
              <a:buFont typeface="Calibri"/>
              <a:buChar char="●"/>
            </a:pPr>
            <a:r>
              <a:rPr lang="en" sz="1300">
                <a:solidFill>
                  <a:srgbClr val="1D2125"/>
                </a:solidFill>
                <a:latin typeface="Calibri"/>
                <a:ea typeface="Calibri"/>
                <a:cs typeface="Calibri"/>
                <a:sym typeface="Calibri"/>
              </a:rPr>
              <a:t>The change in 𝑦 is 35 and the change in 𝑥 is 1, so the slope is 35.</a:t>
            </a:r>
            <a:endParaRPr sz="1300">
              <a:solidFill>
                <a:srgbClr val="1D2125"/>
              </a:solidFill>
              <a:latin typeface="Calibri"/>
              <a:ea typeface="Calibri"/>
              <a:cs typeface="Calibri"/>
              <a:sym typeface="Calibri"/>
            </a:endParaRPr>
          </a:p>
          <a:p>
            <a:pPr indent="0" lvl="0" marL="0" rtl="0" algn="l">
              <a:lnSpc>
                <a:spcPct val="115000"/>
              </a:lnSpc>
              <a:spcBef>
                <a:spcPts val="0"/>
              </a:spcBef>
              <a:spcAft>
                <a:spcPts val="0"/>
              </a:spcAft>
              <a:buNone/>
            </a:pPr>
            <a:r>
              <a:rPr b="1" lang="en" sz="1300">
                <a:solidFill>
                  <a:srgbClr val="1D2125"/>
                </a:solidFill>
                <a:latin typeface="Calibri"/>
                <a:ea typeface="Calibri"/>
                <a:cs typeface="Calibri"/>
                <a:sym typeface="Calibri"/>
              </a:rPr>
              <a:t>Step 3 -</a:t>
            </a:r>
            <a:r>
              <a:rPr lang="en" sz="1300">
                <a:solidFill>
                  <a:srgbClr val="1D2125"/>
                </a:solidFill>
                <a:latin typeface="Calibri"/>
                <a:ea typeface="Calibri"/>
                <a:cs typeface="Calibri"/>
                <a:sym typeface="Calibri"/>
              </a:rPr>
              <a:t>Write the equation in slope-intercept form.</a:t>
            </a:r>
            <a:endParaRPr sz="1300">
              <a:solidFill>
                <a:srgbClr val="1D2125"/>
              </a:solidFill>
              <a:latin typeface="Calibri"/>
              <a:ea typeface="Calibri"/>
              <a:cs typeface="Calibri"/>
              <a:sym typeface="Calibri"/>
            </a:endParaRPr>
          </a:p>
          <a:p>
            <a:pPr indent="-311150" lvl="0" marL="457200" rtl="0" algn="l">
              <a:lnSpc>
                <a:spcPct val="115000"/>
              </a:lnSpc>
              <a:spcBef>
                <a:spcPts val="0"/>
              </a:spcBef>
              <a:spcAft>
                <a:spcPts val="0"/>
              </a:spcAft>
              <a:buClr>
                <a:srgbClr val="1D2125"/>
              </a:buClr>
              <a:buSzPts val="1300"/>
              <a:buFont typeface="Calibri"/>
              <a:buChar char="●"/>
            </a:pPr>
            <a:r>
              <a:rPr i="1" lang="en" sz="1300">
                <a:solidFill>
                  <a:srgbClr val="1D2125"/>
                </a:solidFill>
                <a:latin typeface="Times New Roman"/>
                <a:ea typeface="Times New Roman"/>
                <a:cs typeface="Times New Roman"/>
                <a:sym typeface="Times New Roman"/>
              </a:rPr>
              <a:t>y</a:t>
            </a:r>
            <a:r>
              <a:rPr lang="en" sz="1300">
                <a:solidFill>
                  <a:srgbClr val="1D2125"/>
                </a:solidFill>
                <a:latin typeface="Calibri"/>
                <a:ea typeface="Calibri"/>
                <a:cs typeface="Calibri"/>
                <a:sym typeface="Calibri"/>
              </a:rPr>
              <a:t> = </a:t>
            </a:r>
            <a:r>
              <a:rPr b="1" lang="en" sz="1300">
                <a:solidFill>
                  <a:srgbClr val="1D2125"/>
                </a:solidFill>
                <a:latin typeface="Calibri"/>
                <a:ea typeface="Calibri"/>
                <a:cs typeface="Calibri"/>
                <a:sym typeface="Calibri"/>
              </a:rPr>
              <a:t>m</a:t>
            </a:r>
            <a:r>
              <a:rPr i="1" lang="en" sz="1300">
                <a:solidFill>
                  <a:srgbClr val="1D2125"/>
                </a:solidFill>
                <a:latin typeface="Times New Roman"/>
                <a:ea typeface="Times New Roman"/>
                <a:cs typeface="Times New Roman"/>
                <a:sym typeface="Times New Roman"/>
              </a:rPr>
              <a:t>x</a:t>
            </a:r>
            <a:r>
              <a:rPr lang="en" sz="1300">
                <a:solidFill>
                  <a:srgbClr val="1D2125"/>
                </a:solidFill>
                <a:latin typeface="Calibri"/>
                <a:ea typeface="Calibri"/>
                <a:cs typeface="Calibri"/>
                <a:sym typeface="Calibri"/>
              </a:rPr>
              <a:t> + </a:t>
            </a:r>
            <a:r>
              <a:rPr b="1" lang="en" sz="1300">
                <a:solidFill>
                  <a:srgbClr val="1D2125"/>
                </a:solidFill>
                <a:latin typeface="Calibri"/>
                <a:ea typeface="Calibri"/>
                <a:cs typeface="Calibri"/>
                <a:sym typeface="Calibri"/>
              </a:rPr>
              <a:t>b</a:t>
            </a:r>
            <a:r>
              <a:rPr lang="en" sz="1300">
                <a:solidFill>
                  <a:srgbClr val="1D2125"/>
                </a:solidFill>
                <a:latin typeface="Calibri"/>
                <a:ea typeface="Calibri"/>
                <a:cs typeface="Calibri"/>
                <a:sym typeface="Calibri"/>
              </a:rPr>
              <a:t> so </a:t>
            </a:r>
            <a:r>
              <a:rPr i="1" lang="en" sz="1300">
                <a:solidFill>
                  <a:srgbClr val="1D2125"/>
                </a:solidFill>
                <a:latin typeface="Times New Roman"/>
                <a:ea typeface="Times New Roman"/>
                <a:cs typeface="Times New Roman"/>
                <a:sym typeface="Times New Roman"/>
              </a:rPr>
              <a:t>y</a:t>
            </a:r>
            <a:r>
              <a:rPr lang="en" sz="1300">
                <a:solidFill>
                  <a:srgbClr val="1D2125"/>
                </a:solidFill>
                <a:latin typeface="Calibri"/>
                <a:ea typeface="Calibri"/>
                <a:cs typeface="Calibri"/>
                <a:sym typeface="Calibri"/>
              </a:rPr>
              <a:t> = 35</a:t>
            </a:r>
            <a:r>
              <a:rPr i="1" lang="en" sz="1300">
                <a:solidFill>
                  <a:srgbClr val="1D2125"/>
                </a:solidFill>
                <a:latin typeface="Times New Roman"/>
                <a:ea typeface="Times New Roman"/>
                <a:cs typeface="Times New Roman"/>
                <a:sym typeface="Times New Roman"/>
              </a:rPr>
              <a:t>x</a:t>
            </a:r>
            <a:r>
              <a:rPr lang="en" sz="1300">
                <a:solidFill>
                  <a:srgbClr val="1D2125"/>
                </a:solidFill>
                <a:latin typeface="Calibri"/>
                <a:ea typeface="Calibri"/>
                <a:cs typeface="Calibri"/>
                <a:sym typeface="Calibri"/>
              </a:rPr>
              <a:t> + 0.</a:t>
            </a:r>
            <a:endParaRPr sz="1300">
              <a:solidFill>
                <a:srgbClr val="1D2125"/>
              </a:solidFill>
              <a:latin typeface="Calibri"/>
              <a:ea typeface="Calibri"/>
              <a:cs typeface="Calibri"/>
              <a:sym typeface="Calibri"/>
            </a:endParaRPr>
          </a:p>
          <a:p>
            <a:pPr indent="0" lvl="0" marL="0" rtl="0" algn="l">
              <a:lnSpc>
                <a:spcPct val="115000"/>
              </a:lnSpc>
              <a:spcBef>
                <a:spcPts val="0"/>
              </a:spcBef>
              <a:spcAft>
                <a:spcPts val="0"/>
              </a:spcAft>
              <a:buNone/>
            </a:pPr>
            <a:r>
              <a:rPr b="1" lang="en" sz="1300">
                <a:solidFill>
                  <a:srgbClr val="1D2125"/>
                </a:solidFill>
                <a:latin typeface="Calibri"/>
                <a:ea typeface="Calibri"/>
                <a:cs typeface="Calibri"/>
                <a:sym typeface="Calibri"/>
              </a:rPr>
              <a:t>Step 4 - </a:t>
            </a:r>
            <a:r>
              <a:rPr lang="en" sz="1300">
                <a:solidFill>
                  <a:srgbClr val="1D2125"/>
                </a:solidFill>
                <a:latin typeface="Calibri"/>
                <a:ea typeface="Calibri"/>
                <a:cs typeface="Calibri"/>
                <a:sym typeface="Calibri"/>
              </a:rPr>
              <a:t>Make a prediction.</a:t>
            </a:r>
            <a:endParaRPr sz="1300">
              <a:solidFill>
                <a:srgbClr val="1D2125"/>
              </a:solidFill>
              <a:latin typeface="Calibri"/>
              <a:ea typeface="Calibri"/>
              <a:cs typeface="Calibri"/>
              <a:sym typeface="Calibri"/>
            </a:endParaRPr>
          </a:p>
          <a:p>
            <a:pPr indent="-311150" lvl="0" marL="457200" rtl="0" algn="l">
              <a:lnSpc>
                <a:spcPct val="115000"/>
              </a:lnSpc>
              <a:spcBef>
                <a:spcPts val="0"/>
              </a:spcBef>
              <a:spcAft>
                <a:spcPts val="0"/>
              </a:spcAft>
              <a:buClr>
                <a:srgbClr val="1D2125"/>
              </a:buClr>
              <a:buSzPts val="1300"/>
              <a:buFont typeface="Calibri"/>
              <a:buChar char="●"/>
            </a:pPr>
            <a:r>
              <a:rPr i="1" lang="en" sz="1300">
                <a:solidFill>
                  <a:srgbClr val="1D2125"/>
                </a:solidFill>
                <a:latin typeface="Times New Roman"/>
                <a:ea typeface="Times New Roman"/>
                <a:cs typeface="Times New Roman"/>
                <a:sym typeface="Times New Roman"/>
              </a:rPr>
              <a:t>y</a:t>
            </a:r>
            <a:r>
              <a:rPr lang="en" sz="1300">
                <a:solidFill>
                  <a:srgbClr val="1D2125"/>
                </a:solidFill>
                <a:latin typeface="Calibri"/>
                <a:ea typeface="Calibri"/>
                <a:cs typeface="Calibri"/>
                <a:sym typeface="Calibri"/>
              </a:rPr>
              <a:t> = 35</a:t>
            </a:r>
            <a:r>
              <a:rPr i="1" lang="en" sz="1300">
                <a:solidFill>
                  <a:srgbClr val="1D2125"/>
                </a:solidFill>
                <a:latin typeface="Times New Roman"/>
                <a:ea typeface="Times New Roman"/>
                <a:cs typeface="Times New Roman"/>
                <a:sym typeface="Times New Roman"/>
              </a:rPr>
              <a:t>x</a:t>
            </a:r>
            <a:r>
              <a:rPr lang="en" sz="1300">
                <a:solidFill>
                  <a:srgbClr val="1D2125"/>
                </a:solidFill>
                <a:latin typeface="Calibri"/>
                <a:ea typeface="Calibri"/>
                <a:cs typeface="Calibri"/>
                <a:sym typeface="Calibri"/>
              </a:rPr>
              <a:t> + 0 = </a:t>
            </a:r>
            <a:r>
              <a:rPr i="1" lang="en" sz="1300">
                <a:solidFill>
                  <a:srgbClr val="1D2125"/>
                </a:solidFill>
                <a:latin typeface="Times New Roman"/>
                <a:ea typeface="Times New Roman"/>
                <a:cs typeface="Times New Roman"/>
                <a:sym typeface="Times New Roman"/>
              </a:rPr>
              <a:t>y</a:t>
            </a:r>
            <a:r>
              <a:rPr lang="en" sz="1300">
                <a:solidFill>
                  <a:srgbClr val="1D2125"/>
                </a:solidFill>
                <a:latin typeface="Calibri"/>
                <a:ea typeface="Calibri"/>
                <a:cs typeface="Calibri"/>
                <a:sym typeface="Calibri"/>
              </a:rPr>
              <a:t> = 35(7) + 0 = 245.</a:t>
            </a:r>
            <a:endParaRPr sz="1300">
              <a:solidFill>
                <a:srgbClr val="1D2125"/>
              </a:solidFill>
              <a:latin typeface="Calibri"/>
              <a:ea typeface="Calibri"/>
              <a:cs typeface="Calibri"/>
              <a:sym typeface="Calibri"/>
            </a:endParaRPr>
          </a:p>
          <a:p>
            <a:pPr indent="0" lvl="0" marL="0" rtl="0" algn="l">
              <a:lnSpc>
                <a:spcPct val="115000"/>
              </a:lnSpc>
              <a:spcBef>
                <a:spcPts val="0"/>
              </a:spcBef>
              <a:spcAft>
                <a:spcPts val="0"/>
              </a:spcAft>
              <a:buNone/>
            </a:pPr>
            <a:r>
              <a:t/>
            </a:r>
            <a:endParaRPr sz="1300">
              <a:solidFill>
                <a:srgbClr val="1D2125"/>
              </a:solidFill>
              <a:latin typeface="Calibri"/>
              <a:ea typeface="Calibri"/>
              <a:cs typeface="Calibri"/>
              <a:sym typeface="Calibri"/>
            </a:endParaRPr>
          </a:p>
          <a:p>
            <a:pPr indent="0" lvl="0" marL="0" rtl="0" algn="l">
              <a:lnSpc>
                <a:spcPct val="115000"/>
              </a:lnSpc>
              <a:spcBef>
                <a:spcPts val="1200"/>
              </a:spcBef>
              <a:spcAft>
                <a:spcPts val="0"/>
              </a:spcAft>
              <a:buNone/>
            </a:pPr>
            <a:r>
              <a:t/>
            </a:r>
            <a:endParaRPr b="1">
              <a:solidFill>
                <a:srgbClr val="1D2125"/>
              </a:solidFill>
              <a:latin typeface="Noto Sans"/>
              <a:ea typeface="Noto Sans"/>
              <a:cs typeface="Noto Sans"/>
              <a:sym typeface="Noto Sans"/>
            </a:endParaRPr>
          </a:p>
          <a:p>
            <a:pPr indent="0" lvl="0" marL="0" rtl="0" algn="l">
              <a:lnSpc>
                <a:spcPct val="115000"/>
              </a:lnSpc>
              <a:spcBef>
                <a:spcPts val="1200"/>
              </a:spcBef>
              <a:spcAft>
                <a:spcPts val="1200"/>
              </a:spcAft>
              <a:buNone/>
            </a:pPr>
            <a:r>
              <a:t/>
            </a:r>
            <a:endParaRPr b="1">
              <a:solidFill>
                <a:srgbClr val="1D2125"/>
              </a:solidFill>
              <a:latin typeface="Noto Sans"/>
              <a:ea typeface="Noto Sans"/>
              <a:cs typeface="Noto Sans"/>
              <a:sym typeface="Noto Sans"/>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0" name="Shape 310"/>
        <p:cNvGrpSpPr/>
        <p:nvPr/>
      </p:nvGrpSpPr>
      <p:grpSpPr>
        <a:xfrm>
          <a:off x="0" y="0"/>
          <a:ext cx="0" cy="0"/>
          <a:chOff x="0" y="0"/>
          <a:chExt cx="0" cy="0"/>
        </a:xfrm>
      </p:grpSpPr>
      <p:sp>
        <p:nvSpPr>
          <p:cNvPr id="311" name="Google Shape;311;g363e020ef41_0_17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12" name="Google Shape;312;g363e020ef41_0_17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3" name="Shape 343"/>
        <p:cNvGrpSpPr/>
        <p:nvPr/>
      </p:nvGrpSpPr>
      <p:grpSpPr>
        <a:xfrm>
          <a:off x="0" y="0"/>
          <a:ext cx="0" cy="0"/>
          <a:chOff x="0" y="0"/>
          <a:chExt cx="0" cy="0"/>
        </a:xfrm>
      </p:grpSpPr>
      <p:sp>
        <p:nvSpPr>
          <p:cNvPr id="344" name="Google Shape;344;g363e020ef41_0_5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45" name="Google Shape;345;g363e020ef41_0_5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Support for English Language Learners: MLR 7 Compare and Connect: Representing, Conversing</a:t>
            </a:r>
            <a:endParaRPr sz="1300">
              <a:solidFill>
                <a:schemeClr val="dk1"/>
              </a:solidFill>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As students share the connections they noticed between the scatter plot and the equation of the line of best fit, call students’ attention to the different ways the slope and vertical intercept are represented. Wherever possible, amplify student words and actions that describe the connections between a specific feature of one mathematical representation and a specific feature of another representation.</a:t>
            </a:r>
            <a:endParaRPr sz="1300">
              <a:solidFill>
                <a:schemeClr val="dk1"/>
              </a:solidFill>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rPr i="1" lang="en" sz="1300">
                <a:solidFill>
                  <a:schemeClr val="dk1"/>
                </a:solidFill>
                <a:latin typeface="Calibri"/>
                <a:ea typeface="Calibri"/>
                <a:cs typeface="Calibri"/>
                <a:sym typeface="Calibri"/>
              </a:rPr>
              <a:t>Design Principle(s): Maximize meta-awareness; Support sense-making</a:t>
            </a:r>
            <a:endParaRPr i="1"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Learn more about this routine </a:t>
            </a:r>
            <a:endParaRPr sz="1300">
              <a:solidFill>
                <a:schemeClr val="dk1"/>
              </a:solidFill>
              <a:latin typeface="Calibri"/>
              <a:ea typeface="Calibri"/>
              <a:cs typeface="Calibri"/>
              <a:sym typeface="Calibri"/>
            </a:endParaRPr>
          </a:p>
          <a:p>
            <a:pPr indent="-311150" lvl="1" marL="914400" rtl="0" algn="l">
              <a:lnSpc>
                <a:spcPct val="115000"/>
              </a:lnSpc>
              <a:spcBef>
                <a:spcPts val="0"/>
              </a:spcBef>
              <a:spcAft>
                <a:spcPts val="0"/>
              </a:spcAft>
              <a:buClr>
                <a:schemeClr val="dk1"/>
              </a:buClr>
              <a:buSzPts val="1300"/>
              <a:buFont typeface="Calibri"/>
              <a:buChar char="○"/>
            </a:pPr>
            <a:r>
              <a:rPr lang="en" sz="1300" u="sng">
                <a:solidFill>
                  <a:schemeClr val="hlink"/>
                </a:solidFill>
                <a:latin typeface="Calibri"/>
                <a:ea typeface="Calibri"/>
                <a:cs typeface="Calibri"/>
                <a:sym typeface="Calibri"/>
                <a:hlinkClick r:id="rId2"/>
              </a:rPr>
              <a:t>View the instructional video</a:t>
            </a:r>
            <a:r>
              <a:rPr lang="en" sz="1300">
                <a:solidFill>
                  <a:srgbClr val="1D2125"/>
                </a:solidFill>
                <a:latin typeface="Calibri"/>
                <a:ea typeface="Calibri"/>
                <a:cs typeface="Calibri"/>
                <a:sym typeface="Calibri"/>
              </a:rPr>
              <a:t> </a:t>
            </a:r>
            <a:r>
              <a:rPr lang="en" sz="1300">
                <a:solidFill>
                  <a:schemeClr val="dk1"/>
                </a:solidFill>
                <a:latin typeface="Calibri"/>
                <a:ea typeface="Calibri"/>
                <a:cs typeface="Calibri"/>
                <a:sym typeface="Calibri"/>
              </a:rPr>
              <a:t>and</a:t>
            </a:r>
            <a:r>
              <a:rPr lang="en" sz="1300">
                <a:solidFill>
                  <a:srgbClr val="1D2125"/>
                </a:solidFill>
                <a:latin typeface="Calibri"/>
                <a:ea typeface="Calibri"/>
                <a:cs typeface="Calibri"/>
                <a:sym typeface="Calibri"/>
              </a:rPr>
              <a:t> </a:t>
            </a:r>
            <a:r>
              <a:rPr lang="en" sz="1300" u="sng">
                <a:solidFill>
                  <a:schemeClr val="hlink"/>
                </a:solidFill>
                <a:latin typeface="Calibri"/>
                <a:ea typeface="Calibri"/>
                <a:cs typeface="Calibri"/>
                <a:sym typeface="Calibri"/>
                <a:hlinkClick r:id="rId3"/>
              </a:rPr>
              <a:t>follow along with the materials</a:t>
            </a:r>
            <a:r>
              <a:rPr lang="en" sz="1300">
                <a:solidFill>
                  <a:srgbClr val="1D2125"/>
                </a:solidFill>
                <a:latin typeface="Calibri"/>
                <a:ea typeface="Calibri"/>
                <a:cs typeface="Calibri"/>
                <a:sym typeface="Calibri"/>
              </a:rPr>
              <a:t> </a:t>
            </a:r>
            <a:r>
              <a:rPr lang="en" sz="1300">
                <a:solidFill>
                  <a:schemeClr val="dk1"/>
                </a:solidFill>
                <a:latin typeface="Calibri"/>
                <a:ea typeface="Calibri"/>
                <a:cs typeface="Calibri"/>
                <a:sym typeface="Calibri"/>
              </a:rPr>
              <a:t>to assist you with learning this routine.</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Provide support for students</a:t>
            </a:r>
            <a:endParaRPr sz="1300">
              <a:solidFill>
                <a:schemeClr val="dk1"/>
              </a:solidFill>
              <a:latin typeface="Calibri"/>
              <a:ea typeface="Calibri"/>
              <a:cs typeface="Calibri"/>
              <a:sym typeface="Calibri"/>
            </a:endParaRPr>
          </a:p>
          <a:p>
            <a:pPr indent="-311150" lvl="1" marL="914400" rtl="0" algn="l">
              <a:lnSpc>
                <a:spcPct val="115000"/>
              </a:lnSpc>
              <a:spcBef>
                <a:spcPts val="0"/>
              </a:spcBef>
              <a:spcAft>
                <a:spcPts val="0"/>
              </a:spcAft>
              <a:buClr>
                <a:schemeClr val="dk1"/>
              </a:buClr>
              <a:buSzPts val="1300"/>
              <a:buFont typeface="Calibri"/>
              <a:buChar char="○"/>
            </a:pPr>
            <a:r>
              <a:rPr lang="en" sz="1300" u="sng">
                <a:solidFill>
                  <a:schemeClr val="hlink"/>
                </a:solidFill>
                <a:latin typeface="Calibri"/>
                <a:ea typeface="Calibri"/>
                <a:cs typeface="Calibri"/>
                <a:sym typeface="Calibri"/>
                <a:hlinkClick r:id="rId4"/>
              </a:rPr>
              <a:t>Distribute graphic organizers</a:t>
            </a:r>
            <a:r>
              <a:rPr lang="en" sz="1300">
                <a:solidFill>
                  <a:srgbClr val="1D2125"/>
                </a:solidFill>
                <a:latin typeface="Calibri"/>
                <a:ea typeface="Calibri"/>
                <a:cs typeface="Calibri"/>
                <a:sym typeface="Calibri"/>
              </a:rPr>
              <a:t> </a:t>
            </a:r>
            <a:r>
              <a:rPr lang="en" sz="1300">
                <a:solidFill>
                  <a:schemeClr val="dk1"/>
                </a:solidFill>
                <a:latin typeface="Calibri"/>
                <a:ea typeface="Calibri"/>
                <a:cs typeface="Calibri"/>
                <a:sym typeface="Calibri"/>
              </a:rPr>
              <a:t>to the students to assist them with participating in this routine.</a:t>
            </a:r>
            <a:endParaRPr sz="1300">
              <a:solidFill>
                <a:schemeClr val="dk1"/>
              </a:solidFill>
              <a:latin typeface="Calibri"/>
              <a:ea typeface="Calibri"/>
              <a:cs typeface="Calibri"/>
              <a:sym typeface="Calibri"/>
            </a:endParaRPr>
          </a:p>
          <a:p>
            <a:pPr indent="0" lvl="0" marL="0" rtl="0" algn="l">
              <a:spcBef>
                <a:spcPts val="300"/>
              </a:spcBef>
              <a:spcAft>
                <a:spcPts val="0"/>
              </a:spcAft>
              <a:buClr>
                <a:schemeClr val="dk1"/>
              </a:buClr>
              <a:buSzPts val="1100"/>
              <a:buFont typeface="Arial"/>
              <a:buNone/>
            </a:pPr>
            <a:r>
              <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rPr b="1" lang="en" sz="1300">
                <a:solidFill>
                  <a:schemeClr val="dk1"/>
                </a:solidFill>
                <a:latin typeface="Calibri"/>
                <a:ea typeface="Calibri"/>
                <a:cs typeface="Calibri"/>
                <a:sym typeface="Calibri"/>
              </a:rPr>
              <a:t>Support for Students with Disabilities: Engagement: Develop Effort and Persistence</a:t>
            </a:r>
            <a:endParaRPr b="1" sz="1300">
              <a:solidFill>
                <a:schemeClr val="dk1"/>
              </a:solidFill>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Provide prompts, reminders, or checklists that focus on increasing the length of on-task orientation in the face of distractions. For example, provide two copies of the steps: graph the table, find the best fit line, find the slope, and find the 𝑦-intercept. Include phrases to activate knowledge from prior activities, such as, “As 𝑥 increases . . .”</a:t>
            </a:r>
            <a:endParaRPr sz="1300">
              <a:solidFill>
                <a:schemeClr val="dk1"/>
              </a:solidFill>
              <a:latin typeface="Calibri"/>
              <a:ea typeface="Calibri"/>
              <a:cs typeface="Calibri"/>
              <a:sym typeface="Calibri"/>
            </a:endParaRPr>
          </a:p>
          <a:p>
            <a:pPr indent="0" lvl="0" marL="0" rtl="0" algn="l">
              <a:lnSpc>
                <a:spcPct val="115000"/>
              </a:lnSpc>
              <a:spcBef>
                <a:spcPts val="0"/>
              </a:spcBef>
              <a:spcAft>
                <a:spcPts val="0"/>
              </a:spcAft>
              <a:buNone/>
            </a:pPr>
            <a:r>
              <a:rPr i="1" lang="en" sz="1300">
                <a:solidFill>
                  <a:schemeClr val="dk1"/>
                </a:solidFill>
                <a:latin typeface="Calibri"/>
                <a:ea typeface="Calibri"/>
                <a:cs typeface="Calibri"/>
                <a:sym typeface="Calibri"/>
              </a:rPr>
              <a:t>Supports accessibility for: Organization; Conceptual processing; Attention</a:t>
            </a:r>
            <a:endParaRPr i="1" sz="1300">
              <a:solidFill>
                <a:schemeClr val="dk1"/>
              </a:solidFill>
              <a:latin typeface="Calibri"/>
              <a:ea typeface="Calibri"/>
              <a:cs typeface="Calibri"/>
              <a:sym typeface="Calibri"/>
            </a:endParaRPr>
          </a:p>
          <a:p>
            <a:pPr indent="0" lvl="0" marL="0" rtl="0" algn="l">
              <a:lnSpc>
                <a:spcPct val="115000"/>
              </a:lnSpc>
              <a:spcBef>
                <a:spcPts val="1200"/>
              </a:spcBef>
              <a:spcAft>
                <a:spcPts val="0"/>
              </a:spcAft>
              <a:buClr>
                <a:schemeClr val="dk1"/>
              </a:buClr>
              <a:buSzPts val="1100"/>
              <a:buFont typeface="Arial"/>
              <a:buNone/>
            </a:pPr>
            <a:r>
              <a:t/>
            </a:r>
            <a:endParaRPr i="1">
              <a:solidFill>
                <a:srgbClr val="1D2125"/>
              </a:solidFill>
              <a:latin typeface="Noto Sans"/>
              <a:ea typeface="Noto Sans"/>
              <a:cs typeface="Noto Sans"/>
              <a:sym typeface="Noto Sans"/>
            </a:endParaRPr>
          </a:p>
          <a:p>
            <a:pPr indent="0" lvl="0" marL="0" rtl="0" algn="l">
              <a:lnSpc>
                <a:spcPct val="115000"/>
              </a:lnSpc>
              <a:spcBef>
                <a:spcPts val="1200"/>
              </a:spcBef>
              <a:spcAft>
                <a:spcPts val="0"/>
              </a:spcAft>
              <a:buClr>
                <a:schemeClr val="dk1"/>
              </a:buClr>
              <a:buSzPts val="1100"/>
              <a:buFont typeface="Arial"/>
              <a:buNone/>
            </a:pPr>
            <a:r>
              <a:t/>
            </a:r>
            <a:endParaRPr>
              <a:solidFill>
                <a:schemeClr val="dk1"/>
              </a:solidFill>
              <a:latin typeface="Noto Sans"/>
              <a:ea typeface="Noto Sans"/>
              <a:cs typeface="Noto Sans"/>
              <a:sym typeface="Noto Sans"/>
            </a:endParaRPr>
          </a:p>
          <a:p>
            <a:pPr indent="0" lvl="0" marL="0" rtl="0" algn="l">
              <a:spcBef>
                <a:spcPts val="1200"/>
              </a:spcBef>
              <a:spcAft>
                <a:spcPts val="0"/>
              </a:spcAft>
              <a:buNone/>
            </a:pPr>
            <a:r>
              <a:t/>
            </a:r>
            <a:endParaRPr>
              <a:solidFill>
                <a:schemeClr val="dk1"/>
              </a:solidFill>
              <a:latin typeface="Noto Sans"/>
              <a:ea typeface="Noto Sans"/>
              <a:cs typeface="Noto Sans"/>
              <a:sym typeface="Noto Sans"/>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5" name="Shape 355"/>
        <p:cNvGrpSpPr/>
        <p:nvPr/>
      </p:nvGrpSpPr>
      <p:grpSpPr>
        <a:xfrm>
          <a:off x="0" y="0"/>
          <a:ext cx="0" cy="0"/>
          <a:chOff x="0" y="0"/>
          <a:chExt cx="0" cy="0"/>
        </a:xfrm>
      </p:grpSpPr>
      <p:sp>
        <p:nvSpPr>
          <p:cNvPr id="356" name="Google Shape;356;g363e020ef41_0_3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57" name="Google Shape;357;g363e020ef41_0_3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Support for All Learners</a:t>
            </a:r>
            <a:endParaRPr b="1"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This activity offers additional support and an extension for students:</a:t>
            </a:r>
            <a:endParaRPr sz="1300">
              <a:solidFill>
                <a:schemeClr val="dk1"/>
              </a:solidFill>
              <a:latin typeface="Calibri"/>
              <a:ea typeface="Calibri"/>
              <a:cs typeface="Calibri"/>
              <a:sym typeface="Calibri"/>
            </a:endParaRPr>
          </a:p>
          <a:p>
            <a:pPr indent="-311150" lvl="0" marL="457200" rtl="0" algn="l">
              <a:spcBef>
                <a:spcPts val="0"/>
              </a:spcBef>
              <a:spcAft>
                <a:spcPts val="0"/>
              </a:spcAft>
              <a:buClr>
                <a:srgbClr val="1D2125"/>
              </a:buClr>
              <a:buSzPts val="1300"/>
              <a:buFont typeface="Calibri"/>
              <a:buChar char="●"/>
            </a:pPr>
            <a:r>
              <a:rPr lang="en" sz="1300">
                <a:solidFill>
                  <a:schemeClr val="dk1"/>
                </a:solidFill>
                <a:latin typeface="Calibri"/>
                <a:ea typeface="Calibri"/>
                <a:cs typeface="Calibri"/>
                <a:sym typeface="Calibri"/>
              </a:rPr>
              <a:t>For English language learners and students with disabilities, be sure to review the</a:t>
            </a:r>
            <a:r>
              <a:rPr lang="en" sz="1300">
                <a:solidFill>
                  <a:srgbClr val="1D2125"/>
                </a:solidFill>
                <a:latin typeface="Calibri"/>
                <a:ea typeface="Calibri"/>
                <a:cs typeface="Calibri"/>
                <a:sym typeface="Calibri"/>
              </a:rPr>
              <a:t> </a:t>
            </a:r>
            <a:r>
              <a:rPr lang="en" sz="1300" u="sng">
                <a:solidFill>
                  <a:schemeClr val="hlink"/>
                </a:solidFill>
                <a:latin typeface="Calibri"/>
                <a:ea typeface="Calibri"/>
                <a:cs typeface="Calibri"/>
                <a:sym typeface="Calibri"/>
                <a:hlinkClick action="ppaction://hlinksldjump" r:id="rId2"/>
              </a:rPr>
              <a:t>Learning Strategies slide</a:t>
            </a:r>
            <a:r>
              <a:rPr lang="en" sz="1300">
                <a:solidFill>
                  <a:srgbClr val="1D2125"/>
                </a:solidFill>
                <a:latin typeface="Calibri"/>
                <a:ea typeface="Calibri"/>
                <a:cs typeface="Calibri"/>
                <a:sym typeface="Calibri"/>
              </a:rPr>
              <a:t>!</a:t>
            </a:r>
            <a:endParaRPr sz="1300">
              <a:solidFill>
                <a:srgbClr val="1D2125"/>
              </a:solidFill>
              <a:latin typeface="Calibri"/>
              <a:ea typeface="Calibri"/>
              <a:cs typeface="Calibri"/>
              <a:sym typeface="Calibri"/>
            </a:endParaRPr>
          </a:p>
          <a:p>
            <a:pPr indent="-311150" lvl="0" marL="457200" rtl="0" algn="l">
              <a:spcBef>
                <a:spcPts val="0"/>
              </a:spcBef>
              <a:spcAft>
                <a:spcPts val="0"/>
              </a:spcAft>
              <a:buClr>
                <a:srgbClr val="1D2125"/>
              </a:buClr>
              <a:buSzPts val="1300"/>
              <a:buFont typeface="Calibri"/>
              <a:buChar char="●"/>
            </a:pPr>
            <a:r>
              <a:rPr lang="en" sz="1300">
                <a:solidFill>
                  <a:schemeClr val="dk1"/>
                </a:solidFill>
                <a:latin typeface="Calibri"/>
                <a:ea typeface="Calibri"/>
                <a:cs typeface="Calibri"/>
                <a:sym typeface="Calibri"/>
              </a:rPr>
              <a:t>For students looking for an extra challenge, be sure to review the </a:t>
            </a:r>
            <a:r>
              <a:rPr lang="en" sz="1300" u="sng">
                <a:solidFill>
                  <a:schemeClr val="hlink"/>
                </a:solidFill>
                <a:latin typeface="Calibri"/>
                <a:ea typeface="Calibri"/>
                <a:cs typeface="Calibri"/>
                <a:sym typeface="Calibri"/>
                <a:hlinkClick action="ppaction://hlinksldjump" r:id="rId3"/>
              </a:rPr>
              <a:t>Extending Your Thinking slide</a:t>
            </a:r>
            <a:r>
              <a:rPr lang="en" sz="1300">
                <a:solidFill>
                  <a:srgbClr val="1D2125"/>
                </a:solidFill>
                <a:latin typeface="Calibri"/>
                <a:ea typeface="Calibri"/>
                <a:cs typeface="Calibri"/>
                <a:sym typeface="Calibri"/>
              </a:rPr>
              <a:t>!</a:t>
            </a:r>
            <a:endParaRPr sz="1300">
              <a:solidFill>
                <a:srgbClr val="1D2125"/>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rPr b="1" lang="en" sz="1300">
                <a:solidFill>
                  <a:schemeClr val="dk1"/>
                </a:solidFill>
                <a:latin typeface="Calibri"/>
                <a:ea typeface="Calibri"/>
                <a:cs typeface="Calibri"/>
                <a:sym typeface="Calibri"/>
              </a:rPr>
              <a:t>Activity (15 minutes)</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The mathematical purpose of this activity is for students to use technology to compute a line of best fit for data given in a table and to understand the meaning of the slope and 𝑦-intercept. The discussion in the synthesis will prepare them for future activities when they use technology to find the line of best fit with technology and need to interpret the meaning of the slope and 𝑦-intercept for given scenarios.</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Prompt </a:t>
            </a:r>
            <a:r>
              <a:rPr lang="en" sz="1300">
                <a:solidFill>
                  <a:schemeClr val="dk1"/>
                </a:solidFill>
                <a:latin typeface="Calibri"/>
                <a:ea typeface="Calibri"/>
                <a:cs typeface="Calibri"/>
                <a:sym typeface="Calibri"/>
              </a:rPr>
              <a:t>students</a:t>
            </a:r>
            <a:r>
              <a:rPr lang="en" sz="1300">
                <a:solidFill>
                  <a:schemeClr val="dk1"/>
                </a:solidFill>
                <a:latin typeface="Calibri"/>
                <a:ea typeface="Calibri"/>
                <a:cs typeface="Calibri"/>
                <a:sym typeface="Calibri"/>
              </a:rPr>
              <a:t> to access the directions for calculating regressions in the </a:t>
            </a:r>
            <a:r>
              <a:rPr lang="en" sz="1300" u="sng">
                <a:solidFill>
                  <a:schemeClr val="hlink"/>
                </a:solidFill>
                <a:latin typeface="Calibri"/>
                <a:ea typeface="Calibri"/>
                <a:cs typeface="Calibri"/>
                <a:sym typeface="Calibri"/>
                <a:hlinkClick r:id="rId4"/>
              </a:rPr>
              <a:t>Using Desmos</a:t>
            </a:r>
            <a:r>
              <a:rPr lang="en" sz="1300">
                <a:solidFill>
                  <a:schemeClr val="dk1"/>
                </a:solidFill>
                <a:latin typeface="Calibri"/>
                <a:ea typeface="Calibri"/>
                <a:cs typeface="Calibri"/>
                <a:sym typeface="Calibri"/>
              </a:rPr>
              <a:t> section of the Getting Started section of the book. Or, provide </a:t>
            </a:r>
            <a:r>
              <a:rPr lang="en" sz="1300" u="sng">
                <a:solidFill>
                  <a:schemeClr val="hlink"/>
                </a:solidFill>
                <a:latin typeface="Calibri"/>
                <a:ea typeface="Calibri"/>
                <a:cs typeface="Calibri"/>
                <a:sym typeface="Calibri"/>
                <a:hlinkClick r:id="rId5"/>
              </a:rPr>
              <a:t>access to the PDF</a:t>
            </a:r>
            <a:r>
              <a:rPr lang="en" sz="1300">
                <a:solidFill>
                  <a:schemeClr val="dk1"/>
                </a:solidFill>
                <a:latin typeface="Calibri"/>
                <a:ea typeface="Calibri"/>
                <a:cs typeface="Calibri"/>
                <a:sym typeface="Calibri"/>
              </a:rPr>
              <a:t> that contains instructions on how to use technology to find the equation of the best fit line.</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Launch</a:t>
            </a:r>
            <a:endParaRPr b="1"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Use the first 8 questions to familiarize students with the process of calculating linear regressions using Desmos. Then, a</a:t>
            </a:r>
            <a:r>
              <a:rPr lang="en" sz="1300">
                <a:solidFill>
                  <a:schemeClr val="dk1"/>
                </a:solidFill>
                <a:latin typeface="Calibri"/>
                <a:ea typeface="Calibri"/>
                <a:cs typeface="Calibri"/>
                <a:sym typeface="Calibri"/>
              </a:rPr>
              <a:t>fter students complete the first 8 questions, return to the scatter plots from activity 3.2.2.</a:t>
            </a:r>
            <a:endParaRPr sz="1300">
              <a:solidFill>
                <a:schemeClr val="dk1"/>
              </a:solidFill>
              <a:latin typeface="Calibri"/>
              <a:ea typeface="Calibri"/>
              <a:cs typeface="Calibri"/>
              <a:sym typeface="Calibri"/>
            </a:endParaRPr>
          </a:p>
          <a:p>
            <a:pPr indent="-311150" lvl="0" marL="457200" rtl="0" algn="l">
              <a:spcBef>
                <a:spcPts val="0"/>
              </a:spcBef>
              <a:spcAft>
                <a:spcPts val="0"/>
              </a:spcAft>
              <a:buSzPts val="1300"/>
              <a:buFont typeface="Calibri"/>
              <a:buAutoNum type="arabicPeriod"/>
            </a:pPr>
            <a:r>
              <a:rPr lang="en" sz="1300">
                <a:solidFill>
                  <a:schemeClr val="dk1"/>
                </a:solidFill>
                <a:latin typeface="Calibri"/>
                <a:ea typeface="Calibri"/>
                <a:cs typeface="Calibri"/>
                <a:sym typeface="Calibri"/>
              </a:rPr>
              <a:t>Provide </a:t>
            </a:r>
            <a:r>
              <a:rPr lang="en" sz="1300" u="sng">
                <a:solidFill>
                  <a:schemeClr val="hlink"/>
                </a:solidFill>
                <a:latin typeface="Calibri"/>
                <a:ea typeface="Calibri"/>
                <a:cs typeface="Calibri"/>
                <a:sym typeface="Calibri"/>
                <a:hlinkClick r:id="rId6"/>
              </a:rPr>
              <a:t>data tables</a:t>
            </a:r>
            <a:r>
              <a:rPr lang="en" sz="1300">
                <a:solidFill>
                  <a:schemeClr val="dk1"/>
                </a:solidFill>
                <a:latin typeface="Calibri"/>
                <a:ea typeface="Calibri"/>
                <a:cs typeface="Calibri"/>
                <a:sym typeface="Calibri"/>
              </a:rPr>
              <a:t> for the graphs for the cards from activity 3.2.2 that fit well with a linear model (Graphs A, B, C, E, and F). </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Assign one table to each group. For students using the paper task, show them how to use technology to create a scatter plot of the data in a table. </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After groups have had a chance to estimate the best fit lines, pause the class. Show students how to use technology to find the least-squares regression line for data and display the line with the scatter plot.</a:t>
            </a:r>
            <a:endParaRPr sz="1300">
              <a:solidFill>
                <a:schemeClr val="dk1"/>
              </a:solidFill>
              <a:latin typeface="Calibri"/>
              <a:ea typeface="Calibri"/>
              <a:cs typeface="Calibri"/>
              <a:sym typeface="Calibri"/>
            </a:endParaRPr>
          </a:p>
          <a:p>
            <a:pPr indent="0" lvl="0" marL="0" rtl="0" algn="l">
              <a:lnSpc>
                <a:spcPct val="115000"/>
              </a:lnSpc>
              <a:spcBef>
                <a:spcPts val="0"/>
              </a:spcBef>
              <a:spcAft>
                <a:spcPts val="0"/>
              </a:spcAft>
              <a:buNone/>
            </a:pPr>
            <a:r>
              <a:t/>
            </a:r>
            <a:endParaRPr sz="1300">
              <a:solidFill>
                <a:schemeClr val="dk1"/>
              </a:solidFill>
              <a:latin typeface="Calibri"/>
              <a:ea typeface="Calibri"/>
              <a:cs typeface="Calibri"/>
              <a:sym typeface="Calibri"/>
            </a:endParaRPr>
          </a:p>
          <a:p>
            <a:pPr indent="0" lvl="0" marL="0" rtl="0" algn="l">
              <a:lnSpc>
                <a:spcPct val="115000"/>
              </a:lnSpc>
              <a:spcBef>
                <a:spcPts val="0"/>
              </a:spcBef>
              <a:spcAft>
                <a:spcPts val="0"/>
              </a:spcAft>
              <a:buNone/>
            </a:pPr>
            <a:r>
              <a:rPr b="1" lang="en" sz="1300">
                <a:solidFill>
                  <a:schemeClr val="dk1"/>
                </a:solidFill>
                <a:latin typeface="Calibri"/>
                <a:ea typeface="Calibri"/>
                <a:cs typeface="Calibri"/>
                <a:sym typeface="Calibri"/>
              </a:rPr>
              <a:t>Answers</a:t>
            </a:r>
            <a:endParaRPr b="1"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Graph of scatter plot and line of best fit can be viewed in the online textbook or accessing </a:t>
            </a:r>
            <a:r>
              <a:rPr lang="en" sz="1300" u="sng">
                <a:solidFill>
                  <a:schemeClr val="hlink"/>
                </a:solidFill>
                <a:latin typeface="Calibri"/>
                <a:ea typeface="Calibri"/>
                <a:cs typeface="Calibri"/>
                <a:sym typeface="Calibri"/>
                <a:hlinkClick r:id="rId7"/>
              </a:rPr>
              <a:t>this Desmos graph</a:t>
            </a:r>
            <a:r>
              <a:rPr lang="en" sz="1300">
                <a:solidFill>
                  <a:schemeClr val="dk1"/>
                </a:solidFill>
                <a:latin typeface="Calibri"/>
                <a:ea typeface="Calibri"/>
                <a:cs typeface="Calibri"/>
                <a:sym typeface="Calibri"/>
              </a:rPr>
              <a:t>. </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Graph of scatter plot and line of best fit can be viewed in the online textbook or accessing </a:t>
            </a:r>
            <a:r>
              <a:rPr lang="en" sz="1300" u="sng">
                <a:solidFill>
                  <a:schemeClr val="hlink"/>
                </a:solidFill>
                <a:latin typeface="Calibri"/>
                <a:ea typeface="Calibri"/>
                <a:cs typeface="Calibri"/>
                <a:sym typeface="Calibri"/>
                <a:hlinkClick r:id="rId8"/>
              </a:rPr>
              <a:t>this Desmos graph</a:t>
            </a:r>
            <a:r>
              <a:rPr lang="en" sz="1300">
                <a:solidFill>
                  <a:schemeClr val="dk1"/>
                </a:solidFill>
                <a:latin typeface="Calibri"/>
                <a:ea typeface="Calibri"/>
                <a:cs typeface="Calibri"/>
                <a:sym typeface="Calibri"/>
              </a:rPr>
              <a:t>. </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Slope = 0.78</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This means that about 1 additional pound of ice cream is sold with every 0.78-degree increase in the outside temperature.</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AutoNum type="arabicPeriod"/>
            </a:pPr>
            <a:r>
              <a:rPr i="1" lang="en" sz="1300">
                <a:solidFill>
                  <a:schemeClr val="dk1"/>
                </a:solidFill>
                <a:latin typeface="Times New Roman"/>
                <a:ea typeface="Times New Roman"/>
                <a:cs typeface="Times New Roman"/>
                <a:sym typeface="Times New Roman"/>
              </a:rPr>
              <a:t>y</a:t>
            </a:r>
            <a:r>
              <a:rPr lang="en" sz="1300">
                <a:solidFill>
                  <a:schemeClr val="dk1"/>
                </a:solidFill>
                <a:latin typeface="Calibri"/>
                <a:ea typeface="Calibri"/>
                <a:cs typeface="Calibri"/>
                <a:sym typeface="Calibri"/>
              </a:rPr>
              <a:t>-intercept = (0, – 9.44)</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This means that no ice cream is sold when the temperature is about − 9.44 degrees Celsius.</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About − 1.64 degrees Celsius.</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This may be a good estimate for the data since the points seem close to the line, but something different might happen when the temperature gets below freezing, so it’s possible that when only 10 pounds of ice cream are sold, the relationship with the weather may be different.</a:t>
            </a:r>
            <a:endParaRPr sz="1300">
              <a:solidFill>
                <a:schemeClr val="dk1"/>
              </a:solidFill>
              <a:latin typeface="Calibri"/>
              <a:ea typeface="Calibri"/>
              <a:cs typeface="Calibri"/>
              <a:sym typeface="Calibri"/>
            </a:endParaRPr>
          </a:p>
          <a:p>
            <a:pPr indent="0" lvl="0" marL="0" rtl="0" algn="l">
              <a:lnSpc>
                <a:spcPct val="115000"/>
              </a:lnSpc>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80"/>
              </a:spcAft>
              <a:buNone/>
            </a:pPr>
            <a:r>
              <a:rPr b="1" i="1" lang="en" sz="1300">
                <a:solidFill>
                  <a:schemeClr val="dk1"/>
                </a:solidFill>
                <a:latin typeface="Calibri"/>
                <a:ea typeface="Calibri"/>
                <a:cs typeface="Calibri"/>
                <a:sym typeface="Calibri"/>
              </a:rPr>
              <a:t>Additional activity questions, answers, anticipated misconceptions, and synthesis on the next slide.</a:t>
            </a:r>
            <a:endParaRPr sz="1300">
              <a:solidFill>
                <a:schemeClr val="dk1"/>
              </a:solidFill>
              <a:latin typeface="Calibri"/>
              <a:ea typeface="Calibri"/>
              <a:cs typeface="Calibri"/>
              <a:sym typeface="Calibri"/>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4" name="Shape 364"/>
        <p:cNvGrpSpPr/>
        <p:nvPr/>
      </p:nvGrpSpPr>
      <p:grpSpPr>
        <a:xfrm>
          <a:off x="0" y="0"/>
          <a:ext cx="0" cy="0"/>
          <a:chOff x="0" y="0"/>
          <a:chExt cx="0" cy="0"/>
        </a:xfrm>
      </p:grpSpPr>
      <p:sp>
        <p:nvSpPr>
          <p:cNvPr id="365" name="Google Shape;365;g363e020ef41_0_4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66" name="Google Shape;366;g363e020ef41_0_4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Answers</a:t>
            </a:r>
            <a:endParaRPr b="1"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startAt="9"/>
            </a:pPr>
            <a:r>
              <a:rPr lang="en" sz="1300">
                <a:solidFill>
                  <a:schemeClr val="dk1"/>
                </a:solidFill>
                <a:latin typeface="Calibri"/>
                <a:ea typeface="Calibri"/>
                <a:cs typeface="Calibri"/>
                <a:sym typeface="Calibri"/>
              </a:rPr>
              <a:t>Lines of best fit</a:t>
            </a:r>
            <a:endParaRPr sz="1300">
              <a:solidFill>
                <a:schemeClr val="dk1"/>
              </a:solidFill>
              <a:latin typeface="Calibri"/>
              <a:ea typeface="Calibri"/>
              <a:cs typeface="Calibri"/>
              <a:sym typeface="Calibri"/>
            </a:endParaRPr>
          </a:p>
          <a:p>
            <a:pPr indent="0" lvl="0" marL="457200" rtl="0" algn="l">
              <a:spcBef>
                <a:spcPts val="0"/>
              </a:spcBef>
              <a:spcAft>
                <a:spcPts val="0"/>
              </a:spcAft>
              <a:buNone/>
            </a:pPr>
            <a:r>
              <a:rPr lang="en" sz="1300">
                <a:solidFill>
                  <a:schemeClr val="dk1"/>
                </a:solidFill>
                <a:latin typeface="Calibri"/>
                <a:ea typeface="Calibri"/>
                <a:cs typeface="Calibri"/>
                <a:sym typeface="Calibri"/>
              </a:rPr>
              <a:t>Card A: 𝑦 = 1.1979𝑥 + 1.3196</a:t>
            </a:r>
            <a:endParaRPr sz="1300">
              <a:solidFill>
                <a:schemeClr val="dk1"/>
              </a:solidFill>
              <a:latin typeface="Calibri"/>
              <a:ea typeface="Calibri"/>
              <a:cs typeface="Calibri"/>
              <a:sym typeface="Calibri"/>
            </a:endParaRPr>
          </a:p>
          <a:p>
            <a:pPr indent="0" lvl="0" marL="457200" rtl="0" algn="l">
              <a:spcBef>
                <a:spcPts val="0"/>
              </a:spcBef>
              <a:spcAft>
                <a:spcPts val="0"/>
              </a:spcAft>
              <a:buNone/>
            </a:pPr>
            <a:r>
              <a:rPr lang="en" sz="1300">
                <a:solidFill>
                  <a:schemeClr val="dk1"/>
                </a:solidFill>
                <a:latin typeface="Calibri"/>
                <a:ea typeface="Calibri"/>
                <a:cs typeface="Calibri"/>
                <a:sym typeface="Calibri"/>
              </a:rPr>
              <a:t>Card B: 𝑦 = − 0.4337𝑥 + 12.288</a:t>
            </a:r>
            <a:endParaRPr sz="1300">
              <a:solidFill>
                <a:schemeClr val="dk1"/>
              </a:solidFill>
              <a:latin typeface="Calibri"/>
              <a:ea typeface="Calibri"/>
              <a:cs typeface="Calibri"/>
              <a:sym typeface="Calibri"/>
            </a:endParaRPr>
          </a:p>
          <a:p>
            <a:pPr indent="0" lvl="0" marL="457200" rtl="0" algn="l">
              <a:spcBef>
                <a:spcPts val="0"/>
              </a:spcBef>
              <a:spcAft>
                <a:spcPts val="0"/>
              </a:spcAft>
              <a:buNone/>
            </a:pPr>
            <a:r>
              <a:rPr lang="en" sz="1300">
                <a:solidFill>
                  <a:schemeClr val="dk1"/>
                </a:solidFill>
                <a:latin typeface="Calibri"/>
                <a:ea typeface="Calibri"/>
                <a:cs typeface="Calibri"/>
                <a:sym typeface="Calibri"/>
              </a:rPr>
              <a:t>Card C: 𝑦 = 0.9749𝑥 + 4.6529</a:t>
            </a:r>
            <a:endParaRPr sz="1300">
              <a:solidFill>
                <a:schemeClr val="dk1"/>
              </a:solidFill>
              <a:latin typeface="Calibri"/>
              <a:ea typeface="Calibri"/>
              <a:cs typeface="Calibri"/>
              <a:sym typeface="Calibri"/>
            </a:endParaRPr>
          </a:p>
          <a:p>
            <a:pPr indent="0" lvl="0" marL="457200" rtl="0" algn="l">
              <a:spcBef>
                <a:spcPts val="0"/>
              </a:spcBef>
              <a:spcAft>
                <a:spcPts val="0"/>
              </a:spcAft>
              <a:buNone/>
            </a:pPr>
            <a:r>
              <a:rPr lang="en" sz="1300">
                <a:solidFill>
                  <a:schemeClr val="dk1"/>
                </a:solidFill>
                <a:latin typeface="Calibri"/>
                <a:ea typeface="Calibri"/>
                <a:cs typeface="Calibri"/>
                <a:sym typeface="Calibri"/>
              </a:rPr>
              <a:t>Card E: 𝑦 = − 2.063𝑥 + 16.144</a:t>
            </a:r>
            <a:endParaRPr sz="1300">
              <a:solidFill>
                <a:schemeClr val="dk1"/>
              </a:solidFill>
              <a:latin typeface="Calibri"/>
              <a:ea typeface="Calibri"/>
              <a:cs typeface="Calibri"/>
              <a:sym typeface="Calibri"/>
            </a:endParaRPr>
          </a:p>
          <a:p>
            <a:pPr indent="0" lvl="0" marL="457200" rtl="0" algn="l">
              <a:spcBef>
                <a:spcPts val="0"/>
              </a:spcBef>
              <a:spcAft>
                <a:spcPts val="0"/>
              </a:spcAft>
              <a:buNone/>
            </a:pPr>
            <a:r>
              <a:rPr lang="en" sz="1300">
                <a:solidFill>
                  <a:schemeClr val="dk1"/>
                </a:solidFill>
                <a:latin typeface="Calibri"/>
                <a:ea typeface="Calibri"/>
                <a:cs typeface="Calibri"/>
                <a:sym typeface="Calibri"/>
              </a:rPr>
              <a:t>Card F: 𝑦 = 1.1979𝑥 + 5.8196</a:t>
            </a:r>
            <a:endParaRPr sz="1300">
              <a:solidFill>
                <a:schemeClr val="dk1"/>
              </a:solidFill>
              <a:latin typeface="Calibri"/>
              <a:ea typeface="Calibri"/>
              <a:cs typeface="Calibri"/>
              <a:sym typeface="Calibri"/>
            </a:endParaRPr>
          </a:p>
          <a:p>
            <a:pPr indent="-311150" lvl="0" marL="457200" rtl="0" algn="l">
              <a:spcBef>
                <a:spcPts val="1000"/>
              </a:spcBef>
              <a:spcAft>
                <a:spcPts val="0"/>
              </a:spcAft>
              <a:buClr>
                <a:schemeClr val="dk1"/>
              </a:buClr>
              <a:buSzPts val="1300"/>
              <a:buFont typeface="Calibri"/>
              <a:buAutoNum type="arabicPeriod" startAt="9"/>
            </a:pPr>
            <a:r>
              <a:rPr lang="en" sz="1300">
                <a:solidFill>
                  <a:schemeClr val="dk1"/>
                </a:solidFill>
                <a:latin typeface="Calibri"/>
                <a:ea typeface="Calibri"/>
                <a:cs typeface="Calibri"/>
                <a:sym typeface="Calibri"/>
              </a:rPr>
              <a:t>Meanings of slope for each card</a:t>
            </a:r>
            <a:endParaRPr sz="1300">
              <a:solidFill>
                <a:schemeClr val="dk1"/>
              </a:solidFill>
              <a:latin typeface="Calibri"/>
              <a:ea typeface="Calibri"/>
              <a:cs typeface="Calibri"/>
              <a:sym typeface="Calibri"/>
            </a:endParaRPr>
          </a:p>
          <a:p>
            <a:pPr indent="0" lvl="0" marL="457200" rtl="0" algn="l">
              <a:spcBef>
                <a:spcPts val="0"/>
              </a:spcBef>
              <a:spcAft>
                <a:spcPts val="0"/>
              </a:spcAft>
              <a:buNone/>
            </a:pPr>
            <a:r>
              <a:rPr lang="en" sz="1300">
                <a:solidFill>
                  <a:schemeClr val="dk1"/>
                </a:solidFill>
                <a:latin typeface="Calibri"/>
                <a:ea typeface="Calibri"/>
                <a:cs typeface="Calibri"/>
                <a:sym typeface="Calibri"/>
              </a:rPr>
              <a:t>Card A: When 𝑥 is zero, 𝑦 is 1.3196. As 𝑥 increases by 1, 𝑦 increases, on average, by 1.1979.</a:t>
            </a:r>
            <a:endParaRPr sz="1300">
              <a:solidFill>
                <a:schemeClr val="dk1"/>
              </a:solidFill>
              <a:latin typeface="Calibri"/>
              <a:ea typeface="Calibri"/>
              <a:cs typeface="Calibri"/>
              <a:sym typeface="Calibri"/>
            </a:endParaRPr>
          </a:p>
          <a:p>
            <a:pPr indent="0" lvl="0" marL="457200" rtl="0" algn="l">
              <a:spcBef>
                <a:spcPts val="0"/>
              </a:spcBef>
              <a:spcAft>
                <a:spcPts val="0"/>
              </a:spcAft>
              <a:buNone/>
            </a:pPr>
            <a:r>
              <a:rPr lang="en" sz="1300">
                <a:solidFill>
                  <a:schemeClr val="dk1"/>
                </a:solidFill>
                <a:latin typeface="Calibri"/>
                <a:ea typeface="Calibri"/>
                <a:cs typeface="Calibri"/>
                <a:sym typeface="Calibri"/>
              </a:rPr>
              <a:t>Card B: When 𝑥 is zero, 𝑦 is 12.288. As 𝑥 increases by 1, 𝑦 decreases, on average, by 0.4337.</a:t>
            </a:r>
            <a:endParaRPr sz="1300">
              <a:solidFill>
                <a:schemeClr val="dk1"/>
              </a:solidFill>
              <a:latin typeface="Calibri"/>
              <a:ea typeface="Calibri"/>
              <a:cs typeface="Calibri"/>
              <a:sym typeface="Calibri"/>
            </a:endParaRPr>
          </a:p>
          <a:p>
            <a:pPr indent="0" lvl="0" marL="457200" rtl="0" algn="l">
              <a:spcBef>
                <a:spcPts val="0"/>
              </a:spcBef>
              <a:spcAft>
                <a:spcPts val="0"/>
              </a:spcAft>
              <a:buNone/>
            </a:pPr>
            <a:r>
              <a:rPr lang="en" sz="1300">
                <a:solidFill>
                  <a:schemeClr val="dk1"/>
                </a:solidFill>
                <a:latin typeface="Calibri"/>
                <a:ea typeface="Calibri"/>
                <a:cs typeface="Calibri"/>
                <a:sym typeface="Calibri"/>
              </a:rPr>
              <a:t>Card C: When 𝑥 is zero, 𝑦 is 4.6529. As 𝑥 increases by 1, 𝑦 increases, on average, by 0.9749.</a:t>
            </a:r>
            <a:endParaRPr sz="1300">
              <a:solidFill>
                <a:schemeClr val="dk1"/>
              </a:solidFill>
              <a:latin typeface="Calibri"/>
              <a:ea typeface="Calibri"/>
              <a:cs typeface="Calibri"/>
              <a:sym typeface="Calibri"/>
            </a:endParaRPr>
          </a:p>
          <a:p>
            <a:pPr indent="0" lvl="0" marL="457200" rtl="0" algn="l">
              <a:spcBef>
                <a:spcPts val="0"/>
              </a:spcBef>
              <a:spcAft>
                <a:spcPts val="0"/>
              </a:spcAft>
              <a:buNone/>
            </a:pPr>
            <a:r>
              <a:rPr lang="en" sz="1300">
                <a:solidFill>
                  <a:schemeClr val="dk1"/>
                </a:solidFill>
                <a:latin typeface="Calibri"/>
                <a:ea typeface="Calibri"/>
                <a:cs typeface="Calibri"/>
                <a:sym typeface="Calibri"/>
              </a:rPr>
              <a:t>Card E: When 𝑥 is zero, 𝑦 is 16.144. As 𝑥 increases by 1, 𝑦 decreases, on average, by 2.063.</a:t>
            </a:r>
            <a:endParaRPr sz="1300">
              <a:solidFill>
                <a:schemeClr val="dk1"/>
              </a:solidFill>
              <a:latin typeface="Calibri"/>
              <a:ea typeface="Calibri"/>
              <a:cs typeface="Calibri"/>
              <a:sym typeface="Calibri"/>
            </a:endParaRPr>
          </a:p>
          <a:p>
            <a:pPr indent="0" lvl="0" marL="457200" rtl="0" algn="l">
              <a:spcBef>
                <a:spcPts val="0"/>
              </a:spcBef>
              <a:spcAft>
                <a:spcPts val="0"/>
              </a:spcAft>
              <a:buNone/>
            </a:pPr>
            <a:r>
              <a:rPr lang="en" sz="1300">
                <a:solidFill>
                  <a:schemeClr val="dk1"/>
                </a:solidFill>
                <a:latin typeface="Calibri"/>
                <a:ea typeface="Calibri"/>
                <a:cs typeface="Calibri"/>
                <a:sym typeface="Calibri"/>
              </a:rPr>
              <a:t>Card F: When 𝑥 is zero, 𝑦 is 5.8196. As 𝑥 increases by 1, 𝑦 increases, on average, by 1.1979.</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b="1" lang="en" sz="1300">
                <a:solidFill>
                  <a:schemeClr val="dk1"/>
                </a:solidFill>
                <a:latin typeface="Calibri"/>
                <a:ea typeface="Calibri"/>
                <a:cs typeface="Calibri"/>
                <a:sym typeface="Calibri"/>
              </a:rPr>
              <a:t>Anticipated Misconceptions</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Students may struggle with interpreting slope and 𝑦-intercept. Remind students of how each relates to a situation. </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To help students interpret </a:t>
            </a:r>
            <a:r>
              <a:rPr b="1" lang="en" sz="1300">
                <a:solidFill>
                  <a:schemeClr val="dk1"/>
                </a:solidFill>
                <a:latin typeface="Calibri"/>
                <a:ea typeface="Calibri"/>
                <a:cs typeface="Calibri"/>
                <a:sym typeface="Calibri"/>
              </a:rPr>
              <a:t>slope</a:t>
            </a:r>
            <a:r>
              <a:rPr lang="en" sz="1300">
                <a:solidFill>
                  <a:schemeClr val="dk1"/>
                </a:solidFill>
                <a:latin typeface="Calibri"/>
                <a:ea typeface="Calibri"/>
                <a:cs typeface="Calibri"/>
                <a:sym typeface="Calibri"/>
              </a:rPr>
              <a:t>, ask them: “What does the 𝑥 variable represent? What does the 𝑦 variable represent? How is slope connected to the 𝑥 and 𝑦 variables? What happens to 𝑥 as 𝑦 increases (or decreases)?” </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To help students interpret the </a:t>
            </a:r>
            <a:r>
              <a:rPr b="1" lang="en" sz="1300">
                <a:solidFill>
                  <a:schemeClr val="dk1"/>
                </a:solidFill>
                <a:latin typeface="Calibri"/>
                <a:ea typeface="Calibri"/>
                <a:cs typeface="Calibri"/>
                <a:sym typeface="Calibri"/>
              </a:rPr>
              <a:t>𝑦-intercept</a:t>
            </a:r>
            <a:r>
              <a:rPr lang="en" sz="1300">
                <a:solidFill>
                  <a:schemeClr val="dk1"/>
                </a:solidFill>
                <a:latin typeface="Calibri"/>
                <a:ea typeface="Calibri"/>
                <a:cs typeface="Calibri"/>
                <a:sym typeface="Calibri"/>
              </a:rPr>
              <a:t>, ask them: “What does the point (20,6) mean in the scatter plot? What are the coordinates of the 𝑦-intercept? What does each of the coordinates mean in the situation described? What is the 𝑦-value when 𝑥 is 0? Which variable has a value of 0? Which variable is represented with 𝑦?”</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b="1" lang="en" sz="1300">
                <a:solidFill>
                  <a:schemeClr val="dk1"/>
                </a:solidFill>
                <a:latin typeface="Calibri"/>
                <a:ea typeface="Calibri"/>
                <a:cs typeface="Calibri"/>
                <a:sym typeface="Calibri"/>
              </a:rPr>
              <a:t>Activity Synthesis</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The purpose of this discussion is for students to make connections between the scatter plot and the equation of the line of best fit. Display each scatter plot, the line of best fit, and the equation of the line of best fit (for cards A, B, C, E, and F). Here are some questions for discussion:</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How does using technology help model the data in the scatter plot?</a:t>
            </a:r>
            <a:endParaRPr sz="1300">
              <a:solidFill>
                <a:schemeClr val="dk1"/>
              </a:solidFill>
              <a:latin typeface="Calibri"/>
              <a:ea typeface="Calibri"/>
              <a:cs typeface="Calibri"/>
              <a:sym typeface="Calibri"/>
            </a:endParaRPr>
          </a:p>
          <a:p>
            <a:pPr indent="-311150" lvl="1" marL="9144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It allows different people to come up with the same equation for the line of best fit. If the line is just drawn by hand, there can be different linear equations that seem to fit the data well, but there is only one “best” fit line.</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What does the 𝑦-intercept represent in each scatter plot? When is it reasonable to use this interpretation?</a:t>
            </a:r>
            <a:endParaRPr sz="1300">
              <a:solidFill>
                <a:schemeClr val="dk1"/>
              </a:solidFill>
              <a:latin typeface="Calibri"/>
              <a:ea typeface="Calibri"/>
              <a:cs typeface="Calibri"/>
              <a:sym typeface="Calibri"/>
            </a:endParaRPr>
          </a:p>
          <a:p>
            <a:pPr indent="-311150" lvl="1" marL="9144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It represents the value of 𝑦 estimated by the linear model when 𝑥 = 0. When the intercept is near the range of the data, it can be reasonable to use this interpretation because otherwise, the linear trend may not continue. There are also some situations in which a value of 0 for 𝑥 does not make sense.</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Why is the slope the same in scatter plot A and scatter plot F?</a:t>
            </a:r>
            <a:endParaRPr sz="1300">
              <a:solidFill>
                <a:schemeClr val="dk1"/>
              </a:solidFill>
              <a:latin typeface="Calibri"/>
              <a:ea typeface="Calibri"/>
              <a:cs typeface="Calibri"/>
              <a:sym typeface="Calibri"/>
            </a:endParaRPr>
          </a:p>
          <a:p>
            <a:pPr indent="-311150" lvl="1" marL="9144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It is the same because the data in scatter plot F are the same data as in scatter plot A, except that the values for 𝑦 have all been increased by 4.5 units.</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b="1" lang="en" sz="1300">
                <a:solidFill>
                  <a:schemeClr val="dk1"/>
                </a:solidFill>
                <a:latin typeface="Calibri"/>
                <a:ea typeface="Calibri"/>
                <a:cs typeface="Calibri"/>
                <a:sym typeface="Calibri"/>
              </a:rPr>
              <a:t>Remind </a:t>
            </a:r>
            <a:r>
              <a:rPr lang="en" sz="1300">
                <a:solidFill>
                  <a:schemeClr val="dk1"/>
                </a:solidFill>
                <a:latin typeface="Calibri"/>
                <a:ea typeface="Calibri"/>
                <a:cs typeface="Calibri"/>
                <a:sym typeface="Calibri"/>
              </a:rPr>
              <a:t>students they should be careful when predicting values outside the range of the data—in particular, for the 𝑦-intercept. Even when the data are fit well by a linear model, the behavior of the variables farther away may not be linear. It is important to remember that </a:t>
            </a:r>
            <a:r>
              <a:rPr b="1" lang="en" sz="1300">
                <a:solidFill>
                  <a:schemeClr val="dk1"/>
                </a:solidFill>
                <a:latin typeface="Calibri"/>
                <a:ea typeface="Calibri"/>
                <a:cs typeface="Calibri"/>
                <a:sym typeface="Calibri"/>
              </a:rPr>
              <a:t>all predictions using the best fit line are estimates</a:t>
            </a:r>
            <a:r>
              <a:rPr lang="en" sz="1300">
                <a:solidFill>
                  <a:schemeClr val="dk1"/>
                </a:solidFill>
                <a:latin typeface="Calibri"/>
                <a:ea typeface="Calibri"/>
                <a:cs typeface="Calibri"/>
                <a:sym typeface="Calibri"/>
              </a:rPr>
              <a:t> and the reasonableness of the predictions should be considered.</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a:solidFill>
                <a:schemeClr val="dk1"/>
              </a:solidFill>
              <a:latin typeface="Noto Sans"/>
              <a:ea typeface="Noto Sans"/>
              <a:cs typeface="Noto Sans"/>
              <a:sym typeface="Noto Sans"/>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3" name="Shape 373"/>
        <p:cNvGrpSpPr/>
        <p:nvPr/>
      </p:nvGrpSpPr>
      <p:grpSpPr>
        <a:xfrm>
          <a:off x="0" y="0"/>
          <a:ext cx="0" cy="0"/>
          <a:chOff x="0" y="0"/>
          <a:chExt cx="0" cy="0"/>
        </a:xfrm>
      </p:grpSpPr>
      <p:sp>
        <p:nvSpPr>
          <p:cNvPr id="374" name="Google Shape;374;g33b29274434_1_151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75" name="Google Shape;375;g33b29274434_1_15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b="1">
              <a:solidFill>
                <a:schemeClr val="dk1"/>
              </a:solidFill>
              <a:latin typeface="Noto Sans"/>
              <a:ea typeface="Noto Sans"/>
              <a:cs typeface="Noto Sans"/>
              <a:sym typeface="Noto Sans"/>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0" name="Shape 380"/>
        <p:cNvGrpSpPr/>
        <p:nvPr/>
      </p:nvGrpSpPr>
      <p:grpSpPr>
        <a:xfrm>
          <a:off x="0" y="0"/>
          <a:ext cx="0" cy="0"/>
          <a:chOff x="0" y="0"/>
          <a:chExt cx="0" cy="0"/>
        </a:xfrm>
      </p:grpSpPr>
      <p:sp>
        <p:nvSpPr>
          <p:cNvPr id="381" name="Google Shape;381;g34e020773c1_0_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82" name="Google Shape;382;g34e020773c1_0_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300">
                <a:solidFill>
                  <a:schemeClr val="dk1"/>
                </a:solidFill>
                <a:latin typeface="Calibri"/>
                <a:ea typeface="Calibri"/>
                <a:cs typeface="Calibri"/>
                <a:sym typeface="Calibri"/>
              </a:rPr>
              <a:t>Answers</a:t>
            </a:r>
            <a:endParaRPr b="1"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𝑦 = 1.57𝑥 + 7.6</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 The slope means that the fare increases by $1.57 for each additional mile driven. The 𝑦-intercept means that the fee for getting in the car is approximately $7.60.</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According to the line of best fit, the cost of a 3.6-mile trip is approximately $13.25, which is the same price as the 3.5-mile trip listed in the table.</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The slope of the line decreased to $1.27 for each additional mile. It probably decreased because $4.00 is a far lower price per mile than any of her other trips because of the discount. This causes the slope, the increase in price for each additional mile, to decrease.</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The slope of the line will probably increase because $24.75 is very expensive and will likely cause the cost for each additional mile to increase.</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1" name="Shape 391"/>
        <p:cNvGrpSpPr/>
        <p:nvPr/>
      </p:nvGrpSpPr>
      <p:grpSpPr>
        <a:xfrm>
          <a:off x="0" y="0"/>
          <a:ext cx="0" cy="0"/>
          <a:chOff x="0" y="0"/>
          <a:chExt cx="0" cy="0"/>
        </a:xfrm>
      </p:grpSpPr>
      <p:sp>
        <p:nvSpPr>
          <p:cNvPr id="392" name="Google Shape;392;g363e020ef41_0_6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93" name="Google Shape;393;g363e020ef41_0_6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300">
                <a:solidFill>
                  <a:schemeClr val="dk1"/>
                </a:solidFill>
                <a:latin typeface="Calibri"/>
                <a:ea typeface="Calibri"/>
                <a:cs typeface="Calibri"/>
                <a:sym typeface="Calibri"/>
              </a:rPr>
              <a:t>Answer Feedback - Individualized by Response</a:t>
            </a:r>
            <a:endParaRPr b="1"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lphaLcPeriod"/>
            </a:pPr>
            <a:r>
              <a:rPr lang="en" sz="1300">
                <a:solidFill>
                  <a:schemeClr val="dk1"/>
                </a:solidFill>
                <a:latin typeface="Calibri"/>
                <a:ea typeface="Calibri"/>
                <a:cs typeface="Calibri"/>
                <a:sym typeface="Calibri"/>
              </a:rPr>
              <a:t>Incorrect. The slope of the line is the coefficient of 𝑥.</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lphaLcPeriod"/>
            </a:pPr>
            <a:r>
              <a:rPr lang="en" sz="1300">
                <a:solidFill>
                  <a:schemeClr val="dk1"/>
                </a:solidFill>
                <a:latin typeface="Calibri"/>
                <a:ea typeface="Calibri"/>
                <a:cs typeface="Calibri"/>
                <a:sym typeface="Calibri"/>
              </a:rPr>
              <a:t>Incorrect. This was found using the first two points in the table. Use technology to enter the data from the table, and then find the linear regression line.</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lphaLcPeriod"/>
            </a:pPr>
            <a:r>
              <a:rPr b="1" lang="en" sz="1300">
                <a:solidFill>
                  <a:schemeClr val="dk1"/>
                </a:solidFill>
                <a:latin typeface="Calibri"/>
                <a:ea typeface="Calibri"/>
                <a:cs typeface="Calibri"/>
                <a:sym typeface="Calibri"/>
              </a:rPr>
              <a:t>That’s correct! </a:t>
            </a:r>
            <a:r>
              <a:rPr lang="en" sz="1300">
                <a:solidFill>
                  <a:schemeClr val="dk1"/>
                </a:solidFill>
                <a:latin typeface="Calibri"/>
                <a:ea typeface="Calibri"/>
                <a:cs typeface="Calibri"/>
                <a:sym typeface="Calibri"/>
              </a:rPr>
              <a:t>The slope of the line is the coefficient of 𝑥. The 𝑦-intercept would be below 3,700 with the linear trend.</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lphaLcPeriod"/>
            </a:pPr>
            <a:r>
              <a:rPr lang="en" sz="1300">
                <a:solidFill>
                  <a:schemeClr val="dk1"/>
                </a:solidFill>
                <a:latin typeface="Calibri"/>
                <a:ea typeface="Calibri"/>
                <a:cs typeface="Calibri"/>
                <a:sym typeface="Calibri"/>
              </a:rPr>
              <a:t>Incorrect. The trend is increasing in the table, so the slope should be positive.</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2" name="Shape 402"/>
        <p:cNvGrpSpPr/>
        <p:nvPr/>
      </p:nvGrpSpPr>
      <p:grpSpPr>
        <a:xfrm>
          <a:off x="0" y="0"/>
          <a:ext cx="0" cy="0"/>
          <a:chOff x="0" y="0"/>
          <a:chExt cx="0" cy="0"/>
        </a:xfrm>
      </p:grpSpPr>
      <p:sp>
        <p:nvSpPr>
          <p:cNvPr id="403" name="Google Shape;403;g363e020ef41_0_7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04" name="Google Shape;404;g363e020ef41_0_7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b="1" lang="en" sz="1300">
                <a:solidFill>
                  <a:srgbClr val="1D2125"/>
                </a:solidFill>
                <a:latin typeface="Calibri"/>
                <a:ea typeface="Calibri"/>
                <a:cs typeface="Calibri"/>
                <a:sym typeface="Calibri"/>
              </a:rPr>
              <a:t>NOTE: </a:t>
            </a:r>
            <a:r>
              <a:rPr lang="en" sz="1300">
                <a:solidFill>
                  <a:srgbClr val="1D2125"/>
                </a:solidFill>
                <a:latin typeface="Calibri"/>
                <a:ea typeface="Calibri"/>
                <a:cs typeface="Calibri"/>
                <a:sym typeface="Calibri"/>
              </a:rPr>
              <a:t>The data can be accessed in this </a:t>
            </a:r>
            <a:r>
              <a:rPr lang="en" sz="1300" u="sng">
                <a:solidFill>
                  <a:schemeClr val="hlink"/>
                </a:solidFill>
                <a:latin typeface="Calibri"/>
                <a:ea typeface="Calibri"/>
                <a:cs typeface="Calibri"/>
                <a:sym typeface="Calibri"/>
                <a:hlinkClick r:id="rId2"/>
              </a:rPr>
              <a:t>Google sheet</a:t>
            </a:r>
            <a:r>
              <a:rPr lang="en" sz="1300">
                <a:solidFill>
                  <a:srgbClr val="1D2125"/>
                </a:solidFill>
                <a:latin typeface="Calibri"/>
                <a:ea typeface="Calibri"/>
                <a:cs typeface="Calibri"/>
                <a:sym typeface="Calibri"/>
              </a:rPr>
              <a:t> and displayed or a copy can be shared with students. Recall that students can copy and paste data from a spreadsheet into Desmos. A </a:t>
            </a:r>
            <a:r>
              <a:rPr lang="en" sz="1300" u="sng">
                <a:solidFill>
                  <a:schemeClr val="hlink"/>
                </a:solidFill>
                <a:latin typeface="Calibri"/>
                <a:ea typeface="Calibri"/>
                <a:cs typeface="Calibri"/>
                <a:sym typeface="Calibri"/>
                <a:hlinkClick r:id="rId3"/>
              </a:rPr>
              <a:t>Desmos graph</a:t>
            </a:r>
            <a:r>
              <a:rPr lang="en" sz="1300">
                <a:solidFill>
                  <a:srgbClr val="1D2125"/>
                </a:solidFill>
                <a:latin typeface="Calibri"/>
                <a:ea typeface="Calibri"/>
                <a:cs typeface="Calibri"/>
                <a:sym typeface="Calibri"/>
              </a:rPr>
              <a:t> of this data can also be shared with students. </a:t>
            </a:r>
            <a:r>
              <a:rPr lang="en" sz="1300">
                <a:solidFill>
                  <a:srgbClr val="1D2125"/>
                </a:solidFill>
                <a:latin typeface="Calibri"/>
                <a:ea typeface="Calibri"/>
                <a:cs typeface="Calibri"/>
                <a:sym typeface="Calibri"/>
              </a:rPr>
              <a:t>The data can also be accessed in the Self Check for </a:t>
            </a:r>
            <a:r>
              <a:rPr lang="en" sz="1300" u="sng">
                <a:solidFill>
                  <a:schemeClr val="hlink"/>
                </a:solidFill>
                <a:latin typeface="Calibri"/>
                <a:ea typeface="Calibri"/>
                <a:cs typeface="Calibri"/>
                <a:sym typeface="Calibri"/>
                <a:hlinkClick r:id="rId4"/>
              </a:rPr>
              <a:t>this lesson in the online textbook.</a:t>
            </a:r>
            <a:r>
              <a:rPr lang="en" sz="1300">
                <a:solidFill>
                  <a:srgbClr val="1D2125"/>
                </a:solidFill>
                <a:latin typeface="Calibri"/>
                <a:ea typeface="Calibri"/>
                <a:cs typeface="Calibri"/>
                <a:sym typeface="Calibri"/>
              </a:rPr>
              <a:t> </a:t>
            </a:r>
            <a:endParaRPr sz="1300">
              <a:solidFill>
                <a:srgbClr val="1D2125"/>
              </a:solidFill>
              <a:latin typeface="Calibri"/>
              <a:ea typeface="Calibri"/>
              <a:cs typeface="Calibri"/>
              <a:sym typeface="Calibri"/>
            </a:endParaRPr>
          </a:p>
          <a:p>
            <a:pPr indent="0" lvl="0" marL="0" rtl="0" algn="l">
              <a:lnSpc>
                <a:spcPct val="115000"/>
              </a:lnSpc>
              <a:spcBef>
                <a:spcPts val="0"/>
              </a:spcBef>
              <a:spcAft>
                <a:spcPts val="0"/>
              </a:spcAft>
              <a:buNone/>
            </a:pPr>
            <a:r>
              <a:t/>
            </a:r>
            <a:endParaRPr sz="1300">
              <a:solidFill>
                <a:srgbClr val="1D2125"/>
              </a:solidFill>
              <a:latin typeface="Calibri"/>
              <a:ea typeface="Calibri"/>
              <a:cs typeface="Calibri"/>
              <a:sym typeface="Calibri"/>
            </a:endParaRPr>
          </a:p>
          <a:p>
            <a:pPr indent="0" lvl="0" marL="0" rtl="0" algn="l">
              <a:lnSpc>
                <a:spcPct val="115000"/>
              </a:lnSpc>
              <a:spcBef>
                <a:spcPts val="0"/>
              </a:spcBef>
              <a:spcAft>
                <a:spcPts val="0"/>
              </a:spcAft>
              <a:buNone/>
            </a:pPr>
            <a:r>
              <a:rPr b="1" lang="en" sz="1300">
                <a:solidFill>
                  <a:srgbClr val="1D2125"/>
                </a:solidFill>
                <a:latin typeface="Calibri"/>
                <a:ea typeface="Calibri"/>
                <a:cs typeface="Calibri"/>
                <a:sym typeface="Calibri"/>
              </a:rPr>
              <a:t>Answers</a:t>
            </a:r>
            <a:endParaRPr b="1" sz="1300">
              <a:solidFill>
                <a:srgbClr val="1D2125"/>
              </a:solidFill>
              <a:latin typeface="Calibri"/>
              <a:ea typeface="Calibri"/>
              <a:cs typeface="Calibri"/>
              <a:sym typeface="Calibri"/>
            </a:endParaRPr>
          </a:p>
          <a:p>
            <a:pPr indent="-311150" lvl="0" marL="457200" rtl="0" algn="l">
              <a:lnSpc>
                <a:spcPct val="115000"/>
              </a:lnSpc>
              <a:spcBef>
                <a:spcPts val="0"/>
              </a:spcBef>
              <a:spcAft>
                <a:spcPts val="0"/>
              </a:spcAft>
              <a:buClr>
                <a:srgbClr val="1D2125"/>
              </a:buClr>
              <a:buSzPts val="1300"/>
              <a:buFont typeface="Calibri"/>
              <a:buAutoNum type="arabicPeriod"/>
            </a:pPr>
            <a:r>
              <a:rPr lang="en" sz="1300">
                <a:solidFill>
                  <a:srgbClr val="1D2125"/>
                </a:solidFill>
                <a:latin typeface="Calibri"/>
                <a:ea typeface="Calibri"/>
                <a:cs typeface="Calibri"/>
                <a:sym typeface="Calibri"/>
              </a:rPr>
              <a:t>See graph in the online textbook or </a:t>
            </a:r>
            <a:r>
              <a:rPr lang="en" sz="1300" u="sng">
                <a:solidFill>
                  <a:schemeClr val="hlink"/>
                </a:solidFill>
                <a:latin typeface="Calibri"/>
                <a:ea typeface="Calibri"/>
                <a:cs typeface="Calibri"/>
                <a:sym typeface="Calibri"/>
                <a:hlinkClick r:id="rId5"/>
              </a:rPr>
              <a:t>access this Desmos</a:t>
            </a:r>
            <a:r>
              <a:rPr lang="en" sz="1300">
                <a:solidFill>
                  <a:srgbClr val="1D2125"/>
                </a:solidFill>
                <a:latin typeface="Calibri"/>
                <a:ea typeface="Calibri"/>
                <a:cs typeface="Calibri"/>
                <a:sym typeface="Calibri"/>
              </a:rPr>
              <a:t> graph.</a:t>
            </a:r>
            <a:endParaRPr sz="1300">
              <a:solidFill>
                <a:srgbClr val="1D2125"/>
              </a:solidFill>
              <a:latin typeface="Calibri"/>
              <a:ea typeface="Calibri"/>
              <a:cs typeface="Calibri"/>
              <a:sym typeface="Calibri"/>
            </a:endParaRPr>
          </a:p>
          <a:p>
            <a:pPr indent="-311150" lvl="0" marL="457200" rtl="0" algn="l">
              <a:lnSpc>
                <a:spcPct val="115000"/>
              </a:lnSpc>
              <a:spcBef>
                <a:spcPts val="0"/>
              </a:spcBef>
              <a:spcAft>
                <a:spcPts val="0"/>
              </a:spcAft>
              <a:buClr>
                <a:srgbClr val="1D2125"/>
              </a:buClr>
              <a:buSzPts val="1300"/>
              <a:buFont typeface="Calibri"/>
              <a:buAutoNum type="arabicPeriod"/>
            </a:pPr>
            <a:r>
              <a:rPr lang="en" sz="1300">
                <a:solidFill>
                  <a:srgbClr val="1D2125"/>
                </a:solidFill>
                <a:latin typeface="Calibri"/>
                <a:ea typeface="Calibri"/>
                <a:cs typeface="Calibri"/>
                <a:sym typeface="Calibri"/>
              </a:rPr>
              <a:t>The line of best fit for the data is 𝑦 = 3.02𝑥 + 154.68.</a:t>
            </a:r>
            <a:endParaRPr sz="1300">
              <a:solidFill>
                <a:srgbClr val="1D2125"/>
              </a:solidFill>
              <a:latin typeface="Calibri"/>
              <a:ea typeface="Calibri"/>
              <a:cs typeface="Calibri"/>
              <a:sym typeface="Calibri"/>
            </a:endParaRPr>
          </a:p>
          <a:p>
            <a:pPr indent="-311150" lvl="0" marL="457200" rtl="0" algn="l">
              <a:lnSpc>
                <a:spcPct val="115000"/>
              </a:lnSpc>
              <a:spcBef>
                <a:spcPts val="0"/>
              </a:spcBef>
              <a:spcAft>
                <a:spcPts val="0"/>
              </a:spcAft>
              <a:buClr>
                <a:srgbClr val="1D2125"/>
              </a:buClr>
              <a:buSzPts val="1300"/>
              <a:buFont typeface="Calibri"/>
              <a:buAutoNum type="arabicPeriod"/>
            </a:pPr>
            <a:r>
              <a:rPr lang="en" sz="1300">
                <a:solidFill>
                  <a:srgbClr val="1D2125"/>
                </a:solidFill>
                <a:latin typeface="Calibri"/>
                <a:ea typeface="Calibri"/>
                <a:cs typeface="Calibri"/>
                <a:sym typeface="Calibri"/>
              </a:rPr>
              <a:t>The slope of the line of best fit is 3.02. This signifies that for every pound more the crocodile weighs, it has 3.02 more pounds of bite force. This value makes sense. </a:t>
            </a:r>
            <a:endParaRPr sz="1300">
              <a:solidFill>
                <a:srgbClr val="1D2125"/>
              </a:solidFill>
              <a:latin typeface="Calibri"/>
              <a:ea typeface="Calibri"/>
              <a:cs typeface="Calibri"/>
              <a:sym typeface="Calibri"/>
            </a:endParaRPr>
          </a:p>
          <a:p>
            <a:pPr indent="-311150" lvl="0" marL="457200" rtl="0" algn="l">
              <a:lnSpc>
                <a:spcPct val="115000"/>
              </a:lnSpc>
              <a:spcBef>
                <a:spcPts val="0"/>
              </a:spcBef>
              <a:spcAft>
                <a:spcPts val="0"/>
              </a:spcAft>
              <a:buClr>
                <a:srgbClr val="1D2125"/>
              </a:buClr>
              <a:buSzPts val="1300"/>
              <a:buFont typeface="Calibri"/>
              <a:buAutoNum type="arabicPeriod"/>
            </a:pPr>
            <a:r>
              <a:rPr lang="en" sz="1300">
                <a:solidFill>
                  <a:srgbClr val="1D2125"/>
                </a:solidFill>
                <a:latin typeface="Calibri"/>
                <a:ea typeface="Calibri"/>
                <a:cs typeface="Calibri"/>
                <a:sym typeface="Calibri"/>
              </a:rPr>
              <a:t>The 𝑦-intercept is 154.68, which doesn’t quite make sense for a crocodile that weighs 0 pounds but does give a minimum bite force to expect from a crocodile.</a:t>
            </a:r>
            <a:endParaRPr sz="1300">
              <a:solidFill>
                <a:srgbClr val="1D2125"/>
              </a:solidFill>
              <a:latin typeface="Calibri"/>
              <a:ea typeface="Calibri"/>
              <a:cs typeface="Calibri"/>
              <a:sym typeface="Calibri"/>
            </a:endParaRPr>
          </a:p>
          <a:p>
            <a:pPr indent="0" lvl="0" marL="457200" rtl="0" algn="l">
              <a:lnSpc>
                <a:spcPct val="115000"/>
              </a:lnSpc>
              <a:spcBef>
                <a:spcPts val="1200"/>
              </a:spcBef>
              <a:spcAft>
                <a:spcPts val="0"/>
              </a:spcAft>
              <a:buNone/>
            </a:pPr>
            <a:r>
              <a:t/>
            </a:r>
            <a:endParaRPr sz="1300">
              <a:solidFill>
                <a:srgbClr val="1D2125"/>
              </a:solidFill>
              <a:latin typeface="Calibri"/>
              <a:ea typeface="Calibri"/>
              <a:cs typeface="Calibri"/>
              <a:sym typeface="Calibri"/>
            </a:endParaRPr>
          </a:p>
          <a:p>
            <a:pPr indent="0" lvl="0" marL="0" rtl="0" algn="l">
              <a:lnSpc>
                <a:spcPct val="115000"/>
              </a:lnSpc>
              <a:spcBef>
                <a:spcPts val="1200"/>
              </a:spcBef>
              <a:spcAft>
                <a:spcPts val="0"/>
              </a:spcAft>
              <a:buNone/>
            </a:pPr>
            <a:r>
              <a:t/>
            </a:r>
            <a:endParaRPr b="1">
              <a:solidFill>
                <a:srgbClr val="1D2125"/>
              </a:solidFill>
              <a:latin typeface="Noto Sans"/>
              <a:ea typeface="Noto Sans"/>
              <a:cs typeface="Noto Sans"/>
              <a:sym typeface="Noto Sans"/>
            </a:endParaRPr>
          </a:p>
          <a:p>
            <a:pPr indent="0" lvl="0" marL="0" rtl="0" algn="l">
              <a:lnSpc>
                <a:spcPct val="115000"/>
              </a:lnSpc>
              <a:spcBef>
                <a:spcPts val="1200"/>
              </a:spcBef>
              <a:spcAft>
                <a:spcPts val="1200"/>
              </a:spcAft>
              <a:buNone/>
            </a:pPr>
            <a:r>
              <a:t/>
            </a:r>
            <a:endParaRPr b="1">
              <a:solidFill>
                <a:srgbClr val="1D2125"/>
              </a:solidFill>
              <a:latin typeface="Noto Sans"/>
              <a:ea typeface="Noto Sans"/>
              <a:cs typeface="Noto Sans"/>
              <a:sym typeface="Noto Sans"/>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1" name="Shape 411"/>
        <p:cNvGrpSpPr/>
        <p:nvPr/>
      </p:nvGrpSpPr>
      <p:grpSpPr>
        <a:xfrm>
          <a:off x="0" y="0"/>
          <a:ext cx="0" cy="0"/>
          <a:chOff x="0" y="0"/>
          <a:chExt cx="0" cy="0"/>
        </a:xfrm>
      </p:grpSpPr>
      <p:sp>
        <p:nvSpPr>
          <p:cNvPr id="412" name="Google Shape;412;g363e020ef41_0_21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13" name="Google Shape;413;g363e020ef41_0_2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t/>
            </a: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4" name="Shape 444"/>
        <p:cNvGrpSpPr/>
        <p:nvPr/>
      </p:nvGrpSpPr>
      <p:grpSpPr>
        <a:xfrm>
          <a:off x="0" y="0"/>
          <a:ext cx="0" cy="0"/>
          <a:chOff x="0" y="0"/>
          <a:chExt cx="0" cy="0"/>
        </a:xfrm>
      </p:grpSpPr>
      <p:sp>
        <p:nvSpPr>
          <p:cNvPr id="445" name="Google Shape;445;g363e020ef41_0_33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46" name="Google Shape;446;g363e020ef41_0_33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20000"/>
              </a:lnSpc>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Cool Down (5 minutes)</a:t>
            </a:r>
            <a:endParaRPr b="1" sz="1300">
              <a:solidFill>
                <a:schemeClr val="dk1"/>
              </a:solidFill>
              <a:latin typeface="Calibri"/>
              <a:ea typeface="Calibri"/>
              <a:cs typeface="Calibri"/>
              <a:sym typeface="Calibri"/>
            </a:endParaRPr>
          </a:p>
          <a:p>
            <a:pPr indent="0" lvl="0" marL="0" rtl="0" algn="l">
              <a:spcBef>
                <a:spcPts val="400"/>
              </a:spcBef>
              <a:spcAft>
                <a:spcPts val="0"/>
              </a:spcAft>
              <a:buNone/>
            </a:pPr>
            <a:r>
              <a:rPr b="1" lang="en" sz="1300">
                <a:solidFill>
                  <a:schemeClr val="dk1"/>
                </a:solidFill>
                <a:latin typeface="Calibri"/>
                <a:ea typeface="Calibri"/>
                <a:cs typeface="Calibri"/>
                <a:sym typeface="Calibri"/>
              </a:rPr>
              <a:t>Answer</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Graph B. Your answer may vary, but here is a sample. The points in scatter plot B seem to follow the shape of a line of best fit. The points in scatter plot in A are very spread out.</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b="1" i="1" lang="en" sz="1300">
                <a:solidFill>
                  <a:schemeClr val="dk1"/>
                </a:solidFill>
                <a:latin typeface="Calibri"/>
                <a:ea typeface="Calibri"/>
                <a:cs typeface="Calibri"/>
                <a:sym typeface="Calibri"/>
              </a:rPr>
              <a:t>Question 2 of the Cool Down is displayed on the next slide. </a:t>
            </a:r>
            <a:endParaRPr b="1" i="1" sz="1300">
              <a:solidFill>
                <a:schemeClr val="dk1"/>
              </a:solidFill>
              <a:latin typeface="Calibri"/>
              <a:ea typeface="Calibri"/>
              <a:cs typeface="Calibri"/>
              <a:sym typeface="Calibri"/>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5" name="Shape 455"/>
        <p:cNvGrpSpPr/>
        <p:nvPr/>
      </p:nvGrpSpPr>
      <p:grpSpPr>
        <a:xfrm>
          <a:off x="0" y="0"/>
          <a:ext cx="0" cy="0"/>
          <a:chOff x="0" y="0"/>
          <a:chExt cx="0" cy="0"/>
        </a:xfrm>
      </p:grpSpPr>
      <p:sp>
        <p:nvSpPr>
          <p:cNvPr id="456" name="Google Shape;456;g3480998f8e0_3_1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57" name="Google Shape;457;g3480998f8e0_3_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20000"/>
              </a:lnSpc>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Cool Down (5 minutes)</a:t>
            </a:r>
            <a:endParaRPr b="1" sz="1300">
              <a:solidFill>
                <a:schemeClr val="dk1"/>
              </a:solidFill>
              <a:latin typeface="Calibri"/>
              <a:ea typeface="Calibri"/>
              <a:cs typeface="Calibri"/>
              <a:sym typeface="Calibri"/>
            </a:endParaRPr>
          </a:p>
          <a:p>
            <a:pPr indent="0" lvl="0" marL="0" rtl="0" algn="l">
              <a:spcBef>
                <a:spcPts val="400"/>
              </a:spcBef>
              <a:spcAft>
                <a:spcPts val="0"/>
              </a:spcAft>
              <a:buNone/>
            </a:pPr>
            <a:r>
              <a:rPr b="1" lang="en" sz="1300">
                <a:solidFill>
                  <a:schemeClr val="dk1"/>
                </a:solidFill>
                <a:latin typeface="Calibri"/>
                <a:ea typeface="Calibri"/>
                <a:cs typeface="Calibri"/>
                <a:sym typeface="Calibri"/>
              </a:rPr>
              <a:t>Answer</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startAt="2"/>
            </a:pPr>
            <a:r>
              <a:rPr lang="en" sz="1300">
                <a:solidFill>
                  <a:schemeClr val="dk1"/>
                </a:solidFill>
                <a:latin typeface="Calibri"/>
                <a:ea typeface="Calibri"/>
                <a:cs typeface="Calibri"/>
                <a:sym typeface="Calibri"/>
              </a:rPr>
              <a:t>𝑦 = 0.13𝑥 − 0.19 (choice C)</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b="1" lang="en" sz="1300">
                <a:solidFill>
                  <a:schemeClr val="dk1"/>
                </a:solidFill>
                <a:latin typeface="Calibri"/>
                <a:ea typeface="Calibri"/>
                <a:cs typeface="Calibri"/>
                <a:sym typeface="Calibri"/>
              </a:rPr>
              <a:t>Response to Student Thinking - Points to Emphasize</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lang="en" sz="1300" u="sng">
                <a:solidFill>
                  <a:schemeClr val="hlink"/>
                </a:solidFill>
                <a:latin typeface="Calibri"/>
                <a:ea typeface="Calibri"/>
                <a:cs typeface="Calibri"/>
                <a:sym typeface="Calibri"/>
                <a:hlinkClick r:id="rId2"/>
              </a:rPr>
              <a:t>Unit 3 Project</a:t>
            </a:r>
            <a:r>
              <a:rPr lang="en" sz="1300">
                <a:solidFill>
                  <a:schemeClr val="dk1"/>
                </a:solidFill>
                <a:latin typeface="Calibri"/>
                <a:ea typeface="Calibri"/>
                <a:cs typeface="Calibri"/>
                <a:sym typeface="Calibri"/>
              </a:rPr>
              <a:t> provides an additional opportunity to work with fitted lines.</a:t>
            </a:r>
            <a:endParaRPr sz="1300">
              <a:solidFill>
                <a:schemeClr val="dk1"/>
              </a:solidFill>
              <a:latin typeface="Calibri"/>
              <a:ea typeface="Calibri"/>
              <a:cs typeface="Calibri"/>
              <a:sym typeface="Calibri"/>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4" name="Shape 464"/>
        <p:cNvGrpSpPr/>
        <p:nvPr/>
      </p:nvGrpSpPr>
      <p:grpSpPr>
        <a:xfrm>
          <a:off x="0" y="0"/>
          <a:ext cx="0" cy="0"/>
          <a:chOff x="0" y="0"/>
          <a:chExt cx="0" cy="0"/>
        </a:xfrm>
      </p:grpSpPr>
      <p:sp>
        <p:nvSpPr>
          <p:cNvPr id="465" name="Google Shape;465;g363e020ef41_0_24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66" name="Google Shape;466;g363e020ef41_0_24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t/>
            </a:r>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97" name="Shape 497"/>
        <p:cNvGrpSpPr/>
        <p:nvPr/>
      </p:nvGrpSpPr>
      <p:grpSpPr>
        <a:xfrm>
          <a:off x="0" y="0"/>
          <a:ext cx="0" cy="0"/>
          <a:chOff x="0" y="0"/>
          <a:chExt cx="0" cy="0"/>
        </a:xfrm>
      </p:grpSpPr>
      <p:sp>
        <p:nvSpPr>
          <p:cNvPr id="498" name="Google Shape;498;g3480998f8e0_3_7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99" name="Google Shape;499;g3480998f8e0_3_7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300">
                <a:solidFill>
                  <a:schemeClr val="dk1"/>
                </a:solidFill>
                <a:latin typeface="Calibri"/>
                <a:ea typeface="Calibri"/>
                <a:cs typeface="Calibri"/>
                <a:sym typeface="Calibri"/>
              </a:rPr>
              <a:t>Digital Practice: </a:t>
            </a:r>
            <a:r>
              <a:rPr lang="en" sz="1300">
                <a:solidFill>
                  <a:schemeClr val="dk1"/>
                </a:solidFill>
                <a:latin typeface="Calibri"/>
                <a:ea typeface="Calibri"/>
                <a:cs typeface="Calibri"/>
                <a:sym typeface="Calibri"/>
              </a:rPr>
              <a:t>Access the practice pages at </a:t>
            </a:r>
            <a:r>
              <a:rPr lang="en" sz="1300" u="sng">
                <a:solidFill>
                  <a:schemeClr val="hlink"/>
                </a:solidFill>
                <a:latin typeface="Calibri"/>
                <a:ea typeface="Calibri"/>
                <a:cs typeface="Calibri"/>
                <a:sym typeface="Calibri"/>
                <a:hlinkClick r:id="rId2"/>
              </a:rPr>
              <a:t>https://openstax.org/details/books/algebra-1</a:t>
            </a:r>
            <a:r>
              <a:rPr lang="en" sz="1300">
                <a:solidFill>
                  <a:schemeClr val="dk1"/>
                </a:solidFill>
                <a:latin typeface="Calibri"/>
                <a:ea typeface="Calibri"/>
                <a:cs typeface="Calibri"/>
                <a:sym typeface="Calibri"/>
              </a:rPr>
              <a:t> </a:t>
            </a:r>
            <a:endParaRPr sz="1300">
              <a:solidFill>
                <a:schemeClr val="dk1"/>
              </a:solidFill>
              <a:latin typeface="Calibri"/>
              <a:ea typeface="Calibri"/>
              <a:cs typeface="Calibri"/>
              <a:sym typeface="Calibri"/>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6" name="Shape 506"/>
        <p:cNvGrpSpPr/>
        <p:nvPr/>
      </p:nvGrpSpPr>
      <p:grpSpPr>
        <a:xfrm>
          <a:off x="0" y="0"/>
          <a:ext cx="0" cy="0"/>
          <a:chOff x="0" y="0"/>
          <a:chExt cx="0" cy="0"/>
        </a:xfrm>
      </p:grpSpPr>
      <p:sp>
        <p:nvSpPr>
          <p:cNvPr id="507" name="Google Shape;507;g363e020ef41_0_27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08" name="Google Shape;508;g363e020ef41_0_27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t/>
            </a:r>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39" name="Shape 539"/>
        <p:cNvGrpSpPr/>
        <p:nvPr/>
      </p:nvGrpSpPr>
      <p:grpSpPr>
        <a:xfrm>
          <a:off x="0" y="0"/>
          <a:ext cx="0" cy="0"/>
          <a:chOff x="0" y="0"/>
          <a:chExt cx="0" cy="0"/>
        </a:xfrm>
      </p:grpSpPr>
      <p:sp>
        <p:nvSpPr>
          <p:cNvPr id="540" name="Google Shape;540;g3480998f8e0_3_13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41" name="Google Shape;541;g3480998f8e0_3_13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1300">
                <a:solidFill>
                  <a:schemeClr val="dk1"/>
                </a:solidFill>
                <a:latin typeface="Calibri"/>
                <a:ea typeface="Calibri"/>
                <a:cs typeface="Calibri"/>
                <a:sym typeface="Calibri"/>
              </a:rPr>
              <a:t>Pose the provided questions for discussion with students.</a:t>
            </a:r>
            <a:r>
              <a:rPr b="1" lang="en" sz="1300">
                <a:solidFill>
                  <a:schemeClr val="dk1"/>
                </a:solidFill>
                <a:latin typeface="Calibri"/>
                <a:ea typeface="Calibri"/>
                <a:cs typeface="Calibri"/>
                <a:sym typeface="Calibri"/>
              </a:rPr>
              <a:t> </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b="1" lang="en" sz="1300">
                <a:solidFill>
                  <a:schemeClr val="dk1"/>
                </a:solidFill>
                <a:latin typeface="Calibri"/>
                <a:ea typeface="Calibri"/>
                <a:cs typeface="Calibri"/>
                <a:sym typeface="Calibri"/>
              </a:rPr>
              <a:t>Answers</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T</a:t>
            </a:r>
            <a:r>
              <a:rPr lang="en" sz="1300">
                <a:solidFill>
                  <a:schemeClr val="dk1"/>
                </a:solidFill>
                <a:latin typeface="Calibri"/>
                <a:ea typeface="Calibri"/>
                <a:cs typeface="Calibri"/>
                <a:sym typeface="Calibri"/>
              </a:rPr>
              <a:t>he best linear model for the data</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You can use technology to generate the line of best fit, but then you need to graph it on the scatter plot to verify that it fits the data well. It needs to follow the trend of the data, it should go roughly through the middle of the data, and it should have roughly the same number of data points on either side of it.</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The dashed line fits the data better because its slope and vertical intercept more closely resemble the trend of the data than the slope and vertical intercept of the solid line. It is not the line of best fit because it does not go through the middle of the data. It should be a little lower on the graph.</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48" name="Shape 548"/>
        <p:cNvGrpSpPr/>
        <p:nvPr/>
      </p:nvGrpSpPr>
      <p:grpSpPr>
        <a:xfrm>
          <a:off x="0" y="0"/>
          <a:ext cx="0" cy="0"/>
          <a:chOff x="0" y="0"/>
          <a:chExt cx="0" cy="0"/>
        </a:xfrm>
      </p:grpSpPr>
      <p:sp>
        <p:nvSpPr>
          <p:cNvPr id="549" name="Google Shape;549;g3480998f8e0_3_15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50" name="Google Shape;550;g3480998f8e0_3_15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20000"/>
              </a:lnSpc>
              <a:spcBef>
                <a:spcPts val="0"/>
              </a:spcBef>
              <a:spcAft>
                <a:spcPts val="200"/>
              </a:spcAft>
              <a:buClr>
                <a:schemeClr val="dk1"/>
              </a:buClr>
              <a:buSzPts val="1100"/>
              <a:buFont typeface="Arial"/>
              <a:buNone/>
            </a:pPr>
            <a:r>
              <a:rPr b="1" i="1" lang="en" sz="1300">
                <a:solidFill>
                  <a:schemeClr val="dk1"/>
                </a:solidFill>
                <a:latin typeface="Calibri"/>
                <a:ea typeface="Calibri"/>
                <a:cs typeface="Calibri"/>
                <a:sym typeface="Calibri"/>
              </a:rPr>
              <a:t>Note: Lesson 3.3 on residuals is beyond the expectation of the TEKS and denoted as an optional lesson. Therefore, students may or may not understand the term, “residual,” based on coverage of that lesson. A lack of coverage for lesson 3.3 will not negatively impact student success for subsequent lessons.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3" name="Shape 13"/>
        <p:cNvGrpSpPr/>
        <p:nvPr/>
      </p:nvGrpSpPr>
      <p:grpSpPr>
        <a:xfrm>
          <a:off x="0" y="0"/>
          <a:ext cx="0" cy="0"/>
          <a:chOff x="0" y="0"/>
          <a:chExt cx="0" cy="0"/>
        </a:xfrm>
      </p:grpSpPr>
      <p:sp>
        <p:nvSpPr>
          <p:cNvPr id="14" name="Google Shape;14;p3"/>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Clr>
                <a:srgbClr val="005047"/>
              </a:buClr>
              <a:buSzPts val="2800"/>
              <a:buNone/>
              <a:defRPr sz="2800">
                <a:solidFill>
                  <a:srgbClr val="005047"/>
                </a:solidFill>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5" name="Google Shape;15;p3"/>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lvl1pPr indent="-342900" lvl="0" marL="457200">
              <a:spcBef>
                <a:spcPts val="0"/>
              </a:spcBef>
              <a:spcAft>
                <a:spcPts val="0"/>
              </a:spcAft>
              <a:buClr>
                <a:srgbClr val="424242"/>
              </a:buClr>
              <a:buSzPts val="1800"/>
              <a:buChar char="●"/>
              <a:defRPr>
                <a:solidFill>
                  <a:srgbClr val="424242"/>
                </a:solidFill>
              </a:defRPr>
            </a:lvl1pPr>
            <a:lvl2pPr indent="-330200" lvl="1" marL="914400">
              <a:spcBef>
                <a:spcPts val="0"/>
              </a:spcBef>
              <a:spcAft>
                <a:spcPts val="0"/>
              </a:spcAft>
              <a:buClr>
                <a:srgbClr val="424242"/>
              </a:buClr>
              <a:buSzPts val="1600"/>
              <a:buChar char="○"/>
              <a:defRPr sz="1600">
                <a:solidFill>
                  <a:srgbClr val="424242"/>
                </a:solidFill>
              </a:defRPr>
            </a:lvl2pPr>
            <a:lvl3pPr indent="-330200" lvl="2" marL="1371600">
              <a:spcBef>
                <a:spcPts val="0"/>
              </a:spcBef>
              <a:spcAft>
                <a:spcPts val="0"/>
              </a:spcAft>
              <a:buClr>
                <a:srgbClr val="424242"/>
              </a:buClr>
              <a:buSzPts val="1600"/>
              <a:buChar char="■"/>
              <a:defRPr sz="1600">
                <a:solidFill>
                  <a:srgbClr val="424242"/>
                </a:solidFill>
              </a:defRPr>
            </a:lvl3pPr>
            <a:lvl4pPr indent="-330200" lvl="3" marL="1828800">
              <a:spcBef>
                <a:spcPts val="0"/>
              </a:spcBef>
              <a:spcAft>
                <a:spcPts val="0"/>
              </a:spcAft>
              <a:buClr>
                <a:srgbClr val="424242"/>
              </a:buClr>
              <a:buSzPts val="1600"/>
              <a:buChar char="●"/>
              <a:defRPr sz="1600">
                <a:solidFill>
                  <a:srgbClr val="424242"/>
                </a:solidFill>
              </a:defRPr>
            </a:lvl4pPr>
            <a:lvl5pPr indent="-330200" lvl="4" marL="2286000">
              <a:spcBef>
                <a:spcPts val="0"/>
              </a:spcBef>
              <a:spcAft>
                <a:spcPts val="0"/>
              </a:spcAft>
              <a:buClr>
                <a:srgbClr val="424242"/>
              </a:buClr>
              <a:buSzPts val="1600"/>
              <a:buChar char="○"/>
              <a:defRPr sz="1600">
                <a:solidFill>
                  <a:srgbClr val="424242"/>
                </a:solidFill>
              </a:defRPr>
            </a:lvl5pPr>
            <a:lvl6pPr indent="-330200" lvl="5" marL="2743200">
              <a:spcBef>
                <a:spcPts val="0"/>
              </a:spcBef>
              <a:spcAft>
                <a:spcPts val="0"/>
              </a:spcAft>
              <a:buClr>
                <a:srgbClr val="424242"/>
              </a:buClr>
              <a:buSzPts val="1600"/>
              <a:buChar char="■"/>
              <a:defRPr sz="1600">
                <a:solidFill>
                  <a:srgbClr val="424242"/>
                </a:solidFill>
              </a:defRPr>
            </a:lvl6pPr>
            <a:lvl7pPr indent="-330200" lvl="6" marL="3200400">
              <a:spcBef>
                <a:spcPts val="0"/>
              </a:spcBef>
              <a:spcAft>
                <a:spcPts val="0"/>
              </a:spcAft>
              <a:buClr>
                <a:srgbClr val="424242"/>
              </a:buClr>
              <a:buSzPts val="1600"/>
              <a:buChar char="●"/>
              <a:defRPr sz="1600">
                <a:solidFill>
                  <a:srgbClr val="424242"/>
                </a:solidFill>
              </a:defRPr>
            </a:lvl7pPr>
            <a:lvl8pPr indent="-330200" lvl="7" marL="3657600">
              <a:spcBef>
                <a:spcPts val="0"/>
              </a:spcBef>
              <a:spcAft>
                <a:spcPts val="0"/>
              </a:spcAft>
              <a:buClr>
                <a:srgbClr val="424242"/>
              </a:buClr>
              <a:buSzPts val="1600"/>
              <a:buChar char="○"/>
              <a:defRPr sz="1600">
                <a:solidFill>
                  <a:srgbClr val="424242"/>
                </a:solidFill>
              </a:defRPr>
            </a:lvl8pPr>
            <a:lvl9pPr indent="-330200" lvl="8" marL="4114800">
              <a:spcBef>
                <a:spcPts val="0"/>
              </a:spcBef>
              <a:spcAft>
                <a:spcPts val="0"/>
              </a:spcAft>
              <a:buClr>
                <a:srgbClr val="424242"/>
              </a:buClr>
              <a:buSzPts val="1600"/>
              <a:buChar char="■"/>
              <a:defRPr sz="1600">
                <a:solidFill>
                  <a:srgbClr val="424242"/>
                </a:solidFill>
              </a:defRPr>
            </a:lvl9pPr>
          </a:lstStyle>
          <a:p/>
        </p:txBody>
      </p:sp>
      <p:sp>
        <p:nvSpPr>
          <p:cNvPr id="16" name="Google Shape;16;p3"/>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lvl1pPr lvl="0">
              <a:buNone/>
              <a:defRPr sz="1100"/>
            </a:lvl1pPr>
            <a:lvl2pPr lvl="1">
              <a:buNone/>
              <a:defRPr sz="1100"/>
            </a:lvl2pPr>
            <a:lvl3pPr lvl="2">
              <a:buNone/>
              <a:defRPr sz="1100"/>
            </a:lvl3pPr>
            <a:lvl4pPr lvl="3">
              <a:buNone/>
              <a:defRPr sz="1100"/>
            </a:lvl4pPr>
            <a:lvl5pPr lvl="4">
              <a:buNone/>
              <a:defRPr sz="1100"/>
            </a:lvl5pPr>
            <a:lvl6pPr lvl="5">
              <a:buNone/>
              <a:defRPr sz="1100"/>
            </a:lvl6pPr>
            <a:lvl7pPr lvl="6">
              <a:buNone/>
              <a:defRPr sz="1100"/>
            </a:lvl7pPr>
            <a:lvl8pPr lvl="7">
              <a:buNone/>
              <a:defRPr sz="1100"/>
            </a:lvl8pPr>
            <a:lvl9pPr lvl="8">
              <a:buNone/>
              <a:defRPr sz="1100"/>
            </a:lvl9pPr>
          </a:lstStyle>
          <a:p>
            <a:pPr indent="0" lvl="0" marL="0" rtl="0" algn="r">
              <a:spcBef>
                <a:spcPts val="0"/>
              </a:spcBef>
              <a:spcAft>
                <a:spcPts val="0"/>
              </a:spcAft>
              <a:buNone/>
            </a:pPr>
            <a:fld id="{00000000-1234-1234-1234-123412341234}" type="slidenum">
              <a:rPr lang="en"/>
              <a:t>‹#›</a:t>
            </a:fld>
            <a:endParaRPr/>
          </a:p>
        </p:txBody>
      </p:sp>
      <p:sp>
        <p:nvSpPr>
          <p:cNvPr id="17" name="Google Shape;17;p3"/>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lvl1pPr lvl="0" algn="l">
              <a:buNone/>
              <a:defRPr sz="1100"/>
            </a:lvl1pPr>
            <a:lvl2pPr lvl="1" algn="l">
              <a:buNone/>
              <a:defRPr sz="1100"/>
            </a:lvl2pPr>
            <a:lvl3pPr lvl="2" algn="l">
              <a:buNone/>
              <a:defRPr sz="1100"/>
            </a:lvl3pPr>
            <a:lvl4pPr lvl="3" algn="l">
              <a:buNone/>
              <a:defRPr sz="1100"/>
            </a:lvl4pPr>
            <a:lvl5pPr lvl="4" algn="l">
              <a:buNone/>
              <a:defRPr sz="1100"/>
            </a:lvl5pPr>
            <a:lvl6pPr lvl="5" algn="l">
              <a:buNone/>
              <a:defRPr sz="1100"/>
            </a:lvl6pPr>
            <a:lvl7pPr lvl="6" algn="l">
              <a:buNone/>
              <a:defRPr sz="1100"/>
            </a:lvl7pPr>
            <a:lvl8pPr lvl="7" algn="l">
              <a:buNone/>
              <a:defRPr sz="1100"/>
            </a:lvl8pPr>
            <a:lvl9pPr lvl="8" algn="l">
              <a:buNone/>
              <a:defRPr sz="1100"/>
            </a:lvl9pPr>
          </a:lstStyle>
          <a:p>
            <a:pPr indent="0" lvl="0" marL="0" rtl="0" algn="l">
              <a:spcBef>
                <a:spcPts val="0"/>
              </a:spcBef>
              <a:spcAft>
                <a:spcPts val="0"/>
              </a:spcAft>
              <a:buNone/>
            </a:pPr>
            <a:r>
              <a:rPr lang="en"/>
              <a:t>Page name</a:t>
            </a:r>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Lesson Activity)" type="twoColTx">
  <p:cSld name="TITLE_AND_TWO_COLUMNS">
    <p:spTree>
      <p:nvGrpSpPr>
        <p:cNvPr id="18" name="Shape 18"/>
        <p:cNvGrpSpPr/>
        <p:nvPr/>
      </p:nvGrpSpPr>
      <p:grpSpPr>
        <a:xfrm>
          <a:off x="0" y="0"/>
          <a:ext cx="0" cy="0"/>
          <a:chOff x="0" y="0"/>
          <a:chExt cx="0" cy="0"/>
        </a:xfrm>
      </p:grpSpPr>
      <p:sp>
        <p:nvSpPr>
          <p:cNvPr id="19" name="Google Shape;19;p4"/>
          <p:cNvSpPr txBox="1"/>
          <p:nvPr>
            <p:ph type="title"/>
          </p:nvPr>
        </p:nvSpPr>
        <p:spPr>
          <a:xfrm>
            <a:off x="311700" y="445025"/>
            <a:ext cx="8520600" cy="572700"/>
          </a:xfrm>
          <a:prstGeom prst="rect">
            <a:avLst/>
          </a:prstGeom>
          <a:ln>
            <a:noFill/>
          </a:ln>
        </p:spPr>
        <p:txBody>
          <a:bodyPr anchorCtr="0" anchor="t" bIns="91425" lIns="91425" spcFirstLastPara="1" rIns="91425" wrap="square" tIns="91425">
            <a:spAutoFit/>
          </a:bodyPr>
          <a:lstStyle>
            <a:lvl1pPr lvl="0">
              <a:spcBef>
                <a:spcPts val="0"/>
              </a:spcBef>
              <a:spcAft>
                <a:spcPts val="0"/>
              </a:spcAft>
              <a:buClr>
                <a:srgbClr val="005047"/>
              </a:buClr>
              <a:buSzPts val="2800"/>
              <a:buNone/>
              <a:defRPr sz="2800">
                <a:solidFill>
                  <a:srgbClr val="005047"/>
                </a:solidFill>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0" name="Google Shape;20;p4"/>
          <p:cNvSpPr txBox="1"/>
          <p:nvPr>
            <p:ph idx="1" type="body"/>
          </p:nvPr>
        </p:nvSpPr>
        <p:spPr>
          <a:xfrm>
            <a:off x="311700" y="1152475"/>
            <a:ext cx="3999900" cy="3416400"/>
          </a:xfrm>
          <a:prstGeom prst="rect">
            <a:avLst/>
          </a:prstGeom>
        </p:spPr>
        <p:txBody>
          <a:bodyPr anchorCtr="0" anchor="t" bIns="91425" lIns="91425" spcFirstLastPara="1" rIns="91425" wrap="square" tIns="91425">
            <a:noAutofit/>
          </a:bodyPr>
          <a:lstStyle>
            <a:lvl1pPr indent="-342900" lvl="0" marL="457200">
              <a:spcBef>
                <a:spcPts val="0"/>
              </a:spcBef>
              <a:spcAft>
                <a:spcPts val="0"/>
              </a:spcAft>
              <a:buClr>
                <a:srgbClr val="424242"/>
              </a:buClr>
              <a:buSzPts val="1800"/>
              <a:buChar char="●"/>
              <a:defRPr>
                <a:solidFill>
                  <a:srgbClr val="424242"/>
                </a:solidFill>
              </a:defRPr>
            </a:lvl1pPr>
            <a:lvl2pPr indent="-330200" lvl="1" marL="914400">
              <a:spcBef>
                <a:spcPts val="0"/>
              </a:spcBef>
              <a:spcAft>
                <a:spcPts val="0"/>
              </a:spcAft>
              <a:buClr>
                <a:srgbClr val="424242"/>
              </a:buClr>
              <a:buSzPts val="1600"/>
              <a:buChar char="○"/>
              <a:defRPr sz="1600">
                <a:solidFill>
                  <a:srgbClr val="424242"/>
                </a:solidFill>
              </a:defRPr>
            </a:lvl2pPr>
            <a:lvl3pPr indent="-330200" lvl="2" marL="1371600">
              <a:spcBef>
                <a:spcPts val="0"/>
              </a:spcBef>
              <a:spcAft>
                <a:spcPts val="0"/>
              </a:spcAft>
              <a:buClr>
                <a:srgbClr val="424242"/>
              </a:buClr>
              <a:buSzPts val="1600"/>
              <a:buChar char="■"/>
              <a:defRPr sz="1600">
                <a:solidFill>
                  <a:srgbClr val="424242"/>
                </a:solidFill>
              </a:defRPr>
            </a:lvl3pPr>
            <a:lvl4pPr indent="-330200" lvl="3" marL="1828800">
              <a:spcBef>
                <a:spcPts val="0"/>
              </a:spcBef>
              <a:spcAft>
                <a:spcPts val="0"/>
              </a:spcAft>
              <a:buClr>
                <a:srgbClr val="424242"/>
              </a:buClr>
              <a:buSzPts val="1600"/>
              <a:buChar char="●"/>
              <a:defRPr sz="1600">
                <a:solidFill>
                  <a:srgbClr val="424242"/>
                </a:solidFill>
              </a:defRPr>
            </a:lvl4pPr>
            <a:lvl5pPr indent="-330200" lvl="4" marL="2286000">
              <a:spcBef>
                <a:spcPts val="0"/>
              </a:spcBef>
              <a:spcAft>
                <a:spcPts val="0"/>
              </a:spcAft>
              <a:buClr>
                <a:srgbClr val="424242"/>
              </a:buClr>
              <a:buSzPts val="1600"/>
              <a:buChar char="○"/>
              <a:defRPr sz="1600">
                <a:solidFill>
                  <a:srgbClr val="424242"/>
                </a:solidFill>
              </a:defRPr>
            </a:lvl5pPr>
            <a:lvl6pPr indent="-330200" lvl="5" marL="2743200">
              <a:spcBef>
                <a:spcPts val="0"/>
              </a:spcBef>
              <a:spcAft>
                <a:spcPts val="0"/>
              </a:spcAft>
              <a:buClr>
                <a:srgbClr val="424242"/>
              </a:buClr>
              <a:buSzPts val="1600"/>
              <a:buChar char="■"/>
              <a:defRPr sz="1600">
                <a:solidFill>
                  <a:srgbClr val="424242"/>
                </a:solidFill>
              </a:defRPr>
            </a:lvl6pPr>
            <a:lvl7pPr indent="-330200" lvl="6" marL="3200400">
              <a:spcBef>
                <a:spcPts val="0"/>
              </a:spcBef>
              <a:spcAft>
                <a:spcPts val="0"/>
              </a:spcAft>
              <a:buClr>
                <a:srgbClr val="424242"/>
              </a:buClr>
              <a:buSzPts val="1600"/>
              <a:buChar char="●"/>
              <a:defRPr sz="1600">
                <a:solidFill>
                  <a:srgbClr val="424242"/>
                </a:solidFill>
              </a:defRPr>
            </a:lvl7pPr>
            <a:lvl8pPr indent="-330200" lvl="7" marL="3657600">
              <a:spcBef>
                <a:spcPts val="0"/>
              </a:spcBef>
              <a:spcAft>
                <a:spcPts val="0"/>
              </a:spcAft>
              <a:buClr>
                <a:srgbClr val="424242"/>
              </a:buClr>
              <a:buSzPts val="1600"/>
              <a:buChar char="○"/>
              <a:defRPr sz="1600">
                <a:solidFill>
                  <a:srgbClr val="424242"/>
                </a:solidFill>
              </a:defRPr>
            </a:lvl8pPr>
            <a:lvl9pPr indent="-330200" lvl="8" marL="4114800">
              <a:spcBef>
                <a:spcPts val="0"/>
              </a:spcBef>
              <a:spcAft>
                <a:spcPts val="0"/>
              </a:spcAft>
              <a:buClr>
                <a:srgbClr val="424242"/>
              </a:buClr>
              <a:buSzPts val="1600"/>
              <a:buChar char="■"/>
              <a:defRPr sz="1600">
                <a:solidFill>
                  <a:srgbClr val="424242"/>
                </a:solidFill>
              </a:defRPr>
            </a:lvl9pPr>
          </a:lstStyle>
          <a:p/>
        </p:txBody>
      </p:sp>
      <p:sp>
        <p:nvSpPr>
          <p:cNvPr id="21" name="Google Shape;21;p4"/>
          <p:cNvSpPr txBox="1"/>
          <p:nvPr>
            <p:ph idx="2" type="body"/>
          </p:nvPr>
        </p:nvSpPr>
        <p:spPr>
          <a:xfrm>
            <a:off x="4832400" y="1152475"/>
            <a:ext cx="3999900" cy="3416400"/>
          </a:xfrm>
          <a:prstGeom prst="rect">
            <a:avLst/>
          </a:prstGeom>
        </p:spPr>
        <p:txBody>
          <a:bodyPr anchorCtr="0" anchor="t" bIns="91425" lIns="91425" spcFirstLastPara="1" rIns="91425" wrap="square" tIns="91425">
            <a:noAutofit/>
          </a:bodyPr>
          <a:lstStyle>
            <a:lvl1pPr indent="-342900" lvl="0" marL="457200">
              <a:spcBef>
                <a:spcPts val="0"/>
              </a:spcBef>
              <a:spcAft>
                <a:spcPts val="0"/>
              </a:spcAft>
              <a:buClr>
                <a:srgbClr val="424242"/>
              </a:buClr>
              <a:buSzPts val="1800"/>
              <a:buChar char="●"/>
              <a:defRPr>
                <a:solidFill>
                  <a:srgbClr val="424242"/>
                </a:solidFill>
              </a:defRPr>
            </a:lvl1pPr>
            <a:lvl2pPr indent="-330200" lvl="1" marL="914400">
              <a:spcBef>
                <a:spcPts val="0"/>
              </a:spcBef>
              <a:spcAft>
                <a:spcPts val="0"/>
              </a:spcAft>
              <a:buClr>
                <a:srgbClr val="424242"/>
              </a:buClr>
              <a:buSzPts val="1600"/>
              <a:buChar char="○"/>
              <a:defRPr sz="1600">
                <a:solidFill>
                  <a:srgbClr val="424242"/>
                </a:solidFill>
              </a:defRPr>
            </a:lvl2pPr>
            <a:lvl3pPr indent="-330200" lvl="2" marL="1371600">
              <a:spcBef>
                <a:spcPts val="0"/>
              </a:spcBef>
              <a:spcAft>
                <a:spcPts val="0"/>
              </a:spcAft>
              <a:buClr>
                <a:srgbClr val="424242"/>
              </a:buClr>
              <a:buSzPts val="1600"/>
              <a:buChar char="■"/>
              <a:defRPr sz="1600">
                <a:solidFill>
                  <a:srgbClr val="424242"/>
                </a:solidFill>
              </a:defRPr>
            </a:lvl3pPr>
            <a:lvl4pPr indent="-330200" lvl="3" marL="1828800">
              <a:spcBef>
                <a:spcPts val="0"/>
              </a:spcBef>
              <a:spcAft>
                <a:spcPts val="0"/>
              </a:spcAft>
              <a:buClr>
                <a:srgbClr val="424242"/>
              </a:buClr>
              <a:buSzPts val="1600"/>
              <a:buChar char="●"/>
              <a:defRPr sz="1600">
                <a:solidFill>
                  <a:srgbClr val="424242"/>
                </a:solidFill>
              </a:defRPr>
            </a:lvl4pPr>
            <a:lvl5pPr indent="-330200" lvl="4" marL="2286000">
              <a:spcBef>
                <a:spcPts val="0"/>
              </a:spcBef>
              <a:spcAft>
                <a:spcPts val="0"/>
              </a:spcAft>
              <a:buClr>
                <a:srgbClr val="424242"/>
              </a:buClr>
              <a:buSzPts val="1600"/>
              <a:buChar char="○"/>
              <a:defRPr sz="1600">
                <a:solidFill>
                  <a:srgbClr val="424242"/>
                </a:solidFill>
              </a:defRPr>
            </a:lvl5pPr>
            <a:lvl6pPr indent="-330200" lvl="5" marL="2743200">
              <a:spcBef>
                <a:spcPts val="0"/>
              </a:spcBef>
              <a:spcAft>
                <a:spcPts val="0"/>
              </a:spcAft>
              <a:buClr>
                <a:srgbClr val="424242"/>
              </a:buClr>
              <a:buSzPts val="1600"/>
              <a:buChar char="■"/>
              <a:defRPr sz="1600">
                <a:solidFill>
                  <a:srgbClr val="424242"/>
                </a:solidFill>
              </a:defRPr>
            </a:lvl6pPr>
            <a:lvl7pPr indent="-330200" lvl="6" marL="3200400">
              <a:spcBef>
                <a:spcPts val="0"/>
              </a:spcBef>
              <a:spcAft>
                <a:spcPts val="0"/>
              </a:spcAft>
              <a:buClr>
                <a:srgbClr val="424242"/>
              </a:buClr>
              <a:buSzPts val="1600"/>
              <a:buChar char="●"/>
              <a:defRPr sz="1600">
                <a:solidFill>
                  <a:srgbClr val="424242"/>
                </a:solidFill>
              </a:defRPr>
            </a:lvl7pPr>
            <a:lvl8pPr indent="-330200" lvl="7" marL="3657600">
              <a:spcBef>
                <a:spcPts val="0"/>
              </a:spcBef>
              <a:spcAft>
                <a:spcPts val="0"/>
              </a:spcAft>
              <a:buClr>
                <a:srgbClr val="424242"/>
              </a:buClr>
              <a:buSzPts val="1600"/>
              <a:buChar char="○"/>
              <a:defRPr sz="1600">
                <a:solidFill>
                  <a:srgbClr val="424242"/>
                </a:solidFill>
              </a:defRPr>
            </a:lvl8pPr>
            <a:lvl9pPr indent="-330200" lvl="8" marL="4114800">
              <a:spcBef>
                <a:spcPts val="0"/>
              </a:spcBef>
              <a:spcAft>
                <a:spcPts val="0"/>
              </a:spcAft>
              <a:buClr>
                <a:srgbClr val="424242"/>
              </a:buClr>
              <a:buSzPts val="1600"/>
              <a:buChar char="■"/>
              <a:defRPr sz="1600">
                <a:solidFill>
                  <a:srgbClr val="424242"/>
                </a:solidFill>
              </a:defRPr>
            </a:lvl9pPr>
          </a:lstStyle>
          <a:p/>
        </p:txBody>
      </p:sp>
      <p:sp>
        <p:nvSpPr>
          <p:cNvPr id="22" name="Google Shape;22;p4"/>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lvl1pPr lvl="0">
              <a:buNone/>
              <a:defRPr sz="1100"/>
            </a:lvl1pPr>
            <a:lvl2pPr lvl="1">
              <a:buNone/>
              <a:defRPr sz="1100"/>
            </a:lvl2pPr>
            <a:lvl3pPr lvl="2">
              <a:buNone/>
              <a:defRPr sz="1100"/>
            </a:lvl3pPr>
            <a:lvl4pPr lvl="3">
              <a:buNone/>
              <a:defRPr sz="1100"/>
            </a:lvl4pPr>
            <a:lvl5pPr lvl="4">
              <a:buNone/>
              <a:defRPr sz="1100"/>
            </a:lvl5pPr>
            <a:lvl6pPr lvl="5">
              <a:buNone/>
              <a:defRPr sz="1100"/>
            </a:lvl6pPr>
            <a:lvl7pPr lvl="6">
              <a:buNone/>
              <a:defRPr sz="1100"/>
            </a:lvl7pPr>
            <a:lvl8pPr lvl="7">
              <a:buNone/>
              <a:defRPr sz="1100"/>
            </a:lvl8pPr>
            <a:lvl9pPr lvl="8">
              <a:buNone/>
              <a:defRPr sz="1100"/>
            </a:lvl9pPr>
          </a:lstStyle>
          <a:p>
            <a:pPr indent="0" lvl="0" marL="0" rtl="0" algn="r">
              <a:spcBef>
                <a:spcPts val="0"/>
              </a:spcBef>
              <a:spcAft>
                <a:spcPts val="0"/>
              </a:spcAft>
              <a:buNone/>
            </a:pPr>
            <a:fld id="{00000000-1234-1234-1234-123412341234}" type="slidenum">
              <a:rPr lang="en"/>
              <a:t>‹#›</a:t>
            </a:fld>
            <a:endParaRPr/>
          </a:p>
        </p:txBody>
      </p:sp>
      <p:sp>
        <p:nvSpPr>
          <p:cNvPr id="23" name="Google Shape;23;p4"/>
          <p:cNvSpPr txBox="1"/>
          <p:nvPr>
            <p:ph idx="3" type="sldNum"/>
          </p:nvPr>
        </p:nvSpPr>
        <p:spPr>
          <a:xfrm>
            <a:off x="311700" y="4650950"/>
            <a:ext cx="7971900" cy="354000"/>
          </a:xfrm>
          <a:prstGeom prst="rect">
            <a:avLst/>
          </a:prstGeom>
        </p:spPr>
        <p:txBody>
          <a:bodyPr anchorCtr="0" anchor="ctr" bIns="91425" lIns="91425" spcFirstLastPara="1" rIns="91425" wrap="square" tIns="91425">
            <a:spAutoFit/>
          </a:bodyPr>
          <a:lstStyle>
            <a:lvl1pPr lvl="0" algn="l">
              <a:buNone/>
              <a:defRPr sz="1100"/>
            </a:lvl1pPr>
            <a:lvl2pPr lvl="1" algn="l">
              <a:buNone/>
              <a:defRPr sz="1100"/>
            </a:lvl2pPr>
            <a:lvl3pPr lvl="2" algn="l">
              <a:buNone/>
              <a:defRPr sz="1100"/>
            </a:lvl3pPr>
            <a:lvl4pPr lvl="3" algn="l">
              <a:buNone/>
              <a:defRPr sz="1100"/>
            </a:lvl4pPr>
            <a:lvl5pPr lvl="4" algn="l">
              <a:buNone/>
              <a:defRPr sz="1100"/>
            </a:lvl5pPr>
            <a:lvl6pPr lvl="5" algn="l">
              <a:buNone/>
              <a:defRPr sz="1100"/>
            </a:lvl6pPr>
            <a:lvl7pPr lvl="6" algn="l">
              <a:buNone/>
              <a:defRPr sz="1100"/>
            </a:lvl7pPr>
            <a:lvl8pPr lvl="7" algn="l">
              <a:buNone/>
              <a:defRPr sz="1100"/>
            </a:lvl8pPr>
            <a:lvl9pPr lvl="8" algn="l">
              <a:buNone/>
              <a:defRPr sz="1100"/>
            </a:lvl9pPr>
          </a:lstStyle>
          <a:p>
            <a:pPr indent="0" lvl="0" marL="0" rtl="0" algn="l">
              <a:spcBef>
                <a:spcPts val="0"/>
              </a:spcBef>
              <a:spcAft>
                <a:spcPts val="0"/>
              </a:spcAft>
              <a:buNone/>
            </a:pPr>
            <a:r>
              <a:rPr lang="en"/>
              <a:t>Page name</a:t>
            </a:r>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24" name="Shape 24"/>
        <p:cNvGrpSpPr/>
        <p:nvPr/>
      </p:nvGrpSpPr>
      <p:grpSpPr>
        <a:xfrm>
          <a:off x="0" y="0"/>
          <a:ext cx="0" cy="0"/>
          <a:chOff x="0" y="0"/>
          <a:chExt cx="0" cy="0"/>
        </a:xfrm>
      </p:grpSpPr>
      <p:sp>
        <p:nvSpPr>
          <p:cNvPr id="25" name="Google Shape;25;p5"/>
          <p:cNvSpPr txBox="1"/>
          <p:nvPr>
            <p:ph idx="1" type="body"/>
          </p:nvPr>
        </p:nvSpPr>
        <p:spPr>
          <a:xfrm>
            <a:off x="311700" y="4230575"/>
            <a:ext cx="5998800" cy="605100"/>
          </a:xfrm>
          <a:prstGeom prst="rect">
            <a:avLst/>
          </a:prstGeom>
        </p:spPr>
        <p:txBody>
          <a:bodyPr anchorCtr="0" anchor="ctr" bIns="91425" lIns="91425" spcFirstLastPara="1" rIns="91425" wrap="square" tIns="91425">
            <a:noAutofit/>
          </a:bodyPr>
          <a:lstStyle>
            <a:lvl1pPr indent="-228600" lvl="0" marL="457200">
              <a:lnSpc>
                <a:spcPct val="100000"/>
              </a:lnSpc>
              <a:spcBef>
                <a:spcPts val="0"/>
              </a:spcBef>
              <a:spcAft>
                <a:spcPts val="0"/>
              </a:spcAft>
              <a:buSzPts val="1800"/>
              <a:buNone/>
              <a:defRPr/>
            </a:lvl1pPr>
          </a:lstStyle>
          <a:p/>
        </p:txBody>
      </p:sp>
      <p:sp>
        <p:nvSpPr>
          <p:cNvPr id="26" name="Google Shape;26;p5"/>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27" name="Shape 27"/>
        <p:cNvGrpSpPr/>
        <p:nvPr/>
      </p:nvGrpSpPr>
      <p:grpSpPr>
        <a:xfrm>
          <a:off x="0" y="0"/>
          <a:ext cx="0" cy="0"/>
          <a:chOff x="0" y="0"/>
          <a:chExt cx="0" cy="0"/>
        </a:xfrm>
      </p:grpSpPr>
      <p:sp>
        <p:nvSpPr>
          <p:cNvPr id="28" name="Google Shape;28;p6"/>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Autofit/>
          </a:bodyPr>
          <a:lstStyle>
            <a:lvl1pPr lvl="0">
              <a:spcBef>
                <a:spcPts val="0"/>
              </a:spcBef>
              <a:spcAft>
                <a:spcPts val="0"/>
              </a:spcAft>
              <a:buClr>
                <a:schemeClr val="dk1"/>
              </a:buClr>
              <a:buSzPts val="3000"/>
              <a:buFont typeface="Verdana"/>
              <a:buNone/>
              <a:defRPr b="1" sz="3000">
                <a:solidFill>
                  <a:schemeClr val="dk1"/>
                </a:solidFill>
                <a:latin typeface="Verdana"/>
                <a:ea typeface="Verdana"/>
                <a:cs typeface="Verdana"/>
                <a:sym typeface="Verdana"/>
              </a:defRPr>
            </a:lvl1pPr>
            <a:lvl2pPr lvl="1">
              <a:spcBef>
                <a:spcPts val="0"/>
              </a:spcBef>
              <a:spcAft>
                <a:spcPts val="0"/>
              </a:spcAft>
              <a:buClr>
                <a:schemeClr val="dk1"/>
              </a:buClr>
              <a:buSzPts val="2800"/>
              <a:buFont typeface="Verdana"/>
              <a:buNone/>
              <a:defRPr b="1" sz="2800">
                <a:solidFill>
                  <a:schemeClr val="dk1"/>
                </a:solidFill>
                <a:latin typeface="Verdana"/>
                <a:ea typeface="Verdana"/>
                <a:cs typeface="Verdana"/>
                <a:sym typeface="Verdana"/>
              </a:defRPr>
            </a:lvl2pPr>
            <a:lvl3pPr lvl="2">
              <a:spcBef>
                <a:spcPts val="0"/>
              </a:spcBef>
              <a:spcAft>
                <a:spcPts val="0"/>
              </a:spcAft>
              <a:buClr>
                <a:schemeClr val="dk1"/>
              </a:buClr>
              <a:buSzPts val="2800"/>
              <a:buFont typeface="Verdana"/>
              <a:buNone/>
              <a:defRPr b="1" sz="2800">
                <a:solidFill>
                  <a:schemeClr val="dk1"/>
                </a:solidFill>
                <a:latin typeface="Verdana"/>
                <a:ea typeface="Verdana"/>
                <a:cs typeface="Verdana"/>
                <a:sym typeface="Verdana"/>
              </a:defRPr>
            </a:lvl3pPr>
            <a:lvl4pPr lvl="3">
              <a:spcBef>
                <a:spcPts val="0"/>
              </a:spcBef>
              <a:spcAft>
                <a:spcPts val="0"/>
              </a:spcAft>
              <a:buClr>
                <a:schemeClr val="dk1"/>
              </a:buClr>
              <a:buSzPts val="2800"/>
              <a:buFont typeface="Verdana"/>
              <a:buNone/>
              <a:defRPr b="1" sz="2800">
                <a:solidFill>
                  <a:schemeClr val="dk1"/>
                </a:solidFill>
                <a:latin typeface="Verdana"/>
                <a:ea typeface="Verdana"/>
                <a:cs typeface="Verdana"/>
                <a:sym typeface="Verdana"/>
              </a:defRPr>
            </a:lvl4pPr>
            <a:lvl5pPr lvl="4">
              <a:spcBef>
                <a:spcPts val="0"/>
              </a:spcBef>
              <a:spcAft>
                <a:spcPts val="0"/>
              </a:spcAft>
              <a:buClr>
                <a:schemeClr val="dk1"/>
              </a:buClr>
              <a:buSzPts val="2800"/>
              <a:buFont typeface="Verdana"/>
              <a:buNone/>
              <a:defRPr b="1" sz="2800">
                <a:solidFill>
                  <a:schemeClr val="dk1"/>
                </a:solidFill>
                <a:latin typeface="Verdana"/>
                <a:ea typeface="Verdana"/>
                <a:cs typeface="Verdana"/>
                <a:sym typeface="Verdana"/>
              </a:defRPr>
            </a:lvl5pPr>
            <a:lvl6pPr lvl="5">
              <a:spcBef>
                <a:spcPts val="0"/>
              </a:spcBef>
              <a:spcAft>
                <a:spcPts val="0"/>
              </a:spcAft>
              <a:buClr>
                <a:schemeClr val="dk1"/>
              </a:buClr>
              <a:buSzPts val="2800"/>
              <a:buFont typeface="Verdana"/>
              <a:buNone/>
              <a:defRPr b="1" sz="2800">
                <a:solidFill>
                  <a:schemeClr val="dk1"/>
                </a:solidFill>
                <a:latin typeface="Verdana"/>
                <a:ea typeface="Verdana"/>
                <a:cs typeface="Verdana"/>
                <a:sym typeface="Verdana"/>
              </a:defRPr>
            </a:lvl6pPr>
            <a:lvl7pPr lvl="6">
              <a:spcBef>
                <a:spcPts val="0"/>
              </a:spcBef>
              <a:spcAft>
                <a:spcPts val="0"/>
              </a:spcAft>
              <a:buClr>
                <a:schemeClr val="dk1"/>
              </a:buClr>
              <a:buSzPts val="2800"/>
              <a:buFont typeface="Verdana"/>
              <a:buNone/>
              <a:defRPr b="1" sz="2800">
                <a:solidFill>
                  <a:schemeClr val="dk1"/>
                </a:solidFill>
                <a:latin typeface="Verdana"/>
                <a:ea typeface="Verdana"/>
                <a:cs typeface="Verdana"/>
                <a:sym typeface="Verdana"/>
              </a:defRPr>
            </a:lvl7pPr>
            <a:lvl8pPr lvl="7">
              <a:spcBef>
                <a:spcPts val="0"/>
              </a:spcBef>
              <a:spcAft>
                <a:spcPts val="0"/>
              </a:spcAft>
              <a:buClr>
                <a:schemeClr val="dk1"/>
              </a:buClr>
              <a:buSzPts val="2800"/>
              <a:buFont typeface="Verdana"/>
              <a:buNone/>
              <a:defRPr b="1" sz="2800">
                <a:solidFill>
                  <a:schemeClr val="dk1"/>
                </a:solidFill>
                <a:latin typeface="Verdana"/>
                <a:ea typeface="Verdana"/>
                <a:cs typeface="Verdana"/>
                <a:sym typeface="Verdana"/>
              </a:defRPr>
            </a:lvl8pPr>
            <a:lvl9pPr lvl="8">
              <a:spcBef>
                <a:spcPts val="0"/>
              </a:spcBef>
              <a:spcAft>
                <a:spcPts val="0"/>
              </a:spcAft>
              <a:buClr>
                <a:schemeClr val="dk1"/>
              </a:buClr>
              <a:buSzPts val="2800"/>
              <a:buFont typeface="Verdana"/>
              <a:buNone/>
              <a:defRPr b="1" sz="2800">
                <a:solidFill>
                  <a:schemeClr val="dk1"/>
                </a:solidFill>
                <a:latin typeface="Verdana"/>
                <a:ea typeface="Verdana"/>
                <a:cs typeface="Verdana"/>
                <a:sym typeface="Verdana"/>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Autofit/>
          </a:bodyPr>
          <a:lstStyle>
            <a:lvl1pPr indent="-342900" lvl="0" marL="457200">
              <a:lnSpc>
                <a:spcPct val="115000"/>
              </a:lnSpc>
              <a:spcBef>
                <a:spcPts val="0"/>
              </a:spcBef>
              <a:spcAft>
                <a:spcPts val="0"/>
              </a:spcAft>
              <a:buClr>
                <a:srgbClr val="424242"/>
              </a:buClr>
              <a:buSzPts val="1800"/>
              <a:buFont typeface="Calibri"/>
              <a:buChar char="●"/>
              <a:defRPr sz="1800">
                <a:solidFill>
                  <a:srgbClr val="424242"/>
                </a:solidFill>
                <a:latin typeface="Calibri"/>
                <a:ea typeface="Calibri"/>
                <a:cs typeface="Calibri"/>
                <a:sym typeface="Calibri"/>
              </a:defRPr>
            </a:lvl1pPr>
            <a:lvl2pPr indent="-317500" lvl="1" marL="914400">
              <a:lnSpc>
                <a:spcPct val="115000"/>
              </a:lnSpc>
              <a:spcBef>
                <a:spcPts val="0"/>
              </a:spcBef>
              <a:spcAft>
                <a:spcPts val="0"/>
              </a:spcAft>
              <a:buClr>
                <a:srgbClr val="424242"/>
              </a:buClr>
              <a:buSzPts val="1400"/>
              <a:buFont typeface="Calibri"/>
              <a:buChar char="○"/>
              <a:defRPr>
                <a:solidFill>
                  <a:srgbClr val="424242"/>
                </a:solidFill>
                <a:latin typeface="Calibri"/>
                <a:ea typeface="Calibri"/>
                <a:cs typeface="Calibri"/>
                <a:sym typeface="Calibri"/>
              </a:defRPr>
            </a:lvl2pPr>
            <a:lvl3pPr indent="-317500" lvl="2" marL="1371600">
              <a:lnSpc>
                <a:spcPct val="115000"/>
              </a:lnSpc>
              <a:spcBef>
                <a:spcPts val="0"/>
              </a:spcBef>
              <a:spcAft>
                <a:spcPts val="0"/>
              </a:spcAft>
              <a:buClr>
                <a:srgbClr val="424242"/>
              </a:buClr>
              <a:buSzPts val="1400"/>
              <a:buFont typeface="Calibri"/>
              <a:buChar char="■"/>
              <a:defRPr>
                <a:solidFill>
                  <a:srgbClr val="424242"/>
                </a:solidFill>
                <a:latin typeface="Calibri"/>
                <a:ea typeface="Calibri"/>
                <a:cs typeface="Calibri"/>
                <a:sym typeface="Calibri"/>
              </a:defRPr>
            </a:lvl3pPr>
            <a:lvl4pPr indent="-317500" lvl="3" marL="1828800">
              <a:lnSpc>
                <a:spcPct val="115000"/>
              </a:lnSpc>
              <a:spcBef>
                <a:spcPts val="0"/>
              </a:spcBef>
              <a:spcAft>
                <a:spcPts val="0"/>
              </a:spcAft>
              <a:buClr>
                <a:srgbClr val="424242"/>
              </a:buClr>
              <a:buSzPts val="1400"/>
              <a:buFont typeface="Calibri"/>
              <a:buChar char="●"/>
              <a:defRPr>
                <a:solidFill>
                  <a:srgbClr val="424242"/>
                </a:solidFill>
                <a:latin typeface="Calibri"/>
                <a:ea typeface="Calibri"/>
                <a:cs typeface="Calibri"/>
                <a:sym typeface="Calibri"/>
              </a:defRPr>
            </a:lvl4pPr>
            <a:lvl5pPr indent="-317500" lvl="4" marL="2286000">
              <a:lnSpc>
                <a:spcPct val="115000"/>
              </a:lnSpc>
              <a:spcBef>
                <a:spcPts val="0"/>
              </a:spcBef>
              <a:spcAft>
                <a:spcPts val="0"/>
              </a:spcAft>
              <a:buClr>
                <a:srgbClr val="424242"/>
              </a:buClr>
              <a:buSzPts val="1400"/>
              <a:buFont typeface="Calibri"/>
              <a:buChar char="○"/>
              <a:defRPr>
                <a:solidFill>
                  <a:srgbClr val="424242"/>
                </a:solidFill>
                <a:latin typeface="Calibri"/>
                <a:ea typeface="Calibri"/>
                <a:cs typeface="Calibri"/>
                <a:sym typeface="Calibri"/>
              </a:defRPr>
            </a:lvl5pPr>
            <a:lvl6pPr indent="-317500" lvl="5" marL="2743200">
              <a:lnSpc>
                <a:spcPct val="115000"/>
              </a:lnSpc>
              <a:spcBef>
                <a:spcPts val="0"/>
              </a:spcBef>
              <a:spcAft>
                <a:spcPts val="0"/>
              </a:spcAft>
              <a:buClr>
                <a:srgbClr val="424242"/>
              </a:buClr>
              <a:buSzPts val="1400"/>
              <a:buFont typeface="Calibri"/>
              <a:buChar char="■"/>
              <a:defRPr>
                <a:solidFill>
                  <a:srgbClr val="424242"/>
                </a:solidFill>
                <a:latin typeface="Calibri"/>
                <a:ea typeface="Calibri"/>
                <a:cs typeface="Calibri"/>
                <a:sym typeface="Calibri"/>
              </a:defRPr>
            </a:lvl6pPr>
            <a:lvl7pPr indent="-317500" lvl="6" marL="3200400">
              <a:lnSpc>
                <a:spcPct val="115000"/>
              </a:lnSpc>
              <a:spcBef>
                <a:spcPts val="0"/>
              </a:spcBef>
              <a:spcAft>
                <a:spcPts val="0"/>
              </a:spcAft>
              <a:buClr>
                <a:srgbClr val="424242"/>
              </a:buClr>
              <a:buSzPts val="1400"/>
              <a:buFont typeface="Calibri"/>
              <a:buChar char="●"/>
              <a:defRPr>
                <a:solidFill>
                  <a:srgbClr val="424242"/>
                </a:solidFill>
                <a:latin typeface="Calibri"/>
                <a:ea typeface="Calibri"/>
                <a:cs typeface="Calibri"/>
                <a:sym typeface="Calibri"/>
              </a:defRPr>
            </a:lvl7pPr>
            <a:lvl8pPr indent="-317500" lvl="7" marL="3657600">
              <a:lnSpc>
                <a:spcPct val="115000"/>
              </a:lnSpc>
              <a:spcBef>
                <a:spcPts val="0"/>
              </a:spcBef>
              <a:spcAft>
                <a:spcPts val="0"/>
              </a:spcAft>
              <a:buClr>
                <a:srgbClr val="424242"/>
              </a:buClr>
              <a:buSzPts val="1400"/>
              <a:buFont typeface="Calibri"/>
              <a:buChar char="○"/>
              <a:defRPr>
                <a:solidFill>
                  <a:srgbClr val="424242"/>
                </a:solidFill>
                <a:latin typeface="Calibri"/>
                <a:ea typeface="Calibri"/>
                <a:cs typeface="Calibri"/>
                <a:sym typeface="Calibri"/>
              </a:defRPr>
            </a:lvl8pPr>
            <a:lvl9pPr indent="-317500" lvl="8" marL="4114800">
              <a:lnSpc>
                <a:spcPct val="115000"/>
              </a:lnSpc>
              <a:spcBef>
                <a:spcPts val="0"/>
              </a:spcBef>
              <a:spcAft>
                <a:spcPts val="0"/>
              </a:spcAft>
              <a:buClr>
                <a:srgbClr val="424242"/>
              </a:buClr>
              <a:buSzPts val="1400"/>
              <a:buFont typeface="Calibri"/>
              <a:buChar char="■"/>
              <a:defRPr>
                <a:solidFill>
                  <a:srgbClr val="424242"/>
                </a:solidFill>
                <a:latin typeface="Calibri"/>
                <a:ea typeface="Calibri"/>
                <a:cs typeface="Calibri"/>
                <a:sym typeface="Calibri"/>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lvl="0" algn="r">
              <a:buNone/>
              <a:defRPr sz="1100">
                <a:solidFill>
                  <a:schemeClr val="dk2"/>
                </a:solidFill>
                <a:latin typeface="Calibri"/>
                <a:ea typeface="Calibri"/>
                <a:cs typeface="Calibri"/>
                <a:sym typeface="Calibri"/>
              </a:defRPr>
            </a:lvl1pPr>
            <a:lvl2pPr lvl="1" algn="r">
              <a:buNone/>
              <a:defRPr sz="1100">
                <a:solidFill>
                  <a:schemeClr val="dk2"/>
                </a:solidFill>
                <a:latin typeface="Calibri"/>
                <a:ea typeface="Calibri"/>
                <a:cs typeface="Calibri"/>
                <a:sym typeface="Calibri"/>
              </a:defRPr>
            </a:lvl2pPr>
            <a:lvl3pPr lvl="2" algn="r">
              <a:buNone/>
              <a:defRPr sz="1100">
                <a:solidFill>
                  <a:schemeClr val="dk2"/>
                </a:solidFill>
                <a:latin typeface="Calibri"/>
                <a:ea typeface="Calibri"/>
                <a:cs typeface="Calibri"/>
                <a:sym typeface="Calibri"/>
              </a:defRPr>
            </a:lvl3pPr>
            <a:lvl4pPr lvl="3" algn="r">
              <a:buNone/>
              <a:defRPr sz="1100">
                <a:solidFill>
                  <a:schemeClr val="dk2"/>
                </a:solidFill>
                <a:latin typeface="Calibri"/>
                <a:ea typeface="Calibri"/>
                <a:cs typeface="Calibri"/>
                <a:sym typeface="Calibri"/>
              </a:defRPr>
            </a:lvl4pPr>
            <a:lvl5pPr lvl="4" algn="r">
              <a:buNone/>
              <a:defRPr sz="1100">
                <a:solidFill>
                  <a:schemeClr val="dk2"/>
                </a:solidFill>
                <a:latin typeface="Calibri"/>
                <a:ea typeface="Calibri"/>
                <a:cs typeface="Calibri"/>
                <a:sym typeface="Calibri"/>
              </a:defRPr>
            </a:lvl5pPr>
            <a:lvl6pPr lvl="5" algn="r">
              <a:buNone/>
              <a:defRPr sz="1100">
                <a:solidFill>
                  <a:schemeClr val="dk2"/>
                </a:solidFill>
                <a:latin typeface="Calibri"/>
                <a:ea typeface="Calibri"/>
                <a:cs typeface="Calibri"/>
                <a:sym typeface="Calibri"/>
              </a:defRPr>
            </a:lvl6pPr>
            <a:lvl7pPr lvl="6" algn="r">
              <a:buNone/>
              <a:defRPr sz="1100">
                <a:solidFill>
                  <a:schemeClr val="dk2"/>
                </a:solidFill>
                <a:latin typeface="Calibri"/>
                <a:ea typeface="Calibri"/>
                <a:cs typeface="Calibri"/>
                <a:sym typeface="Calibri"/>
              </a:defRPr>
            </a:lvl7pPr>
            <a:lvl8pPr lvl="7" algn="r">
              <a:buNone/>
              <a:defRPr sz="1100">
                <a:solidFill>
                  <a:schemeClr val="dk2"/>
                </a:solidFill>
                <a:latin typeface="Calibri"/>
                <a:ea typeface="Calibri"/>
                <a:cs typeface="Calibri"/>
                <a:sym typeface="Calibri"/>
              </a:defRPr>
            </a:lvl8pPr>
            <a:lvl9pPr lvl="8" algn="r">
              <a:buNone/>
              <a:defRPr sz="1100">
                <a:solidFill>
                  <a:schemeClr val="dk2"/>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Lst>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hyperlink" Target="https://ancillaries.openstax.org/ancillaries/resources/ddbc409a-95e0-46eb-8a8a-2786b11fdc85/1748882784005/99e4a3d3-55ac-486a-ae16-30c75ca9c18d/2e/getting-started/quick-start" TargetMode="Externa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11.png"/><Relationship Id="rId4" Type="http://schemas.openxmlformats.org/officeDocument/2006/relationships/image" Target="../media/image4.png"/><Relationship Id="rId5" Type="http://schemas.openxmlformats.org/officeDocument/2006/relationships/image" Target="../media/image7.png"/><Relationship Id="rId6" Type="http://schemas.openxmlformats.org/officeDocument/2006/relationships/image" Target="../media/image8.png"/><Relationship Id="rId7" Type="http://schemas.openxmlformats.org/officeDocument/2006/relationships/image" Target="../media/image1.png"/><Relationship Id="rId8" Type="http://schemas.openxmlformats.org/officeDocument/2006/relationships/image" Target="../media/image5.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6.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6.xml"/><Relationship Id="rId3" Type="http://schemas.openxmlformats.org/officeDocument/2006/relationships/image" Target="../media/image10.png"/><Relationship Id="rId4" Type="http://schemas.openxmlformats.org/officeDocument/2006/relationships/image" Target="../media/image19.png"/><Relationship Id="rId5" Type="http://schemas.openxmlformats.org/officeDocument/2006/relationships/image" Target="../media/image17.png"/><Relationship Id="rId6" Type="http://schemas.openxmlformats.org/officeDocument/2006/relationships/image" Target="../media/image9.png"/><Relationship Id="rId7" Type="http://schemas.openxmlformats.org/officeDocument/2006/relationships/image" Target="../media/image16.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 Id="rId3" Type="http://schemas.openxmlformats.org/officeDocument/2006/relationships/image" Target="../media/image13.jpg"/><Relationship Id="rId4" Type="http://schemas.openxmlformats.org/officeDocument/2006/relationships/image" Target="../media/image23.png"/><Relationship Id="rId5" Type="http://schemas.openxmlformats.org/officeDocument/2006/relationships/image" Target="../media/image28.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 Id="rId3" Type="http://schemas.openxmlformats.org/officeDocument/2006/relationships/image" Target="../media/image13.jpg"/><Relationship Id="rId4" Type="http://schemas.openxmlformats.org/officeDocument/2006/relationships/image" Target="../media/image46.png"/><Relationship Id="rId5" Type="http://schemas.openxmlformats.org/officeDocument/2006/relationships/image" Target="../media/image39.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9.xml"/><Relationship Id="rId3" Type="http://schemas.openxmlformats.org/officeDocument/2006/relationships/image" Target="../media/image10.png"/><Relationship Id="rId4" Type="http://schemas.openxmlformats.org/officeDocument/2006/relationships/image" Target="../media/image19.png"/><Relationship Id="rId5" Type="http://schemas.openxmlformats.org/officeDocument/2006/relationships/image" Target="../media/image17.png"/><Relationship Id="rId6" Type="http://schemas.openxmlformats.org/officeDocument/2006/relationships/image" Target="../media/image9.png"/><Relationship Id="rId7" Type="http://schemas.openxmlformats.org/officeDocument/2006/relationships/image" Target="../media/image16.png"/><Relationship Id="rId8" Type="http://schemas.openxmlformats.org/officeDocument/2006/relationships/image" Target="../media/image14.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 Id="rId3" Type="http://schemas.openxmlformats.org/officeDocument/2006/relationships/image" Target="../media/image12.png"/><Relationship Id="rId4" Type="http://schemas.openxmlformats.org/officeDocument/2006/relationships/image" Target="../media/image34.jpg"/><Relationship Id="rId5" Type="http://schemas.openxmlformats.org/officeDocument/2006/relationships/image" Target="../media/image4.png"/><Relationship Id="rId6" Type="http://schemas.openxmlformats.org/officeDocument/2006/relationships/image" Target="../media/image7.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 Id="rId3" Type="http://schemas.openxmlformats.org/officeDocument/2006/relationships/image" Target="../media/image13.jpg"/><Relationship Id="rId4" Type="http://schemas.openxmlformats.org/officeDocument/2006/relationships/image" Target="../media/image34.jpg"/><Relationship Id="rId5" Type="http://schemas.openxmlformats.org/officeDocument/2006/relationships/image" Target="../media/image44.png"/><Relationship Id="rId6" Type="http://schemas.openxmlformats.org/officeDocument/2006/relationships/image" Target="../media/image30.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 Id="rId3" Type="http://schemas.openxmlformats.org/officeDocument/2006/relationships/image" Target="../media/image13.jpg"/><Relationship Id="rId4" Type="http://schemas.openxmlformats.org/officeDocument/2006/relationships/image" Target="../media/image34.jp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 Id="rId3" Type="http://schemas.openxmlformats.org/officeDocument/2006/relationships/image" Target="../media/image12.png"/><Relationship Id="rId4" Type="http://schemas.openxmlformats.org/officeDocument/2006/relationships/image" Target="../media/image1.png"/><Relationship Id="rId5" Type="http://schemas.openxmlformats.org/officeDocument/2006/relationships/image" Target="../media/image27.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 Id="rId3" Type="http://schemas.openxmlformats.org/officeDocument/2006/relationships/image" Target="../media/image11.png"/><Relationship Id="rId4" Type="http://schemas.openxmlformats.org/officeDocument/2006/relationships/image" Target="../media/image45.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5.xml"/><Relationship Id="rId3" Type="http://schemas.openxmlformats.org/officeDocument/2006/relationships/image" Target="../media/image19.png"/><Relationship Id="rId4" Type="http://schemas.openxmlformats.org/officeDocument/2006/relationships/image" Target="../media/image17.png"/><Relationship Id="rId5" Type="http://schemas.openxmlformats.org/officeDocument/2006/relationships/image" Target="../media/image9.png"/><Relationship Id="rId6" Type="http://schemas.openxmlformats.org/officeDocument/2006/relationships/image" Target="../media/image16.png"/><Relationship Id="rId7" Type="http://schemas.openxmlformats.org/officeDocument/2006/relationships/image" Target="../media/image10.png"/><Relationship Id="rId8" Type="http://schemas.openxmlformats.org/officeDocument/2006/relationships/image" Target="../media/image14.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 Id="rId3" Type="http://schemas.openxmlformats.org/officeDocument/2006/relationships/image" Target="../media/image13.jpg"/><Relationship Id="rId4" Type="http://schemas.openxmlformats.org/officeDocument/2006/relationships/image" Target="../media/image38.jpg"/><Relationship Id="rId5" Type="http://schemas.openxmlformats.org/officeDocument/2006/relationships/image" Target="../media/image35.jp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 Id="rId3" Type="http://schemas.openxmlformats.org/officeDocument/2006/relationships/image" Target="../media/image13.jp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8.xml"/><Relationship Id="rId3" Type="http://schemas.openxmlformats.org/officeDocument/2006/relationships/image" Target="../media/image13.jpg"/><Relationship Id="rId4" Type="http://schemas.openxmlformats.org/officeDocument/2006/relationships/image" Target="../media/image40.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 Id="rId3" Type="http://schemas.openxmlformats.org/officeDocument/2006/relationships/image" Target="../media/image12.png"/><Relationship Id="rId4" Type="http://schemas.openxmlformats.org/officeDocument/2006/relationships/image" Target="../media/image1.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 Id="rId3" Type="http://schemas.openxmlformats.org/officeDocument/2006/relationships/image" Target="../media/image11.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1.xml"/><Relationship Id="rId3" Type="http://schemas.openxmlformats.org/officeDocument/2006/relationships/image" Target="../media/image19.png"/><Relationship Id="rId4" Type="http://schemas.openxmlformats.org/officeDocument/2006/relationships/image" Target="../media/image17.png"/><Relationship Id="rId5" Type="http://schemas.openxmlformats.org/officeDocument/2006/relationships/image" Target="../media/image9.png"/><Relationship Id="rId6" Type="http://schemas.openxmlformats.org/officeDocument/2006/relationships/image" Target="../media/image16.png"/><Relationship Id="rId7" Type="http://schemas.openxmlformats.org/officeDocument/2006/relationships/image" Target="../media/image14.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2.xml"/><Relationship Id="rId3" Type="http://schemas.openxmlformats.org/officeDocument/2006/relationships/image" Target="../media/image12.png"/><Relationship Id="rId4" Type="http://schemas.openxmlformats.org/officeDocument/2006/relationships/image" Target="../media/image4.png"/><Relationship Id="rId5" Type="http://schemas.openxmlformats.org/officeDocument/2006/relationships/image" Target="../media/image7.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3.xml"/><Relationship Id="rId3" Type="http://schemas.openxmlformats.org/officeDocument/2006/relationships/image" Target="../media/image13.jp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4.xml"/><Relationship Id="rId3" Type="http://schemas.openxmlformats.org/officeDocument/2006/relationships/image" Target="../media/image13.jpg"/><Relationship Id="rId4" Type="http://schemas.openxmlformats.org/officeDocument/2006/relationships/slide" Target="/ppt/slides/slide26.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5.xml"/><Relationship Id="rId3" Type="http://schemas.openxmlformats.org/officeDocument/2006/relationships/image" Target="../media/image13.jpg"/><Relationship Id="rId4" Type="http://schemas.openxmlformats.org/officeDocument/2006/relationships/hyperlink" Target="https://youtu.be/eLhcHCSJNFs?si=jDOFS2iG5kK3d8RF" TargetMode="External"/><Relationship Id="rId5" Type="http://schemas.openxmlformats.org/officeDocument/2006/relationships/hyperlink" Target="https://youtu.be/eLhcHCSJNFs?si=jDOFS2iG5kK3d8RF" TargetMode="External"/><Relationship Id="rId6" Type="http://schemas.openxmlformats.org/officeDocument/2006/relationships/hyperlink" Target="http://www.youtube.com/watch?v=eLhcHCSJNFs" TargetMode="External"/><Relationship Id="rId7" Type="http://schemas.openxmlformats.org/officeDocument/2006/relationships/image" Target="../media/image48.jp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6.xml"/><Relationship Id="rId3" Type="http://schemas.openxmlformats.org/officeDocument/2006/relationships/image" Target="../media/image12.png"/><Relationship Id="rId4" Type="http://schemas.openxmlformats.org/officeDocument/2006/relationships/image" Target="../media/image8.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7.xml"/><Relationship Id="rId3" Type="http://schemas.openxmlformats.org/officeDocument/2006/relationships/image" Target="../media/image12.png"/><Relationship Id="rId4" Type="http://schemas.openxmlformats.org/officeDocument/2006/relationships/image" Target="../media/image1.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8.xml"/><Relationship Id="rId3" Type="http://schemas.openxmlformats.org/officeDocument/2006/relationships/hyperlink" Target="https://docs.google.com/spreadsheets/d/13NjZ3pHLQEumgqd84ixXOcMmrnT9E-VELpXFXG5Y_uU/edit?usp=sharing" TargetMode="External"/><Relationship Id="rId4" Type="http://schemas.openxmlformats.org/officeDocument/2006/relationships/image" Target="../media/image11.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9.xml"/><Relationship Id="rId3" Type="http://schemas.openxmlformats.org/officeDocument/2006/relationships/image" Target="../media/image17.png"/><Relationship Id="rId4" Type="http://schemas.openxmlformats.org/officeDocument/2006/relationships/image" Target="../media/image9.png"/><Relationship Id="rId5" Type="http://schemas.openxmlformats.org/officeDocument/2006/relationships/image" Target="../media/image16.png"/><Relationship Id="rId6" Type="http://schemas.openxmlformats.org/officeDocument/2006/relationships/image" Target="../media/image14.png"/><Relationship Id="rId7" Type="http://schemas.openxmlformats.org/officeDocument/2006/relationships/image" Target="../media/image31.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0.xml"/><Relationship Id="rId3" Type="http://schemas.openxmlformats.org/officeDocument/2006/relationships/image" Target="../media/image13.jpg"/><Relationship Id="rId4" Type="http://schemas.openxmlformats.org/officeDocument/2006/relationships/image" Target="../media/image42.png"/><Relationship Id="rId5" Type="http://schemas.openxmlformats.org/officeDocument/2006/relationships/image" Target="../media/image43.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1.xml"/><Relationship Id="rId3" Type="http://schemas.openxmlformats.org/officeDocument/2006/relationships/image" Target="../media/image13.jpg"/><Relationship Id="rId4" Type="http://schemas.openxmlformats.org/officeDocument/2006/relationships/image" Target="../media/image47.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32.xml"/><Relationship Id="rId3" Type="http://schemas.openxmlformats.org/officeDocument/2006/relationships/image" Target="../media/image17.png"/><Relationship Id="rId4" Type="http://schemas.openxmlformats.org/officeDocument/2006/relationships/image" Target="../media/image9.png"/><Relationship Id="rId5" Type="http://schemas.openxmlformats.org/officeDocument/2006/relationships/image" Target="../media/image14.png"/><Relationship Id="rId6" Type="http://schemas.openxmlformats.org/officeDocument/2006/relationships/image" Target="../media/image31.png"/><Relationship Id="rId7" Type="http://schemas.openxmlformats.org/officeDocument/2006/relationships/image" Target="../media/image41.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3.xml"/><Relationship Id="rId3" Type="http://schemas.openxmlformats.org/officeDocument/2006/relationships/image" Target="../media/image13.jpg"/><Relationship Id="rId4" Type="http://schemas.openxmlformats.org/officeDocument/2006/relationships/image" Target="../media/image33.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34.xml"/><Relationship Id="rId3" Type="http://schemas.openxmlformats.org/officeDocument/2006/relationships/image" Target="../media/image17.png"/><Relationship Id="rId4" Type="http://schemas.openxmlformats.org/officeDocument/2006/relationships/image" Target="../media/image14.png"/><Relationship Id="rId5" Type="http://schemas.openxmlformats.org/officeDocument/2006/relationships/image" Target="../media/image31.png"/><Relationship Id="rId6" Type="http://schemas.openxmlformats.org/officeDocument/2006/relationships/image" Target="../media/image41.png"/><Relationship Id="rId7" Type="http://schemas.openxmlformats.org/officeDocument/2006/relationships/image" Target="../media/image49.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5.xml"/><Relationship Id="rId3" Type="http://schemas.openxmlformats.org/officeDocument/2006/relationships/image" Target="../media/image13.jpg"/><Relationship Id="rId4" Type="http://schemas.openxmlformats.org/officeDocument/2006/relationships/image" Target="../media/image50.pn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6.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 name="Shape 32"/>
        <p:cNvGrpSpPr/>
        <p:nvPr/>
      </p:nvGrpSpPr>
      <p:grpSpPr>
        <a:xfrm>
          <a:off x="0" y="0"/>
          <a:ext cx="0" cy="0"/>
          <a:chOff x="0" y="0"/>
          <a:chExt cx="0" cy="0"/>
        </a:xfrm>
      </p:grpSpPr>
      <p:pic>
        <p:nvPicPr>
          <p:cNvPr id="33" name="Google Shape;33;p7" title="Picture1.png"/>
          <p:cNvPicPr preferRelativeResize="0"/>
          <p:nvPr/>
        </p:nvPicPr>
        <p:blipFill>
          <a:blip r:embed="rId3">
            <a:alphaModFix/>
          </a:blip>
          <a:stretch>
            <a:fillRect/>
          </a:stretch>
        </p:blipFill>
        <p:spPr>
          <a:xfrm>
            <a:off x="7959050" y="4067538"/>
            <a:ext cx="873252" cy="595700"/>
          </a:xfrm>
          <a:prstGeom prst="rect">
            <a:avLst/>
          </a:prstGeom>
          <a:noFill/>
          <a:ln>
            <a:noFill/>
          </a:ln>
        </p:spPr>
      </p:pic>
      <p:pic>
        <p:nvPicPr>
          <p:cNvPr id="34" name="Google Shape;34;p7" title="Book Imahe.png"/>
          <p:cNvPicPr preferRelativeResize="0"/>
          <p:nvPr/>
        </p:nvPicPr>
        <p:blipFill>
          <a:blip r:embed="rId4">
            <a:alphaModFix/>
          </a:blip>
          <a:stretch>
            <a:fillRect/>
          </a:stretch>
        </p:blipFill>
        <p:spPr>
          <a:xfrm>
            <a:off x="311700" y="3702750"/>
            <a:ext cx="738829" cy="960475"/>
          </a:xfrm>
          <a:prstGeom prst="rect">
            <a:avLst/>
          </a:prstGeom>
          <a:noFill/>
          <a:ln>
            <a:noFill/>
          </a:ln>
          <a:effectLst>
            <a:outerShdw blurRad="57150" rotWithShape="0" algn="bl" dir="5400000" dist="19050">
              <a:srgbClr val="005047">
                <a:alpha val="50000"/>
              </a:srgbClr>
            </a:outerShdw>
            <a:reflection blurRad="0" dir="5400000" dist="38100" endA="0" endPos="58000" fadeDir="5400012" kx="0" rotWithShape="0" algn="bl" stA="11000" stPos="0" sy="-100000" ky="0"/>
          </a:effectLst>
        </p:spPr>
      </p:pic>
      <p:sp>
        <p:nvSpPr>
          <p:cNvPr id="35" name="Google Shape;35;p7"/>
          <p:cNvSpPr txBox="1"/>
          <p:nvPr>
            <p:ph idx="1" type="subTitle"/>
          </p:nvPr>
        </p:nvSpPr>
        <p:spPr>
          <a:xfrm>
            <a:off x="311700" y="2834125"/>
            <a:ext cx="8520600" cy="461700"/>
          </a:xfrm>
          <a:prstGeom prst="rect">
            <a:avLst/>
          </a:prstGeom>
        </p:spPr>
        <p:txBody>
          <a:bodyPr anchorCtr="0" anchor="t" bIns="91425" lIns="91425" spcFirstLastPara="1" rIns="91425" wrap="square" tIns="91425">
            <a:spAutoFit/>
          </a:bodyPr>
          <a:lstStyle/>
          <a:p>
            <a:pPr indent="0" lvl="0" marL="0" rtl="0" algn="ctr">
              <a:spcBef>
                <a:spcPts val="0"/>
              </a:spcBef>
              <a:spcAft>
                <a:spcPts val="0"/>
              </a:spcAft>
              <a:buClr>
                <a:schemeClr val="dk1"/>
              </a:buClr>
              <a:buSzPts val="1100"/>
              <a:buFont typeface="Arial"/>
              <a:buNone/>
            </a:pPr>
            <a:r>
              <a:rPr lang="en" sz="1800">
                <a:solidFill>
                  <a:srgbClr val="424242"/>
                </a:solidFill>
                <a:latin typeface="Calibri"/>
                <a:ea typeface="Calibri"/>
                <a:cs typeface="Calibri"/>
                <a:sym typeface="Calibri"/>
              </a:rPr>
              <a:t>Lesson </a:t>
            </a:r>
            <a:r>
              <a:rPr lang="en" sz="1800"/>
              <a:t>3.2 Fitting Lines</a:t>
            </a:r>
            <a:endParaRPr sz="1800">
              <a:solidFill>
                <a:srgbClr val="424242"/>
              </a:solidFill>
              <a:latin typeface="Calibri"/>
              <a:ea typeface="Calibri"/>
              <a:cs typeface="Calibri"/>
              <a:sym typeface="Calibri"/>
            </a:endParaRPr>
          </a:p>
        </p:txBody>
      </p:sp>
      <p:sp>
        <p:nvSpPr>
          <p:cNvPr id="36" name="Google Shape;36;p7"/>
          <p:cNvSpPr txBox="1"/>
          <p:nvPr/>
        </p:nvSpPr>
        <p:spPr>
          <a:xfrm>
            <a:off x="0" y="744575"/>
            <a:ext cx="9144000" cy="2052600"/>
          </a:xfrm>
          <a:prstGeom prst="rect">
            <a:avLst/>
          </a:prstGeom>
          <a:solidFill>
            <a:srgbClr val="005047"/>
          </a:solidFill>
          <a:ln>
            <a:noFill/>
          </a:ln>
        </p:spPr>
        <p:txBody>
          <a:bodyPr anchorCtr="0" anchor="ctr"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b="1" lang="en" sz="3000">
                <a:solidFill>
                  <a:srgbClr val="FDBD3E"/>
                </a:solidFill>
                <a:latin typeface="Roboto Slab Black"/>
                <a:ea typeface="Roboto Slab Black"/>
                <a:cs typeface="Roboto Slab Black"/>
                <a:sym typeface="Roboto Slab Black"/>
              </a:rPr>
              <a:t>Algebra 1</a:t>
            </a:r>
            <a:endParaRPr b="1" sz="3000">
              <a:solidFill>
                <a:srgbClr val="FDBD3E"/>
              </a:solidFill>
              <a:latin typeface="Roboto Slab"/>
              <a:ea typeface="Roboto Slab"/>
              <a:cs typeface="Roboto Slab"/>
              <a:sym typeface="Roboto Slab"/>
            </a:endParaRPr>
          </a:p>
          <a:p>
            <a:pPr indent="0" lvl="0" marL="0" rtl="0" algn="ctr">
              <a:spcBef>
                <a:spcPts val="1000"/>
              </a:spcBef>
              <a:spcAft>
                <a:spcPts val="1000"/>
              </a:spcAft>
              <a:buNone/>
            </a:pPr>
            <a:r>
              <a:rPr b="1" lang="en" sz="1900">
                <a:solidFill>
                  <a:srgbClr val="FDBD3E"/>
                </a:solidFill>
                <a:latin typeface="Calibri"/>
                <a:ea typeface="Calibri"/>
                <a:cs typeface="Calibri"/>
                <a:sym typeface="Calibri"/>
              </a:rPr>
              <a:t>Unit 3 Two Variable Statistics</a:t>
            </a:r>
            <a:endParaRPr b="1" sz="1900">
              <a:solidFill>
                <a:srgbClr val="FDBD3E"/>
              </a:solidFill>
              <a:latin typeface="Calibri"/>
              <a:ea typeface="Calibri"/>
              <a:cs typeface="Calibri"/>
              <a:sym typeface="Calibri"/>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40" name="Shape 40"/>
        <p:cNvGrpSpPr/>
        <p:nvPr/>
      </p:nvGrpSpPr>
      <p:grpSpPr>
        <a:xfrm>
          <a:off x="0" y="0"/>
          <a:ext cx="0" cy="0"/>
          <a:chOff x="0" y="0"/>
          <a:chExt cx="0" cy="0"/>
        </a:xfrm>
      </p:grpSpPr>
      <p:sp>
        <p:nvSpPr>
          <p:cNvPr id="41" name="Google Shape;41;p8"/>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3000">
                <a:solidFill>
                  <a:srgbClr val="005047"/>
                </a:solidFill>
              </a:rPr>
              <a:t>How to use these slides</a:t>
            </a:r>
            <a:endParaRPr sz="3000">
              <a:solidFill>
                <a:srgbClr val="005047"/>
              </a:solidFill>
            </a:endParaRPr>
          </a:p>
        </p:txBody>
      </p:sp>
      <p:sp>
        <p:nvSpPr>
          <p:cNvPr id="42" name="Google Shape;42;p8"/>
          <p:cNvSpPr txBox="1"/>
          <p:nvPr>
            <p:ph idx="1" type="body"/>
          </p:nvPr>
        </p:nvSpPr>
        <p:spPr>
          <a:xfrm>
            <a:off x="311700" y="1152475"/>
            <a:ext cx="8520600" cy="3201600"/>
          </a:xfrm>
          <a:prstGeom prst="rect">
            <a:avLst/>
          </a:prstGeom>
        </p:spPr>
        <p:txBody>
          <a:bodyPr anchorCtr="0" anchor="t" bIns="0" lIns="91425" spcFirstLastPara="1" rIns="91425" wrap="square" tIns="91425">
            <a:spAutoFit/>
          </a:bodyPr>
          <a:lstStyle/>
          <a:p>
            <a:pPr indent="-342900" lvl="0" marL="457200" rtl="0" algn="l">
              <a:spcBef>
                <a:spcPts val="0"/>
              </a:spcBef>
              <a:spcAft>
                <a:spcPts val="0"/>
              </a:spcAft>
              <a:buClr>
                <a:srgbClr val="424242"/>
              </a:buClr>
              <a:buSzPts val="1800"/>
              <a:buFont typeface="Noto Sans"/>
              <a:buChar char="●"/>
            </a:pPr>
            <a:r>
              <a:rPr lang="en"/>
              <a:t>On the activity slides </a:t>
            </a:r>
            <a:r>
              <a:rPr b="1" lang="en"/>
              <a:t>c</a:t>
            </a:r>
            <a:r>
              <a:rPr b="1" lang="en"/>
              <a:t>heck the speaker notes</a:t>
            </a:r>
            <a:r>
              <a:rPr lang="en"/>
              <a:t> for teacher support and instructional information.</a:t>
            </a:r>
            <a:endParaRPr/>
          </a:p>
          <a:p>
            <a:pPr indent="-342900" lvl="0" marL="457200" rtl="0" algn="l">
              <a:spcBef>
                <a:spcPts val="0"/>
              </a:spcBef>
              <a:spcAft>
                <a:spcPts val="0"/>
              </a:spcAft>
              <a:buClr>
                <a:srgbClr val="424242"/>
              </a:buClr>
              <a:buSzPts val="1800"/>
              <a:buFont typeface="Noto Sans"/>
              <a:buChar char="●"/>
            </a:pPr>
            <a:r>
              <a:rPr lang="en"/>
              <a:t>Each lesson includes 1 warm up, 2-3 learning activities, a cool down, practice and a lesson synthesis. </a:t>
            </a:r>
            <a:endParaRPr/>
          </a:p>
          <a:p>
            <a:pPr indent="-330200" lvl="1" marL="914400" rtl="0" algn="l">
              <a:spcBef>
                <a:spcPts val="0"/>
              </a:spcBef>
              <a:spcAft>
                <a:spcPts val="0"/>
              </a:spcAft>
              <a:buSzPts val="1600"/>
              <a:buChar char="○"/>
            </a:pPr>
            <a:r>
              <a:rPr lang="en"/>
              <a:t>Learning activities are followed by a self check question, and review section.</a:t>
            </a:r>
            <a:endParaRPr/>
          </a:p>
          <a:p>
            <a:pPr indent="-342900" lvl="0" marL="457200" rtl="0" algn="l">
              <a:spcBef>
                <a:spcPts val="0"/>
              </a:spcBef>
              <a:spcAft>
                <a:spcPts val="0"/>
              </a:spcAft>
              <a:buSzPts val="1800"/>
              <a:buChar char="●"/>
            </a:pPr>
            <a:r>
              <a:rPr lang="en"/>
              <a:t>Some slides have been</a:t>
            </a:r>
            <a:r>
              <a:rPr b="1" lang="en"/>
              <a:t> hidden from student view</a:t>
            </a:r>
            <a:r>
              <a:rPr lang="en"/>
              <a:t>, more information can be found on the next slide (Reference Key).</a:t>
            </a:r>
            <a:endParaRPr/>
          </a:p>
          <a:p>
            <a:pPr indent="-342900" lvl="0" marL="457200" rtl="0" algn="l">
              <a:spcBef>
                <a:spcPts val="0"/>
              </a:spcBef>
              <a:spcAft>
                <a:spcPts val="0"/>
              </a:spcAft>
              <a:buSzPts val="1800"/>
              <a:buChar char="●"/>
            </a:pPr>
            <a:r>
              <a:rPr lang="en"/>
              <a:t>You can edit and use these slides for personal and classroom use, but cannot sell them and must keep the attribution logos.</a:t>
            </a:r>
            <a:endParaRPr/>
          </a:p>
          <a:p>
            <a:pPr indent="-342900" lvl="0" marL="457200" rtl="0" algn="l">
              <a:spcBef>
                <a:spcPts val="0"/>
              </a:spcBef>
              <a:spcAft>
                <a:spcPts val="0"/>
              </a:spcAft>
              <a:buSzPts val="1800"/>
              <a:buChar char="●"/>
            </a:pPr>
            <a:r>
              <a:rPr lang="en"/>
              <a:t>For more information, </a:t>
            </a:r>
            <a:r>
              <a:rPr lang="en" u="sng">
                <a:solidFill>
                  <a:schemeClr val="hlink"/>
                </a:solidFill>
                <a:hlinkClick r:id="rId3"/>
              </a:rPr>
              <a:t>Check out the digital quick start guide</a:t>
            </a:r>
            <a:r>
              <a:rPr lang="en"/>
              <a:t>!			</a:t>
            </a:r>
            <a:endParaRPr/>
          </a:p>
        </p:txBody>
      </p:sp>
      <p:sp>
        <p:nvSpPr>
          <p:cNvPr id="43" name="Google Shape;43;p8"/>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44" name="Google Shape;44;p8"/>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a:t>3.2 Fitting Lines</a:t>
            </a:r>
            <a:endParaRPr/>
          </a:p>
        </p:txBody>
      </p:sp>
      <p:sp>
        <p:nvSpPr>
          <p:cNvPr id="45" name="Google Shape;45;p8"/>
          <p:cNvSpPr txBox="1"/>
          <p:nvPr>
            <p:ph idx="4294967295" type="sldNum"/>
          </p:nvPr>
        </p:nvSpPr>
        <p:spPr>
          <a:xfrm>
            <a:off x="64423" y="59900"/>
            <a:ext cx="1862100" cy="3936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sz="900">
                <a:solidFill>
                  <a:srgbClr val="666666"/>
                </a:solidFill>
                <a:latin typeface="Calibri"/>
                <a:ea typeface="Calibri"/>
                <a:cs typeface="Calibri"/>
                <a:sym typeface="Calibri"/>
              </a:rPr>
              <a:t>OpenStax CC BY NC SA</a:t>
            </a:r>
            <a:endParaRPr sz="900">
              <a:solidFill>
                <a:srgbClr val="666666"/>
              </a:solidFill>
              <a:latin typeface="Calibri"/>
              <a:ea typeface="Calibri"/>
              <a:cs typeface="Calibri"/>
              <a:sym typeface="Calibri"/>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49" name="Shape 49"/>
        <p:cNvGrpSpPr/>
        <p:nvPr/>
      </p:nvGrpSpPr>
      <p:grpSpPr>
        <a:xfrm>
          <a:off x="0" y="0"/>
          <a:ext cx="0" cy="0"/>
          <a:chOff x="0" y="0"/>
          <a:chExt cx="0" cy="0"/>
        </a:xfrm>
      </p:grpSpPr>
      <p:sp>
        <p:nvSpPr>
          <p:cNvPr id="50" name="Google Shape;50;p9"/>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Reference </a:t>
            </a:r>
            <a:r>
              <a:rPr lang="en"/>
              <a:t>Key</a:t>
            </a:r>
            <a:endParaRPr sz="3000">
              <a:solidFill>
                <a:srgbClr val="005047"/>
              </a:solidFill>
            </a:endParaRPr>
          </a:p>
        </p:txBody>
      </p:sp>
      <p:sp>
        <p:nvSpPr>
          <p:cNvPr id="51" name="Google Shape;51;p9"/>
          <p:cNvSpPr txBox="1"/>
          <p:nvPr>
            <p:ph idx="1" type="body"/>
          </p:nvPr>
        </p:nvSpPr>
        <p:spPr>
          <a:xfrm>
            <a:off x="268875" y="1017725"/>
            <a:ext cx="8353800" cy="461700"/>
          </a:xfrm>
          <a:prstGeom prst="rect">
            <a:avLst/>
          </a:prstGeom>
        </p:spPr>
        <p:txBody>
          <a:bodyPr anchorCtr="0" anchor="t" bIns="91425" lIns="91425" spcFirstLastPara="1" rIns="91425" wrap="square" tIns="91425">
            <a:spAutoFit/>
          </a:bodyPr>
          <a:lstStyle/>
          <a:p>
            <a:pPr indent="0" lvl="0" marL="0" rtl="0" algn="l">
              <a:spcBef>
                <a:spcPts val="0"/>
              </a:spcBef>
              <a:spcAft>
                <a:spcPts val="1200"/>
              </a:spcAft>
              <a:buNone/>
            </a:pPr>
            <a:r>
              <a:rPr lang="en"/>
              <a:t>Check the top right corner for an icon referencing these unique sections. </a:t>
            </a:r>
            <a:endParaRPr/>
          </a:p>
        </p:txBody>
      </p:sp>
      <p:sp>
        <p:nvSpPr>
          <p:cNvPr id="52" name="Google Shape;52;p9"/>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graphicFrame>
        <p:nvGraphicFramePr>
          <p:cNvPr id="53" name="Google Shape;53;p9"/>
          <p:cNvGraphicFramePr/>
          <p:nvPr/>
        </p:nvGraphicFramePr>
        <p:xfrm>
          <a:off x="416500" y="1479425"/>
          <a:ext cx="3000000" cy="3000000"/>
        </p:xfrm>
        <a:graphic>
          <a:graphicData uri="http://schemas.openxmlformats.org/drawingml/2006/table">
            <a:tbl>
              <a:tblPr>
                <a:noFill/>
                <a:tableStyleId>{A335BD93-A76E-4B67-BD54-17290DF7FB1F}</a:tableStyleId>
              </a:tblPr>
              <a:tblGrid>
                <a:gridCol w="382850"/>
                <a:gridCol w="2585825"/>
                <a:gridCol w="1114200"/>
                <a:gridCol w="4123300"/>
              </a:tblGrid>
              <a:tr h="521350">
                <a:tc>
                  <a:txBody>
                    <a:bodyPr/>
                    <a:lstStyle/>
                    <a:p>
                      <a:pPr indent="0" lvl="0" marL="0" rtl="0" algn="l">
                        <a:spcBef>
                          <a:spcPts val="0"/>
                        </a:spcBef>
                        <a:spcAft>
                          <a:spcPts val="0"/>
                        </a:spcAft>
                        <a:buNone/>
                      </a:pPr>
                      <a:r>
                        <a:t/>
                      </a:r>
                      <a:endParaRPr>
                        <a:solidFill>
                          <a:srgbClr val="5E5E5E"/>
                        </a:solidFill>
                        <a:latin typeface="Noto Sans"/>
                        <a:ea typeface="Noto Sans"/>
                        <a:cs typeface="Noto Sans"/>
                        <a:sym typeface="Noto Sans"/>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Support for Students with Disability</a:t>
                      </a:r>
                      <a:endParaRPr sz="1300">
                        <a:solidFill>
                          <a:srgbClr val="424242"/>
                        </a:solidFill>
                        <a:latin typeface="Calibri"/>
                        <a:ea typeface="Calibri"/>
                        <a:cs typeface="Calibri"/>
                        <a:sym typeface="Calibri"/>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Hidden</a:t>
                      </a:r>
                      <a:endParaRPr sz="1300">
                        <a:solidFill>
                          <a:srgbClr val="424242"/>
                        </a:solidFill>
                        <a:latin typeface="Calibri"/>
                        <a:ea typeface="Calibri"/>
                        <a:cs typeface="Calibri"/>
                        <a:sym typeface="Calibri"/>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rowSpan="2">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Learning Strategies slide, provides additional support to students for understanding the activity. </a:t>
                      </a:r>
                      <a:endParaRPr sz="1300">
                        <a:solidFill>
                          <a:srgbClr val="424242"/>
                        </a:solidFill>
                        <a:latin typeface="Calibri"/>
                        <a:ea typeface="Calibri"/>
                        <a:cs typeface="Calibri"/>
                        <a:sym typeface="Calibri"/>
                      </a:endParaRPr>
                    </a:p>
                    <a:p>
                      <a:pPr indent="0" lvl="0" marL="0" rtl="0" algn="l">
                        <a:spcBef>
                          <a:spcPts val="0"/>
                        </a:spcBef>
                        <a:spcAft>
                          <a:spcPts val="0"/>
                        </a:spcAft>
                        <a:buNone/>
                      </a:pPr>
                      <a:r>
                        <a:t/>
                      </a:r>
                      <a:endParaRPr sz="1300">
                        <a:solidFill>
                          <a:srgbClr val="424242"/>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300">
                          <a:solidFill>
                            <a:srgbClr val="424242"/>
                          </a:solidFill>
                          <a:latin typeface="Calibri"/>
                          <a:ea typeface="Calibri"/>
                          <a:cs typeface="Calibri"/>
                          <a:sym typeface="Calibri"/>
                        </a:rPr>
                        <a:t>Learning Strategies slide, provides additional support to students for understanding the activity. </a:t>
                      </a:r>
                      <a:endParaRPr sz="1300">
                        <a:solidFill>
                          <a:srgbClr val="424242"/>
                        </a:solidFill>
                        <a:latin typeface="Calibri"/>
                        <a:ea typeface="Calibri"/>
                        <a:cs typeface="Calibri"/>
                        <a:sym typeface="Calibri"/>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r>
              <a:tr h="521350">
                <a:tc>
                  <a:txBody>
                    <a:bodyPr/>
                    <a:lstStyle/>
                    <a:p>
                      <a:pPr indent="0" lvl="0" marL="0" rtl="0" algn="l">
                        <a:spcBef>
                          <a:spcPts val="0"/>
                        </a:spcBef>
                        <a:spcAft>
                          <a:spcPts val="0"/>
                        </a:spcAft>
                        <a:buNone/>
                      </a:pPr>
                      <a:r>
                        <a:t/>
                      </a:r>
                      <a:endParaRPr>
                        <a:solidFill>
                          <a:srgbClr val="5E5E5E"/>
                        </a:solidFill>
                        <a:latin typeface="Noto Sans"/>
                        <a:ea typeface="Noto Sans"/>
                        <a:cs typeface="Noto Sans"/>
                        <a:sym typeface="Noto Sans"/>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lnSpc>
                          <a:spcPct val="115000"/>
                        </a:lnSpc>
                        <a:spcBef>
                          <a:spcPts val="0"/>
                        </a:spcBef>
                        <a:spcAft>
                          <a:spcPts val="1200"/>
                        </a:spcAft>
                        <a:buNone/>
                      </a:pPr>
                      <a:r>
                        <a:rPr lang="en" sz="1300">
                          <a:solidFill>
                            <a:srgbClr val="424242"/>
                          </a:solidFill>
                          <a:latin typeface="Calibri"/>
                          <a:ea typeface="Calibri"/>
                          <a:cs typeface="Calibri"/>
                          <a:sym typeface="Calibri"/>
                        </a:rPr>
                        <a:t>Support for English Language Learners</a:t>
                      </a:r>
                      <a:endParaRPr sz="1300">
                        <a:solidFill>
                          <a:srgbClr val="424242"/>
                        </a:solidFill>
                        <a:latin typeface="Calibri"/>
                        <a:ea typeface="Calibri"/>
                        <a:cs typeface="Calibri"/>
                        <a:sym typeface="Calibri"/>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Hidden</a:t>
                      </a:r>
                      <a:endParaRPr sz="1300">
                        <a:solidFill>
                          <a:srgbClr val="424242"/>
                        </a:solidFill>
                        <a:latin typeface="Calibri"/>
                        <a:ea typeface="Calibri"/>
                        <a:cs typeface="Calibri"/>
                        <a:sym typeface="Calibri"/>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vMerge="1"/>
              </a:tr>
              <a:tr h="521350">
                <a:tc>
                  <a:txBody>
                    <a:bodyPr/>
                    <a:lstStyle/>
                    <a:p>
                      <a:pPr indent="0" lvl="0" marL="0" rtl="0" algn="l">
                        <a:spcBef>
                          <a:spcPts val="0"/>
                        </a:spcBef>
                        <a:spcAft>
                          <a:spcPts val="0"/>
                        </a:spcAft>
                        <a:buNone/>
                      </a:pPr>
                      <a:r>
                        <a:t/>
                      </a:r>
                      <a:endParaRPr>
                        <a:solidFill>
                          <a:srgbClr val="5E5E5E"/>
                        </a:solidFill>
                        <a:latin typeface="Noto Sans"/>
                        <a:ea typeface="Noto Sans"/>
                        <a:cs typeface="Noto Sans"/>
                        <a:sym typeface="Noto Sans"/>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Extending Your Thinking</a:t>
                      </a:r>
                      <a:endParaRPr sz="1300">
                        <a:solidFill>
                          <a:srgbClr val="424242"/>
                        </a:solidFill>
                        <a:latin typeface="Calibri"/>
                        <a:ea typeface="Calibri"/>
                        <a:cs typeface="Calibri"/>
                        <a:sym typeface="Calibri"/>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Hidden</a:t>
                      </a:r>
                      <a:endParaRPr sz="1300">
                        <a:solidFill>
                          <a:srgbClr val="424242"/>
                        </a:solidFill>
                        <a:latin typeface="Calibri"/>
                        <a:ea typeface="Calibri"/>
                        <a:cs typeface="Calibri"/>
                        <a:sym typeface="Calibri"/>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Extending Your Thinking slide, provides an extra challenge for students.</a:t>
                      </a:r>
                      <a:endParaRPr sz="1300">
                        <a:solidFill>
                          <a:srgbClr val="424242"/>
                        </a:solidFill>
                        <a:latin typeface="Calibri"/>
                        <a:ea typeface="Calibri"/>
                        <a:cs typeface="Calibri"/>
                        <a:sym typeface="Calibri"/>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r>
              <a:tr h="521350">
                <a:tc>
                  <a:txBody>
                    <a:bodyPr/>
                    <a:lstStyle/>
                    <a:p>
                      <a:pPr indent="0" lvl="0" marL="0" rtl="0" algn="l">
                        <a:spcBef>
                          <a:spcPts val="0"/>
                        </a:spcBef>
                        <a:spcAft>
                          <a:spcPts val="0"/>
                        </a:spcAft>
                        <a:buNone/>
                      </a:pPr>
                      <a:r>
                        <a:t/>
                      </a:r>
                      <a:endParaRPr>
                        <a:solidFill>
                          <a:srgbClr val="5E5E5E"/>
                        </a:solidFill>
                        <a:latin typeface="Noto Sans"/>
                        <a:ea typeface="Noto Sans"/>
                        <a:cs typeface="Noto Sans"/>
                        <a:sym typeface="Noto Sans"/>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Self Check</a:t>
                      </a:r>
                      <a:endParaRPr sz="1300">
                        <a:solidFill>
                          <a:srgbClr val="424242"/>
                        </a:solidFill>
                        <a:latin typeface="Calibri"/>
                        <a:ea typeface="Calibri"/>
                        <a:cs typeface="Calibri"/>
                        <a:sym typeface="Calibri"/>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Not Hidden</a:t>
                      </a:r>
                      <a:endParaRPr sz="1300">
                        <a:solidFill>
                          <a:srgbClr val="424242"/>
                        </a:solidFill>
                        <a:latin typeface="Calibri"/>
                        <a:ea typeface="Calibri"/>
                        <a:cs typeface="Calibri"/>
                        <a:sym typeface="Calibri"/>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Self Check slide, checkpoint to assess student understanding after the learning activity.</a:t>
                      </a:r>
                      <a:endParaRPr sz="1300">
                        <a:solidFill>
                          <a:srgbClr val="424242"/>
                        </a:solidFill>
                        <a:latin typeface="Calibri"/>
                        <a:ea typeface="Calibri"/>
                        <a:cs typeface="Calibri"/>
                        <a:sym typeface="Calibri"/>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r>
              <a:tr h="521350">
                <a:tc>
                  <a:txBody>
                    <a:bodyPr/>
                    <a:lstStyle/>
                    <a:p>
                      <a:pPr indent="0" lvl="0" marL="0" rtl="0" algn="l">
                        <a:spcBef>
                          <a:spcPts val="0"/>
                        </a:spcBef>
                        <a:spcAft>
                          <a:spcPts val="0"/>
                        </a:spcAft>
                        <a:buNone/>
                      </a:pPr>
                      <a:r>
                        <a:t/>
                      </a:r>
                      <a:endParaRPr>
                        <a:solidFill>
                          <a:srgbClr val="5E5E5E"/>
                        </a:solidFill>
                        <a:latin typeface="Noto Sans"/>
                        <a:ea typeface="Noto Sans"/>
                        <a:cs typeface="Noto Sans"/>
                        <a:sym typeface="Noto Sans"/>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Review</a:t>
                      </a:r>
                      <a:endParaRPr sz="1300">
                        <a:solidFill>
                          <a:srgbClr val="424242"/>
                        </a:solidFill>
                        <a:latin typeface="Calibri"/>
                        <a:ea typeface="Calibri"/>
                        <a:cs typeface="Calibri"/>
                        <a:sym typeface="Calibri"/>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Hidden</a:t>
                      </a:r>
                      <a:endParaRPr sz="1300">
                        <a:solidFill>
                          <a:srgbClr val="424242"/>
                        </a:solidFill>
                        <a:latin typeface="Calibri"/>
                        <a:ea typeface="Calibri"/>
                        <a:cs typeface="Calibri"/>
                        <a:sym typeface="Calibri"/>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Self Check- Review slide, designed to help review topics from the self check question.</a:t>
                      </a:r>
                      <a:endParaRPr sz="1300">
                        <a:solidFill>
                          <a:srgbClr val="424242"/>
                        </a:solidFill>
                        <a:latin typeface="Calibri"/>
                        <a:ea typeface="Calibri"/>
                        <a:cs typeface="Calibri"/>
                        <a:sym typeface="Calibri"/>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r>
            </a:tbl>
          </a:graphicData>
        </a:graphic>
      </p:graphicFrame>
      <p:sp>
        <p:nvSpPr>
          <p:cNvPr id="54" name="Google Shape;54;p9"/>
          <p:cNvSpPr/>
          <p:nvPr/>
        </p:nvSpPr>
        <p:spPr>
          <a:xfrm>
            <a:off x="379563" y="3255100"/>
            <a:ext cx="274200" cy="274200"/>
          </a:xfrm>
          <a:prstGeom prst="roundRect">
            <a:avLst>
              <a:gd fmla="val 16667" name="adj"/>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pic>
        <p:nvPicPr>
          <p:cNvPr id="55" name="Google Shape;55;p9" title="additional resource-1.png"/>
          <p:cNvPicPr preferRelativeResize="0"/>
          <p:nvPr/>
        </p:nvPicPr>
        <p:blipFill>
          <a:blip r:embed="rId3">
            <a:alphaModFix/>
          </a:blip>
          <a:stretch>
            <a:fillRect/>
          </a:stretch>
        </p:blipFill>
        <p:spPr>
          <a:xfrm>
            <a:off x="416488" y="3887072"/>
            <a:ext cx="274320" cy="274320"/>
          </a:xfrm>
          <a:prstGeom prst="rect">
            <a:avLst/>
          </a:prstGeom>
          <a:noFill/>
          <a:ln>
            <a:noFill/>
          </a:ln>
        </p:spPr>
      </p:pic>
      <p:pic>
        <p:nvPicPr>
          <p:cNvPr id="56" name="Google Shape;56;p9" title="emojione_input-latin-letters (4).png"/>
          <p:cNvPicPr preferRelativeResize="0"/>
          <p:nvPr/>
        </p:nvPicPr>
        <p:blipFill>
          <a:blip r:embed="rId4">
            <a:alphaModFix/>
          </a:blip>
          <a:stretch>
            <a:fillRect/>
          </a:stretch>
        </p:blipFill>
        <p:spPr>
          <a:xfrm>
            <a:off x="416488" y="2205988"/>
            <a:ext cx="274320" cy="274320"/>
          </a:xfrm>
          <a:prstGeom prst="rect">
            <a:avLst/>
          </a:prstGeom>
          <a:noFill/>
          <a:ln>
            <a:noFill/>
          </a:ln>
        </p:spPr>
      </p:pic>
      <p:pic>
        <p:nvPicPr>
          <p:cNvPr id="57" name="Google Shape;57;p9" title="Frame 13.png"/>
          <p:cNvPicPr preferRelativeResize="0"/>
          <p:nvPr/>
        </p:nvPicPr>
        <p:blipFill>
          <a:blip r:embed="rId5">
            <a:alphaModFix/>
          </a:blip>
          <a:stretch>
            <a:fillRect/>
          </a:stretch>
        </p:blipFill>
        <p:spPr>
          <a:xfrm>
            <a:off x="416488" y="1620180"/>
            <a:ext cx="274320" cy="274320"/>
          </a:xfrm>
          <a:prstGeom prst="rect">
            <a:avLst/>
          </a:prstGeom>
          <a:noFill/>
          <a:ln>
            <a:noFill/>
          </a:ln>
        </p:spPr>
      </p:pic>
      <p:pic>
        <p:nvPicPr>
          <p:cNvPr id="58" name="Google Shape;58;p9" title="extending your thinking-1.png"/>
          <p:cNvPicPr preferRelativeResize="0"/>
          <p:nvPr/>
        </p:nvPicPr>
        <p:blipFill>
          <a:blip r:embed="rId6">
            <a:alphaModFix/>
          </a:blip>
          <a:stretch>
            <a:fillRect/>
          </a:stretch>
        </p:blipFill>
        <p:spPr>
          <a:xfrm>
            <a:off x="416488" y="2753632"/>
            <a:ext cx="274320" cy="274320"/>
          </a:xfrm>
          <a:prstGeom prst="rect">
            <a:avLst/>
          </a:prstGeom>
          <a:noFill/>
          <a:ln>
            <a:noFill/>
          </a:ln>
        </p:spPr>
      </p:pic>
      <p:pic>
        <p:nvPicPr>
          <p:cNvPr id="59" name="Google Shape;59;p9" title="self-checl-1.png"/>
          <p:cNvPicPr preferRelativeResize="0"/>
          <p:nvPr/>
        </p:nvPicPr>
        <p:blipFill>
          <a:blip r:embed="rId7">
            <a:alphaModFix/>
          </a:blip>
          <a:stretch>
            <a:fillRect/>
          </a:stretch>
        </p:blipFill>
        <p:spPr>
          <a:xfrm>
            <a:off x="416488" y="3314163"/>
            <a:ext cx="274320" cy="274320"/>
          </a:xfrm>
          <a:prstGeom prst="rect">
            <a:avLst/>
          </a:prstGeom>
          <a:noFill/>
          <a:ln>
            <a:noFill/>
          </a:ln>
        </p:spPr>
      </p:pic>
      <p:pic>
        <p:nvPicPr>
          <p:cNvPr id="60" name="Google Shape;60;p9" title="mdi_hide.png"/>
          <p:cNvPicPr preferRelativeResize="0"/>
          <p:nvPr/>
        </p:nvPicPr>
        <p:blipFill>
          <a:blip r:embed="rId8">
            <a:alphaModFix/>
          </a:blip>
          <a:stretch>
            <a:fillRect/>
          </a:stretch>
        </p:blipFill>
        <p:spPr>
          <a:xfrm>
            <a:off x="8686800" y="137160"/>
            <a:ext cx="274320" cy="274320"/>
          </a:xfrm>
          <a:prstGeom prst="rect">
            <a:avLst/>
          </a:prstGeom>
          <a:noFill/>
          <a:ln>
            <a:noFill/>
          </a:ln>
        </p:spPr>
      </p:pic>
      <p:sp>
        <p:nvSpPr>
          <p:cNvPr id="61" name="Google Shape;61;p9"/>
          <p:cNvSpPr/>
          <p:nvPr/>
        </p:nvSpPr>
        <p:spPr>
          <a:xfrm>
            <a:off x="886725" y="4493600"/>
            <a:ext cx="7118100" cy="668700"/>
          </a:xfrm>
          <a:prstGeom prst="downArrowCallout">
            <a:avLst>
              <a:gd fmla="val 40182" name="adj1"/>
              <a:gd fmla="val 41349" name="adj2"/>
              <a:gd fmla="val 18452" name="adj3"/>
              <a:gd fmla="val 69766" name="adj4"/>
            </a:avLst>
          </a:prstGeom>
          <a:solidFill>
            <a:srgbClr val="FDBD3E"/>
          </a:solidFill>
          <a:ln>
            <a:noFill/>
          </a:ln>
        </p:spPr>
        <p:txBody>
          <a:bodyPr anchorCtr="0" anchor="ctr"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lang="en" sz="1500">
                <a:solidFill>
                  <a:schemeClr val="dk1"/>
                </a:solidFill>
                <a:latin typeface="Calibri"/>
                <a:ea typeface="Calibri"/>
                <a:cs typeface="Calibri"/>
                <a:sym typeface="Calibri"/>
              </a:rPr>
              <a:t>On the next slides, c</a:t>
            </a:r>
            <a:r>
              <a:rPr lang="en" sz="1500">
                <a:solidFill>
                  <a:schemeClr val="dk1"/>
                </a:solidFill>
                <a:latin typeface="Calibri"/>
                <a:ea typeface="Calibri"/>
                <a:cs typeface="Calibri"/>
                <a:sym typeface="Calibri"/>
              </a:rPr>
              <a:t>heck the </a:t>
            </a:r>
            <a:r>
              <a:rPr b="1" lang="en" sz="1500">
                <a:solidFill>
                  <a:schemeClr val="dk1"/>
                </a:solidFill>
                <a:latin typeface="Calibri"/>
                <a:ea typeface="Calibri"/>
                <a:cs typeface="Calibri"/>
                <a:sym typeface="Calibri"/>
              </a:rPr>
              <a:t>speaker notes </a:t>
            </a:r>
            <a:r>
              <a:rPr lang="en" sz="1500">
                <a:solidFill>
                  <a:schemeClr val="dk1"/>
                </a:solidFill>
                <a:latin typeface="Calibri"/>
                <a:ea typeface="Calibri"/>
                <a:cs typeface="Calibri"/>
                <a:sym typeface="Calibri"/>
              </a:rPr>
              <a:t>for teacher instructions and support.</a:t>
            </a:r>
            <a:endParaRPr sz="1600">
              <a:latin typeface="Calibri"/>
              <a:ea typeface="Calibri"/>
              <a:cs typeface="Calibri"/>
              <a:sym typeface="Calibri"/>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05047"/>
        </a:solidFill>
      </p:bgPr>
    </p:bg>
    <p:spTree>
      <p:nvGrpSpPr>
        <p:cNvPr id="65" name="Shape 65"/>
        <p:cNvGrpSpPr/>
        <p:nvPr/>
      </p:nvGrpSpPr>
      <p:grpSpPr>
        <a:xfrm>
          <a:off x="0" y="0"/>
          <a:ext cx="0" cy="0"/>
          <a:chOff x="0" y="0"/>
          <a:chExt cx="0" cy="0"/>
        </a:xfrm>
      </p:grpSpPr>
      <p:sp>
        <p:nvSpPr>
          <p:cNvPr id="66" name="Google Shape;66;p10"/>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solidFill>
                  <a:srgbClr val="FDBD3E"/>
                </a:solidFill>
              </a:rPr>
              <a:t>Learning Goals</a:t>
            </a:r>
            <a:endParaRPr sz="3000">
              <a:solidFill>
                <a:srgbClr val="FDBD3E"/>
              </a:solidFill>
            </a:endParaRPr>
          </a:p>
        </p:txBody>
      </p:sp>
      <p:sp>
        <p:nvSpPr>
          <p:cNvPr id="67" name="Google Shape;67;p10"/>
          <p:cNvSpPr txBox="1"/>
          <p:nvPr>
            <p:ph idx="1" type="body"/>
          </p:nvPr>
        </p:nvSpPr>
        <p:spPr>
          <a:xfrm>
            <a:off x="311700" y="1152475"/>
            <a:ext cx="4476300" cy="3416400"/>
          </a:xfrm>
          <a:prstGeom prst="rect">
            <a:avLst/>
          </a:prstGeom>
        </p:spPr>
        <p:txBody>
          <a:bodyPr anchorCtr="0" anchor="t" bIns="91425" lIns="91425" spcFirstLastPara="1" rIns="91425" wrap="square" tIns="91425">
            <a:noAutofit/>
          </a:bodyPr>
          <a:lstStyle/>
          <a:p>
            <a:pPr indent="0" lvl="0" marL="0" rtl="0" algn="l">
              <a:lnSpc>
                <a:spcPct val="100000"/>
              </a:lnSpc>
              <a:spcBef>
                <a:spcPts val="800"/>
              </a:spcBef>
              <a:spcAft>
                <a:spcPts val="0"/>
              </a:spcAft>
              <a:buNone/>
            </a:pPr>
            <a:r>
              <a:rPr b="1" lang="en">
                <a:solidFill>
                  <a:srgbClr val="F3F3F3"/>
                </a:solidFill>
              </a:rPr>
              <a:t>By the end of this lesson you will be able to -</a:t>
            </a:r>
            <a:endParaRPr b="1">
              <a:solidFill>
                <a:srgbClr val="F3F3F3"/>
              </a:solidFill>
            </a:endParaRPr>
          </a:p>
          <a:p>
            <a:pPr indent="-342900" lvl="0" marL="457200" rtl="0" algn="l">
              <a:lnSpc>
                <a:spcPct val="100000"/>
              </a:lnSpc>
              <a:spcBef>
                <a:spcPts val="1000"/>
              </a:spcBef>
              <a:spcAft>
                <a:spcPts val="0"/>
              </a:spcAft>
              <a:buClr>
                <a:srgbClr val="F3F3F3"/>
              </a:buClr>
              <a:buSzPts val="1800"/>
              <a:buFont typeface="Helvetica Neue"/>
              <a:buChar char="●"/>
            </a:pPr>
            <a:r>
              <a:rPr b="1" lang="en">
                <a:solidFill>
                  <a:srgbClr val="F3F3F3"/>
                </a:solidFill>
              </a:rPr>
              <a:t>Describe the rate of change</a:t>
            </a:r>
            <a:r>
              <a:rPr lang="en">
                <a:solidFill>
                  <a:srgbClr val="F3F3F3"/>
                </a:solidFill>
              </a:rPr>
              <a:t> and </a:t>
            </a:r>
            <a:r>
              <a:rPr b="1" lang="en">
                <a:solidFill>
                  <a:srgbClr val="F3F3F3"/>
                </a:solidFill>
              </a:rPr>
              <a:t>𝑦-intercept</a:t>
            </a:r>
            <a:r>
              <a:rPr lang="en">
                <a:solidFill>
                  <a:srgbClr val="F3F3F3"/>
                </a:solidFill>
              </a:rPr>
              <a:t> for a linear model in everyday language.</a:t>
            </a:r>
            <a:endParaRPr>
              <a:solidFill>
                <a:srgbClr val="F3F3F3"/>
              </a:solidFill>
            </a:endParaRPr>
          </a:p>
          <a:p>
            <a:pPr indent="-342900" lvl="0" marL="457200" rtl="0" algn="l">
              <a:lnSpc>
                <a:spcPct val="100000"/>
              </a:lnSpc>
              <a:spcBef>
                <a:spcPts val="1000"/>
              </a:spcBef>
              <a:spcAft>
                <a:spcPts val="0"/>
              </a:spcAft>
              <a:buClr>
                <a:srgbClr val="F3F3F3"/>
              </a:buClr>
              <a:buSzPts val="1800"/>
              <a:buFont typeface="Helvetica Neue"/>
              <a:buChar char="●"/>
            </a:pPr>
            <a:r>
              <a:rPr lang="en">
                <a:solidFill>
                  <a:srgbClr val="F3F3F3"/>
                </a:solidFill>
              </a:rPr>
              <a:t>Use technology to </a:t>
            </a:r>
            <a:r>
              <a:rPr b="1" lang="en">
                <a:solidFill>
                  <a:srgbClr val="F3F3F3"/>
                </a:solidFill>
              </a:rPr>
              <a:t>find the line of best fit.</a:t>
            </a:r>
            <a:endParaRPr b="1">
              <a:solidFill>
                <a:srgbClr val="F3F3F3"/>
              </a:solidFill>
            </a:endParaRPr>
          </a:p>
          <a:p>
            <a:pPr indent="-342900" lvl="0" marL="457200" rtl="0" algn="l">
              <a:lnSpc>
                <a:spcPct val="100000"/>
              </a:lnSpc>
              <a:spcBef>
                <a:spcPts val="1000"/>
              </a:spcBef>
              <a:spcAft>
                <a:spcPts val="0"/>
              </a:spcAft>
              <a:buClr>
                <a:srgbClr val="F3F3F3"/>
              </a:buClr>
              <a:buSzPts val="1800"/>
              <a:buFont typeface="Helvetica Neue"/>
              <a:buChar char="●"/>
            </a:pPr>
            <a:r>
              <a:rPr b="1" lang="en">
                <a:solidFill>
                  <a:srgbClr val="F3F3F3"/>
                </a:solidFill>
              </a:rPr>
              <a:t>Write linear models by hand</a:t>
            </a:r>
            <a:r>
              <a:rPr lang="en">
                <a:solidFill>
                  <a:srgbClr val="F3F3F3"/>
                </a:solidFill>
              </a:rPr>
              <a:t> from tables and graphs.</a:t>
            </a:r>
            <a:endParaRPr>
              <a:solidFill>
                <a:srgbClr val="F3F3F3"/>
              </a:solidFill>
            </a:endParaRPr>
          </a:p>
        </p:txBody>
      </p:sp>
      <p:pic>
        <p:nvPicPr>
          <p:cNvPr descr="Three students helping each other up a staircase toward a flag, symbolizing teamwork and building math skills step by step." id="68" name="Google Shape;68;p10" title="lesson journey-opt 2 (2).png"/>
          <p:cNvPicPr preferRelativeResize="0"/>
          <p:nvPr/>
        </p:nvPicPr>
        <p:blipFill rotWithShape="1">
          <a:blip r:embed="rId3">
            <a:alphaModFix/>
          </a:blip>
          <a:srcRect b="0" l="39" r="49" t="0"/>
          <a:stretch/>
        </p:blipFill>
        <p:spPr>
          <a:xfrm>
            <a:off x="5385050" y="1152463"/>
            <a:ext cx="3447249" cy="2298175"/>
          </a:xfrm>
          <a:prstGeom prst="rect">
            <a:avLst/>
          </a:prstGeom>
          <a:noFill/>
          <a:ln>
            <a:noFill/>
          </a:ln>
        </p:spPr>
      </p:pic>
      <p:sp>
        <p:nvSpPr>
          <p:cNvPr id="69" name="Google Shape;69;p10"/>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solidFill>
                  <a:srgbClr val="EFEFEF"/>
                </a:solidFill>
              </a:rPr>
              <a:t>‹#›</a:t>
            </a:fld>
            <a:endParaRPr>
              <a:solidFill>
                <a:srgbClr val="EFEFEF"/>
              </a:solidFill>
            </a:endParaRPr>
          </a:p>
        </p:txBody>
      </p:sp>
      <p:sp>
        <p:nvSpPr>
          <p:cNvPr id="70" name="Google Shape;70;p10"/>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solidFill>
                  <a:srgbClr val="EFEFEF"/>
                </a:solidFill>
              </a:rPr>
              <a:t>3.2 Fitting Lines</a:t>
            </a:r>
            <a:endParaRPr>
              <a:solidFill>
                <a:srgbClr val="EFEFEF"/>
              </a:solidFill>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4" name="Shape 74"/>
        <p:cNvGrpSpPr/>
        <p:nvPr/>
      </p:nvGrpSpPr>
      <p:grpSpPr>
        <a:xfrm>
          <a:off x="0" y="0"/>
          <a:ext cx="0" cy="0"/>
          <a:chOff x="0" y="0"/>
          <a:chExt cx="0" cy="0"/>
        </a:xfrm>
      </p:grpSpPr>
      <p:sp>
        <p:nvSpPr>
          <p:cNvPr id="75" name="Google Shape;75;p11"/>
          <p:cNvSpPr txBox="1"/>
          <p:nvPr>
            <p:ph type="title"/>
          </p:nvPr>
        </p:nvSpPr>
        <p:spPr>
          <a:xfrm>
            <a:off x="311700" y="445025"/>
            <a:ext cx="8520600" cy="6156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None/>
            </a:pPr>
            <a:r>
              <a:rPr lang="en"/>
              <a:t>Vocabulary</a:t>
            </a:r>
            <a:endParaRPr/>
          </a:p>
        </p:txBody>
      </p:sp>
      <p:sp>
        <p:nvSpPr>
          <p:cNvPr id="76" name="Google Shape;76;p11"/>
          <p:cNvSpPr txBox="1"/>
          <p:nvPr>
            <p:ph idx="1" type="body"/>
          </p:nvPr>
        </p:nvSpPr>
        <p:spPr>
          <a:xfrm>
            <a:off x="311700" y="1152475"/>
            <a:ext cx="42549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a:t>Previous</a:t>
            </a:r>
            <a:endParaRPr b="1"/>
          </a:p>
          <a:p>
            <a:pPr indent="-342900" lvl="0" marL="457200" rtl="0" algn="l">
              <a:spcBef>
                <a:spcPts val="1200"/>
              </a:spcBef>
              <a:spcAft>
                <a:spcPts val="0"/>
              </a:spcAft>
              <a:buSzPts val="1800"/>
              <a:buChar char="●"/>
            </a:pPr>
            <a:r>
              <a:rPr lang="en"/>
              <a:t>Scatter plot</a:t>
            </a:r>
            <a:endParaRPr/>
          </a:p>
          <a:p>
            <a:pPr indent="-330200" lvl="1" marL="914400" rtl="0" algn="l">
              <a:spcBef>
                <a:spcPts val="0"/>
              </a:spcBef>
              <a:spcAft>
                <a:spcPts val="0"/>
              </a:spcAft>
              <a:buSzPts val="1600"/>
              <a:buChar char="○"/>
            </a:pPr>
            <a:r>
              <a:rPr lang="en"/>
              <a:t>Points on a graph demonstrating a relationship between two variables.</a:t>
            </a:r>
            <a:endParaRPr/>
          </a:p>
          <a:p>
            <a:pPr indent="-342900" lvl="0" marL="457200" rtl="0" algn="l">
              <a:spcBef>
                <a:spcPts val="0"/>
              </a:spcBef>
              <a:spcAft>
                <a:spcPts val="0"/>
              </a:spcAft>
              <a:buSzPts val="1800"/>
              <a:buChar char="●"/>
            </a:pPr>
            <a:r>
              <a:rPr lang="en"/>
              <a:t>Slope</a:t>
            </a:r>
            <a:endParaRPr/>
          </a:p>
          <a:p>
            <a:pPr indent="-330200" lvl="1" marL="914400" rtl="0" algn="l">
              <a:spcBef>
                <a:spcPts val="0"/>
              </a:spcBef>
              <a:spcAft>
                <a:spcPts val="0"/>
              </a:spcAft>
              <a:buSzPts val="1600"/>
              <a:buChar char="○"/>
            </a:pPr>
            <a:r>
              <a:rPr lang="en"/>
              <a:t>The rate of change in 𝑦 over the change in 𝑥, or steepness of a line.</a:t>
            </a:r>
            <a:endParaRPr/>
          </a:p>
          <a:p>
            <a:pPr indent="-342900" lvl="0" marL="457200" rtl="0" algn="l">
              <a:spcBef>
                <a:spcPts val="0"/>
              </a:spcBef>
              <a:spcAft>
                <a:spcPts val="0"/>
              </a:spcAft>
              <a:buSzPts val="1800"/>
              <a:buChar char="●"/>
            </a:pPr>
            <a:r>
              <a:rPr lang="en" sz="1600"/>
              <a:t>𝑦-</a:t>
            </a:r>
            <a:r>
              <a:rPr lang="en"/>
              <a:t>i</a:t>
            </a:r>
            <a:r>
              <a:rPr lang="en"/>
              <a:t>ntercept </a:t>
            </a:r>
            <a:endParaRPr/>
          </a:p>
          <a:p>
            <a:pPr indent="-330200" lvl="1" marL="914400" rtl="0" algn="l">
              <a:spcBef>
                <a:spcPts val="0"/>
              </a:spcBef>
              <a:spcAft>
                <a:spcPts val="0"/>
              </a:spcAft>
              <a:buSzPts val="1600"/>
              <a:buChar char="○"/>
            </a:pPr>
            <a:r>
              <a:rPr lang="en"/>
              <a:t>Point where the graph of a function crosses the 𝑦-axis.</a:t>
            </a:r>
            <a:endParaRPr/>
          </a:p>
        </p:txBody>
      </p:sp>
      <p:sp>
        <p:nvSpPr>
          <p:cNvPr id="77" name="Google Shape;77;p11"/>
          <p:cNvSpPr txBox="1"/>
          <p:nvPr>
            <p:ph idx="3"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t>3.2 Fitting Lines</a:t>
            </a:r>
            <a:endParaRPr/>
          </a:p>
        </p:txBody>
      </p:sp>
      <p:sp>
        <p:nvSpPr>
          <p:cNvPr id="78" name="Google Shape;78;p11"/>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79" name="Google Shape;79;p11"/>
          <p:cNvSpPr txBox="1"/>
          <p:nvPr>
            <p:ph idx="2" type="body"/>
          </p:nvPr>
        </p:nvSpPr>
        <p:spPr>
          <a:xfrm>
            <a:off x="4832400" y="1152475"/>
            <a:ext cx="39999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a:t>New</a:t>
            </a:r>
            <a:endParaRPr b="1"/>
          </a:p>
          <a:p>
            <a:pPr indent="-342900" lvl="0" marL="457200" rtl="0" algn="l">
              <a:spcBef>
                <a:spcPts val="1200"/>
              </a:spcBef>
              <a:spcAft>
                <a:spcPts val="0"/>
              </a:spcAft>
              <a:buSzPts val="1800"/>
              <a:buChar char="●"/>
            </a:pPr>
            <a:r>
              <a:rPr lang="en"/>
              <a:t>Line of best fit</a:t>
            </a:r>
            <a:endParaRPr/>
          </a:p>
          <a:p>
            <a:pPr indent="-330200" lvl="1" marL="914400" rtl="0" algn="l">
              <a:spcBef>
                <a:spcPts val="0"/>
              </a:spcBef>
              <a:spcAft>
                <a:spcPts val="0"/>
              </a:spcAft>
              <a:buSzPts val="1600"/>
              <a:buChar char="○"/>
            </a:pPr>
            <a:r>
              <a:rPr lang="en"/>
              <a:t>Line on a graph that best approximates the equation of the points in a scatter plot. </a:t>
            </a:r>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noFill/>
      </p:bgPr>
    </p:bg>
    <p:spTree>
      <p:nvGrpSpPr>
        <p:cNvPr id="83" name="Shape 83"/>
        <p:cNvGrpSpPr/>
        <p:nvPr/>
      </p:nvGrpSpPr>
      <p:grpSpPr>
        <a:xfrm>
          <a:off x="0" y="0"/>
          <a:ext cx="0" cy="0"/>
          <a:chOff x="0" y="0"/>
          <a:chExt cx="0" cy="0"/>
        </a:xfrm>
      </p:grpSpPr>
      <p:sp>
        <p:nvSpPr>
          <p:cNvPr id="84" name="Google Shape;84;p12"/>
          <p:cNvSpPr/>
          <p:nvPr/>
        </p:nvSpPr>
        <p:spPr>
          <a:xfrm>
            <a:off x="4791456" y="1353312"/>
            <a:ext cx="1828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85" name="Google Shape;85;p12"/>
          <p:cNvSpPr txBox="1"/>
          <p:nvPr>
            <p:ph idx="4294967295" type="title"/>
          </p:nvPr>
        </p:nvSpPr>
        <p:spPr>
          <a:xfrm>
            <a:off x="0" y="0"/>
            <a:ext cx="9144000" cy="1160100"/>
          </a:xfrm>
          <a:prstGeom prst="rect">
            <a:avLst/>
          </a:prstGeom>
          <a:solidFill>
            <a:srgbClr val="005047"/>
          </a:solidFill>
        </p:spPr>
        <p:txBody>
          <a:bodyPr anchorCtr="0" anchor="ctr" bIns="182875" lIns="91425" spcFirstLastPara="1" rIns="91425" wrap="square" tIns="91425">
            <a:noAutofit/>
          </a:bodyPr>
          <a:lstStyle/>
          <a:p>
            <a:pPr indent="0" lvl="0" marL="0" rtl="0" algn="ctr">
              <a:spcBef>
                <a:spcPts val="0"/>
              </a:spcBef>
              <a:spcAft>
                <a:spcPts val="0"/>
              </a:spcAft>
              <a:buNone/>
            </a:pPr>
            <a:r>
              <a:rPr lang="en" sz="3000">
                <a:solidFill>
                  <a:srgbClr val="FDBD3E"/>
                </a:solidFill>
              </a:rPr>
              <a:t>Lesson </a:t>
            </a:r>
            <a:r>
              <a:rPr lang="en">
                <a:solidFill>
                  <a:srgbClr val="FDBD3E"/>
                </a:solidFill>
              </a:rPr>
              <a:t>Journey</a:t>
            </a:r>
            <a:endParaRPr>
              <a:solidFill>
                <a:srgbClr val="FDBD3E"/>
              </a:solidFill>
            </a:endParaRPr>
          </a:p>
        </p:txBody>
      </p:sp>
      <p:sp>
        <p:nvSpPr>
          <p:cNvPr id="86" name="Google Shape;86;p12"/>
          <p:cNvSpPr/>
          <p:nvPr/>
        </p:nvSpPr>
        <p:spPr>
          <a:xfrm>
            <a:off x="210312" y="1354300"/>
            <a:ext cx="1828800" cy="1329000"/>
          </a:xfrm>
          <a:prstGeom prst="roundRect">
            <a:avLst>
              <a:gd fmla="val 9608" name="adj"/>
            </a:avLst>
          </a:prstGeom>
          <a:solidFill>
            <a:srgbClr val="005047"/>
          </a:solidFill>
          <a:ln cap="flat" cmpd="sng" w="9525">
            <a:solidFill>
              <a:srgbClr val="B7B7B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87" name="Google Shape;87;p12"/>
          <p:cNvSpPr/>
          <p:nvPr/>
        </p:nvSpPr>
        <p:spPr>
          <a:xfrm>
            <a:off x="2523744" y="1355788"/>
            <a:ext cx="1828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88" name="Google Shape;88;p12"/>
          <p:cNvSpPr/>
          <p:nvPr/>
        </p:nvSpPr>
        <p:spPr>
          <a:xfrm>
            <a:off x="1371600" y="3019838"/>
            <a:ext cx="1828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89" name="Google Shape;89;p12"/>
          <p:cNvSpPr/>
          <p:nvPr/>
        </p:nvSpPr>
        <p:spPr>
          <a:xfrm>
            <a:off x="3657600" y="3019838"/>
            <a:ext cx="1828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90" name="Google Shape;90;p12"/>
          <p:cNvSpPr/>
          <p:nvPr/>
        </p:nvSpPr>
        <p:spPr>
          <a:xfrm>
            <a:off x="5943600" y="3017520"/>
            <a:ext cx="1828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91" name="Google Shape;91;p12"/>
          <p:cNvSpPr/>
          <p:nvPr/>
        </p:nvSpPr>
        <p:spPr>
          <a:xfrm>
            <a:off x="7123176" y="1350438"/>
            <a:ext cx="1828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cxnSp>
        <p:nvCxnSpPr>
          <p:cNvPr id="92" name="Google Shape;92;p12"/>
          <p:cNvCxnSpPr>
            <a:stCxn id="86" idx="2"/>
            <a:endCxn id="88" idx="1"/>
          </p:cNvCxnSpPr>
          <p:nvPr/>
        </p:nvCxnSpPr>
        <p:spPr>
          <a:xfrm flipH="1" rot="-5400000">
            <a:off x="748362" y="3059650"/>
            <a:ext cx="999600" cy="246900"/>
          </a:xfrm>
          <a:prstGeom prst="bentConnector2">
            <a:avLst/>
          </a:prstGeom>
          <a:noFill/>
          <a:ln cap="flat" cmpd="sng" w="19050">
            <a:solidFill>
              <a:srgbClr val="CCCCCC"/>
            </a:solidFill>
            <a:prstDash val="dash"/>
            <a:round/>
            <a:headEnd len="med" w="med" type="none"/>
            <a:tailEnd len="med" w="med" type="none"/>
          </a:ln>
        </p:spPr>
      </p:cxnSp>
      <p:cxnSp>
        <p:nvCxnSpPr>
          <p:cNvPr id="93" name="Google Shape;93;p12"/>
          <p:cNvCxnSpPr>
            <a:stCxn id="88" idx="3"/>
            <a:endCxn id="87" idx="2"/>
          </p:cNvCxnSpPr>
          <p:nvPr/>
        </p:nvCxnSpPr>
        <p:spPr>
          <a:xfrm flipH="1" rot="10800000">
            <a:off x="3200400" y="2681738"/>
            <a:ext cx="237600" cy="1001100"/>
          </a:xfrm>
          <a:prstGeom prst="bentConnector2">
            <a:avLst/>
          </a:prstGeom>
          <a:noFill/>
          <a:ln cap="flat" cmpd="sng" w="19050">
            <a:solidFill>
              <a:srgbClr val="CCCCCC"/>
            </a:solidFill>
            <a:prstDash val="dash"/>
            <a:round/>
            <a:headEnd len="med" w="med" type="none"/>
            <a:tailEnd len="med" w="med" type="none"/>
          </a:ln>
        </p:spPr>
      </p:cxnSp>
      <p:cxnSp>
        <p:nvCxnSpPr>
          <p:cNvPr id="94" name="Google Shape;94;p12"/>
          <p:cNvCxnSpPr>
            <a:stCxn id="89" idx="3"/>
            <a:endCxn id="84" idx="2"/>
          </p:cNvCxnSpPr>
          <p:nvPr/>
        </p:nvCxnSpPr>
        <p:spPr>
          <a:xfrm flipH="1" rot="10800000">
            <a:off x="5486400" y="2679338"/>
            <a:ext cx="219600" cy="1003500"/>
          </a:xfrm>
          <a:prstGeom prst="bentConnector2">
            <a:avLst/>
          </a:prstGeom>
          <a:noFill/>
          <a:ln cap="flat" cmpd="sng" w="19050">
            <a:solidFill>
              <a:srgbClr val="CCCCCC"/>
            </a:solidFill>
            <a:prstDash val="dash"/>
            <a:round/>
            <a:headEnd len="med" w="med" type="none"/>
            <a:tailEnd len="med" w="med" type="none"/>
          </a:ln>
        </p:spPr>
      </p:cxnSp>
      <p:cxnSp>
        <p:nvCxnSpPr>
          <p:cNvPr id="95" name="Google Shape;95;p12"/>
          <p:cNvCxnSpPr>
            <a:stCxn id="84" idx="3"/>
            <a:endCxn id="90" idx="0"/>
          </p:cNvCxnSpPr>
          <p:nvPr/>
        </p:nvCxnSpPr>
        <p:spPr>
          <a:xfrm>
            <a:off x="6620256" y="2016312"/>
            <a:ext cx="237600" cy="1001100"/>
          </a:xfrm>
          <a:prstGeom prst="bentConnector2">
            <a:avLst/>
          </a:prstGeom>
          <a:noFill/>
          <a:ln cap="flat" cmpd="sng" w="19050">
            <a:solidFill>
              <a:srgbClr val="CCCCCC"/>
            </a:solidFill>
            <a:prstDash val="dash"/>
            <a:round/>
            <a:headEnd len="med" w="med" type="none"/>
            <a:tailEnd len="med" w="med" type="none"/>
          </a:ln>
        </p:spPr>
      </p:cxnSp>
      <p:sp>
        <p:nvSpPr>
          <p:cNvPr id="96" name="Google Shape;96;p1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pic>
        <p:nvPicPr>
          <p:cNvPr id="97" name="Google Shape;97;p12" title="hugeicons_task-done-01.png"/>
          <p:cNvPicPr preferRelativeResize="0"/>
          <p:nvPr/>
        </p:nvPicPr>
        <p:blipFill>
          <a:blip r:embed="rId3">
            <a:alphaModFix/>
          </a:blip>
          <a:stretch>
            <a:fillRect/>
          </a:stretch>
        </p:blipFill>
        <p:spPr>
          <a:xfrm>
            <a:off x="2171695" y="3227832"/>
            <a:ext cx="228600" cy="228600"/>
          </a:xfrm>
          <a:prstGeom prst="rect">
            <a:avLst/>
          </a:prstGeom>
          <a:noFill/>
          <a:ln>
            <a:noFill/>
          </a:ln>
        </p:spPr>
      </p:pic>
      <p:sp>
        <p:nvSpPr>
          <p:cNvPr id="98" name="Google Shape;98;p12"/>
          <p:cNvSpPr txBox="1"/>
          <p:nvPr/>
        </p:nvSpPr>
        <p:spPr>
          <a:xfrm>
            <a:off x="1371600" y="3498195"/>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Learning Activity</a:t>
            </a:r>
            <a:endParaRPr sz="1800">
              <a:solidFill>
                <a:schemeClr val="dk2"/>
              </a:solidFill>
              <a:latin typeface="Calibri"/>
              <a:ea typeface="Calibri"/>
              <a:cs typeface="Calibri"/>
              <a:sym typeface="Calibri"/>
            </a:endParaRPr>
          </a:p>
        </p:txBody>
      </p:sp>
      <p:pic>
        <p:nvPicPr>
          <p:cNvPr id="99" name="Google Shape;99;p12" title="hugeicons_task-done-01.png"/>
          <p:cNvPicPr preferRelativeResize="0"/>
          <p:nvPr/>
        </p:nvPicPr>
        <p:blipFill>
          <a:blip r:embed="rId3">
            <a:alphaModFix/>
          </a:blip>
          <a:stretch>
            <a:fillRect/>
          </a:stretch>
        </p:blipFill>
        <p:spPr>
          <a:xfrm>
            <a:off x="3323845" y="1554480"/>
            <a:ext cx="228600" cy="228600"/>
          </a:xfrm>
          <a:prstGeom prst="rect">
            <a:avLst/>
          </a:prstGeom>
          <a:noFill/>
          <a:ln>
            <a:noFill/>
          </a:ln>
        </p:spPr>
      </p:pic>
      <p:sp>
        <p:nvSpPr>
          <p:cNvPr id="100" name="Google Shape;100;p12"/>
          <p:cNvSpPr txBox="1"/>
          <p:nvPr/>
        </p:nvSpPr>
        <p:spPr>
          <a:xfrm>
            <a:off x="2523750" y="182880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Learning Activity</a:t>
            </a:r>
            <a:endParaRPr b="1" sz="1800">
              <a:solidFill>
                <a:schemeClr val="dk2"/>
              </a:solidFill>
              <a:latin typeface="Calibri"/>
              <a:ea typeface="Calibri"/>
              <a:cs typeface="Calibri"/>
              <a:sym typeface="Calibri"/>
            </a:endParaRPr>
          </a:p>
        </p:txBody>
      </p:sp>
      <p:pic>
        <p:nvPicPr>
          <p:cNvPr id="101" name="Google Shape;101;p12" title="hugeicons_chart-down.png"/>
          <p:cNvPicPr preferRelativeResize="0"/>
          <p:nvPr/>
        </p:nvPicPr>
        <p:blipFill>
          <a:blip r:embed="rId4">
            <a:alphaModFix/>
          </a:blip>
          <a:stretch>
            <a:fillRect/>
          </a:stretch>
        </p:blipFill>
        <p:spPr>
          <a:xfrm>
            <a:off x="5623569" y="1554480"/>
            <a:ext cx="228600" cy="228600"/>
          </a:xfrm>
          <a:prstGeom prst="rect">
            <a:avLst/>
          </a:prstGeom>
          <a:noFill/>
          <a:ln>
            <a:noFill/>
          </a:ln>
        </p:spPr>
      </p:pic>
      <p:sp>
        <p:nvSpPr>
          <p:cNvPr id="102" name="Google Shape;102;p12"/>
          <p:cNvSpPr txBox="1"/>
          <p:nvPr/>
        </p:nvSpPr>
        <p:spPr>
          <a:xfrm>
            <a:off x="4791438" y="182880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Cool Down</a:t>
            </a:r>
            <a:endParaRPr sz="1800">
              <a:solidFill>
                <a:schemeClr val="dk2"/>
              </a:solidFill>
              <a:latin typeface="Calibri"/>
              <a:ea typeface="Calibri"/>
              <a:cs typeface="Calibri"/>
              <a:sym typeface="Calibri"/>
            </a:endParaRPr>
          </a:p>
        </p:txBody>
      </p:sp>
      <p:sp>
        <p:nvSpPr>
          <p:cNvPr id="103" name="Google Shape;103;p12"/>
          <p:cNvSpPr txBox="1"/>
          <p:nvPr/>
        </p:nvSpPr>
        <p:spPr>
          <a:xfrm>
            <a:off x="5943588" y="3502152"/>
            <a:ext cx="1828800" cy="369300"/>
          </a:xfrm>
          <a:prstGeom prst="rect">
            <a:avLst/>
          </a:prstGeom>
          <a:noFill/>
          <a:ln>
            <a:noFill/>
          </a:ln>
        </p:spPr>
        <p:txBody>
          <a:bodyPr anchorCtr="0" anchor="t" bIns="0" lIns="0" spcFirstLastPara="1" rIns="0"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Practice</a:t>
            </a:r>
            <a:endParaRPr sz="1800">
              <a:solidFill>
                <a:schemeClr val="dk2"/>
              </a:solidFill>
              <a:latin typeface="Calibri"/>
              <a:ea typeface="Calibri"/>
              <a:cs typeface="Calibri"/>
              <a:sym typeface="Calibri"/>
            </a:endParaRPr>
          </a:p>
        </p:txBody>
      </p:sp>
      <p:sp>
        <p:nvSpPr>
          <p:cNvPr id="104" name="Google Shape;104;p12"/>
          <p:cNvSpPr txBox="1"/>
          <p:nvPr/>
        </p:nvSpPr>
        <p:spPr>
          <a:xfrm>
            <a:off x="7123175" y="1828800"/>
            <a:ext cx="1828800" cy="369300"/>
          </a:xfrm>
          <a:prstGeom prst="rect">
            <a:avLst/>
          </a:prstGeom>
          <a:noFill/>
          <a:ln>
            <a:noFill/>
          </a:ln>
        </p:spPr>
        <p:txBody>
          <a:bodyPr anchorCtr="0" anchor="t" bIns="0" lIns="0" spcFirstLastPara="1" rIns="0"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Lesson Synthesis</a:t>
            </a:r>
            <a:endParaRPr sz="1800">
              <a:solidFill>
                <a:schemeClr val="dk2"/>
              </a:solidFill>
              <a:latin typeface="Calibri"/>
              <a:ea typeface="Calibri"/>
              <a:cs typeface="Calibri"/>
              <a:sym typeface="Calibri"/>
            </a:endParaRPr>
          </a:p>
        </p:txBody>
      </p:sp>
      <p:pic>
        <p:nvPicPr>
          <p:cNvPr id="105" name="Google Shape;105;p12" title="hugeicons_start-up-02.png"/>
          <p:cNvPicPr preferRelativeResize="0"/>
          <p:nvPr/>
        </p:nvPicPr>
        <p:blipFill>
          <a:blip r:embed="rId5">
            <a:alphaModFix/>
          </a:blip>
          <a:stretch>
            <a:fillRect/>
          </a:stretch>
        </p:blipFill>
        <p:spPr>
          <a:xfrm>
            <a:off x="1008059" y="1554480"/>
            <a:ext cx="228600" cy="228600"/>
          </a:xfrm>
          <a:prstGeom prst="rect">
            <a:avLst/>
          </a:prstGeom>
          <a:noFill/>
          <a:ln>
            <a:noFill/>
          </a:ln>
        </p:spPr>
      </p:pic>
      <p:sp>
        <p:nvSpPr>
          <p:cNvPr id="106" name="Google Shape;106;p12"/>
          <p:cNvSpPr txBox="1"/>
          <p:nvPr/>
        </p:nvSpPr>
        <p:spPr>
          <a:xfrm>
            <a:off x="207950" y="1828800"/>
            <a:ext cx="1828800" cy="369300"/>
          </a:xfrm>
          <a:prstGeom prst="rect">
            <a:avLst/>
          </a:prstGeom>
          <a:noFill/>
          <a:ln>
            <a:noFill/>
          </a:ln>
        </p:spPr>
        <p:txBody>
          <a:bodyPr anchorCtr="0" anchor="t" bIns="0" lIns="91425" spcFirstLastPara="1" rIns="91425" wrap="square" tIns="91425">
            <a:no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Warm Up</a:t>
            </a:r>
            <a:endParaRPr sz="1800">
              <a:solidFill>
                <a:srgbClr val="FDBD3E"/>
              </a:solidFill>
              <a:latin typeface="Calibri"/>
              <a:ea typeface="Calibri"/>
              <a:cs typeface="Calibri"/>
              <a:sym typeface="Calibri"/>
            </a:endParaRPr>
          </a:p>
        </p:txBody>
      </p:sp>
      <p:pic>
        <p:nvPicPr>
          <p:cNvPr id="107" name="Google Shape;107;p12" title="hugeicons_centralized.png"/>
          <p:cNvPicPr preferRelativeResize="0"/>
          <p:nvPr/>
        </p:nvPicPr>
        <p:blipFill>
          <a:blip r:embed="rId6">
            <a:alphaModFix/>
          </a:blip>
          <a:stretch>
            <a:fillRect/>
          </a:stretch>
        </p:blipFill>
        <p:spPr>
          <a:xfrm>
            <a:off x="7923307" y="1554480"/>
            <a:ext cx="228600" cy="228600"/>
          </a:xfrm>
          <a:prstGeom prst="rect">
            <a:avLst/>
          </a:prstGeom>
          <a:noFill/>
          <a:ln>
            <a:noFill/>
          </a:ln>
        </p:spPr>
      </p:pic>
      <p:pic>
        <p:nvPicPr>
          <p:cNvPr id="108" name="Google Shape;108;p12" title="hugeicons_pencil.png"/>
          <p:cNvPicPr preferRelativeResize="0"/>
          <p:nvPr/>
        </p:nvPicPr>
        <p:blipFill>
          <a:blip r:embed="rId7">
            <a:alphaModFix/>
          </a:blip>
          <a:stretch>
            <a:fillRect/>
          </a:stretch>
        </p:blipFill>
        <p:spPr>
          <a:xfrm>
            <a:off x="6743697" y="3227832"/>
            <a:ext cx="228600" cy="228600"/>
          </a:xfrm>
          <a:prstGeom prst="rect">
            <a:avLst/>
          </a:prstGeom>
          <a:noFill/>
          <a:ln>
            <a:noFill/>
          </a:ln>
        </p:spPr>
      </p:pic>
      <p:cxnSp>
        <p:nvCxnSpPr>
          <p:cNvPr id="109" name="Google Shape;109;p12"/>
          <p:cNvCxnSpPr>
            <a:stCxn id="90" idx="3"/>
            <a:endCxn id="91" idx="2"/>
          </p:cNvCxnSpPr>
          <p:nvPr/>
        </p:nvCxnSpPr>
        <p:spPr>
          <a:xfrm flipH="1" rot="10800000">
            <a:off x="7772400" y="2676420"/>
            <a:ext cx="265200" cy="1004100"/>
          </a:xfrm>
          <a:prstGeom prst="bentConnector2">
            <a:avLst/>
          </a:prstGeom>
          <a:noFill/>
          <a:ln cap="flat" cmpd="sng" w="19050">
            <a:solidFill>
              <a:srgbClr val="CCCCCC"/>
            </a:solidFill>
            <a:prstDash val="dash"/>
            <a:round/>
            <a:headEnd len="med" w="med" type="none"/>
            <a:tailEnd len="med" w="med" type="none"/>
          </a:ln>
        </p:spPr>
      </p:cxnSp>
      <p:cxnSp>
        <p:nvCxnSpPr>
          <p:cNvPr id="110" name="Google Shape;110;p12"/>
          <p:cNvCxnSpPr>
            <a:stCxn id="87" idx="3"/>
            <a:endCxn id="89" idx="0"/>
          </p:cNvCxnSpPr>
          <p:nvPr/>
        </p:nvCxnSpPr>
        <p:spPr>
          <a:xfrm>
            <a:off x="4352544" y="2018788"/>
            <a:ext cx="219600" cy="1001100"/>
          </a:xfrm>
          <a:prstGeom prst="bentConnector2">
            <a:avLst/>
          </a:prstGeom>
          <a:noFill/>
          <a:ln cap="flat" cmpd="sng" w="19050">
            <a:solidFill>
              <a:srgbClr val="CCCCCC"/>
            </a:solidFill>
            <a:prstDash val="dash"/>
            <a:round/>
            <a:headEnd len="med" w="med" type="none"/>
            <a:tailEnd len="med" w="med" type="none"/>
          </a:ln>
        </p:spPr>
      </p:cxnSp>
      <p:pic>
        <p:nvPicPr>
          <p:cNvPr id="111" name="Google Shape;111;p12" title="hugeicons_task-done-01.png"/>
          <p:cNvPicPr preferRelativeResize="0"/>
          <p:nvPr/>
        </p:nvPicPr>
        <p:blipFill>
          <a:blip r:embed="rId3">
            <a:alphaModFix/>
          </a:blip>
          <a:stretch>
            <a:fillRect/>
          </a:stretch>
        </p:blipFill>
        <p:spPr>
          <a:xfrm>
            <a:off x="4457695" y="3227832"/>
            <a:ext cx="228600" cy="228600"/>
          </a:xfrm>
          <a:prstGeom prst="rect">
            <a:avLst/>
          </a:prstGeom>
          <a:noFill/>
          <a:ln>
            <a:noFill/>
          </a:ln>
        </p:spPr>
      </p:pic>
      <p:sp>
        <p:nvSpPr>
          <p:cNvPr id="112" name="Google Shape;112;p12"/>
          <p:cNvSpPr txBox="1"/>
          <p:nvPr/>
        </p:nvSpPr>
        <p:spPr>
          <a:xfrm>
            <a:off x="3657600" y="3498195"/>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Learning Activity</a:t>
            </a:r>
            <a:endParaRPr sz="1800">
              <a:solidFill>
                <a:schemeClr val="dk2"/>
              </a:solidFill>
              <a:latin typeface="Calibri"/>
              <a:ea typeface="Calibri"/>
              <a:cs typeface="Calibri"/>
              <a:sym typeface="Calibri"/>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16" name="Shape 116"/>
        <p:cNvGrpSpPr/>
        <p:nvPr/>
      </p:nvGrpSpPr>
      <p:grpSpPr>
        <a:xfrm>
          <a:off x="0" y="0"/>
          <a:ext cx="0" cy="0"/>
          <a:chOff x="0" y="0"/>
          <a:chExt cx="0" cy="0"/>
        </a:xfrm>
      </p:grpSpPr>
      <p:sp>
        <p:nvSpPr>
          <p:cNvPr id="117" name="Google Shape;117;p13"/>
          <p:cNvSpPr txBox="1"/>
          <p:nvPr>
            <p:ph type="title"/>
          </p:nvPr>
        </p:nvSpPr>
        <p:spPr>
          <a:xfrm>
            <a:off x="311700" y="445025"/>
            <a:ext cx="8520600" cy="6465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None/>
            </a:pPr>
            <a:r>
              <a:rPr lang="en" sz="3000">
                <a:solidFill>
                  <a:srgbClr val="005047"/>
                </a:solidFill>
              </a:rPr>
              <a:t>Warm Up - </a:t>
            </a:r>
            <a:r>
              <a:rPr lang="en" sz="3000"/>
              <a:t>Which Line is Better? 🤔</a:t>
            </a:r>
            <a:endParaRPr>
              <a:solidFill>
                <a:srgbClr val="005047"/>
              </a:solidFill>
            </a:endParaRPr>
          </a:p>
        </p:txBody>
      </p:sp>
      <p:sp>
        <p:nvSpPr>
          <p:cNvPr id="118" name="Google Shape;118;p13"/>
          <p:cNvSpPr txBox="1"/>
          <p:nvPr>
            <p:ph idx="1" type="body"/>
          </p:nvPr>
        </p:nvSpPr>
        <p:spPr>
          <a:xfrm>
            <a:off x="311700" y="1152475"/>
            <a:ext cx="8582700" cy="1531500"/>
          </a:xfrm>
          <a:prstGeom prst="rect">
            <a:avLst/>
          </a:prstGeom>
        </p:spPr>
        <p:txBody>
          <a:bodyPr anchorCtr="0" anchor="t" bIns="91425" lIns="91425" spcFirstLastPara="1" rIns="91425" wrap="square" tIns="91425">
            <a:normAutofit lnSpcReduction="10000"/>
          </a:bodyPr>
          <a:lstStyle/>
          <a:p>
            <a:pPr indent="0" lvl="0" marL="0" rtl="0" algn="l">
              <a:lnSpc>
                <a:spcPct val="100000"/>
              </a:lnSpc>
              <a:spcBef>
                <a:spcPts val="0"/>
              </a:spcBef>
              <a:spcAft>
                <a:spcPts val="0"/>
              </a:spcAft>
              <a:buNone/>
            </a:pPr>
            <a:r>
              <a:rPr lang="en">
                <a:solidFill>
                  <a:schemeClr val="dk1"/>
                </a:solidFill>
              </a:rPr>
              <a:t>Which of the lines is the better fit for the data in each scatter plot? </a:t>
            </a:r>
            <a:br>
              <a:rPr lang="en">
                <a:solidFill>
                  <a:schemeClr val="dk1"/>
                </a:solidFill>
              </a:rPr>
            </a:br>
            <a:r>
              <a:rPr lang="en">
                <a:solidFill>
                  <a:schemeClr val="dk1"/>
                </a:solidFill>
              </a:rPr>
              <a:t>Be prepared to show your reasoning.</a:t>
            </a:r>
            <a:endParaRPr>
              <a:solidFill>
                <a:schemeClr val="dk1"/>
              </a:solidFill>
            </a:endParaRPr>
          </a:p>
          <a:p>
            <a:pPr indent="0" lvl="0" marL="0" rtl="0" algn="l">
              <a:lnSpc>
                <a:spcPct val="100000"/>
              </a:lnSpc>
              <a:spcBef>
                <a:spcPts val="0"/>
              </a:spcBef>
              <a:spcAft>
                <a:spcPts val="0"/>
              </a:spcAft>
              <a:buNone/>
            </a:pPr>
            <a:r>
              <a:t/>
            </a:r>
            <a:endParaRPr>
              <a:solidFill>
                <a:schemeClr val="dk1"/>
              </a:solidFill>
            </a:endParaRPr>
          </a:p>
          <a:p>
            <a:pPr indent="0" lvl="0" marL="0" rtl="0" algn="l">
              <a:lnSpc>
                <a:spcPct val="100000"/>
              </a:lnSpc>
              <a:spcBef>
                <a:spcPts val="0"/>
              </a:spcBef>
              <a:spcAft>
                <a:spcPts val="0"/>
              </a:spcAft>
              <a:buNone/>
            </a:pPr>
            <a:r>
              <a:rPr lang="en">
                <a:solidFill>
                  <a:schemeClr val="dk1"/>
                </a:solidFill>
              </a:rPr>
              <a:t>1.										2.</a:t>
            </a:r>
            <a:endParaRPr>
              <a:solidFill>
                <a:schemeClr val="dk1"/>
              </a:solidFill>
            </a:endParaRPr>
          </a:p>
          <a:p>
            <a:pPr indent="0" lvl="0" marL="0" rtl="0" algn="l">
              <a:lnSpc>
                <a:spcPct val="100000"/>
              </a:lnSpc>
              <a:spcBef>
                <a:spcPts val="0"/>
              </a:spcBef>
              <a:spcAft>
                <a:spcPts val="0"/>
              </a:spcAft>
              <a:buNone/>
            </a:pPr>
            <a:r>
              <a:t/>
            </a:r>
            <a:endParaRPr>
              <a:solidFill>
                <a:schemeClr val="dk1"/>
              </a:solidFill>
            </a:endParaRPr>
          </a:p>
        </p:txBody>
      </p:sp>
      <p:sp>
        <p:nvSpPr>
          <p:cNvPr id="119" name="Google Shape;119;p13"/>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120" name="Google Shape;120;p13"/>
          <p:cNvSpPr txBox="1"/>
          <p:nvPr>
            <p:ph idx="3"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t>3.2.1 </a:t>
            </a:r>
            <a:r>
              <a:rPr lang="en"/>
              <a:t>Selecting the Best Line</a:t>
            </a:r>
            <a:r>
              <a:rPr lang="en"/>
              <a:t> </a:t>
            </a:r>
            <a:endParaRPr/>
          </a:p>
        </p:txBody>
      </p:sp>
      <p:pic>
        <p:nvPicPr>
          <p:cNvPr id="121" name="Google Shape;121;p13"/>
          <p:cNvPicPr preferRelativeResize="0"/>
          <p:nvPr/>
        </p:nvPicPr>
        <p:blipFill>
          <a:blip r:embed="rId4">
            <a:alphaModFix/>
          </a:blip>
          <a:stretch>
            <a:fillRect/>
          </a:stretch>
        </p:blipFill>
        <p:spPr>
          <a:xfrm>
            <a:off x="682575" y="1975104"/>
            <a:ext cx="2468880" cy="2616275"/>
          </a:xfrm>
          <a:prstGeom prst="rect">
            <a:avLst/>
          </a:prstGeom>
          <a:noFill/>
          <a:ln>
            <a:noFill/>
          </a:ln>
        </p:spPr>
      </p:pic>
      <p:pic>
        <p:nvPicPr>
          <p:cNvPr id="122" name="Google Shape;122;p13"/>
          <p:cNvPicPr preferRelativeResize="0"/>
          <p:nvPr/>
        </p:nvPicPr>
        <p:blipFill>
          <a:blip r:embed="rId5">
            <a:alphaModFix/>
          </a:blip>
          <a:stretch>
            <a:fillRect/>
          </a:stretch>
        </p:blipFill>
        <p:spPr>
          <a:xfrm>
            <a:off x="5394960" y="1973738"/>
            <a:ext cx="2468880" cy="2597851"/>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26" name="Shape 126"/>
        <p:cNvGrpSpPr/>
        <p:nvPr/>
      </p:nvGrpSpPr>
      <p:grpSpPr>
        <a:xfrm>
          <a:off x="0" y="0"/>
          <a:ext cx="0" cy="0"/>
          <a:chOff x="0" y="0"/>
          <a:chExt cx="0" cy="0"/>
        </a:xfrm>
      </p:grpSpPr>
      <p:sp>
        <p:nvSpPr>
          <p:cNvPr id="127" name="Google Shape;127;p14"/>
          <p:cNvSpPr txBox="1"/>
          <p:nvPr>
            <p:ph type="title"/>
          </p:nvPr>
        </p:nvSpPr>
        <p:spPr>
          <a:xfrm>
            <a:off x="311700" y="445025"/>
            <a:ext cx="8520600" cy="6465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None/>
            </a:pPr>
            <a:r>
              <a:rPr lang="en" sz="3000">
                <a:solidFill>
                  <a:srgbClr val="005047"/>
                </a:solidFill>
              </a:rPr>
              <a:t>Warm Up - </a:t>
            </a:r>
            <a:r>
              <a:rPr lang="en" sz="3000"/>
              <a:t>Which Line is Better? 🤔</a:t>
            </a:r>
            <a:endParaRPr>
              <a:solidFill>
                <a:srgbClr val="005047"/>
              </a:solidFill>
            </a:endParaRPr>
          </a:p>
        </p:txBody>
      </p:sp>
      <p:sp>
        <p:nvSpPr>
          <p:cNvPr id="128" name="Google Shape;128;p14"/>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129" name="Google Shape;129;p14"/>
          <p:cNvSpPr txBox="1"/>
          <p:nvPr>
            <p:ph idx="3"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a:t>3.2.1 Selecting the Best Line</a:t>
            </a:r>
            <a:endParaRPr/>
          </a:p>
        </p:txBody>
      </p:sp>
      <p:sp>
        <p:nvSpPr>
          <p:cNvPr id="130" name="Google Shape;130;p14"/>
          <p:cNvSpPr txBox="1"/>
          <p:nvPr>
            <p:ph idx="1" type="body"/>
          </p:nvPr>
        </p:nvSpPr>
        <p:spPr>
          <a:xfrm>
            <a:off x="311700" y="1152475"/>
            <a:ext cx="8582700" cy="1531500"/>
          </a:xfrm>
          <a:prstGeom prst="rect">
            <a:avLst/>
          </a:prstGeom>
        </p:spPr>
        <p:txBody>
          <a:bodyPr anchorCtr="0" anchor="t" bIns="91425" lIns="91425" spcFirstLastPara="1" rIns="91425" wrap="square" tIns="91425">
            <a:normAutofit lnSpcReduction="10000"/>
          </a:bodyPr>
          <a:lstStyle/>
          <a:p>
            <a:pPr indent="0" lvl="0" marL="0" rtl="0" algn="l">
              <a:lnSpc>
                <a:spcPct val="100000"/>
              </a:lnSpc>
              <a:spcBef>
                <a:spcPts val="0"/>
              </a:spcBef>
              <a:spcAft>
                <a:spcPts val="0"/>
              </a:spcAft>
              <a:buNone/>
            </a:pPr>
            <a:r>
              <a:rPr lang="en">
                <a:solidFill>
                  <a:schemeClr val="dk1"/>
                </a:solidFill>
              </a:rPr>
              <a:t>Which of the lines is the better fit for the data in each scatter plot? </a:t>
            </a:r>
            <a:br>
              <a:rPr lang="en">
                <a:solidFill>
                  <a:schemeClr val="dk1"/>
                </a:solidFill>
              </a:rPr>
            </a:br>
            <a:r>
              <a:rPr lang="en">
                <a:solidFill>
                  <a:schemeClr val="dk1"/>
                </a:solidFill>
              </a:rPr>
              <a:t>Be prepared to show your reasoning.</a:t>
            </a:r>
            <a:endParaRPr>
              <a:solidFill>
                <a:schemeClr val="dk1"/>
              </a:solidFill>
            </a:endParaRPr>
          </a:p>
          <a:p>
            <a:pPr indent="0" lvl="0" marL="0" rtl="0" algn="l">
              <a:lnSpc>
                <a:spcPct val="100000"/>
              </a:lnSpc>
              <a:spcBef>
                <a:spcPts val="0"/>
              </a:spcBef>
              <a:spcAft>
                <a:spcPts val="0"/>
              </a:spcAft>
              <a:buNone/>
            </a:pPr>
            <a:r>
              <a:t/>
            </a:r>
            <a:endParaRPr>
              <a:solidFill>
                <a:schemeClr val="dk1"/>
              </a:solidFill>
            </a:endParaRPr>
          </a:p>
          <a:p>
            <a:pPr indent="0" lvl="0" marL="0" rtl="0" algn="l">
              <a:lnSpc>
                <a:spcPct val="100000"/>
              </a:lnSpc>
              <a:spcBef>
                <a:spcPts val="0"/>
              </a:spcBef>
              <a:spcAft>
                <a:spcPts val="0"/>
              </a:spcAft>
              <a:buNone/>
            </a:pPr>
            <a:r>
              <a:rPr lang="en">
                <a:solidFill>
                  <a:schemeClr val="dk1"/>
                </a:solidFill>
              </a:rPr>
              <a:t>3.										4.</a:t>
            </a:r>
            <a:endParaRPr>
              <a:solidFill>
                <a:schemeClr val="dk1"/>
              </a:solidFill>
            </a:endParaRPr>
          </a:p>
          <a:p>
            <a:pPr indent="0" lvl="0" marL="0" rtl="0" algn="l">
              <a:lnSpc>
                <a:spcPct val="100000"/>
              </a:lnSpc>
              <a:spcBef>
                <a:spcPts val="0"/>
              </a:spcBef>
              <a:spcAft>
                <a:spcPts val="0"/>
              </a:spcAft>
              <a:buNone/>
            </a:pPr>
            <a:r>
              <a:t/>
            </a:r>
            <a:endParaRPr>
              <a:solidFill>
                <a:schemeClr val="dk1"/>
              </a:solidFill>
            </a:endParaRPr>
          </a:p>
        </p:txBody>
      </p:sp>
      <p:pic>
        <p:nvPicPr>
          <p:cNvPr id="131" name="Google Shape;131;p14"/>
          <p:cNvPicPr preferRelativeResize="0"/>
          <p:nvPr/>
        </p:nvPicPr>
        <p:blipFill>
          <a:blip r:embed="rId4">
            <a:alphaModFix/>
          </a:blip>
          <a:stretch>
            <a:fillRect/>
          </a:stretch>
        </p:blipFill>
        <p:spPr>
          <a:xfrm>
            <a:off x="685800" y="1975104"/>
            <a:ext cx="2468880" cy="2503409"/>
          </a:xfrm>
          <a:prstGeom prst="rect">
            <a:avLst/>
          </a:prstGeom>
          <a:noFill/>
          <a:ln>
            <a:noFill/>
          </a:ln>
        </p:spPr>
      </p:pic>
      <p:pic>
        <p:nvPicPr>
          <p:cNvPr id="132" name="Google Shape;132;p14"/>
          <p:cNvPicPr preferRelativeResize="0"/>
          <p:nvPr/>
        </p:nvPicPr>
        <p:blipFill>
          <a:blip r:embed="rId5">
            <a:alphaModFix/>
          </a:blip>
          <a:stretch>
            <a:fillRect/>
          </a:stretch>
        </p:blipFill>
        <p:spPr>
          <a:xfrm>
            <a:off x="5394960" y="1975104"/>
            <a:ext cx="2468880" cy="2503410"/>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noFill/>
      </p:bgPr>
    </p:bg>
    <p:spTree>
      <p:nvGrpSpPr>
        <p:cNvPr id="136" name="Shape 136"/>
        <p:cNvGrpSpPr/>
        <p:nvPr/>
      </p:nvGrpSpPr>
      <p:grpSpPr>
        <a:xfrm>
          <a:off x="0" y="0"/>
          <a:ext cx="0" cy="0"/>
          <a:chOff x="0" y="0"/>
          <a:chExt cx="0" cy="0"/>
        </a:xfrm>
      </p:grpSpPr>
      <p:sp>
        <p:nvSpPr>
          <p:cNvPr id="137" name="Google Shape;137;p15"/>
          <p:cNvSpPr/>
          <p:nvPr/>
        </p:nvSpPr>
        <p:spPr>
          <a:xfrm>
            <a:off x="4791456" y="1353312"/>
            <a:ext cx="1828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138" name="Google Shape;138;p15"/>
          <p:cNvSpPr txBox="1"/>
          <p:nvPr>
            <p:ph idx="4294967295" type="title"/>
          </p:nvPr>
        </p:nvSpPr>
        <p:spPr>
          <a:xfrm>
            <a:off x="0" y="0"/>
            <a:ext cx="9144000" cy="1160100"/>
          </a:xfrm>
          <a:prstGeom prst="rect">
            <a:avLst/>
          </a:prstGeom>
          <a:solidFill>
            <a:srgbClr val="005047"/>
          </a:solidFill>
        </p:spPr>
        <p:txBody>
          <a:bodyPr anchorCtr="0" anchor="ctr" bIns="182875" lIns="91425" spcFirstLastPara="1" rIns="91425" wrap="square" tIns="91425">
            <a:noAutofit/>
          </a:bodyPr>
          <a:lstStyle/>
          <a:p>
            <a:pPr indent="0" lvl="0" marL="0" rtl="0" algn="ctr">
              <a:spcBef>
                <a:spcPts val="0"/>
              </a:spcBef>
              <a:spcAft>
                <a:spcPts val="0"/>
              </a:spcAft>
              <a:buNone/>
            </a:pPr>
            <a:r>
              <a:rPr lang="en" sz="3000">
                <a:solidFill>
                  <a:srgbClr val="FDBD3E"/>
                </a:solidFill>
              </a:rPr>
              <a:t>Lesson </a:t>
            </a:r>
            <a:r>
              <a:rPr lang="en">
                <a:solidFill>
                  <a:srgbClr val="FDBD3E"/>
                </a:solidFill>
              </a:rPr>
              <a:t>Journey</a:t>
            </a:r>
            <a:endParaRPr>
              <a:solidFill>
                <a:srgbClr val="FDBD3E"/>
              </a:solidFill>
            </a:endParaRPr>
          </a:p>
        </p:txBody>
      </p:sp>
      <p:sp>
        <p:nvSpPr>
          <p:cNvPr id="139" name="Google Shape;139;p15"/>
          <p:cNvSpPr/>
          <p:nvPr/>
        </p:nvSpPr>
        <p:spPr>
          <a:xfrm>
            <a:off x="210312" y="1354300"/>
            <a:ext cx="1828800" cy="1329000"/>
          </a:xfrm>
          <a:prstGeom prst="roundRect">
            <a:avLst>
              <a:gd fmla="val 9608" name="adj"/>
            </a:avLst>
          </a:prstGeom>
          <a:solidFill>
            <a:srgbClr val="005047"/>
          </a:solidFill>
          <a:ln cap="flat" cmpd="sng" w="9525">
            <a:solidFill>
              <a:srgbClr val="B7B7B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140" name="Google Shape;140;p15"/>
          <p:cNvSpPr/>
          <p:nvPr/>
        </p:nvSpPr>
        <p:spPr>
          <a:xfrm>
            <a:off x="2523744" y="1355788"/>
            <a:ext cx="1828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141" name="Google Shape;141;p15"/>
          <p:cNvSpPr/>
          <p:nvPr/>
        </p:nvSpPr>
        <p:spPr>
          <a:xfrm>
            <a:off x="1371600" y="3019838"/>
            <a:ext cx="1828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142" name="Google Shape;142;p15"/>
          <p:cNvSpPr/>
          <p:nvPr/>
        </p:nvSpPr>
        <p:spPr>
          <a:xfrm>
            <a:off x="3657600" y="3019838"/>
            <a:ext cx="1828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143" name="Google Shape;143;p15"/>
          <p:cNvSpPr/>
          <p:nvPr/>
        </p:nvSpPr>
        <p:spPr>
          <a:xfrm>
            <a:off x="5943600" y="3017520"/>
            <a:ext cx="1828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144" name="Google Shape;144;p15"/>
          <p:cNvSpPr/>
          <p:nvPr/>
        </p:nvSpPr>
        <p:spPr>
          <a:xfrm>
            <a:off x="7123176" y="1350438"/>
            <a:ext cx="1828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cxnSp>
        <p:nvCxnSpPr>
          <p:cNvPr id="145" name="Google Shape;145;p15"/>
          <p:cNvCxnSpPr>
            <a:stCxn id="139" idx="2"/>
            <a:endCxn id="141" idx="1"/>
          </p:cNvCxnSpPr>
          <p:nvPr/>
        </p:nvCxnSpPr>
        <p:spPr>
          <a:xfrm flipH="1" rot="-5400000">
            <a:off x="748362" y="3059650"/>
            <a:ext cx="999600" cy="246900"/>
          </a:xfrm>
          <a:prstGeom prst="bentConnector2">
            <a:avLst/>
          </a:prstGeom>
          <a:noFill/>
          <a:ln cap="flat" cmpd="sng" w="19050">
            <a:solidFill>
              <a:srgbClr val="005047"/>
            </a:solidFill>
            <a:prstDash val="dash"/>
            <a:round/>
            <a:headEnd len="med" w="med" type="none"/>
            <a:tailEnd len="med" w="med" type="none"/>
          </a:ln>
        </p:spPr>
      </p:cxnSp>
      <p:cxnSp>
        <p:nvCxnSpPr>
          <p:cNvPr id="146" name="Google Shape;146;p15"/>
          <p:cNvCxnSpPr>
            <a:stCxn id="141" idx="3"/>
            <a:endCxn id="140" idx="2"/>
          </p:cNvCxnSpPr>
          <p:nvPr/>
        </p:nvCxnSpPr>
        <p:spPr>
          <a:xfrm flipH="1" rot="10800000">
            <a:off x="3200400" y="2681738"/>
            <a:ext cx="237600" cy="1001100"/>
          </a:xfrm>
          <a:prstGeom prst="bentConnector2">
            <a:avLst/>
          </a:prstGeom>
          <a:noFill/>
          <a:ln cap="flat" cmpd="sng" w="19050">
            <a:solidFill>
              <a:srgbClr val="CCCCCC"/>
            </a:solidFill>
            <a:prstDash val="dash"/>
            <a:round/>
            <a:headEnd len="med" w="med" type="none"/>
            <a:tailEnd len="med" w="med" type="none"/>
          </a:ln>
        </p:spPr>
      </p:cxnSp>
      <p:cxnSp>
        <p:nvCxnSpPr>
          <p:cNvPr id="147" name="Google Shape;147;p15"/>
          <p:cNvCxnSpPr>
            <a:stCxn id="142" idx="3"/>
            <a:endCxn id="137" idx="2"/>
          </p:cNvCxnSpPr>
          <p:nvPr/>
        </p:nvCxnSpPr>
        <p:spPr>
          <a:xfrm flipH="1" rot="10800000">
            <a:off x="5486400" y="2679338"/>
            <a:ext cx="219600" cy="1003500"/>
          </a:xfrm>
          <a:prstGeom prst="bentConnector2">
            <a:avLst/>
          </a:prstGeom>
          <a:noFill/>
          <a:ln cap="flat" cmpd="sng" w="19050">
            <a:solidFill>
              <a:srgbClr val="CCCCCC"/>
            </a:solidFill>
            <a:prstDash val="dash"/>
            <a:round/>
            <a:headEnd len="med" w="med" type="none"/>
            <a:tailEnd len="med" w="med" type="none"/>
          </a:ln>
        </p:spPr>
      </p:cxnSp>
      <p:cxnSp>
        <p:nvCxnSpPr>
          <p:cNvPr id="148" name="Google Shape;148;p15"/>
          <p:cNvCxnSpPr>
            <a:stCxn id="137" idx="3"/>
            <a:endCxn id="143" idx="0"/>
          </p:cNvCxnSpPr>
          <p:nvPr/>
        </p:nvCxnSpPr>
        <p:spPr>
          <a:xfrm>
            <a:off x="6620256" y="2016312"/>
            <a:ext cx="237600" cy="1001100"/>
          </a:xfrm>
          <a:prstGeom prst="bentConnector2">
            <a:avLst/>
          </a:prstGeom>
          <a:noFill/>
          <a:ln cap="flat" cmpd="sng" w="19050">
            <a:solidFill>
              <a:srgbClr val="CCCCCC"/>
            </a:solidFill>
            <a:prstDash val="dash"/>
            <a:round/>
            <a:headEnd len="med" w="med" type="none"/>
            <a:tailEnd len="med" w="med" type="none"/>
          </a:ln>
        </p:spPr>
      </p:cxnSp>
      <p:sp>
        <p:nvSpPr>
          <p:cNvPr id="149" name="Google Shape;149;p15"/>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pic>
        <p:nvPicPr>
          <p:cNvPr id="150" name="Google Shape;150;p15" title="hugeicons_task-done-01.png"/>
          <p:cNvPicPr preferRelativeResize="0"/>
          <p:nvPr/>
        </p:nvPicPr>
        <p:blipFill>
          <a:blip r:embed="rId3">
            <a:alphaModFix/>
          </a:blip>
          <a:stretch>
            <a:fillRect/>
          </a:stretch>
        </p:blipFill>
        <p:spPr>
          <a:xfrm>
            <a:off x="3323845" y="1554480"/>
            <a:ext cx="228600" cy="228600"/>
          </a:xfrm>
          <a:prstGeom prst="rect">
            <a:avLst/>
          </a:prstGeom>
          <a:noFill/>
          <a:ln>
            <a:noFill/>
          </a:ln>
        </p:spPr>
      </p:pic>
      <p:sp>
        <p:nvSpPr>
          <p:cNvPr id="151" name="Google Shape;151;p15"/>
          <p:cNvSpPr txBox="1"/>
          <p:nvPr/>
        </p:nvSpPr>
        <p:spPr>
          <a:xfrm>
            <a:off x="2523750" y="182880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Learning Activity</a:t>
            </a:r>
            <a:endParaRPr b="1" sz="1800">
              <a:solidFill>
                <a:schemeClr val="dk2"/>
              </a:solidFill>
              <a:latin typeface="Calibri"/>
              <a:ea typeface="Calibri"/>
              <a:cs typeface="Calibri"/>
              <a:sym typeface="Calibri"/>
            </a:endParaRPr>
          </a:p>
        </p:txBody>
      </p:sp>
      <p:pic>
        <p:nvPicPr>
          <p:cNvPr id="152" name="Google Shape;152;p15" title="hugeicons_chart-down.png"/>
          <p:cNvPicPr preferRelativeResize="0"/>
          <p:nvPr/>
        </p:nvPicPr>
        <p:blipFill>
          <a:blip r:embed="rId4">
            <a:alphaModFix/>
          </a:blip>
          <a:stretch>
            <a:fillRect/>
          </a:stretch>
        </p:blipFill>
        <p:spPr>
          <a:xfrm>
            <a:off x="5623569" y="1554480"/>
            <a:ext cx="228600" cy="228600"/>
          </a:xfrm>
          <a:prstGeom prst="rect">
            <a:avLst/>
          </a:prstGeom>
          <a:noFill/>
          <a:ln>
            <a:noFill/>
          </a:ln>
        </p:spPr>
      </p:pic>
      <p:sp>
        <p:nvSpPr>
          <p:cNvPr id="153" name="Google Shape;153;p15"/>
          <p:cNvSpPr txBox="1"/>
          <p:nvPr/>
        </p:nvSpPr>
        <p:spPr>
          <a:xfrm>
            <a:off x="4791438" y="182880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Cool Down</a:t>
            </a:r>
            <a:endParaRPr sz="1800">
              <a:solidFill>
                <a:schemeClr val="dk2"/>
              </a:solidFill>
              <a:latin typeface="Calibri"/>
              <a:ea typeface="Calibri"/>
              <a:cs typeface="Calibri"/>
              <a:sym typeface="Calibri"/>
            </a:endParaRPr>
          </a:p>
        </p:txBody>
      </p:sp>
      <p:sp>
        <p:nvSpPr>
          <p:cNvPr id="154" name="Google Shape;154;p15"/>
          <p:cNvSpPr txBox="1"/>
          <p:nvPr/>
        </p:nvSpPr>
        <p:spPr>
          <a:xfrm>
            <a:off x="5943588" y="3502152"/>
            <a:ext cx="1828800" cy="369300"/>
          </a:xfrm>
          <a:prstGeom prst="rect">
            <a:avLst/>
          </a:prstGeom>
          <a:noFill/>
          <a:ln>
            <a:noFill/>
          </a:ln>
        </p:spPr>
        <p:txBody>
          <a:bodyPr anchorCtr="0" anchor="t" bIns="0" lIns="0" spcFirstLastPara="1" rIns="0"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Practice</a:t>
            </a:r>
            <a:endParaRPr sz="1800">
              <a:solidFill>
                <a:schemeClr val="dk2"/>
              </a:solidFill>
              <a:latin typeface="Calibri"/>
              <a:ea typeface="Calibri"/>
              <a:cs typeface="Calibri"/>
              <a:sym typeface="Calibri"/>
            </a:endParaRPr>
          </a:p>
        </p:txBody>
      </p:sp>
      <p:sp>
        <p:nvSpPr>
          <p:cNvPr id="155" name="Google Shape;155;p15"/>
          <p:cNvSpPr txBox="1"/>
          <p:nvPr/>
        </p:nvSpPr>
        <p:spPr>
          <a:xfrm>
            <a:off x="7123175" y="1828800"/>
            <a:ext cx="1828800" cy="369300"/>
          </a:xfrm>
          <a:prstGeom prst="rect">
            <a:avLst/>
          </a:prstGeom>
          <a:noFill/>
          <a:ln>
            <a:noFill/>
          </a:ln>
        </p:spPr>
        <p:txBody>
          <a:bodyPr anchorCtr="0" anchor="t" bIns="0" lIns="0" spcFirstLastPara="1" rIns="0"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Lesson Synthesis</a:t>
            </a:r>
            <a:endParaRPr sz="1800">
              <a:solidFill>
                <a:schemeClr val="dk2"/>
              </a:solidFill>
              <a:latin typeface="Calibri"/>
              <a:ea typeface="Calibri"/>
              <a:cs typeface="Calibri"/>
              <a:sym typeface="Calibri"/>
            </a:endParaRPr>
          </a:p>
        </p:txBody>
      </p:sp>
      <p:pic>
        <p:nvPicPr>
          <p:cNvPr id="156" name="Google Shape;156;p15" title="hugeicons_start-up-02.png"/>
          <p:cNvPicPr preferRelativeResize="0"/>
          <p:nvPr/>
        </p:nvPicPr>
        <p:blipFill>
          <a:blip r:embed="rId5">
            <a:alphaModFix/>
          </a:blip>
          <a:stretch>
            <a:fillRect/>
          </a:stretch>
        </p:blipFill>
        <p:spPr>
          <a:xfrm>
            <a:off x="1008059" y="1554480"/>
            <a:ext cx="228600" cy="228600"/>
          </a:xfrm>
          <a:prstGeom prst="rect">
            <a:avLst/>
          </a:prstGeom>
          <a:noFill/>
          <a:ln>
            <a:noFill/>
          </a:ln>
        </p:spPr>
      </p:pic>
      <p:sp>
        <p:nvSpPr>
          <p:cNvPr id="157" name="Google Shape;157;p15"/>
          <p:cNvSpPr txBox="1"/>
          <p:nvPr/>
        </p:nvSpPr>
        <p:spPr>
          <a:xfrm>
            <a:off x="207950" y="1828800"/>
            <a:ext cx="1828800" cy="369300"/>
          </a:xfrm>
          <a:prstGeom prst="rect">
            <a:avLst/>
          </a:prstGeom>
          <a:noFill/>
          <a:ln>
            <a:noFill/>
          </a:ln>
        </p:spPr>
        <p:txBody>
          <a:bodyPr anchorCtr="0" anchor="t" bIns="0" lIns="91425" spcFirstLastPara="1" rIns="91425" wrap="square" tIns="91425">
            <a:no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Warm Up</a:t>
            </a:r>
            <a:endParaRPr sz="1800">
              <a:solidFill>
                <a:srgbClr val="FDBD3E"/>
              </a:solidFill>
              <a:latin typeface="Calibri"/>
              <a:ea typeface="Calibri"/>
              <a:cs typeface="Calibri"/>
              <a:sym typeface="Calibri"/>
            </a:endParaRPr>
          </a:p>
        </p:txBody>
      </p:sp>
      <p:pic>
        <p:nvPicPr>
          <p:cNvPr id="158" name="Google Shape;158;p15" title="hugeicons_centralized.png"/>
          <p:cNvPicPr preferRelativeResize="0"/>
          <p:nvPr/>
        </p:nvPicPr>
        <p:blipFill>
          <a:blip r:embed="rId6">
            <a:alphaModFix/>
          </a:blip>
          <a:stretch>
            <a:fillRect/>
          </a:stretch>
        </p:blipFill>
        <p:spPr>
          <a:xfrm>
            <a:off x="7923307" y="1554480"/>
            <a:ext cx="228600" cy="228600"/>
          </a:xfrm>
          <a:prstGeom prst="rect">
            <a:avLst/>
          </a:prstGeom>
          <a:noFill/>
          <a:ln>
            <a:noFill/>
          </a:ln>
        </p:spPr>
      </p:pic>
      <p:pic>
        <p:nvPicPr>
          <p:cNvPr id="159" name="Google Shape;159;p15" title="hugeicons_pencil.png"/>
          <p:cNvPicPr preferRelativeResize="0"/>
          <p:nvPr/>
        </p:nvPicPr>
        <p:blipFill>
          <a:blip r:embed="rId7">
            <a:alphaModFix/>
          </a:blip>
          <a:stretch>
            <a:fillRect/>
          </a:stretch>
        </p:blipFill>
        <p:spPr>
          <a:xfrm>
            <a:off x="6743697" y="3227832"/>
            <a:ext cx="228600" cy="228600"/>
          </a:xfrm>
          <a:prstGeom prst="rect">
            <a:avLst/>
          </a:prstGeom>
          <a:noFill/>
          <a:ln>
            <a:noFill/>
          </a:ln>
        </p:spPr>
      </p:pic>
      <p:cxnSp>
        <p:nvCxnSpPr>
          <p:cNvPr id="160" name="Google Shape;160;p15"/>
          <p:cNvCxnSpPr>
            <a:stCxn id="143" idx="3"/>
            <a:endCxn id="144" idx="2"/>
          </p:cNvCxnSpPr>
          <p:nvPr/>
        </p:nvCxnSpPr>
        <p:spPr>
          <a:xfrm flipH="1" rot="10800000">
            <a:off x="7772400" y="2676420"/>
            <a:ext cx="265200" cy="1004100"/>
          </a:xfrm>
          <a:prstGeom prst="bentConnector2">
            <a:avLst/>
          </a:prstGeom>
          <a:noFill/>
          <a:ln cap="flat" cmpd="sng" w="19050">
            <a:solidFill>
              <a:srgbClr val="CCCCCC"/>
            </a:solidFill>
            <a:prstDash val="dash"/>
            <a:round/>
            <a:headEnd len="med" w="med" type="none"/>
            <a:tailEnd len="med" w="med" type="none"/>
          </a:ln>
        </p:spPr>
      </p:cxnSp>
      <p:cxnSp>
        <p:nvCxnSpPr>
          <p:cNvPr id="161" name="Google Shape;161;p15"/>
          <p:cNvCxnSpPr>
            <a:stCxn id="140" idx="3"/>
            <a:endCxn id="142" idx="0"/>
          </p:cNvCxnSpPr>
          <p:nvPr/>
        </p:nvCxnSpPr>
        <p:spPr>
          <a:xfrm>
            <a:off x="4352544" y="2018788"/>
            <a:ext cx="219600" cy="1001100"/>
          </a:xfrm>
          <a:prstGeom prst="bentConnector2">
            <a:avLst/>
          </a:prstGeom>
          <a:noFill/>
          <a:ln cap="flat" cmpd="sng" w="19050">
            <a:solidFill>
              <a:srgbClr val="CCCCCC"/>
            </a:solidFill>
            <a:prstDash val="dash"/>
            <a:round/>
            <a:headEnd len="med" w="med" type="none"/>
            <a:tailEnd len="med" w="med" type="none"/>
          </a:ln>
        </p:spPr>
      </p:cxnSp>
      <p:pic>
        <p:nvPicPr>
          <p:cNvPr id="162" name="Google Shape;162;p15" title="hugeicons_task-done-01.png"/>
          <p:cNvPicPr preferRelativeResize="0"/>
          <p:nvPr/>
        </p:nvPicPr>
        <p:blipFill>
          <a:blip r:embed="rId3">
            <a:alphaModFix/>
          </a:blip>
          <a:stretch>
            <a:fillRect/>
          </a:stretch>
        </p:blipFill>
        <p:spPr>
          <a:xfrm>
            <a:off x="4457695" y="3227832"/>
            <a:ext cx="228600" cy="228600"/>
          </a:xfrm>
          <a:prstGeom prst="rect">
            <a:avLst/>
          </a:prstGeom>
          <a:noFill/>
          <a:ln>
            <a:noFill/>
          </a:ln>
        </p:spPr>
      </p:pic>
      <p:sp>
        <p:nvSpPr>
          <p:cNvPr id="163" name="Google Shape;163;p15"/>
          <p:cNvSpPr txBox="1"/>
          <p:nvPr/>
        </p:nvSpPr>
        <p:spPr>
          <a:xfrm>
            <a:off x="3657600" y="3498195"/>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Learning Activity</a:t>
            </a:r>
            <a:endParaRPr sz="1800">
              <a:solidFill>
                <a:schemeClr val="dk2"/>
              </a:solidFill>
              <a:latin typeface="Calibri"/>
              <a:ea typeface="Calibri"/>
              <a:cs typeface="Calibri"/>
              <a:sym typeface="Calibri"/>
            </a:endParaRPr>
          </a:p>
        </p:txBody>
      </p:sp>
      <p:sp>
        <p:nvSpPr>
          <p:cNvPr id="164" name="Google Shape;164;p15"/>
          <p:cNvSpPr txBox="1"/>
          <p:nvPr/>
        </p:nvSpPr>
        <p:spPr>
          <a:xfrm>
            <a:off x="1371600" y="3498195"/>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Learning Activity</a:t>
            </a:r>
            <a:endParaRPr sz="1800">
              <a:solidFill>
                <a:srgbClr val="FDBD3E"/>
              </a:solidFill>
              <a:latin typeface="Calibri"/>
              <a:ea typeface="Calibri"/>
              <a:cs typeface="Calibri"/>
              <a:sym typeface="Calibri"/>
            </a:endParaRPr>
          </a:p>
        </p:txBody>
      </p:sp>
      <p:pic>
        <p:nvPicPr>
          <p:cNvPr id="165" name="Google Shape;165;p15" title="hugeicons_task-done-01.png"/>
          <p:cNvPicPr preferRelativeResize="0"/>
          <p:nvPr/>
        </p:nvPicPr>
        <p:blipFill>
          <a:blip r:embed="rId8">
            <a:alphaModFix/>
          </a:blip>
          <a:stretch>
            <a:fillRect/>
          </a:stretch>
        </p:blipFill>
        <p:spPr>
          <a:xfrm>
            <a:off x="2167128" y="3227832"/>
            <a:ext cx="228600" cy="228600"/>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bg>
      <p:bgPr>
        <a:blipFill>
          <a:blip r:embed="rId3">
            <a:alphaModFix/>
          </a:blip>
          <a:stretch>
            <a:fillRect/>
          </a:stretch>
        </a:blipFill>
      </p:bgPr>
    </p:bg>
    <p:spTree>
      <p:nvGrpSpPr>
        <p:cNvPr id="169" name="Shape 169"/>
        <p:cNvGrpSpPr/>
        <p:nvPr/>
      </p:nvGrpSpPr>
      <p:grpSpPr>
        <a:xfrm>
          <a:off x="0" y="0"/>
          <a:ext cx="0" cy="0"/>
          <a:chOff x="0" y="0"/>
          <a:chExt cx="0" cy="0"/>
        </a:xfrm>
      </p:grpSpPr>
      <p:pic>
        <p:nvPicPr>
          <p:cNvPr descr="paper napkin vector icon. Isolated contour symbol illustration (Provided by Getty Images)" id="170" name="Google Shape;170;p16"/>
          <p:cNvPicPr preferRelativeResize="0"/>
          <p:nvPr/>
        </p:nvPicPr>
        <p:blipFill>
          <a:blip r:embed="rId4">
            <a:alphaModFix/>
          </a:blip>
          <a:stretch>
            <a:fillRect/>
          </a:stretch>
        </p:blipFill>
        <p:spPr>
          <a:xfrm>
            <a:off x="7237201" y="10213"/>
            <a:ext cx="1180426" cy="1180426"/>
          </a:xfrm>
          <a:prstGeom prst="rect">
            <a:avLst/>
          </a:prstGeom>
          <a:noFill/>
          <a:ln>
            <a:noFill/>
          </a:ln>
        </p:spPr>
      </p:pic>
      <p:sp>
        <p:nvSpPr>
          <p:cNvPr id="171" name="Google Shape;171;p16"/>
          <p:cNvSpPr txBox="1"/>
          <p:nvPr>
            <p:ph type="title"/>
          </p:nvPr>
        </p:nvSpPr>
        <p:spPr>
          <a:xfrm>
            <a:off x="311700" y="445025"/>
            <a:ext cx="8520600" cy="5850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None/>
            </a:pPr>
            <a:r>
              <a:rPr lang="en" sz="2600"/>
              <a:t>Learning Strategies - Sorting Graphs ͏͏</a:t>
            </a:r>
            <a:endParaRPr sz="2600">
              <a:solidFill>
                <a:srgbClr val="005047"/>
              </a:solidFill>
            </a:endParaRPr>
          </a:p>
        </p:txBody>
      </p:sp>
      <p:sp>
        <p:nvSpPr>
          <p:cNvPr id="172" name="Google Shape;172;p16"/>
          <p:cNvSpPr txBox="1"/>
          <p:nvPr>
            <p:ph idx="3" type="sldNum"/>
          </p:nvPr>
        </p:nvSpPr>
        <p:spPr>
          <a:xfrm>
            <a:off x="311700" y="4650950"/>
            <a:ext cx="7971900" cy="3387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sz="1000"/>
              <a:t>3.2.2 Determining the Best Line That Fits the Data</a:t>
            </a:r>
            <a:endParaRPr/>
          </a:p>
        </p:txBody>
      </p:sp>
      <p:pic>
        <p:nvPicPr>
          <p:cNvPr id="173" name="Google Shape;173;p16" title="emojione_input-latin-letters (4).png"/>
          <p:cNvPicPr preferRelativeResize="0"/>
          <p:nvPr/>
        </p:nvPicPr>
        <p:blipFill>
          <a:blip r:embed="rId5">
            <a:alphaModFix/>
          </a:blip>
          <a:stretch>
            <a:fillRect/>
          </a:stretch>
        </p:blipFill>
        <p:spPr>
          <a:xfrm>
            <a:off x="8686800" y="140225"/>
            <a:ext cx="274320" cy="274320"/>
          </a:xfrm>
          <a:prstGeom prst="rect">
            <a:avLst/>
          </a:prstGeom>
          <a:noFill/>
          <a:ln>
            <a:noFill/>
          </a:ln>
        </p:spPr>
      </p:pic>
      <p:pic>
        <p:nvPicPr>
          <p:cNvPr id="174" name="Google Shape;174;p16" title="Frame 13.png"/>
          <p:cNvPicPr preferRelativeResize="0"/>
          <p:nvPr/>
        </p:nvPicPr>
        <p:blipFill>
          <a:blip r:embed="rId6">
            <a:alphaModFix/>
          </a:blip>
          <a:stretch>
            <a:fillRect/>
          </a:stretch>
        </p:blipFill>
        <p:spPr>
          <a:xfrm>
            <a:off x="8321040" y="140230"/>
            <a:ext cx="274320" cy="274320"/>
          </a:xfrm>
          <a:prstGeom prst="rect">
            <a:avLst/>
          </a:prstGeom>
          <a:noFill/>
          <a:ln>
            <a:noFill/>
          </a:ln>
        </p:spPr>
      </p:pic>
      <p:sp>
        <p:nvSpPr>
          <p:cNvPr id="175" name="Google Shape;175;p16"/>
          <p:cNvSpPr/>
          <p:nvPr/>
        </p:nvSpPr>
        <p:spPr>
          <a:xfrm>
            <a:off x="4832350" y="1140300"/>
            <a:ext cx="3999900" cy="1896300"/>
          </a:xfrm>
          <a:prstGeom prst="wedgeRoundRectCallout">
            <a:avLst>
              <a:gd fmla="val -59471" name="adj1"/>
              <a:gd fmla="val -18796" name="adj2"/>
              <a:gd fmla="val 0" name="adj3"/>
            </a:avLst>
          </a:prstGeom>
          <a:solidFill>
            <a:srgbClr val="FDBD3E"/>
          </a:solidFill>
          <a:ln>
            <a:noFill/>
          </a:ln>
        </p:spPr>
        <p:txBody>
          <a:bodyPr anchorCtr="0" anchor="ctr" bIns="91425" lIns="91425" spcFirstLastPara="1" rIns="91425" wrap="square" tIns="91425">
            <a:noAutofit/>
          </a:bodyPr>
          <a:lstStyle/>
          <a:p>
            <a:pPr indent="-232409" lvl="0" marL="274320" rtl="0" algn="l">
              <a:spcBef>
                <a:spcPts val="0"/>
              </a:spcBef>
              <a:spcAft>
                <a:spcPts val="0"/>
              </a:spcAft>
              <a:buSzPts val="1500"/>
              <a:buFont typeface="Calibri"/>
              <a:buAutoNum type="arabicPeriod"/>
            </a:pPr>
            <a:r>
              <a:rPr lang="en" sz="1500">
                <a:latin typeface="Calibri"/>
                <a:ea typeface="Calibri"/>
                <a:cs typeface="Calibri"/>
                <a:sym typeface="Calibri"/>
              </a:rPr>
              <a:t>Take turns sorting the cards with your partner and explain your reasons</a:t>
            </a:r>
            <a:endParaRPr sz="1500">
              <a:latin typeface="Calibri"/>
              <a:ea typeface="Calibri"/>
              <a:cs typeface="Calibri"/>
              <a:sym typeface="Calibri"/>
            </a:endParaRPr>
          </a:p>
          <a:p>
            <a:pPr indent="-232409" lvl="0" marL="274320" rtl="0" algn="l">
              <a:spcBef>
                <a:spcPts val="500"/>
              </a:spcBef>
              <a:spcAft>
                <a:spcPts val="0"/>
              </a:spcAft>
              <a:buSzPts val="1500"/>
              <a:buFont typeface="Calibri"/>
              <a:buAutoNum type="arabicPeriod"/>
            </a:pPr>
            <a:r>
              <a:rPr lang="en" sz="1500">
                <a:latin typeface="Calibri"/>
                <a:ea typeface="Calibri"/>
                <a:cs typeface="Calibri"/>
                <a:sym typeface="Calibri"/>
              </a:rPr>
              <a:t>Use the following sentence stems: </a:t>
            </a:r>
            <a:endParaRPr sz="1500">
              <a:latin typeface="Calibri"/>
              <a:ea typeface="Calibri"/>
              <a:cs typeface="Calibri"/>
              <a:sym typeface="Calibri"/>
            </a:endParaRPr>
          </a:p>
          <a:p>
            <a:pPr indent="-323850" lvl="0" marL="628650" rtl="0" algn="l">
              <a:spcBef>
                <a:spcPts val="500"/>
              </a:spcBef>
              <a:spcAft>
                <a:spcPts val="0"/>
              </a:spcAft>
              <a:buSzPts val="1500"/>
              <a:buFont typeface="Calibri"/>
              <a:buChar char="●"/>
            </a:pPr>
            <a:r>
              <a:rPr lang="en" sz="1500">
                <a:latin typeface="Calibri"/>
                <a:ea typeface="Calibri"/>
                <a:cs typeface="Calibri"/>
                <a:sym typeface="Calibri"/>
              </a:rPr>
              <a:t>“___ should be before ___ because … “</a:t>
            </a:r>
            <a:endParaRPr sz="1500">
              <a:latin typeface="Calibri"/>
              <a:ea typeface="Calibri"/>
              <a:cs typeface="Calibri"/>
              <a:sym typeface="Calibri"/>
            </a:endParaRPr>
          </a:p>
          <a:p>
            <a:pPr indent="-323850" lvl="0" marL="628650" rtl="0" algn="l">
              <a:spcBef>
                <a:spcPts val="0"/>
              </a:spcBef>
              <a:spcAft>
                <a:spcPts val="0"/>
              </a:spcAft>
              <a:buSzPts val="1500"/>
              <a:buFont typeface="Calibri"/>
              <a:buChar char="●"/>
            </a:pPr>
            <a:r>
              <a:rPr lang="en" sz="1500">
                <a:latin typeface="Calibri"/>
                <a:ea typeface="Calibri"/>
                <a:cs typeface="Calibri"/>
                <a:sym typeface="Calibri"/>
              </a:rPr>
              <a:t>I noticed ___, so I … “</a:t>
            </a:r>
            <a:endParaRPr sz="1500">
              <a:latin typeface="Calibri"/>
              <a:ea typeface="Calibri"/>
              <a:cs typeface="Calibri"/>
              <a:sym typeface="Calibri"/>
            </a:endParaRPr>
          </a:p>
          <a:p>
            <a:pPr indent="0" lvl="0" marL="0" rtl="0" algn="r">
              <a:spcBef>
                <a:spcPts val="500"/>
              </a:spcBef>
              <a:spcAft>
                <a:spcPts val="0"/>
              </a:spcAft>
              <a:buNone/>
            </a:pPr>
            <a:r>
              <a:rPr lang="en" sz="1000">
                <a:solidFill>
                  <a:schemeClr val="dk1"/>
                </a:solidFill>
                <a:latin typeface="Calibri"/>
                <a:ea typeface="Calibri"/>
                <a:cs typeface="Calibri"/>
                <a:sym typeface="Calibri"/>
              </a:rPr>
              <a:t>Discussion Supports</a:t>
            </a:r>
            <a:endParaRPr sz="1000">
              <a:latin typeface="Calibri"/>
              <a:ea typeface="Calibri"/>
              <a:cs typeface="Calibri"/>
              <a:sym typeface="Calibri"/>
            </a:endParaRPr>
          </a:p>
        </p:txBody>
      </p:sp>
      <p:sp>
        <p:nvSpPr>
          <p:cNvPr id="176" name="Google Shape;176;p16"/>
          <p:cNvSpPr/>
          <p:nvPr/>
        </p:nvSpPr>
        <p:spPr>
          <a:xfrm>
            <a:off x="4832400" y="3146875"/>
            <a:ext cx="3999900" cy="1842600"/>
          </a:xfrm>
          <a:prstGeom prst="wedgeRoundRectCallout">
            <a:avLst>
              <a:gd fmla="val -58476" name="adj1"/>
              <a:gd fmla="val -21281" name="adj2"/>
              <a:gd fmla="val 0" name="adj3"/>
            </a:avLst>
          </a:prstGeom>
          <a:solidFill>
            <a:srgbClr val="FDBD3E"/>
          </a:solidFill>
          <a:ln>
            <a:noFill/>
          </a:ln>
        </p:spPr>
        <p:txBody>
          <a:bodyPr anchorCtr="0" anchor="ctr" bIns="91425" lIns="91425" spcFirstLastPara="1" rIns="91425" wrap="square" tIns="91425">
            <a:noAutofit/>
          </a:bodyPr>
          <a:lstStyle/>
          <a:p>
            <a:pPr indent="-323850" lvl="0" marL="457200" rtl="0" algn="l">
              <a:spcBef>
                <a:spcPts val="0"/>
              </a:spcBef>
              <a:spcAft>
                <a:spcPts val="0"/>
              </a:spcAft>
              <a:buClr>
                <a:schemeClr val="dk1"/>
              </a:buClr>
              <a:buSzPts val="1500"/>
              <a:buFont typeface="Calibri"/>
              <a:buAutoNum type="arabicPeriod"/>
            </a:pPr>
            <a:r>
              <a:rPr lang="en" sz="1500">
                <a:latin typeface="Calibri"/>
                <a:ea typeface="Calibri"/>
                <a:cs typeface="Calibri"/>
                <a:sym typeface="Calibri"/>
              </a:rPr>
              <a:t>Fold a paper into thirds</a:t>
            </a:r>
            <a:endParaRPr sz="1500">
              <a:latin typeface="Calibri"/>
              <a:ea typeface="Calibri"/>
              <a:cs typeface="Calibri"/>
              <a:sym typeface="Calibri"/>
            </a:endParaRPr>
          </a:p>
          <a:p>
            <a:pPr indent="-323850" lvl="0" marL="457200" rtl="0" algn="l">
              <a:spcBef>
                <a:spcPts val="0"/>
              </a:spcBef>
              <a:spcAft>
                <a:spcPts val="0"/>
              </a:spcAft>
              <a:buSzPts val="1500"/>
              <a:buFont typeface="Calibri"/>
              <a:buAutoNum type="arabicPeriod"/>
            </a:pPr>
            <a:r>
              <a:rPr lang="en" sz="1500">
                <a:latin typeface="Calibri"/>
                <a:ea typeface="Calibri"/>
                <a:cs typeface="Calibri"/>
                <a:sym typeface="Calibri"/>
              </a:rPr>
              <a:t>Label columns “</a:t>
            </a:r>
            <a:r>
              <a:rPr i="1" lang="en" sz="1500">
                <a:latin typeface="Times New Roman"/>
                <a:ea typeface="Times New Roman"/>
                <a:cs typeface="Times New Roman"/>
                <a:sym typeface="Times New Roman"/>
              </a:rPr>
              <a:t>x</a:t>
            </a:r>
            <a:r>
              <a:rPr lang="en" sz="1500">
                <a:latin typeface="Calibri"/>
                <a:ea typeface="Calibri"/>
                <a:cs typeface="Calibri"/>
                <a:sym typeface="Calibri"/>
              </a:rPr>
              <a:t>,” “</a:t>
            </a:r>
            <a:r>
              <a:rPr i="1" lang="en" sz="1500">
                <a:latin typeface="Times New Roman"/>
                <a:ea typeface="Times New Roman"/>
                <a:cs typeface="Times New Roman"/>
                <a:sym typeface="Times New Roman"/>
              </a:rPr>
              <a:t>y</a:t>
            </a:r>
            <a:r>
              <a:rPr lang="en" sz="1500">
                <a:latin typeface="Calibri"/>
                <a:ea typeface="Calibri"/>
                <a:cs typeface="Calibri"/>
                <a:sym typeface="Calibri"/>
              </a:rPr>
              <a:t>,” and “linear model fits?”</a:t>
            </a:r>
            <a:endParaRPr sz="1500">
              <a:latin typeface="Calibri"/>
              <a:ea typeface="Calibri"/>
              <a:cs typeface="Calibri"/>
              <a:sym typeface="Calibri"/>
            </a:endParaRPr>
          </a:p>
          <a:p>
            <a:pPr indent="-323850" lvl="0" marL="457200" rtl="0" algn="l">
              <a:spcBef>
                <a:spcPts val="0"/>
              </a:spcBef>
              <a:spcAft>
                <a:spcPts val="0"/>
              </a:spcAft>
              <a:buSzPts val="1500"/>
              <a:buFont typeface="Calibri"/>
              <a:buAutoNum type="arabicPeriod"/>
            </a:pPr>
            <a:r>
              <a:rPr lang="en" sz="1500">
                <a:latin typeface="Calibri"/>
                <a:ea typeface="Calibri"/>
                <a:cs typeface="Calibri"/>
                <a:sym typeface="Calibri"/>
              </a:rPr>
              <a:t>Fill the first column with “increasing” for each card (graphs are read left to right)</a:t>
            </a:r>
            <a:endParaRPr sz="1500">
              <a:latin typeface="Calibri"/>
              <a:ea typeface="Calibri"/>
              <a:cs typeface="Calibri"/>
              <a:sym typeface="Calibri"/>
            </a:endParaRPr>
          </a:p>
          <a:p>
            <a:pPr indent="-323850" lvl="0" marL="457200" rtl="0" algn="l">
              <a:spcBef>
                <a:spcPts val="0"/>
              </a:spcBef>
              <a:spcAft>
                <a:spcPts val="0"/>
              </a:spcAft>
              <a:buSzPts val="1500"/>
              <a:buFont typeface="Calibri"/>
              <a:buAutoNum type="arabicPeriod"/>
            </a:pPr>
            <a:r>
              <a:rPr lang="en" sz="1500">
                <a:latin typeface="Calibri"/>
                <a:ea typeface="Calibri"/>
                <a:cs typeface="Calibri"/>
                <a:sym typeface="Calibri"/>
              </a:rPr>
              <a:t>Complete the second and third columns</a:t>
            </a:r>
            <a:endParaRPr sz="1500">
              <a:latin typeface="Calibri"/>
              <a:ea typeface="Calibri"/>
              <a:cs typeface="Calibri"/>
              <a:sym typeface="Calibri"/>
            </a:endParaRPr>
          </a:p>
          <a:p>
            <a:pPr indent="0" lvl="0" marL="0" rtl="0" algn="r">
              <a:spcBef>
                <a:spcPts val="500"/>
              </a:spcBef>
              <a:spcAft>
                <a:spcPts val="0"/>
              </a:spcAft>
              <a:buNone/>
            </a:pPr>
            <a:r>
              <a:rPr lang="en" sz="1000">
                <a:solidFill>
                  <a:schemeClr val="dk1"/>
                </a:solidFill>
                <a:latin typeface="Calibri"/>
                <a:ea typeface="Calibri"/>
                <a:cs typeface="Calibri"/>
                <a:sym typeface="Calibri"/>
              </a:rPr>
              <a:t>Action and Expression</a:t>
            </a:r>
            <a:endParaRPr>
              <a:latin typeface="Calibri"/>
              <a:ea typeface="Calibri"/>
              <a:cs typeface="Calibri"/>
              <a:sym typeface="Calibri"/>
            </a:endParaRPr>
          </a:p>
        </p:txBody>
      </p:sp>
      <p:sp>
        <p:nvSpPr>
          <p:cNvPr id="177" name="Google Shape;177;p16"/>
          <p:cNvSpPr txBox="1"/>
          <p:nvPr>
            <p:ph idx="1" type="body"/>
          </p:nvPr>
        </p:nvSpPr>
        <p:spPr>
          <a:xfrm>
            <a:off x="311700" y="1152475"/>
            <a:ext cx="3999900" cy="21207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b="1" lang="en"/>
              <a:t>Teacher Instruction:</a:t>
            </a:r>
            <a:r>
              <a:rPr lang="en" sz="1600"/>
              <a:t> Use these strategies to adjust the activity to support English language learners and students with disabilities. </a:t>
            </a:r>
            <a:endParaRPr sz="1600"/>
          </a:p>
          <a:p>
            <a:pPr indent="-342900" lvl="0" marL="457200" rtl="0" algn="l">
              <a:lnSpc>
                <a:spcPct val="100000"/>
              </a:lnSpc>
              <a:spcBef>
                <a:spcPts val="1200"/>
              </a:spcBef>
              <a:spcAft>
                <a:spcPts val="0"/>
              </a:spcAft>
              <a:buSzPts val="1800"/>
              <a:buChar char="●"/>
            </a:pPr>
            <a:r>
              <a:rPr i="1" lang="en" sz="1600"/>
              <a:t>You can copy and paste the callouts directly on top of the activity or give the instructions aloud.</a:t>
            </a:r>
            <a:endParaRPr b="1"/>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81" name="Shape 181"/>
        <p:cNvGrpSpPr/>
        <p:nvPr/>
      </p:nvGrpSpPr>
      <p:grpSpPr>
        <a:xfrm>
          <a:off x="0" y="0"/>
          <a:ext cx="0" cy="0"/>
          <a:chOff x="0" y="0"/>
          <a:chExt cx="0" cy="0"/>
        </a:xfrm>
      </p:grpSpPr>
      <p:sp>
        <p:nvSpPr>
          <p:cNvPr id="182" name="Google Shape;182;p17"/>
          <p:cNvSpPr txBox="1"/>
          <p:nvPr>
            <p:ph type="title"/>
          </p:nvPr>
        </p:nvSpPr>
        <p:spPr>
          <a:xfrm>
            <a:off x="311700" y="445025"/>
            <a:ext cx="8520600" cy="6156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a:solidFill>
                  <a:srgbClr val="005047"/>
                </a:solidFill>
              </a:rPr>
              <a:t>Learning Activity - </a:t>
            </a:r>
            <a:r>
              <a:rPr lang="en"/>
              <a:t>Sorting Graphs</a:t>
            </a:r>
            <a:endParaRPr>
              <a:solidFill>
                <a:srgbClr val="005047"/>
              </a:solidFill>
            </a:endParaRPr>
          </a:p>
        </p:txBody>
      </p:sp>
      <p:sp>
        <p:nvSpPr>
          <p:cNvPr id="183" name="Google Shape;183;p17"/>
          <p:cNvSpPr txBox="1"/>
          <p:nvPr>
            <p:ph idx="1" type="body"/>
          </p:nvPr>
        </p:nvSpPr>
        <p:spPr>
          <a:xfrm>
            <a:off x="311700" y="1152475"/>
            <a:ext cx="5191200" cy="3687900"/>
          </a:xfrm>
          <a:prstGeom prst="rect">
            <a:avLst/>
          </a:prstGeom>
        </p:spPr>
        <p:txBody>
          <a:bodyPr anchorCtr="0" anchor="t" bIns="91425" lIns="91425" spcFirstLastPara="1" rIns="91425" wrap="square" tIns="91425">
            <a:normAutofit fontScale="92500" lnSpcReduction="10000"/>
          </a:bodyPr>
          <a:lstStyle/>
          <a:p>
            <a:pPr indent="0" lvl="0" marL="0" rtl="0" algn="l">
              <a:lnSpc>
                <a:spcPct val="90000"/>
              </a:lnSpc>
              <a:spcBef>
                <a:spcPts val="0"/>
              </a:spcBef>
              <a:spcAft>
                <a:spcPts val="0"/>
              </a:spcAft>
              <a:buNone/>
            </a:pPr>
            <a:r>
              <a:rPr lang="en" sz="2100"/>
              <a:t>Arrange all the cards in three different ways. Ensure that you and your partner agree on each arrangement before moving on to the next one. </a:t>
            </a:r>
            <a:endParaRPr sz="2100"/>
          </a:p>
          <a:p>
            <a:pPr indent="-351948" lvl="0" marL="457200" rtl="0" algn="l">
              <a:lnSpc>
                <a:spcPct val="90000"/>
              </a:lnSpc>
              <a:spcBef>
                <a:spcPts val="1200"/>
              </a:spcBef>
              <a:spcAft>
                <a:spcPts val="0"/>
              </a:spcAft>
              <a:buSzPct val="100000"/>
              <a:buAutoNum type="arabicPeriod"/>
            </a:pPr>
            <a:r>
              <a:rPr lang="en" sz="2100"/>
              <a:t>What is the order of the cards that displays the </a:t>
            </a:r>
            <a:r>
              <a:rPr b="1" lang="en" sz="2100"/>
              <a:t>best to worst representations of a linear model</a:t>
            </a:r>
            <a:r>
              <a:rPr lang="en" sz="2100"/>
              <a:t>?</a:t>
            </a:r>
            <a:endParaRPr sz="2100"/>
          </a:p>
          <a:p>
            <a:pPr indent="-351948" lvl="0" marL="457200" rtl="0" algn="l">
              <a:lnSpc>
                <a:spcPct val="90000"/>
              </a:lnSpc>
              <a:spcBef>
                <a:spcPts val="1000"/>
              </a:spcBef>
              <a:spcAft>
                <a:spcPts val="0"/>
              </a:spcAft>
              <a:buSzPct val="100000"/>
              <a:buAutoNum type="arabicPeriod"/>
            </a:pPr>
            <a:r>
              <a:rPr lang="en" sz="2100"/>
              <a:t>What is the order of the cards that displays the </a:t>
            </a:r>
            <a:r>
              <a:rPr b="1" lang="en" sz="2100"/>
              <a:t>least to greatest slope representations</a:t>
            </a:r>
            <a:r>
              <a:rPr lang="en" sz="2100"/>
              <a:t> of a linear model that fits the data well?</a:t>
            </a:r>
            <a:endParaRPr sz="2100"/>
          </a:p>
          <a:p>
            <a:pPr indent="-351948" lvl="0" marL="457200" rtl="0" algn="l">
              <a:lnSpc>
                <a:spcPct val="90000"/>
              </a:lnSpc>
              <a:spcBef>
                <a:spcPts val="1000"/>
              </a:spcBef>
              <a:spcAft>
                <a:spcPts val="0"/>
              </a:spcAft>
              <a:buSzPct val="100000"/>
              <a:buAutoNum type="arabicPeriod"/>
            </a:pPr>
            <a:r>
              <a:rPr lang="en" sz="2100"/>
              <a:t>What is the order of the cards that displays the </a:t>
            </a:r>
            <a:r>
              <a:rPr b="1" lang="en" sz="2100"/>
              <a:t>least to greatest vertical intercept</a:t>
            </a:r>
            <a:r>
              <a:rPr lang="en" sz="2100"/>
              <a:t> of a linear model that fits the data well?</a:t>
            </a:r>
            <a:endParaRPr sz="2100"/>
          </a:p>
        </p:txBody>
      </p:sp>
      <p:sp>
        <p:nvSpPr>
          <p:cNvPr id="184" name="Google Shape;184;p17"/>
          <p:cNvSpPr txBox="1"/>
          <p:nvPr>
            <p:ph idx="12" type="sldNum"/>
          </p:nvPr>
        </p:nvSpPr>
        <p:spPr>
          <a:xfrm>
            <a:off x="8283608" y="47271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185" name="Google Shape;185;p17"/>
          <p:cNvSpPr txBox="1"/>
          <p:nvPr>
            <p:ph idx="3" type="sldNum"/>
          </p:nvPr>
        </p:nvSpPr>
        <p:spPr>
          <a:xfrm>
            <a:off x="311700" y="4734800"/>
            <a:ext cx="7971900" cy="3387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sz="1000"/>
              <a:t>3</a:t>
            </a:r>
            <a:r>
              <a:rPr lang="en" sz="1000"/>
              <a:t>.2.2 Determining the Best Line That Fits the Data</a:t>
            </a:r>
            <a:endParaRPr/>
          </a:p>
        </p:txBody>
      </p:sp>
      <p:pic>
        <p:nvPicPr>
          <p:cNvPr descr="paper napkin vector icon. Isolated contour symbol illustration (Provided by Getty Images)" id="186" name="Google Shape;186;p17"/>
          <p:cNvPicPr preferRelativeResize="0"/>
          <p:nvPr/>
        </p:nvPicPr>
        <p:blipFill>
          <a:blip r:embed="rId4">
            <a:alphaModFix/>
          </a:blip>
          <a:stretch>
            <a:fillRect/>
          </a:stretch>
        </p:blipFill>
        <p:spPr>
          <a:xfrm>
            <a:off x="7389601" y="10213"/>
            <a:ext cx="1180426" cy="1180426"/>
          </a:xfrm>
          <a:prstGeom prst="rect">
            <a:avLst/>
          </a:prstGeom>
          <a:noFill/>
          <a:ln>
            <a:noFill/>
          </a:ln>
        </p:spPr>
      </p:pic>
      <p:pic>
        <p:nvPicPr>
          <p:cNvPr id="187" name="Google Shape;187;p17" title="Unit 3 Lesson 2 Card Sort_Page_4_Image_0001.png"/>
          <p:cNvPicPr preferRelativeResize="0"/>
          <p:nvPr/>
        </p:nvPicPr>
        <p:blipFill>
          <a:blip r:embed="rId5">
            <a:alphaModFix/>
          </a:blip>
          <a:stretch>
            <a:fillRect/>
          </a:stretch>
        </p:blipFill>
        <p:spPr>
          <a:xfrm>
            <a:off x="5895397" y="1289225"/>
            <a:ext cx="2103119" cy="2286001"/>
          </a:xfrm>
          <a:prstGeom prst="rect">
            <a:avLst/>
          </a:prstGeom>
          <a:noFill/>
          <a:ln cap="flat" cmpd="sng" w="9525">
            <a:solidFill>
              <a:schemeClr val="dk2"/>
            </a:solidFill>
            <a:prstDash val="solid"/>
            <a:round/>
            <a:headEnd len="sm" w="sm" type="none"/>
            <a:tailEnd len="sm" w="sm" type="none"/>
          </a:ln>
        </p:spPr>
      </p:pic>
      <p:pic>
        <p:nvPicPr>
          <p:cNvPr id="188" name="Google Shape;188;p17" title="Unit 3 Lesson 2 Card Sort_Page_3_Image_0001.png"/>
          <p:cNvPicPr preferRelativeResize="0"/>
          <p:nvPr/>
        </p:nvPicPr>
        <p:blipFill>
          <a:blip r:embed="rId6">
            <a:alphaModFix/>
          </a:blip>
          <a:stretch>
            <a:fillRect/>
          </a:stretch>
        </p:blipFill>
        <p:spPr>
          <a:xfrm>
            <a:off x="6927978" y="2359073"/>
            <a:ext cx="2063627" cy="2286000"/>
          </a:xfrm>
          <a:prstGeom prst="rect">
            <a:avLst/>
          </a:prstGeom>
          <a:noFill/>
          <a:ln cap="flat" cmpd="sng" w="9525">
            <a:solidFill>
              <a:schemeClr val="dk2"/>
            </a:solidFill>
            <a:prstDash val="solid"/>
            <a:round/>
            <a:headEnd len="sm" w="sm" type="none"/>
            <a:tailEnd len="sm" w="sm" type="none"/>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92" name="Shape 192"/>
        <p:cNvGrpSpPr/>
        <p:nvPr/>
      </p:nvGrpSpPr>
      <p:grpSpPr>
        <a:xfrm>
          <a:off x="0" y="0"/>
          <a:ext cx="0" cy="0"/>
          <a:chOff x="0" y="0"/>
          <a:chExt cx="0" cy="0"/>
        </a:xfrm>
      </p:grpSpPr>
      <p:sp>
        <p:nvSpPr>
          <p:cNvPr id="193" name="Google Shape;193;p18"/>
          <p:cNvSpPr txBox="1"/>
          <p:nvPr>
            <p:ph type="title"/>
          </p:nvPr>
        </p:nvSpPr>
        <p:spPr>
          <a:xfrm>
            <a:off x="311700" y="445025"/>
            <a:ext cx="8520600" cy="6465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None/>
            </a:pPr>
            <a:r>
              <a:rPr lang="en" sz="3000">
                <a:solidFill>
                  <a:srgbClr val="005047"/>
                </a:solidFill>
              </a:rPr>
              <a:t>Learning Activity </a:t>
            </a:r>
            <a:r>
              <a:rPr lang="en"/>
              <a:t>- Sorting Graphs</a:t>
            </a:r>
            <a:endParaRPr sz="3000">
              <a:solidFill>
                <a:srgbClr val="005047"/>
              </a:solidFill>
            </a:endParaRPr>
          </a:p>
        </p:txBody>
      </p:sp>
      <p:sp>
        <p:nvSpPr>
          <p:cNvPr id="194" name="Google Shape;194;p18"/>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195" name="Google Shape;195;p18"/>
          <p:cNvSpPr txBox="1"/>
          <p:nvPr>
            <p:ph idx="3" type="sldNum"/>
          </p:nvPr>
        </p:nvSpPr>
        <p:spPr>
          <a:xfrm>
            <a:off x="311700" y="4650950"/>
            <a:ext cx="7971900" cy="3387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sz="1000"/>
              <a:t>3.2.2 Determining the Best Line That Fits the Data</a:t>
            </a:r>
            <a:endParaRPr/>
          </a:p>
        </p:txBody>
      </p:sp>
      <p:pic>
        <p:nvPicPr>
          <p:cNvPr descr="paper napkin vector icon. Isolated contour symbol illustration (Provided by Getty Images)" id="196" name="Google Shape;196;p18"/>
          <p:cNvPicPr preferRelativeResize="0"/>
          <p:nvPr/>
        </p:nvPicPr>
        <p:blipFill>
          <a:blip r:embed="rId4">
            <a:alphaModFix/>
          </a:blip>
          <a:stretch>
            <a:fillRect/>
          </a:stretch>
        </p:blipFill>
        <p:spPr>
          <a:xfrm>
            <a:off x="7389601" y="10213"/>
            <a:ext cx="1180426" cy="1180426"/>
          </a:xfrm>
          <a:prstGeom prst="rect">
            <a:avLst/>
          </a:prstGeom>
          <a:noFill/>
          <a:ln>
            <a:noFill/>
          </a:ln>
        </p:spPr>
      </p:pic>
      <p:sp>
        <p:nvSpPr>
          <p:cNvPr id="197" name="Google Shape;197;p18"/>
          <p:cNvSpPr txBox="1"/>
          <p:nvPr>
            <p:ph idx="1" type="body"/>
          </p:nvPr>
        </p:nvSpPr>
        <p:spPr>
          <a:xfrm>
            <a:off x="274950" y="3032175"/>
            <a:ext cx="8594100" cy="999600"/>
          </a:xfrm>
          <a:prstGeom prst="rect">
            <a:avLst/>
          </a:prstGeom>
        </p:spPr>
        <p:txBody>
          <a:bodyPr anchorCtr="0" anchor="t" bIns="91425" lIns="91425" spcFirstLastPara="1" rIns="91425" wrap="square" tIns="91425">
            <a:normAutofit/>
          </a:bodyPr>
          <a:lstStyle/>
          <a:p>
            <a:pPr indent="-361950" lvl="0" marL="457200" rtl="0" algn="l">
              <a:lnSpc>
                <a:spcPct val="90000"/>
              </a:lnSpc>
              <a:spcBef>
                <a:spcPts val="0"/>
              </a:spcBef>
              <a:spcAft>
                <a:spcPts val="0"/>
              </a:spcAft>
              <a:buSzPts val="2100"/>
              <a:buAutoNum type="arabicPeriod" startAt="4"/>
            </a:pPr>
            <a:r>
              <a:rPr lang="en" sz="2100"/>
              <a:t>For each card, write a sentence that describes how 𝑦 changes as 𝑥 increases and whether the linear model is a good fit for the data.</a:t>
            </a:r>
            <a:endParaRPr sz="2100"/>
          </a:p>
        </p:txBody>
      </p:sp>
      <p:sp>
        <p:nvSpPr>
          <p:cNvPr id="198" name="Google Shape;198;p18"/>
          <p:cNvSpPr/>
          <p:nvPr/>
        </p:nvSpPr>
        <p:spPr>
          <a:xfrm>
            <a:off x="984750" y="1416675"/>
            <a:ext cx="6625800" cy="1200000"/>
          </a:xfrm>
          <a:prstGeom prst="roundRect">
            <a:avLst>
              <a:gd fmla="val 16667" name="adj"/>
            </a:avLst>
          </a:prstGeom>
          <a:solidFill>
            <a:srgbClr val="EEEEEE"/>
          </a:solidFill>
          <a:ln>
            <a:noFill/>
          </a:ln>
        </p:spPr>
        <p:txBody>
          <a:bodyPr anchorCtr="0" anchor="ctr" bIns="91425" lIns="91425" spcFirstLastPara="1" rIns="91425" wrap="square" tIns="91425">
            <a:noAutofit/>
          </a:bodyPr>
          <a:lstStyle/>
          <a:p>
            <a:pPr indent="0" lvl="0" marL="0" rtl="0" algn="l">
              <a:lnSpc>
                <a:spcPct val="115000"/>
              </a:lnSpc>
              <a:spcBef>
                <a:spcPts val="0"/>
              </a:spcBef>
              <a:spcAft>
                <a:spcPts val="0"/>
              </a:spcAft>
              <a:buNone/>
            </a:pPr>
            <a:r>
              <a:rPr lang="en" sz="1800">
                <a:solidFill>
                  <a:srgbClr val="1D2125"/>
                </a:solidFill>
                <a:latin typeface="Calibri"/>
                <a:ea typeface="Calibri"/>
                <a:cs typeface="Calibri"/>
                <a:sym typeface="Calibri"/>
              </a:rPr>
              <a:t>The</a:t>
            </a:r>
            <a:r>
              <a:rPr b="1" lang="en" sz="1800">
                <a:solidFill>
                  <a:srgbClr val="1D2125"/>
                </a:solidFill>
                <a:latin typeface="Calibri"/>
                <a:ea typeface="Calibri"/>
                <a:cs typeface="Calibri"/>
                <a:sym typeface="Calibri"/>
              </a:rPr>
              <a:t> LINE OF BEST FIT </a:t>
            </a:r>
            <a:r>
              <a:rPr lang="en" sz="1800">
                <a:solidFill>
                  <a:srgbClr val="1D2125"/>
                </a:solidFill>
                <a:latin typeface="Calibri"/>
                <a:ea typeface="Calibri"/>
                <a:cs typeface="Calibri"/>
                <a:sym typeface="Calibri"/>
              </a:rPr>
              <a:t>follows the trend of the data. </a:t>
            </a:r>
            <a:endParaRPr sz="1800">
              <a:solidFill>
                <a:srgbClr val="1D2125"/>
              </a:solidFill>
              <a:latin typeface="Calibri"/>
              <a:ea typeface="Calibri"/>
              <a:cs typeface="Calibri"/>
              <a:sym typeface="Calibri"/>
            </a:endParaRPr>
          </a:p>
          <a:p>
            <a:pPr indent="-342900" lvl="0" marL="457200" rtl="0" algn="l">
              <a:lnSpc>
                <a:spcPct val="115000"/>
              </a:lnSpc>
              <a:spcBef>
                <a:spcPts val="0"/>
              </a:spcBef>
              <a:spcAft>
                <a:spcPts val="0"/>
              </a:spcAft>
              <a:buClr>
                <a:srgbClr val="1D2125"/>
              </a:buClr>
              <a:buSzPts val="1800"/>
              <a:buFont typeface="Calibri"/>
              <a:buChar char="●"/>
            </a:pPr>
            <a:r>
              <a:rPr lang="en" sz="1800">
                <a:solidFill>
                  <a:srgbClr val="1D2125"/>
                </a:solidFill>
                <a:latin typeface="Calibri"/>
                <a:ea typeface="Calibri"/>
                <a:cs typeface="Calibri"/>
                <a:sym typeface="Calibri"/>
              </a:rPr>
              <a:t>It goes through the middle of the data</a:t>
            </a:r>
            <a:endParaRPr sz="1800">
              <a:solidFill>
                <a:srgbClr val="1D2125"/>
              </a:solidFill>
              <a:latin typeface="Calibri"/>
              <a:ea typeface="Calibri"/>
              <a:cs typeface="Calibri"/>
              <a:sym typeface="Calibri"/>
            </a:endParaRPr>
          </a:p>
          <a:p>
            <a:pPr indent="-342900" lvl="0" marL="457200" rtl="0" algn="l">
              <a:lnSpc>
                <a:spcPct val="115000"/>
              </a:lnSpc>
              <a:spcBef>
                <a:spcPts val="0"/>
              </a:spcBef>
              <a:spcAft>
                <a:spcPts val="0"/>
              </a:spcAft>
              <a:buClr>
                <a:srgbClr val="1D2125"/>
              </a:buClr>
              <a:buSzPts val="1800"/>
              <a:buFont typeface="Calibri"/>
              <a:buChar char="●"/>
            </a:pPr>
            <a:r>
              <a:rPr lang="en" sz="1800">
                <a:solidFill>
                  <a:srgbClr val="1D2125"/>
                </a:solidFill>
                <a:latin typeface="Calibri"/>
                <a:ea typeface="Calibri"/>
                <a:cs typeface="Calibri"/>
                <a:sym typeface="Calibri"/>
              </a:rPr>
              <a:t>There are a similar number of points on each side of the line.</a:t>
            </a:r>
            <a:endParaRPr sz="1800">
              <a:solidFill>
                <a:srgbClr val="1D2125"/>
              </a:solidFill>
              <a:latin typeface="Calibri"/>
              <a:ea typeface="Calibri"/>
              <a:cs typeface="Calibri"/>
              <a:sym typeface="Calibri"/>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02" name="Shape 202"/>
        <p:cNvGrpSpPr/>
        <p:nvPr/>
      </p:nvGrpSpPr>
      <p:grpSpPr>
        <a:xfrm>
          <a:off x="0" y="0"/>
          <a:ext cx="0" cy="0"/>
          <a:chOff x="0" y="0"/>
          <a:chExt cx="0" cy="0"/>
        </a:xfrm>
      </p:grpSpPr>
      <p:sp>
        <p:nvSpPr>
          <p:cNvPr id="203" name="Google Shape;203;p19"/>
          <p:cNvSpPr txBox="1"/>
          <p:nvPr>
            <p:ph type="title"/>
          </p:nvPr>
        </p:nvSpPr>
        <p:spPr>
          <a:xfrm>
            <a:off x="311700" y="140225"/>
            <a:ext cx="85206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Self Check</a:t>
            </a:r>
            <a:endParaRPr>
              <a:solidFill>
                <a:srgbClr val="005047"/>
              </a:solidFill>
            </a:endParaRPr>
          </a:p>
        </p:txBody>
      </p:sp>
      <p:sp>
        <p:nvSpPr>
          <p:cNvPr id="204" name="Google Shape;204;p19"/>
          <p:cNvSpPr txBox="1"/>
          <p:nvPr>
            <p:ph idx="1" type="body"/>
          </p:nvPr>
        </p:nvSpPr>
        <p:spPr>
          <a:xfrm>
            <a:off x="311700" y="695275"/>
            <a:ext cx="8649300" cy="4647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1200"/>
              </a:spcAft>
              <a:buNone/>
            </a:pPr>
            <a:r>
              <a:rPr lang="en"/>
              <a:t>Tell which line is the best fit for the data and give an explanation why it is the best fit.</a:t>
            </a:r>
            <a:endParaRPr sz="1800">
              <a:solidFill>
                <a:srgbClr val="424242"/>
              </a:solidFill>
            </a:endParaRPr>
          </a:p>
        </p:txBody>
      </p:sp>
      <p:sp>
        <p:nvSpPr>
          <p:cNvPr id="205" name="Google Shape;205;p19"/>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206" name="Google Shape;206;p19"/>
          <p:cNvSpPr txBox="1"/>
          <p:nvPr>
            <p:ph idx="2" type="sldNum"/>
          </p:nvPr>
        </p:nvSpPr>
        <p:spPr>
          <a:xfrm>
            <a:off x="311700" y="4650950"/>
            <a:ext cx="7971900" cy="3387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sz="1000"/>
              <a:t>3.2.2 Determining the Best Line That Fits the Data</a:t>
            </a:r>
            <a:endParaRPr/>
          </a:p>
        </p:txBody>
      </p:sp>
      <p:pic>
        <p:nvPicPr>
          <p:cNvPr id="207" name="Google Shape;207;p19" title="self-checl-1.png"/>
          <p:cNvPicPr preferRelativeResize="0"/>
          <p:nvPr/>
        </p:nvPicPr>
        <p:blipFill>
          <a:blip r:embed="rId4">
            <a:alphaModFix/>
          </a:blip>
          <a:stretch>
            <a:fillRect/>
          </a:stretch>
        </p:blipFill>
        <p:spPr>
          <a:xfrm>
            <a:off x="8686800" y="137160"/>
            <a:ext cx="274320" cy="274320"/>
          </a:xfrm>
          <a:prstGeom prst="rect">
            <a:avLst/>
          </a:prstGeom>
          <a:noFill/>
          <a:ln>
            <a:noFill/>
          </a:ln>
        </p:spPr>
      </p:pic>
      <p:sp>
        <p:nvSpPr>
          <p:cNvPr id="208" name="Google Shape;208;p19">
            <a:hlinkClick action="ppaction://hlinkshowjump?jump=nextslide"/>
          </p:cNvPr>
          <p:cNvSpPr/>
          <p:nvPr/>
        </p:nvSpPr>
        <p:spPr>
          <a:xfrm>
            <a:off x="6691800" y="4645105"/>
            <a:ext cx="1591800" cy="365700"/>
          </a:xfrm>
          <a:prstGeom prst="homePlate">
            <a:avLst>
              <a:gd fmla="val 50000" name="adj"/>
            </a:avLst>
          </a:prstGeom>
          <a:solidFill>
            <a:srgbClr val="FDBD3E"/>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1500">
                <a:latin typeface="Calibri"/>
                <a:ea typeface="Calibri"/>
                <a:cs typeface="Calibri"/>
                <a:sym typeface="Calibri"/>
              </a:rPr>
              <a:t>Let’s review!</a:t>
            </a:r>
            <a:endParaRPr b="1" sz="1500">
              <a:latin typeface="Calibri"/>
              <a:ea typeface="Calibri"/>
              <a:cs typeface="Calibri"/>
              <a:sym typeface="Calibri"/>
            </a:endParaRPr>
          </a:p>
        </p:txBody>
      </p:sp>
      <p:pic>
        <p:nvPicPr>
          <p:cNvPr id="209" name="Google Shape;209;p19"/>
          <p:cNvPicPr preferRelativeResize="0"/>
          <p:nvPr/>
        </p:nvPicPr>
        <p:blipFill>
          <a:blip r:embed="rId5">
            <a:alphaModFix/>
          </a:blip>
          <a:stretch>
            <a:fillRect/>
          </a:stretch>
        </p:blipFill>
        <p:spPr>
          <a:xfrm>
            <a:off x="165275" y="1404863"/>
            <a:ext cx="4948676" cy="2333750"/>
          </a:xfrm>
          <a:prstGeom prst="rect">
            <a:avLst/>
          </a:prstGeom>
          <a:noFill/>
          <a:ln>
            <a:noFill/>
          </a:ln>
        </p:spPr>
      </p:pic>
      <p:sp>
        <p:nvSpPr>
          <p:cNvPr id="210" name="Google Shape;210;p19"/>
          <p:cNvSpPr txBox="1"/>
          <p:nvPr/>
        </p:nvSpPr>
        <p:spPr>
          <a:xfrm>
            <a:off x="5113950" y="1210275"/>
            <a:ext cx="3847500" cy="3310800"/>
          </a:xfrm>
          <a:prstGeom prst="rect">
            <a:avLst/>
          </a:prstGeom>
          <a:noFill/>
          <a:ln>
            <a:noFill/>
          </a:ln>
        </p:spPr>
        <p:txBody>
          <a:bodyPr anchorCtr="0" anchor="t" bIns="91425" lIns="91425" spcFirstLastPara="1" rIns="91425" wrap="square" tIns="91425">
            <a:noAutofit/>
          </a:bodyPr>
          <a:lstStyle/>
          <a:p>
            <a:pPr indent="-330200" lvl="0" marL="457200" rtl="0" algn="l">
              <a:spcBef>
                <a:spcPts val="0"/>
              </a:spcBef>
              <a:spcAft>
                <a:spcPts val="0"/>
              </a:spcAft>
              <a:buClr>
                <a:srgbClr val="424242"/>
              </a:buClr>
              <a:buSzPts val="1600"/>
              <a:buFont typeface="Calibri"/>
              <a:buAutoNum type="alphaLcPeriod"/>
            </a:pPr>
            <a:r>
              <a:rPr lang="en" sz="1600">
                <a:solidFill>
                  <a:srgbClr val="424242"/>
                </a:solidFill>
                <a:latin typeface="Calibri"/>
                <a:ea typeface="Calibri"/>
                <a:cs typeface="Calibri"/>
                <a:sym typeface="Calibri"/>
              </a:rPr>
              <a:t>Line 1 is the best fit because it touches the first point on the left of the scatter plot.</a:t>
            </a:r>
            <a:endParaRPr sz="1600">
              <a:solidFill>
                <a:srgbClr val="424242"/>
              </a:solidFill>
              <a:latin typeface="Calibri"/>
              <a:ea typeface="Calibri"/>
              <a:cs typeface="Calibri"/>
              <a:sym typeface="Calibri"/>
            </a:endParaRPr>
          </a:p>
          <a:p>
            <a:pPr indent="-330200" lvl="0" marL="457200" rtl="0" algn="l">
              <a:spcBef>
                <a:spcPts val="1000"/>
              </a:spcBef>
              <a:spcAft>
                <a:spcPts val="0"/>
              </a:spcAft>
              <a:buClr>
                <a:srgbClr val="424242"/>
              </a:buClr>
              <a:buSzPts val="1600"/>
              <a:buFont typeface="Calibri"/>
              <a:buAutoNum type="alphaLcPeriod"/>
            </a:pPr>
            <a:r>
              <a:rPr lang="en" sz="1600">
                <a:solidFill>
                  <a:srgbClr val="424242"/>
                </a:solidFill>
                <a:latin typeface="Calibri"/>
                <a:ea typeface="Calibri"/>
                <a:cs typeface="Calibri"/>
                <a:sym typeface="Calibri"/>
              </a:rPr>
              <a:t>Line 2 is the best fit because it touches the last point on the right of the scatter plot.</a:t>
            </a:r>
            <a:endParaRPr sz="1600">
              <a:solidFill>
                <a:srgbClr val="424242"/>
              </a:solidFill>
              <a:latin typeface="Calibri"/>
              <a:ea typeface="Calibri"/>
              <a:cs typeface="Calibri"/>
              <a:sym typeface="Calibri"/>
            </a:endParaRPr>
          </a:p>
          <a:p>
            <a:pPr indent="-330200" lvl="0" marL="457200" rtl="0" algn="l">
              <a:spcBef>
                <a:spcPts val="1000"/>
              </a:spcBef>
              <a:spcAft>
                <a:spcPts val="0"/>
              </a:spcAft>
              <a:buClr>
                <a:srgbClr val="424242"/>
              </a:buClr>
              <a:buSzPts val="1600"/>
              <a:buFont typeface="Calibri"/>
              <a:buAutoNum type="alphaLcPeriod"/>
            </a:pPr>
            <a:r>
              <a:rPr lang="en" sz="1600">
                <a:solidFill>
                  <a:srgbClr val="424242"/>
                </a:solidFill>
                <a:latin typeface="Calibri"/>
                <a:ea typeface="Calibri"/>
                <a:cs typeface="Calibri"/>
                <a:sym typeface="Calibri"/>
              </a:rPr>
              <a:t>Line 2 is the best fit because it goes through the middle of the data with about the same number of data points above and below the line.</a:t>
            </a:r>
            <a:endParaRPr sz="1600">
              <a:solidFill>
                <a:srgbClr val="424242"/>
              </a:solidFill>
              <a:latin typeface="Calibri"/>
              <a:ea typeface="Calibri"/>
              <a:cs typeface="Calibri"/>
              <a:sym typeface="Calibri"/>
            </a:endParaRPr>
          </a:p>
          <a:p>
            <a:pPr indent="-330200" lvl="0" marL="457200" rtl="0" algn="l">
              <a:spcBef>
                <a:spcPts val="1000"/>
              </a:spcBef>
              <a:spcAft>
                <a:spcPts val="0"/>
              </a:spcAft>
              <a:buClr>
                <a:srgbClr val="424242"/>
              </a:buClr>
              <a:buSzPts val="1600"/>
              <a:buFont typeface="Calibri"/>
              <a:buAutoNum type="alphaLcPeriod"/>
            </a:pPr>
            <a:r>
              <a:rPr lang="en" sz="1600">
                <a:solidFill>
                  <a:srgbClr val="424242"/>
                </a:solidFill>
                <a:latin typeface="Calibri"/>
                <a:ea typeface="Calibri"/>
                <a:cs typeface="Calibri"/>
                <a:sym typeface="Calibri"/>
              </a:rPr>
              <a:t>Line 1 is the best fit because it has a steeper slope.</a:t>
            </a:r>
            <a:endParaRPr sz="1600">
              <a:solidFill>
                <a:srgbClr val="424242"/>
              </a:solidFill>
              <a:latin typeface="Calibri"/>
              <a:ea typeface="Calibri"/>
              <a:cs typeface="Calibri"/>
              <a:sym typeface="Calibri"/>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bg>
      <p:bgPr>
        <a:solidFill>
          <a:srgbClr val="FFFFFF"/>
        </a:solidFill>
      </p:bgPr>
    </p:bg>
    <p:spTree>
      <p:nvGrpSpPr>
        <p:cNvPr id="214" name="Shape 214"/>
        <p:cNvGrpSpPr/>
        <p:nvPr/>
      </p:nvGrpSpPr>
      <p:grpSpPr>
        <a:xfrm>
          <a:off x="0" y="0"/>
          <a:ext cx="0" cy="0"/>
          <a:chOff x="0" y="0"/>
          <a:chExt cx="0" cy="0"/>
        </a:xfrm>
      </p:grpSpPr>
      <p:sp>
        <p:nvSpPr>
          <p:cNvPr id="215" name="Google Shape;215;p20"/>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Self Check </a:t>
            </a:r>
            <a:r>
              <a:rPr lang="en"/>
              <a:t>- Review</a:t>
            </a:r>
            <a:endParaRPr/>
          </a:p>
        </p:txBody>
      </p:sp>
      <p:sp>
        <p:nvSpPr>
          <p:cNvPr id="216" name="Google Shape;216;p20"/>
          <p:cNvSpPr txBox="1"/>
          <p:nvPr>
            <p:ph idx="12" type="sldNum"/>
          </p:nvPr>
        </p:nvSpPr>
        <p:spPr>
          <a:xfrm>
            <a:off x="8283608" y="47271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217" name="Google Shape;217;p20"/>
          <p:cNvSpPr txBox="1"/>
          <p:nvPr>
            <p:ph idx="2" type="sldNum"/>
          </p:nvPr>
        </p:nvSpPr>
        <p:spPr>
          <a:xfrm>
            <a:off x="311700" y="47271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sz="1000"/>
              <a:t>3.2.2 Determining the Best Line That Fits the Data </a:t>
            </a:r>
            <a:r>
              <a:rPr lang="en"/>
              <a:t>- Additional Resources</a:t>
            </a:r>
            <a:endParaRPr/>
          </a:p>
        </p:txBody>
      </p:sp>
      <p:pic>
        <p:nvPicPr>
          <p:cNvPr id="218" name="Google Shape;218;p20" title="additional resource-1.png"/>
          <p:cNvPicPr preferRelativeResize="0"/>
          <p:nvPr/>
        </p:nvPicPr>
        <p:blipFill>
          <a:blip r:embed="rId3">
            <a:alphaModFix/>
          </a:blip>
          <a:stretch>
            <a:fillRect/>
          </a:stretch>
        </p:blipFill>
        <p:spPr>
          <a:xfrm>
            <a:off x="8686800" y="137972"/>
            <a:ext cx="274320" cy="274320"/>
          </a:xfrm>
          <a:prstGeom prst="rect">
            <a:avLst/>
          </a:prstGeom>
          <a:noFill/>
          <a:ln>
            <a:noFill/>
          </a:ln>
        </p:spPr>
      </p:pic>
      <p:sp>
        <p:nvSpPr>
          <p:cNvPr id="219" name="Google Shape;219;p20"/>
          <p:cNvSpPr txBox="1"/>
          <p:nvPr>
            <p:ph idx="1" type="body"/>
          </p:nvPr>
        </p:nvSpPr>
        <p:spPr>
          <a:xfrm>
            <a:off x="4215300" y="4005775"/>
            <a:ext cx="4845600" cy="715500"/>
          </a:xfrm>
          <a:prstGeom prst="rect">
            <a:avLst/>
          </a:prstGeom>
        </p:spPr>
        <p:txBody>
          <a:bodyPr anchorCtr="0" anchor="t" bIns="91425" lIns="91425" spcFirstLastPara="1" rIns="91425" wrap="square" tIns="91425">
            <a:noAutofit/>
          </a:bodyPr>
          <a:lstStyle/>
          <a:p>
            <a:pPr indent="0" lvl="0" marL="0" rtl="0" algn="l">
              <a:spcBef>
                <a:spcPts val="0"/>
              </a:spcBef>
              <a:spcAft>
                <a:spcPts val="1200"/>
              </a:spcAft>
              <a:buNone/>
            </a:pPr>
            <a:r>
              <a:rPr lang="en" sz="1700"/>
              <a:t>The scatter plots above are the same. Which line do you believe to be the best fit? Why?</a:t>
            </a:r>
            <a:endParaRPr sz="1700"/>
          </a:p>
        </p:txBody>
      </p:sp>
      <p:pic>
        <p:nvPicPr>
          <p:cNvPr id="220" name="Google Shape;220;p20"/>
          <p:cNvPicPr preferRelativeResize="0"/>
          <p:nvPr/>
        </p:nvPicPr>
        <p:blipFill>
          <a:blip r:embed="rId4">
            <a:alphaModFix/>
          </a:blip>
          <a:stretch>
            <a:fillRect/>
          </a:stretch>
        </p:blipFill>
        <p:spPr>
          <a:xfrm>
            <a:off x="4489800" y="222450"/>
            <a:ext cx="4070151" cy="3700125"/>
          </a:xfrm>
          <a:prstGeom prst="rect">
            <a:avLst/>
          </a:prstGeom>
          <a:noFill/>
          <a:ln>
            <a:noFill/>
          </a:ln>
        </p:spPr>
      </p:pic>
      <p:sp>
        <p:nvSpPr>
          <p:cNvPr id="221" name="Google Shape;221;p20"/>
          <p:cNvSpPr/>
          <p:nvPr/>
        </p:nvSpPr>
        <p:spPr>
          <a:xfrm>
            <a:off x="466525" y="1246900"/>
            <a:ext cx="3375900" cy="3350400"/>
          </a:xfrm>
          <a:prstGeom prst="roundRect">
            <a:avLst>
              <a:gd fmla="val 16667" name="adj"/>
            </a:avLst>
          </a:prstGeom>
          <a:solidFill>
            <a:schemeClr val="lt2"/>
          </a:solidFill>
          <a:ln>
            <a:noFill/>
          </a:ln>
        </p:spPr>
        <p:txBody>
          <a:bodyPr anchorCtr="0" anchor="ctr" bIns="91425" lIns="91425" spcFirstLastPara="1" rIns="91425" wrap="square" tIns="91425">
            <a:noAutofit/>
          </a:bodyPr>
          <a:lstStyle/>
          <a:p>
            <a:pPr indent="0" lvl="0" marL="0" rtl="0" algn="l">
              <a:lnSpc>
                <a:spcPct val="115000"/>
              </a:lnSpc>
              <a:spcBef>
                <a:spcPts val="1000"/>
              </a:spcBef>
              <a:spcAft>
                <a:spcPts val="0"/>
              </a:spcAft>
              <a:buClr>
                <a:schemeClr val="dk1"/>
              </a:buClr>
              <a:buSzPts val="1100"/>
              <a:buFont typeface="Arial"/>
              <a:buNone/>
            </a:pPr>
            <a:r>
              <a:rPr b="1" lang="en" sz="1800">
                <a:solidFill>
                  <a:srgbClr val="424242"/>
                </a:solidFill>
                <a:latin typeface="Calibri"/>
                <a:ea typeface="Calibri"/>
                <a:cs typeface="Calibri"/>
                <a:sym typeface="Calibri"/>
              </a:rPr>
              <a:t>How to Draw a Best-Fit Line </a:t>
            </a:r>
            <a:br>
              <a:rPr b="1" lang="en" sz="1800">
                <a:solidFill>
                  <a:srgbClr val="424242"/>
                </a:solidFill>
                <a:latin typeface="Calibri"/>
                <a:ea typeface="Calibri"/>
                <a:cs typeface="Calibri"/>
                <a:sym typeface="Calibri"/>
              </a:rPr>
            </a:br>
            <a:r>
              <a:rPr b="1" lang="en" sz="1800">
                <a:solidFill>
                  <a:srgbClr val="424242"/>
                </a:solidFill>
                <a:latin typeface="Calibri"/>
                <a:ea typeface="Calibri"/>
                <a:cs typeface="Calibri"/>
                <a:sym typeface="Calibri"/>
              </a:rPr>
              <a:t>for the Plotted Data</a:t>
            </a:r>
            <a:endParaRPr b="1" sz="1800">
              <a:solidFill>
                <a:srgbClr val="424242"/>
              </a:solidFill>
              <a:latin typeface="Calibri"/>
              <a:ea typeface="Calibri"/>
              <a:cs typeface="Calibri"/>
              <a:sym typeface="Calibri"/>
            </a:endParaRPr>
          </a:p>
          <a:p>
            <a:pPr indent="-342900" lvl="0" marL="457200" rtl="0" algn="l">
              <a:lnSpc>
                <a:spcPct val="115000"/>
              </a:lnSpc>
              <a:spcBef>
                <a:spcPts val="1200"/>
              </a:spcBef>
              <a:spcAft>
                <a:spcPts val="0"/>
              </a:spcAft>
              <a:buClr>
                <a:srgbClr val="424242"/>
              </a:buClr>
              <a:buSzPts val="1800"/>
              <a:buFont typeface="Calibri"/>
              <a:buAutoNum type="arabicPeriod"/>
            </a:pPr>
            <a:r>
              <a:rPr lang="en" sz="1800">
                <a:solidFill>
                  <a:srgbClr val="424242"/>
                </a:solidFill>
                <a:latin typeface="Calibri"/>
                <a:ea typeface="Calibri"/>
                <a:cs typeface="Calibri"/>
                <a:sym typeface="Calibri"/>
              </a:rPr>
              <a:t>Make sure a linear model works for the data.</a:t>
            </a:r>
            <a:endParaRPr sz="1800">
              <a:solidFill>
                <a:srgbClr val="424242"/>
              </a:solidFill>
              <a:latin typeface="Calibri"/>
              <a:ea typeface="Calibri"/>
              <a:cs typeface="Calibri"/>
              <a:sym typeface="Calibri"/>
            </a:endParaRPr>
          </a:p>
          <a:p>
            <a:pPr indent="-342900" lvl="0" marL="457200" rtl="0" algn="l">
              <a:lnSpc>
                <a:spcPct val="115000"/>
              </a:lnSpc>
              <a:spcBef>
                <a:spcPts val="0"/>
              </a:spcBef>
              <a:spcAft>
                <a:spcPts val="0"/>
              </a:spcAft>
              <a:buClr>
                <a:srgbClr val="424242"/>
              </a:buClr>
              <a:buSzPts val="1800"/>
              <a:buFont typeface="Calibri"/>
              <a:buAutoNum type="arabicPeriod"/>
            </a:pPr>
            <a:r>
              <a:rPr lang="en" sz="1800">
                <a:solidFill>
                  <a:srgbClr val="424242"/>
                </a:solidFill>
                <a:latin typeface="Calibri"/>
                <a:ea typeface="Calibri"/>
                <a:cs typeface="Calibri"/>
                <a:sym typeface="Calibri"/>
              </a:rPr>
              <a:t>Place the line between the data points so that about the same number of points are </a:t>
            </a:r>
            <a:r>
              <a:rPr lang="en" sz="1800">
                <a:solidFill>
                  <a:srgbClr val="1D2125"/>
                </a:solidFill>
                <a:latin typeface="Calibri"/>
                <a:ea typeface="Calibri"/>
                <a:cs typeface="Calibri"/>
                <a:sym typeface="Calibri"/>
              </a:rPr>
              <a:t>above</a:t>
            </a:r>
            <a:r>
              <a:rPr lang="en" sz="1800">
                <a:solidFill>
                  <a:srgbClr val="424242"/>
                </a:solidFill>
                <a:latin typeface="Calibri"/>
                <a:ea typeface="Calibri"/>
                <a:cs typeface="Calibri"/>
                <a:sym typeface="Calibri"/>
              </a:rPr>
              <a:t> and below the line.</a:t>
            </a:r>
            <a:endParaRPr sz="1800">
              <a:solidFill>
                <a:srgbClr val="424242"/>
              </a:solidFill>
              <a:latin typeface="Calibri"/>
              <a:ea typeface="Calibri"/>
              <a:cs typeface="Calibri"/>
              <a:sym typeface="Calibri"/>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noFill/>
      </p:bgPr>
    </p:bg>
    <p:spTree>
      <p:nvGrpSpPr>
        <p:cNvPr id="225" name="Shape 225"/>
        <p:cNvGrpSpPr/>
        <p:nvPr/>
      </p:nvGrpSpPr>
      <p:grpSpPr>
        <a:xfrm>
          <a:off x="0" y="0"/>
          <a:ext cx="0" cy="0"/>
          <a:chOff x="0" y="0"/>
          <a:chExt cx="0" cy="0"/>
        </a:xfrm>
      </p:grpSpPr>
      <p:sp>
        <p:nvSpPr>
          <p:cNvPr id="226" name="Google Shape;226;p21"/>
          <p:cNvSpPr/>
          <p:nvPr/>
        </p:nvSpPr>
        <p:spPr>
          <a:xfrm>
            <a:off x="4791456" y="1353312"/>
            <a:ext cx="1828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227" name="Google Shape;227;p21"/>
          <p:cNvSpPr txBox="1"/>
          <p:nvPr>
            <p:ph idx="4294967295" type="title"/>
          </p:nvPr>
        </p:nvSpPr>
        <p:spPr>
          <a:xfrm>
            <a:off x="0" y="0"/>
            <a:ext cx="9144000" cy="1160100"/>
          </a:xfrm>
          <a:prstGeom prst="rect">
            <a:avLst/>
          </a:prstGeom>
          <a:solidFill>
            <a:srgbClr val="005047"/>
          </a:solidFill>
        </p:spPr>
        <p:txBody>
          <a:bodyPr anchorCtr="0" anchor="ctr" bIns="182875" lIns="91425" spcFirstLastPara="1" rIns="91425" wrap="square" tIns="91425">
            <a:noAutofit/>
          </a:bodyPr>
          <a:lstStyle/>
          <a:p>
            <a:pPr indent="0" lvl="0" marL="0" rtl="0" algn="ctr">
              <a:spcBef>
                <a:spcPts val="0"/>
              </a:spcBef>
              <a:spcAft>
                <a:spcPts val="0"/>
              </a:spcAft>
              <a:buNone/>
            </a:pPr>
            <a:r>
              <a:rPr lang="en" sz="3000">
                <a:solidFill>
                  <a:srgbClr val="FDBD3E"/>
                </a:solidFill>
              </a:rPr>
              <a:t>Lesson </a:t>
            </a:r>
            <a:r>
              <a:rPr lang="en">
                <a:solidFill>
                  <a:srgbClr val="FDBD3E"/>
                </a:solidFill>
              </a:rPr>
              <a:t>Journey</a:t>
            </a:r>
            <a:endParaRPr>
              <a:solidFill>
                <a:srgbClr val="FDBD3E"/>
              </a:solidFill>
            </a:endParaRPr>
          </a:p>
        </p:txBody>
      </p:sp>
      <p:sp>
        <p:nvSpPr>
          <p:cNvPr id="228" name="Google Shape;228;p21"/>
          <p:cNvSpPr/>
          <p:nvPr/>
        </p:nvSpPr>
        <p:spPr>
          <a:xfrm>
            <a:off x="210312" y="1354300"/>
            <a:ext cx="1828800" cy="1329000"/>
          </a:xfrm>
          <a:prstGeom prst="roundRect">
            <a:avLst>
              <a:gd fmla="val 9608" name="adj"/>
            </a:avLst>
          </a:prstGeom>
          <a:solidFill>
            <a:srgbClr val="005047"/>
          </a:solidFill>
          <a:ln cap="flat" cmpd="sng" w="9525">
            <a:solidFill>
              <a:srgbClr val="B7B7B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229" name="Google Shape;229;p21"/>
          <p:cNvSpPr/>
          <p:nvPr/>
        </p:nvSpPr>
        <p:spPr>
          <a:xfrm>
            <a:off x="2523744" y="1355788"/>
            <a:ext cx="1828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230" name="Google Shape;230;p21"/>
          <p:cNvSpPr/>
          <p:nvPr/>
        </p:nvSpPr>
        <p:spPr>
          <a:xfrm>
            <a:off x="1371600" y="3019838"/>
            <a:ext cx="1828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231" name="Google Shape;231;p21"/>
          <p:cNvSpPr/>
          <p:nvPr/>
        </p:nvSpPr>
        <p:spPr>
          <a:xfrm>
            <a:off x="3657600" y="3019838"/>
            <a:ext cx="1828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232" name="Google Shape;232;p21"/>
          <p:cNvSpPr/>
          <p:nvPr/>
        </p:nvSpPr>
        <p:spPr>
          <a:xfrm>
            <a:off x="5943600" y="3017520"/>
            <a:ext cx="1828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233" name="Google Shape;233;p21"/>
          <p:cNvSpPr/>
          <p:nvPr/>
        </p:nvSpPr>
        <p:spPr>
          <a:xfrm>
            <a:off x="7123176" y="1350438"/>
            <a:ext cx="1828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cxnSp>
        <p:nvCxnSpPr>
          <p:cNvPr id="234" name="Google Shape;234;p21"/>
          <p:cNvCxnSpPr>
            <a:stCxn id="228" idx="2"/>
            <a:endCxn id="230" idx="1"/>
          </p:cNvCxnSpPr>
          <p:nvPr/>
        </p:nvCxnSpPr>
        <p:spPr>
          <a:xfrm flipH="1" rot="-5400000">
            <a:off x="748362" y="3059650"/>
            <a:ext cx="999600" cy="246900"/>
          </a:xfrm>
          <a:prstGeom prst="bentConnector2">
            <a:avLst/>
          </a:prstGeom>
          <a:noFill/>
          <a:ln cap="flat" cmpd="sng" w="19050">
            <a:solidFill>
              <a:srgbClr val="005047"/>
            </a:solidFill>
            <a:prstDash val="dash"/>
            <a:round/>
            <a:headEnd len="med" w="med" type="none"/>
            <a:tailEnd len="med" w="med" type="none"/>
          </a:ln>
        </p:spPr>
      </p:cxnSp>
      <p:cxnSp>
        <p:nvCxnSpPr>
          <p:cNvPr id="235" name="Google Shape;235;p21"/>
          <p:cNvCxnSpPr>
            <a:stCxn id="230" idx="3"/>
            <a:endCxn id="229" idx="2"/>
          </p:cNvCxnSpPr>
          <p:nvPr/>
        </p:nvCxnSpPr>
        <p:spPr>
          <a:xfrm flipH="1" rot="10800000">
            <a:off x="3200400" y="2681738"/>
            <a:ext cx="237600" cy="1001100"/>
          </a:xfrm>
          <a:prstGeom prst="bentConnector2">
            <a:avLst/>
          </a:prstGeom>
          <a:noFill/>
          <a:ln cap="flat" cmpd="sng" w="19050">
            <a:solidFill>
              <a:srgbClr val="005047"/>
            </a:solidFill>
            <a:prstDash val="dash"/>
            <a:round/>
            <a:headEnd len="med" w="med" type="none"/>
            <a:tailEnd len="med" w="med" type="none"/>
          </a:ln>
        </p:spPr>
      </p:cxnSp>
      <p:cxnSp>
        <p:nvCxnSpPr>
          <p:cNvPr id="236" name="Google Shape;236;p21"/>
          <p:cNvCxnSpPr>
            <a:stCxn id="231" idx="3"/>
            <a:endCxn id="226" idx="2"/>
          </p:cNvCxnSpPr>
          <p:nvPr/>
        </p:nvCxnSpPr>
        <p:spPr>
          <a:xfrm flipH="1" rot="10800000">
            <a:off x="5486400" y="2679338"/>
            <a:ext cx="219600" cy="1003500"/>
          </a:xfrm>
          <a:prstGeom prst="bentConnector2">
            <a:avLst/>
          </a:prstGeom>
          <a:noFill/>
          <a:ln cap="flat" cmpd="sng" w="19050">
            <a:solidFill>
              <a:srgbClr val="CCCCCC"/>
            </a:solidFill>
            <a:prstDash val="dash"/>
            <a:round/>
            <a:headEnd len="med" w="med" type="none"/>
            <a:tailEnd len="med" w="med" type="none"/>
          </a:ln>
        </p:spPr>
      </p:cxnSp>
      <p:cxnSp>
        <p:nvCxnSpPr>
          <p:cNvPr id="237" name="Google Shape;237;p21"/>
          <p:cNvCxnSpPr>
            <a:stCxn id="226" idx="3"/>
            <a:endCxn id="232" idx="0"/>
          </p:cNvCxnSpPr>
          <p:nvPr/>
        </p:nvCxnSpPr>
        <p:spPr>
          <a:xfrm>
            <a:off x="6620256" y="2016312"/>
            <a:ext cx="237600" cy="1001100"/>
          </a:xfrm>
          <a:prstGeom prst="bentConnector2">
            <a:avLst/>
          </a:prstGeom>
          <a:noFill/>
          <a:ln cap="flat" cmpd="sng" w="19050">
            <a:solidFill>
              <a:srgbClr val="CCCCCC"/>
            </a:solidFill>
            <a:prstDash val="dash"/>
            <a:round/>
            <a:headEnd len="med" w="med" type="none"/>
            <a:tailEnd len="med" w="med" type="none"/>
          </a:ln>
        </p:spPr>
      </p:cxnSp>
      <p:sp>
        <p:nvSpPr>
          <p:cNvPr id="238" name="Google Shape;238;p21"/>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pic>
        <p:nvPicPr>
          <p:cNvPr id="239" name="Google Shape;239;p21" title="hugeicons_chart-down.png"/>
          <p:cNvPicPr preferRelativeResize="0"/>
          <p:nvPr/>
        </p:nvPicPr>
        <p:blipFill>
          <a:blip r:embed="rId3">
            <a:alphaModFix/>
          </a:blip>
          <a:stretch>
            <a:fillRect/>
          </a:stretch>
        </p:blipFill>
        <p:spPr>
          <a:xfrm>
            <a:off x="5623569" y="1554480"/>
            <a:ext cx="228600" cy="228600"/>
          </a:xfrm>
          <a:prstGeom prst="rect">
            <a:avLst/>
          </a:prstGeom>
          <a:noFill/>
          <a:ln>
            <a:noFill/>
          </a:ln>
        </p:spPr>
      </p:pic>
      <p:sp>
        <p:nvSpPr>
          <p:cNvPr id="240" name="Google Shape;240;p21"/>
          <p:cNvSpPr txBox="1"/>
          <p:nvPr/>
        </p:nvSpPr>
        <p:spPr>
          <a:xfrm>
            <a:off x="4791438" y="182880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Cool Down</a:t>
            </a:r>
            <a:endParaRPr sz="1800">
              <a:solidFill>
                <a:schemeClr val="dk2"/>
              </a:solidFill>
              <a:latin typeface="Calibri"/>
              <a:ea typeface="Calibri"/>
              <a:cs typeface="Calibri"/>
              <a:sym typeface="Calibri"/>
            </a:endParaRPr>
          </a:p>
        </p:txBody>
      </p:sp>
      <p:sp>
        <p:nvSpPr>
          <p:cNvPr id="241" name="Google Shape;241;p21"/>
          <p:cNvSpPr txBox="1"/>
          <p:nvPr/>
        </p:nvSpPr>
        <p:spPr>
          <a:xfrm>
            <a:off x="5943588" y="3502152"/>
            <a:ext cx="1828800" cy="369300"/>
          </a:xfrm>
          <a:prstGeom prst="rect">
            <a:avLst/>
          </a:prstGeom>
          <a:noFill/>
          <a:ln>
            <a:noFill/>
          </a:ln>
        </p:spPr>
        <p:txBody>
          <a:bodyPr anchorCtr="0" anchor="t" bIns="0" lIns="0" spcFirstLastPara="1" rIns="0"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Practice</a:t>
            </a:r>
            <a:endParaRPr sz="1800">
              <a:solidFill>
                <a:schemeClr val="dk2"/>
              </a:solidFill>
              <a:latin typeface="Calibri"/>
              <a:ea typeface="Calibri"/>
              <a:cs typeface="Calibri"/>
              <a:sym typeface="Calibri"/>
            </a:endParaRPr>
          </a:p>
        </p:txBody>
      </p:sp>
      <p:sp>
        <p:nvSpPr>
          <p:cNvPr id="242" name="Google Shape;242;p21"/>
          <p:cNvSpPr txBox="1"/>
          <p:nvPr/>
        </p:nvSpPr>
        <p:spPr>
          <a:xfrm>
            <a:off x="7123175" y="1828800"/>
            <a:ext cx="1828800" cy="369300"/>
          </a:xfrm>
          <a:prstGeom prst="rect">
            <a:avLst/>
          </a:prstGeom>
          <a:noFill/>
          <a:ln>
            <a:noFill/>
          </a:ln>
        </p:spPr>
        <p:txBody>
          <a:bodyPr anchorCtr="0" anchor="t" bIns="0" lIns="0" spcFirstLastPara="1" rIns="0"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Lesson Synthesis</a:t>
            </a:r>
            <a:endParaRPr sz="1800">
              <a:solidFill>
                <a:schemeClr val="dk2"/>
              </a:solidFill>
              <a:latin typeface="Calibri"/>
              <a:ea typeface="Calibri"/>
              <a:cs typeface="Calibri"/>
              <a:sym typeface="Calibri"/>
            </a:endParaRPr>
          </a:p>
        </p:txBody>
      </p:sp>
      <p:pic>
        <p:nvPicPr>
          <p:cNvPr id="243" name="Google Shape;243;p21" title="hugeicons_start-up-02.png"/>
          <p:cNvPicPr preferRelativeResize="0"/>
          <p:nvPr/>
        </p:nvPicPr>
        <p:blipFill>
          <a:blip r:embed="rId4">
            <a:alphaModFix/>
          </a:blip>
          <a:stretch>
            <a:fillRect/>
          </a:stretch>
        </p:blipFill>
        <p:spPr>
          <a:xfrm>
            <a:off x="1008059" y="1554480"/>
            <a:ext cx="228600" cy="228600"/>
          </a:xfrm>
          <a:prstGeom prst="rect">
            <a:avLst/>
          </a:prstGeom>
          <a:noFill/>
          <a:ln>
            <a:noFill/>
          </a:ln>
        </p:spPr>
      </p:pic>
      <p:sp>
        <p:nvSpPr>
          <p:cNvPr id="244" name="Google Shape;244;p21"/>
          <p:cNvSpPr txBox="1"/>
          <p:nvPr/>
        </p:nvSpPr>
        <p:spPr>
          <a:xfrm>
            <a:off x="207950" y="1828800"/>
            <a:ext cx="1828800" cy="369300"/>
          </a:xfrm>
          <a:prstGeom prst="rect">
            <a:avLst/>
          </a:prstGeom>
          <a:noFill/>
          <a:ln>
            <a:noFill/>
          </a:ln>
        </p:spPr>
        <p:txBody>
          <a:bodyPr anchorCtr="0" anchor="t" bIns="0" lIns="91425" spcFirstLastPara="1" rIns="91425" wrap="square" tIns="91425">
            <a:no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Warm Up</a:t>
            </a:r>
            <a:endParaRPr sz="1800">
              <a:solidFill>
                <a:srgbClr val="FDBD3E"/>
              </a:solidFill>
              <a:latin typeface="Calibri"/>
              <a:ea typeface="Calibri"/>
              <a:cs typeface="Calibri"/>
              <a:sym typeface="Calibri"/>
            </a:endParaRPr>
          </a:p>
        </p:txBody>
      </p:sp>
      <p:pic>
        <p:nvPicPr>
          <p:cNvPr id="245" name="Google Shape;245;p21" title="hugeicons_centralized.png"/>
          <p:cNvPicPr preferRelativeResize="0"/>
          <p:nvPr/>
        </p:nvPicPr>
        <p:blipFill>
          <a:blip r:embed="rId5">
            <a:alphaModFix/>
          </a:blip>
          <a:stretch>
            <a:fillRect/>
          </a:stretch>
        </p:blipFill>
        <p:spPr>
          <a:xfrm>
            <a:off x="7923307" y="1554480"/>
            <a:ext cx="228600" cy="228600"/>
          </a:xfrm>
          <a:prstGeom prst="rect">
            <a:avLst/>
          </a:prstGeom>
          <a:noFill/>
          <a:ln>
            <a:noFill/>
          </a:ln>
        </p:spPr>
      </p:pic>
      <p:pic>
        <p:nvPicPr>
          <p:cNvPr id="246" name="Google Shape;246;p21" title="hugeicons_pencil.png"/>
          <p:cNvPicPr preferRelativeResize="0"/>
          <p:nvPr/>
        </p:nvPicPr>
        <p:blipFill>
          <a:blip r:embed="rId6">
            <a:alphaModFix/>
          </a:blip>
          <a:stretch>
            <a:fillRect/>
          </a:stretch>
        </p:blipFill>
        <p:spPr>
          <a:xfrm>
            <a:off x="6743697" y="3227832"/>
            <a:ext cx="228600" cy="228600"/>
          </a:xfrm>
          <a:prstGeom prst="rect">
            <a:avLst/>
          </a:prstGeom>
          <a:noFill/>
          <a:ln>
            <a:noFill/>
          </a:ln>
        </p:spPr>
      </p:pic>
      <p:cxnSp>
        <p:nvCxnSpPr>
          <p:cNvPr id="247" name="Google Shape;247;p21"/>
          <p:cNvCxnSpPr>
            <a:stCxn id="232" idx="3"/>
            <a:endCxn id="233" idx="2"/>
          </p:cNvCxnSpPr>
          <p:nvPr/>
        </p:nvCxnSpPr>
        <p:spPr>
          <a:xfrm flipH="1" rot="10800000">
            <a:off x="7772400" y="2676420"/>
            <a:ext cx="265200" cy="1004100"/>
          </a:xfrm>
          <a:prstGeom prst="bentConnector2">
            <a:avLst/>
          </a:prstGeom>
          <a:noFill/>
          <a:ln cap="flat" cmpd="sng" w="19050">
            <a:solidFill>
              <a:srgbClr val="CCCCCC"/>
            </a:solidFill>
            <a:prstDash val="dash"/>
            <a:round/>
            <a:headEnd len="med" w="med" type="none"/>
            <a:tailEnd len="med" w="med" type="none"/>
          </a:ln>
        </p:spPr>
      </p:cxnSp>
      <p:cxnSp>
        <p:nvCxnSpPr>
          <p:cNvPr id="248" name="Google Shape;248;p21"/>
          <p:cNvCxnSpPr>
            <a:stCxn id="229" idx="3"/>
            <a:endCxn id="231" idx="0"/>
          </p:cNvCxnSpPr>
          <p:nvPr/>
        </p:nvCxnSpPr>
        <p:spPr>
          <a:xfrm>
            <a:off x="4352544" y="2018788"/>
            <a:ext cx="219600" cy="1001100"/>
          </a:xfrm>
          <a:prstGeom prst="bentConnector2">
            <a:avLst/>
          </a:prstGeom>
          <a:noFill/>
          <a:ln cap="flat" cmpd="sng" w="19050">
            <a:solidFill>
              <a:srgbClr val="CCCCCC"/>
            </a:solidFill>
            <a:prstDash val="dash"/>
            <a:round/>
            <a:headEnd len="med" w="med" type="none"/>
            <a:tailEnd len="med" w="med" type="none"/>
          </a:ln>
        </p:spPr>
      </p:cxnSp>
      <p:pic>
        <p:nvPicPr>
          <p:cNvPr id="249" name="Google Shape;249;p21" title="hugeicons_task-done-01.png"/>
          <p:cNvPicPr preferRelativeResize="0"/>
          <p:nvPr/>
        </p:nvPicPr>
        <p:blipFill>
          <a:blip r:embed="rId7">
            <a:alphaModFix/>
          </a:blip>
          <a:stretch>
            <a:fillRect/>
          </a:stretch>
        </p:blipFill>
        <p:spPr>
          <a:xfrm>
            <a:off x="4457695" y="3227832"/>
            <a:ext cx="228600" cy="228600"/>
          </a:xfrm>
          <a:prstGeom prst="rect">
            <a:avLst/>
          </a:prstGeom>
          <a:noFill/>
          <a:ln>
            <a:noFill/>
          </a:ln>
        </p:spPr>
      </p:pic>
      <p:sp>
        <p:nvSpPr>
          <p:cNvPr id="250" name="Google Shape;250;p21"/>
          <p:cNvSpPr txBox="1"/>
          <p:nvPr/>
        </p:nvSpPr>
        <p:spPr>
          <a:xfrm>
            <a:off x="3657600" y="3498195"/>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Learning Activity</a:t>
            </a:r>
            <a:endParaRPr sz="1800">
              <a:solidFill>
                <a:schemeClr val="dk2"/>
              </a:solidFill>
              <a:latin typeface="Calibri"/>
              <a:ea typeface="Calibri"/>
              <a:cs typeface="Calibri"/>
              <a:sym typeface="Calibri"/>
            </a:endParaRPr>
          </a:p>
        </p:txBody>
      </p:sp>
      <p:sp>
        <p:nvSpPr>
          <p:cNvPr id="251" name="Google Shape;251;p21"/>
          <p:cNvSpPr txBox="1"/>
          <p:nvPr/>
        </p:nvSpPr>
        <p:spPr>
          <a:xfrm>
            <a:off x="1371600" y="3498195"/>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Learning Activity</a:t>
            </a:r>
            <a:endParaRPr sz="1800">
              <a:solidFill>
                <a:srgbClr val="FDBD3E"/>
              </a:solidFill>
              <a:latin typeface="Calibri"/>
              <a:ea typeface="Calibri"/>
              <a:cs typeface="Calibri"/>
              <a:sym typeface="Calibri"/>
            </a:endParaRPr>
          </a:p>
        </p:txBody>
      </p:sp>
      <p:sp>
        <p:nvSpPr>
          <p:cNvPr id="252" name="Google Shape;252;p21"/>
          <p:cNvSpPr txBox="1"/>
          <p:nvPr/>
        </p:nvSpPr>
        <p:spPr>
          <a:xfrm>
            <a:off x="2523750" y="182880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Learning Activity</a:t>
            </a:r>
            <a:endParaRPr b="1" sz="1800">
              <a:solidFill>
                <a:srgbClr val="FDBD3E"/>
              </a:solidFill>
              <a:latin typeface="Calibri"/>
              <a:ea typeface="Calibri"/>
              <a:cs typeface="Calibri"/>
              <a:sym typeface="Calibri"/>
            </a:endParaRPr>
          </a:p>
        </p:txBody>
      </p:sp>
      <p:pic>
        <p:nvPicPr>
          <p:cNvPr id="253" name="Google Shape;253;p21" title="hugeicons_task-done-01.png"/>
          <p:cNvPicPr preferRelativeResize="0"/>
          <p:nvPr/>
        </p:nvPicPr>
        <p:blipFill>
          <a:blip r:embed="rId8">
            <a:alphaModFix/>
          </a:blip>
          <a:stretch>
            <a:fillRect/>
          </a:stretch>
        </p:blipFill>
        <p:spPr>
          <a:xfrm>
            <a:off x="3328416" y="1554480"/>
            <a:ext cx="228600" cy="228600"/>
          </a:xfrm>
          <a:prstGeom prst="rect">
            <a:avLst/>
          </a:prstGeom>
          <a:noFill/>
          <a:ln>
            <a:noFill/>
          </a:ln>
        </p:spPr>
      </p:pic>
      <p:pic>
        <p:nvPicPr>
          <p:cNvPr id="254" name="Google Shape;254;p21" title="hugeicons_task-done-01.png"/>
          <p:cNvPicPr preferRelativeResize="0"/>
          <p:nvPr/>
        </p:nvPicPr>
        <p:blipFill>
          <a:blip r:embed="rId8">
            <a:alphaModFix/>
          </a:blip>
          <a:stretch>
            <a:fillRect/>
          </a:stretch>
        </p:blipFill>
        <p:spPr>
          <a:xfrm>
            <a:off x="2167128" y="3227832"/>
            <a:ext cx="228600" cy="228600"/>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58" name="Shape 258"/>
        <p:cNvGrpSpPr/>
        <p:nvPr/>
      </p:nvGrpSpPr>
      <p:grpSpPr>
        <a:xfrm>
          <a:off x="0" y="0"/>
          <a:ext cx="0" cy="0"/>
          <a:chOff x="0" y="0"/>
          <a:chExt cx="0" cy="0"/>
        </a:xfrm>
      </p:grpSpPr>
      <p:pic>
        <p:nvPicPr>
          <p:cNvPr descr="Music abstract vector logo. (Provided by Getty Images)" id="259" name="Google Shape;259;p22"/>
          <p:cNvPicPr preferRelativeResize="0"/>
          <p:nvPr/>
        </p:nvPicPr>
        <p:blipFill>
          <a:blip r:embed="rId4">
            <a:alphaModFix/>
          </a:blip>
          <a:stretch>
            <a:fillRect/>
          </a:stretch>
        </p:blipFill>
        <p:spPr>
          <a:xfrm>
            <a:off x="7657101" y="60976"/>
            <a:ext cx="1403802" cy="1403802"/>
          </a:xfrm>
          <a:prstGeom prst="rect">
            <a:avLst/>
          </a:prstGeom>
          <a:noFill/>
          <a:ln>
            <a:noFill/>
          </a:ln>
        </p:spPr>
      </p:pic>
      <p:sp>
        <p:nvSpPr>
          <p:cNvPr id="260" name="Google Shape;260;p22"/>
          <p:cNvSpPr txBox="1"/>
          <p:nvPr>
            <p:ph type="title"/>
          </p:nvPr>
        </p:nvSpPr>
        <p:spPr>
          <a:xfrm>
            <a:off x="311700" y="445025"/>
            <a:ext cx="8520600" cy="6156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None/>
            </a:pPr>
            <a:r>
              <a:rPr lang="en">
                <a:solidFill>
                  <a:srgbClr val="005047"/>
                </a:solidFill>
              </a:rPr>
              <a:t>Le</a:t>
            </a:r>
            <a:r>
              <a:rPr lang="en">
                <a:solidFill>
                  <a:srgbClr val="005047"/>
                </a:solidFill>
              </a:rPr>
              <a:t>arning Activity - </a:t>
            </a:r>
            <a:r>
              <a:rPr lang="en"/>
              <a:t>Best Fit Lines</a:t>
            </a:r>
            <a:endParaRPr>
              <a:solidFill>
                <a:srgbClr val="005047"/>
              </a:solidFill>
            </a:endParaRPr>
          </a:p>
        </p:txBody>
      </p:sp>
      <p:sp>
        <p:nvSpPr>
          <p:cNvPr id="261" name="Google Shape;261;p22"/>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262" name="Google Shape;262;p22"/>
          <p:cNvSpPr txBox="1"/>
          <p:nvPr>
            <p:ph idx="3"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t>3.2.3 </a:t>
            </a:r>
            <a:r>
              <a:rPr lang="en"/>
              <a:t>Writing Linear Models without Technology</a:t>
            </a:r>
            <a:endParaRPr/>
          </a:p>
        </p:txBody>
      </p:sp>
      <p:sp>
        <p:nvSpPr>
          <p:cNvPr id="263" name="Google Shape;263;p22"/>
          <p:cNvSpPr/>
          <p:nvPr/>
        </p:nvSpPr>
        <p:spPr>
          <a:xfrm>
            <a:off x="5346738" y="1466391"/>
            <a:ext cx="3336900" cy="667500"/>
          </a:xfrm>
          <a:prstGeom prst="roundRect">
            <a:avLst>
              <a:gd fmla="val 16667" name="adj"/>
            </a:avLst>
          </a:prstGeom>
          <a:solidFill>
            <a:srgbClr val="EEEEEE"/>
          </a:solidFill>
          <a:ln>
            <a:noFill/>
          </a:ln>
        </p:spPr>
        <p:txBody>
          <a:bodyPr anchorCtr="0" anchor="ctr" bIns="91425" lIns="91425" spcFirstLastPara="1" rIns="91425" wrap="square" tIns="91425">
            <a:noAutofit/>
          </a:bodyPr>
          <a:lstStyle/>
          <a:p>
            <a:pPr indent="0" lvl="0" marL="0" rtl="0" algn="ctr">
              <a:lnSpc>
                <a:spcPct val="115000"/>
              </a:lnSpc>
              <a:spcBef>
                <a:spcPts val="0"/>
              </a:spcBef>
              <a:spcAft>
                <a:spcPts val="0"/>
              </a:spcAft>
              <a:buNone/>
            </a:pPr>
            <a:r>
              <a:rPr b="1" lang="en" sz="1800">
                <a:solidFill>
                  <a:srgbClr val="1D2125"/>
                </a:solidFill>
                <a:latin typeface="Calibri"/>
                <a:ea typeface="Calibri"/>
                <a:cs typeface="Calibri"/>
                <a:sym typeface="Calibri"/>
              </a:rPr>
              <a:t>Equation of a linear model </a:t>
            </a:r>
            <a:endParaRPr b="1" sz="1800">
              <a:solidFill>
                <a:srgbClr val="1D2125"/>
              </a:solidFill>
              <a:latin typeface="Calibri"/>
              <a:ea typeface="Calibri"/>
              <a:cs typeface="Calibri"/>
              <a:sym typeface="Calibri"/>
            </a:endParaRPr>
          </a:p>
          <a:p>
            <a:pPr indent="0" lvl="0" marL="0" rtl="0" algn="ctr">
              <a:lnSpc>
                <a:spcPct val="115000"/>
              </a:lnSpc>
              <a:spcBef>
                <a:spcPts val="0"/>
              </a:spcBef>
              <a:spcAft>
                <a:spcPts val="0"/>
              </a:spcAft>
              <a:buNone/>
            </a:pPr>
            <a:r>
              <a:rPr b="1" i="1" lang="en" sz="1800">
                <a:solidFill>
                  <a:srgbClr val="1D2125"/>
                </a:solidFill>
                <a:latin typeface="Times New Roman"/>
                <a:ea typeface="Times New Roman"/>
                <a:cs typeface="Times New Roman"/>
                <a:sym typeface="Times New Roman"/>
              </a:rPr>
              <a:t>y</a:t>
            </a:r>
            <a:r>
              <a:rPr b="1" lang="en" sz="1800">
                <a:solidFill>
                  <a:srgbClr val="1D2125"/>
                </a:solidFill>
                <a:latin typeface="Calibri"/>
                <a:ea typeface="Calibri"/>
                <a:cs typeface="Calibri"/>
                <a:sym typeface="Calibri"/>
              </a:rPr>
              <a:t> = </a:t>
            </a:r>
            <a:r>
              <a:rPr b="1" lang="en" sz="1800">
                <a:solidFill>
                  <a:srgbClr val="1155CC"/>
                </a:solidFill>
                <a:latin typeface="Calibri"/>
                <a:ea typeface="Calibri"/>
                <a:cs typeface="Calibri"/>
                <a:sym typeface="Calibri"/>
              </a:rPr>
              <a:t>m</a:t>
            </a:r>
            <a:r>
              <a:rPr b="1" lang="en" sz="1800">
                <a:solidFill>
                  <a:srgbClr val="1D2125"/>
                </a:solidFill>
                <a:latin typeface="Calibri"/>
                <a:ea typeface="Calibri"/>
                <a:cs typeface="Calibri"/>
                <a:sym typeface="Calibri"/>
              </a:rPr>
              <a:t>𝑥 + </a:t>
            </a:r>
            <a:r>
              <a:rPr b="1" lang="en" sz="1800">
                <a:solidFill>
                  <a:srgbClr val="1155CC"/>
                </a:solidFill>
                <a:latin typeface="Calibri"/>
                <a:ea typeface="Calibri"/>
                <a:cs typeface="Calibri"/>
                <a:sym typeface="Calibri"/>
              </a:rPr>
              <a:t>b</a:t>
            </a:r>
            <a:r>
              <a:rPr b="1" lang="en" sz="1800">
                <a:solidFill>
                  <a:srgbClr val="1D2125"/>
                </a:solidFill>
                <a:latin typeface="Calibri"/>
                <a:ea typeface="Calibri"/>
                <a:cs typeface="Calibri"/>
                <a:sym typeface="Calibri"/>
              </a:rPr>
              <a:t> </a:t>
            </a:r>
            <a:endParaRPr>
              <a:latin typeface="Calibri"/>
              <a:ea typeface="Calibri"/>
              <a:cs typeface="Calibri"/>
              <a:sym typeface="Calibri"/>
            </a:endParaRPr>
          </a:p>
        </p:txBody>
      </p:sp>
      <p:sp>
        <p:nvSpPr>
          <p:cNvPr id="264" name="Google Shape;264;p22"/>
          <p:cNvSpPr txBox="1"/>
          <p:nvPr/>
        </p:nvSpPr>
        <p:spPr>
          <a:xfrm>
            <a:off x="478075" y="2477100"/>
            <a:ext cx="8146800" cy="22779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800">
                <a:solidFill>
                  <a:srgbClr val="424242"/>
                </a:solidFill>
                <a:latin typeface="Calibri"/>
                <a:ea typeface="Calibri"/>
                <a:cs typeface="Calibri"/>
                <a:sym typeface="Calibri"/>
              </a:rPr>
              <a:t>The table above shows the number of songs Marcus will have in his collection as he adds new songs each month.</a:t>
            </a:r>
            <a:endParaRPr sz="1800">
              <a:solidFill>
                <a:srgbClr val="424242"/>
              </a:solidFill>
              <a:latin typeface="Calibri"/>
              <a:ea typeface="Calibri"/>
              <a:cs typeface="Calibri"/>
              <a:sym typeface="Calibri"/>
            </a:endParaRPr>
          </a:p>
          <a:p>
            <a:pPr indent="-342900" lvl="0" marL="457200" rtl="0" algn="l">
              <a:spcBef>
                <a:spcPts val="1200"/>
              </a:spcBef>
              <a:spcAft>
                <a:spcPts val="0"/>
              </a:spcAft>
              <a:buClr>
                <a:srgbClr val="424242"/>
              </a:buClr>
              <a:buSzPts val="1800"/>
              <a:buFont typeface="Calibri"/>
              <a:buAutoNum type="arabicPeriod"/>
            </a:pPr>
            <a:r>
              <a:rPr lang="en" sz="1800">
                <a:solidFill>
                  <a:srgbClr val="424242"/>
                </a:solidFill>
                <a:latin typeface="Calibri"/>
                <a:ea typeface="Calibri"/>
                <a:cs typeface="Calibri"/>
                <a:sym typeface="Calibri"/>
              </a:rPr>
              <a:t>What is the initial amount of songs, or the 𝑦-intercept of this situation?</a:t>
            </a:r>
            <a:endParaRPr sz="1800">
              <a:solidFill>
                <a:srgbClr val="424242"/>
              </a:solidFill>
              <a:latin typeface="Calibri"/>
              <a:ea typeface="Calibri"/>
              <a:cs typeface="Calibri"/>
              <a:sym typeface="Calibri"/>
            </a:endParaRPr>
          </a:p>
          <a:p>
            <a:pPr indent="-342900" lvl="0" marL="457200" rtl="0" algn="l">
              <a:spcBef>
                <a:spcPts val="0"/>
              </a:spcBef>
              <a:spcAft>
                <a:spcPts val="0"/>
              </a:spcAft>
              <a:buClr>
                <a:srgbClr val="424242"/>
              </a:buClr>
              <a:buSzPts val="1800"/>
              <a:buFont typeface="Calibri"/>
              <a:buAutoNum type="arabicPeriod"/>
            </a:pPr>
            <a:r>
              <a:rPr lang="en" sz="1800">
                <a:solidFill>
                  <a:srgbClr val="424242"/>
                </a:solidFill>
                <a:latin typeface="Calibri"/>
                <a:ea typeface="Calibri"/>
                <a:cs typeface="Calibri"/>
                <a:sym typeface="Calibri"/>
              </a:rPr>
              <a:t>What is the slope, or rate of change?</a:t>
            </a:r>
            <a:endParaRPr sz="1800">
              <a:solidFill>
                <a:srgbClr val="424242"/>
              </a:solidFill>
              <a:latin typeface="Calibri"/>
              <a:ea typeface="Calibri"/>
              <a:cs typeface="Calibri"/>
              <a:sym typeface="Calibri"/>
            </a:endParaRPr>
          </a:p>
          <a:p>
            <a:pPr indent="-342900" lvl="0" marL="457200" rtl="0" algn="l">
              <a:spcBef>
                <a:spcPts val="0"/>
              </a:spcBef>
              <a:spcAft>
                <a:spcPts val="0"/>
              </a:spcAft>
              <a:buClr>
                <a:srgbClr val="424242"/>
              </a:buClr>
              <a:buSzPts val="1800"/>
              <a:buFont typeface="Calibri"/>
              <a:buAutoNum type="arabicPeriod"/>
            </a:pPr>
            <a:r>
              <a:rPr lang="en" sz="1800">
                <a:solidFill>
                  <a:srgbClr val="424242"/>
                </a:solidFill>
                <a:latin typeface="Calibri"/>
                <a:ea typeface="Calibri"/>
                <a:cs typeface="Calibri"/>
                <a:sym typeface="Calibri"/>
              </a:rPr>
              <a:t>Write the equation of the linear model that represents the situation in slope-intercept form.</a:t>
            </a:r>
            <a:endParaRPr sz="1800">
              <a:solidFill>
                <a:srgbClr val="424242"/>
              </a:solidFill>
              <a:latin typeface="Calibri"/>
              <a:ea typeface="Calibri"/>
              <a:cs typeface="Calibri"/>
              <a:sym typeface="Calibri"/>
            </a:endParaRPr>
          </a:p>
          <a:p>
            <a:pPr indent="-342900" lvl="0" marL="457200" rtl="0" algn="l">
              <a:spcBef>
                <a:spcPts val="0"/>
              </a:spcBef>
              <a:spcAft>
                <a:spcPts val="0"/>
              </a:spcAft>
              <a:buClr>
                <a:srgbClr val="424242"/>
              </a:buClr>
              <a:buSzPts val="1800"/>
              <a:buFont typeface="Calibri"/>
              <a:buAutoNum type="arabicPeriod"/>
            </a:pPr>
            <a:r>
              <a:rPr lang="en" sz="1800">
                <a:solidFill>
                  <a:srgbClr val="424242"/>
                </a:solidFill>
                <a:latin typeface="Calibri"/>
                <a:ea typeface="Calibri"/>
                <a:cs typeface="Calibri"/>
                <a:sym typeface="Calibri"/>
              </a:rPr>
              <a:t>How many songs will Marcus have in 8 months?</a:t>
            </a:r>
            <a:endParaRPr sz="1800">
              <a:solidFill>
                <a:srgbClr val="424242"/>
              </a:solidFill>
              <a:latin typeface="Calibri"/>
              <a:ea typeface="Calibri"/>
              <a:cs typeface="Calibri"/>
              <a:sym typeface="Calibri"/>
            </a:endParaRPr>
          </a:p>
        </p:txBody>
      </p:sp>
      <p:graphicFrame>
        <p:nvGraphicFramePr>
          <p:cNvPr id="265" name="Google Shape;265;p22"/>
          <p:cNvGraphicFramePr/>
          <p:nvPr/>
        </p:nvGraphicFramePr>
        <p:xfrm>
          <a:off x="593938" y="1201836"/>
          <a:ext cx="3000000" cy="3000000"/>
        </p:xfrm>
        <a:graphic>
          <a:graphicData uri="http://schemas.openxmlformats.org/drawingml/2006/table">
            <a:tbl>
              <a:tblPr>
                <a:noFill/>
                <a:tableStyleId>{A335BD93-A76E-4B67-BD54-17290DF7FB1F}</a:tableStyleId>
              </a:tblPr>
              <a:tblGrid>
                <a:gridCol w="1191525"/>
                <a:gridCol w="795925"/>
                <a:gridCol w="795925"/>
                <a:gridCol w="795925"/>
                <a:gridCol w="795925"/>
              </a:tblGrid>
              <a:tr h="381000">
                <a:tc>
                  <a:txBody>
                    <a:bodyPr/>
                    <a:lstStyle/>
                    <a:p>
                      <a:pPr indent="0" lvl="0" marL="0" rtl="0" algn="l">
                        <a:spcBef>
                          <a:spcPts val="0"/>
                        </a:spcBef>
                        <a:spcAft>
                          <a:spcPts val="0"/>
                        </a:spcAft>
                        <a:buNone/>
                      </a:pPr>
                      <a:r>
                        <a:rPr b="1" lang="en">
                          <a:solidFill>
                            <a:schemeClr val="lt1"/>
                          </a:solidFill>
                          <a:latin typeface="Helvetica Neue"/>
                          <a:ea typeface="Helvetica Neue"/>
                          <a:cs typeface="Helvetica Neue"/>
                          <a:sym typeface="Helvetica Neue"/>
                        </a:rPr>
                        <a:t>Number of months, </a:t>
                      </a:r>
                      <a:r>
                        <a:rPr b="1" i="1" lang="en">
                          <a:solidFill>
                            <a:schemeClr val="lt1"/>
                          </a:solidFill>
                          <a:latin typeface="Times New Roman"/>
                          <a:ea typeface="Times New Roman"/>
                          <a:cs typeface="Times New Roman"/>
                          <a:sym typeface="Times New Roman"/>
                        </a:rPr>
                        <a:t>t</a:t>
                      </a:r>
                      <a:endParaRPr b="1" i="1">
                        <a:solidFill>
                          <a:schemeClr val="lt1"/>
                        </a:solidFill>
                        <a:latin typeface="Times New Roman"/>
                        <a:ea typeface="Times New Roman"/>
                        <a:cs typeface="Times New Roman"/>
                        <a:sym typeface="Times New Roman"/>
                      </a:endParaRPr>
                    </a:p>
                  </a:txBody>
                  <a:tcPr marT="91425" marB="91425" marR="91425" marL="91425">
                    <a:solidFill>
                      <a:srgbClr val="005047"/>
                    </a:solidFill>
                  </a:tcPr>
                </a:tc>
                <a:tc>
                  <a:txBody>
                    <a:bodyPr/>
                    <a:lstStyle/>
                    <a:p>
                      <a:pPr indent="0" lvl="0" marL="0" rtl="0" algn="ctr">
                        <a:spcBef>
                          <a:spcPts val="0"/>
                        </a:spcBef>
                        <a:spcAft>
                          <a:spcPts val="0"/>
                        </a:spcAft>
                        <a:buNone/>
                      </a:pPr>
                      <a:r>
                        <a:rPr lang="en" sz="1700">
                          <a:latin typeface="Calibri"/>
                          <a:ea typeface="Calibri"/>
                          <a:cs typeface="Calibri"/>
                          <a:sym typeface="Calibri"/>
                        </a:rPr>
                        <a:t>0</a:t>
                      </a:r>
                      <a:endParaRPr sz="1700">
                        <a:latin typeface="Calibri"/>
                        <a:ea typeface="Calibri"/>
                        <a:cs typeface="Calibri"/>
                        <a:sym typeface="Calibri"/>
                      </a:endParaRPr>
                    </a:p>
                  </a:txBody>
                  <a:tcPr marT="91425" marB="91425" marR="91425" marL="91425" anchor="ctr"/>
                </a:tc>
                <a:tc>
                  <a:txBody>
                    <a:bodyPr/>
                    <a:lstStyle/>
                    <a:p>
                      <a:pPr indent="0" lvl="0" marL="0" rtl="0" algn="ctr">
                        <a:spcBef>
                          <a:spcPts val="0"/>
                        </a:spcBef>
                        <a:spcAft>
                          <a:spcPts val="0"/>
                        </a:spcAft>
                        <a:buNone/>
                      </a:pPr>
                      <a:r>
                        <a:rPr lang="en" sz="1700">
                          <a:latin typeface="Calibri"/>
                          <a:ea typeface="Calibri"/>
                          <a:cs typeface="Calibri"/>
                          <a:sym typeface="Calibri"/>
                        </a:rPr>
                        <a:t>1</a:t>
                      </a:r>
                      <a:endParaRPr sz="1700">
                        <a:latin typeface="Calibri"/>
                        <a:ea typeface="Calibri"/>
                        <a:cs typeface="Calibri"/>
                        <a:sym typeface="Calibri"/>
                      </a:endParaRPr>
                    </a:p>
                  </a:txBody>
                  <a:tcPr marT="91425" marB="91425" marR="91425" marL="91425" anchor="ctr"/>
                </a:tc>
                <a:tc>
                  <a:txBody>
                    <a:bodyPr/>
                    <a:lstStyle/>
                    <a:p>
                      <a:pPr indent="0" lvl="0" marL="0" rtl="0" algn="ctr">
                        <a:spcBef>
                          <a:spcPts val="0"/>
                        </a:spcBef>
                        <a:spcAft>
                          <a:spcPts val="0"/>
                        </a:spcAft>
                        <a:buNone/>
                      </a:pPr>
                      <a:r>
                        <a:rPr lang="en" sz="1700">
                          <a:latin typeface="Calibri"/>
                          <a:ea typeface="Calibri"/>
                          <a:cs typeface="Calibri"/>
                          <a:sym typeface="Calibri"/>
                        </a:rPr>
                        <a:t>2</a:t>
                      </a:r>
                      <a:endParaRPr sz="1700">
                        <a:latin typeface="Calibri"/>
                        <a:ea typeface="Calibri"/>
                        <a:cs typeface="Calibri"/>
                        <a:sym typeface="Calibri"/>
                      </a:endParaRPr>
                    </a:p>
                  </a:txBody>
                  <a:tcPr marT="91425" marB="91425" marR="91425" marL="91425" anchor="ctr"/>
                </a:tc>
                <a:tc>
                  <a:txBody>
                    <a:bodyPr/>
                    <a:lstStyle/>
                    <a:p>
                      <a:pPr indent="0" lvl="0" marL="0" rtl="0" algn="ctr">
                        <a:spcBef>
                          <a:spcPts val="0"/>
                        </a:spcBef>
                        <a:spcAft>
                          <a:spcPts val="0"/>
                        </a:spcAft>
                        <a:buNone/>
                      </a:pPr>
                      <a:r>
                        <a:rPr lang="en" sz="1700">
                          <a:latin typeface="Calibri"/>
                          <a:ea typeface="Calibri"/>
                          <a:cs typeface="Calibri"/>
                          <a:sym typeface="Calibri"/>
                        </a:rPr>
                        <a:t>3</a:t>
                      </a:r>
                      <a:endParaRPr sz="1700">
                        <a:latin typeface="Calibri"/>
                        <a:ea typeface="Calibri"/>
                        <a:cs typeface="Calibri"/>
                        <a:sym typeface="Calibri"/>
                      </a:endParaRPr>
                    </a:p>
                  </a:txBody>
                  <a:tcPr marT="91425" marB="91425" marR="91425" marL="91425" anchor="ctr"/>
                </a:tc>
              </a:tr>
              <a:tr h="381000">
                <a:tc>
                  <a:txBody>
                    <a:bodyPr/>
                    <a:lstStyle/>
                    <a:p>
                      <a:pPr indent="0" lvl="0" marL="0" rtl="0" algn="l">
                        <a:spcBef>
                          <a:spcPts val="0"/>
                        </a:spcBef>
                        <a:spcAft>
                          <a:spcPts val="0"/>
                        </a:spcAft>
                        <a:buNone/>
                      </a:pPr>
                      <a:r>
                        <a:rPr b="1" lang="en">
                          <a:solidFill>
                            <a:schemeClr val="lt1"/>
                          </a:solidFill>
                          <a:latin typeface="Helvetica Neue"/>
                          <a:ea typeface="Helvetica Neue"/>
                          <a:cs typeface="Helvetica Neue"/>
                          <a:sym typeface="Helvetica Neue"/>
                        </a:rPr>
                        <a:t>Number of songs, </a:t>
                      </a:r>
                      <a:r>
                        <a:rPr b="1" i="1" lang="en">
                          <a:solidFill>
                            <a:schemeClr val="lt1"/>
                          </a:solidFill>
                          <a:latin typeface="Times New Roman"/>
                          <a:ea typeface="Times New Roman"/>
                          <a:cs typeface="Times New Roman"/>
                          <a:sym typeface="Times New Roman"/>
                        </a:rPr>
                        <a:t>N</a:t>
                      </a:r>
                      <a:endParaRPr b="1" i="1">
                        <a:solidFill>
                          <a:schemeClr val="lt1"/>
                        </a:solidFill>
                        <a:latin typeface="Times New Roman"/>
                        <a:ea typeface="Times New Roman"/>
                        <a:cs typeface="Times New Roman"/>
                        <a:sym typeface="Times New Roman"/>
                      </a:endParaRPr>
                    </a:p>
                  </a:txBody>
                  <a:tcPr marT="91425" marB="91425" marR="91425" marL="91425">
                    <a:solidFill>
                      <a:srgbClr val="005047"/>
                    </a:solidFill>
                  </a:tcPr>
                </a:tc>
                <a:tc>
                  <a:txBody>
                    <a:bodyPr/>
                    <a:lstStyle/>
                    <a:p>
                      <a:pPr indent="0" lvl="0" marL="0" rtl="0" algn="ctr">
                        <a:spcBef>
                          <a:spcPts val="0"/>
                        </a:spcBef>
                        <a:spcAft>
                          <a:spcPts val="0"/>
                        </a:spcAft>
                        <a:buNone/>
                      </a:pPr>
                      <a:r>
                        <a:rPr lang="en" sz="1700">
                          <a:latin typeface="Calibri"/>
                          <a:ea typeface="Calibri"/>
                          <a:cs typeface="Calibri"/>
                          <a:sym typeface="Calibri"/>
                        </a:rPr>
                        <a:t>200</a:t>
                      </a:r>
                      <a:endParaRPr sz="1700">
                        <a:latin typeface="Calibri"/>
                        <a:ea typeface="Calibri"/>
                        <a:cs typeface="Calibri"/>
                        <a:sym typeface="Calibri"/>
                      </a:endParaRPr>
                    </a:p>
                  </a:txBody>
                  <a:tcPr marT="91425" marB="91425" marR="91425" marL="91425" anchor="ctr"/>
                </a:tc>
                <a:tc>
                  <a:txBody>
                    <a:bodyPr/>
                    <a:lstStyle/>
                    <a:p>
                      <a:pPr indent="0" lvl="0" marL="0" rtl="0" algn="ctr">
                        <a:spcBef>
                          <a:spcPts val="0"/>
                        </a:spcBef>
                        <a:spcAft>
                          <a:spcPts val="0"/>
                        </a:spcAft>
                        <a:buNone/>
                      </a:pPr>
                      <a:r>
                        <a:rPr lang="en" sz="1700">
                          <a:latin typeface="Calibri"/>
                          <a:ea typeface="Calibri"/>
                          <a:cs typeface="Calibri"/>
                          <a:sym typeface="Calibri"/>
                        </a:rPr>
                        <a:t>215</a:t>
                      </a:r>
                      <a:endParaRPr sz="1700">
                        <a:latin typeface="Calibri"/>
                        <a:ea typeface="Calibri"/>
                        <a:cs typeface="Calibri"/>
                        <a:sym typeface="Calibri"/>
                      </a:endParaRPr>
                    </a:p>
                  </a:txBody>
                  <a:tcPr marT="91425" marB="91425" marR="91425" marL="91425" anchor="ctr"/>
                </a:tc>
                <a:tc>
                  <a:txBody>
                    <a:bodyPr/>
                    <a:lstStyle/>
                    <a:p>
                      <a:pPr indent="0" lvl="0" marL="0" rtl="0" algn="ctr">
                        <a:spcBef>
                          <a:spcPts val="0"/>
                        </a:spcBef>
                        <a:spcAft>
                          <a:spcPts val="0"/>
                        </a:spcAft>
                        <a:buNone/>
                      </a:pPr>
                      <a:r>
                        <a:rPr lang="en" sz="1700">
                          <a:latin typeface="Calibri"/>
                          <a:ea typeface="Calibri"/>
                          <a:cs typeface="Calibri"/>
                          <a:sym typeface="Calibri"/>
                        </a:rPr>
                        <a:t>230</a:t>
                      </a:r>
                      <a:endParaRPr sz="1700">
                        <a:latin typeface="Calibri"/>
                        <a:ea typeface="Calibri"/>
                        <a:cs typeface="Calibri"/>
                        <a:sym typeface="Calibri"/>
                      </a:endParaRPr>
                    </a:p>
                  </a:txBody>
                  <a:tcPr marT="91425" marB="91425" marR="91425" marL="91425" anchor="ctr"/>
                </a:tc>
                <a:tc>
                  <a:txBody>
                    <a:bodyPr/>
                    <a:lstStyle/>
                    <a:p>
                      <a:pPr indent="0" lvl="0" marL="0" rtl="0" algn="ctr">
                        <a:spcBef>
                          <a:spcPts val="0"/>
                        </a:spcBef>
                        <a:spcAft>
                          <a:spcPts val="0"/>
                        </a:spcAft>
                        <a:buNone/>
                      </a:pPr>
                      <a:r>
                        <a:rPr lang="en" sz="1700">
                          <a:latin typeface="Calibri"/>
                          <a:ea typeface="Calibri"/>
                          <a:cs typeface="Calibri"/>
                          <a:sym typeface="Calibri"/>
                        </a:rPr>
                        <a:t>245</a:t>
                      </a:r>
                      <a:endParaRPr sz="1700">
                        <a:latin typeface="Calibri"/>
                        <a:ea typeface="Calibri"/>
                        <a:cs typeface="Calibri"/>
                        <a:sym typeface="Calibri"/>
                      </a:endParaRPr>
                    </a:p>
                  </a:txBody>
                  <a:tcPr marT="91425" marB="91425" marR="91425" marL="91425" anchor="ctr"/>
                </a:tc>
              </a:tr>
            </a:tbl>
          </a:graphicData>
        </a:graphic>
      </p:graphicFrame>
      <p:pic>
        <p:nvPicPr>
          <p:cNvPr descr="musical symbols: clef and music notes. Handdrawn black water color grungy painting on white background, cut out clip art elements for creative design decoration. (Provided by Getty Images)" id="266" name="Google Shape;266;p22"/>
          <p:cNvPicPr preferRelativeResize="0"/>
          <p:nvPr/>
        </p:nvPicPr>
        <p:blipFill>
          <a:blip r:embed="rId5">
            <a:alphaModFix/>
          </a:blip>
          <a:stretch>
            <a:fillRect/>
          </a:stretch>
        </p:blipFill>
        <p:spPr>
          <a:xfrm>
            <a:off x="7954713" y="3414051"/>
            <a:ext cx="808576" cy="808576"/>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70" name="Shape 270"/>
        <p:cNvGrpSpPr/>
        <p:nvPr/>
      </p:nvGrpSpPr>
      <p:grpSpPr>
        <a:xfrm>
          <a:off x="0" y="0"/>
          <a:ext cx="0" cy="0"/>
          <a:chOff x="0" y="0"/>
          <a:chExt cx="0" cy="0"/>
        </a:xfrm>
      </p:grpSpPr>
      <p:sp>
        <p:nvSpPr>
          <p:cNvPr id="271" name="Google Shape;271;p23"/>
          <p:cNvSpPr txBox="1"/>
          <p:nvPr>
            <p:ph type="title"/>
          </p:nvPr>
        </p:nvSpPr>
        <p:spPr>
          <a:xfrm>
            <a:off x="311700" y="445025"/>
            <a:ext cx="8520600" cy="6156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None/>
            </a:pPr>
            <a:r>
              <a:rPr lang="en">
                <a:solidFill>
                  <a:srgbClr val="005047"/>
                </a:solidFill>
              </a:rPr>
              <a:t>Le</a:t>
            </a:r>
            <a:r>
              <a:rPr lang="en">
                <a:solidFill>
                  <a:srgbClr val="005047"/>
                </a:solidFill>
              </a:rPr>
              <a:t>arning Activity - </a:t>
            </a:r>
            <a:r>
              <a:rPr lang="en"/>
              <a:t>Best Fit Lines 🌳</a:t>
            </a:r>
            <a:endParaRPr>
              <a:solidFill>
                <a:srgbClr val="005047"/>
              </a:solidFill>
            </a:endParaRPr>
          </a:p>
        </p:txBody>
      </p:sp>
      <p:sp>
        <p:nvSpPr>
          <p:cNvPr id="272" name="Google Shape;272;p23"/>
          <p:cNvSpPr txBox="1"/>
          <p:nvPr>
            <p:ph idx="1" type="body"/>
          </p:nvPr>
        </p:nvSpPr>
        <p:spPr>
          <a:xfrm>
            <a:off x="311700" y="1152475"/>
            <a:ext cx="8520600" cy="835200"/>
          </a:xfrm>
          <a:prstGeom prst="rect">
            <a:avLst/>
          </a:prstGeom>
        </p:spPr>
        <p:txBody>
          <a:bodyPr anchorCtr="0" anchor="t" bIns="91425" lIns="91425" spcFirstLastPara="1" rIns="91425" wrap="square" tIns="91425">
            <a:normAutofit/>
          </a:bodyPr>
          <a:lstStyle/>
          <a:p>
            <a:pPr indent="0" lvl="0" marL="0" rtl="0" algn="l">
              <a:lnSpc>
                <a:spcPct val="100000"/>
              </a:lnSpc>
              <a:spcBef>
                <a:spcPts val="0"/>
              </a:spcBef>
              <a:spcAft>
                <a:spcPts val="500"/>
              </a:spcAft>
              <a:buNone/>
            </a:pPr>
            <a:r>
              <a:rPr lang="en"/>
              <a:t>A new plant food is introduced to a young tree to test its effect on the height of the tree. The table shows the height of the tree, </a:t>
            </a:r>
            <a:r>
              <a:rPr i="1" lang="en">
                <a:latin typeface="Times New Roman"/>
                <a:ea typeface="Times New Roman"/>
                <a:cs typeface="Times New Roman"/>
                <a:sym typeface="Times New Roman"/>
              </a:rPr>
              <a:t>H</a:t>
            </a:r>
            <a:r>
              <a:rPr lang="en"/>
              <a:t>, in feet 𝑥 months since measurements began.</a:t>
            </a:r>
            <a:endParaRPr/>
          </a:p>
        </p:txBody>
      </p:sp>
      <p:sp>
        <p:nvSpPr>
          <p:cNvPr id="273" name="Google Shape;273;p23"/>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274" name="Google Shape;274;p23"/>
          <p:cNvSpPr txBox="1"/>
          <p:nvPr>
            <p:ph idx="3"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a:t>3.2.3 Writing Linear Models without Technology</a:t>
            </a:r>
            <a:endParaRPr/>
          </a:p>
        </p:txBody>
      </p:sp>
      <p:sp>
        <p:nvSpPr>
          <p:cNvPr id="275" name="Google Shape;275;p23"/>
          <p:cNvSpPr txBox="1"/>
          <p:nvPr/>
        </p:nvSpPr>
        <p:spPr>
          <a:xfrm>
            <a:off x="311700" y="3036175"/>
            <a:ext cx="8679900" cy="1569900"/>
          </a:xfrm>
          <a:prstGeom prst="rect">
            <a:avLst/>
          </a:prstGeom>
          <a:noFill/>
          <a:ln>
            <a:noFill/>
          </a:ln>
        </p:spPr>
        <p:txBody>
          <a:bodyPr anchorCtr="0" anchor="t" bIns="91425" lIns="91425" spcFirstLastPara="1" rIns="91425" wrap="square" tIns="91425">
            <a:spAutoFit/>
          </a:bodyPr>
          <a:lstStyle/>
          <a:p>
            <a:pPr indent="-342900" lvl="0" marL="457200" rtl="0" algn="l">
              <a:spcBef>
                <a:spcPts val="0"/>
              </a:spcBef>
              <a:spcAft>
                <a:spcPts val="0"/>
              </a:spcAft>
              <a:buClr>
                <a:srgbClr val="424242"/>
              </a:buClr>
              <a:buSzPts val="1800"/>
              <a:buFont typeface="Calibri"/>
              <a:buAutoNum type="arabicPeriod" startAt="5"/>
            </a:pPr>
            <a:r>
              <a:rPr lang="en" sz="1800">
                <a:solidFill>
                  <a:srgbClr val="424242"/>
                </a:solidFill>
                <a:latin typeface="Calibri"/>
                <a:ea typeface="Calibri"/>
                <a:cs typeface="Calibri"/>
                <a:sym typeface="Calibri"/>
              </a:rPr>
              <a:t>What is the initial height of the tree, or the 𝑦-intercept, when measurements began?</a:t>
            </a:r>
            <a:endParaRPr sz="1800">
              <a:solidFill>
                <a:srgbClr val="424242"/>
              </a:solidFill>
              <a:latin typeface="Calibri"/>
              <a:ea typeface="Calibri"/>
              <a:cs typeface="Calibri"/>
              <a:sym typeface="Calibri"/>
            </a:endParaRPr>
          </a:p>
          <a:p>
            <a:pPr indent="-342900" lvl="0" marL="457200" rtl="0" algn="l">
              <a:spcBef>
                <a:spcPts val="0"/>
              </a:spcBef>
              <a:spcAft>
                <a:spcPts val="0"/>
              </a:spcAft>
              <a:buClr>
                <a:srgbClr val="424242"/>
              </a:buClr>
              <a:buSzPts val="1800"/>
              <a:buFont typeface="Calibri"/>
              <a:buAutoNum type="arabicPeriod" startAt="5"/>
            </a:pPr>
            <a:r>
              <a:rPr lang="en" sz="1800">
                <a:solidFill>
                  <a:srgbClr val="424242"/>
                </a:solidFill>
                <a:latin typeface="Calibri"/>
                <a:ea typeface="Calibri"/>
                <a:cs typeface="Calibri"/>
                <a:sym typeface="Calibri"/>
              </a:rPr>
              <a:t>What is the slope, or rate of change? </a:t>
            </a:r>
            <a:endParaRPr sz="1800">
              <a:solidFill>
                <a:srgbClr val="424242"/>
              </a:solidFill>
              <a:latin typeface="Calibri"/>
              <a:ea typeface="Calibri"/>
              <a:cs typeface="Calibri"/>
              <a:sym typeface="Calibri"/>
            </a:endParaRPr>
          </a:p>
          <a:p>
            <a:pPr indent="-342900" lvl="0" marL="457200" rtl="0" algn="l">
              <a:spcBef>
                <a:spcPts val="0"/>
              </a:spcBef>
              <a:spcAft>
                <a:spcPts val="0"/>
              </a:spcAft>
              <a:buClr>
                <a:srgbClr val="424242"/>
              </a:buClr>
              <a:buSzPts val="1800"/>
              <a:buFont typeface="Calibri"/>
              <a:buAutoNum type="arabicPeriod" startAt="5"/>
            </a:pPr>
            <a:r>
              <a:rPr lang="en" sz="1800">
                <a:solidFill>
                  <a:srgbClr val="424242"/>
                </a:solidFill>
                <a:latin typeface="Calibri"/>
                <a:ea typeface="Calibri"/>
                <a:cs typeface="Calibri"/>
                <a:sym typeface="Calibri"/>
              </a:rPr>
              <a:t>Write the equation of the linear model that represents the situation in slope-intercept form.</a:t>
            </a:r>
            <a:endParaRPr sz="1800">
              <a:solidFill>
                <a:srgbClr val="424242"/>
              </a:solidFill>
              <a:latin typeface="Calibri"/>
              <a:ea typeface="Calibri"/>
              <a:cs typeface="Calibri"/>
              <a:sym typeface="Calibri"/>
            </a:endParaRPr>
          </a:p>
          <a:p>
            <a:pPr indent="-342900" lvl="0" marL="457200" rtl="0" algn="l">
              <a:spcBef>
                <a:spcPts val="0"/>
              </a:spcBef>
              <a:spcAft>
                <a:spcPts val="0"/>
              </a:spcAft>
              <a:buClr>
                <a:srgbClr val="424242"/>
              </a:buClr>
              <a:buSzPts val="1800"/>
              <a:buFont typeface="Calibri"/>
              <a:buAutoNum type="arabicPeriod" startAt="5"/>
            </a:pPr>
            <a:r>
              <a:rPr lang="en" sz="1800">
                <a:solidFill>
                  <a:srgbClr val="424242"/>
                </a:solidFill>
                <a:latin typeface="Calibri"/>
                <a:ea typeface="Calibri"/>
                <a:cs typeface="Calibri"/>
                <a:sym typeface="Calibri"/>
              </a:rPr>
              <a:t>What will the height of the tree be in 14 months?</a:t>
            </a:r>
            <a:endParaRPr/>
          </a:p>
        </p:txBody>
      </p:sp>
      <p:graphicFrame>
        <p:nvGraphicFramePr>
          <p:cNvPr id="276" name="Google Shape;276;p23"/>
          <p:cNvGraphicFramePr/>
          <p:nvPr/>
        </p:nvGraphicFramePr>
        <p:xfrm>
          <a:off x="930838" y="1962211"/>
          <a:ext cx="3000000" cy="3000000"/>
        </p:xfrm>
        <a:graphic>
          <a:graphicData uri="http://schemas.openxmlformats.org/drawingml/2006/table">
            <a:tbl>
              <a:tblPr>
                <a:noFill/>
                <a:tableStyleId>{A335BD93-A76E-4B67-BD54-17290DF7FB1F}</a:tableStyleId>
              </a:tblPr>
              <a:tblGrid>
                <a:gridCol w="2002400"/>
                <a:gridCol w="1337575"/>
                <a:gridCol w="1337575"/>
                <a:gridCol w="1337575"/>
                <a:gridCol w="1337575"/>
              </a:tblGrid>
              <a:tr h="381000">
                <a:tc>
                  <a:txBody>
                    <a:bodyPr/>
                    <a:lstStyle/>
                    <a:p>
                      <a:pPr indent="0" lvl="0" marL="0" rtl="0" algn="l">
                        <a:spcBef>
                          <a:spcPts val="0"/>
                        </a:spcBef>
                        <a:spcAft>
                          <a:spcPts val="0"/>
                        </a:spcAft>
                        <a:buNone/>
                      </a:pPr>
                      <a:r>
                        <a:rPr b="1" lang="en">
                          <a:solidFill>
                            <a:schemeClr val="lt1"/>
                          </a:solidFill>
                          <a:latin typeface="Helvetica Neue"/>
                          <a:ea typeface="Helvetica Neue"/>
                          <a:cs typeface="Helvetica Neue"/>
                          <a:sym typeface="Helvetica Neue"/>
                        </a:rPr>
                        <a:t>Number of months, </a:t>
                      </a:r>
                      <a:r>
                        <a:rPr b="1" i="1" lang="en">
                          <a:solidFill>
                            <a:schemeClr val="lt1"/>
                          </a:solidFill>
                          <a:latin typeface="Times New Roman"/>
                          <a:ea typeface="Times New Roman"/>
                          <a:cs typeface="Times New Roman"/>
                          <a:sym typeface="Times New Roman"/>
                        </a:rPr>
                        <a:t>x</a:t>
                      </a:r>
                      <a:endParaRPr b="1" i="1">
                        <a:solidFill>
                          <a:schemeClr val="lt1"/>
                        </a:solidFill>
                        <a:latin typeface="Times New Roman"/>
                        <a:ea typeface="Times New Roman"/>
                        <a:cs typeface="Times New Roman"/>
                        <a:sym typeface="Times New Roman"/>
                      </a:endParaRPr>
                    </a:p>
                  </a:txBody>
                  <a:tcPr marT="91425" marB="91425" marR="91425" marL="91425">
                    <a:solidFill>
                      <a:srgbClr val="005047"/>
                    </a:solidFill>
                  </a:tcPr>
                </a:tc>
                <a:tc>
                  <a:txBody>
                    <a:bodyPr/>
                    <a:lstStyle/>
                    <a:p>
                      <a:pPr indent="0" lvl="0" marL="0" rtl="0" algn="ctr">
                        <a:spcBef>
                          <a:spcPts val="0"/>
                        </a:spcBef>
                        <a:spcAft>
                          <a:spcPts val="0"/>
                        </a:spcAft>
                        <a:buNone/>
                      </a:pPr>
                      <a:r>
                        <a:rPr lang="en" sz="1700">
                          <a:latin typeface="Calibri"/>
                          <a:ea typeface="Calibri"/>
                          <a:cs typeface="Calibri"/>
                          <a:sym typeface="Calibri"/>
                        </a:rPr>
                        <a:t>2</a:t>
                      </a:r>
                      <a:endParaRPr sz="1700">
                        <a:latin typeface="Calibri"/>
                        <a:ea typeface="Calibri"/>
                        <a:cs typeface="Calibri"/>
                        <a:sym typeface="Calibri"/>
                      </a:endParaRPr>
                    </a:p>
                  </a:txBody>
                  <a:tcPr marT="91425" marB="91425" marR="91425" marL="91425" anchor="ctr"/>
                </a:tc>
                <a:tc>
                  <a:txBody>
                    <a:bodyPr/>
                    <a:lstStyle/>
                    <a:p>
                      <a:pPr indent="0" lvl="0" marL="0" rtl="0" algn="ctr">
                        <a:spcBef>
                          <a:spcPts val="0"/>
                        </a:spcBef>
                        <a:spcAft>
                          <a:spcPts val="0"/>
                        </a:spcAft>
                        <a:buNone/>
                      </a:pPr>
                      <a:r>
                        <a:rPr lang="en" sz="1700">
                          <a:latin typeface="Calibri"/>
                          <a:ea typeface="Calibri"/>
                          <a:cs typeface="Calibri"/>
                          <a:sym typeface="Calibri"/>
                        </a:rPr>
                        <a:t>4</a:t>
                      </a:r>
                      <a:endParaRPr sz="1700">
                        <a:latin typeface="Calibri"/>
                        <a:ea typeface="Calibri"/>
                        <a:cs typeface="Calibri"/>
                        <a:sym typeface="Calibri"/>
                      </a:endParaRPr>
                    </a:p>
                  </a:txBody>
                  <a:tcPr marT="91425" marB="91425" marR="91425" marL="91425" anchor="ctr"/>
                </a:tc>
                <a:tc>
                  <a:txBody>
                    <a:bodyPr/>
                    <a:lstStyle/>
                    <a:p>
                      <a:pPr indent="0" lvl="0" marL="0" rtl="0" algn="ctr">
                        <a:spcBef>
                          <a:spcPts val="0"/>
                        </a:spcBef>
                        <a:spcAft>
                          <a:spcPts val="0"/>
                        </a:spcAft>
                        <a:buNone/>
                      </a:pPr>
                      <a:r>
                        <a:rPr lang="en" sz="1700">
                          <a:latin typeface="Calibri"/>
                          <a:ea typeface="Calibri"/>
                          <a:cs typeface="Calibri"/>
                          <a:sym typeface="Calibri"/>
                        </a:rPr>
                        <a:t>6</a:t>
                      </a:r>
                      <a:endParaRPr sz="1700">
                        <a:latin typeface="Calibri"/>
                        <a:ea typeface="Calibri"/>
                        <a:cs typeface="Calibri"/>
                        <a:sym typeface="Calibri"/>
                      </a:endParaRPr>
                    </a:p>
                  </a:txBody>
                  <a:tcPr marT="91425" marB="91425" marR="91425" marL="91425" anchor="ctr"/>
                </a:tc>
                <a:tc>
                  <a:txBody>
                    <a:bodyPr/>
                    <a:lstStyle/>
                    <a:p>
                      <a:pPr indent="0" lvl="0" marL="0" rtl="0" algn="ctr">
                        <a:spcBef>
                          <a:spcPts val="0"/>
                        </a:spcBef>
                        <a:spcAft>
                          <a:spcPts val="0"/>
                        </a:spcAft>
                        <a:buNone/>
                      </a:pPr>
                      <a:r>
                        <a:rPr lang="en" sz="1700">
                          <a:latin typeface="Calibri"/>
                          <a:ea typeface="Calibri"/>
                          <a:cs typeface="Calibri"/>
                          <a:sym typeface="Calibri"/>
                        </a:rPr>
                        <a:t>8</a:t>
                      </a:r>
                      <a:endParaRPr sz="1700">
                        <a:latin typeface="Calibri"/>
                        <a:ea typeface="Calibri"/>
                        <a:cs typeface="Calibri"/>
                        <a:sym typeface="Calibri"/>
                      </a:endParaRPr>
                    </a:p>
                  </a:txBody>
                  <a:tcPr marT="91425" marB="91425" marR="91425" marL="91425" anchor="ctr"/>
                </a:tc>
              </a:tr>
              <a:tr h="381000">
                <a:tc>
                  <a:txBody>
                    <a:bodyPr/>
                    <a:lstStyle/>
                    <a:p>
                      <a:pPr indent="0" lvl="0" marL="0" rtl="0" algn="l">
                        <a:spcBef>
                          <a:spcPts val="0"/>
                        </a:spcBef>
                        <a:spcAft>
                          <a:spcPts val="0"/>
                        </a:spcAft>
                        <a:buNone/>
                      </a:pPr>
                      <a:r>
                        <a:rPr b="1" lang="en">
                          <a:solidFill>
                            <a:schemeClr val="lt1"/>
                          </a:solidFill>
                          <a:latin typeface="Helvetica Neue"/>
                          <a:ea typeface="Helvetica Neue"/>
                          <a:cs typeface="Helvetica Neue"/>
                          <a:sym typeface="Helvetica Neue"/>
                        </a:rPr>
                        <a:t>Height in feet</a:t>
                      </a:r>
                      <a:r>
                        <a:rPr b="1" lang="en">
                          <a:solidFill>
                            <a:schemeClr val="lt1"/>
                          </a:solidFill>
                          <a:latin typeface="Helvetica Neue"/>
                          <a:ea typeface="Helvetica Neue"/>
                          <a:cs typeface="Helvetica Neue"/>
                          <a:sym typeface="Helvetica Neue"/>
                        </a:rPr>
                        <a:t>, </a:t>
                      </a:r>
                      <a:r>
                        <a:rPr b="1" i="1" lang="en">
                          <a:solidFill>
                            <a:schemeClr val="lt1"/>
                          </a:solidFill>
                          <a:latin typeface="Times New Roman"/>
                          <a:ea typeface="Times New Roman"/>
                          <a:cs typeface="Times New Roman"/>
                          <a:sym typeface="Times New Roman"/>
                        </a:rPr>
                        <a:t>H</a:t>
                      </a:r>
                      <a:endParaRPr b="1" i="1">
                        <a:solidFill>
                          <a:schemeClr val="lt1"/>
                        </a:solidFill>
                        <a:latin typeface="Times New Roman"/>
                        <a:ea typeface="Times New Roman"/>
                        <a:cs typeface="Times New Roman"/>
                        <a:sym typeface="Times New Roman"/>
                      </a:endParaRPr>
                    </a:p>
                  </a:txBody>
                  <a:tcPr marT="91425" marB="91425" marR="91425" marL="91425">
                    <a:solidFill>
                      <a:srgbClr val="005047"/>
                    </a:solidFill>
                  </a:tcPr>
                </a:tc>
                <a:tc>
                  <a:txBody>
                    <a:bodyPr/>
                    <a:lstStyle/>
                    <a:p>
                      <a:pPr indent="0" lvl="0" marL="0" rtl="0" algn="ctr">
                        <a:spcBef>
                          <a:spcPts val="0"/>
                        </a:spcBef>
                        <a:spcAft>
                          <a:spcPts val="0"/>
                        </a:spcAft>
                        <a:buNone/>
                      </a:pPr>
                      <a:r>
                        <a:rPr lang="en" sz="1700">
                          <a:latin typeface="Calibri"/>
                          <a:ea typeface="Calibri"/>
                          <a:cs typeface="Calibri"/>
                          <a:sym typeface="Calibri"/>
                        </a:rPr>
                        <a:t>13.5</a:t>
                      </a:r>
                      <a:endParaRPr sz="1700">
                        <a:latin typeface="Calibri"/>
                        <a:ea typeface="Calibri"/>
                        <a:cs typeface="Calibri"/>
                        <a:sym typeface="Calibri"/>
                      </a:endParaRPr>
                    </a:p>
                  </a:txBody>
                  <a:tcPr marT="91425" marB="91425" marR="91425" marL="91425" anchor="ctr"/>
                </a:tc>
                <a:tc>
                  <a:txBody>
                    <a:bodyPr/>
                    <a:lstStyle/>
                    <a:p>
                      <a:pPr indent="0" lvl="0" marL="0" rtl="0" algn="ctr">
                        <a:spcBef>
                          <a:spcPts val="0"/>
                        </a:spcBef>
                        <a:spcAft>
                          <a:spcPts val="0"/>
                        </a:spcAft>
                        <a:buNone/>
                      </a:pPr>
                      <a:r>
                        <a:rPr lang="en" sz="1700">
                          <a:latin typeface="Calibri"/>
                          <a:ea typeface="Calibri"/>
                          <a:cs typeface="Calibri"/>
                          <a:sym typeface="Calibri"/>
                        </a:rPr>
                        <a:t>14.5</a:t>
                      </a:r>
                      <a:endParaRPr sz="1700">
                        <a:latin typeface="Calibri"/>
                        <a:ea typeface="Calibri"/>
                        <a:cs typeface="Calibri"/>
                        <a:sym typeface="Calibri"/>
                      </a:endParaRPr>
                    </a:p>
                  </a:txBody>
                  <a:tcPr marT="91425" marB="91425" marR="91425" marL="91425" anchor="ctr"/>
                </a:tc>
                <a:tc>
                  <a:txBody>
                    <a:bodyPr/>
                    <a:lstStyle/>
                    <a:p>
                      <a:pPr indent="0" lvl="0" marL="0" rtl="0" algn="ctr">
                        <a:spcBef>
                          <a:spcPts val="0"/>
                        </a:spcBef>
                        <a:spcAft>
                          <a:spcPts val="0"/>
                        </a:spcAft>
                        <a:buNone/>
                      </a:pPr>
                      <a:r>
                        <a:rPr lang="en" sz="1700">
                          <a:latin typeface="Calibri"/>
                          <a:ea typeface="Calibri"/>
                          <a:cs typeface="Calibri"/>
                          <a:sym typeface="Calibri"/>
                        </a:rPr>
                        <a:t>15.5</a:t>
                      </a:r>
                      <a:endParaRPr sz="1700">
                        <a:latin typeface="Calibri"/>
                        <a:ea typeface="Calibri"/>
                        <a:cs typeface="Calibri"/>
                        <a:sym typeface="Calibri"/>
                      </a:endParaRPr>
                    </a:p>
                  </a:txBody>
                  <a:tcPr marT="91425" marB="91425" marR="91425" marL="91425" anchor="ctr"/>
                </a:tc>
                <a:tc>
                  <a:txBody>
                    <a:bodyPr/>
                    <a:lstStyle/>
                    <a:p>
                      <a:pPr indent="0" lvl="0" marL="0" rtl="0" algn="ctr">
                        <a:spcBef>
                          <a:spcPts val="0"/>
                        </a:spcBef>
                        <a:spcAft>
                          <a:spcPts val="0"/>
                        </a:spcAft>
                        <a:buNone/>
                      </a:pPr>
                      <a:r>
                        <a:rPr lang="en" sz="1700">
                          <a:latin typeface="Calibri"/>
                          <a:ea typeface="Calibri"/>
                          <a:cs typeface="Calibri"/>
                          <a:sym typeface="Calibri"/>
                        </a:rPr>
                        <a:t>16.5</a:t>
                      </a:r>
                      <a:endParaRPr sz="1700">
                        <a:latin typeface="Calibri"/>
                        <a:ea typeface="Calibri"/>
                        <a:cs typeface="Calibri"/>
                        <a:sym typeface="Calibri"/>
                      </a:endParaRPr>
                    </a:p>
                  </a:txBody>
                  <a:tcPr marT="91425" marB="91425" marR="91425" marL="91425" anchor="ctr"/>
                </a:tc>
              </a:tr>
            </a:tbl>
          </a:graphicData>
        </a:graphic>
      </p:graphicFrame>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80" name="Shape 280"/>
        <p:cNvGrpSpPr/>
        <p:nvPr/>
      </p:nvGrpSpPr>
      <p:grpSpPr>
        <a:xfrm>
          <a:off x="0" y="0"/>
          <a:ext cx="0" cy="0"/>
          <a:chOff x="0" y="0"/>
          <a:chExt cx="0" cy="0"/>
        </a:xfrm>
      </p:grpSpPr>
      <p:sp>
        <p:nvSpPr>
          <p:cNvPr id="281" name="Google Shape;281;p24"/>
          <p:cNvSpPr txBox="1"/>
          <p:nvPr>
            <p:ph type="title"/>
          </p:nvPr>
        </p:nvSpPr>
        <p:spPr>
          <a:xfrm>
            <a:off x="311700" y="445025"/>
            <a:ext cx="8520600" cy="6156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None/>
            </a:pPr>
            <a:r>
              <a:rPr lang="en">
                <a:solidFill>
                  <a:srgbClr val="005047"/>
                </a:solidFill>
              </a:rPr>
              <a:t>Le</a:t>
            </a:r>
            <a:r>
              <a:rPr lang="en">
                <a:solidFill>
                  <a:srgbClr val="005047"/>
                </a:solidFill>
              </a:rPr>
              <a:t>arning Activity - </a:t>
            </a:r>
            <a:r>
              <a:rPr lang="en"/>
              <a:t>Best Fit Lines ⛺</a:t>
            </a:r>
            <a:endParaRPr>
              <a:solidFill>
                <a:srgbClr val="005047"/>
              </a:solidFill>
            </a:endParaRPr>
          </a:p>
        </p:txBody>
      </p:sp>
      <p:sp>
        <p:nvSpPr>
          <p:cNvPr id="282" name="Google Shape;282;p24"/>
          <p:cNvSpPr txBox="1"/>
          <p:nvPr>
            <p:ph idx="12" type="sldNum"/>
          </p:nvPr>
        </p:nvSpPr>
        <p:spPr>
          <a:xfrm>
            <a:off x="8283608" y="47271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283" name="Google Shape;283;p24"/>
          <p:cNvSpPr txBox="1"/>
          <p:nvPr>
            <p:ph idx="3" type="sldNum"/>
          </p:nvPr>
        </p:nvSpPr>
        <p:spPr>
          <a:xfrm>
            <a:off x="311700" y="47271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a:t>3.2.3 Writing Linear Models without Technology</a:t>
            </a:r>
            <a:endParaRPr/>
          </a:p>
        </p:txBody>
      </p:sp>
      <p:sp>
        <p:nvSpPr>
          <p:cNvPr id="284" name="Google Shape;284;p24"/>
          <p:cNvSpPr txBox="1"/>
          <p:nvPr/>
        </p:nvSpPr>
        <p:spPr>
          <a:xfrm>
            <a:off x="311700" y="1160325"/>
            <a:ext cx="4438800" cy="3530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900">
                <a:solidFill>
                  <a:srgbClr val="424242"/>
                </a:solidFill>
                <a:latin typeface="Calibri"/>
                <a:ea typeface="Calibri"/>
                <a:cs typeface="Calibri"/>
                <a:sym typeface="Calibri"/>
              </a:rPr>
              <a:t>The graph models the cost in dollars, 𝐶, of renting a tent at a campground for </a:t>
            </a:r>
            <a:r>
              <a:rPr i="1" lang="en" sz="1900">
                <a:solidFill>
                  <a:srgbClr val="424242"/>
                </a:solidFill>
                <a:latin typeface="Times New Roman"/>
                <a:ea typeface="Times New Roman"/>
                <a:cs typeface="Times New Roman"/>
                <a:sym typeface="Times New Roman"/>
              </a:rPr>
              <a:t>n</a:t>
            </a:r>
            <a:r>
              <a:rPr lang="en" sz="1900">
                <a:solidFill>
                  <a:srgbClr val="424242"/>
                </a:solidFill>
                <a:latin typeface="Calibri"/>
                <a:ea typeface="Calibri"/>
                <a:cs typeface="Calibri"/>
                <a:sym typeface="Calibri"/>
              </a:rPr>
              <a:t> nights.</a:t>
            </a:r>
            <a:endParaRPr sz="1900">
              <a:solidFill>
                <a:srgbClr val="424242"/>
              </a:solidFill>
              <a:latin typeface="Calibri"/>
              <a:ea typeface="Calibri"/>
              <a:cs typeface="Calibri"/>
              <a:sym typeface="Calibri"/>
            </a:endParaRPr>
          </a:p>
          <a:p>
            <a:pPr indent="0" lvl="0" marL="0" rtl="0" algn="l">
              <a:spcBef>
                <a:spcPts val="500"/>
              </a:spcBef>
              <a:spcAft>
                <a:spcPts val="0"/>
              </a:spcAft>
              <a:buNone/>
            </a:pPr>
            <a:r>
              <a:t/>
            </a:r>
            <a:endParaRPr sz="1900">
              <a:solidFill>
                <a:srgbClr val="424242"/>
              </a:solidFill>
              <a:latin typeface="Calibri"/>
              <a:ea typeface="Calibri"/>
              <a:cs typeface="Calibri"/>
              <a:sym typeface="Calibri"/>
            </a:endParaRPr>
          </a:p>
          <a:p>
            <a:pPr indent="-349250" lvl="0" marL="457200" rtl="0" algn="l">
              <a:spcBef>
                <a:spcPts val="500"/>
              </a:spcBef>
              <a:spcAft>
                <a:spcPts val="0"/>
              </a:spcAft>
              <a:buClr>
                <a:srgbClr val="424242"/>
              </a:buClr>
              <a:buSzPts val="1900"/>
              <a:buFont typeface="Calibri"/>
              <a:buAutoNum type="arabicPeriod" startAt="9"/>
            </a:pPr>
            <a:r>
              <a:rPr lang="en" sz="1900">
                <a:solidFill>
                  <a:srgbClr val="424242"/>
                </a:solidFill>
                <a:latin typeface="Calibri"/>
                <a:ea typeface="Calibri"/>
                <a:cs typeface="Calibri"/>
                <a:sym typeface="Calibri"/>
              </a:rPr>
              <a:t>What is the 𝑦-intercept of the graph?</a:t>
            </a:r>
            <a:endParaRPr sz="1900">
              <a:solidFill>
                <a:srgbClr val="424242"/>
              </a:solidFill>
              <a:latin typeface="Calibri"/>
              <a:ea typeface="Calibri"/>
              <a:cs typeface="Calibri"/>
              <a:sym typeface="Calibri"/>
            </a:endParaRPr>
          </a:p>
          <a:p>
            <a:pPr indent="-349250" lvl="0" marL="457200" rtl="0" algn="l">
              <a:spcBef>
                <a:spcPts val="0"/>
              </a:spcBef>
              <a:spcAft>
                <a:spcPts val="0"/>
              </a:spcAft>
              <a:buClr>
                <a:srgbClr val="424242"/>
              </a:buClr>
              <a:buSzPts val="1900"/>
              <a:buFont typeface="Calibri"/>
              <a:buAutoNum type="arabicPeriod" startAt="9"/>
            </a:pPr>
            <a:r>
              <a:rPr lang="en" sz="1900">
                <a:solidFill>
                  <a:srgbClr val="424242"/>
                </a:solidFill>
                <a:latin typeface="Calibri"/>
                <a:ea typeface="Calibri"/>
                <a:cs typeface="Calibri"/>
                <a:sym typeface="Calibri"/>
              </a:rPr>
              <a:t>What is the slope, or rate of change? </a:t>
            </a:r>
            <a:endParaRPr sz="1900">
              <a:solidFill>
                <a:srgbClr val="424242"/>
              </a:solidFill>
              <a:latin typeface="Calibri"/>
              <a:ea typeface="Calibri"/>
              <a:cs typeface="Calibri"/>
              <a:sym typeface="Calibri"/>
            </a:endParaRPr>
          </a:p>
          <a:p>
            <a:pPr indent="-349250" lvl="0" marL="457200" rtl="0" algn="l">
              <a:spcBef>
                <a:spcPts val="0"/>
              </a:spcBef>
              <a:spcAft>
                <a:spcPts val="0"/>
              </a:spcAft>
              <a:buClr>
                <a:srgbClr val="424242"/>
              </a:buClr>
              <a:buSzPts val="1900"/>
              <a:buFont typeface="Calibri"/>
              <a:buAutoNum type="arabicPeriod" startAt="9"/>
            </a:pPr>
            <a:r>
              <a:rPr lang="en" sz="1900">
                <a:solidFill>
                  <a:srgbClr val="424242"/>
                </a:solidFill>
                <a:latin typeface="Calibri"/>
                <a:ea typeface="Calibri"/>
                <a:cs typeface="Calibri"/>
                <a:sym typeface="Calibri"/>
              </a:rPr>
              <a:t>Write the equation of the linear model that represents the situation in slope-intercept form.</a:t>
            </a:r>
            <a:endParaRPr sz="1900">
              <a:solidFill>
                <a:srgbClr val="424242"/>
              </a:solidFill>
              <a:latin typeface="Calibri"/>
              <a:ea typeface="Calibri"/>
              <a:cs typeface="Calibri"/>
              <a:sym typeface="Calibri"/>
            </a:endParaRPr>
          </a:p>
          <a:p>
            <a:pPr indent="-349250" lvl="0" marL="457200" rtl="0" algn="l">
              <a:spcBef>
                <a:spcPts val="0"/>
              </a:spcBef>
              <a:spcAft>
                <a:spcPts val="0"/>
              </a:spcAft>
              <a:buClr>
                <a:srgbClr val="424242"/>
              </a:buClr>
              <a:buSzPts val="1900"/>
              <a:buFont typeface="Calibri"/>
              <a:buAutoNum type="arabicPeriod" startAt="9"/>
            </a:pPr>
            <a:r>
              <a:rPr lang="en" sz="1900">
                <a:solidFill>
                  <a:srgbClr val="424242"/>
                </a:solidFill>
                <a:latin typeface="Calibri"/>
                <a:ea typeface="Calibri"/>
                <a:cs typeface="Calibri"/>
                <a:sym typeface="Calibri"/>
              </a:rPr>
              <a:t>How much does it cost to rent a tent for 5 nights?</a:t>
            </a:r>
            <a:endParaRPr sz="1500"/>
          </a:p>
        </p:txBody>
      </p:sp>
      <p:pic>
        <p:nvPicPr>
          <p:cNvPr id="285" name="Google Shape;285;p24"/>
          <p:cNvPicPr preferRelativeResize="0"/>
          <p:nvPr/>
        </p:nvPicPr>
        <p:blipFill>
          <a:blip r:embed="rId4">
            <a:alphaModFix/>
          </a:blip>
          <a:stretch>
            <a:fillRect/>
          </a:stretch>
        </p:blipFill>
        <p:spPr>
          <a:xfrm>
            <a:off x="5239800" y="1075213"/>
            <a:ext cx="3497400" cy="3700324"/>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89" name="Shape 289"/>
        <p:cNvGrpSpPr/>
        <p:nvPr/>
      </p:nvGrpSpPr>
      <p:grpSpPr>
        <a:xfrm>
          <a:off x="0" y="0"/>
          <a:ext cx="0" cy="0"/>
          <a:chOff x="0" y="0"/>
          <a:chExt cx="0" cy="0"/>
        </a:xfrm>
      </p:grpSpPr>
      <p:sp>
        <p:nvSpPr>
          <p:cNvPr id="290" name="Google Shape;290;p25"/>
          <p:cNvSpPr txBox="1"/>
          <p:nvPr>
            <p:ph type="title"/>
          </p:nvPr>
        </p:nvSpPr>
        <p:spPr>
          <a:xfrm>
            <a:off x="311700" y="368825"/>
            <a:ext cx="85206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Self Check</a:t>
            </a:r>
            <a:endParaRPr>
              <a:solidFill>
                <a:srgbClr val="005047"/>
              </a:solidFill>
            </a:endParaRPr>
          </a:p>
        </p:txBody>
      </p:sp>
      <p:sp>
        <p:nvSpPr>
          <p:cNvPr id="291" name="Google Shape;291;p25"/>
          <p:cNvSpPr txBox="1"/>
          <p:nvPr>
            <p:ph idx="1" type="body"/>
          </p:nvPr>
        </p:nvSpPr>
        <p:spPr>
          <a:xfrm>
            <a:off x="311700" y="1076275"/>
            <a:ext cx="8520600" cy="35748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lang="en"/>
              <a:t>The table below shows the revenue for the number of pizzas sold at a restaurant.</a:t>
            </a:r>
            <a:endParaRPr/>
          </a:p>
          <a:p>
            <a:pPr indent="0" lvl="0" marL="0" rtl="0" algn="l">
              <a:lnSpc>
                <a:spcPct val="100000"/>
              </a:lnSpc>
              <a:spcBef>
                <a:spcPts val="1200"/>
              </a:spcBef>
              <a:spcAft>
                <a:spcPts val="0"/>
              </a:spcAft>
              <a:buNone/>
            </a:pPr>
            <a:r>
              <a:t/>
            </a:r>
            <a:endParaRPr/>
          </a:p>
          <a:p>
            <a:pPr indent="0" lvl="0" marL="0" rtl="0" algn="l">
              <a:lnSpc>
                <a:spcPct val="100000"/>
              </a:lnSpc>
              <a:spcBef>
                <a:spcPts val="1200"/>
              </a:spcBef>
              <a:spcAft>
                <a:spcPts val="0"/>
              </a:spcAft>
              <a:buNone/>
            </a:pPr>
            <a:r>
              <a:t/>
            </a:r>
            <a:endParaRPr/>
          </a:p>
          <a:p>
            <a:pPr indent="0" lvl="0" marL="0" rtl="0" algn="l">
              <a:lnSpc>
                <a:spcPct val="100000"/>
              </a:lnSpc>
              <a:spcBef>
                <a:spcPts val="1200"/>
              </a:spcBef>
              <a:spcAft>
                <a:spcPts val="0"/>
              </a:spcAft>
              <a:buNone/>
            </a:pPr>
            <a:r>
              <a:t/>
            </a:r>
            <a:endParaRPr/>
          </a:p>
          <a:p>
            <a:pPr indent="0" lvl="0" marL="0" rtl="0" algn="l">
              <a:lnSpc>
                <a:spcPct val="100000"/>
              </a:lnSpc>
              <a:spcBef>
                <a:spcPts val="0"/>
              </a:spcBef>
              <a:spcAft>
                <a:spcPts val="0"/>
              </a:spcAft>
              <a:buNone/>
            </a:pPr>
            <a:r>
              <a:rPr lang="en"/>
              <a:t>Which linear model could be used to predict the revenue if 4000 pizzas were sold?</a:t>
            </a:r>
            <a:endParaRPr/>
          </a:p>
          <a:p>
            <a:pPr indent="-342900" lvl="0" marL="914400" rtl="0" algn="l">
              <a:lnSpc>
                <a:spcPct val="100000"/>
              </a:lnSpc>
              <a:spcBef>
                <a:spcPts val="1200"/>
              </a:spcBef>
              <a:spcAft>
                <a:spcPts val="0"/>
              </a:spcAft>
              <a:buSzPts val="1800"/>
              <a:buFont typeface="Noto Sans"/>
              <a:buAutoNum type="alphaLcPeriod"/>
            </a:pPr>
            <a:r>
              <a:rPr lang="en"/>
              <a:t>𝑦 = 4000(10)</a:t>
            </a:r>
            <a:endParaRPr baseline="30000" sz="1800">
              <a:latin typeface="Noto Sans"/>
              <a:ea typeface="Noto Sans"/>
              <a:cs typeface="Noto Sans"/>
              <a:sym typeface="Noto Sans"/>
            </a:endParaRPr>
          </a:p>
          <a:p>
            <a:pPr indent="-342900" lvl="0" marL="914400" rtl="0" algn="l">
              <a:lnSpc>
                <a:spcPct val="100000"/>
              </a:lnSpc>
              <a:spcBef>
                <a:spcPts val="1000"/>
              </a:spcBef>
              <a:spcAft>
                <a:spcPts val="0"/>
              </a:spcAft>
              <a:buSzPts val="1800"/>
              <a:buFont typeface="Noto Sans"/>
              <a:buAutoNum type="alphaLcPeriod"/>
            </a:pPr>
            <a:r>
              <a:rPr lang="en"/>
              <a:t>𝑦 = 80(4000)</a:t>
            </a:r>
            <a:endParaRPr sz="1800">
              <a:latin typeface="Noto Sans"/>
              <a:ea typeface="Noto Sans"/>
              <a:cs typeface="Noto Sans"/>
              <a:sym typeface="Noto Sans"/>
            </a:endParaRPr>
          </a:p>
          <a:p>
            <a:pPr indent="-342900" lvl="0" marL="914400" rtl="0" algn="l">
              <a:lnSpc>
                <a:spcPct val="100000"/>
              </a:lnSpc>
              <a:spcBef>
                <a:spcPts val="1000"/>
              </a:spcBef>
              <a:spcAft>
                <a:spcPts val="0"/>
              </a:spcAft>
              <a:buSzPts val="1800"/>
              <a:buFont typeface="Noto Sans"/>
              <a:buAutoNum type="alphaLcPeriod"/>
            </a:pPr>
            <a:r>
              <a:rPr lang="en"/>
              <a:t>𝑦 = 5(4000) + 10</a:t>
            </a:r>
            <a:endParaRPr sz="1800">
              <a:latin typeface="Noto Sans"/>
              <a:ea typeface="Noto Sans"/>
              <a:cs typeface="Noto Sans"/>
              <a:sym typeface="Noto Sans"/>
            </a:endParaRPr>
          </a:p>
          <a:p>
            <a:pPr indent="-342900" lvl="0" marL="914400" rtl="0" algn="l">
              <a:lnSpc>
                <a:spcPct val="100000"/>
              </a:lnSpc>
              <a:spcBef>
                <a:spcPts val="1000"/>
              </a:spcBef>
              <a:spcAft>
                <a:spcPts val="1000"/>
              </a:spcAft>
              <a:buSzPts val="1800"/>
              <a:buFont typeface="Noto Sans"/>
              <a:buAutoNum type="alphaLcPeriod"/>
            </a:pPr>
            <a:r>
              <a:rPr lang="en"/>
              <a:t>𝑦 = </a:t>
            </a:r>
            <a:r>
              <a:rPr baseline="30000" lang="en"/>
              <a:t>1</a:t>
            </a:r>
            <a:r>
              <a:rPr lang="en"/>
              <a:t>/</a:t>
            </a:r>
            <a:r>
              <a:rPr baseline="-25000" lang="en"/>
              <a:t>5</a:t>
            </a:r>
            <a:r>
              <a:rPr lang="en"/>
              <a:t>(4000) + 10</a:t>
            </a:r>
            <a:endParaRPr sz="1800">
              <a:latin typeface="Noto Sans"/>
              <a:ea typeface="Noto Sans"/>
              <a:cs typeface="Noto Sans"/>
              <a:sym typeface="Noto Sans"/>
            </a:endParaRPr>
          </a:p>
        </p:txBody>
      </p:sp>
      <p:sp>
        <p:nvSpPr>
          <p:cNvPr id="292" name="Google Shape;292;p25"/>
          <p:cNvSpPr txBox="1"/>
          <p:nvPr>
            <p:ph idx="12" type="sldNum"/>
          </p:nvPr>
        </p:nvSpPr>
        <p:spPr>
          <a:xfrm>
            <a:off x="8283608" y="47271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293" name="Google Shape;293;p25"/>
          <p:cNvSpPr txBox="1"/>
          <p:nvPr>
            <p:ph idx="2" type="sldNum"/>
          </p:nvPr>
        </p:nvSpPr>
        <p:spPr>
          <a:xfrm>
            <a:off x="311700" y="47271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a:t>3.2.3 Writing Linear Models without Technology</a:t>
            </a:r>
            <a:endParaRPr/>
          </a:p>
        </p:txBody>
      </p:sp>
      <p:pic>
        <p:nvPicPr>
          <p:cNvPr id="294" name="Google Shape;294;p25" title="self-checl-1.png"/>
          <p:cNvPicPr preferRelativeResize="0"/>
          <p:nvPr/>
        </p:nvPicPr>
        <p:blipFill>
          <a:blip r:embed="rId4">
            <a:alphaModFix/>
          </a:blip>
          <a:stretch>
            <a:fillRect/>
          </a:stretch>
        </p:blipFill>
        <p:spPr>
          <a:xfrm>
            <a:off x="8686800" y="137160"/>
            <a:ext cx="274320" cy="274320"/>
          </a:xfrm>
          <a:prstGeom prst="rect">
            <a:avLst/>
          </a:prstGeom>
          <a:noFill/>
          <a:ln>
            <a:noFill/>
          </a:ln>
        </p:spPr>
      </p:pic>
      <p:sp>
        <p:nvSpPr>
          <p:cNvPr id="295" name="Google Shape;295;p25">
            <a:hlinkClick action="ppaction://hlinkshowjump?jump=nextslide"/>
          </p:cNvPr>
          <p:cNvSpPr/>
          <p:nvPr/>
        </p:nvSpPr>
        <p:spPr>
          <a:xfrm>
            <a:off x="7095000" y="4285241"/>
            <a:ext cx="1591800" cy="365700"/>
          </a:xfrm>
          <a:prstGeom prst="homePlate">
            <a:avLst>
              <a:gd fmla="val 50000" name="adj"/>
            </a:avLst>
          </a:prstGeom>
          <a:solidFill>
            <a:srgbClr val="FDBD3E"/>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1500">
                <a:latin typeface="Calibri"/>
                <a:ea typeface="Calibri"/>
                <a:cs typeface="Calibri"/>
                <a:sym typeface="Calibri"/>
              </a:rPr>
              <a:t>Let’s review!</a:t>
            </a:r>
            <a:endParaRPr b="1" sz="1500">
              <a:latin typeface="Calibri"/>
              <a:ea typeface="Calibri"/>
              <a:cs typeface="Calibri"/>
              <a:sym typeface="Calibri"/>
            </a:endParaRPr>
          </a:p>
        </p:txBody>
      </p:sp>
      <p:graphicFrame>
        <p:nvGraphicFramePr>
          <p:cNvPr id="296" name="Google Shape;296;p25"/>
          <p:cNvGraphicFramePr/>
          <p:nvPr/>
        </p:nvGraphicFramePr>
        <p:xfrm>
          <a:off x="571488" y="1618000"/>
          <a:ext cx="3000000" cy="3000000"/>
        </p:xfrm>
        <a:graphic>
          <a:graphicData uri="http://schemas.openxmlformats.org/drawingml/2006/table">
            <a:tbl>
              <a:tblPr>
                <a:noFill/>
                <a:tableStyleId>{A335BD93-A76E-4B67-BD54-17290DF7FB1F}</a:tableStyleId>
              </a:tblPr>
              <a:tblGrid>
                <a:gridCol w="2029525"/>
                <a:gridCol w="1355700"/>
                <a:gridCol w="1355700"/>
                <a:gridCol w="1355700"/>
                <a:gridCol w="1355700"/>
              </a:tblGrid>
              <a:tr h="381000">
                <a:tc>
                  <a:txBody>
                    <a:bodyPr/>
                    <a:lstStyle/>
                    <a:p>
                      <a:pPr indent="0" lvl="0" marL="0" rtl="0" algn="l">
                        <a:spcBef>
                          <a:spcPts val="0"/>
                        </a:spcBef>
                        <a:spcAft>
                          <a:spcPts val="0"/>
                        </a:spcAft>
                        <a:buNone/>
                      </a:pPr>
                      <a:r>
                        <a:rPr b="1" lang="en">
                          <a:solidFill>
                            <a:schemeClr val="lt1"/>
                          </a:solidFill>
                          <a:latin typeface="Helvetica Neue"/>
                          <a:ea typeface="Helvetica Neue"/>
                          <a:cs typeface="Helvetica Neue"/>
                          <a:sym typeface="Helvetica Neue"/>
                        </a:rPr>
                        <a:t>Number of pizzas</a:t>
                      </a:r>
                      <a:endParaRPr b="1">
                        <a:solidFill>
                          <a:schemeClr val="lt1"/>
                        </a:solidFill>
                        <a:latin typeface="Helvetica Neue"/>
                        <a:ea typeface="Helvetica Neue"/>
                        <a:cs typeface="Helvetica Neue"/>
                        <a:sym typeface="Helvetica Neue"/>
                      </a:endParaRPr>
                    </a:p>
                  </a:txBody>
                  <a:tcPr marT="91425" marB="91425" marR="91425" marL="91425">
                    <a:solidFill>
                      <a:srgbClr val="005047"/>
                    </a:solidFill>
                  </a:tcPr>
                </a:tc>
                <a:tc>
                  <a:txBody>
                    <a:bodyPr/>
                    <a:lstStyle/>
                    <a:p>
                      <a:pPr indent="0" lvl="0" marL="0" rtl="0" algn="ctr">
                        <a:spcBef>
                          <a:spcPts val="0"/>
                        </a:spcBef>
                        <a:spcAft>
                          <a:spcPts val="0"/>
                        </a:spcAft>
                        <a:buNone/>
                      </a:pPr>
                      <a:r>
                        <a:rPr lang="en" sz="1700">
                          <a:latin typeface="Calibri"/>
                          <a:ea typeface="Calibri"/>
                          <a:cs typeface="Calibri"/>
                          <a:sym typeface="Calibri"/>
                        </a:rPr>
                        <a:t>20</a:t>
                      </a:r>
                      <a:endParaRPr sz="1700">
                        <a:latin typeface="Calibri"/>
                        <a:ea typeface="Calibri"/>
                        <a:cs typeface="Calibri"/>
                        <a:sym typeface="Calibri"/>
                      </a:endParaRPr>
                    </a:p>
                  </a:txBody>
                  <a:tcPr marT="91425" marB="91425" marR="91425" marL="91425"/>
                </a:tc>
                <a:tc>
                  <a:txBody>
                    <a:bodyPr/>
                    <a:lstStyle/>
                    <a:p>
                      <a:pPr indent="0" lvl="0" marL="0" rtl="0" algn="ctr">
                        <a:spcBef>
                          <a:spcPts val="0"/>
                        </a:spcBef>
                        <a:spcAft>
                          <a:spcPts val="0"/>
                        </a:spcAft>
                        <a:buNone/>
                      </a:pPr>
                      <a:r>
                        <a:rPr lang="en" sz="1700">
                          <a:latin typeface="Calibri"/>
                          <a:ea typeface="Calibri"/>
                          <a:cs typeface="Calibri"/>
                          <a:sym typeface="Calibri"/>
                        </a:rPr>
                        <a:t>30</a:t>
                      </a:r>
                      <a:endParaRPr sz="1700">
                        <a:latin typeface="Calibri"/>
                        <a:ea typeface="Calibri"/>
                        <a:cs typeface="Calibri"/>
                        <a:sym typeface="Calibri"/>
                      </a:endParaRPr>
                    </a:p>
                  </a:txBody>
                  <a:tcPr marT="91425" marB="91425" marR="91425" marL="91425"/>
                </a:tc>
                <a:tc>
                  <a:txBody>
                    <a:bodyPr/>
                    <a:lstStyle/>
                    <a:p>
                      <a:pPr indent="0" lvl="0" marL="0" rtl="0" algn="ctr">
                        <a:spcBef>
                          <a:spcPts val="0"/>
                        </a:spcBef>
                        <a:spcAft>
                          <a:spcPts val="0"/>
                        </a:spcAft>
                        <a:buNone/>
                      </a:pPr>
                      <a:r>
                        <a:rPr lang="en" sz="1700">
                          <a:latin typeface="Calibri"/>
                          <a:ea typeface="Calibri"/>
                          <a:cs typeface="Calibri"/>
                          <a:sym typeface="Calibri"/>
                        </a:rPr>
                        <a:t>40</a:t>
                      </a:r>
                      <a:endParaRPr sz="1700">
                        <a:latin typeface="Calibri"/>
                        <a:ea typeface="Calibri"/>
                        <a:cs typeface="Calibri"/>
                        <a:sym typeface="Calibri"/>
                      </a:endParaRPr>
                    </a:p>
                  </a:txBody>
                  <a:tcPr marT="91425" marB="91425" marR="91425" marL="91425"/>
                </a:tc>
                <a:tc>
                  <a:txBody>
                    <a:bodyPr/>
                    <a:lstStyle/>
                    <a:p>
                      <a:pPr indent="0" lvl="0" marL="0" rtl="0" algn="ctr">
                        <a:spcBef>
                          <a:spcPts val="0"/>
                        </a:spcBef>
                        <a:spcAft>
                          <a:spcPts val="0"/>
                        </a:spcAft>
                        <a:buNone/>
                      </a:pPr>
                      <a:r>
                        <a:rPr lang="en" sz="1700">
                          <a:latin typeface="Calibri"/>
                          <a:ea typeface="Calibri"/>
                          <a:cs typeface="Calibri"/>
                          <a:sym typeface="Calibri"/>
                        </a:rPr>
                        <a:t>50</a:t>
                      </a:r>
                      <a:endParaRPr sz="1700">
                        <a:latin typeface="Calibri"/>
                        <a:ea typeface="Calibri"/>
                        <a:cs typeface="Calibri"/>
                        <a:sym typeface="Calibri"/>
                      </a:endParaRPr>
                    </a:p>
                  </a:txBody>
                  <a:tcPr marT="91425" marB="91425" marR="91425" marL="91425"/>
                </a:tc>
              </a:tr>
              <a:tr h="381000">
                <a:tc>
                  <a:txBody>
                    <a:bodyPr/>
                    <a:lstStyle/>
                    <a:p>
                      <a:pPr indent="0" lvl="0" marL="0" rtl="0" algn="l">
                        <a:spcBef>
                          <a:spcPts val="0"/>
                        </a:spcBef>
                        <a:spcAft>
                          <a:spcPts val="0"/>
                        </a:spcAft>
                        <a:buNone/>
                      </a:pPr>
                      <a:r>
                        <a:rPr b="1" lang="en">
                          <a:solidFill>
                            <a:schemeClr val="lt1"/>
                          </a:solidFill>
                          <a:latin typeface="Helvetica Neue"/>
                          <a:ea typeface="Helvetica Neue"/>
                          <a:cs typeface="Helvetica Neue"/>
                          <a:sym typeface="Helvetica Neue"/>
                        </a:rPr>
                        <a:t>Revenue</a:t>
                      </a:r>
                      <a:endParaRPr b="1">
                        <a:solidFill>
                          <a:schemeClr val="lt1"/>
                        </a:solidFill>
                        <a:latin typeface="Helvetica Neue"/>
                        <a:ea typeface="Helvetica Neue"/>
                        <a:cs typeface="Helvetica Neue"/>
                        <a:sym typeface="Helvetica Neue"/>
                      </a:endParaRPr>
                    </a:p>
                  </a:txBody>
                  <a:tcPr marT="91425" marB="91425" marR="91425" marL="91425">
                    <a:solidFill>
                      <a:srgbClr val="005047"/>
                    </a:solidFill>
                  </a:tcPr>
                </a:tc>
                <a:tc>
                  <a:txBody>
                    <a:bodyPr/>
                    <a:lstStyle/>
                    <a:p>
                      <a:pPr indent="0" lvl="0" marL="0" rtl="0" algn="ctr">
                        <a:spcBef>
                          <a:spcPts val="0"/>
                        </a:spcBef>
                        <a:spcAft>
                          <a:spcPts val="0"/>
                        </a:spcAft>
                        <a:buNone/>
                      </a:pPr>
                      <a:r>
                        <a:rPr lang="en" sz="1700">
                          <a:latin typeface="Calibri"/>
                          <a:ea typeface="Calibri"/>
                          <a:cs typeface="Calibri"/>
                          <a:sym typeface="Calibri"/>
                        </a:rPr>
                        <a:t>110</a:t>
                      </a:r>
                      <a:endParaRPr sz="1700">
                        <a:latin typeface="Calibri"/>
                        <a:ea typeface="Calibri"/>
                        <a:cs typeface="Calibri"/>
                        <a:sym typeface="Calibri"/>
                      </a:endParaRPr>
                    </a:p>
                  </a:txBody>
                  <a:tcPr marT="91425" marB="91425" marR="91425" marL="91425"/>
                </a:tc>
                <a:tc>
                  <a:txBody>
                    <a:bodyPr/>
                    <a:lstStyle/>
                    <a:p>
                      <a:pPr indent="0" lvl="0" marL="0" rtl="0" algn="ctr">
                        <a:spcBef>
                          <a:spcPts val="0"/>
                        </a:spcBef>
                        <a:spcAft>
                          <a:spcPts val="0"/>
                        </a:spcAft>
                        <a:buNone/>
                      </a:pPr>
                      <a:r>
                        <a:rPr lang="en" sz="1700">
                          <a:latin typeface="Calibri"/>
                          <a:ea typeface="Calibri"/>
                          <a:cs typeface="Calibri"/>
                          <a:sym typeface="Calibri"/>
                        </a:rPr>
                        <a:t>160</a:t>
                      </a:r>
                      <a:endParaRPr sz="1700">
                        <a:latin typeface="Calibri"/>
                        <a:ea typeface="Calibri"/>
                        <a:cs typeface="Calibri"/>
                        <a:sym typeface="Calibri"/>
                      </a:endParaRPr>
                    </a:p>
                  </a:txBody>
                  <a:tcPr marT="91425" marB="91425" marR="91425" marL="91425"/>
                </a:tc>
                <a:tc>
                  <a:txBody>
                    <a:bodyPr/>
                    <a:lstStyle/>
                    <a:p>
                      <a:pPr indent="0" lvl="0" marL="0" rtl="0" algn="ctr">
                        <a:spcBef>
                          <a:spcPts val="0"/>
                        </a:spcBef>
                        <a:spcAft>
                          <a:spcPts val="0"/>
                        </a:spcAft>
                        <a:buNone/>
                      </a:pPr>
                      <a:r>
                        <a:rPr lang="en" sz="1700">
                          <a:latin typeface="Calibri"/>
                          <a:ea typeface="Calibri"/>
                          <a:cs typeface="Calibri"/>
                          <a:sym typeface="Calibri"/>
                        </a:rPr>
                        <a:t>210</a:t>
                      </a:r>
                      <a:endParaRPr sz="1700">
                        <a:latin typeface="Calibri"/>
                        <a:ea typeface="Calibri"/>
                        <a:cs typeface="Calibri"/>
                        <a:sym typeface="Calibri"/>
                      </a:endParaRPr>
                    </a:p>
                  </a:txBody>
                  <a:tcPr marT="91425" marB="91425" marR="91425" marL="91425"/>
                </a:tc>
                <a:tc>
                  <a:txBody>
                    <a:bodyPr/>
                    <a:lstStyle/>
                    <a:p>
                      <a:pPr indent="0" lvl="0" marL="0" rtl="0" algn="ctr">
                        <a:spcBef>
                          <a:spcPts val="0"/>
                        </a:spcBef>
                        <a:spcAft>
                          <a:spcPts val="0"/>
                        </a:spcAft>
                        <a:buNone/>
                      </a:pPr>
                      <a:r>
                        <a:rPr lang="en" sz="1700">
                          <a:latin typeface="Calibri"/>
                          <a:ea typeface="Calibri"/>
                          <a:cs typeface="Calibri"/>
                          <a:sym typeface="Calibri"/>
                        </a:rPr>
                        <a:t>260</a:t>
                      </a:r>
                      <a:endParaRPr sz="1700">
                        <a:latin typeface="Calibri"/>
                        <a:ea typeface="Calibri"/>
                        <a:cs typeface="Calibri"/>
                        <a:sym typeface="Calibri"/>
                      </a:endParaRPr>
                    </a:p>
                  </a:txBody>
                  <a:tcPr marT="91425" marB="91425" marR="91425" marL="91425"/>
                </a:tc>
              </a:tr>
            </a:tbl>
          </a:graphicData>
        </a:graphic>
      </p:graphicFrame>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300" name="Shape 300"/>
        <p:cNvGrpSpPr/>
        <p:nvPr/>
      </p:nvGrpSpPr>
      <p:grpSpPr>
        <a:xfrm>
          <a:off x="0" y="0"/>
          <a:ext cx="0" cy="0"/>
          <a:chOff x="0" y="0"/>
          <a:chExt cx="0" cy="0"/>
        </a:xfrm>
      </p:grpSpPr>
      <p:sp>
        <p:nvSpPr>
          <p:cNvPr id="301" name="Google Shape;301;p26"/>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Self Check - </a:t>
            </a:r>
            <a:r>
              <a:rPr lang="en"/>
              <a:t>Review</a:t>
            </a:r>
            <a:endParaRPr/>
          </a:p>
        </p:txBody>
      </p:sp>
      <p:sp>
        <p:nvSpPr>
          <p:cNvPr id="302" name="Google Shape;302;p26"/>
          <p:cNvSpPr txBox="1"/>
          <p:nvPr>
            <p:ph idx="1" type="body"/>
          </p:nvPr>
        </p:nvSpPr>
        <p:spPr>
          <a:xfrm>
            <a:off x="311700" y="1000075"/>
            <a:ext cx="5337300" cy="1051500"/>
          </a:xfrm>
          <a:prstGeom prst="rect">
            <a:avLst/>
          </a:prstGeom>
        </p:spPr>
        <p:txBody>
          <a:bodyPr anchorCtr="0" anchor="t" bIns="91425" lIns="91425" spcFirstLastPara="1" rIns="91425" wrap="square" tIns="91425">
            <a:normAutofit/>
          </a:bodyPr>
          <a:lstStyle/>
          <a:p>
            <a:pPr indent="0" lvl="0" marL="0" rtl="0" algn="l">
              <a:lnSpc>
                <a:spcPct val="105000"/>
              </a:lnSpc>
              <a:spcBef>
                <a:spcPts val="0"/>
              </a:spcBef>
              <a:spcAft>
                <a:spcPts val="300"/>
              </a:spcAft>
              <a:buNone/>
            </a:pPr>
            <a:r>
              <a:rPr lang="en" sz="1700">
                <a:solidFill>
                  <a:srgbClr val="1D2125"/>
                </a:solidFill>
              </a:rPr>
              <a:t>The number of texts a teen sends, 𝑇, in days, 𝑑, is shown in the table below. Write an equation in slope-intercept form then predict the number of texts sent in 8 days.</a:t>
            </a:r>
            <a:endParaRPr sz="1700">
              <a:solidFill>
                <a:srgbClr val="1D2125"/>
              </a:solidFill>
            </a:endParaRPr>
          </a:p>
        </p:txBody>
      </p:sp>
      <p:pic>
        <p:nvPicPr>
          <p:cNvPr id="303" name="Google Shape;303;p26" title="additional resource-1.png"/>
          <p:cNvPicPr preferRelativeResize="0"/>
          <p:nvPr/>
        </p:nvPicPr>
        <p:blipFill>
          <a:blip r:embed="rId3">
            <a:alphaModFix/>
          </a:blip>
          <a:stretch>
            <a:fillRect/>
          </a:stretch>
        </p:blipFill>
        <p:spPr>
          <a:xfrm>
            <a:off x="8686800" y="137972"/>
            <a:ext cx="274320" cy="274320"/>
          </a:xfrm>
          <a:prstGeom prst="rect">
            <a:avLst/>
          </a:prstGeom>
          <a:noFill/>
          <a:ln>
            <a:noFill/>
          </a:ln>
        </p:spPr>
      </p:pic>
      <p:sp>
        <p:nvSpPr>
          <p:cNvPr id="304" name="Google Shape;304;p26"/>
          <p:cNvSpPr txBox="1"/>
          <p:nvPr>
            <p:ph idx="12" type="sldNum"/>
          </p:nvPr>
        </p:nvSpPr>
        <p:spPr>
          <a:xfrm>
            <a:off x="8283608" y="47271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305" name="Google Shape;305;p26"/>
          <p:cNvSpPr txBox="1"/>
          <p:nvPr>
            <p:ph idx="2" type="sldNum"/>
          </p:nvPr>
        </p:nvSpPr>
        <p:spPr>
          <a:xfrm>
            <a:off x="311700" y="47271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a:t>3.2.3 Writing Linear Models without Technology - Additional Resources</a:t>
            </a:r>
            <a:endParaRPr/>
          </a:p>
        </p:txBody>
      </p:sp>
      <p:sp>
        <p:nvSpPr>
          <p:cNvPr id="306" name="Google Shape;306;p26"/>
          <p:cNvSpPr/>
          <p:nvPr/>
        </p:nvSpPr>
        <p:spPr>
          <a:xfrm>
            <a:off x="5769900" y="887175"/>
            <a:ext cx="3191100" cy="3717300"/>
          </a:xfrm>
          <a:prstGeom prst="roundRect">
            <a:avLst>
              <a:gd fmla="val 16667" name="adj"/>
            </a:avLst>
          </a:prstGeom>
          <a:solidFill>
            <a:srgbClr val="EEEEEE"/>
          </a:solidFill>
          <a:ln>
            <a:noFill/>
          </a:ln>
        </p:spPr>
        <p:txBody>
          <a:bodyPr anchorCtr="0" anchor="ctr" bIns="91425" lIns="91425" spcFirstLastPara="1" rIns="91425" wrap="square" tIns="91425">
            <a:noAutofit/>
          </a:bodyPr>
          <a:lstStyle/>
          <a:p>
            <a:pPr indent="0" lvl="0" marL="0" rtl="0" algn="l">
              <a:lnSpc>
                <a:spcPct val="115000"/>
              </a:lnSpc>
              <a:spcBef>
                <a:spcPts val="0"/>
              </a:spcBef>
              <a:spcAft>
                <a:spcPts val="0"/>
              </a:spcAft>
              <a:buNone/>
            </a:pPr>
            <a:r>
              <a:rPr b="1" lang="en" sz="1800">
                <a:solidFill>
                  <a:srgbClr val="1D2125"/>
                </a:solidFill>
                <a:latin typeface="Calibri"/>
                <a:ea typeface="Calibri"/>
                <a:cs typeface="Calibri"/>
                <a:sym typeface="Calibri"/>
              </a:rPr>
              <a:t>WRITING LINEAR EQUATIONS FROM TABLES AND GRAPHS</a:t>
            </a:r>
            <a:endParaRPr b="1" sz="1800">
              <a:solidFill>
                <a:srgbClr val="1D2125"/>
              </a:solidFill>
              <a:latin typeface="Calibri"/>
              <a:ea typeface="Calibri"/>
              <a:cs typeface="Calibri"/>
              <a:sym typeface="Calibri"/>
            </a:endParaRPr>
          </a:p>
          <a:p>
            <a:pPr indent="0" lvl="0" marL="0" rtl="0" algn="l">
              <a:lnSpc>
                <a:spcPct val="115000"/>
              </a:lnSpc>
              <a:spcBef>
                <a:spcPts val="0"/>
              </a:spcBef>
              <a:spcAft>
                <a:spcPts val="0"/>
              </a:spcAft>
              <a:buNone/>
            </a:pPr>
            <a:r>
              <a:t/>
            </a:r>
            <a:endParaRPr b="1" sz="1800">
              <a:solidFill>
                <a:srgbClr val="1D2125"/>
              </a:solidFill>
              <a:latin typeface="Calibri"/>
              <a:ea typeface="Calibri"/>
              <a:cs typeface="Calibri"/>
              <a:sym typeface="Calibri"/>
            </a:endParaRPr>
          </a:p>
          <a:p>
            <a:pPr indent="0" lvl="0" marL="0" rtl="0" algn="l">
              <a:lnSpc>
                <a:spcPct val="115000"/>
              </a:lnSpc>
              <a:spcBef>
                <a:spcPts val="0"/>
              </a:spcBef>
              <a:spcAft>
                <a:spcPts val="0"/>
              </a:spcAft>
              <a:buNone/>
            </a:pPr>
            <a:r>
              <a:rPr b="1" lang="en" sz="1800">
                <a:solidFill>
                  <a:srgbClr val="1D2125"/>
                </a:solidFill>
                <a:latin typeface="Calibri"/>
                <a:ea typeface="Calibri"/>
                <a:cs typeface="Calibri"/>
                <a:sym typeface="Calibri"/>
              </a:rPr>
              <a:t>Step 1 -</a:t>
            </a:r>
            <a:r>
              <a:rPr lang="en" sz="1800">
                <a:solidFill>
                  <a:srgbClr val="1D2125"/>
                </a:solidFill>
                <a:latin typeface="Calibri"/>
                <a:ea typeface="Calibri"/>
                <a:cs typeface="Calibri"/>
                <a:sym typeface="Calibri"/>
              </a:rPr>
              <a:t> Find the </a:t>
            </a:r>
            <a:r>
              <a:rPr i="1" lang="en" sz="1800">
                <a:solidFill>
                  <a:srgbClr val="1D2125"/>
                </a:solidFill>
                <a:latin typeface="Times New Roman"/>
                <a:ea typeface="Times New Roman"/>
                <a:cs typeface="Times New Roman"/>
                <a:sym typeface="Times New Roman"/>
              </a:rPr>
              <a:t>y</a:t>
            </a:r>
            <a:r>
              <a:rPr lang="en" sz="1800">
                <a:solidFill>
                  <a:srgbClr val="1D2125"/>
                </a:solidFill>
                <a:latin typeface="Calibri"/>
                <a:ea typeface="Calibri"/>
                <a:cs typeface="Calibri"/>
                <a:sym typeface="Calibri"/>
              </a:rPr>
              <a:t>-intercept.</a:t>
            </a:r>
            <a:endParaRPr sz="1800">
              <a:solidFill>
                <a:srgbClr val="1D2125"/>
              </a:solidFill>
              <a:latin typeface="Calibri"/>
              <a:ea typeface="Calibri"/>
              <a:cs typeface="Calibri"/>
              <a:sym typeface="Calibri"/>
            </a:endParaRPr>
          </a:p>
          <a:p>
            <a:pPr indent="0" lvl="0" marL="0" rtl="0" algn="l">
              <a:lnSpc>
                <a:spcPct val="115000"/>
              </a:lnSpc>
              <a:spcBef>
                <a:spcPts val="0"/>
              </a:spcBef>
              <a:spcAft>
                <a:spcPts val="0"/>
              </a:spcAft>
              <a:buNone/>
            </a:pPr>
            <a:r>
              <a:rPr b="1" lang="en" sz="1800">
                <a:solidFill>
                  <a:srgbClr val="1D2125"/>
                </a:solidFill>
                <a:latin typeface="Calibri"/>
                <a:ea typeface="Calibri"/>
                <a:cs typeface="Calibri"/>
                <a:sym typeface="Calibri"/>
              </a:rPr>
              <a:t>S</a:t>
            </a:r>
            <a:r>
              <a:rPr b="1" lang="en" sz="1800">
                <a:solidFill>
                  <a:srgbClr val="1D2125"/>
                </a:solidFill>
                <a:latin typeface="Calibri"/>
                <a:ea typeface="Calibri"/>
                <a:cs typeface="Calibri"/>
                <a:sym typeface="Calibri"/>
              </a:rPr>
              <a:t>tep</a:t>
            </a:r>
            <a:r>
              <a:rPr b="1" lang="en" sz="1800">
                <a:solidFill>
                  <a:srgbClr val="1D2125"/>
                </a:solidFill>
                <a:latin typeface="Calibri"/>
                <a:ea typeface="Calibri"/>
                <a:cs typeface="Calibri"/>
                <a:sym typeface="Calibri"/>
              </a:rPr>
              <a:t> 2 -</a:t>
            </a:r>
            <a:r>
              <a:rPr lang="en" sz="1800">
                <a:solidFill>
                  <a:srgbClr val="1D2125"/>
                </a:solidFill>
                <a:latin typeface="Calibri"/>
                <a:ea typeface="Calibri"/>
                <a:cs typeface="Calibri"/>
                <a:sym typeface="Calibri"/>
              </a:rPr>
              <a:t> Find the slope. </a:t>
            </a:r>
            <a:endParaRPr sz="1800">
              <a:solidFill>
                <a:srgbClr val="1D2125"/>
              </a:solidFill>
              <a:latin typeface="Calibri"/>
              <a:ea typeface="Calibri"/>
              <a:cs typeface="Calibri"/>
              <a:sym typeface="Calibri"/>
            </a:endParaRPr>
          </a:p>
          <a:p>
            <a:pPr indent="0" lvl="0" marL="0" rtl="0" algn="l">
              <a:lnSpc>
                <a:spcPct val="115000"/>
              </a:lnSpc>
              <a:spcBef>
                <a:spcPts val="0"/>
              </a:spcBef>
              <a:spcAft>
                <a:spcPts val="0"/>
              </a:spcAft>
              <a:buNone/>
            </a:pPr>
            <a:r>
              <a:rPr b="1" lang="en" sz="1800">
                <a:solidFill>
                  <a:srgbClr val="1D2125"/>
                </a:solidFill>
                <a:latin typeface="Calibri"/>
                <a:ea typeface="Calibri"/>
                <a:cs typeface="Calibri"/>
                <a:sym typeface="Calibri"/>
              </a:rPr>
              <a:t>S</a:t>
            </a:r>
            <a:r>
              <a:rPr b="1" lang="en" sz="1800">
                <a:solidFill>
                  <a:srgbClr val="1D2125"/>
                </a:solidFill>
                <a:latin typeface="Calibri"/>
                <a:ea typeface="Calibri"/>
                <a:cs typeface="Calibri"/>
                <a:sym typeface="Calibri"/>
              </a:rPr>
              <a:t>tep</a:t>
            </a:r>
            <a:r>
              <a:rPr b="1" lang="en" sz="1800">
                <a:solidFill>
                  <a:srgbClr val="1D2125"/>
                </a:solidFill>
                <a:latin typeface="Calibri"/>
                <a:ea typeface="Calibri"/>
                <a:cs typeface="Calibri"/>
                <a:sym typeface="Calibri"/>
              </a:rPr>
              <a:t> 3 -</a:t>
            </a:r>
            <a:r>
              <a:rPr lang="en" sz="1800">
                <a:solidFill>
                  <a:srgbClr val="1D2125"/>
                </a:solidFill>
                <a:latin typeface="Calibri"/>
                <a:ea typeface="Calibri"/>
                <a:cs typeface="Calibri"/>
                <a:sym typeface="Calibri"/>
              </a:rPr>
              <a:t> Write the equation in slope-intercept form, </a:t>
            </a:r>
            <a:br>
              <a:rPr lang="en" sz="1800">
                <a:solidFill>
                  <a:srgbClr val="1D2125"/>
                </a:solidFill>
                <a:latin typeface="Calibri"/>
                <a:ea typeface="Calibri"/>
                <a:cs typeface="Calibri"/>
                <a:sym typeface="Calibri"/>
              </a:rPr>
            </a:br>
            <a:r>
              <a:rPr i="1" lang="en" sz="1800">
                <a:solidFill>
                  <a:srgbClr val="1D2125"/>
                </a:solidFill>
                <a:latin typeface="Times New Roman"/>
                <a:ea typeface="Times New Roman"/>
                <a:cs typeface="Times New Roman"/>
                <a:sym typeface="Times New Roman"/>
              </a:rPr>
              <a:t>y</a:t>
            </a:r>
            <a:r>
              <a:rPr lang="en" sz="1800">
                <a:solidFill>
                  <a:srgbClr val="1D2125"/>
                </a:solidFill>
                <a:latin typeface="Calibri"/>
                <a:ea typeface="Calibri"/>
                <a:cs typeface="Calibri"/>
                <a:sym typeface="Calibri"/>
              </a:rPr>
              <a:t> = </a:t>
            </a:r>
            <a:r>
              <a:rPr lang="en" sz="1800">
                <a:solidFill>
                  <a:srgbClr val="1155CC"/>
                </a:solidFill>
                <a:latin typeface="Calibri"/>
                <a:ea typeface="Calibri"/>
                <a:cs typeface="Calibri"/>
                <a:sym typeface="Calibri"/>
              </a:rPr>
              <a:t>m</a:t>
            </a:r>
            <a:r>
              <a:rPr i="1" lang="en" sz="1800">
                <a:solidFill>
                  <a:srgbClr val="1D2125"/>
                </a:solidFill>
                <a:latin typeface="Times New Roman"/>
                <a:ea typeface="Times New Roman"/>
                <a:cs typeface="Times New Roman"/>
                <a:sym typeface="Times New Roman"/>
              </a:rPr>
              <a:t>x</a:t>
            </a:r>
            <a:r>
              <a:rPr lang="en" sz="1800">
                <a:solidFill>
                  <a:srgbClr val="1D2125"/>
                </a:solidFill>
                <a:latin typeface="Calibri"/>
                <a:ea typeface="Calibri"/>
                <a:cs typeface="Calibri"/>
                <a:sym typeface="Calibri"/>
              </a:rPr>
              <a:t> + </a:t>
            </a:r>
            <a:r>
              <a:rPr lang="en" sz="1800">
                <a:solidFill>
                  <a:srgbClr val="1155CC"/>
                </a:solidFill>
                <a:latin typeface="Calibri"/>
                <a:ea typeface="Calibri"/>
                <a:cs typeface="Calibri"/>
                <a:sym typeface="Calibri"/>
              </a:rPr>
              <a:t>b</a:t>
            </a:r>
            <a:r>
              <a:rPr lang="en" sz="1800">
                <a:solidFill>
                  <a:srgbClr val="1D2125"/>
                </a:solidFill>
                <a:latin typeface="Calibri"/>
                <a:ea typeface="Calibri"/>
                <a:cs typeface="Calibri"/>
                <a:sym typeface="Calibri"/>
              </a:rPr>
              <a:t>. </a:t>
            </a:r>
            <a:endParaRPr sz="1800">
              <a:solidFill>
                <a:srgbClr val="1D2125"/>
              </a:solidFill>
              <a:latin typeface="Calibri"/>
              <a:ea typeface="Calibri"/>
              <a:cs typeface="Calibri"/>
              <a:sym typeface="Calibri"/>
            </a:endParaRPr>
          </a:p>
          <a:p>
            <a:pPr indent="0" lvl="0" marL="0" rtl="0" algn="l">
              <a:lnSpc>
                <a:spcPct val="115000"/>
              </a:lnSpc>
              <a:spcBef>
                <a:spcPts val="0"/>
              </a:spcBef>
              <a:spcAft>
                <a:spcPts val="0"/>
              </a:spcAft>
              <a:buNone/>
            </a:pPr>
            <a:r>
              <a:rPr b="1" lang="en" sz="1800">
                <a:solidFill>
                  <a:srgbClr val="1D2125"/>
                </a:solidFill>
                <a:latin typeface="Calibri"/>
                <a:ea typeface="Calibri"/>
                <a:cs typeface="Calibri"/>
                <a:sym typeface="Calibri"/>
              </a:rPr>
              <a:t>S</a:t>
            </a:r>
            <a:r>
              <a:rPr b="1" lang="en" sz="1800">
                <a:solidFill>
                  <a:srgbClr val="1D2125"/>
                </a:solidFill>
                <a:latin typeface="Calibri"/>
                <a:ea typeface="Calibri"/>
                <a:cs typeface="Calibri"/>
                <a:sym typeface="Calibri"/>
              </a:rPr>
              <a:t>tep</a:t>
            </a:r>
            <a:r>
              <a:rPr b="1" lang="en" sz="1800">
                <a:solidFill>
                  <a:srgbClr val="1D2125"/>
                </a:solidFill>
                <a:latin typeface="Calibri"/>
                <a:ea typeface="Calibri"/>
                <a:cs typeface="Calibri"/>
                <a:sym typeface="Calibri"/>
              </a:rPr>
              <a:t> 4 -</a:t>
            </a:r>
            <a:r>
              <a:rPr lang="en" sz="1800">
                <a:solidFill>
                  <a:srgbClr val="1D2125"/>
                </a:solidFill>
                <a:latin typeface="Calibri"/>
                <a:ea typeface="Calibri"/>
                <a:cs typeface="Calibri"/>
                <a:sym typeface="Calibri"/>
              </a:rPr>
              <a:t> Make a prediction using the equation. </a:t>
            </a:r>
            <a:endParaRPr sz="1800">
              <a:solidFill>
                <a:srgbClr val="1D2125"/>
              </a:solidFill>
              <a:latin typeface="Calibri"/>
              <a:ea typeface="Calibri"/>
              <a:cs typeface="Calibri"/>
              <a:sym typeface="Calibri"/>
            </a:endParaRPr>
          </a:p>
        </p:txBody>
      </p:sp>
      <p:cxnSp>
        <p:nvCxnSpPr>
          <p:cNvPr id="307" name="Google Shape;307;p26"/>
          <p:cNvCxnSpPr/>
          <p:nvPr/>
        </p:nvCxnSpPr>
        <p:spPr>
          <a:xfrm>
            <a:off x="5929625" y="2055150"/>
            <a:ext cx="2874900" cy="11100"/>
          </a:xfrm>
          <a:prstGeom prst="straightConnector1">
            <a:avLst/>
          </a:prstGeom>
          <a:noFill/>
          <a:ln cap="flat" cmpd="sng" w="28575">
            <a:solidFill>
              <a:schemeClr val="dk2"/>
            </a:solidFill>
            <a:prstDash val="solid"/>
            <a:round/>
            <a:headEnd len="med" w="med" type="none"/>
            <a:tailEnd len="med" w="med" type="none"/>
          </a:ln>
        </p:spPr>
      </p:cxnSp>
      <p:graphicFrame>
        <p:nvGraphicFramePr>
          <p:cNvPr id="308" name="Google Shape;308;p26"/>
          <p:cNvGraphicFramePr/>
          <p:nvPr/>
        </p:nvGraphicFramePr>
        <p:xfrm>
          <a:off x="638838" y="2046023"/>
          <a:ext cx="3000000" cy="3000000"/>
        </p:xfrm>
        <a:graphic>
          <a:graphicData uri="http://schemas.openxmlformats.org/drawingml/2006/table">
            <a:tbl>
              <a:tblPr>
                <a:noFill/>
                <a:tableStyleId>{A335BD93-A76E-4B67-BD54-17290DF7FB1F}</a:tableStyleId>
              </a:tblPr>
              <a:tblGrid>
                <a:gridCol w="1191525"/>
                <a:gridCol w="795925"/>
                <a:gridCol w="795925"/>
                <a:gridCol w="795925"/>
                <a:gridCol w="795925"/>
              </a:tblGrid>
              <a:tr h="381000">
                <a:tc>
                  <a:txBody>
                    <a:bodyPr/>
                    <a:lstStyle/>
                    <a:p>
                      <a:pPr indent="0" lvl="0" marL="0" rtl="0" algn="l">
                        <a:spcBef>
                          <a:spcPts val="0"/>
                        </a:spcBef>
                        <a:spcAft>
                          <a:spcPts val="0"/>
                        </a:spcAft>
                        <a:buNone/>
                      </a:pPr>
                      <a:r>
                        <a:rPr b="1" lang="en">
                          <a:solidFill>
                            <a:schemeClr val="lt1"/>
                          </a:solidFill>
                          <a:latin typeface="Helvetica Neue"/>
                          <a:ea typeface="Helvetica Neue"/>
                          <a:cs typeface="Helvetica Neue"/>
                          <a:sym typeface="Helvetica Neue"/>
                        </a:rPr>
                        <a:t>Days</a:t>
                      </a:r>
                      <a:r>
                        <a:rPr b="1" lang="en">
                          <a:solidFill>
                            <a:schemeClr val="lt1"/>
                          </a:solidFill>
                          <a:latin typeface="Helvetica Neue"/>
                          <a:ea typeface="Helvetica Neue"/>
                          <a:cs typeface="Helvetica Neue"/>
                          <a:sym typeface="Helvetica Neue"/>
                        </a:rPr>
                        <a:t>, </a:t>
                      </a:r>
                      <a:r>
                        <a:rPr b="1" i="1" lang="en">
                          <a:solidFill>
                            <a:schemeClr val="lt1"/>
                          </a:solidFill>
                          <a:latin typeface="Times New Roman"/>
                          <a:ea typeface="Times New Roman"/>
                          <a:cs typeface="Times New Roman"/>
                          <a:sym typeface="Times New Roman"/>
                        </a:rPr>
                        <a:t>d</a:t>
                      </a:r>
                      <a:endParaRPr b="1" i="1">
                        <a:solidFill>
                          <a:schemeClr val="lt1"/>
                        </a:solidFill>
                        <a:latin typeface="Times New Roman"/>
                        <a:ea typeface="Times New Roman"/>
                        <a:cs typeface="Times New Roman"/>
                        <a:sym typeface="Times New Roman"/>
                      </a:endParaRPr>
                    </a:p>
                  </a:txBody>
                  <a:tcPr marT="91425" marB="91425" marR="91425" marL="91425">
                    <a:solidFill>
                      <a:srgbClr val="005047"/>
                    </a:solidFill>
                  </a:tcPr>
                </a:tc>
                <a:tc>
                  <a:txBody>
                    <a:bodyPr/>
                    <a:lstStyle/>
                    <a:p>
                      <a:pPr indent="0" lvl="0" marL="0" rtl="0" algn="ctr">
                        <a:spcBef>
                          <a:spcPts val="0"/>
                        </a:spcBef>
                        <a:spcAft>
                          <a:spcPts val="0"/>
                        </a:spcAft>
                        <a:buNone/>
                      </a:pPr>
                      <a:r>
                        <a:rPr lang="en" sz="1700">
                          <a:latin typeface="Calibri"/>
                          <a:ea typeface="Calibri"/>
                          <a:cs typeface="Calibri"/>
                          <a:sym typeface="Calibri"/>
                        </a:rPr>
                        <a:t>1</a:t>
                      </a:r>
                      <a:endParaRPr sz="1700">
                        <a:latin typeface="Calibri"/>
                        <a:ea typeface="Calibri"/>
                        <a:cs typeface="Calibri"/>
                        <a:sym typeface="Calibri"/>
                      </a:endParaRPr>
                    </a:p>
                  </a:txBody>
                  <a:tcPr marT="91425" marB="91425" marR="91425" marL="91425" anchor="ctr"/>
                </a:tc>
                <a:tc>
                  <a:txBody>
                    <a:bodyPr/>
                    <a:lstStyle/>
                    <a:p>
                      <a:pPr indent="0" lvl="0" marL="0" rtl="0" algn="ctr">
                        <a:spcBef>
                          <a:spcPts val="0"/>
                        </a:spcBef>
                        <a:spcAft>
                          <a:spcPts val="0"/>
                        </a:spcAft>
                        <a:buNone/>
                      </a:pPr>
                      <a:r>
                        <a:rPr lang="en" sz="1700">
                          <a:latin typeface="Calibri"/>
                          <a:ea typeface="Calibri"/>
                          <a:cs typeface="Calibri"/>
                          <a:sym typeface="Calibri"/>
                        </a:rPr>
                        <a:t>2</a:t>
                      </a:r>
                      <a:endParaRPr sz="1700">
                        <a:latin typeface="Calibri"/>
                        <a:ea typeface="Calibri"/>
                        <a:cs typeface="Calibri"/>
                        <a:sym typeface="Calibri"/>
                      </a:endParaRPr>
                    </a:p>
                  </a:txBody>
                  <a:tcPr marT="91425" marB="91425" marR="91425" marL="91425" anchor="ctr"/>
                </a:tc>
                <a:tc>
                  <a:txBody>
                    <a:bodyPr/>
                    <a:lstStyle/>
                    <a:p>
                      <a:pPr indent="0" lvl="0" marL="0" rtl="0" algn="ctr">
                        <a:spcBef>
                          <a:spcPts val="0"/>
                        </a:spcBef>
                        <a:spcAft>
                          <a:spcPts val="0"/>
                        </a:spcAft>
                        <a:buNone/>
                      </a:pPr>
                      <a:r>
                        <a:rPr lang="en" sz="1700">
                          <a:latin typeface="Calibri"/>
                          <a:ea typeface="Calibri"/>
                          <a:cs typeface="Calibri"/>
                          <a:sym typeface="Calibri"/>
                        </a:rPr>
                        <a:t>3</a:t>
                      </a:r>
                      <a:endParaRPr sz="1700">
                        <a:latin typeface="Calibri"/>
                        <a:ea typeface="Calibri"/>
                        <a:cs typeface="Calibri"/>
                        <a:sym typeface="Calibri"/>
                      </a:endParaRPr>
                    </a:p>
                  </a:txBody>
                  <a:tcPr marT="91425" marB="91425" marR="91425" marL="91425" anchor="ctr"/>
                </a:tc>
                <a:tc>
                  <a:txBody>
                    <a:bodyPr/>
                    <a:lstStyle/>
                    <a:p>
                      <a:pPr indent="0" lvl="0" marL="0" rtl="0" algn="ctr">
                        <a:spcBef>
                          <a:spcPts val="0"/>
                        </a:spcBef>
                        <a:spcAft>
                          <a:spcPts val="0"/>
                        </a:spcAft>
                        <a:buNone/>
                      </a:pPr>
                      <a:r>
                        <a:rPr lang="en" sz="1700">
                          <a:latin typeface="Calibri"/>
                          <a:ea typeface="Calibri"/>
                          <a:cs typeface="Calibri"/>
                          <a:sym typeface="Calibri"/>
                        </a:rPr>
                        <a:t>4</a:t>
                      </a:r>
                      <a:endParaRPr sz="1700">
                        <a:latin typeface="Calibri"/>
                        <a:ea typeface="Calibri"/>
                        <a:cs typeface="Calibri"/>
                        <a:sym typeface="Calibri"/>
                      </a:endParaRPr>
                    </a:p>
                  </a:txBody>
                  <a:tcPr marT="91425" marB="91425" marR="91425" marL="91425" anchor="ctr"/>
                </a:tc>
              </a:tr>
              <a:tr h="381000">
                <a:tc>
                  <a:txBody>
                    <a:bodyPr/>
                    <a:lstStyle/>
                    <a:p>
                      <a:pPr indent="0" lvl="0" marL="0" rtl="0" algn="l">
                        <a:spcBef>
                          <a:spcPts val="0"/>
                        </a:spcBef>
                        <a:spcAft>
                          <a:spcPts val="0"/>
                        </a:spcAft>
                        <a:buNone/>
                      </a:pPr>
                      <a:r>
                        <a:rPr b="1" lang="en">
                          <a:solidFill>
                            <a:schemeClr val="lt1"/>
                          </a:solidFill>
                          <a:latin typeface="Helvetica Neue"/>
                          <a:ea typeface="Helvetica Neue"/>
                          <a:cs typeface="Helvetica Neue"/>
                          <a:sym typeface="Helvetica Neue"/>
                        </a:rPr>
                        <a:t>Number of texts, </a:t>
                      </a:r>
                      <a:r>
                        <a:rPr b="1" i="1" lang="en">
                          <a:solidFill>
                            <a:schemeClr val="lt1"/>
                          </a:solidFill>
                          <a:latin typeface="Times New Roman"/>
                          <a:ea typeface="Times New Roman"/>
                          <a:cs typeface="Times New Roman"/>
                          <a:sym typeface="Times New Roman"/>
                        </a:rPr>
                        <a:t>T</a:t>
                      </a:r>
                      <a:endParaRPr b="1" i="1">
                        <a:solidFill>
                          <a:schemeClr val="lt1"/>
                        </a:solidFill>
                        <a:latin typeface="Times New Roman"/>
                        <a:ea typeface="Times New Roman"/>
                        <a:cs typeface="Times New Roman"/>
                        <a:sym typeface="Times New Roman"/>
                      </a:endParaRPr>
                    </a:p>
                  </a:txBody>
                  <a:tcPr marT="91425" marB="91425" marR="91425" marL="91425">
                    <a:solidFill>
                      <a:srgbClr val="005047"/>
                    </a:solidFill>
                  </a:tcPr>
                </a:tc>
                <a:tc>
                  <a:txBody>
                    <a:bodyPr/>
                    <a:lstStyle/>
                    <a:p>
                      <a:pPr indent="0" lvl="0" marL="0" rtl="0" algn="ctr">
                        <a:spcBef>
                          <a:spcPts val="0"/>
                        </a:spcBef>
                        <a:spcAft>
                          <a:spcPts val="0"/>
                        </a:spcAft>
                        <a:buNone/>
                      </a:pPr>
                      <a:r>
                        <a:rPr lang="en" sz="1700">
                          <a:latin typeface="Calibri"/>
                          <a:ea typeface="Calibri"/>
                          <a:cs typeface="Calibri"/>
                          <a:sym typeface="Calibri"/>
                        </a:rPr>
                        <a:t>65</a:t>
                      </a:r>
                      <a:endParaRPr sz="1700">
                        <a:latin typeface="Calibri"/>
                        <a:ea typeface="Calibri"/>
                        <a:cs typeface="Calibri"/>
                        <a:sym typeface="Calibri"/>
                      </a:endParaRPr>
                    </a:p>
                  </a:txBody>
                  <a:tcPr marT="91425" marB="91425" marR="91425" marL="91425" anchor="ctr"/>
                </a:tc>
                <a:tc>
                  <a:txBody>
                    <a:bodyPr/>
                    <a:lstStyle/>
                    <a:p>
                      <a:pPr indent="0" lvl="0" marL="0" rtl="0" algn="ctr">
                        <a:spcBef>
                          <a:spcPts val="0"/>
                        </a:spcBef>
                        <a:spcAft>
                          <a:spcPts val="0"/>
                        </a:spcAft>
                        <a:buNone/>
                      </a:pPr>
                      <a:r>
                        <a:rPr lang="en" sz="1700">
                          <a:latin typeface="Calibri"/>
                          <a:ea typeface="Calibri"/>
                          <a:cs typeface="Calibri"/>
                          <a:sym typeface="Calibri"/>
                        </a:rPr>
                        <a:t>130</a:t>
                      </a:r>
                      <a:endParaRPr sz="1700">
                        <a:latin typeface="Calibri"/>
                        <a:ea typeface="Calibri"/>
                        <a:cs typeface="Calibri"/>
                        <a:sym typeface="Calibri"/>
                      </a:endParaRPr>
                    </a:p>
                  </a:txBody>
                  <a:tcPr marT="91425" marB="91425" marR="91425" marL="91425" anchor="ctr"/>
                </a:tc>
                <a:tc>
                  <a:txBody>
                    <a:bodyPr/>
                    <a:lstStyle/>
                    <a:p>
                      <a:pPr indent="0" lvl="0" marL="0" rtl="0" algn="ctr">
                        <a:spcBef>
                          <a:spcPts val="0"/>
                        </a:spcBef>
                        <a:spcAft>
                          <a:spcPts val="0"/>
                        </a:spcAft>
                        <a:buNone/>
                      </a:pPr>
                      <a:r>
                        <a:rPr lang="en" sz="1700">
                          <a:latin typeface="Calibri"/>
                          <a:ea typeface="Calibri"/>
                          <a:cs typeface="Calibri"/>
                          <a:sym typeface="Calibri"/>
                        </a:rPr>
                        <a:t>195</a:t>
                      </a:r>
                      <a:endParaRPr sz="1700">
                        <a:latin typeface="Calibri"/>
                        <a:ea typeface="Calibri"/>
                        <a:cs typeface="Calibri"/>
                        <a:sym typeface="Calibri"/>
                      </a:endParaRPr>
                    </a:p>
                  </a:txBody>
                  <a:tcPr marT="91425" marB="91425" marR="91425" marL="91425" anchor="ctr"/>
                </a:tc>
                <a:tc>
                  <a:txBody>
                    <a:bodyPr/>
                    <a:lstStyle/>
                    <a:p>
                      <a:pPr indent="0" lvl="0" marL="0" rtl="0" algn="ctr">
                        <a:spcBef>
                          <a:spcPts val="0"/>
                        </a:spcBef>
                        <a:spcAft>
                          <a:spcPts val="0"/>
                        </a:spcAft>
                        <a:buNone/>
                      </a:pPr>
                      <a:r>
                        <a:rPr lang="en" sz="1700">
                          <a:latin typeface="Calibri"/>
                          <a:ea typeface="Calibri"/>
                          <a:cs typeface="Calibri"/>
                          <a:sym typeface="Calibri"/>
                        </a:rPr>
                        <a:t>260</a:t>
                      </a:r>
                      <a:endParaRPr sz="1700">
                        <a:latin typeface="Calibri"/>
                        <a:ea typeface="Calibri"/>
                        <a:cs typeface="Calibri"/>
                        <a:sym typeface="Calibri"/>
                      </a:endParaRPr>
                    </a:p>
                  </a:txBody>
                  <a:tcPr marT="91425" marB="91425" marR="91425" marL="91425" anchor="ctr"/>
                </a:tc>
              </a:tr>
            </a:tbl>
          </a:graphicData>
        </a:graphic>
      </p:graphicFrame>
      <p:sp>
        <p:nvSpPr>
          <p:cNvPr id="309" name="Google Shape;309;p26"/>
          <p:cNvSpPr txBox="1"/>
          <p:nvPr/>
        </p:nvSpPr>
        <p:spPr>
          <a:xfrm>
            <a:off x="311700" y="3180600"/>
            <a:ext cx="5224800" cy="1523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1700">
                <a:solidFill>
                  <a:srgbClr val="424242"/>
                </a:solidFill>
                <a:latin typeface="Calibri"/>
                <a:ea typeface="Calibri"/>
                <a:cs typeface="Calibri"/>
                <a:sym typeface="Calibri"/>
              </a:rPr>
              <a:t>Step 1 -</a:t>
            </a:r>
            <a:r>
              <a:rPr lang="en" sz="1700">
                <a:solidFill>
                  <a:srgbClr val="424242"/>
                </a:solidFill>
                <a:latin typeface="Calibri"/>
                <a:ea typeface="Calibri"/>
                <a:cs typeface="Calibri"/>
                <a:sym typeface="Calibri"/>
              </a:rPr>
              <a:t> If we work backward, the y-intercept is 0. </a:t>
            </a:r>
            <a:endParaRPr sz="1700">
              <a:solidFill>
                <a:srgbClr val="424242"/>
              </a:solidFill>
              <a:latin typeface="Calibri"/>
              <a:ea typeface="Calibri"/>
              <a:cs typeface="Calibri"/>
              <a:sym typeface="Calibri"/>
            </a:endParaRPr>
          </a:p>
          <a:p>
            <a:pPr indent="0" lvl="0" marL="0" rtl="0" algn="l">
              <a:spcBef>
                <a:spcPts val="0"/>
              </a:spcBef>
              <a:spcAft>
                <a:spcPts val="0"/>
              </a:spcAft>
              <a:buNone/>
            </a:pPr>
            <a:r>
              <a:rPr b="1" lang="en" sz="1700">
                <a:solidFill>
                  <a:srgbClr val="424242"/>
                </a:solidFill>
                <a:latin typeface="Calibri"/>
                <a:ea typeface="Calibri"/>
                <a:cs typeface="Calibri"/>
                <a:sym typeface="Calibri"/>
              </a:rPr>
              <a:t>Step 2 -</a:t>
            </a:r>
            <a:r>
              <a:rPr lang="en" sz="1700">
                <a:solidFill>
                  <a:srgbClr val="424242"/>
                </a:solidFill>
                <a:latin typeface="Calibri"/>
                <a:ea typeface="Calibri"/>
                <a:cs typeface="Calibri"/>
                <a:sym typeface="Calibri"/>
              </a:rPr>
              <a:t> The slope is 65 because the change in </a:t>
            </a:r>
            <a:r>
              <a:rPr i="1" lang="en" sz="1700">
                <a:solidFill>
                  <a:srgbClr val="424242"/>
                </a:solidFill>
                <a:latin typeface="Times New Roman"/>
                <a:ea typeface="Times New Roman"/>
                <a:cs typeface="Times New Roman"/>
                <a:sym typeface="Times New Roman"/>
              </a:rPr>
              <a:t>y</a:t>
            </a:r>
            <a:r>
              <a:rPr lang="en" sz="1700">
                <a:solidFill>
                  <a:srgbClr val="424242"/>
                </a:solidFill>
                <a:latin typeface="Calibri"/>
                <a:ea typeface="Calibri"/>
                <a:cs typeface="Calibri"/>
                <a:sym typeface="Calibri"/>
              </a:rPr>
              <a:t> is 65 </a:t>
            </a:r>
            <a:br>
              <a:rPr lang="en" sz="1700">
                <a:solidFill>
                  <a:srgbClr val="424242"/>
                </a:solidFill>
                <a:latin typeface="Calibri"/>
                <a:ea typeface="Calibri"/>
                <a:cs typeface="Calibri"/>
                <a:sym typeface="Calibri"/>
              </a:rPr>
            </a:br>
            <a:r>
              <a:rPr lang="en" sz="1700">
                <a:solidFill>
                  <a:srgbClr val="424242"/>
                </a:solidFill>
                <a:latin typeface="Calibri"/>
                <a:ea typeface="Calibri"/>
                <a:cs typeface="Calibri"/>
                <a:sym typeface="Calibri"/>
              </a:rPr>
              <a:t>and the change in 𝑥 is 1.</a:t>
            </a:r>
            <a:endParaRPr sz="1700">
              <a:solidFill>
                <a:srgbClr val="424242"/>
              </a:solidFill>
              <a:latin typeface="Calibri"/>
              <a:ea typeface="Calibri"/>
              <a:cs typeface="Calibri"/>
              <a:sym typeface="Calibri"/>
            </a:endParaRPr>
          </a:p>
          <a:p>
            <a:pPr indent="0" lvl="0" marL="0" rtl="0" algn="l">
              <a:spcBef>
                <a:spcPts val="0"/>
              </a:spcBef>
              <a:spcAft>
                <a:spcPts val="0"/>
              </a:spcAft>
              <a:buNone/>
            </a:pPr>
            <a:r>
              <a:rPr b="1" lang="en" sz="1700">
                <a:solidFill>
                  <a:srgbClr val="424242"/>
                </a:solidFill>
                <a:latin typeface="Calibri"/>
                <a:ea typeface="Calibri"/>
                <a:cs typeface="Calibri"/>
                <a:sym typeface="Calibri"/>
              </a:rPr>
              <a:t>Step 3 -</a:t>
            </a:r>
            <a:r>
              <a:rPr lang="en" sz="1700">
                <a:solidFill>
                  <a:srgbClr val="424242"/>
                </a:solidFill>
                <a:latin typeface="Calibri"/>
                <a:ea typeface="Calibri"/>
                <a:cs typeface="Calibri"/>
                <a:sym typeface="Calibri"/>
              </a:rPr>
              <a:t> </a:t>
            </a:r>
            <a:r>
              <a:rPr i="1" lang="en" sz="1800">
                <a:solidFill>
                  <a:srgbClr val="1D2125"/>
                </a:solidFill>
                <a:latin typeface="Times New Roman"/>
                <a:ea typeface="Times New Roman"/>
                <a:cs typeface="Times New Roman"/>
                <a:sym typeface="Times New Roman"/>
              </a:rPr>
              <a:t>y</a:t>
            </a:r>
            <a:r>
              <a:rPr lang="en" sz="1800">
                <a:solidFill>
                  <a:srgbClr val="1D2125"/>
                </a:solidFill>
                <a:latin typeface="Calibri"/>
                <a:ea typeface="Calibri"/>
                <a:cs typeface="Calibri"/>
                <a:sym typeface="Calibri"/>
              </a:rPr>
              <a:t> = </a:t>
            </a:r>
            <a:r>
              <a:rPr lang="en" sz="1800">
                <a:solidFill>
                  <a:srgbClr val="1155CC"/>
                </a:solidFill>
                <a:latin typeface="Calibri"/>
                <a:ea typeface="Calibri"/>
                <a:cs typeface="Calibri"/>
                <a:sym typeface="Calibri"/>
              </a:rPr>
              <a:t>m</a:t>
            </a:r>
            <a:r>
              <a:rPr i="1" lang="en" sz="1800">
                <a:solidFill>
                  <a:srgbClr val="1D2125"/>
                </a:solidFill>
                <a:latin typeface="Times New Roman"/>
                <a:ea typeface="Times New Roman"/>
                <a:cs typeface="Times New Roman"/>
                <a:sym typeface="Times New Roman"/>
              </a:rPr>
              <a:t>x</a:t>
            </a:r>
            <a:r>
              <a:rPr lang="en" sz="1800">
                <a:solidFill>
                  <a:srgbClr val="1D2125"/>
                </a:solidFill>
                <a:latin typeface="Calibri"/>
                <a:ea typeface="Calibri"/>
                <a:cs typeface="Calibri"/>
                <a:sym typeface="Calibri"/>
              </a:rPr>
              <a:t> + </a:t>
            </a:r>
            <a:r>
              <a:rPr lang="en" sz="1800">
                <a:solidFill>
                  <a:srgbClr val="1155CC"/>
                </a:solidFill>
                <a:latin typeface="Calibri"/>
                <a:ea typeface="Calibri"/>
                <a:cs typeface="Calibri"/>
                <a:sym typeface="Calibri"/>
              </a:rPr>
              <a:t>b </a:t>
            </a:r>
            <a:r>
              <a:rPr lang="en" sz="1800">
                <a:solidFill>
                  <a:schemeClr val="dk1"/>
                </a:solidFill>
                <a:latin typeface="Calibri"/>
                <a:ea typeface="Calibri"/>
                <a:cs typeface="Calibri"/>
                <a:sym typeface="Calibri"/>
              </a:rPr>
              <a:t>so </a:t>
            </a:r>
            <a:r>
              <a:rPr i="1" lang="en" sz="1800">
                <a:solidFill>
                  <a:srgbClr val="1D2125"/>
                </a:solidFill>
                <a:latin typeface="Times New Roman"/>
                <a:ea typeface="Times New Roman"/>
                <a:cs typeface="Times New Roman"/>
                <a:sym typeface="Times New Roman"/>
              </a:rPr>
              <a:t>y</a:t>
            </a:r>
            <a:r>
              <a:rPr lang="en" sz="1800">
                <a:solidFill>
                  <a:srgbClr val="1D2125"/>
                </a:solidFill>
                <a:latin typeface="Calibri"/>
                <a:ea typeface="Calibri"/>
                <a:cs typeface="Calibri"/>
                <a:sym typeface="Calibri"/>
              </a:rPr>
              <a:t> = </a:t>
            </a:r>
            <a:r>
              <a:rPr lang="en" sz="1800">
                <a:solidFill>
                  <a:srgbClr val="1155CC"/>
                </a:solidFill>
                <a:latin typeface="Calibri"/>
                <a:ea typeface="Calibri"/>
                <a:cs typeface="Calibri"/>
                <a:sym typeface="Calibri"/>
              </a:rPr>
              <a:t>65</a:t>
            </a:r>
            <a:r>
              <a:rPr i="1" lang="en" sz="1800">
                <a:solidFill>
                  <a:srgbClr val="1D2125"/>
                </a:solidFill>
                <a:latin typeface="Times New Roman"/>
                <a:ea typeface="Times New Roman"/>
                <a:cs typeface="Times New Roman"/>
                <a:sym typeface="Times New Roman"/>
              </a:rPr>
              <a:t>x</a:t>
            </a:r>
            <a:r>
              <a:rPr lang="en" sz="1800">
                <a:solidFill>
                  <a:srgbClr val="1D2125"/>
                </a:solidFill>
                <a:latin typeface="Calibri"/>
                <a:ea typeface="Calibri"/>
                <a:cs typeface="Calibri"/>
                <a:sym typeface="Calibri"/>
              </a:rPr>
              <a:t> + </a:t>
            </a:r>
            <a:r>
              <a:rPr lang="en" sz="1800">
                <a:solidFill>
                  <a:srgbClr val="1155CC"/>
                </a:solidFill>
                <a:latin typeface="Calibri"/>
                <a:ea typeface="Calibri"/>
                <a:cs typeface="Calibri"/>
                <a:sym typeface="Calibri"/>
              </a:rPr>
              <a:t>0</a:t>
            </a:r>
            <a:r>
              <a:rPr lang="en" sz="1800">
                <a:solidFill>
                  <a:schemeClr val="dk1"/>
                </a:solidFill>
                <a:latin typeface="Calibri"/>
                <a:ea typeface="Calibri"/>
                <a:cs typeface="Calibri"/>
                <a:sym typeface="Calibri"/>
              </a:rPr>
              <a:t>.</a:t>
            </a:r>
            <a:endParaRPr sz="1800">
              <a:solidFill>
                <a:schemeClr val="dk1"/>
              </a:solidFill>
              <a:latin typeface="Calibri"/>
              <a:ea typeface="Calibri"/>
              <a:cs typeface="Calibri"/>
              <a:sym typeface="Calibri"/>
            </a:endParaRPr>
          </a:p>
          <a:p>
            <a:pPr indent="0" lvl="0" marL="0" rtl="0" algn="l">
              <a:spcBef>
                <a:spcPts val="0"/>
              </a:spcBef>
              <a:spcAft>
                <a:spcPts val="0"/>
              </a:spcAft>
              <a:buNone/>
            </a:pPr>
            <a:r>
              <a:rPr b="1" lang="en" sz="1800">
                <a:solidFill>
                  <a:schemeClr val="dk1"/>
                </a:solidFill>
                <a:latin typeface="Calibri"/>
                <a:ea typeface="Calibri"/>
                <a:cs typeface="Calibri"/>
                <a:sym typeface="Calibri"/>
              </a:rPr>
              <a:t>Step 4 -</a:t>
            </a:r>
            <a:r>
              <a:rPr lang="en" sz="1800">
                <a:solidFill>
                  <a:schemeClr val="dk1"/>
                </a:solidFill>
                <a:latin typeface="Calibri"/>
                <a:ea typeface="Calibri"/>
                <a:cs typeface="Calibri"/>
                <a:sym typeface="Calibri"/>
              </a:rPr>
              <a:t> </a:t>
            </a:r>
            <a:r>
              <a:rPr i="1" lang="en" sz="1800">
                <a:solidFill>
                  <a:srgbClr val="1D2125"/>
                </a:solidFill>
                <a:latin typeface="Times New Roman"/>
                <a:ea typeface="Times New Roman"/>
                <a:cs typeface="Times New Roman"/>
                <a:sym typeface="Times New Roman"/>
              </a:rPr>
              <a:t>y</a:t>
            </a:r>
            <a:r>
              <a:rPr lang="en" sz="1800">
                <a:solidFill>
                  <a:srgbClr val="1D2125"/>
                </a:solidFill>
                <a:latin typeface="Calibri"/>
                <a:ea typeface="Calibri"/>
                <a:cs typeface="Calibri"/>
                <a:sym typeface="Calibri"/>
              </a:rPr>
              <a:t> = </a:t>
            </a:r>
            <a:r>
              <a:rPr lang="en" sz="1800">
                <a:solidFill>
                  <a:srgbClr val="1155CC"/>
                </a:solidFill>
                <a:latin typeface="Calibri"/>
                <a:ea typeface="Calibri"/>
                <a:cs typeface="Calibri"/>
                <a:sym typeface="Calibri"/>
              </a:rPr>
              <a:t>65</a:t>
            </a:r>
            <a:r>
              <a:rPr i="1" lang="en" sz="1800">
                <a:solidFill>
                  <a:srgbClr val="1D2125"/>
                </a:solidFill>
                <a:latin typeface="Times New Roman"/>
                <a:ea typeface="Times New Roman"/>
                <a:cs typeface="Times New Roman"/>
                <a:sym typeface="Times New Roman"/>
              </a:rPr>
              <a:t>x</a:t>
            </a:r>
            <a:r>
              <a:rPr lang="en" sz="1800">
                <a:solidFill>
                  <a:srgbClr val="1D2125"/>
                </a:solidFill>
                <a:latin typeface="Calibri"/>
                <a:ea typeface="Calibri"/>
                <a:cs typeface="Calibri"/>
                <a:sym typeface="Calibri"/>
              </a:rPr>
              <a:t> + </a:t>
            </a:r>
            <a:r>
              <a:rPr lang="en" sz="1800">
                <a:solidFill>
                  <a:srgbClr val="1155CC"/>
                </a:solidFill>
                <a:latin typeface="Calibri"/>
                <a:ea typeface="Calibri"/>
                <a:cs typeface="Calibri"/>
                <a:sym typeface="Calibri"/>
              </a:rPr>
              <a:t>0 </a:t>
            </a:r>
            <a:r>
              <a:rPr lang="en" sz="1800">
                <a:solidFill>
                  <a:schemeClr val="dk1"/>
                </a:solidFill>
                <a:latin typeface="Calibri"/>
                <a:ea typeface="Calibri"/>
                <a:cs typeface="Calibri"/>
                <a:sym typeface="Calibri"/>
              </a:rPr>
              <a:t>= 65(8) + 0 = 520.</a:t>
            </a:r>
            <a:endParaRPr sz="1800">
              <a:solidFill>
                <a:schemeClr val="dk1"/>
              </a:solidFill>
              <a:latin typeface="Calibri"/>
              <a:ea typeface="Calibri"/>
              <a:cs typeface="Calibri"/>
              <a:sym typeface="Calibri"/>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noFill/>
      </p:bgPr>
    </p:bg>
    <p:spTree>
      <p:nvGrpSpPr>
        <p:cNvPr id="313" name="Shape 313"/>
        <p:cNvGrpSpPr/>
        <p:nvPr/>
      </p:nvGrpSpPr>
      <p:grpSpPr>
        <a:xfrm>
          <a:off x="0" y="0"/>
          <a:ext cx="0" cy="0"/>
          <a:chOff x="0" y="0"/>
          <a:chExt cx="0" cy="0"/>
        </a:xfrm>
      </p:grpSpPr>
      <p:sp>
        <p:nvSpPr>
          <p:cNvPr id="314" name="Google Shape;314;p27"/>
          <p:cNvSpPr/>
          <p:nvPr/>
        </p:nvSpPr>
        <p:spPr>
          <a:xfrm>
            <a:off x="4791456" y="1353312"/>
            <a:ext cx="1828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315" name="Google Shape;315;p27"/>
          <p:cNvSpPr txBox="1"/>
          <p:nvPr>
            <p:ph idx="4294967295" type="title"/>
          </p:nvPr>
        </p:nvSpPr>
        <p:spPr>
          <a:xfrm>
            <a:off x="0" y="0"/>
            <a:ext cx="9144000" cy="1160100"/>
          </a:xfrm>
          <a:prstGeom prst="rect">
            <a:avLst/>
          </a:prstGeom>
          <a:solidFill>
            <a:srgbClr val="005047"/>
          </a:solidFill>
        </p:spPr>
        <p:txBody>
          <a:bodyPr anchorCtr="0" anchor="ctr" bIns="182875" lIns="91425" spcFirstLastPara="1" rIns="91425" wrap="square" tIns="91425">
            <a:noAutofit/>
          </a:bodyPr>
          <a:lstStyle/>
          <a:p>
            <a:pPr indent="0" lvl="0" marL="0" rtl="0" algn="ctr">
              <a:spcBef>
                <a:spcPts val="0"/>
              </a:spcBef>
              <a:spcAft>
                <a:spcPts val="0"/>
              </a:spcAft>
              <a:buNone/>
            </a:pPr>
            <a:r>
              <a:rPr lang="en" sz="3000">
                <a:solidFill>
                  <a:srgbClr val="FDBD3E"/>
                </a:solidFill>
              </a:rPr>
              <a:t>Lesson </a:t>
            </a:r>
            <a:r>
              <a:rPr lang="en">
                <a:solidFill>
                  <a:srgbClr val="FDBD3E"/>
                </a:solidFill>
              </a:rPr>
              <a:t>Journey</a:t>
            </a:r>
            <a:endParaRPr>
              <a:solidFill>
                <a:srgbClr val="FDBD3E"/>
              </a:solidFill>
            </a:endParaRPr>
          </a:p>
        </p:txBody>
      </p:sp>
      <p:sp>
        <p:nvSpPr>
          <p:cNvPr id="316" name="Google Shape;316;p27"/>
          <p:cNvSpPr/>
          <p:nvPr/>
        </p:nvSpPr>
        <p:spPr>
          <a:xfrm>
            <a:off x="210312" y="1354300"/>
            <a:ext cx="1828800" cy="1329000"/>
          </a:xfrm>
          <a:prstGeom prst="roundRect">
            <a:avLst>
              <a:gd fmla="val 9608" name="adj"/>
            </a:avLst>
          </a:prstGeom>
          <a:solidFill>
            <a:srgbClr val="005047"/>
          </a:solidFill>
          <a:ln cap="flat" cmpd="sng" w="9525">
            <a:solidFill>
              <a:srgbClr val="B7B7B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317" name="Google Shape;317;p27"/>
          <p:cNvSpPr/>
          <p:nvPr/>
        </p:nvSpPr>
        <p:spPr>
          <a:xfrm>
            <a:off x="2523744" y="1355788"/>
            <a:ext cx="1828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318" name="Google Shape;318;p27"/>
          <p:cNvSpPr/>
          <p:nvPr/>
        </p:nvSpPr>
        <p:spPr>
          <a:xfrm>
            <a:off x="1371600" y="3019838"/>
            <a:ext cx="1828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319" name="Google Shape;319;p27"/>
          <p:cNvSpPr/>
          <p:nvPr/>
        </p:nvSpPr>
        <p:spPr>
          <a:xfrm>
            <a:off x="3657600" y="3019838"/>
            <a:ext cx="1828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320" name="Google Shape;320;p27"/>
          <p:cNvSpPr/>
          <p:nvPr/>
        </p:nvSpPr>
        <p:spPr>
          <a:xfrm>
            <a:off x="5943600" y="3017520"/>
            <a:ext cx="1828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321" name="Google Shape;321;p27"/>
          <p:cNvSpPr/>
          <p:nvPr/>
        </p:nvSpPr>
        <p:spPr>
          <a:xfrm>
            <a:off x="7123176" y="1350438"/>
            <a:ext cx="1828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cxnSp>
        <p:nvCxnSpPr>
          <p:cNvPr id="322" name="Google Shape;322;p27"/>
          <p:cNvCxnSpPr>
            <a:stCxn id="316" idx="2"/>
            <a:endCxn id="318" idx="1"/>
          </p:cNvCxnSpPr>
          <p:nvPr/>
        </p:nvCxnSpPr>
        <p:spPr>
          <a:xfrm flipH="1" rot="-5400000">
            <a:off x="748362" y="3059650"/>
            <a:ext cx="999600" cy="246900"/>
          </a:xfrm>
          <a:prstGeom prst="bentConnector2">
            <a:avLst/>
          </a:prstGeom>
          <a:noFill/>
          <a:ln cap="flat" cmpd="sng" w="19050">
            <a:solidFill>
              <a:srgbClr val="005047"/>
            </a:solidFill>
            <a:prstDash val="dash"/>
            <a:round/>
            <a:headEnd len="med" w="med" type="none"/>
            <a:tailEnd len="med" w="med" type="none"/>
          </a:ln>
        </p:spPr>
      </p:cxnSp>
      <p:cxnSp>
        <p:nvCxnSpPr>
          <p:cNvPr id="323" name="Google Shape;323;p27"/>
          <p:cNvCxnSpPr>
            <a:stCxn id="318" idx="3"/>
            <a:endCxn id="317" idx="2"/>
          </p:cNvCxnSpPr>
          <p:nvPr/>
        </p:nvCxnSpPr>
        <p:spPr>
          <a:xfrm flipH="1" rot="10800000">
            <a:off x="3200400" y="2681738"/>
            <a:ext cx="237600" cy="1001100"/>
          </a:xfrm>
          <a:prstGeom prst="bentConnector2">
            <a:avLst/>
          </a:prstGeom>
          <a:noFill/>
          <a:ln cap="flat" cmpd="sng" w="19050">
            <a:solidFill>
              <a:srgbClr val="005047"/>
            </a:solidFill>
            <a:prstDash val="dash"/>
            <a:round/>
            <a:headEnd len="med" w="med" type="none"/>
            <a:tailEnd len="med" w="med" type="none"/>
          </a:ln>
        </p:spPr>
      </p:cxnSp>
      <p:cxnSp>
        <p:nvCxnSpPr>
          <p:cNvPr id="324" name="Google Shape;324;p27"/>
          <p:cNvCxnSpPr>
            <a:stCxn id="319" idx="3"/>
            <a:endCxn id="314" idx="2"/>
          </p:cNvCxnSpPr>
          <p:nvPr/>
        </p:nvCxnSpPr>
        <p:spPr>
          <a:xfrm flipH="1" rot="10800000">
            <a:off x="5486400" y="2679338"/>
            <a:ext cx="219600" cy="1003500"/>
          </a:xfrm>
          <a:prstGeom prst="bentConnector2">
            <a:avLst/>
          </a:prstGeom>
          <a:noFill/>
          <a:ln cap="flat" cmpd="sng" w="19050">
            <a:solidFill>
              <a:srgbClr val="CCCCCC"/>
            </a:solidFill>
            <a:prstDash val="dash"/>
            <a:round/>
            <a:headEnd len="med" w="med" type="none"/>
            <a:tailEnd len="med" w="med" type="none"/>
          </a:ln>
        </p:spPr>
      </p:cxnSp>
      <p:cxnSp>
        <p:nvCxnSpPr>
          <p:cNvPr id="325" name="Google Shape;325;p27"/>
          <p:cNvCxnSpPr>
            <a:stCxn id="314" idx="3"/>
            <a:endCxn id="320" idx="0"/>
          </p:cNvCxnSpPr>
          <p:nvPr/>
        </p:nvCxnSpPr>
        <p:spPr>
          <a:xfrm>
            <a:off x="6620256" y="2016312"/>
            <a:ext cx="237600" cy="1001100"/>
          </a:xfrm>
          <a:prstGeom prst="bentConnector2">
            <a:avLst/>
          </a:prstGeom>
          <a:noFill/>
          <a:ln cap="flat" cmpd="sng" w="19050">
            <a:solidFill>
              <a:srgbClr val="CCCCCC"/>
            </a:solidFill>
            <a:prstDash val="dash"/>
            <a:round/>
            <a:headEnd len="med" w="med" type="none"/>
            <a:tailEnd len="med" w="med" type="none"/>
          </a:ln>
        </p:spPr>
      </p:cxnSp>
      <p:sp>
        <p:nvSpPr>
          <p:cNvPr id="326" name="Google Shape;326;p27"/>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pic>
        <p:nvPicPr>
          <p:cNvPr id="327" name="Google Shape;327;p27" title="hugeicons_chart-down.png"/>
          <p:cNvPicPr preferRelativeResize="0"/>
          <p:nvPr/>
        </p:nvPicPr>
        <p:blipFill>
          <a:blip r:embed="rId3">
            <a:alphaModFix/>
          </a:blip>
          <a:stretch>
            <a:fillRect/>
          </a:stretch>
        </p:blipFill>
        <p:spPr>
          <a:xfrm>
            <a:off x="5623569" y="1554480"/>
            <a:ext cx="228600" cy="228600"/>
          </a:xfrm>
          <a:prstGeom prst="rect">
            <a:avLst/>
          </a:prstGeom>
          <a:noFill/>
          <a:ln>
            <a:noFill/>
          </a:ln>
        </p:spPr>
      </p:pic>
      <p:sp>
        <p:nvSpPr>
          <p:cNvPr id="328" name="Google Shape;328;p27"/>
          <p:cNvSpPr txBox="1"/>
          <p:nvPr/>
        </p:nvSpPr>
        <p:spPr>
          <a:xfrm>
            <a:off x="4791438" y="182880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Cool Down</a:t>
            </a:r>
            <a:endParaRPr sz="1800">
              <a:solidFill>
                <a:schemeClr val="dk2"/>
              </a:solidFill>
              <a:latin typeface="Calibri"/>
              <a:ea typeface="Calibri"/>
              <a:cs typeface="Calibri"/>
              <a:sym typeface="Calibri"/>
            </a:endParaRPr>
          </a:p>
        </p:txBody>
      </p:sp>
      <p:sp>
        <p:nvSpPr>
          <p:cNvPr id="329" name="Google Shape;329;p27"/>
          <p:cNvSpPr txBox="1"/>
          <p:nvPr/>
        </p:nvSpPr>
        <p:spPr>
          <a:xfrm>
            <a:off x="5943588" y="3502152"/>
            <a:ext cx="1828800" cy="369300"/>
          </a:xfrm>
          <a:prstGeom prst="rect">
            <a:avLst/>
          </a:prstGeom>
          <a:noFill/>
          <a:ln>
            <a:noFill/>
          </a:ln>
        </p:spPr>
        <p:txBody>
          <a:bodyPr anchorCtr="0" anchor="t" bIns="0" lIns="0" spcFirstLastPara="1" rIns="0"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Practice</a:t>
            </a:r>
            <a:endParaRPr sz="1800">
              <a:solidFill>
                <a:schemeClr val="dk2"/>
              </a:solidFill>
              <a:latin typeface="Calibri"/>
              <a:ea typeface="Calibri"/>
              <a:cs typeface="Calibri"/>
              <a:sym typeface="Calibri"/>
            </a:endParaRPr>
          </a:p>
        </p:txBody>
      </p:sp>
      <p:sp>
        <p:nvSpPr>
          <p:cNvPr id="330" name="Google Shape;330;p27"/>
          <p:cNvSpPr txBox="1"/>
          <p:nvPr/>
        </p:nvSpPr>
        <p:spPr>
          <a:xfrm>
            <a:off x="7123175" y="1828800"/>
            <a:ext cx="1828800" cy="369300"/>
          </a:xfrm>
          <a:prstGeom prst="rect">
            <a:avLst/>
          </a:prstGeom>
          <a:noFill/>
          <a:ln>
            <a:noFill/>
          </a:ln>
        </p:spPr>
        <p:txBody>
          <a:bodyPr anchorCtr="0" anchor="t" bIns="0" lIns="0" spcFirstLastPara="1" rIns="0"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Lesson Synthesis</a:t>
            </a:r>
            <a:endParaRPr sz="1800">
              <a:solidFill>
                <a:schemeClr val="dk2"/>
              </a:solidFill>
              <a:latin typeface="Calibri"/>
              <a:ea typeface="Calibri"/>
              <a:cs typeface="Calibri"/>
              <a:sym typeface="Calibri"/>
            </a:endParaRPr>
          </a:p>
        </p:txBody>
      </p:sp>
      <p:pic>
        <p:nvPicPr>
          <p:cNvPr id="331" name="Google Shape;331;p27" title="hugeicons_start-up-02.png"/>
          <p:cNvPicPr preferRelativeResize="0"/>
          <p:nvPr/>
        </p:nvPicPr>
        <p:blipFill>
          <a:blip r:embed="rId4">
            <a:alphaModFix/>
          </a:blip>
          <a:stretch>
            <a:fillRect/>
          </a:stretch>
        </p:blipFill>
        <p:spPr>
          <a:xfrm>
            <a:off x="1008059" y="1554480"/>
            <a:ext cx="228600" cy="228600"/>
          </a:xfrm>
          <a:prstGeom prst="rect">
            <a:avLst/>
          </a:prstGeom>
          <a:noFill/>
          <a:ln>
            <a:noFill/>
          </a:ln>
        </p:spPr>
      </p:pic>
      <p:sp>
        <p:nvSpPr>
          <p:cNvPr id="332" name="Google Shape;332;p27"/>
          <p:cNvSpPr txBox="1"/>
          <p:nvPr/>
        </p:nvSpPr>
        <p:spPr>
          <a:xfrm>
            <a:off x="207950" y="1828800"/>
            <a:ext cx="1828800" cy="369300"/>
          </a:xfrm>
          <a:prstGeom prst="rect">
            <a:avLst/>
          </a:prstGeom>
          <a:noFill/>
          <a:ln>
            <a:noFill/>
          </a:ln>
        </p:spPr>
        <p:txBody>
          <a:bodyPr anchorCtr="0" anchor="t" bIns="0" lIns="91425" spcFirstLastPara="1" rIns="91425" wrap="square" tIns="91425">
            <a:no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Warm Up</a:t>
            </a:r>
            <a:endParaRPr sz="1800">
              <a:solidFill>
                <a:srgbClr val="FDBD3E"/>
              </a:solidFill>
              <a:latin typeface="Calibri"/>
              <a:ea typeface="Calibri"/>
              <a:cs typeface="Calibri"/>
              <a:sym typeface="Calibri"/>
            </a:endParaRPr>
          </a:p>
        </p:txBody>
      </p:sp>
      <p:pic>
        <p:nvPicPr>
          <p:cNvPr id="333" name="Google Shape;333;p27" title="hugeicons_centralized.png"/>
          <p:cNvPicPr preferRelativeResize="0"/>
          <p:nvPr/>
        </p:nvPicPr>
        <p:blipFill>
          <a:blip r:embed="rId5">
            <a:alphaModFix/>
          </a:blip>
          <a:stretch>
            <a:fillRect/>
          </a:stretch>
        </p:blipFill>
        <p:spPr>
          <a:xfrm>
            <a:off x="7923307" y="1554480"/>
            <a:ext cx="228600" cy="228600"/>
          </a:xfrm>
          <a:prstGeom prst="rect">
            <a:avLst/>
          </a:prstGeom>
          <a:noFill/>
          <a:ln>
            <a:noFill/>
          </a:ln>
        </p:spPr>
      </p:pic>
      <p:pic>
        <p:nvPicPr>
          <p:cNvPr id="334" name="Google Shape;334;p27" title="hugeicons_pencil.png"/>
          <p:cNvPicPr preferRelativeResize="0"/>
          <p:nvPr/>
        </p:nvPicPr>
        <p:blipFill>
          <a:blip r:embed="rId6">
            <a:alphaModFix/>
          </a:blip>
          <a:stretch>
            <a:fillRect/>
          </a:stretch>
        </p:blipFill>
        <p:spPr>
          <a:xfrm>
            <a:off x="6743697" y="3227832"/>
            <a:ext cx="228600" cy="228600"/>
          </a:xfrm>
          <a:prstGeom prst="rect">
            <a:avLst/>
          </a:prstGeom>
          <a:noFill/>
          <a:ln>
            <a:noFill/>
          </a:ln>
        </p:spPr>
      </p:pic>
      <p:cxnSp>
        <p:nvCxnSpPr>
          <p:cNvPr id="335" name="Google Shape;335;p27"/>
          <p:cNvCxnSpPr>
            <a:stCxn id="320" idx="3"/>
            <a:endCxn id="321" idx="2"/>
          </p:cNvCxnSpPr>
          <p:nvPr/>
        </p:nvCxnSpPr>
        <p:spPr>
          <a:xfrm flipH="1" rot="10800000">
            <a:off x="7772400" y="2676420"/>
            <a:ext cx="265200" cy="1004100"/>
          </a:xfrm>
          <a:prstGeom prst="bentConnector2">
            <a:avLst/>
          </a:prstGeom>
          <a:noFill/>
          <a:ln cap="flat" cmpd="sng" w="19050">
            <a:solidFill>
              <a:srgbClr val="CCCCCC"/>
            </a:solidFill>
            <a:prstDash val="dash"/>
            <a:round/>
            <a:headEnd len="med" w="med" type="none"/>
            <a:tailEnd len="med" w="med" type="none"/>
          </a:ln>
        </p:spPr>
      </p:cxnSp>
      <p:cxnSp>
        <p:nvCxnSpPr>
          <p:cNvPr id="336" name="Google Shape;336;p27"/>
          <p:cNvCxnSpPr>
            <a:stCxn id="317" idx="3"/>
            <a:endCxn id="319" idx="0"/>
          </p:cNvCxnSpPr>
          <p:nvPr/>
        </p:nvCxnSpPr>
        <p:spPr>
          <a:xfrm>
            <a:off x="4352544" y="2018788"/>
            <a:ext cx="219600" cy="1001100"/>
          </a:xfrm>
          <a:prstGeom prst="bentConnector2">
            <a:avLst/>
          </a:prstGeom>
          <a:noFill/>
          <a:ln cap="flat" cmpd="sng" w="19050">
            <a:solidFill>
              <a:srgbClr val="005047"/>
            </a:solidFill>
            <a:prstDash val="dash"/>
            <a:round/>
            <a:headEnd len="med" w="med" type="none"/>
            <a:tailEnd len="med" w="med" type="none"/>
          </a:ln>
        </p:spPr>
      </p:cxnSp>
      <p:sp>
        <p:nvSpPr>
          <p:cNvPr id="337" name="Google Shape;337;p27"/>
          <p:cNvSpPr txBox="1"/>
          <p:nvPr/>
        </p:nvSpPr>
        <p:spPr>
          <a:xfrm>
            <a:off x="1371600" y="3498195"/>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Learning Activity</a:t>
            </a:r>
            <a:endParaRPr sz="1800">
              <a:solidFill>
                <a:srgbClr val="FDBD3E"/>
              </a:solidFill>
              <a:latin typeface="Calibri"/>
              <a:ea typeface="Calibri"/>
              <a:cs typeface="Calibri"/>
              <a:sym typeface="Calibri"/>
            </a:endParaRPr>
          </a:p>
        </p:txBody>
      </p:sp>
      <p:sp>
        <p:nvSpPr>
          <p:cNvPr id="338" name="Google Shape;338;p27"/>
          <p:cNvSpPr txBox="1"/>
          <p:nvPr/>
        </p:nvSpPr>
        <p:spPr>
          <a:xfrm>
            <a:off x="2523750" y="182880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Learning Activity</a:t>
            </a:r>
            <a:endParaRPr b="1" sz="1800">
              <a:solidFill>
                <a:srgbClr val="FDBD3E"/>
              </a:solidFill>
              <a:latin typeface="Calibri"/>
              <a:ea typeface="Calibri"/>
              <a:cs typeface="Calibri"/>
              <a:sym typeface="Calibri"/>
            </a:endParaRPr>
          </a:p>
        </p:txBody>
      </p:sp>
      <p:sp>
        <p:nvSpPr>
          <p:cNvPr id="339" name="Google Shape;339;p27"/>
          <p:cNvSpPr txBox="1"/>
          <p:nvPr/>
        </p:nvSpPr>
        <p:spPr>
          <a:xfrm>
            <a:off x="3657600" y="3498195"/>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Learning Activity</a:t>
            </a:r>
            <a:endParaRPr sz="1800">
              <a:solidFill>
                <a:srgbClr val="FDBD3E"/>
              </a:solidFill>
              <a:latin typeface="Calibri"/>
              <a:ea typeface="Calibri"/>
              <a:cs typeface="Calibri"/>
              <a:sym typeface="Calibri"/>
            </a:endParaRPr>
          </a:p>
        </p:txBody>
      </p:sp>
      <p:pic>
        <p:nvPicPr>
          <p:cNvPr id="340" name="Google Shape;340;p27" title="hugeicons_task-done-01.png"/>
          <p:cNvPicPr preferRelativeResize="0"/>
          <p:nvPr/>
        </p:nvPicPr>
        <p:blipFill>
          <a:blip r:embed="rId7">
            <a:alphaModFix/>
          </a:blip>
          <a:stretch>
            <a:fillRect/>
          </a:stretch>
        </p:blipFill>
        <p:spPr>
          <a:xfrm>
            <a:off x="3328416" y="1554480"/>
            <a:ext cx="228600" cy="228600"/>
          </a:xfrm>
          <a:prstGeom prst="rect">
            <a:avLst/>
          </a:prstGeom>
          <a:noFill/>
          <a:ln>
            <a:noFill/>
          </a:ln>
        </p:spPr>
      </p:pic>
      <p:pic>
        <p:nvPicPr>
          <p:cNvPr id="341" name="Google Shape;341;p27" title="hugeicons_task-done-01.png"/>
          <p:cNvPicPr preferRelativeResize="0"/>
          <p:nvPr/>
        </p:nvPicPr>
        <p:blipFill>
          <a:blip r:embed="rId7">
            <a:alphaModFix/>
          </a:blip>
          <a:stretch>
            <a:fillRect/>
          </a:stretch>
        </p:blipFill>
        <p:spPr>
          <a:xfrm>
            <a:off x="2167128" y="3227832"/>
            <a:ext cx="228600" cy="228600"/>
          </a:xfrm>
          <a:prstGeom prst="rect">
            <a:avLst/>
          </a:prstGeom>
          <a:noFill/>
          <a:ln>
            <a:noFill/>
          </a:ln>
        </p:spPr>
      </p:pic>
      <p:pic>
        <p:nvPicPr>
          <p:cNvPr id="342" name="Google Shape;342;p27" title="hugeicons_task-done-01.png"/>
          <p:cNvPicPr preferRelativeResize="0"/>
          <p:nvPr/>
        </p:nvPicPr>
        <p:blipFill>
          <a:blip r:embed="rId7">
            <a:alphaModFix/>
          </a:blip>
          <a:stretch>
            <a:fillRect/>
          </a:stretch>
        </p:blipFill>
        <p:spPr>
          <a:xfrm>
            <a:off x="4453128" y="3227832"/>
            <a:ext cx="228600" cy="228600"/>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bg>
      <p:bgPr>
        <a:blipFill>
          <a:blip r:embed="rId3">
            <a:alphaModFix/>
          </a:blip>
          <a:stretch>
            <a:fillRect/>
          </a:stretch>
        </a:blipFill>
      </p:bgPr>
    </p:bg>
    <p:spTree>
      <p:nvGrpSpPr>
        <p:cNvPr id="346" name="Shape 346"/>
        <p:cNvGrpSpPr/>
        <p:nvPr/>
      </p:nvGrpSpPr>
      <p:grpSpPr>
        <a:xfrm>
          <a:off x="0" y="0"/>
          <a:ext cx="0" cy="0"/>
          <a:chOff x="0" y="0"/>
          <a:chExt cx="0" cy="0"/>
        </a:xfrm>
      </p:grpSpPr>
      <p:sp>
        <p:nvSpPr>
          <p:cNvPr id="347" name="Google Shape;347;p28"/>
          <p:cNvSpPr txBox="1"/>
          <p:nvPr>
            <p:ph type="title"/>
          </p:nvPr>
        </p:nvSpPr>
        <p:spPr>
          <a:xfrm>
            <a:off x="311700" y="445025"/>
            <a:ext cx="8520600" cy="5850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None/>
            </a:pPr>
            <a:r>
              <a:rPr lang="en" sz="2600"/>
              <a:t>Learning Strategies - Calculate Best Fit Line</a:t>
            </a:r>
            <a:endParaRPr sz="2600">
              <a:solidFill>
                <a:srgbClr val="005047"/>
              </a:solidFill>
            </a:endParaRPr>
          </a:p>
        </p:txBody>
      </p:sp>
      <p:sp>
        <p:nvSpPr>
          <p:cNvPr id="348" name="Google Shape;348;p28"/>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349" name="Google Shape;349;p28"/>
          <p:cNvSpPr txBox="1"/>
          <p:nvPr>
            <p:ph idx="3"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a:t>3.2.4 Assessing the Fit of a Linear Model</a:t>
            </a:r>
            <a:endParaRPr/>
          </a:p>
        </p:txBody>
      </p:sp>
      <p:pic>
        <p:nvPicPr>
          <p:cNvPr id="350" name="Google Shape;350;p28" title="emojione_input-latin-letters (4).png"/>
          <p:cNvPicPr preferRelativeResize="0"/>
          <p:nvPr/>
        </p:nvPicPr>
        <p:blipFill>
          <a:blip r:embed="rId4">
            <a:alphaModFix/>
          </a:blip>
          <a:stretch>
            <a:fillRect/>
          </a:stretch>
        </p:blipFill>
        <p:spPr>
          <a:xfrm>
            <a:off x="8686800" y="140225"/>
            <a:ext cx="274320" cy="274320"/>
          </a:xfrm>
          <a:prstGeom prst="rect">
            <a:avLst/>
          </a:prstGeom>
          <a:noFill/>
          <a:ln>
            <a:noFill/>
          </a:ln>
        </p:spPr>
      </p:pic>
      <p:pic>
        <p:nvPicPr>
          <p:cNvPr id="351" name="Google Shape;351;p28" title="Frame 13.png"/>
          <p:cNvPicPr preferRelativeResize="0"/>
          <p:nvPr/>
        </p:nvPicPr>
        <p:blipFill>
          <a:blip r:embed="rId5">
            <a:alphaModFix/>
          </a:blip>
          <a:stretch>
            <a:fillRect/>
          </a:stretch>
        </p:blipFill>
        <p:spPr>
          <a:xfrm>
            <a:off x="8321040" y="140230"/>
            <a:ext cx="274320" cy="274320"/>
          </a:xfrm>
          <a:prstGeom prst="rect">
            <a:avLst/>
          </a:prstGeom>
          <a:noFill/>
          <a:ln>
            <a:noFill/>
          </a:ln>
        </p:spPr>
      </p:pic>
      <p:sp>
        <p:nvSpPr>
          <p:cNvPr id="352" name="Google Shape;352;p28"/>
          <p:cNvSpPr/>
          <p:nvPr/>
        </p:nvSpPr>
        <p:spPr>
          <a:xfrm>
            <a:off x="4646125" y="970475"/>
            <a:ext cx="4186200" cy="1795500"/>
          </a:xfrm>
          <a:prstGeom prst="wedgeRoundRectCallout">
            <a:avLst>
              <a:gd fmla="val -59471" name="adj1"/>
              <a:gd fmla="val -18796" name="adj2"/>
              <a:gd fmla="val 0" name="adj3"/>
            </a:avLst>
          </a:prstGeom>
          <a:solidFill>
            <a:srgbClr val="FDBD3E"/>
          </a:solidFill>
          <a:ln>
            <a:noFill/>
          </a:ln>
        </p:spPr>
        <p:txBody>
          <a:bodyPr anchorCtr="0" anchor="ctr" bIns="91425" lIns="91425" spcFirstLastPara="1" rIns="91425" wrap="square" tIns="91425">
            <a:noAutofit/>
          </a:bodyPr>
          <a:lstStyle/>
          <a:p>
            <a:pPr indent="-323850" lvl="0" marL="457200" rtl="0" algn="l">
              <a:spcBef>
                <a:spcPts val="1000"/>
              </a:spcBef>
              <a:spcAft>
                <a:spcPts val="0"/>
              </a:spcAft>
              <a:buClr>
                <a:schemeClr val="dk1"/>
              </a:buClr>
              <a:buSzPts val="1500"/>
              <a:buFont typeface="Calibri"/>
              <a:buAutoNum type="arabicPeriod"/>
            </a:pPr>
            <a:r>
              <a:rPr lang="en" sz="1500">
                <a:solidFill>
                  <a:schemeClr val="dk1"/>
                </a:solidFill>
                <a:latin typeface="Calibri"/>
                <a:ea typeface="Calibri"/>
                <a:cs typeface="Calibri"/>
                <a:sym typeface="Calibri"/>
              </a:rPr>
              <a:t>Walk around and find two other representations in the room.</a:t>
            </a:r>
            <a:endParaRPr sz="1500">
              <a:solidFill>
                <a:schemeClr val="dk1"/>
              </a:solidFill>
              <a:latin typeface="Calibri"/>
              <a:ea typeface="Calibri"/>
              <a:cs typeface="Calibri"/>
              <a:sym typeface="Calibri"/>
            </a:endParaRPr>
          </a:p>
          <a:p>
            <a:pPr indent="-323850" lvl="0" marL="457200" rtl="0" algn="l">
              <a:spcBef>
                <a:spcPts val="500"/>
              </a:spcBef>
              <a:spcAft>
                <a:spcPts val="0"/>
              </a:spcAft>
              <a:buClr>
                <a:schemeClr val="dk1"/>
              </a:buClr>
              <a:buSzPts val="1500"/>
              <a:buFont typeface="Calibri"/>
              <a:buAutoNum type="arabicPeriod"/>
            </a:pPr>
            <a:r>
              <a:rPr lang="en" sz="1500">
                <a:solidFill>
                  <a:schemeClr val="dk1"/>
                </a:solidFill>
                <a:latin typeface="Calibri"/>
                <a:ea typeface="Calibri"/>
                <a:cs typeface="Calibri"/>
                <a:sym typeface="Calibri"/>
              </a:rPr>
              <a:t>Think about what’s the same and different about the representations.</a:t>
            </a:r>
            <a:endParaRPr sz="1500">
              <a:solidFill>
                <a:schemeClr val="dk1"/>
              </a:solidFill>
              <a:latin typeface="Calibri"/>
              <a:ea typeface="Calibri"/>
              <a:cs typeface="Calibri"/>
              <a:sym typeface="Calibri"/>
            </a:endParaRPr>
          </a:p>
          <a:p>
            <a:pPr indent="-323850" lvl="0" marL="457200" rtl="0" algn="l">
              <a:spcBef>
                <a:spcPts val="500"/>
              </a:spcBef>
              <a:spcAft>
                <a:spcPts val="0"/>
              </a:spcAft>
              <a:buClr>
                <a:schemeClr val="dk1"/>
              </a:buClr>
              <a:buSzPts val="1500"/>
              <a:buFont typeface="Calibri"/>
              <a:buAutoNum type="arabicPeriod"/>
            </a:pPr>
            <a:r>
              <a:rPr lang="en" sz="1500">
                <a:solidFill>
                  <a:schemeClr val="dk1"/>
                </a:solidFill>
                <a:latin typeface="Calibri"/>
                <a:ea typeface="Calibri"/>
                <a:cs typeface="Calibri"/>
                <a:sym typeface="Calibri"/>
              </a:rPr>
              <a:t>Talk with your partner about what you noticed.</a:t>
            </a:r>
            <a:endParaRPr sz="1500">
              <a:latin typeface="Calibri"/>
              <a:ea typeface="Calibri"/>
              <a:cs typeface="Calibri"/>
              <a:sym typeface="Calibri"/>
            </a:endParaRPr>
          </a:p>
          <a:p>
            <a:pPr indent="0" lvl="0" marL="0" rtl="0" algn="r">
              <a:spcBef>
                <a:spcPts val="0"/>
              </a:spcBef>
              <a:spcAft>
                <a:spcPts val="0"/>
              </a:spcAft>
              <a:buNone/>
            </a:pPr>
            <a:r>
              <a:rPr lang="en" sz="1000">
                <a:solidFill>
                  <a:schemeClr val="dk1"/>
                </a:solidFill>
                <a:latin typeface="Calibri"/>
                <a:ea typeface="Calibri"/>
                <a:cs typeface="Calibri"/>
                <a:sym typeface="Calibri"/>
              </a:rPr>
              <a:t>Compare and Connect</a:t>
            </a:r>
            <a:endParaRPr sz="1000">
              <a:latin typeface="Calibri"/>
              <a:ea typeface="Calibri"/>
              <a:cs typeface="Calibri"/>
              <a:sym typeface="Calibri"/>
            </a:endParaRPr>
          </a:p>
        </p:txBody>
      </p:sp>
      <p:sp>
        <p:nvSpPr>
          <p:cNvPr id="353" name="Google Shape;353;p28"/>
          <p:cNvSpPr/>
          <p:nvPr/>
        </p:nvSpPr>
        <p:spPr>
          <a:xfrm>
            <a:off x="4646100" y="2905650"/>
            <a:ext cx="4186200" cy="1795500"/>
          </a:xfrm>
          <a:prstGeom prst="wedgeRoundRectCallout">
            <a:avLst>
              <a:gd fmla="val -58476" name="adj1"/>
              <a:gd fmla="val -21281" name="adj2"/>
              <a:gd fmla="val 0" name="adj3"/>
            </a:avLst>
          </a:prstGeom>
          <a:solidFill>
            <a:srgbClr val="FDBD3E"/>
          </a:solidFill>
          <a:ln>
            <a:noFill/>
          </a:ln>
        </p:spPr>
        <p:txBody>
          <a:bodyPr anchorCtr="0" anchor="ctr" bIns="91425" lIns="91425" spcFirstLastPara="1" rIns="91425" wrap="square" tIns="91425">
            <a:noAutofit/>
          </a:bodyPr>
          <a:lstStyle/>
          <a:p>
            <a:pPr indent="-232409" lvl="0" marL="274320" rtl="0" algn="l">
              <a:spcBef>
                <a:spcPts val="1000"/>
              </a:spcBef>
              <a:spcAft>
                <a:spcPts val="0"/>
              </a:spcAft>
              <a:buSzPts val="1500"/>
              <a:buFont typeface="Calibri"/>
              <a:buAutoNum type="arabicPeriod"/>
            </a:pPr>
            <a:r>
              <a:rPr lang="en" sz="1500">
                <a:latin typeface="Calibri"/>
                <a:ea typeface="Calibri"/>
                <a:cs typeface="Calibri"/>
                <a:sym typeface="Calibri"/>
              </a:rPr>
              <a:t>Enter the table into Desmos (use + table)</a:t>
            </a:r>
            <a:r>
              <a:rPr lang="en" sz="1500">
                <a:latin typeface="Calibri"/>
                <a:ea typeface="Calibri"/>
                <a:cs typeface="Calibri"/>
                <a:sym typeface="Calibri"/>
              </a:rPr>
              <a:t>.</a:t>
            </a:r>
            <a:endParaRPr sz="1500">
              <a:latin typeface="Calibri"/>
              <a:ea typeface="Calibri"/>
              <a:cs typeface="Calibri"/>
              <a:sym typeface="Calibri"/>
            </a:endParaRPr>
          </a:p>
          <a:p>
            <a:pPr indent="-232409" lvl="0" marL="274320" rtl="0" algn="l">
              <a:spcBef>
                <a:spcPts val="500"/>
              </a:spcBef>
              <a:spcAft>
                <a:spcPts val="0"/>
              </a:spcAft>
              <a:buSzPts val="1500"/>
              <a:buFont typeface="Calibri"/>
              <a:buAutoNum type="arabicPeriod"/>
            </a:pPr>
            <a:r>
              <a:rPr lang="en" sz="1500">
                <a:latin typeface="Calibri"/>
                <a:ea typeface="Calibri"/>
                <a:cs typeface="Calibri"/>
                <a:sym typeface="Calibri"/>
              </a:rPr>
              <a:t>Describe the trend: “As </a:t>
            </a:r>
            <a:r>
              <a:rPr i="1" lang="en" sz="1500">
                <a:latin typeface="Times New Roman"/>
                <a:ea typeface="Times New Roman"/>
                <a:cs typeface="Times New Roman"/>
                <a:sym typeface="Times New Roman"/>
              </a:rPr>
              <a:t>x</a:t>
            </a:r>
            <a:r>
              <a:rPr lang="en" sz="1500">
                <a:latin typeface="Calibri"/>
                <a:ea typeface="Calibri"/>
                <a:cs typeface="Calibri"/>
                <a:sym typeface="Calibri"/>
              </a:rPr>
              <a:t> increases, </a:t>
            </a:r>
            <a:r>
              <a:rPr i="1" lang="en" sz="1500">
                <a:latin typeface="Times New Roman"/>
                <a:ea typeface="Times New Roman"/>
                <a:cs typeface="Times New Roman"/>
                <a:sym typeface="Times New Roman"/>
              </a:rPr>
              <a:t>y</a:t>
            </a:r>
            <a:r>
              <a:rPr lang="en" sz="1500">
                <a:latin typeface="Calibri"/>
                <a:ea typeface="Calibri"/>
                <a:cs typeface="Calibri"/>
                <a:sym typeface="Calibri"/>
              </a:rPr>
              <a:t> …”</a:t>
            </a:r>
            <a:endParaRPr sz="1500">
              <a:latin typeface="Calibri"/>
              <a:ea typeface="Calibri"/>
              <a:cs typeface="Calibri"/>
              <a:sym typeface="Calibri"/>
            </a:endParaRPr>
          </a:p>
          <a:p>
            <a:pPr indent="-232409" lvl="0" marL="274320" rtl="0" algn="l">
              <a:spcBef>
                <a:spcPts val="500"/>
              </a:spcBef>
              <a:spcAft>
                <a:spcPts val="0"/>
              </a:spcAft>
              <a:buSzPts val="1500"/>
              <a:buFont typeface="Calibri"/>
              <a:buAutoNum type="arabicPeriod"/>
            </a:pPr>
            <a:r>
              <a:rPr lang="en" sz="1500">
                <a:latin typeface="Calibri"/>
                <a:ea typeface="Calibri"/>
                <a:cs typeface="Calibri"/>
                <a:sym typeface="Calibri"/>
              </a:rPr>
              <a:t>Estimate the </a:t>
            </a:r>
            <a:r>
              <a:rPr i="1" lang="en" sz="1500">
                <a:latin typeface="Times New Roman"/>
                <a:ea typeface="Times New Roman"/>
                <a:cs typeface="Times New Roman"/>
                <a:sym typeface="Times New Roman"/>
              </a:rPr>
              <a:t>y</a:t>
            </a:r>
            <a:r>
              <a:rPr lang="en" sz="1500">
                <a:latin typeface="Calibri"/>
                <a:ea typeface="Calibri"/>
                <a:cs typeface="Calibri"/>
                <a:sym typeface="Calibri"/>
              </a:rPr>
              <a:t>-intercept.</a:t>
            </a:r>
            <a:endParaRPr sz="1500">
              <a:latin typeface="Calibri"/>
              <a:ea typeface="Calibri"/>
              <a:cs typeface="Calibri"/>
              <a:sym typeface="Calibri"/>
            </a:endParaRPr>
          </a:p>
          <a:p>
            <a:pPr indent="-232409" lvl="0" marL="274320" rtl="0" algn="l">
              <a:spcBef>
                <a:spcPts val="500"/>
              </a:spcBef>
              <a:spcAft>
                <a:spcPts val="0"/>
              </a:spcAft>
              <a:buSzPts val="1500"/>
              <a:buFont typeface="Calibri"/>
              <a:buAutoNum type="arabicPeriod"/>
            </a:pPr>
            <a:r>
              <a:rPr lang="en" sz="1500">
                <a:latin typeface="Calibri"/>
                <a:ea typeface="Calibri"/>
                <a:cs typeface="Calibri"/>
                <a:sym typeface="Calibri"/>
              </a:rPr>
              <a:t>Estimate the slope.</a:t>
            </a:r>
            <a:endParaRPr sz="1500">
              <a:latin typeface="Calibri"/>
              <a:ea typeface="Calibri"/>
              <a:cs typeface="Calibri"/>
              <a:sym typeface="Calibri"/>
            </a:endParaRPr>
          </a:p>
          <a:p>
            <a:pPr indent="-232409" lvl="0" marL="274320" rtl="0" algn="l">
              <a:spcBef>
                <a:spcPts val="500"/>
              </a:spcBef>
              <a:spcAft>
                <a:spcPts val="0"/>
              </a:spcAft>
              <a:buSzPts val="1500"/>
              <a:buFont typeface="Calibri"/>
              <a:buAutoNum type="arabicPeriod"/>
            </a:pPr>
            <a:r>
              <a:rPr lang="en" sz="1500">
                <a:latin typeface="Calibri"/>
                <a:ea typeface="Calibri"/>
                <a:cs typeface="Calibri"/>
                <a:sym typeface="Calibri"/>
              </a:rPr>
              <a:t>Calculate regression (use </a:t>
            </a:r>
            <a:r>
              <a:rPr i="1" lang="en" sz="1500">
                <a:latin typeface="Times New Roman"/>
                <a:ea typeface="Times New Roman"/>
                <a:cs typeface="Times New Roman"/>
                <a:sym typeface="Times New Roman"/>
              </a:rPr>
              <a:t>y</a:t>
            </a:r>
            <a:r>
              <a:rPr baseline="-25000" lang="en" sz="1500">
                <a:latin typeface="Calibri"/>
                <a:ea typeface="Calibri"/>
                <a:cs typeface="Calibri"/>
                <a:sym typeface="Calibri"/>
              </a:rPr>
              <a:t>1</a:t>
            </a:r>
            <a:r>
              <a:rPr lang="en" sz="1500">
                <a:latin typeface="Calibri"/>
                <a:ea typeface="Calibri"/>
                <a:cs typeface="Calibri"/>
                <a:sym typeface="Calibri"/>
              </a:rPr>
              <a:t> ~ </a:t>
            </a:r>
            <a:r>
              <a:rPr lang="en" sz="1500">
                <a:solidFill>
                  <a:srgbClr val="1155CC"/>
                </a:solidFill>
                <a:latin typeface="Calibri"/>
                <a:ea typeface="Calibri"/>
                <a:cs typeface="Calibri"/>
                <a:sym typeface="Calibri"/>
              </a:rPr>
              <a:t>m</a:t>
            </a:r>
            <a:r>
              <a:rPr i="1" lang="en" sz="1500">
                <a:latin typeface="Times New Roman"/>
                <a:ea typeface="Times New Roman"/>
                <a:cs typeface="Times New Roman"/>
                <a:sym typeface="Times New Roman"/>
              </a:rPr>
              <a:t>x</a:t>
            </a:r>
            <a:r>
              <a:rPr baseline="-25000" lang="en" sz="1500">
                <a:latin typeface="Calibri"/>
                <a:ea typeface="Calibri"/>
                <a:cs typeface="Calibri"/>
                <a:sym typeface="Calibri"/>
              </a:rPr>
              <a:t>1</a:t>
            </a:r>
            <a:r>
              <a:rPr lang="en" sz="1500">
                <a:latin typeface="Calibri"/>
                <a:ea typeface="Calibri"/>
                <a:cs typeface="Calibri"/>
                <a:sym typeface="Calibri"/>
              </a:rPr>
              <a:t> + </a:t>
            </a:r>
            <a:r>
              <a:rPr lang="en" sz="1500">
                <a:solidFill>
                  <a:srgbClr val="1155CC"/>
                </a:solidFill>
                <a:latin typeface="Calibri"/>
                <a:ea typeface="Calibri"/>
                <a:cs typeface="Calibri"/>
                <a:sym typeface="Calibri"/>
              </a:rPr>
              <a:t>b</a:t>
            </a:r>
            <a:r>
              <a:rPr lang="en" sz="1500">
                <a:latin typeface="Calibri"/>
                <a:ea typeface="Calibri"/>
                <a:cs typeface="Calibri"/>
                <a:sym typeface="Calibri"/>
              </a:rPr>
              <a:t>)</a:t>
            </a:r>
            <a:endParaRPr sz="1500">
              <a:latin typeface="Calibri"/>
              <a:ea typeface="Calibri"/>
              <a:cs typeface="Calibri"/>
              <a:sym typeface="Calibri"/>
            </a:endParaRPr>
          </a:p>
          <a:p>
            <a:pPr indent="0" lvl="0" marL="0" rtl="0" algn="r">
              <a:spcBef>
                <a:spcPts val="500"/>
              </a:spcBef>
              <a:spcAft>
                <a:spcPts val="0"/>
              </a:spcAft>
              <a:buNone/>
            </a:pPr>
            <a:r>
              <a:rPr lang="en" sz="1000">
                <a:solidFill>
                  <a:schemeClr val="dk1"/>
                </a:solidFill>
                <a:latin typeface="Calibri"/>
                <a:ea typeface="Calibri"/>
                <a:cs typeface="Calibri"/>
                <a:sym typeface="Calibri"/>
              </a:rPr>
              <a:t>Engagement</a:t>
            </a:r>
            <a:endParaRPr>
              <a:latin typeface="Calibri"/>
              <a:ea typeface="Calibri"/>
              <a:cs typeface="Calibri"/>
              <a:sym typeface="Calibri"/>
            </a:endParaRPr>
          </a:p>
        </p:txBody>
      </p:sp>
      <p:sp>
        <p:nvSpPr>
          <p:cNvPr id="354" name="Google Shape;354;p28"/>
          <p:cNvSpPr txBox="1"/>
          <p:nvPr>
            <p:ph idx="1" type="body"/>
          </p:nvPr>
        </p:nvSpPr>
        <p:spPr>
          <a:xfrm>
            <a:off x="311700" y="1152475"/>
            <a:ext cx="3999900" cy="34164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b="1" lang="en" sz="1800"/>
              <a:t>Teacher Instruction:</a:t>
            </a:r>
            <a:r>
              <a:rPr lang="en"/>
              <a:t> Use these strategies to adjust the activity to support English language learners and students with disabilities. </a:t>
            </a:r>
            <a:endParaRPr/>
          </a:p>
          <a:p>
            <a:pPr indent="-330200" lvl="1" marL="914400" rtl="0" algn="l">
              <a:lnSpc>
                <a:spcPct val="100000"/>
              </a:lnSpc>
              <a:spcBef>
                <a:spcPts val="1200"/>
              </a:spcBef>
              <a:spcAft>
                <a:spcPts val="0"/>
              </a:spcAft>
              <a:buSzPts val="1600"/>
              <a:buChar char="○"/>
            </a:pPr>
            <a:r>
              <a:rPr i="1" lang="en"/>
              <a:t>You can copy and paste the callouts directly on top of the activity or give the instructions aloud. </a:t>
            </a:r>
            <a:endParaRPr i="1"/>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358" name="Shape 358"/>
        <p:cNvGrpSpPr/>
        <p:nvPr/>
      </p:nvGrpSpPr>
      <p:grpSpPr>
        <a:xfrm>
          <a:off x="0" y="0"/>
          <a:ext cx="0" cy="0"/>
          <a:chOff x="0" y="0"/>
          <a:chExt cx="0" cy="0"/>
        </a:xfrm>
      </p:grpSpPr>
      <p:sp>
        <p:nvSpPr>
          <p:cNvPr id="359" name="Google Shape;359;p29"/>
          <p:cNvSpPr txBox="1"/>
          <p:nvPr>
            <p:ph type="title"/>
          </p:nvPr>
        </p:nvSpPr>
        <p:spPr>
          <a:xfrm>
            <a:off x="311700" y="445025"/>
            <a:ext cx="8520600" cy="6156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None/>
            </a:pPr>
            <a:r>
              <a:rPr lang="en">
                <a:solidFill>
                  <a:srgbClr val="005047"/>
                </a:solidFill>
              </a:rPr>
              <a:t>Le</a:t>
            </a:r>
            <a:r>
              <a:rPr lang="en">
                <a:solidFill>
                  <a:srgbClr val="005047"/>
                </a:solidFill>
              </a:rPr>
              <a:t>arning Activity - Calculate Best Fit Line </a:t>
            </a:r>
            <a:endParaRPr>
              <a:solidFill>
                <a:srgbClr val="005047"/>
              </a:solidFill>
            </a:endParaRPr>
          </a:p>
        </p:txBody>
      </p:sp>
      <p:sp>
        <p:nvSpPr>
          <p:cNvPr id="360" name="Google Shape;360;p29"/>
          <p:cNvSpPr txBox="1"/>
          <p:nvPr>
            <p:ph idx="1" type="body"/>
          </p:nvPr>
        </p:nvSpPr>
        <p:spPr>
          <a:xfrm>
            <a:off x="311700" y="1152475"/>
            <a:ext cx="6226800" cy="3833400"/>
          </a:xfrm>
          <a:prstGeom prst="rect">
            <a:avLst/>
          </a:prstGeom>
        </p:spPr>
        <p:txBody>
          <a:bodyPr anchorCtr="0" anchor="t" bIns="91425" lIns="91425" spcFirstLastPara="1" rIns="91425" wrap="square" tIns="91425">
            <a:normAutofit lnSpcReduction="20000"/>
          </a:bodyPr>
          <a:lstStyle/>
          <a:p>
            <a:pPr indent="0" lvl="0" marL="0" rtl="0" algn="l">
              <a:lnSpc>
                <a:spcPct val="100000"/>
              </a:lnSpc>
              <a:spcBef>
                <a:spcPts val="0"/>
              </a:spcBef>
              <a:spcAft>
                <a:spcPts val="0"/>
              </a:spcAft>
              <a:buNone/>
            </a:pPr>
            <a:r>
              <a:rPr lang="en"/>
              <a:t>The weight of ice cream sold at a small store in pounds (𝑥) and the average temperature outside in degrees Celsius (𝑦) are recorded in the table. Round all answers to the nearest hundredth. </a:t>
            </a:r>
            <a:endParaRPr/>
          </a:p>
          <a:p>
            <a:pPr indent="-342900" lvl="0" marL="457200" rtl="0" algn="l">
              <a:lnSpc>
                <a:spcPct val="100000"/>
              </a:lnSpc>
              <a:spcBef>
                <a:spcPts val="1200"/>
              </a:spcBef>
              <a:spcAft>
                <a:spcPts val="0"/>
              </a:spcAft>
              <a:buSzPts val="1800"/>
              <a:buAutoNum type="arabicPeriod"/>
            </a:pPr>
            <a:r>
              <a:rPr lang="en"/>
              <a:t>Create a scatter plot and sketch a line that fits the data.</a:t>
            </a:r>
            <a:endParaRPr/>
          </a:p>
          <a:p>
            <a:pPr indent="-342900" lvl="0" marL="457200" rtl="0" algn="l">
              <a:lnSpc>
                <a:spcPct val="100000"/>
              </a:lnSpc>
              <a:spcBef>
                <a:spcPts val="0"/>
              </a:spcBef>
              <a:spcAft>
                <a:spcPts val="0"/>
              </a:spcAft>
              <a:buSzPts val="1800"/>
              <a:buAutoNum type="arabicPeriod"/>
            </a:pPr>
            <a:r>
              <a:rPr lang="en"/>
              <a:t>Use technology to compute the best fit line. </a:t>
            </a:r>
            <a:endParaRPr/>
          </a:p>
          <a:p>
            <a:pPr indent="-342900" lvl="0" marL="457200" rtl="0" algn="l">
              <a:lnSpc>
                <a:spcPct val="100000"/>
              </a:lnSpc>
              <a:spcBef>
                <a:spcPts val="1000"/>
              </a:spcBef>
              <a:spcAft>
                <a:spcPts val="0"/>
              </a:spcAft>
              <a:buSzPts val="1800"/>
              <a:buAutoNum type="arabicPeriod"/>
            </a:pPr>
            <a:r>
              <a:rPr lang="en"/>
              <a:t>What is the value of the slope for the line of best fit? </a:t>
            </a:r>
            <a:endParaRPr/>
          </a:p>
          <a:p>
            <a:pPr indent="-342900" lvl="0" marL="457200" rtl="0" algn="l">
              <a:lnSpc>
                <a:spcPct val="100000"/>
              </a:lnSpc>
              <a:spcBef>
                <a:spcPts val="0"/>
              </a:spcBef>
              <a:spcAft>
                <a:spcPts val="0"/>
              </a:spcAft>
              <a:buSzPts val="1800"/>
              <a:buAutoNum type="arabicPeriod"/>
            </a:pPr>
            <a:r>
              <a:rPr lang="en"/>
              <a:t>What does this slope value mean in this situation?</a:t>
            </a:r>
            <a:endParaRPr/>
          </a:p>
          <a:p>
            <a:pPr indent="-342900" lvl="0" marL="457200" rtl="0" algn="l">
              <a:lnSpc>
                <a:spcPct val="100000"/>
              </a:lnSpc>
              <a:spcBef>
                <a:spcPts val="1000"/>
              </a:spcBef>
              <a:spcAft>
                <a:spcPts val="0"/>
              </a:spcAft>
              <a:buSzPts val="1800"/>
              <a:buAutoNum type="arabicPeriod"/>
            </a:pPr>
            <a:r>
              <a:rPr lang="en"/>
              <a:t>What is the value of the 𝑦-intercept for the line of best fit?</a:t>
            </a:r>
            <a:endParaRPr/>
          </a:p>
          <a:p>
            <a:pPr indent="-342900" lvl="0" marL="457200" rtl="0" algn="l">
              <a:lnSpc>
                <a:spcPct val="100000"/>
              </a:lnSpc>
              <a:spcBef>
                <a:spcPts val="0"/>
              </a:spcBef>
              <a:spcAft>
                <a:spcPts val="0"/>
              </a:spcAft>
              <a:buSzPts val="1800"/>
              <a:buAutoNum type="arabicPeriod"/>
            </a:pPr>
            <a:r>
              <a:rPr lang="en"/>
              <a:t>What does this 𝑦-intercept value mean in this situation?</a:t>
            </a:r>
            <a:endParaRPr/>
          </a:p>
          <a:p>
            <a:pPr indent="-342900" lvl="0" marL="457200" rtl="0" algn="l">
              <a:lnSpc>
                <a:spcPct val="100000"/>
              </a:lnSpc>
              <a:spcBef>
                <a:spcPts val="1000"/>
              </a:spcBef>
              <a:spcAft>
                <a:spcPts val="0"/>
              </a:spcAft>
              <a:buSzPts val="1800"/>
              <a:buAutoNum type="arabicPeriod"/>
            </a:pPr>
            <a:r>
              <a:rPr lang="en"/>
              <a:t>Use the best-fit line to predict the </a:t>
            </a:r>
            <a:r>
              <a:rPr i="1" lang="en">
                <a:latin typeface="Times New Roman"/>
                <a:ea typeface="Times New Roman"/>
                <a:cs typeface="Times New Roman"/>
                <a:sym typeface="Times New Roman"/>
              </a:rPr>
              <a:t>y</a:t>
            </a:r>
            <a:r>
              <a:rPr lang="en"/>
              <a:t>-value when </a:t>
            </a:r>
            <a:r>
              <a:rPr i="1" lang="en">
                <a:latin typeface="Times New Roman"/>
                <a:ea typeface="Times New Roman"/>
                <a:cs typeface="Times New Roman"/>
                <a:sym typeface="Times New Roman"/>
              </a:rPr>
              <a:t>x</a:t>
            </a:r>
            <a:r>
              <a:rPr lang="en"/>
              <a:t> is 10.</a:t>
            </a:r>
            <a:endParaRPr/>
          </a:p>
          <a:p>
            <a:pPr indent="-342900" lvl="0" marL="457200" rtl="0" algn="l">
              <a:lnSpc>
                <a:spcPct val="100000"/>
              </a:lnSpc>
              <a:spcBef>
                <a:spcPts val="0"/>
              </a:spcBef>
              <a:spcAft>
                <a:spcPts val="0"/>
              </a:spcAft>
              <a:buSzPts val="1800"/>
              <a:buAutoNum type="arabicPeriod"/>
            </a:pPr>
            <a:r>
              <a:rPr lang="en"/>
              <a:t>Is this a good estimate for the data? Be prepared to share your reasoning.</a:t>
            </a:r>
            <a:endParaRPr/>
          </a:p>
        </p:txBody>
      </p:sp>
      <p:sp>
        <p:nvSpPr>
          <p:cNvPr id="361" name="Google Shape;361;p29"/>
          <p:cNvSpPr txBox="1"/>
          <p:nvPr>
            <p:ph idx="12" type="sldNum"/>
          </p:nvPr>
        </p:nvSpPr>
        <p:spPr>
          <a:xfrm>
            <a:off x="8283608" y="47271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362" name="Google Shape;362;p29"/>
          <p:cNvSpPr txBox="1"/>
          <p:nvPr>
            <p:ph idx="3" type="sldNum"/>
          </p:nvPr>
        </p:nvSpPr>
        <p:spPr>
          <a:xfrm>
            <a:off x="311700" y="47271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t>3.2.4 </a:t>
            </a:r>
            <a:r>
              <a:rPr lang="en"/>
              <a:t>Assessing the Fit of a Linear Model</a:t>
            </a:r>
            <a:endParaRPr/>
          </a:p>
        </p:txBody>
      </p:sp>
      <p:graphicFrame>
        <p:nvGraphicFramePr>
          <p:cNvPr id="363" name="Google Shape;363;p29"/>
          <p:cNvGraphicFramePr/>
          <p:nvPr/>
        </p:nvGraphicFramePr>
        <p:xfrm>
          <a:off x="6910650" y="1160325"/>
          <a:ext cx="3000000" cy="3000000"/>
        </p:xfrm>
        <a:graphic>
          <a:graphicData uri="http://schemas.openxmlformats.org/drawingml/2006/table">
            <a:tbl>
              <a:tblPr>
                <a:noFill/>
                <a:tableStyleId>{A335BD93-A76E-4B67-BD54-17290DF7FB1F}</a:tableStyleId>
              </a:tblPr>
              <a:tblGrid>
                <a:gridCol w="762675"/>
                <a:gridCol w="762675"/>
              </a:tblGrid>
              <a:tr h="381000">
                <a:tc>
                  <a:txBody>
                    <a:bodyPr/>
                    <a:lstStyle/>
                    <a:p>
                      <a:pPr indent="0" lvl="0" marL="0" rtl="0" algn="ctr">
                        <a:spcBef>
                          <a:spcPts val="0"/>
                        </a:spcBef>
                        <a:spcAft>
                          <a:spcPts val="0"/>
                        </a:spcAft>
                        <a:buNone/>
                      </a:pPr>
                      <a:r>
                        <a:rPr b="1" i="1" lang="en" sz="1600">
                          <a:solidFill>
                            <a:schemeClr val="lt1"/>
                          </a:solidFill>
                          <a:latin typeface="Times New Roman"/>
                          <a:ea typeface="Times New Roman"/>
                          <a:cs typeface="Times New Roman"/>
                          <a:sym typeface="Times New Roman"/>
                        </a:rPr>
                        <a:t>x</a:t>
                      </a:r>
                      <a:endParaRPr b="1" i="1" sz="1600">
                        <a:solidFill>
                          <a:schemeClr val="lt1"/>
                        </a:solidFill>
                        <a:latin typeface="Times New Roman"/>
                        <a:ea typeface="Times New Roman"/>
                        <a:cs typeface="Times New Roman"/>
                        <a:sym typeface="Times New Roman"/>
                      </a:endParaRPr>
                    </a:p>
                  </a:txBody>
                  <a:tcPr marT="91425" marB="91425" marR="91425" marL="91425" anchor="ctr">
                    <a:solidFill>
                      <a:srgbClr val="005047"/>
                    </a:solidFill>
                  </a:tcPr>
                </a:tc>
                <a:tc>
                  <a:txBody>
                    <a:bodyPr/>
                    <a:lstStyle/>
                    <a:p>
                      <a:pPr indent="0" lvl="0" marL="0" rtl="0" algn="ctr">
                        <a:spcBef>
                          <a:spcPts val="0"/>
                        </a:spcBef>
                        <a:spcAft>
                          <a:spcPts val="0"/>
                        </a:spcAft>
                        <a:buNone/>
                      </a:pPr>
                      <a:r>
                        <a:rPr b="1" i="1" lang="en" sz="1600">
                          <a:solidFill>
                            <a:schemeClr val="lt1"/>
                          </a:solidFill>
                          <a:latin typeface="Times New Roman"/>
                          <a:ea typeface="Times New Roman"/>
                          <a:cs typeface="Times New Roman"/>
                          <a:sym typeface="Times New Roman"/>
                        </a:rPr>
                        <a:t>y</a:t>
                      </a:r>
                      <a:endParaRPr b="1" i="1" sz="1600">
                        <a:solidFill>
                          <a:schemeClr val="lt1"/>
                        </a:solidFill>
                        <a:latin typeface="Times New Roman"/>
                        <a:ea typeface="Times New Roman"/>
                        <a:cs typeface="Times New Roman"/>
                        <a:sym typeface="Times New Roman"/>
                      </a:endParaRPr>
                    </a:p>
                  </a:txBody>
                  <a:tcPr marT="91425" marB="91425" marR="91425" marL="91425" anchor="ctr">
                    <a:solidFill>
                      <a:srgbClr val="005047"/>
                    </a:solidFill>
                  </a:tcPr>
                </a:tc>
              </a:tr>
              <a:tr h="381000">
                <a:tc>
                  <a:txBody>
                    <a:bodyPr/>
                    <a:lstStyle/>
                    <a:p>
                      <a:pPr indent="0" lvl="0" marL="0" rtl="0" algn="ctr">
                        <a:spcBef>
                          <a:spcPts val="0"/>
                        </a:spcBef>
                        <a:spcAft>
                          <a:spcPts val="0"/>
                        </a:spcAft>
                        <a:buNone/>
                      </a:pPr>
                      <a:r>
                        <a:rPr lang="en" sz="1500">
                          <a:latin typeface="Helvetica Neue"/>
                          <a:ea typeface="Helvetica Neue"/>
                          <a:cs typeface="Helvetica Neue"/>
                          <a:sym typeface="Helvetica Neue"/>
                        </a:rPr>
                        <a:t>20</a:t>
                      </a:r>
                      <a:endParaRPr sz="1500">
                        <a:latin typeface="Helvetica Neue"/>
                        <a:ea typeface="Helvetica Neue"/>
                        <a:cs typeface="Helvetica Neue"/>
                        <a:sym typeface="Helvetica Neue"/>
                      </a:endParaRPr>
                    </a:p>
                  </a:txBody>
                  <a:tcPr marT="91425" marB="91425" marR="91425" marL="91425" anchor="ctr"/>
                </a:tc>
                <a:tc>
                  <a:txBody>
                    <a:bodyPr/>
                    <a:lstStyle/>
                    <a:p>
                      <a:pPr indent="0" lvl="0" marL="0" rtl="0" algn="ctr">
                        <a:spcBef>
                          <a:spcPts val="0"/>
                        </a:spcBef>
                        <a:spcAft>
                          <a:spcPts val="0"/>
                        </a:spcAft>
                        <a:buNone/>
                      </a:pPr>
                      <a:r>
                        <a:rPr lang="en" sz="1500">
                          <a:latin typeface="Helvetica Neue"/>
                          <a:ea typeface="Helvetica Neue"/>
                          <a:cs typeface="Helvetica Neue"/>
                          <a:sym typeface="Helvetica Neue"/>
                        </a:rPr>
                        <a:t>6</a:t>
                      </a:r>
                      <a:endParaRPr sz="1500">
                        <a:latin typeface="Helvetica Neue"/>
                        <a:ea typeface="Helvetica Neue"/>
                        <a:cs typeface="Helvetica Neue"/>
                        <a:sym typeface="Helvetica Neue"/>
                      </a:endParaRPr>
                    </a:p>
                  </a:txBody>
                  <a:tcPr marT="91425" marB="91425" marR="91425" marL="91425" anchor="ctr"/>
                </a:tc>
              </a:tr>
              <a:tr h="381000">
                <a:tc>
                  <a:txBody>
                    <a:bodyPr/>
                    <a:lstStyle/>
                    <a:p>
                      <a:pPr indent="0" lvl="0" marL="0" rtl="0" algn="ctr">
                        <a:spcBef>
                          <a:spcPts val="0"/>
                        </a:spcBef>
                        <a:spcAft>
                          <a:spcPts val="0"/>
                        </a:spcAft>
                        <a:buNone/>
                      </a:pPr>
                      <a:r>
                        <a:rPr lang="en" sz="1500">
                          <a:latin typeface="Helvetica Neue"/>
                          <a:ea typeface="Helvetica Neue"/>
                          <a:cs typeface="Helvetica Neue"/>
                          <a:sym typeface="Helvetica Neue"/>
                        </a:rPr>
                        <a:t>18</a:t>
                      </a:r>
                      <a:endParaRPr sz="1500">
                        <a:latin typeface="Helvetica Neue"/>
                        <a:ea typeface="Helvetica Neue"/>
                        <a:cs typeface="Helvetica Neue"/>
                        <a:sym typeface="Helvetica Neue"/>
                      </a:endParaRPr>
                    </a:p>
                  </a:txBody>
                  <a:tcPr marT="91425" marB="91425" marR="91425" marL="91425" anchor="ctr"/>
                </a:tc>
                <a:tc>
                  <a:txBody>
                    <a:bodyPr/>
                    <a:lstStyle/>
                    <a:p>
                      <a:pPr indent="0" lvl="0" marL="0" rtl="0" algn="ctr">
                        <a:spcBef>
                          <a:spcPts val="0"/>
                        </a:spcBef>
                        <a:spcAft>
                          <a:spcPts val="0"/>
                        </a:spcAft>
                        <a:buNone/>
                      </a:pPr>
                      <a:r>
                        <a:rPr lang="en" sz="1500">
                          <a:latin typeface="Helvetica Neue"/>
                          <a:ea typeface="Helvetica Neue"/>
                          <a:cs typeface="Helvetica Neue"/>
                          <a:sym typeface="Helvetica Neue"/>
                        </a:rPr>
                        <a:t>4.5</a:t>
                      </a:r>
                      <a:endParaRPr sz="1500">
                        <a:latin typeface="Helvetica Neue"/>
                        <a:ea typeface="Helvetica Neue"/>
                        <a:cs typeface="Helvetica Neue"/>
                        <a:sym typeface="Helvetica Neue"/>
                      </a:endParaRPr>
                    </a:p>
                  </a:txBody>
                  <a:tcPr marT="91425" marB="91425" marR="91425" marL="91425" anchor="ctr"/>
                </a:tc>
              </a:tr>
              <a:tr h="381000">
                <a:tc>
                  <a:txBody>
                    <a:bodyPr/>
                    <a:lstStyle/>
                    <a:p>
                      <a:pPr indent="0" lvl="0" marL="0" rtl="0" algn="ctr">
                        <a:spcBef>
                          <a:spcPts val="0"/>
                        </a:spcBef>
                        <a:spcAft>
                          <a:spcPts val="0"/>
                        </a:spcAft>
                        <a:buNone/>
                      </a:pPr>
                      <a:r>
                        <a:rPr lang="en" sz="1500">
                          <a:latin typeface="Helvetica Neue"/>
                          <a:ea typeface="Helvetica Neue"/>
                          <a:cs typeface="Helvetica Neue"/>
                          <a:sym typeface="Helvetica Neue"/>
                        </a:rPr>
                        <a:t>21</a:t>
                      </a:r>
                      <a:endParaRPr sz="1500">
                        <a:latin typeface="Helvetica Neue"/>
                        <a:ea typeface="Helvetica Neue"/>
                        <a:cs typeface="Helvetica Neue"/>
                        <a:sym typeface="Helvetica Neue"/>
                      </a:endParaRPr>
                    </a:p>
                  </a:txBody>
                  <a:tcPr marT="91425" marB="91425" marR="91425" marL="91425" anchor="ctr"/>
                </a:tc>
                <a:tc>
                  <a:txBody>
                    <a:bodyPr/>
                    <a:lstStyle/>
                    <a:p>
                      <a:pPr indent="0" lvl="0" marL="0" rtl="0" algn="ctr">
                        <a:spcBef>
                          <a:spcPts val="0"/>
                        </a:spcBef>
                        <a:spcAft>
                          <a:spcPts val="0"/>
                        </a:spcAft>
                        <a:buNone/>
                      </a:pPr>
                      <a:r>
                        <a:rPr lang="en" sz="1500">
                          <a:latin typeface="Helvetica Neue"/>
                          <a:ea typeface="Helvetica Neue"/>
                          <a:cs typeface="Helvetica Neue"/>
                          <a:sym typeface="Helvetica Neue"/>
                        </a:rPr>
                        <a:t>6.5</a:t>
                      </a:r>
                      <a:endParaRPr sz="1500">
                        <a:latin typeface="Helvetica Neue"/>
                        <a:ea typeface="Helvetica Neue"/>
                        <a:cs typeface="Helvetica Neue"/>
                        <a:sym typeface="Helvetica Neue"/>
                      </a:endParaRPr>
                    </a:p>
                  </a:txBody>
                  <a:tcPr marT="91425" marB="91425" marR="91425" marL="91425" anchor="ctr"/>
                </a:tc>
              </a:tr>
              <a:tr h="381000">
                <a:tc>
                  <a:txBody>
                    <a:bodyPr/>
                    <a:lstStyle/>
                    <a:p>
                      <a:pPr indent="0" lvl="0" marL="0" rtl="0" algn="ctr">
                        <a:spcBef>
                          <a:spcPts val="0"/>
                        </a:spcBef>
                        <a:spcAft>
                          <a:spcPts val="0"/>
                        </a:spcAft>
                        <a:buNone/>
                      </a:pPr>
                      <a:r>
                        <a:rPr lang="en" sz="1500">
                          <a:latin typeface="Helvetica Neue"/>
                          <a:ea typeface="Helvetica Neue"/>
                          <a:cs typeface="Helvetica Neue"/>
                          <a:sym typeface="Helvetica Neue"/>
                        </a:rPr>
                        <a:t>17</a:t>
                      </a:r>
                      <a:endParaRPr sz="1500">
                        <a:latin typeface="Helvetica Neue"/>
                        <a:ea typeface="Helvetica Neue"/>
                        <a:cs typeface="Helvetica Neue"/>
                        <a:sym typeface="Helvetica Neue"/>
                      </a:endParaRPr>
                    </a:p>
                  </a:txBody>
                  <a:tcPr marT="91425" marB="91425" marR="91425" marL="91425" anchor="ctr"/>
                </a:tc>
                <a:tc>
                  <a:txBody>
                    <a:bodyPr/>
                    <a:lstStyle/>
                    <a:p>
                      <a:pPr indent="0" lvl="0" marL="0" rtl="0" algn="ctr">
                        <a:spcBef>
                          <a:spcPts val="0"/>
                        </a:spcBef>
                        <a:spcAft>
                          <a:spcPts val="0"/>
                        </a:spcAft>
                        <a:buNone/>
                      </a:pPr>
                      <a:r>
                        <a:rPr lang="en" sz="1500">
                          <a:latin typeface="Helvetica Neue"/>
                          <a:ea typeface="Helvetica Neue"/>
                          <a:cs typeface="Helvetica Neue"/>
                          <a:sym typeface="Helvetica Neue"/>
                        </a:rPr>
                        <a:t>3.5</a:t>
                      </a:r>
                      <a:endParaRPr sz="1500">
                        <a:latin typeface="Helvetica Neue"/>
                        <a:ea typeface="Helvetica Neue"/>
                        <a:cs typeface="Helvetica Neue"/>
                        <a:sym typeface="Helvetica Neue"/>
                      </a:endParaRPr>
                    </a:p>
                  </a:txBody>
                  <a:tcPr marT="91425" marB="91425" marR="91425" marL="91425" anchor="ctr"/>
                </a:tc>
              </a:tr>
              <a:tr h="381000">
                <a:tc>
                  <a:txBody>
                    <a:bodyPr/>
                    <a:lstStyle/>
                    <a:p>
                      <a:pPr indent="0" lvl="0" marL="0" rtl="0" algn="ctr">
                        <a:spcBef>
                          <a:spcPts val="0"/>
                        </a:spcBef>
                        <a:spcAft>
                          <a:spcPts val="0"/>
                        </a:spcAft>
                        <a:buNone/>
                      </a:pPr>
                      <a:r>
                        <a:rPr lang="en" sz="1500">
                          <a:latin typeface="Helvetica Neue"/>
                          <a:ea typeface="Helvetica Neue"/>
                          <a:cs typeface="Helvetica Neue"/>
                          <a:sym typeface="Helvetica Neue"/>
                        </a:rPr>
                        <a:t>21.5</a:t>
                      </a:r>
                      <a:endParaRPr sz="1500">
                        <a:latin typeface="Helvetica Neue"/>
                        <a:ea typeface="Helvetica Neue"/>
                        <a:cs typeface="Helvetica Neue"/>
                        <a:sym typeface="Helvetica Neue"/>
                      </a:endParaRPr>
                    </a:p>
                  </a:txBody>
                  <a:tcPr marT="91425" marB="91425" marR="91425" marL="91425" anchor="ctr"/>
                </a:tc>
                <a:tc>
                  <a:txBody>
                    <a:bodyPr/>
                    <a:lstStyle/>
                    <a:p>
                      <a:pPr indent="0" lvl="0" marL="0" rtl="0" algn="ctr">
                        <a:spcBef>
                          <a:spcPts val="0"/>
                        </a:spcBef>
                        <a:spcAft>
                          <a:spcPts val="0"/>
                        </a:spcAft>
                        <a:buNone/>
                      </a:pPr>
                      <a:r>
                        <a:rPr lang="en" sz="1500">
                          <a:latin typeface="Helvetica Neue"/>
                          <a:ea typeface="Helvetica Neue"/>
                          <a:cs typeface="Helvetica Neue"/>
                          <a:sym typeface="Helvetica Neue"/>
                        </a:rPr>
                        <a:t>7.5</a:t>
                      </a:r>
                      <a:endParaRPr sz="1500">
                        <a:latin typeface="Helvetica Neue"/>
                        <a:ea typeface="Helvetica Neue"/>
                        <a:cs typeface="Helvetica Neue"/>
                        <a:sym typeface="Helvetica Neue"/>
                      </a:endParaRPr>
                    </a:p>
                  </a:txBody>
                  <a:tcPr marT="91425" marB="91425" marR="91425" marL="91425" anchor="ctr"/>
                </a:tc>
              </a:tr>
              <a:tr h="381000">
                <a:tc>
                  <a:txBody>
                    <a:bodyPr/>
                    <a:lstStyle/>
                    <a:p>
                      <a:pPr indent="0" lvl="0" marL="0" rtl="0" algn="ctr">
                        <a:spcBef>
                          <a:spcPts val="0"/>
                        </a:spcBef>
                        <a:spcAft>
                          <a:spcPts val="0"/>
                        </a:spcAft>
                        <a:buNone/>
                      </a:pPr>
                      <a:r>
                        <a:rPr lang="en" sz="1500">
                          <a:latin typeface="Helvetica Neue"/>
                          <a:ea typeface="Helvetica Neue"/>
                          <a:cs typeface="Helvetica Neue"/>
                          <a:sym typeface="Helvetica Neue"/>
                        </a:rPr>
                        <a:t>19.5</a:t>
                      </a:r>
                      <a:endParaRPr sz="1500">
                        <a:latin typeface="Helvetica Neue"/>
                        <a:ea typeface="Helvetica Neue"/>
                        <a:cs typeface="Helvetica Neue"/>
                        <a:sym typeface="Helvetica Neue"/>
                      </a:endParaRPr>
                    </a:p>
                  </a:txBody>
                  <a:tcPr marT="91425" marB="91425" marR="91425" marL="91425" anchor="ctr"/>
                </a:tc>
                <a:tc>
                  <a:txBody>
                    <a:bodyPr/>
                    <a:lstStyle/>
                    <a:p>
                      <a:pPr indent="0" lvl="0" marL="0" rtl="0" algn="ctr">
                        <a:spcBef>
                          <a:spcPts val="0"/>
                        </a:spcBef>
                        <a:spcAft>
                          <a:spcPts val="0"/>
                        </a:spcAft>
                        <a:buNone/>
                      </a:pPr>
                      <a:r>
                        <a:rPr lang="en" sz="1500">
                          <a:latin typeface="Helvetica Neue"/>
                          <a:ea typeface="Helvetica Neue"/>
                          <a:cs typeface="Helvetica Neue"/>
                          <a:sym typeface="Helvetica Neue"/>
                        </a:rPr>
                        <a:t>6.5</a:t>
                      </a:r>
                      <a:endParaRPr sz="1500">
                        <a:latin typeface="Helvetica Neue"/>
                        <a:ea typeface="Helvetica Neue"/>
                        <a:cs typeface="Helvetica Neue"/>
                        <a:sym typeface="Helvetica Neue"/>
                      </a:endParaRPr>
                    </a:p>
                  </a:txBody>
                  <a:tcPr marT="91425" marB="91425" marR="91425" marL="91425" anchor="ctr"/>
                </a:tc>
              </a:tr>
              <a:tr h="381000">
                <a:tc>
                  <a:txBody>
                    <a:bodyPr/>
                    <a:lstStyle/>
                    <a:p>
                      <a:pPr indent="0" lvl="0" marL="0" rtl="0" algn="ctr">
                        <a:spcBef>
                          <a:spcPts val="0"/>
                        </a:spcBef>
                        <a:spcAft>
                          <a:spcPts val="0"/>
                        </a:spcAft>
                        <a:buNone/>
                      </a:pPr>
                      <a:r>
                        <a:rPr lang="en" sz="1500">
                          <a:latin typeface="Helvetica Neue"/>
                          <a:ea typeface="Helvetica Neue"/>
                          <a:cs typeface="Helvetica Neue"/>
                          <a:sym typeface="Helvetica Neue"/>
                        </a:rPr>
                        <a:t>21</a:t>
                      </a:r>
                      <a:endParaRPr sz="1500">
                        <a:latin typeface="Helvetica Neue"/>
                        <a:ea typeface="Helvetica Neue"/>
                        <a:cs typeface="Helvetica Neue"/>
                        <a:sym typeface="Helvetica Neue"/>
                      </a:endParaRPr>
                    </a:p>
                  </a:txBody>
                  <a:tcPr marT="91425" marB="91425" marR="91425" marL="91425" anchor="ctr"/>
                </a:tc>
                <a:tc>
                  <a:txBody>
                    <a:bodyPr/>
                    <a:lstStyle/>
                    <a:p>
                      <a:pPr indent="0" lvl="0" marL="0" rtl="0" algn="ctr">
                        <a:spcBef>
                          <a:spcPts val="0"/>
                        </a:spcBef>
                        <a:spcAft>
                          <a:spcPts val="0"/>
                        </a:spcAft>
                        <a:buNone/>
                      </a:pPr>
                      <a:r>
                        <a:rPr lang="en" sz="1500">
                          <a:latin typeface="Helvetica Neue"/>
                          <a:ea typeface="Helvetica Neue"/>
                          <a:cs typeface="Helvetica Neue"/>
                          <a:sym typeface="Helvetica Neue"/>
                        </a:rPr>
                        <a:t>7</a:t>
                      </a:r>
                      <a:endParaRPr sz="1500">
                        <a:latin typeface="Helvetica Neue"/>
                        <a:ea typeface="Helvetica Neue"/>
                        <a:cs typeface="Helvetica Neue"/>
                        <a:sym typeface="Helvetica Neue"/>
                      </a:endParaRPr>
                    </a:p>
                  </a:txBody>
                  <a:tcPr marT="91425" marB="91425" marR="91425" marL="91425" anchor="ctr"/>
                </a:tc>
              </a:tr>
              <a:tr h="381000">
                <a:tc>
                  <a:txBody>
                    <a:bodyPr/>
                    <a:lstStyle/>
                    <a:p>
                      <a:pPr indent="0" lvl="0" marL="0" rtl="0" algn="ctr">
                        <a:spcBef>
                          <a:spcPts val="0"/>
                        </a:spcBef>
                        <a:spcAft>
                          <a:spcPts val="0"/>
                        </a:spcAft>
                        <a:buNone/>
                      </a:pPr>
                      <a:r>
                        <a:rPr lang="en" sz="1500">
                          <a:latin typeface="Helvetica Neue"/>
                          <a:ea typeface="Helvetica Neue"/>
                          <a:cs typeface="Helvetica Neue"/>
                          <a:sym typeface="Helvetica Neue"/>
                        </a:rPr>
                        <a:t>18</a:t>
                      </a:r>
                      <a:endParaRPr sz="1500">
                        <a:latin typeface="Helvetica Neue"/>
                        <a:ea typeface="Helvetica Neue"/>
                        <a:cs typeface="Helvetica Neue"/>
                        <a:sym typeface="Helvetica Neue"/>
                      </a:endParaRPr>
                    </a:p>
                  </a:txBody>
                  <a:tcPr marT="91425" marB="91425" marR="91425" marL="91425" anchor="ctr"/>
                </a:tc>
                <a:tc>
                  <a:txBody>
                    <a:bodyPr/>
                    <a:lstStyle/>
                    <a:p>
                      <a:pPr indent="0" lvl="0" marL="0" rtl="0" algn="ctr">
                        <a:spcBef>
                          <a:spcPts val="0"/>
                        </a:spcBef>
                        <a:spcAft>
                          <a:spcPts val="0"/>
                        </a:spcAft>
                        <a:buNone/>
                      </a:pPr>
                      <a:r>
                        <a:rPr lang="en" sz="1500">
                          <a:latin typeface="Helvetica Neue"/>
                          <a:ea typeface="Helvetica Neue"/>
                          <a:cs typeface="Helvetica Neue"/>
                          <a:sym typeface="Helvetica Neue"/>
                        </a:rPr>
                        <a:t>5</a:t>
                      </a:r>
                      <a:endParaRPr sz="1500">
                        <a:latin typeface="Helvetica Neue"/>
                        <a:ea typeface="Helvetica Neue"/>
                        <a:cs typeface="Helvetica Neue"/>
                        <a:sym typeface="Helvetica Neue"/>
                      </a:endParaRPr>
                    </a:p>
                  </a:txBody>
                  <a:tcPr marT="91425" marB="91425" marR="91425" marL="91425" anchor="ctr"/>
                </a:tc>
              </a:tr>
            </a:tbl>
          </a:graphicData>
        </a:graphic>
      </p:graphicFrame>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367" name="Shape 367"/>
        <p:cNvGrpSpPr/>
        <p:nvPr/>
      </p:nvGrpSpPr>
      <p:grpSpPr>
        <a:xfrm>
          <a:off x="0" y="0"/>
          <a:ext cx="0" cy="0"/>
          <a:chOff x="0" y="0"/>
          <a:chExt cx="0" cy="0"/>
        </a:xfrm>
      </p:grpSpPr>
      <p:sp>
        <p:nvSpPr>
          <p:cNvPr id="368" name="Google Shape;368;p30"/>
          <p:cNvSpPr txBox="1"/>
          <p:nvPr>
            <p:ph type="title"/>
          </p:nvPr>
        </p:nvSpPr>
        <p:spPr>
          <a:xfrm>
            <a:off x="311700" y="445025"/>
            <a:ext cx="8520600" cy="6156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None/>
            </a:pPr>
            <a:r>
              <a:rPr lang="en">
                <a:solidFill>
                  <a:srgbClr val="005047"/>
                </a:solidFill>
              </a:rPr>
              <a:t>Le</a:t>
            </a:r>
            <a:r>
              <a:rPr lang="en">
                <a:solidFill>
                  <a:srgbClr val="005047"/>
                </a:solidFill>
              </a:rPr>
              <a:t>arning Activity - Calculate Best Fit Line </a:t>
            </a:r>
            <a:endParaRPr>
              <a:solidFill>
                <a:srgbClr val="005047"/>
              </a:solidFill>
            </a:endParaRPr>
          </a:p>
        </p:txBody>
      </p:sp>
      <p:sp>
        <p:nvSpPr>
          <p:cNvPr id="369" name="Google Shape;369;p30"/>
          <p:cNvSpPr txBox="1"/>
          <p:nvPr>
            <p:ph idx="1" type="body"/>
          </p:nvPr>
        </p:nvSpPr>
        <p:spPr>
          <a:xfrm>
            <a:off x="311700" y="1152475"/>
            <a:ext cx="8677200" cy="3420000"/>
          </a:xfrm>
          <a:prstGeom prst="rect">
            <a:avLst/>
          </a:prstGeom>
        </p:spPr>
        <p:txBody>
          <a:bodyPr anchorCtr="0" anchor="t" bIns="91425" lIns="91425" spcFirstLastPara="1" rIns="91425" wrap="square" tIns="91425">
            <a:normAutofit/>
          </a:bodyPr>
          <a:lstStyle/>
          <a:p>
            <a:pPr indent="-342900" lvl="0" marL="457200" rtl="0" algn="l">
              <a:lnSpc>
                <a:spcPct val="100000"/>
              </a:lnSpc>
              <a:spcBef>
                <a:spcPts val="0"/>
              </a:spcBef>
              <a:spcAft>
                <a:spcPts val="0"/>
              </a:spcAft>
              <a:buSzPts val="1800"/>
              <a:buAutoNum type="arabicPeriod" startAt="9"/>
            </a:pPr>
            <a:r>
              <a:rPr lang="en"/>
              <a:t>You will be given a data table for one of the other scatter plots from a previous activity. Use technology and this table of data to create a scatter plot then determine the line of best fit.</a:t>
            </a:r>
            <a:endParaRPr/>
          </a:p>
          <a:p>
            <a:pPr indent="0" lvl="0" marL="457200" rtl="0" algn="l">
              <a:lnSpc>
                <a:spcPct val="100000"/>
              </a:lnSpc>
              <a:spcBef>
                <a:spcPts val="500"/>
              </a:spcBef>
              <a:spcAft>
                <a:spcPts val="0"/>
              </a:spcAft>
              <a:buNone/>
            </a:pPr>
            <a:r>
              <a:rPr lang="en"/>
              <a:t>Card A</a:t>
            </a:r>
            <a:endParaRPr/>
          </a:p>
          <a:p>
            <a:pPr indent="0" lvl="0" marL="457200" rtl="0" algn="l">
              <a:lnSpc>
                <a:spcPct val="100000"/>
              </a:lnSpc>
              <a:spcBef>
                <a:spcPts val="500"/>
              </a:spcBef>
              <a:spcAft>
                <a:spcPts val="0"/>
              </a:spcAft>
              <a:buNone/>
            </a:pPr>
            <a:r>
              <a:rPr lang="en"/>
              <a:t>Card B</a:t>
            </a:r>
            <a:endParaRPr/>
          </a:p>
          <a:p>
            <a:pPr indent="0" lvl="0" marL="457200" rtl="0" algn="l">
              <a:lnSpc>
                <a:spcPct val="100000"/>
              </a:lnSpc>
              <a:spcBef>
                <a:spcPts val="500"/>
              </a:spcBef>
              <a:spcAft>
                <a:spcPts val="0"/>
              </a:spcAft>
              <a:buNone/>
            </a:pPr>
            <a:r>
              <a:rPr lang="en"/>
              <a:t>Card C</a:t>
            </a:r>
            <a:endParaRPr/>
          </a:p>
          <a:p>
            <a:pPr indent="0" lvl="0" marL="457200" rtl="0" algn="l">
              <a:lnSpc>
                <a:spcPct val="100000"/>
              </a:lnSpc>
              <a:spcBef>
                <a:spcPts val="500"/>
              </a:spcBef>
              <a:spcAft>
                <a:spcPts val="0"/>
              </a:spcAft>
              <a:buNone/>
            </a:pPr>
            <a:r>
              <a:rPr lang="en"/>
              <a:t>Card E</a:t>
            </a:r>
            <a:endParaRPr/>
          </a:p>
          <a:p>
            <a:pPr indent="0" lvl="0" marL="457200" rtl="0" algn="l">
              <a:lnSpc>
                <a:spcPct val="100000"/>
              </a:lnSpc>
              <a:spcBef>
                <a:spcPts val="500"/>
              </a:spcBef>
              <a:spcAft>
                <a:spcPts val="0"/>
              </a:spcAft>
              <a:buNone/>
            </a:pPr>
            <a:r>
              <a:rPr lang="en"/>
              <a:t>Card F</a:t>
            </a:r>
            <a:endParaRPr/>
          </a:p>
          <a:p>
            <a:pPr indent="-342900" lvl="0" marL="457200" rtl="0" algn="l">
              <a:lnSpc>
                <a:spcPct val="100000"/>
              </a:lnSpc>
              <a:spcBef>
                <a:spcPts val="500"/>
              </a:spcBef>
              <a:spcAft>
                <a:spcPts val="500"/>
              </a:spcAft>
              <a:buSzPts val="1800"/>
              <a:buAutoNum type="arabicPeriod" startAt="9"/>
            </a:pPr>
            <a:r>
              <a:rPr lang="en"/>
              <a:t>Interpret the meaning of the value of the slope of the line of best fit for each card.</a:t>
            </a:r>
            <a:endParaRPr/>
          </a:p>
        </p:txBody>
      </p:sp>
      <p:sp>
        <p:nvSpPr>
          <p:cNvPr id="370" name="Google Shape;370;p30"/>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371" name="Google Shape;371;p30"/>
          <p:cNvSpPr txBox="1"/>
          <p:nvPr>
            <p:ph idx="3"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a:t>3.2.4 Assessing the Fit of a Linear Model</a:t>
            </a:r>
            <a:endParaRPr/>
          </a:p>
        </p:txBody>
      </p:sp>
      <p:sp>
        <p:nvSpPr>
          <p:cNvPr id="372" name="Google Shape;372;p30">
            <a:hlinkClick action="ppaction://hlinksldjump" r:id="rId4"/>
          </p:cNvPr>
          <p:cNvSpPr/>
          <p:nvPr/>
        </p:nvSpPr>
        <p:spPr>
          <a:xfrm rot="-613596">
            <a:off x="7614452" y="4114575"/>
            <a:ext cx="1689744" cy="1072750"/>
          </a:xfrm>
          <a:prstGeom prst="star16">
            <a:avLst>
              <a:gd fmla="val 42655" name="adj"/>
            </a:avLst>
          </a:prstGeom>
          <a:solidFill>
            <a:srgbClr val="FDBD3E"/>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1500">
                <a:latin typeface="Calibri"/>
                <a:ea typeface="Calibri"/>
                <a:cs typeface="Calibri"/>
                <a:sym typeface="Calibri"/>
              </a:rPr>
              <a:t>Are you ready for more?</a:t>
            </a:r>
            <a:endParaRPr b="1" sz="1500">
              <a:latin typeface="Calibri"/>
              <a:ea typeface="Calibri"/>
              <a:cs typeface="Calibri"/>
              <a:sym typeface="Calibri"/>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376" name="Shape 376"/>
        <p:cNvGrpSpPr/>
        <p:nvPr/>
      </p:nvGrpSpPr>
      <p:grpSpPr>
        <a:xfrm>
          <a:off x="0" y="0"/>
          <a:ext cx="0" cy="0"/>
          <a:chOff x="0" y="0"/>
          <a:chExt cx="0" cy="0"/>
        </a:xfrm>
      </p:grpSpPr>
      <p:sp>
        <p:nvSpPr>
          <p:cNvPr id="377" name="Google Shape;377;p31"/>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
        <p:nvSpPr>
          <p:cNvPr id="378" name="Google Shape;378;p31"/>
          <p:cNvSpPr txBox="1"/>
          <p:nvPr>
            <p:ph idx="1" type="body"/>
          </p:nvPr>
        </p:nvSpPr>
        <p:spPr>
          <a:xfrm>
            <a:off x="311700" y="4230575"/>
            <a:ext cx="5998800" cy="6051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b="1" lang="en" u="sng">
                <a:solidFill>
                  <a:schemeClr val="hlink"/>
                </a:solidFill>
                <a:hlinkClick r:id="rId4"/>
              </a:rPr>
              <a:t>Video: </a:t>
            </a:r>
            <a:r>
              <a:rPr b="1" lang="en" u="sng">
                <a:solidFill>
                  <a:schemeClr val="hlink"/>
                </a:solidFill>
                <a:hlinkClick r:id="rId5"/>
              </a:rPr>
              <a:t>Determining Lines of Best Fit</a:t>
            </a:r>
            <a:endParaRPr b="1"/>
          </a:p>
        </p:txBody>
      </p:sp>
      <p:pic>
        <p:nvPicPr>
          <p:cNvPr descr="Students model finding lines of best fit for data sets using technology and scatterplots. Slopes of different linear models are compared to each other as well as vertical intercepts (y-intercepts) to determine lines of best fit." id="379" name="Google Shape;379;p31" title="Determining Lines of Best Fit">
            <a:hlinkClick r:id="rId6"/>
          </p:cNvPr>
          <p:cNvPicPr preferRelativeResize="0"/>
          <p:nvPr/>
        </p:nvPicPr>
        <p:blipFill>
          <a:blip r:embed="rId7">
            <a:alphaModFix/>
          </a:blip>
          <a:stretch>
            <a:fillRect/>
          </a:stretch>
        </p:blipFill>
        <p:spPr>
          <a:xfrm>
            <a:off x="1785263" y="674025"/>
            <a:ext cx="5573475" cy="3135075"/>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79"/>
                                        </p:tgtEl>
                                        <p:attrNameLst>
                                          <p:attrName>style.visibility</p:attrName>
                                        </p:attrNameLst>
                                      </p:cBhvr>
                                      <p:to>
                                        <p:strVal val="visible"/>
                                      </p:to>
                                    </p:set>
                                    <p:animEffect filter="fade" transition="in">
                                      <p:cBhvr>
                                        <p:cTn dur="1000"/>
                                        <p:tgtEl>
                                          <p:spTgt spid="379"/>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bg>
      <p:bgPr>
        <a:blipFill>
          <a:blip r:embed="rId3">
            <a:alphaModFix/>
          </a:blip>
          <a:stretch>
            <a:fillRect/>
          </a:stretch>
        </a:blipFill>
      </p:bgPr>
    </p:bg>
    <p:spTree>
      <p:nvGrpSpPr>
        <p:cNvPr id="383" name="Shape 383"/>
        <p:cNvGrpSpPr/>
        <p:nvPr/>
      </p:nvGrpSpPr>
      <p:grpSpPr>
        <a:xfrm>
          <a:off x="0" y="0"/>
          <a:ext cx="0" cy="0"/>
          <a:chOff x="0" y="0"/>
          <a:chExt cx="0" cy="0"/>
        </a:xfrm>
      </p:grpSpPr>
      <p:sp>
        <p:nvSpPr>
          <p:cNvPr id="384" name="Google Shape;384;p32"/>
          <p:cNvSpPr txBox="1"/>
          <p:nvPr>
            <p:ph type="title"/>
          </p:nvPr>
        </p:nvSpPr>
        <p:spPr>
          <a:xfrm>
            <a:off x="311700" y="445025"/>
            <a:ext cx="8520600" cy="457200"/>
          </a:xfrm>
          <a:prstGeom prst="rect">
            <a:avLst/>
          </a:prstGeom>
        </p:spPr>
        <p:txBody>
          <a:bodyPr anchorCtr="0" anchor="t" bIns="0" lIns="0" spcFirstLastPara="1" rIns="0" wrap="square" tIns="0">
            <a:noAutofit/>
          </a:bodyPr>
          <a:lstStyle/>
          <a:p>
            <a:pPr indent="0" lvl="0" marL="0" rtl="0" algn="l">
              <a:spcBef>
                <a:spcPts val="0"/>
              </a:spcBef>
              <a:spcAft>
                <a:spcPts val="0"/>
              </a:spcAft>
              <a:buNone/>
            </a:pPr>
            <a:r>
              <a:rPr lang="en" sz="3000"/>
              <a:t>Extending Your Thinking</a:t>
            </a:r>
            <a:r>
              <a:rPr lang="en" sz="3000"/>
              <a:t> 🚘</a:t>
            </a:r>
            <a:endParaRPr sz="3000"/>
          </a:p>
        </p:txBody>
      </p:sp>
      <p:sp>
        <p:nvSpPr>
          <p:cNvPr id="385" name="Google Shape;385;p32"/>
          <p:cNvSpPr txBox="1"/>
          <p:nvPr>
            <p:ph idx="1" type="body"/>
          </p:nvPr>
        </p:nvSpPr>
        <p:spPr>
          <a:xfrm>
            <a:off x="311700" y="943650"/>
            <a:ext cx="4285800" cy="38133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lang="en" sz="1600"/>
              <a:t>The table shows the distance, in miles, </a:t>
            </a:r>
            <a:br>
              <a:rPr lang="en" sz="1600"/>
            </a:br>
            <a:r>
              <a:rPr lang="en" sz="1600"/>
              <a:t>Priya traveled during her last 10 trips </a:t>
            </a:r>
            <a:br>
              <a:rPr lang="en" sz="1600"/>
            </a:br>
            <a:r>
              <a:rPr lang="en" sz="1600"/>
              <a:t>and the price of each trip, in dollars </a:t>
            </a:r>
            <a:br>
              <a:rPr lang="en" sz="1600"/>
            </a:br>
            <a:r>
              <a:rPr lang="en" sz="1600"/>
              <a:t>when she used different ride services. </a:t>
            </a:r>
            <a:endParaRPr sz="1600"/>
          </a:p>
          <a:p>
            <a:pPr indent="-330200" lvl="0" marL="457200" rtl="0" algn="l">
              <a:lnSpc>
                <a:spcPct val="100000"/>
              </a:lnSpc>
              <a:spcBef>
                <a:spcPts val="1200"/>
              </a:spcBef>
              <a:spcAft>
                <a:spcPts val="0"/>
              </a:spcAft>
              <a:buSzPts val="1600"/>
              <a:buAutoNum type="arabicPeriod"/>
            </a:pPr>
            <a:r>
              <a:rPr lang="en" sz="1600"/>
              <a:t>Priya creates a scatter plot of the data using the distance, 𝑥, and the price, 𝑦, using a linear model. Use technology to find the equation of a line of best fit.</a:t>
            </a:r>
            <a:endParaRPr sz="1600"/>
          </a:p>
          <a:p>
            <a:pPr indent="-330200" lvl="0" marL="457200" rtl="0" algn="l">
              <a:lnSpc>
                <a:spcPct val="100000"/>
              </a:lnSpc>
              <a:spcBef>
                <a:spcPts val="0"/>
              </a:spcBef>
              <a:spcAft>
                <a:spcPts val="0"/>
              </a:spcAft>
              <a:buSzPts val="1600"/>
              <a:buAutoNum type="arabicPeriod"/>
            </a:pPr>
            <a:r>
              <a:rPr lang="en" sz="1600"/>
              <a:t>Interpret the slope and the 𝑦-intercept of the equation of the best fit line in this situation.</a:t>
            </a:r>
            <a:endParaRPr sz="1600"/>
          </a:p>
          <a:p>
            <a:pPr indent="-330200" lvl="0" marL="457200" rtl="0" algn="l">
              <a:lnSpc>
                <a:spcPct val="100000"/>
              </a:lnSpc>
              <a:spcBef>
                <a:spcPts val="0"/>
              </a:spcBef>
              <a:spcAft>
                <a:spcPts val="0"/>
              </a:spcAft>
              <a:buSzPts val="1600"/>
              <a:buAutoNum type="arabicPeriod"/>
            </a:pPr>
            <a:r>
              <a:rPr lang="en" sz="1600"/>
              <a:t>Use the best fit line to estimate the cost of a 3.6-mile trip. Will this estimate be close to the actual value? </a:t>
            </a:r>
            <a:endParaRPr sz="1600"/>
          </a:p>
        </p:txBody>
      </p:sp>
      <p:sp>
        <p:nvSpPr>
          <p:cNvPr id="386" name="Google Shape;386;p32"/>
          <p:cNvSpPr txBox="1"/>
          <p:nvPr>
            <p:ph idx="12" type="sldNum"/>
          </p:nvPr>
        </p:nvSpPr>
        <p:spPr>
          <a:xfrm>
            <a:off x="8283608" y="47271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387" name="Google Shape;387;p32"/>
          <p:cNvSpPr txBox="1"/>
          <p:nvPr>
            <p:ph idx="2" type="sldNum"/>
          </p:nvPr>
        </p:nvSpPr>
        <p:spPr>
          <a:xfrm>
            <a:off x="311700" y="4727150"/>
            <a:ext cx="7971900" cy="3387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sz="1000"/>
              <a:t>3.2.2 Determining the Best Line That Fits the Data</a:t>
            </a:r>
            <a:endParaRPr/>
          </a:p>
        </p:txBody>
      </p:sp>
      <p:pic>
        <p:nvPicPr>
          <p:cNvPr id="388" name="Google Shape;388;p32" title="extending your thinking-1.png"/>
          <p:cNvPicPr preferRelativeResize="0"/>
          <p:nvPr/>
        </p:nvPicPr>
        <p:blipFill>
          <a:blip r:embed="rId4">
            <a:alphaModFix/>
          </a:blip>
          <a:stretch>
            <a:fillRect/>
          </a:stretch>
        </p:blipFill>
        <p:spPr>
          <a:xfrm>
            <a:off x="8686800" y="137160"/>
            <a:ext cx="274320" cy="274320"/>
          </a:xfrm>
          <a:prstGeom prst="rect">
            <a:avLst/>
          </a:prstGeom>
          <a:noFill/>
          <a:ln>
            <a:noFill/>
          </a:ln>
        </p:spPr>
      </p:pic>
      <p:sp>
        <p:nvSpPr>
          <p:cNvPr id="389" name="Google Shape;389;p32"/>
          <p:cNvSpPr txBox="1"/>
          <p:nvPr/>
        </p:nvSpPr>
        <p:spPr>
          <a:xfrm>
            <a:off x="4597500" y="2038475"/>
            <a:ext cx="4463400" cy="2893800"/>
          </a:xfrm>
          <a:prstGeom prst="rect">
            <a:avLst/>
          </a:prstGeom>
          <a:noFill/>
          <a:ln>
            <a:noFill/>
          </a:ln>
        </p:spPr>
        <p:txBody>
          <a:bodyPr anchorCtr="0" anchor="t" bIns="91425" lIns="91425" spcFirstLastPara="1" rIns="91425" wrap="square" tIns="91425">
            <a:spAutoFit/>
          </a:bodyPr>
          <a:lstStyle/>
          <a:p>
            <a:pPr indent="-330200" lvl="0" marL="457200" rtl="0" algn="l">
              <a:spcBef>
                <a:spcPts val="0"/>
              </a:spcBef>
              <a:spcAft>
                <a:spcPts val="0"/>
              </a:spcAft>
              <a:buClr>
                <a:srgbClr val="424242"/>
              </a:buClr>
              <a:buSzPts val="1600"/>
              <a:buFont typeface="Calibri"/>
              <a:buAutoNum type="arabicPeriod" startAt="4"/>
            </a:pPr>
            <a:r>
              <a:rPr lang="en" sz="1600">
                <a:solidFill>
                  <a:srgbClr val="424242"/>
                </a:solidFill>
                <a:latin typeface="Calibri"/>
                <a:ea typeface="Calibri"/>
                <a:cs typeface="Calibri"/>
                <a:sym typeface="Calibri"/>
              </a:rPr>
              <a:t>On her next trip, Priya tries a new ride service and travels 3.6 miles, but pays only $4.00 because she receives a discount. Include this trip in the table and calculate the equation of the line of best fit for the 11 trips. Did the slope of the equation of the line of best fit change? Why? </a:t>
            </a:r>
            <a:endParaRPr sz="1600">
              <a:solidFill>
                <a:srgbClr val="424242"/>
              </a:solidFill>
              <a:latin typeface="Calibri"/>
              <a:ea typeface="Calibri"/>
              <a:cs typeface="Calibri"/>
              <a:sym typeface="Calibri"/>
            </a:endParaRPr>
          </a:p>
          <a:p>
            <a:pPr indent="-330200" lvl="0" marL="457200" rtl="0" algn="l">
              <a:spcBef>
                <a:spcPts val="0"/>
              </a:spcBef>
              <a:spcAft>
                <a:spcPts val="0"/>
              </a:spcAft>
              <a:buClr>
                <a:srgbClr val="424242"/>
              </a:buClr>
              <a:buSzPts val="1600"/>
              <a:buFont typeface="Calibri"/>
              <a:buAutoNum type="arabicPeriod" startAt="4"/>
            </a:pPr>
            <a:r>
              <a:rPr lang="en" sz="1600">
                <a:solidFill>
                  <a:srgbClr val="424242"/>
                </a:solidFill>
                <a:latin typeface="Calibri"/>
                <a:ea typeface="Calibri"/>
                <a:cs typeface="Calibri"/>
                <a:sym typeface="Calibri"/>
              </a:rPr>
              <a:t>Priya uses the new ride service for her 12th trip. She travels 4.1 miles and is charged $24.75. How will the slope of the best fit line change when this trip is added to the data?</a:t>
            </a:r>
            <a:endParaRPr sz="1600">
              <a:solidFill>
                <a:srgbClr val="424242"/>
              </a:solidFill>
              <a:latin typeface="Calibri"/>
              <a:ea typeface="Calibri"/>
              <a:cs typeface="Calibri"/>
              <a:sym typeface="Calibri"/>
            </a:endParaRPr>
          </a:p>
        </p:txBody>
      </p:sp>
      <p:graphicFrame>
        <p:nvGraphicFramePr>
          <p:cNvPr id="390" name="Google Shape;390;p32"/>
          <p:cNvGraphicFramePr/>
          <p:nvPr/>
        </p:nvGraphicFramePr>
        <p:xfrm>
          <a:off x="3673991" y="1032686"/>
          <a:ext cx="3000000" cy="3000000"/>
        </p:xfrm>
        <a:graphic>
          <a:graphicData uri="http://schemas.openxmlformats.org/drawingml/2006/table">
            <a:tbl>
              <a:tblPr>
                <a:noFill/>
                <a:tableStyleId>{A335BD93-A76E-4B67-BD54-17290DF7FB1F}</a:tableStyleId>
              </a:tblPr>
              <a:tblGrid>
                <a:gridCol w="469225"/>
                <a:gridCol w="489300"/>
                <a:gridCol w="489300"/>
                <a:gridCol w="489300"/>
                <a:gridCol w="489300"/>
                <a:gridCol w="489300"/>
                <a:gridCol w="489300"/>
                <a:gridCol w="489300"/>
                <a:gridCol w="489300"/>
                <a:gridCol w="489300"/>
                <a:gridCol w="489300"/>
              </a:tblGrid>
              <a:tr h="381000">
                <a:tc>
                  <a:txBody>
                    <a:bodyPr/>
                    <a:lstStyle/>
                    <a:p>
                      <a:pPr indent="0" lvl="0" marL="0" rtl="0" algn="ctr">
                        <a:spcBef>
                          <a:spcPts val="0"/>
                        </a:spcBef>
                        <a:spcAft>
                          <a:spcPts val="0"/>
                        </a:spcAft>
                        <a:buNone/>
                      </a:pPr>
                      <a:r>
                        <a:rPr b="1" i="1" lang="en" sz="1500">
                          <a:solidFill>
                            <a:schemeClr val="lt1"/>
                          </a:solidFill>
                          <a:latin typeface="Times New Roman"/>
                          <a:ea typeface="Times New Roman"/>
                          <a:cs typeface="Times New Roman"/>
                          <a:sym typeface="Times New Roman"/>
                        </a:rPr>
                        <a:t>x</a:t>
                      </a:r>
                      <a:endParaRPr b="1" i="1" sz="1500">
                        <a:solidFill>
                          <a:schemeClr val="lt1"/>
                        </a:solidFill>
                        <a:latin typeface="Times New Roman"/>
                        <a:ea typeface="Times New Roman"/>
                        <a:cs typeface="Times New Roman"/>
                        <a:sym typeface="Times New Roman"/>
                      </a:endParaRPr>
                    </a:p>
                  </a:txBody>
                  <a:tcPr marT="91425" marB="91425" marR="91425" marL="91425" anchor="ctr">
                    <a:solidFill>
                      <a:srgbClr val="005047"/>
                    </a:solidFill>
                  </a:tcPr>
                </a:tc>
                <a:tc>
                  <a:txBody>
                    <a:bodyPr/>
                    <a:lstStyle/>
                    <a:p>
                      <a:pPr indent="0" lvl="0" marL="0" rtl="0" algn="ctr">
                        <a:spcBef>
                          <a:spcPts val="0"/>
                        </a:spcBef>
                        <a:spcAft>
                          <a:spcPts val="0"/>
                        </a:spcAft>
                        <a:buNone/>
                      </a:pPr>
                      <a:r>
                        <a:rPr lang="en" sz="1500">
                          <a:latin typeface="Calibri"/>
                          <a:ea typeface="Calibri"/>
                          <a:cs typeface="Calibri"/>
                          <a:sym typeface="Calibri"/>
                        </a:rPr>
                        <a:t>3.1</a:t>
                      </a:r>
                      <a:endParaRPr sz="1500">
                        <a:latin typeface="Calibri"/>
                        <a:ea typeface="Calibri"/>
                        <a:cs typeface="Calibri"/>
                        <a:sym typeface="Calibri"/>
                      </a:endParaRPr>
                    </a:p>
                  </a:txBody>
                  <a:tcPr marT="91425" marB="91425" marR="0" marL="0" anchor="ctr"/>
                </a:tc>
                <a:tc>
                  <a:txBody>
                    <a:bodyPr/>
                    <a:lstStyle/>
                    <a:p>
                      <a:pPr indent="0" lvl="0" marL="0" rtl="0" algn="ctr">
                        <a:spcBef>
                          <a:spcPts val="0"/>
                        </a:spcBef>
                        <a:spcAft>
                          <a:spcPts val="0"/>
                        </a:spcAft>
                        <a:buNone/>
                      </a:pPr>
                      <a:r>
                        <a:rPr lang="en" sz="1500">
                          <a:latin typeface="Calibri"/>
                          <a:ea typeface="Calibri"/>
                          <a:cs typeface="Calibri"/>
                          <a:sym typeface="Calibri"/>
                        </a:rPr>
                        <a:t>4.2</a:t>
                      </a:r>
                      <a:endParaRPr sz="1500">
                        <a:latin typeface="Calibri"/>
                        <a:ea typeface="Calibri"/>
                        <a:cs typeface="Calibri"/>
                        <a:sym typeface="Calibri"/>
                      </a:endParaRPr>
                    </a:p>
                  </a:txBody>
                  <a:tcPr marT="91425" marB="91425" marR="0" marL="0" anchor="ctr"/>
                </a:tc>
                <a:tc>
                  <a:txBody>
                    <a:bodyPr/>
                    <a:lstStyle/>
                    <a:p>
                      <a:pPr indent="0" lvl="0" marL="0" rtl="0" algn="ctr">
                        <a:spcBef>
                          <a:spcPts val="0"/>
                        </a:spcBef>
                        <a:spcAft>
                          <a:spcPts val="0"/>
                        </a:spcAft>
                        <a:buNone/>
                      </a:pPr>
                      <a:r>
                        <a:rPr lang="en" sz="1500">
                          <a:latin typeface="Calibri"/>
                          <a:ea typeface="Calibri"/>
                          <a:cs typeface="Calibri"/>
                          <a:sym typeface="Calibri"/>
                        </a:rPr>
                        <a:t>5</a:t>
                      </a:r>
                      <a:endParaRPr sz="1500">
                        <a:latin typeface="Calibri"/>
                        <a:ea typeface="Calibri"/>
                        <a:cs typeface="Calibri"/>
                        <a:sym typeface="Calibri"/>
                      </a:endParaRPr>
                    </a:p>
                  </a:txBody>
                  <a:tcPr marT="91425" marB="91425" marR="0" marL="0" anchor="ctr"/>
                </a:tc>
                <a:tc>
                  <a:txBody>
                    <a:bodyPr/>
                    <a:lstStyle/>
                    <a:p>
                      <a:pPr indent="0" lvl="0" marL="0" rtl="0" algn="ctr">
                        <a:spcBef>
                          <a:spcPts val="0"/>
                        </a:spcBef>
                        <a:spcAft>
                          <a:spcPts val="0"/>
                        </a:spcAft>
                        <a:buClr>
                          <a:schemeClr val="dk1"/>
                        </a:buClr>
                        <a:buSzPts val="1100"/>
                        <a:buFont typeface="Arial"/>
                        <a:buNone/>
                      </a:pPr>
                      <a:r>
                        <a:rPr lang="en" sz="1500">
                          <a:solidFill>
                            <a:schemeClr val="dk1"/>
                          </a:solidFill>
                          <a:latin typeface="Calibri"/>
                          <a:ea typeface="Calibri"/>
                          <a:cs typeface="Calibri"/>
                          <a:sym typeface="Calibri"/>
                        </a:rPr>
                        <a:t>3.5</a:t>
                      </a:r>
                      <a:endParaRPr sz="1500">
                        <a:latin typeface="Calibri"/>
                        <a:ea typeface="Calibri"/>
                        <a:cs typeface="Calibri"/>
                        <a:sym typeface="Calibri"/>
                      </a:endParaRPr>
                    </a:p>
                  </a:txBody>
                  <a:tcPr marT="91425" marB="91425" marR="0" marL="0" anchor="ctr"/>
                </a:tc>
                <a:tc>
                  <a:txBody>
                    <a:bodyPr/>
                    <a:lstStyle/>
                    <a:p>
                      <a:pPr indent="0" lvl="0" marL="0" rtl="0" algn="ctr">
                        <a:spcBef>
                          <a:spcPts val="0"/>
                        </a:spcBef>
                        <a:spcAft>
                          <a:spcPts val="0"/>
                        </a:spcAft>
                        <a:buNone/>
                      </a:pPr>
                      <a:r>
                        <a:rPr lang="en" sz="1500">
                          <a:latin typeface="Calibri"/>
                          <a:ea typeface="Calibri"/>
                          <a:cs typeface="Calibri"/>
                          <a:sym typeface="Calibri"/>
                        </a:rPr>
                        <a:t>2.5</a:t>
                      </a:r>
                      <a:endParaRPr sz="1500">
                        <a:latin typeface="Calibri"/>
                        <a:ea typeface="Calibri"/>
                        <a:cs typeface="Calibri"/>
                        <a:sym typeface="Calibri"/>
                      </a:endParaRPr>
                    </a:p>
                  </a:txBody>
                  <a:tcPr marT="91425" marB="91425" marR="0" marL="0" anchor="ctr"/>
                </a:tc>
                <a:tc>
                  <a:txBody>
                    <a:bodyPr/>
                    <a:lstStyle/>
                    <a:p>
                      <a:pPr indent="0" lvl="0" marL="0" rtl="0" algn="ctr">
                        <a:spcBef>
                          <a:spcPts val="0"/>
                        </a:spcBef>
                        <a:spcAft>
                          <a:spcPts val="0"/>
                        </a:spcAft>
                        <a:buNone/>
                      </a:pPr>
                      <a:r>
                        <a:rPr lang="en" sz="1500">
                          <a:latin typeface="Calibri"/>
                          <a:ea typeface="Calibri"/>
                          <a:cs typeface="Calibri"/>
                          <a:sym typeface="Calibri"/>
                        </a:rPr>
                        <a:t>1</a:t>
                      </a:r>
                      <a:endParaRPr sz="1500">
                        <a:latin typeface="Calibri"/>
                        <a:ea typeface="Calibri"/>
                        <a:cs typeface="Calibri"/>
                        <a:sym typeface="Calibri"/>
                      </a:endParaRPr>
                    </a:p>
                  </a:txBody>
                  <a:tcPr marT="91425" marB="91425" marR="0" marL="0" anchor="ctr"/>
                </a:tc>
                <a:tc>
                  <a:txBody>
                    <a:bodyPr/>
                    <a:lstStyle/>
                    <a:p>
                      <a:pPr indent="0" lvl="0" marL="0" rtl="0" algn="ctr">
                        <a:spcBef>
                          <a:spcPts val="0"/>
                        </a:spcBef>
                        <a:spcAft>
                          <a:spcPts val="0"/>
                        </a:spcAft>
                        <a:buNone/>
                      </a:pPr>
                      <a:r>
                        <a:rPr lang="en" sz="1500">
                          <a:latin typeface="Calibri"/>
                          <a:ea typeface="Calibri"/>
                          <a:cs typeface="Calibri"/>
                          <a:sym typeface="Calibri"/>
                        </a:rPr>
                        <a:t>0.8</a:t>
                      </a:r>
                      <a:endParaRPr sz="1500">
                        <a:latin typeface="Calibri"/>
                        <a:ea typeface="Calibri"/>
                        <a:cs typeface="Calibri"/>
                        <a:sym typeface="Calibri"/>
                      </a:endParaRPr>
                    </a:p>
                  </a:txBody>
                  <a:tcPr marT="91425" marB="91425" marR="0" marL="0" anchor="ctr"/>
                </a:tc>
                <a:tc>
                  <a:txBody>
                    <a:bodyPr/>
                    <a:lstStyle/>
                    <a:p>
                      <a:pPr indent="0" lvl="0" marL="0" rtl="0" algn="ctr">
                        <a:spcBef>
                          <a:spcPts val="0"/>
                        </a:spcBef>
                        <a:spcAft>
                          <a:spcPts val="0"/>
                        </a:spcAft>
                        <a:buNone/>
                      </a:pPr>
                      <a:r>
                        <a:rPr lang="en" sz="1500">
                          <a:latin typeface="Calibri"/>
                          <a:ea typeface="Calibri"/>
                          <a:cs typeface="Calibri"/>
                          <a:sym typeface="Calibri"/>
                        </a:rPr>
                        <a:t>1.6</a:t>
                      </a:r>
                      <a:endParaRPr sz="1500">
                        <a:latin typeface="Calibri"/>
                        <a:ea typeface="Calibri"/>
                        <a:cs typeface="Calibri"/>
                        <a:sym typeface="Calibri"/>
                      </a:endParaRPr>
                    </a:p>
                  </a:txBody>
                  <a:tcPr marT="91425" marB="91425" marR="0" marL="0" anchor="ctr"/>
                </a:tc>
                <a:tc>
                  <a:txBody>
                    <a:bodyPr/>
                    <a:lstStyle/>
                    <a:p>
                      <a:pPr indent="0" lvl="0" marL="0" rtl="0" algn="ctr">
                        <a:spcBef>
                          <a:spcPts val="0"/>
                        </a:spcBef>
                        <a:spcAft>
                          <a:spcPts val="0"/>
                        </a:spcAft>
                        <a:buNone/>
                      </a:pPr>
                      <a:r>
                        <a:rPr lang="en" sz="1500">
                          <a:latin typeface="Calibri"/>
                          <a:ea typeface="Calibri"/>
                          <a:cs typeface="Calibri"/>
                          <a:sym typeface="Calibri"/>
                        </a:rPr>
                        <a:t>4.3</a:t>
                      </a:r>
                      <a:endParaRPr sz="1500">
                        <a:latin typeface="Calibri"/>
                        <a:ea typeface="Calibri"/>
                        <a:cs typeface="Calibri"/>
                        <a:sym typeface="Calibri"/>
                      </a:endParaRPr>
                    </a:p>
                  </a:txBody>
                  <a:tcPr marT="91425" marB="91425" marR="0" marL="0" anchor="ctr"/>
                </a:tc>
                <a:tc>
                  <a:txBody>
                    <a:bodyPr/>
                    <a:lstStyle/>
                    <a:p>
                      <a:pPr indent="0" lvl="0" marL="0" rtl="0" algn="ctr">
                        <a:spcBef>
                          <a:spcPts val="0"/>
                        </a:spcBef>
                        <a:spcAft>
                          <a:spcPts val="0"/>
                        </a:spcAft>
                        <a:buNone/>
                      </a:pPr>
                      <a:r>
                        <a:rPr lang="en" sz="1500">
                          <a:latin typeface="Calibri"/>
                          <a:ea typeface="Calibri"/>
                          <a:cs typeface="Calibri"/>
                          <a:sym typeface="Calibri"/>
                        </a:rPr>
                        <a:t>3.3</a:t>
                      </a:r>
                      <a:endParaRPr sz="1500">
                        <a:latin typeface="Calibri"/>
                        <a:ea typeface="Calibri"/>
                        <a:cs typeface="Calibri"/>
                        <a:sym typeface="Calibri"/>
                      </a:endParaRPr>
                    </a:p>
                  </a:txBody>
                  <a:tcPr marT="91425" marB="91425" marR="0" marL="0" anchor="ctr"/>
                </a:tc>
              </a:tr>
              <a:tr h="381000">
                <a:tc>
                  <a:txBody>
                    <a:bodyPr/>
                    <a:lstStyle/>
                    <a:p>
                      <a:pPr indent="0" lvl="0" marL="0" rtl="0" algn="ctr">
                        <a:spcBef>
                          <a:spcPts val="0"/>
                        </a:spcBef>
                        <a:spcAft>
                          <a:spcPts val="0"/>
                        </a:spcAft>
                        <a:buNone/>
                      </a:pPr>
                      <a:r>
                        <a:rPr b="1" i="1" lang="en" sz="1500">
                          <a:solidFill>
                            <a:schemeClr val="lt1"/>
                          </a:solidFill>
                          <a:latin typeface="Times New Roman"/>
                          <a:ea typeface="Times New Roman"/>
                          <a:cs typeface="Times New Roman"/>
                          <a:sym typeface="Times New Roman"/>
                        </a:rPr>
                        <a:t>y</a:t>
                      </a:r>
                      <a:endParaRPr b="1" i="1" sz="1500">
                        <a:solidFill>
                          <a:schemeClr val="lt1"/>
                        </a:solidFill>
                        <a:latin typeface="Times New Roman"/>
                        <a:ea typeface="Times New Roman"/>
                        <a:cs typeface="Times New Roman"/>
                        <a:sym typeface="Times New Roman"/>
                      </a:endParaRPr>
                    </a:p>
                  </a:txBody>
                  <a:tcPr marT="91425" marB="91425" marR="91425" marL="91425" anchor="ctr">
                    <a:solidFill>
                      <a:srgbClr val="005047"/>
                    </a:solidFill>
                  </a:tcPr>
                </a:tc>
                <a:tc>
                  <a:txBody>
                    <a:bodyPr/>
                    <a:lstStyle/>
                    <a:p>
                      <a:pPr indent="0" lvl="0" marL="0" rtl="0" algn="ctr">
                        <a:spcBef>
                          <a:spcPts val="0"/>
                        </a:spcBef>
                        <a:spcAft>
                          <a:spcPts val="0"/>
                        </a:spcAft>
                        <a:buNone/>
                      </a:pPr>
                      <a:r>
                        <a:rPr lang="en" sz="1500">
                          <a:latin typeface="Calibri"/>
                          <a:ea typeface="Calibri"/>
                          <a:cs typeface="Calibri"/>
                          <a:sym typeface="Calibri"/>
                        </a:rPr>
                        <a:t>12.5</a:t>
                      </a:r>
                      <a:endParaRPr sz="1500">
                        <a:latin typeface="Calibri"/>
                        <a:ea typeface="Calibri"/>
                        <a:cs typeface="Calibri"/>
                        <a:sym typeface="Calibri"/>
                      </a:endParaRPr>
                    </a:p>
                  </a:txBody>
                  <a:tcPr marT="91425" marB="91425" marR="0" marL="0" anchor="ctr"/>
                </a:tc>
                <a:tc>
                  <a:txBody>
                    <a:bodyPr/>
                    <a:lstStyle/>
                    <a:p>
                      <a:pPr indent="0" lvl="0" marL="0" rtl="0" algn="ctr">
                        <a:spcBef>
                          <a:spcPts val="0"/>
                        </a:spcBef>
                        <a:spcAft>
                          <a:spcPts val="0"/>
                        </a:spcAft>
                        <a:buNone/>
                      </a:pPr>
                      <a:r>
                        <a:rPr lang="en" sz="1500">
                          <a:latin typeface="Calibri"/>
                          <a:ea typeface="Calibri"/>
                          <a:cs typeface="Calibri"/>
                          <a:sym typeface="Calibri"/>
                        </a:rPr>
                        <a:t>14.75</a:t>
                      </a:r>
                      <a:endParaRPr sz="1500">
                        <a:latin typeface="Calibri"/>
                        <a:ea typeface="Calibri"/>
                        <a:cs typeface="Calibri"/>
                        <a:sym typeface="Calibri"/>
                      </a:endParaRPr>
                    </a:p>
                  </a:txBody>
                  <a:tcPr marT="91425" marB="91425" marR="0" marL="0" anchor="ctr"/>
                </a:tc>
                <a:tc>
                  <a:txBody>
                    <a:bodyPr/>
                    <a:lstStyle/>
                    <a:p>
                      <a:pPr indent="0" lvl="0" marL="0" rtl="0" algn="ctr">
                        <a:spcBef>
                          <a:spcPts val="0"/>
                        </a:spcBef>
                        <a:spcAft>
                          <a:spcPts val="0"/>
                        </a:spcAft>
                        <a:buNone/>
                      </a:pPr>
                      <a:r>
                        <a:rPr lang="en" sz="1500">
                          <a:latin typeface="Calibri"/>
                          <a:ea typeface="Calibri"/>
                          <a:cs typeface="Calibri"/>
                          <a:sym typeface="Calibri"/>
                        </a:rPr>
                        <a:t>16</a:t>
                      </a:r>
                      <a:endParaRPr sz="1500">
                        <a:latin typeface="Calibri"/>
                        <a:ea typeface="Calibri"/>
                        <a:cs typeface="Calibri"/>
                        <a:sym typeface="Calibri"/>
                      </a:endParaRPr>
                    </a:p>
                  </a:txBody>
                  <a:tcPr marT="91425" marB="91425" marR="0" marL="0" anchor="ctr"/>
                </a:tc>
                <a:tc>
                  <a:txBody>
                    <a:bodyPr/>
                    <a:lstStyle/>
                    <a:p>
                      <a:pPr indent="0" lvl="0" marL="0" rtl="0" algn="ctr">
                        <a:spcBef>
                          <a:spcPts val="0"/>
                        </a:spcBef>
                        <a:spcAft>
                          <a:spcPts val="0"/>
                        </a:spcAft>
                        <a:buNone/>
                      </a:pPr>
                      <a:r>
                        <a:rPr lang="en" sz="1500">
                          <a:latin typeface="Calibri"/>
                          <a:ea typeface="Calibri"/>
                          <a:cs typeface="Calibri"/>
                          <a:sym typeface="Calibri"/>
                        </a:rPr>
                        <a:t>13.25</a:t>
                      </a:r>
                      <a:endParaRPr sz="1500">
                        <a:latin typeface="Calibri"/>
                        <a:ea typeface="Calibri"/>
                        <a:cs typeface="Calibri"/>
                        <a:sym typeface="Calibri"/>
                      </a:endParaRPr>
                    </a:p>
                  </a:txBody>
                  <a:tcPr marT="91425" marB="91425" marR="0" marL="0" anchor="ctr"/>
                </a:tc>
                <a:tc>
                  <a:txBody>
                    <a:bodyPr/>
                    <a:lstStyle/>
                    <a:p>
                      <a:pPr indent="0" lvl="0" marL="0" rtl="0" algn="ctr">
                        <a:spcBef>
                          <a:spcPts val="0"/>
                        </a:spcBef>
                        <a:spcAft>
                          <a:spcPts val="0"/>
                        </a:spcAft>
                        <a:buNone/>
                      </a:pPr>
                      <a:r>
                        <a:rPr lang="en" sz="1500">
                          <a:latin typeface="Calibri"/>
                          <a:ea typeface="Calibri"/>
                          <a:cs typeface="Calibri"/>
                          <a:sym typeface="Calibri"/>
                        </a:rPr>
                        <a:t>12</a:t>
                      </a:r>
                      <a:endParaRPr sz="1500">
                        <a:latin typeface="Calibri"/>
                        <a:ea typeface="Calibri"/>
                        <a:cs typeface="Calibri"/>
                        <a:sym typeface="Calibri"/>
                      </a:endParaRPr>
                    </a:p>
                  </a:txBody>
                  <a:tcPr marT="91425" marB="91425" marR="0" marL="0" anchor="ctr"/>
                </a:tc>
                <a:tc>
                  <a:txBody>
                    <a:bodyPr/>
                    <a:lstStyle/>
                    <a:p>
                      <a:pPr indent="0" lvl="0" marL="0" rtl="0" algn="ctr">
                        <a:spcBef>
                          <a:spcPts val="0"/>
                        </a:spcBef>
                        <a:spcAft>
                          <a:spcPts val="0"/>
                        </a:spcAft>
                        <a:buNone/>
                      </a:pPr>
                      <a:r>
                        <a:rPr lang="en" sz="1500">
                          <a:latin typeface="Calibri"/>
                          <a:ea typeface="Calibri"/>
                          <a:cs typeface="Calibri"/>
                          <a:sym typeface="Calibri"/>
                        </a:rPr>
                        <a:t>9</a:t>
                      </a:r>
                      <a:endParaRPr sz="1500">
                        <a:latin typeface="Calibri"/>
                        <a:ea typeface="Calibri"/>
                        <a:cs typeface="Calibri"/>
                        <a:sym typeface="Calibri"/>
                      </a:endParaRPr>
                    </a:p>
                  </a:txBody>
                  <a:tcPr marT="91425" marB="91425" marR="0" marL="0" anchor="ctr"/>
                </a:tc>
                <a:tc>
                  <a:txBody>
                    <a:bodyPr/>
                    <a:lstStyle/>
                    <a:p>
                      <a:pPr indent="0" lvl="0" marL="0" rtl="0" algn="ctr">
                        <a:spcBef>
                          <a:spcPts val="0"/>
                        </a:spcBef>
                        <a:spcAft>
                          <a:spcPts val="0"/>
                        </a:spcAft>
                        <a:buNone/>
                      </a:pPr>
                      <a:r>
                        <a:rPr lang="en" sz="1500">
                          <a:latin typeface="Calibri"/>
                          <a:ea typeface="Calibri"/>
                          <a:cs typeface="Calibri"/>
                          <a:sym typeface="Calibri"/>
                        </a:rPr>
                        <a:t>8.75</a:t>
                      </a:r>
                      <a:endParaRPr sz="1500">
                        <a:latin typeface="Calibri"/>
                        <a:ea typeface="Calibri"/>
                        <a:cs typeface="Calibri"/>
                        <a:sym typeface="Calibri"/>
                      </a:endParaRPr>
                    </a:p>
                  </a:txBody>
                  <a:tcPr marT="91425" marB="91425" marR="0" marL="0" anchor="ctr"/>
                </a:tc>
                <a:tc>
                  <a:txBody>
                    <a:bodyPr/>
                    <a:lstStyle/>
                    <a:p>
                      <a:pPr indent="0" lvl="0" marL="0" rtl="0" algn="ctr">
                        <a:spcBef>
                          <a:spcPts val="0"/>
                        </a:spcBef>
                        <a:spcAft>
                          <a:spcPts val="0"/>
                        </a:spcAft>
                        <a:buNone/>
                      </a:pPr>
                      <a:r>
                        <a:rPr lang="en" sz="1500">
                          <a:latin typeface="Calibri"/>
                          <a:ea typeface="Calibri"/>
                          <a:cs typeface="Calibri"/>
                          <a:sym typeface="Calibri"/>
                        </a:rPr>
                        <a:t>9.75</a:t>
                      </a:r>
                      <a:endParaRPr sz="1500">
                        <a:latin typeface="Calibri"/>
                        <a:ea typeface="Calibri"/>
                        <a:cs typeface="Calibri"/>
                        <a:sym typeface="Calibri"/>
                      </a:endParaRPr>
                    </a:p>
                  </a:txBody>
                  <a:tcPr marT="91425" marB="91425" marR="0" marL="0" anchor="ctr"/>
                </a:tc>
                <a:tc>
                  <a:txBody>
                    <a:bodyPr/>
                    <a:lstStyle/>
                    <a:p>
                      <a:pPr indent="0" lvl="0" marL="0" rtl="0" algn="ctr">
                        <a:spcBef>
                          <a:spcPts val="0"/>
                        </a:spcBef>
                        <a:spcAft>
                          <a:spcPts val="0"/>
                        </a:spcAft>
                        <a:buNone/>
                      </a:pPr>
                      <a:r>
                        <a:rPr lang="en" sz="1500">
                          <a:latin typeface="Calibri"/>
                          <a:ea typeface="Calibri"/>
                          <a:cs typeface="Calibri"/>
                          <a:sym typeface="Calibri"/>
                        </a:rPr>
                        <a:t>12</a:t>
                      </a:r>
                      <a:endParaRPr sz="1500">
                        <a:latin typeface="Calibri"/>
                        <a:ea typeface="Calibri"/>
                        <a:cs typeface="Calibri"/>
                        <a:sym typeface="Calibri"/>
                      </a:endParaRPr>
                    </a:p>
                  </a:txBody>
                  <a:tcPr marT="91425" marB="91425" marR="0" marL="0" anchor="ctr"/>
                </a:tc>
                <a:tc>
                  <a:txBody>
                    <a:bodyPr/>
                    <a:lstStyle/>
                    <a:p>
                      <a:pPr indent="0" lvl="0" marL="0" rtl="0" algn="ctr">
                        <a:spcBef>
                          <a:spcPts val="0"/>
                        </a:spcBef>
                        <a:spcAft>
                          <a:spcPts val="0"/>
                        </a:spcAft>
                        <a:buNone/>
                      </a:pPr>
                      <a:r>
                        <a:rPr lang="en" sz="1500">
                          <a:latin typeface="Calibri"/>
                          <a:ea typeface="Calibri"/>
                          <a:cs typeface="Calibri"/>
                          <a:sym typeface="Calibri"/>
                        </a:rPr>
                        <a:t>14</a:t>
                      </a:r>
                      <a:endParaRPr sz="1500">
                        <a:latin typeface="Calibri"/>
                        <a:ea typeface="Calibri"/>
                        <a:cs typeface="Calibri"/>
                        <a:sym typeface="Calibri"/>
                      </a:endParaRPr>
                    </a:p>
                  </a:txBody>
                  <a:tcPr marT="91425" marB="91425" marR="0" marL="0" anchor="ctr"/>
                </a:tc>
              </a:tr>
            </a:tbl>
          </a:graphicData>
        </a:graphic>
      </p:graphicFrame>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394" name="Shape 394"/>
        <p:cNvGrpSpPr/>
        <p:nvPr/>
      </p:nvGrpSpPr>
      <p:grpSpPr>
        <a:xfrm>
          <a:off x="0" y="0"/>
          <a:ext cx="0" cy="0"/>
          <a:chOff x="0" y="0"/>
          <a:chExt cx="0" cy="0"/>
        </a:xfrm>
      </p:grpSpPr>
      <p:sp>
        <p:nvSpPr>
          <p:cNvPr id="395" name="Google Shape;395;p33"/>
          <p:cNvSpPr txBox="1"/>
          <p:nvPr>
            <p:ph type="title"/>
          </p:nvPr>
        </p:nvSpPr>
        <p:spPr>
          <a:xfrm>
            <a:off x="311700" y="216425"/>
            <a:ext cx="85206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Self Check</a:t>
            </a:r>
            <a:endParaRPr>
              <a:solidFill>
                <a:srgbClr val="005047"/>
              </a:solidFill>
            </a:endParaRPr>
          </a:p>
        </p:txBody>
      </p:sp>
      <p:sp>
        <p:nvSpPr>
          <p:cNvPr id="396" name="Google Shape;396;p33"/>
          <p:cNvSpPr txBox="1"/>
          <p:nvPr>
            <p:ph idx="1" type="body"/>
          </p:nvPr>
        </p:nvSpPr>
        <p:spPr>
          <a:xfrm>
            <a:off x="311700" y="923875"/>
            <a:ext cx="8520600" cy="37272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lang="en" sz="1600"/>
              <a:t>Old Faithful is a geyser in Yellowstone National Park. The following table offers some rough estimates of the length of an eruption (in minutes) and the amount of water (in gallons) in that eruption.</a:t>
            </a:r>
            <a:endParaRPr sz="1600"/>
          </a:p>
          <a:p>
            <a:pPr indent="0" lvl="0" marL="0" rtl="0" algn="l">
              <a:lnSpc>
                <a:spcPct val="100000"/>
              </a:lnSpc>
              <a:spcBef>
                <a:spcPts val="1200"/>
              </a:spcBef>
              <a:spcAft>
                <a:spcPts val="0"/>
              </a:spcAft>
              <a:buNone/>
            </a:pPr>
            <a:r>
              <a:t/>
            </a:r>
            <a:endParaRPr sz="1600"/>
          </a:p>
          <a:p>
            <a:pPr indent="0" lvl="0" marL="0" rtl="0" algn="l">
              <a:lnSpc>
                <a:spcPct val="100000"/>
              </a:lnSpc>
              <a:spcBef>
                <a:spcPts val="1200"/>
              </a:spcBef>
              <a:spcAft>
                <a:spcPts val="0"/>
              </a:spcAft>
              <a:buNone/>
            </a:pPr>
            <a:r>
              <a:t/>
            </a:r>
            <a:endParaRPr sz="1600"/>
          </a:p>
          <a:p>
            <a:pPr indent="0" lvl="0" marL="0" rtl="0" algn="l">
              <a:lnSpc>
                <a:spcPct val="100000"/>
              </a:lnSpc>
              <a:spcBef>
                <a:spcPts val="1200"/>
              </a:spcBef>
              <a:spcAft>
                <a:spcPts val="0"/>
              </a:spcAft>
              <a:buNone/>
            </a:pPr>
            <a:r>
              <a:t/>
            </a:r>
            <a:endParaRPr sz="1600"/>
          </a:p>
          <a:p>
            <a:pPr indent="0" lvl="0" marL="0" rtl="0" algn="l">
              <a:lnSpc>
                <a:spcPct val="100000"/>
              </a:lnSpc>
              <a:spcBef>
                <a:spcPts val="1200"/>
              </a:spcBef>
              <a:spcAft>
                <a:spcPts val="0"/>
              </a:spcAft>
              <a:buNone/>
            </a:pPr>
            <a:r>
              <a:rPr lang="en" sz="1600"/>
              <a:t>Use technology to find an equation of the line of best fit. Round to the nearest hundredth.</a:t>
            </a:r>
            <a:endParaRPr sz="1600"/>
          </a:p>
          <a:p>
            <a:pPr indent="-330200" lvl="0" marL="914400" rtl="0" algn="l">
              <a:lnSpc>
                <a:spcPct val="100000"/>
              </a:lnSpc>
              <a:spcBef>
                <a:spcPts val="1200"/>
              </a:spcBef>
              <a:spcAft>
                <a:spcPts val="0"/>
              </a:spcAft>
              <a:buSzPts val="1600"/>
              <a:buFont typeface="Noto Sans"/>
              <a:buAutoNum type="alphaLcPeriod"/>
            </a:pPr>
            <a:r>
              <a:rPr lang="en" sz="1600"/>
              <a:t>𝑦 = 1151.19𝑥 + 1640.48</a:t>
            </a:r>
            <a:endParaRPr baseline="30000" sz="1600">
              <a:latin typeface="Noto Sans"/>
              <a:ea typeface="Noto Sans"/>
              <a:cs typeface="Noto Sans"/>
              <a:sym typeface="Noto Sans"/>
            </a:endParaRPr>
          </a:p>
          <a:p>
            <a:pPr indent="-330200" lvl="0" marL="914400" rtl="0" algn="l">
              <a:lnSpc>
                <a:spcPct val="100000"/>
              </a:lnSpc>
              <a:spcBef>
                <a:spcPts val="1000"/>
              </a:spcBef>
              <a:spcAft>
                <a:spcPts val="0"/>
              </a:spcAft>
              <a:buSzPts val="1600"/>
              <a:buFont typeface="Noto Sans"/>
              <a:buAutoNum type="alphaLcPeriod"/>
            </a:pPr>
            <a:r>
              <a:rPr lang="en" sz="1600"/>
              <a:t>𝑦 = 800𝑥 + 2500</a:t>
            </a:r>
            <a:endParaRPr sz="1600">
              <a:latin typeface="Noto Sans"/>
              <a:ea typeface="Noto Sans"/>
              <a:cs typeface="Noto Sans"/>
              <a:sym typeface="Noto Sans"/>
            </a:endParaRPr>
          </a:p>
          <a:p>
            <a:pPr indent="-330200" lvl="0" marL="914400" rtl="0" algn="l">
              <a:lnSpc>
                <a:spcPct val="100000"/>
              </a:lnSpc>
              <a:spcBef>
                <a:spcPts val="1000"/>
              </a:spcBef>
              <a:spcAft>
                <a:spcPts val="0"/>
              </a:spcAft>
              <a:buSzPts val="1600"/>
              <a:buFont typeface="Noto Sans"/>
              <a:buAutoNum type="alphaLcPeriod"/>
            </a:pPr>
            <a:r>
              <a:rPr lang="en" sz="1600"/>
              <a:t>𝑦 = 1640.48𝑥 + 1151.19</a:t>
            </a:r>
            <a:endParaRPr sz="1600">
              <a:latin typeface="Noto Sans"/>
              <a:ea typeface="Noto Sans"/>
              <a:cs typeface="Noto Sans"/>
              <a:sym typeface="Noto Sans"/>
            </a:endParaRPr>
          </a:p>
          <a:p>
            <a:pPr indent="-330200" lvl="0" marL="914400" rtl="0" algn="l">
              <a:lnSpc>
                <a:spcPct val="100000"/>
              </a:lnSpc>
              <a:spcBef>
                <a:spcPts val="1000"/>
              </a:spcBef>
              <a:spcAft>
                <a:spcPts val="1000"/>
              </a:spcAft>
              <a:buSzPts val="1600"/>
              <a:buFont typeface="Noto Sans"/>
              <a:buAutoNum type="alphaLcPeriod"/>
            </a:pPr>
            <a:r>
              <a:rPr lang="en" sz="1600"/>
              <a:t>𝑦 = − 1151.19𝑥 + 1640.48</a:t>
            </a:r>
            <a:endParaRPr sz="1600">
              <a:latin typeface="Noto Sans"/>
              <a:ea typeface="Noto Sans"/>
              <a:cs typeface="Noto Sans"/>
              <a:sym typeface="Noto Sans"/>
            </a:endParaRPr>
          </a:p>
        </p:txBody>
      </p:sp>
      <p:sp>
        <p:nvSpPr>
          <p:cNvPr id="397" name="Google Shape;397;p33"/>
          <p:cNvSpPr txBox="1"/>
          <p:nvPr>
            <p:ph idx="12" type="sldNum"/>
          </p:nvPr>
        </p:nvSpPr>
        <p:spPr>
          <a:xfrm>
            <a:off x="8283608" y="47271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398" name="Google Shape;398;p33"/>
          <p:cNvSpPr txBox="1"/>
          <p:nvPr>
            <p:ph idx="2" type="sldNum"/>
          </p:nvPr>
        </p:nvSpPr>
        <p:spPr>
          <a:xfrm>
            <a:off x="311700" y="47271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a:t>3.2.4 Assessing the Fit of a Linear Model</a:t>
            </a:r>
            <a:endParaRPr/>
          </a:p>
        </p:txBody>
      </p:sp>
      <p:pic>
        <p:nvPicPr>
          <p:cNvPr id="399" name="Google Shape;399;p33" title="self-checl-1.png"/>
          <p:cNvPicPr preferRelativeResize="0"/>
          <p:nvPr/>
        </p:nvPicPr>
        <p:blipFill>
          <a:blip r:embed="rId4">
            <a:alphaModFix/>
          </a:blip>
          <a:stretch>
            <a:fillRect/>
          </a:stretch>
        </p:blipFill>
        <p:spPr>
          <a:xfrm>
            <a:off x="8686800" y="137160"/>
            <a:ext cx="274320" cy="274320"/>
          </a:xfrm>
          <a:prstGeom prst="rect">
            <a:avLst/>
          </a:prstGeom>
          <a:noFill/>
          <a:ln>
            <a:noFill/>
          </a:ln>
        </p:spPr>
      </p:pic>
      <p:sp>
        <p:nvSpPr>
          <p:cNvPr id="400" name="Google Shape;400;p33">
            <a:hlinkClick action="ppaction://hlinkshowjump?jump=nextslide"/>
          </p:cNvPr>
          <p:cNvSpPr/>
          <p:nvPr/>
        </p:nvSpPr>
        <p:spPr>
          <a:xfrm>
            <a:off x="6173600" y="4650951"/>
            <a:ext cx="1591800" cy="365700"/>
          </a:xfrm>
          <a:prstGeom prst="homePlate">
            <a:avLst>
              <a:gd fmla="val 50000" name="adj"/>
            </a:avLst>
          </a:prstGeom>
          <a:solidFill>
            <a:srgbClr val="FDBD3E"/>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1500">
                <a:latin typeface="Calibri"/>
                <a:ea typeface="Calibri"/>
                <a:cs typeface="Calibri"/>
                <a:sym typeface="Calibri"/>
              </a:rPr>
              <a:t>Let’s review!</a:t>
            </a:r>
            <a:endParaRPr b="1" sz="1500">
              <a:latin typeface="Calibri"/>
              <a:ea typeface="Calibri"/>
              <a:cs typeface="Calibri"/>
              <a:sym typeface="Calibri"/>
            </a:endParaRPr>
          </a:p>
        </p:txBody>
      </p:sp>
      <p:graphicFrame>
        <p:nvGraphicFramePr>
          <p:cNvPr id="401" name="Google Shape;401;p33"/>
          <p:cNvGraphicFramePr/>
          <p:nvPr/>
        </p:nvGraphicFramePr>
        <p:xfrm>
          <a:off x="845825" y="1660500"/>
          <a:ext cx="3000000" cy="3000000"/>
        </p:xfrm>
        <a:graphic>
          <a:graphicData uri="http://schemas.openxmlformats.org/drawingml/2006/table">
            <a:tbl>
              <a:tblPr>
                <a:noFill/>
                <a:tableStyleId>{A335BD93-A76E-4B67-BD54-17290DF7FB1F}</a:tableStyleId>
              </a:tblPr>
              <a:tblGrid>
                <a:gridCol w="2029525"/>
                <a:gridCol w="1355700"/>
                <a:gridCol w="1355700"/>
                <a:gridCol w="1355700"/>
                <a:gridCol w="1355700"/>
              </a:tblGrid>
              <a:tr h="381000">
                <a:tc>
                  <a:txBody>
                    <a:bodyPr/>
                    <a:lstStyle/>
                    <a:p>
                      <a:pPr indent="0" lvl="0" marL="0" rtl="0" algn="l">
                        <a:spcBef>
                          <a:spcPts val="0"/>
                        </a:spcBef>
                        <a:spcAft>
                          <a:spcPts val="0"/>
                        </a:spcAft>
                        <a:buNone/>
                      </a:pPr>
                      <a:r>
                        <a:rPr b="1" lang="en">
                          <a:solidFill>
                            <a:schemeClr val="lt1"/>
                          </a:solidFill>
                          <a:latin typeface="Helvetica Neue"/>
                          <a:ea typeface="Helvetica Neue"/>
                          <a:cs typeface="Helvetica Neue"/>
                          <a:sym typeface="Helvetica Neue"/>
                        </a:rPr>
                        <a:t>Length (minutes)</a:t>
                      </a:r>
                      <a:endParaRPr b="1">
                        <a:solidFill>
                          <a:schemeClr val="lt1"/>
                        </a:solidFill>
                        <a:latin typeface="Helvetica Neue"/>
                        <a:ea typeface="Helvetica Neue"/>
                        <a:cs typeface="Helvetica Neue"/>
                        <a:sym typeface="Helvetica Neue"/>
                      </a:endParaRPr>
                    </a:p>
                  </a:txBody>
                  <a:tcPr marT="91425" marB="91425" marR="91425" marL="91425">
                    <a:solidFill>
                      <a:srgbClr val="005047"/>
                    </a:solidFill>
                  </a:tcPr>
                </a:tc>
                <a:tc>
                  <a:txBody>
                    <a:bodyPr/>
                    <a:lstStyle/>
                    <a:p>
                      <a:pPr indent="0" lvl="0" marL="0" rtl="0" algn="ctr">
                        <a:spcBef>
                          <a:spcPts val="0"/>
                        </a:spcBef>
                        <a:spcAft>
                          <a:spcPts val="0"/>
                        </a:spcAft>
                        <a:buNone/>
                      </a:pPr>
                      <a:r>
                        <a:rPr lang="en" sz="1700">
                          <a:latin typeface="Calibri"/>
                          <a:ea typeface="Calibri"/>
                          <a:cs typeface="Calibri"/>
                          <a:sym typeface="Calibri"/>
                        </a:rPr>
                        <a:t>1.5</a:t>
                      </a:r>
                      <a:endParaRPr sz="1700">
                        <a:latin typeface="Calibri"/>
                        <a:ea typeface="Calibri"/>
                        <a:cs typeface="Calibri"/>
                        <a:sym typeface="Calibri"/>
                      </a:endParaRPr>
                    </a:p>
                  </a:txBody>
                  <a:tcPr marT="91425" marB="91425" marR="91425" marL="91425"/>
                </a:tc>
                <a:tc>
                  <a:txBody>
                    <a:bodyPr/>
                    <a:lstStyle/>
                    <a:p>
                      <a:pPr indent="0" lvl="0" marL="0" rtl="0" algn="ctr">
                        <a:spcBef>
                          <a:spcPts val="0"/>
                        </a:spcBef>
                        <a:spcAft>
                          <a:spcPts val="0"/>
                        </a:spcAft>
                        <a:buNone/>
                      </a:pPr>
                      <a:r>
                        <a:rPr lang="en" sz="1700">
                          <a:latin typeface="Calibri"/>
                          <a:ea typeface="Calibri"/>
                          <a:cs typeface="Calibri"/>
                          <a:sym typeface="Calibri"/>
                        </a:rPr>
                        <a:t>2</a:t>
                      </a:r>
                      <a:endParaRPr sz="1700">
                        <a:latin typeface="Calibri"/>
                        <a:ea typeface="Calibri"/>
                        <a:cs typeface="Calibri"/>
                        <a:sym typeface="Calibri"/>
                      </a:endParaRPr>
                    </a:p>
                  </a:txBody>
                  <a:tcPr marT="91425" marB="91425" marR="91425" marL="91425"/>
                </a:tc>
                <a:tc>
                  <a:txBody>
                    <a:bodyPr/>
                    <a:lstStyle/>
                    <a:p>
                      <a:pPr indent="0" lvl="0" marL="0" rtl="0" algn="ctr">
                        <a:spcBef>
                          <a:spcPts val="0"/>
                        </a:spcBef>
                        <a:spcAft>
                          <a:spcPts val="0"/>
                        </a:spcAft>
                        <a:buNone/>
                      </a:pPr>
                      <a:r>
                        <a:rPr lang="en" sz="1700">
                          <a:latin typeface="Calibri"/>
                          <a:ea typeface="Calibri"/>
                          <a:cs typeface="Calibri"/>
                          <a:sym typeface="Calibri"/>
                        </a:rPr>
                        <a:t>3</a:t>
                      </a:r>
                      <a:endParaRPr sz="1700">
                        <a:latin typeface="Calibri"/>
                        <a:ea typeface="Calibri"/>
                        <a:cs typeface="Calibri"/>
                        <a:sym typeface="Calibri"/>
                      </a:endParaRPr>
                    </a:p>
                  </a:txBody>
                  <a:tcPr marT="91425" marB="91425" marR="91425" marL="91425"/>
                </a:tc>
                <a:tc>
                  <a:txBody>
                    <a:bodyPr/>
                    <a:lstStyle/>
                    <a:p>
                      <a:pPr indent="0" lvl="0" marL="0" rtl="0" algn="ctr">
                        <a:spcBef>
                          <a:spcPts val="0"/>
                        </a:spcBef>
                        <a:spcAft>
                          <a:spcPts val="0"/>
                        </a:spcAft>
                        <a:buNone/>
                      </a:pPr>
                      <a:r>
                        <a:rPr lang="en" sz="1700">
                          <a:latin typeface="Calibri"/>
                          <a:ea typeface="Calibri"/>
                          <a:cs typeface="Calibri"/>
                          <a:sym typeface="Calibri"/>
                        </a:rPr>
                        <a:t>4.5</a:t>
                      </a:r>
                      <a:endParaRPr sz="1700">
                        <a:latin typeface="Calibri"/>
                        <a:ea typeface="Calibri"/>
                        <a:cs typeface="Calibri"/>
                        <a:sym typeface="Calibri"/>
                      </a:endParaRPr>
                    </a:p>
                  </a:txBody>
                  <a:tcPr marT="91425" marB="91425" marR="91425" marL="91425"/>
                </a:tc>
              </a:tr>
              <a:tr h="381000">
                <a:tc>
                  <a:txBody>
                    <a:bodyPr/>
                    <a:lstStyle/>
                    <a:p>
                      <a:pPr indent="0" lvl="0" marL="0" rtl="0" algn="l">
                        <a:spcBef>
                          <a:spcPts val="0"/>
                        </a:spcBef>
                        <a:spcAft>
                          <a:spcPts val="0"/>
                        </a:spcAft>
                        <a:buNone/>
                      </a:pPr>
                      <a:r>
                        <a:rPr b="1" lang="en">
                          <a:solidFill>
                            <a:schemeClr val="lt1"/>
                          </a:solidFill>
                          <a:latin typeface="Helvetica Neue"/>
                          <a:ea typeface="Helvetica Neue"/>
                          <a:cs typeface="Helvetica Neue"/>
                          <a:sym typeface="Helvetica Neue"/>
                        </a:rPr>
                        <a:t>Amount of water (gallons)</a:t>
                      </a:r>
                      <a:endParaRPr b="1">
                        <a:solidFill>
                          <a:schemeClr val="lt1"/>
                        </a:solidFill>
                        <a:latin typeface="Helvetica Neue"/>
                        <a:ea typeface="Helvetica Neue"/>
                        <a:cs typeface="Helvetica Neue"/>
                        <a:sym typeface="Helvetica Neue"/>
                      </a:endParaRPr>
                    </a:p>
                  </a:txBody>
                  <a:tcPr marT="91425" marB="91425" marR="91425" marL="91425">
                    <a:solidFill>
                      <a:srgbClr val="005047"/>
                    </a:solidFill>
                  </a:tcPr>
                </a:tc>
                <a:tc>
                  <a:txBody>
                    <a:bodyPr/>
                    <a:lstStyle/>
                    <a:p>
                      <a:pPr indent="0" lvl="0" marL="0" rtl="0" algn="ctr">
                        <a:spcBef>
                          <a:spcPts val="0"/>
                        </a:spcBef>
                        <a:spcAft>
                          <a:spcPts val="0"/>
                        </a:spcAft>
                        <a:buNone/>
                      </a:pPr>
                      <a:r>
                        <a:rPr lang="en" sz="1700">
                          <a:latin typeface="Calibri"/>
                          <a:ea typeface="Calibri"/>
                          <a:cs typeface="Calibri"/>
                          <a:sym typeface="Calibri"/>
                        </a:rPr>
                        <a:t>3,700</a:t>
                      </a:r>
                      <a:endParaRPr sz="1700">
                        <a:latin typeface="Calibri"/>
                        <a:ea typeface="Calibri"/>
                        <a:cs typeface="Calibri"/>
                        <a:sym typeface="Calibri"/>
                      </a:endParaRPr>
                    </a:p>
                  </a:txBody>
                  <a:tcPr marT="91425" marB="91425" marR="91425" marL="91425" anchor="ctr"/>
                </a:tc>
                <a:tc>
                  <a:txBody>
                    <a:bodyPr/>
                    <a:lstStyle/>
                    <a:p>
                      <a:pPr indent="0" lvl="0" marL="0" rtl="0" algn="ctr">
                        <a:spcBef>
                          <a:spcPts val="0"/>
                        </a:spcBef>
                        <a:spcAft>
                          <a:spcPts val="0"/>
                        </a:spcAft>
                        <a:buNone/>
                      </a:pPr>
                      <a:r>
                        <a:rPr lang="en" sz="1700">
                          <a:latin typeface="Calibri"/>
                          <a:ea typeface="Calibri"/>
                          <a:cs typeface="Calibri"/>
                          <a:sym typeface="Calibri"/>
                        </a:rPr>
                        <a:t>4,100</a:t>
                      </a:r>
                      <a:endParaRPr sz="1700">
                        <a:latin typeface="Calibri"/>
                        <a:ea typeface="Calibri"/>
                        <a:cs typeface="Calibri"/>
                        <a:sym typeface="Calibri"/>
                      </a:endParaRPr>
                    </a:p>
                  </a:txBody>
                  <a:tcPr marT="91425" marB="91425" marR="91425" marL="91425" anchor="ctr"/>
                </a:tc>
                <a:tc>
                  <a:txBody>
                    <a:bodyPr/>
                    <a:lstStyle/>
                    <a:p>
                      <a:pPr indent="0" lvl="0" marL="0" rtl="0" algn="ctr">
                        <a:spcBef>
                          <a:spcPts val="0"/>
                        </a:spcBef>
                        <a:spcAft>
                          <a:spcPts val="0"/>
                        </a:spcAft>
                        <a:buNone/>
                      </a:pPr>
                      <a:r>
                        <a:rPr lang="en" sz="1700">
                          <a:latin typeface="Calibri"/>
                          <a:ea typeface="Calibri"/>
                          <a:cs typeface="Calibri"/>
                          <a:sym typeface="Calibri"/>
                        </a:rPr>
                        <a:t>6,450</a:t>
                      </a:r>
                      <a:endParaRPr sz="1700">
                        <a:latin typeface="Calibri"/>
                        <a:ea typeface="Calibri"/>
                        <a:cs typeface="Calibri"/>
                        <a:sym typeface="Calibri"/>
                      </a:endParaRPr>
                    </a:p>
                  </a:txBody>
                  <a:tcPr marT="91425" marB="91425" marR="91425" marL="91425" anchor="ctr"/>
                </a:tc>
                <a:tc>
                  <a:txBody>
                    <a:bodyPr/>
                    <a:lstStyle/>
                    <a:p>
                      <a:pPr indent="0" lvl="0" marL="0" rtl="0" algn="ctr">
                        <a:spcBef>
                          <a:spcPts val="0"/>
                        </a:spcBef>
                        <a:spcAft>
                          <a:spcPts val="0"/>
                        </a:spcAft>
                        <a:buNone/>
                      </a:pPr>
                      <a:r>
                        <a:rPr lang="en" sz="1700">
                          <a:latin typeface="Calibri"/>
                          <a:ea typeface="Calibri"/>
                          <a:cs typeface="Calibri"/>
                          <a:sym typeface="Calibri"/>
                        </a:rPr>
                        <a:t>8,400</a:t>
                      </a:r>
                      <a:endParaRPr sz="1700">
                        <a:latin typeface="Calibri"/>
                        <a:ea typeface="Calibri"/>
                        <a:cs typeface="Calibri"/>
                        <a:sym typeface="Calibri"/>
                      </a:endParaRPr>
                    </a:p>
                  </a:txBody>
                  <a:tcPr marT="91425" marB="91425" marR="91425" marL="91425" anchor="ctr"/>
                </a:tc>
              </a:tr>
            </a:tbl>
          </a:graphicData>
        </a:graphic>
      </p:graphicFrame>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405" name="Shape 405"/>
        <p:cNvGrpSpPr/>
        <p:nvPr/>
      </p:nvGrpSpPr>
      <p:grpSpPr>
        <a:xfrm>
          <a:off x="0" y="0"/>
          <a:ext cx="0" cy="0"/>
          <a:chOff x="0" y="0"/>
          <a:chExt cx="0" cy="0"/>
        </a:xfrm>
      </p:grpSpPr>
      <p:sp>
        <p:nvSpPr>
          <p:cNvPr id="406" name="Google Shape;406;p34"/>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Self Check - </a:t>
            </a:r>
            <a:r>
              <a:rPr lang="en"/>
              <a:t>Review 🐊</a:t>
            </a:r>
            <a:endParaRPr/>
          </a:p>
        </p:txBody>
      </p:sp>
      <p:sp>
        <p:nvSpPr>
          <p:cNvPr id="407" name="Google Shape;407;p34"/>
          <p:cNvSpPr txBox="1"/>
          <p:nvPr>
            <p:ph idx="1" type="body"/>
          </p:nvPr>
        </p:nvSpPr>
        <p:spPr>
          <a:xfrm>
            <a:off x="311700" y="1152475"/>
            <a:ext cx="8520600" cy="3619200"/>
          </a:xfrm>
          <a:prstGeom prst="rect">
            <a:avLst/>
          </a:prstGeom>
        </p:spPr>
        <p:txBody>
          <a:bodyPr anchorCtr="0" anchor="t" bIns="91425" lIns="91425" spcFirstLastPara="1" rIns="91425" wrap="square" tIns="91425">
            <a:normAutofit lnSpcReduction="10000"/>
          </a:bodyPr>
          <a:lstStyle/>
          <a:p>
            <a:pPr indent="0" lvl="0" marL="0" rtl="0" algn="l">
              <a:lnSpc>
                <a:spcPct val="105000"/>
              </a:lnSpc>
              <a:spcBef>
                <a:spcPts val="0"/>
              </a:spcBef>
              <a:spcAft>
                <a:spcPts val="0"/>
              </a:spcAft>
              <a:buNone/>
            </a:pPr>
            <a:r>
              <a:rPr lang="en" sz="1800">
                <a:solidFill>
                  <a:srgbClr val="1D2125"/>
                </a:solidFill>
              </a:rPr>
              <a:t>Scientists are interested in finding out how different species adapt to finding food sources. One group studied crocodilians to find out how their bite force was related to body mass and diet. The </a:t>
            </a:r>
            <a:r>
              <a:rPr lang="en" sz="1800" u="sng">
                <a:solidFill>
                  <a:schemeClr val="hlink"/>
                </a:solidFill>
                <a:hlinkClick r:id="rId3"/>
              </a:rPr>
              <a:t>table</a:t>
            </a:r>
            <a:r>
              <a:rPr lang="en" sz="1800">
                <a:solidFill>
                  <a:srgbClr val="1D2125"/>
                </a:solidFill>
              </a:rPr>
              <a:t> displays the information they collected on body mass (in pounds) and bite force (in pounds).</a:t>
            </a:r>
            <a:endParaRPr sz="1800">
              <a:solidFill>
                <a:srgbClr val="1D2125"/>
              </a:solidFill>
            </a:endParaRPr>
          </a:p>
          <a:p>
            <a:pPr indent="0" lvl="0" marL="0" rtl="0" algn="l">
              <a:lnSpc>
                <a:spcPct val="105000"/>
              </a:lnSpc>
              <a:spcBef>
                <a:spcPts val="300"/>
              </a:spcBef>
              <a:spcAft>
                <a:spcPts val="0"/>
              </a:spcAft>
              <a:buNone/>
            </a:pPr>
            <a:r>
              <a:t/>
            </a:r>
            <a:endParaRPr>
              <a:solidFill>
                <a:srgbClr val="1D2125"/>
              </a:solidFill>
            </a:endParaRPr>
          </a:p>
          <a:p>
            <a:pPr indent="-342900" lvl="0" marL="457200" rtl="0" algn="l">
              <a:lnSpc>
                <a:spcPct val="105000"/>
              </a:lnSpc>
              <a:spcBef>
                <a:spcPts val="300"/>
              </a:spcBef>
              <a:spcAft>
                <a:spcPts val="0"/>
              </a:spcAft>
              <a:buClr>
                <a:srgbClr val="1D2125"/>
              </a:buClr>
              <a:buSzPts val="1800"/>
              <a:buAutoNum type="arabicPeriod"/>
            </a:pPr>
            <a:r>
              <a:rPr lang="en">
                <a:solidFill>
                  <a:srgbClr val="1D2125"/>
                </a:solidFill>
              </a:rPr>
              <a:t>Create a scatter plot that displays the data on body mass and bite force for the crocodilians in the study. </a:t>
            </a:r>
            <a:endParaRPr>
              <a:solidFill>
                <a:srgbClr val="1D2125"/>
              </a:solidFill>
            </a:endParaRPr>
          </a:p>
          <a:p>
            <a:pPr indent="-342900" lvl="0" marL="457200" rtl="0" algn="l">
              <a:lnSpc>
                <a:spcPct val="105000"/>
              </a:lnSpc>
              <a:spcBef>
                <a:spcPts val="0"/>
              </a:spcBef>
              <a:spcAft>
                <a:spcPts val="0"/>
              </a:spcAft>
              <a:buClr>
                <a:srgbClr val="1D2125"/>
              </a:buClr>
              <a:buSzPts val="1800"/>
              <a:buAutoNum type="arabicPeriod"/>
            </a:pPr>
            <a:r>
              <a:rPr lang="en">
                <a:solidFill>
                  <a:srgbClr val="1D2125"/>
                </a:solidFill>
              </a:rPr>
              <a:t>Using technology, find the line of best fit for the data.</a:t>
            </a:r>
            <a:endParaRPr>
              <a:solidFill>
                <a:srgbClr val="1D2125"/>
              </a:solidFill>
            </a:endParaRPr>
          </a:p>
          <a:p>
            <a:pPr indent="-342900" lvl="0" marL="457200" rtl="0" algn="l">
              <a:lnSpc>
                <a:spcPct val="105000"/>
              </a:lnSpc>
              <a:spcBef>
                <a:spcPts val="0"/>
              </a:spcBef>
              <a:spcAft>
                <a:spcPts val="0"/>
              </a:spcAft>
              <a:buClr>
                <a:srgbClr val="1D2125"/>
              </a:buClr>
              <a:buSzPts val="1800"/>
              <a:buAutoNum type="arabicPeriod"/>
            </a:pPr>
            <a:r>
              <a:rPr lang="en">
                <a:solidFill>
                  <a:srgbClr val="1D2125"/>
                </a:solidFill>
              </a:rPr>
              <a:t>What is the slope of the line of best fit and what does it represent? Does this value make sense? </a:t>
            </a:r>
            <a:endParaRPr>
              <a:solidFill>
                <a:srgbClr val="1D2125"/>
              </a:solidFill>
            </a:endParaRPr>
          </a:p>
          <a:p>
            <a:pPr indent="-342900" lvl="0" marL="457200" rtl="0" algn="l">
              <a:lnSpc>
                <a:spcPct val="105000"/>
              </a:lnSpc>
              <a:spcBef>
                <a:spcPts val="0"/>
              </a:spcBef>
              <a:spcAft>
                <a:spcPts val="0"/>
              </a:spcAft>
              <a:buClr>
                <a:srgbClr val="1D2125"/>
              </a:buClr>
              <a:buSzPts val="1800"/>
              <a:buAutoNum type="arabicPeriod"/>
            </a:pPr>
            <a:r>
              <a:rPr lang="en">
                <a:solidFill>
                  <a:srgbClr val="1D2125"/>
                </a:solidFill>
              </a:rPr>
              <a:t>What is the </a:t>
            </a:r>
            <a:r>
              <a:rPr i="1" lang="en">
                <a:solidFill>
                  <a:srgbClr val="1D2125"/>
                </a:solidFill>
                <a:latin typeface="Times New Roman"/>
                <a:ea typeface="Times New Roman"/>
                <a:cs typeface="Times New Roman"/>
                <a:sym typeface="Times New Roman"/>
              </a:rPr>
              <a:t>y</a:t>
            </a:r>
            <a:r>
              <a:rPr lang="en">
                <a:solidFill>
                  <a:srgbClr val="1D2125"/>
                </a:solidFill>
              </a:rPr>
              <a:t>-intercept of the line of best fit and what does it represent? Does this value make sense? </a:t>
            </a:r>
            <a:endParaRPr>
              <a:solidFill>
                <a:srgbClr val="1D2125"/>
              </a:solidFill>
            </a:endParaRPr>
          </a:p>
        </p:txBody>
      </p:sp>
      <p:pic>
        <p:nvPicPr>
          <p:cNvPr id="408" name="Google Shape;408;p34" title="additional resource-1.png"/>
          <p:cNvPicPr preferRelativeResize="0"/>
          <p:nvPr/>
        </p:nvPicPr>
        <p:blipFill>
          <a:blip r:embed="rId4">
            <a:alphaModFix/>
          </a:blip>
          <a:stretch>
            <a:fillRect/>
          </a:stretch>
        </p:blipFill>
        <p:spPr>
          <a:xfrm>
            <a:off x="8686800" y="137972"/>
            <a:ext cx="274320" cy="274320"/>
          </a:xfrm>
          <a:prstGeom prst="rect">
            <a:avLst/>
          </a:prstGeom>
          <a:noFill/>
          <a:ln>
            <a:noFill/>
          </a:ln>
        </p:spPr>
      </p:pic>
      <p:sp>
        <p:nvSpPr>
          <p:cNvPr id="409" name="Google Shape;409;p34"/>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410" name="Google Shape;410;p34"/>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a:t>3.2.4 Assessing the Fit of a Linear Model - Additional Resources</a:t>
            </a:r>
            <a:endParaRPr/>
          </a:p>
        </p:txBody>
      </p: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noFill/>
      </p:bgPr>
    </p:bg>
    <p:spTree>
      <p:nvGrpSpPr>
        <p:cNvPr id="414" name="Shape 414"/>
        <p:cNvGrpSpPr/>
        <p:nvPr/>
      </p:nvGrpSpPr>
      <p:grpSpPr>
        <a:xfrm>
          <a:off x="0" y="0"/>
          <a:ext cx="0" cy="0"/>
          <a:chOff x="0" y="0"/>
          <a:chExt cx="0" cy="0"/>
        </a:xfrm>
      </p:grpSpPr>
      <p:sp>
        <p:nvSpPr>
          <p:cNvPr id="415" name="Google Shape;415;p35"/>
          <p:cNvSpPr/>
          <p:nvPr/>
        </p:nvSpPr>
        <p:spPr>
          <a:xfrm>
            <a:off x="4791456" y="1353312"/>
            <a:ext cx="1828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416" name="Google Shape;416;p35"/>
          <p:cNvSpPr txBox="1"/>
          <p:nvPr>
            <p:ph idx="4294967295" type="title"/>
          </p:nvPr>
        </p:nvSpPr>
        <p:spPr>
          <a:xfrm>
            <a:off x="0" y="0"/>
            <a:ext cx="9144000" cy="1160100"/>
          </a:xfrm>
          <a:prstGeom prst="rect">
            <a:avLst/>
          </a:prstGeom>
          <a:solidFill>
            <a:srgbClr val="005047"/>
          </a:solidFill>
        </p:spPr>
        <p:txBody>
          <a:bodyPr anchorCtr="0" anchor="ctr" bIns="182875" lIns="91425" spcFirstLastPara="1" rIns="91425" wrap="square" tIns="91425">
            <a:noAutofit/>
          </a:bodyPr>
          <a:lstStyle/>
          <a:p>
            <a:pPr indent="0" lvl="0" marL="0" rtl="0" algn="ctr">
              <a:spcBef>
                <a:spcPts val="0"/>
              </a:spcBef>
              <a:spcAft>
                <a:spcPts val="0"/>
              </a:spcAft>
              <a:buNone/>
            </a:pPr>
            <a:r>
              <a:rPr lang="en" sz="3000">
                <a:solidFill>
                  <a:srgbClr val="FDBD3E"/>
                </a:solidFill>
              </a:rPr>
              <a:t>Lesson </a:t>
            </a:r>
            <a:r>
              <a:rPr lang="en">
                <a:solidFill>
                  <a:srgbClr val="FDBD3E"/>
                </a:solidFill>
              </a:rPr>
              <a:t>Journey</a:t>
            </a:r>
            <a:endParaRPr>
              <a:solidFill>
                <a:srgbClr val="FDBD3E"/>
              </a:solidFill>
            </a:endParaRPr>
          </a:p>
        </p:txBody>
      </p:sp>
      <p:sp>
        <p:nvSpPr>
          <p:cNvPr id="417" name="Google Shape;417;p35"/>
          <p:cNvSpPr/>
          <p:nvPr/>
        </p:nvSpPr>
        <p:spPr>
          <a:xfrm>
            <a:off x="210312" y="1354300"/>
            <a:ext cx="1828800" cy="1329000"/>
          </a:xfrm>
          <a:prstGeom prst="roundRect">
            <a:avLst>
              <a:gd fmla="val 9608" name="adj"/>
            </a:avLst>
          </a:prstGeom>
          <a:solidFill>
            <a:srgbClr val="005047"/>
          </a:solidFill>
          <a:ln cap="flat" cmpd="sng" w="9525">
            <a:solidFill>
              <a:srgbClr val="B7B7B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418" name="Google Shape;418;p35"/>
          <p:cNvSpPr/>
          <p:nvPr/>
        </p:nvSpPr>
        <p:spPr>
          <a:xfrm>
            <a:off x="2523744" y="1355788"/>
            <a:ext cx="1828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419" name="Google Shape;419;p35"/>
          <p:cNvSpPr/>
          <p:nvPr/>
        </p:nvSpPr>
        <p:spPr>
          <a:xfrm>
            <a:off x="1371600" y="3019838"/>
            <a:ext cx="1828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420" name="Google Shape;420;p35"/>
          <p:cNvSpPr/>
          <p:nvPr/>
        </p:nvSpPr>
        <p:spPr>
          <a:xfrm>
            <a:off x="3657600" y="3019838"/>
            <a:ext cx="1828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421" name="Google Shape;421;p35"/>
          <p:cNvSpPr/>
          <p:nvPr/>
        </p:nvSpPr>
        <p:spPr>
          <a:xfrm>
            <a:off x="5943600" y="3017520"/>
            <a:ext cx="1828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422" name="Google Shape;422;p35"/>
          <p:cNvSpPr/>
          <p:nvPr/>
        </p:nvSpPr>
        <p:spPr>
          <a:xfrm>
            <a:off x="7123176" y="1350438"/>
            <a:ext cx="1828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cxnSp>
        <p:nvCxnSpPr>
          <p:cNvPr id="423" name="Google Shape;423;p35"/>
          <p:cNvCxnSpPr>
            <a:stCxn id="417" idx="2"/>
            <a:endCxn id="419" idx="1"/>
          </p:cNvCxnSpPr>
          <p:nvPr/>
        </p:nvCxnSpPr>
        <p:spPr>
          <a:xfrm flipH="1" rot="-5400000">
            <a:off x="748362" y="3059650"/>
            <a:ext cx="999600" cy="246900"/>
          </a:xfrm>
          <a:prstGeom prst="bentConnector2">
            <a:avLst/>
          </a:prstGeom>
          <a:noFill/>
          <a:ln cap="flat" cmpd="sng" w="19050">
            <a:solidFill>
              <a:srgbClr val="005047"/>
            </a:solidFill>
            <a:prstDash val="dash"/>
            <a:round/>
            <a:headEnd len="med" w="med" type="none"/>
            <a:tailEnd len="med" w="med" type="none"/>
          </a:ln>
        </p:spPr>
      </p:cxnSp>
      <p:cxnSp>
        <p:nvCxnSpPr>
          <p:cNvPr id="424" name="Google Shape;424;p35"/>
          <p:cNvCxnSpPr>
            <a:stCxn id="419" idx="3"/>
            <a:endCxn id="418" idx="2"/>
          </p:cNvCxnSpPr>
          <p:nvPr/>
        </p:nvCxnSpPr>
        <p:spPr>
          <a:xfrm flipH="1" rot="10800000">
            <a:off x="3200400" y="2681738"/>
            <a:ext cx="237600" cy="1001100"/>
          </a:xfrm>
          <a:prstGeom prst="bentConnector2">
            <a:avLst/>
          </a:prstGeom>
          <a:noFill/>
          <a:ln cap="flat" cmpd="sng" w="19050">
            <a:solidFill>
              <a:srgbClr val="005047"/>
            </a:solidFill>
            <a:prstDash val="dash"/>
            <a:round/>
            <a:headEnd len="med" w="med" type="none"/>
            <a:tailEnd len="med" w="med" type="none"/>
          </a:ln>
        </p:spPr>
      </p:cxnSp>
      <p:cxnSp>
        <p:nvCxnSpPr>
          <p:cNvPr id="425" name="Google Shape;425;p35"/>
          <p:cNvCxnSpPr>
            <a:stCxn id="420" idx="3"/>
            <a:endCxn id="415" idx="2"/>
          </p:cNvCxnSpPr>
          <p:nvPr/>
        </p:nvCxnSpPr>
        <p:spPr>
          <a:xfrm flipH="1" rot="10800000">
            <a:off x="5486400" y="2679338"/>
            <a:ext cx="219600" cy="1003500"/>
          </a:xfrm>
          <a:prstGeom prst="bentConnector2">
            <a:avLst/>
          </a:prstGeom>
          <a:noFill/>
          <a:ln cap="flat" cmpd="sng" w="19050">
            <a:solidFill>
              <a:srgbClr val="005047"/>
            </a:solidFill>
            <a:prstDash val="dash"/>
            <a:round/>
            <a:headEnd len="med" w="med" type="none"/>
            <a:tailEnd len="med" w="med" type="none"/>
          </a:ln>
        </p:spPr>
      </p:cxnSp>
      <p:cxnSp>
        <p:nvCxnSpPr>
          <p:cNvPr id="426" name="Google Shape;426;p35"/>
          <p:cNvCxnSpPr>
            <a:stCxn id="415" idx="3"/>
            <a:endCxn id="421" idx="0"/>
          </p:cNvCxnSpPr>
          <p:nvPr/>
        </p:nvCxnSpPr>
        <p:spPr>
          <a:xfrm>
            <a:off x="6620256" y="2016312"/>
            <a:ext cx="237600" cy="1001100"/>
          </a:xfrm>
          <a:prstGeom prst="bentConnector2">
            <a:avLst/>
          </a:prstGeom>
          <a:noFill/>
          <a:ln cap="flat" cmpd="sng" w="19050">
            <a:solidFill>
              <a:srgbClr val="CCCCCC"/>
            </a:solidFill>
            <a:prstDash val="dash"/>
            <a:round/>
            <a:headEnd len="med" w="med" type="none"/>
            <a:tailEnd len="med" w="med" type="none"/>
          </a:ln>
        </p:spPr>
      </p:cxnSp>
      <p:sp>
        <p:nvSpPr>
          <p:cNvPr id="427" name="Google Shape;427;p35"/>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
        <p:nvSpPr>
          <p:cNvPr id="428" name="Google Shape;428;p35"/>
          <p:cNvSpPr txBox="1"/>
          <p:nvPr/>
        </p:nvSpPr>
        <p:spPr>
          <a:xfrm>
            <a:off x="5943588" y="3502152"/>
            <a:ext cx="1828800" cy="369300"/>
          </a:xfrm>
          <a:prstGeom prst="rect">
            <a:avLst/>
          </a:prstGeom>
          <a:noFill/>
          <a:ln>
            <a:noFill/>
          </a:ln>
        </p:spPr>
        <p:txBody>
          <a:bodyPr anchorCtr="0" anchor="t" bIns="0" lIns="0" spcFirstLastPara="1" rIns="0"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Practice</a:t>
            </a:r>
            <a:endParaRPr sz="1800">
              <a:solidFill>
                <a:schemeClr val="dk2"/>
              </a:solidFill>
              <a:latin typeface="Calibri"/>
              <a:ea typeface="Calibri"/>
              <a:cs typeface="Calibri"/>
              <a:sym typeface="Calibri"/>
            </a:endParaRPr>
          </a:p>
        </p:txBody>
      </p:sp>
      <p:sp>
        <p:nvSpPr>
          <p:cNvPr id="429" name="Google Shape;429;p35"/>
          <p:cNvSpPr txBox="1"/>
          <p:nvPr/>
        </p:nvSpPr>
        <p:spPr>
          <a:xfrm>
            <a:off x="7123175" y="1828800"/>
            <a:ext cx="1828800" cy="369300"/>
          </a:xfrm>
          <a:prstGeom prst="rect">
            <a:avLst/>
          </a:prstGeom>
          <a:noFill/>
          <a:ln>
            <a:noFill/>
          </a:ln>
        </p:spPr>
        <p:txBody>
          <a:bodyPr anchorCtr="0" anchor="t" bIns="0" lIns="0" spcFirstLastPara="1" rIns="0"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Lesson Synthesis</a:t>
            </a:r>
            <a:endParaRPr sz="1800">
              <a:solidFill>
                <a:schemeClr val="dk2"/>
              </a:solidFill>
              <a:latin typeface="Calibri"/>
              <a:ea typeface="Calibri"/>
              <a:cs typeface="Calibri"/>
              <a:sym typeface="Calibri"/>
            </a:endParaRPr>
          </a:p>
        </p:txBody>
      </p:sp>
      <p:pic>
        <p:nvPicPr>
          <p:cNvPr id="430" name="Google Shape;430;p35" title="hugeicons_start-up-02.png"/>
          <p:cNvPicPr preferRelativeResize="0"/>
          <p:nvPr/>
        </p:nvPicPr>
        <p:blipFill>
          <a:blip r:embed="rId3">
            <a:alphaModFix/>
          </a:blip>
          <a:stretch>
            <a:fillRect/>
          </a:stretch>
        </p:blipFill>
        <p:spPr>
          <a:xfrm>
            <a:off x="1008059" y="1554480"/>
            <a:ext cx="228600" cy="228600"/>
          </a:xfrm>
          <a:prstGeom prst="rect">
            <a:avLst/>
          </a:prstGeom>
          <a:noFill/>
          <a:ln>
            <a:noFill/>
          </a:ln>
        </p:spPr>
      </p:pic>
      <p:sp>
        <p:nvSpPr>
          <p:cNvPr id="431" name="Google Shape;431;p35"/>
          <p:cNvSpPr txBox="1"/>
          <p:nvPr/>
        </p:nvSpPr>
        <p:spPr>
          <a:xfrm>
            <a:off x="207950" y="1828800"/>
            <a:ext cx="1828800" cy="369300"/>
          </a:xfrm>
          <a:prstGeom prst="rect">
            <a:avLst/>
          </a:prstGeom>
          <a:noFill/>
          <a:ln>
            <a:noFill/>
          </a:ln>
        </p:spPr>
        <p:txBody>
          <a:bodyPr anchorCtr="0" anchor="t" bIns="0" lIns="91425" spcFirstLastPara="1" rIns="91425" wrap="square" tIns="91425">
            <a:no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Warm Up</a:t>
            </a:r>
            <a:endParaRPr sz="1800">
              <a:solidFill>
                <a:srgbClr val="FDBD3E"/>
              </a:solidFill>
              <a:latin typeface="Calibri"/>
              <a:ea typeface="Calibri"/>
              <a:cs typeface="Calibri"/>
              <a:sym typeface="Calibri"/>
            </a:endParaRPr>
          </a:p>
        </p:txBody>
      </p:sp>
      <p:pic>
        <p:nvPicPr>
          <p:cNvPr id="432" name="Google Shape;432;p35" title="hugeicons_centralized.png"/>
          <p:cNvPicPr preferRelativeResize="0"/>
          <p:nvPr/>
        </p:nvPicPr>
        <p:blipFill>
          <a:blip r:embed="rId4">
            <a:alphaModFix/>
          </a:blip>
          <a:stretch>
            <a:fillRect/>
          </a:stretch>
        </p:blipFill>
        <p:spPr>
          <a:xfrm>
            <a:off x="7923307" y="1554480"/>
            <a:ext cx="228600" cy="228600"/>
          </a:xfrm>
          <a:prstGeom prst="rect">
            <a:avLst/>
          </a:prstGeom>
          <a:noFill/>
          <a:ln>
            <a:noFill/>
          </a:ln>
        </p:spPr>
      </p:pic>
      <p:pic>
        <p:nvPicPr>
          <p:cNvPr id="433" name="Google Shape;433;p35" title="hugeicons_pencil.png"/>
          <p:cNvPicPr preferRelativeResize="0"/>
          <p:nvPr/>
        </p:nvPicPr>
        <p:blipFill>
          <a:blip r:embed="rId5">
            <a:alphaModFix/>
          </a:blip>
          <a:stretch>
            <a:fillRect/>
          </a:stretch>
        </p:blipFill>
        <p:spPr>
          <a:xfrm>
            <a:off x="6743697" y="3227832"/>
            <a:ext cx="228600" cy="228600"/>
          </a:xfrm>
          <a:prstGeom prst="rect">
            <a:avLst/>
          </a:prstGeom>
          <a:noFill/>
          <a:ln>
            <a:noFill/>
          </a:ln>
        </p:spPr>
      </p:pic>
      <p:cxnSp>
        <p:nvCxnSpPr>
          <p:cNvPr id="434" name="Google Shape;434;p35"/>
          <p:cNvCxnSpPr>
            <a:stCxn id="421" idx="3"/>
            <a:endCxn id="422" idx="2"/>
          </p:cNvCxnSpPr>
          <p:nvPr/>
        </p:nvCxnSpPr>
        <p:spPr>
          <a:xfrm flipH="1" rot="10800000">
            <a:off x="7772400" y="2676420"/>
            <a:ext cx="265200" cy="1004100"/>
          </a:xfrm>
          <a:prstGeom prst="bentConnector2">
            <a:avLst/>
          </a:prstGeom>
          <a:noFill/>
          <a:ln cap="flat" cmpd="sng" w="19050">
            <a:solidFill>
              <a:srgbClr val="CCCCCC"/>
            </a:solidFill>
            <a:prstDash val="dash"/>
            <a:round/>
            <a:headEnd len="med" w="med" type="none"/>
            <a:tailEnd len="med" w="med" type="none"/>
          </a:ln>
        </p:spPr>
      </p:cxnSp>
      <p:cxnSp>
        <p:nvCxnSpPr>
          <p:cNvPr id="435" name="Google Shape;435;p35"/>
          <p:cNvCxnSpPr>
            <a:stCxn id="418" idx="3"/>
            <a:endCxn id="420" idx="0"/>
          </p:cNvCxnSpPr>
          <p:nvPr/>
        </p:nvCxnSpPr>
        <p:spPr>
          <a:xfrm>
            <a:off x="4352544" y="2018788"/>
            <a:ext cx="219600" cy="1001100"/>
          </a:xfrm>
          <a:prstGeom prst="bentConnector2">
            <a:avLst/>
          </a:prstGeom>
          <a:noFill/>
          <a:ln cap="flat" cmpd="sng" w="19050">
            <a:solidFill>
              <a:srgbClr val="005047"/>
            </a:solidFill>
            <a:prstDash val="dash"/>
            <a:round/>
            <a:headEnd len="med" w="med" type="none"/>
            <a:tailEnd len="med" w="med" type="none"/>
          </a:ln>
        </p:spPr>
      </p:cxnSp>
      <p:sp>
        <p:nvSpPr>
          <p:cNvPr id="436" name="Google Shape;436;p35"/>
          <p:cNvSpPr txBox="1"/>
          <p:nvPr/>
        </p:nvSpPr>
        <p:spPr>
          <a:xfrm>
            <a:off x="1371600" y="3498195"/>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Learning Activity</a:t>
            </a:r>
            <a:endParaRPr sz="1800">
              <a:solidFill>
                <a:srgbClr val="FDBD3E"/>
              </a:solidFill>
              <a:latin typeface="Calibri"/>
              <a:ea typeface="Calibri"/>
              <a:cs typeface="Calibri"/>
              <a:sym typeface="Calibri"/>
            </a:endParaRPr>
          </a:p>
        </p:txBody>
      </p:sp>
      <p:sp>
        <p:nvSpPr>
          <p:cNvPr id="437" name="Google Shape;437;p35"/>
          <p:cNvSpPr txBox="1"/>
          <p:nvPr/>
        </p:nvSpPr>
        <p:spPr>
          <a:xfrm>
            <a:off x="2523750" y="182880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Learning Activity</a:t>
            </a:r>
            <a:endParaRPr b="1" sz="1800">
              <a:solidFill>
                <a:srgbClr val="FDBD3E"/>
              </a:solidFill>
              <a:latin typeface="Calibri"/>
              <a:ea typeface="Calibri"/>
              <a:cs typeface="Calibri"/>
              <a:sym typeface="Calibri"/>
            </a:endParaRPr>
          </a:p>
        </p:txBody>
      </p:sp>
      <p:sp>
        <p:nvSpPr>
          <p:cNvPr id="438" name="Google Shape;438;p35"/>
          <p:cNvSpPr txBox="1"/>
          <p:nvPr/>
        </p:nvSpPr>
        <p:spPr>
          <a:xfrm>
            <a:off x="4791438" y="182880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Cool Down</a:t>
            </a:r>
            <a:endParaRPr sz="1800">
              <a:solidFill>
                <a:srgbClr val="FDBD3E"/>
              </a:solidFill>
              <a:latin typeface="Calibri"/>
              <a:ea typeface="Calibri"/>
              <a:cs typeface="Calibri"/>
              <a:sym typeface="Calibri"/>
            </a:endParaRPr>
          </a:p>
        </p:txBody>
      </p:sp>
      <p:sp>
        <p:nvSpPr>
          <p:cNvPr id="439" name="Google Shape;439;p35"/>
          <p:cNvSpPr txBox="1"/>
          <p:nvPr/>
        </p:nvSpPr>
        <p:spPr>
          <a:xfrm>
            <a:off x="3657600" y="3498195"/>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Learning Activity</a:t>
            </a:r>
            <a:endParaRPr sz="1800">
              <a:solidFill>
                <a:srgbClr val="FDBD3E"/>
              </a:solidFill>
              <a:latin typeface="Calibri"/>
              <a:ea typeface="Calibri"/>
              <a:cs typeface="Calibri"/>
              <a:sym typeface="Calibri"/>
            </a:endParaRPr>
          </a:p>
        </p:txBody>
      </p:sp>
      <p:pic>
        <p:nvPicPr>
          <p:cNvPr id="440" name="Google Shape;440;p35" title="hugeicons_task-done-01.png"/>
          <p:cNvPicPr preferRelativeResize="0"/>
          <p:nvPr/>
        </p:nvPicPr>
        <p:blipFill>
          <a:blip r:embed="rId6">
            <a:alphaModFix/>
          </a:blip>
          <a:stretch>
            <a:fillRect/>
          </a:stretch>
        </p:blipFill>
        <p:spPr>
          <a:xfrm>
            <a:off x="3328416" y="1554480"/>
            <a:ext cx="228600" cy="228600"/>
          </a:xfrm>
          <a:prstGeom prst="rect">
            <a:avLst/>
          </a:prstGeom>
          <a:noFill/>
          <a:ln>
            <a:noFill/>
          </a:ln>
        </p:spPr>
      </p:pic>
      <p:pic>
        <p:nvPicPr>
          <p:cNvPr id="441" name="Google Shape;441;p35" title="hugeicons_chart-down.png"/>
          <p:cNvPicPr preferRelativeResize="0"/>
          <p:nvPr/>
        </p:nvPicPr>
        <p:blipFill>
          <a:blip r:embed="rId7">
            <a:alphaModFix/>
          </a:blip>
          <a:stretch>
            <a:fillRect/>
          </a:stretch>
        </p:blipFill>
        <p:spPr>
          <a:xfrm>
            <a:off x="5623560" y="1554480"/>
            <a:ext cx="228600" cy="228600"/>
          </a:xfrm>
          <a:prstGeom prst="rect">
            <a:avLst/>
          </a:prstGeom>
          <a:noFill/>
          <a:ln>
            <a:noFill/>
          </a:ln>
        </p:spPr>
      </p:pic>
      <p:pic>
        <p:nvPicPr>
          <p:cNvPr id="442" name="Google Shape;442;p35" title="hugeicons_task-done-01.png"/>
          <p:cNvPicPr preferRelativeResize="0"/>
          <p:nvPr/>
        </p:nvPicPr>
        <p:blipFill>
          <a:blip r:embed="rId6">
            <a:alphaModFix/>
          </a:blip>
          <a:stretch>
            <a:fillRect/>
          </a:stretch>
        </p:blipFill>
        <p:spPr>
          <a:xfrm>
            <a:off x="2167128" y="3227832"/>
            <a:ext cx="228600" cy="228600"/>
          </a:xfrm>
          <a:prstGeom prst="rect">
            <a:avLst/>
          </a:prstGeom>
          <a:noFill/>
          <a:ln>
            <a:noFill/>
          </a:ln>
        </p:spPr>
      </p:pic>
      <p:pic>
        <p:nvPicPr>
          <p:cNvPr id="443" name="Google Shape;443;p35" title="hugeicons_task-done-01.png"/>
          <p:cNvPicPr preferRelativeResize="0"/>
          <p:nvPr/>
        </p:nvPicPr>
        <p:blipFill>
          <a:blip r:embed="rId6">
            <a:alphaModFix/>
          </a:blip>
          <a:stretch>
            <a:fillRect/>
          </a:stretch>
        </p:blipFill>
        <p:spPr>
          <a:xfrm>
            <a:off x="4453128" y="3227832"/>
            <a:ext cx="228600" cy="228600"/>
          </a:xfrm>
          <a:prstGeom prst="rect">
            <a:avLst/>
          </a:prstGeom>
          <a:noFill/>
          <a:ln>
            <a:noFill/>
          </a:ln>
        </p:spPr>
      </p:pic>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447" name="Shape 447"/>
        <p:cNvGrpSpPr/>
        <p:nvPr/>
      </p:nvGrpSpPr>
      <p:grpSpPr>
        <a:xfrm>
          <a:off x="0" y="0"/>
          <a:ext cx="0" cy="0"/>
          <a:chOff x="0" y="0"/>
          <a:chExt cx="0" cy="0"/>
        </a:xfrm>
      </p:grpSpPr>
      <p:sp>
        <p:nvSpPr>
          <p:cNvPr id="448" name="Google Shape;448;p36"/>
          <p:cNvSpPr txBox="1"/>
          <p:nvPr>
            <p:ph type="title"/>
          </p:nvPr>
        </p:nvSpPr>
        <p:spPr>
          <a:xfrm>
            <a:off x="311700" y="445025"/>
            <a:ext cx="8520600" cy="6156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None/>
            </a:pPr>
            <a:r>
              <a:rPr lang="en"/>
              <a:t>Cool Down</a:t>
            </a:r>
            <a:endParaRPr sz="3000">
              <a:solidFill>
                <a:srgbClr val="005047"/>
              </a:solidFill>
            </a:endParaRPr>
          </a:p>
        </p:txBody>
      </p:sp>
      <p:sp>
        <p:nvSpPr>
          <p:cNvPr id="449" name="Google Shape;449;p36"/>
          <p:cNvSpPr txBox="1"/>
          <p:nvPr>
            <p:ph idx="1" type="body"/>
          </p:nvPr>
        </p:nvSpPr>
        <p:spPr>
          <a:xfrm>
            <a:off x="311700" y="1152475"/>
            <a:ext cx="3324300" cy="3416400"/>
          </a:xfrm>
          <a:prstGeom prst="rect">
            <a:avLst/>
          </a:prstGeom>
        </p:spPr>
        <p:txBody>
          <a:bodyPr anchorCtr="0" anchor="t" bIns="91425" lIns="91425" spcFirstLastPara="1" rIns="91425" wrap="square" tIns="91425">
            <a:noAutofit/>
          </a:bodyPr>
          <a:lstStyle/>
          <a:p>
            <a:pPr indent="-342900" lvl="0" marL="457200" rtl="0" algn="l">
              <a:lnSpc>
                <a:spcPct val="100000"/>
              </a:lnSpc>
              <a:spcBef>
                <a:spcPts val="0"/>
              </a:spcBef>
              <a:spcAft>
                <a:spcPts val="0"/>
              </a:spcAft>
              <a:buSzPts val="1800"/>
              <a:buAutoNum type="arabicPeriod"/>
            </a:pPr>
            <a:r>
              <a:rPr lang="en"/>
              <a:t>Which of these scatter plots shows data that would best be modeled with a linear function? </a:t>
            </a:r>
            <a:br>
              <a:rPr lang="en"/>
            </a:br>
            <a:br>
              <a:rPr lang="en"/>
            </a:br>
            <a:r>
              <a:rPr lang="en"/>
              <a:t>Be prepared to show your reasoning.</a:t>
            </a:r>
            <a:endParaRPr/>
          </a:p>
        </p:txBody>
      </p:sp>
      <p:sp>
        <p:nvSpPr>
          <p:cNvPr id="450" name="Google Shape;450;p36"/>
          <p:cNvSpPr txBox="1"/>
          <p:nvPr>
            <p:ph idx="3"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t>3.2.5 Working with Fitted Lines</a:t>
            </a:r>
            <a:endParaRPr/>
          </a:p>
        </p:txBody>
      </p:sp>
      <p:graphicFrame>
        <p:nvGraphicFramePr>
          <p:cNvPr id="451" name="Google Shape;451;p36"/>
          <p:cNvGraphicFramePr/>
          <p:nvPr/>
        </p:nvGraphicFramePr>
        <p:xfrm>
          <a:off x="3636000" y="1193975"/>
          <a:ext cx="3000000" cy="3000000"/>
        </p:xfrm>
        <a:graphic>
          <a:graphicData uri="http://schemas.openxmlformats.org/drawingml/2006/table">
            <a:tbl>
              <a:tblPr>
                <a:noFill/>
                <a:tableStyleId>{A335BD93-A76E-4B67-BD54-17290DF7FB1F}</a:tableStyleId>
              </a:tblPr>
              <a:tblGrid>
                <a:gridCol w="2743725"/>
                <a:gridCol w="2617425"/>
              </a:tblGrid>
              <a:tr h="414125">
                <a:tc>
                  <a:txBody>
                    <a:bodyPr/>
                    <a:lstStyle/>
                    <a:p>
                      <a:pPr indent="0" lvl="0" marL="0" rtl="0" algn="ctr">
                        <a:spcBef>
                          <a:spcPts val="0"/>
                        </a:spcBef>
                        <a:spcAft>
                          <a:spcPts val="0"/>
                        </a:spcAft>
                        <a:buNone/>
                      </a:pPr>
                      <a:r>
                        <a:rPr b="1" lang="en"/>
                        <a:t>Graph A</a:t>
                      </a:r>
                      <a:endParaRPr b="1"/>
                    </a:p>
                  </a:txBody>
                  <a:tcPr marT="91425" marB="91425" marR="91425" marL="91425" anchor="ctr"/>
                </a:tc>
                <a:tc>
                  <a:txBody>
                    <a:bodyPr/>
                    <a:lstStyle/>
                    <a:p>
                      <a:pPr indent="0" lvl="0" marL="0" rtl="0" algn="ctr">
                        <a:spcBef>
                          <a:spcPts val="0"/>
                        </a:spcBef>
                        <a:spcAft>
                          <a:spcPts val="0"/>
                        </a:spcAft>
                        <a:buNone/>
                      </a:pPr>
                      <a:r>
                        <a:rPr b="1" lang="en"/>
                        <a:t>Graph B</a:t>
                      </a:r>
                      <a:endParaRPr b="1"/>
                    </a:p>
                  </a:txBody>
                  <a:tcPr marT="91425" marB="91425" marR="91425" marL="91425" anchor="ctr"/>
                </a:tc>
              </a:tr>
              <a:tr h="2890450">
                <a:tc>
                  <a:txBody>
                    <a:bodyPr/>
                    <a:lstStyle/>
                    <a:p>
                      <a:pPr indent="0" lvl="0" marL="0" rtl="0" algn="ctr">
                        <a:spcBef>
                          <a:spcPts val="0"/>
                        </a:spcBef>
                        <a:spcAft>
                          <a:spcPts val="0"/>
                        </a:spcAft>
                        <a:buNone/>
                      </a:pPr>
                      <a:r>
                        <a:t/>
                      </a:r>
                      <a:endParaRPr/>
                    </a:p>
                  </a:txBody>
                  <a:tcPr marT="91425" marB="91425" marR="91425" marL="91425" anchor="ctr"/>
                </a:tc>
                <a:tc>
                  <a:txBody>
                    <a:bodyPr/>
                    <a:lstStyle/>
                    <a:p>
                      <a:pPr indent="0" lvl="0" marL="0" rtl="0" algn="ctr">
                        <a:spcBef>
                          <a:spcPts val="0"/>
                        </a:spcBef>
                        <a:spcAft>
                          <a:spcPts val="0"/>
                        </a:spcAft>
                        <a:buNone/>
                      </a:pPr>
                      <a:r>
                        <a:t/>
                      </a:r>
                      <a:endParaRPr/>
                    </a:p>
                  </a:txBody>
                  <a:tcPr marT="91425" marB="91425" marR="91425" marL="91425" anchor="ctr"/>
                </a:tc>
              </a:tr>
            </a:tbl>
          </a:graphicData>
        </a:graphic>
      </p:graphicFrame>
      <p:grpSp>
        <p:nvGrpSpPr>
          <p:cNvPr id="452" name="Google Shape;452;p36"/>
          <p:cNvGrpSpPr/>
          <p:nvPr/>
        </p:nvGrpSpPr>
        <p:grpSpPr>
          <a:xfrm>
            <a:off x="3841900" y="1791435"/>
            <a:ext cx="4990400" cy="2527040"/>
            <a:chOff x="3841900" y="1791435"/>
            <a:chExt cx="4990400" cy="2527040"/>
          </a:xfrm>
        </p:grpSpPr>
        <p:pic>
          <p:nvPicPr>
            <p:cNvPr id="453" name="Google Shape;453;p36"/>
            <p:cNvPicPr preferRelativeResize="0"/>
            <p:nvPr/>
          </p:nvPicPr>
          <p:blipFill>
            <a:blip r:embed="rId4">
              <a:alphaModFix/>
            </a:blip>
            <a:stretch>
              <a:fillRect/>
            </a:stretch>
          </p:blipFill>
          <p:spPr>
            <a:xfrm>
              <a:off x="3841900" y="1827750"/>
              <a:ext cx="2371400" cy="2490725"/>
            </a:xfrm>
            <a:prstGeom prst="rect">
              <a:avLst/>
            </a:prstGeom>
            <a:noFill/>
            <a:ln>
              <a:noFill/>
            </a:ln>
          </p:spPr>
        </p:pic>
        <p:pic>
          <p:nvPicPr>
            <p:cNvPr id="454" name="Google Shape;454;p36"/>
            <p:cNvPicPr preferRelativeResize="0"/>
            <p:nvPr/>
          </p:nvPicPr>
          <p:blipFill>
            <a:blip r:embed="rId5">
              <a:alphaModFix/>
            </a:blip>
            <a:stretch>
              <a:fillRect/>
            </a:stretch>
          </p:blipFill>
          <p:spPr>
            <a:xfrm>
              <a:off x="6613682" y="1791435"/>
              <a:ext cx="2218618" cy="2490725"/>
            </a:xfrm>
            <a:prstGeom prst="rect">
              <a:avLst/>
            </a:prstGeom>
            <a:noFill/>
            <a:ln>
              <a:noFill/>
            </a:ln>
          </p:spPr>
        </p:pic>
      </p:grpSp>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458" name="Shape 458"/>
        <p:cNvGrpSpPr/>
        <p:nvPr/>
      </p:nvGrpSpPr>
      <p:grpSpPr>
        <a:xfrm>
          <a:off x="0" y="0"/>
          <a:ext cx="0" cy="0"/>
          <a:chOff x="0" y="0"/>
          <a:chExt cx="0" cy="0"/>
        </a:xfrm>
      </p:grpSpPr>
      <p:sp>
        <p:nvSpPr>
          <p:cNvPr id="459" name="Google Shape;459;p37"/>
          <p:cNvSpPr txBox="1"/>
          <p:nvPr>
            <p:ph type="title"/>
          </p:nvPr>
        </p:nvSpPr>
        <p:spPr>
          <a:xfrm>
            <a:off x="311700" y="445025"/>
            <a:ext cx="8520600" cy="6156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None/>
            </a:pPr>
            <a:r>
              <a:rPr lang="en"/>
              <a:t>Cool Down</a:t>
            </a:r>
            <a:endParaRPr sz="3000">
              <a:solidFill>
                <a:srgbClr val="005047"/>
              </a:solidFill>
            </a:endParaRPr>
          </a:p>
        </p:txBody>
      </p:sp>
      <p:sp>
        <p:nvSpPr>
          <p:cNvPr id="460" name="Google Shape;460;p37"/>
          <p:cNvSpPr txBox="1"/>
          <p:nvPr>
            <p:ph idx="1" type="body"/>
          </p:nvPr>
        </p:nvSpPr>
        <p:spPr>
          <a:xfrm>
            <a:off x="311700" y="1152475"/>
            <a:ext cx="3324300" cy="3416400"/>
          </a:xfrm>
          <a:prstGeom prst="rect">
            <a:avLst/>
          </a:prstGeom>
        </p:spPr>
        <p:txBody>
          <a:bodyPr anchorCtr="0" anchor="t" bIns="91425" lIns="91425" spcFirstLastPara="1" rIns="91425" wrap="square" tIns="91425">
            <a:noAutofit/>
          </a:bodyPr>
          <a:lstStyle/>
          <a:p>
            <a:pPr indent="-342900" lvl="0" marL="457200" rtl="0" algn="l">
              <a:lnSpc>
                <a:spcPct val="100000"/>
              </a:lnSpc>
              <a:spcBef>
                <a:spcPts val="0"/>
              </a:spcBef>
              <a:spcAft>
                <a:spcPts val="0"/>
              </a:spcAft>
              <a:buClr>
                <a:srgbClr val="424242"/>
              </a:buClr>
              <a:buSzPts val="1800"/>
              <a:buFont typeface="Noto Sans"/>
              <a:buAutoNum type="arabicPeriod" startAt="2"/>
            </a:pPr>
            <a:r>
              <a:rPr lang="en"/>
              <a:t>Which of the following lines is most likely the line of best fit for the data provided in the table and graph?</a:t>
            </a:r>
            <a:endParaRPr/>
          </a:p>
          <a:p>
            <a:pPr indent="0" lvl="0" marL="0" rtl="0" algn="l">
              <a:lnSpc>
                <a:spcPct val="100000"/>
              </a:lnSpc>
              <a:spcBef>
                <a:spcPts val="1200"/>
              </a:spcBef>
              <a:spcAft>
                <a:spcPts val="0"/>
              </a:spcAft>
              <a:buNone/>
            </a:pPr>
            <a:r>
              <a:t/>
            </a:r>
            <a:endParaRPr/>
          </a:p>
          <a:p>
            <a:pPr indent="-342900" lvl="0" marL="914400" rtl="0" algn="l">
              <a:lnSpc>
                <a:spcPct val="100000"/>
              </a:lnSpc>
              <a:spcBef>
                <a:spcPts val="1200"/>
              </a:spcBef>
              <a:spcAft>
                <a:spcPts val="0"/>
              </a:spcAft>
              <a:buSzPts val="1800"/>
              <a:buAutoNum type="alphaUcPeriod"/>
            </a:pPr>
            <a:r>
              <a:rPr lang="en"/>
              <a:t>𝑦 = − 0.51𝑥 + 225.12</a:t>
            </a:r>
            <a:endParaRPr/>
          </a:p>
          <a:p>
            <a:pPr indent="-342900" lvl="0" marL="914400" rtl="0" algn="l">
              <a:lnSpc>
                <a:spcPct val="100000"/>
              </a:lnSpc>
              <a:spcBef>
                <a:spcPts val="0"/>
              </a:spcBef>
              <a:spcAft>
                <a:spcPts val="0"/>
              </a:spcAft>
              <a:buSzPts val="1800"/>
              <a:buAutoNum type="alphaUcPeriod"/>
            </a:pPr>
            <a:r>
              <a:rPr lang="en"/>
              <a:t>𝑦 = 0.34𝑥 − 34.05</a:t>
            </a:r>
            <a:endParaRPr/>
          </a:p>
          <a:p>
            <a:pPr indent="-342900" lvl="0" marL="914400" rtl="0" algn="l">
              <a:lnSpc>
                <a:spcPct val="100000"/>
              </a:lnSpc>
              <a:spcBef>
                <a:spcPts val="0"/>
              </a:spcBef>
              <a:spcAft>
                <a:spcPts val="0"/>
              </a:spcAft>
              <a:buSzPts val="1800"/>
              <a:buAutoNum type="alphaUcPeriod"/>
            </a:pPr>
            <a:r>
              <a:rPr lang="en"/>
              <a:t>𝑦 = 0.13𝑥 − 0.19</a:t>
            </a:r>
            <a:endParaRPr/>
          </a:p>
          <a:p>
            <a:pPr indent="-342900" lvl="0" marL="914400" rtl="0" algn="l">
              <a:lnSpc>
                <a:spcPct val="100000"/>
              </a:lnSpc>
              <a:spcBef>
                <a:spcPts val="0"/>
              </a:spcBef>
              <a:spcAft>
                <a:spcPts val="0"/>
              </a:spcAft>
              <a:buSzPts val="1800"/>
              <a:buAutoNum type="alphaUcPeriod"/>
            </a:pPr>
            <a:r>
              <a:rPr lang="en"/>
              <a:t>𝑦 = 0.98𝑥 − 21.13</a:t>
            </a:r>
            <a:endParaRPr/>
          </a:p>
        </p:txBody>
      </p:sp>
      <p:sp>
        <p:nvSpPr>
          <p:cNvPr id="461" name="Google Shape;461;p37"/>
          <p:cNvSpPr txBox="1"/>
          <p:nvPr>
            <p:ph idx="3"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t>3.2.5 </a:t>
            </a:r>
            <a:r>
              <a:rPr lang="en"/>
              <a:t>Working with Fitted Lines</a:t>
            </a:r>
            <a:endParaRPr/>
          </a:p>
        </p:txBody>
      </p:sp>
      <p:graphicFrame>
        <p:nvGraphicFramePr>
          <p:cNvPr id="462" name="Google Shape;462;p37"/>
          <p:cNvGraphicFramePr/>
          <p:nvPr/>
        </p:nvGraphicFramePr>
        <p:xfrm>
          <a:off x="6365325" y="223638"/>
          <a:ext cx="3000000" cy="3000000"/>
        </p:xfrm>
        <a:graphic>
          <a:graphicData uri="http://schemas.openxmlformats.org/drawingml/2006/table">
            <a:tbl>
              <a:tblPr>
                <a:noFill/>
                <a:tableStyleId>{A335BD93-A76E-4B67-BD54-17290DF7FB1F}</a:tableStyleId>
              </a:tblPr>
              <a:tblGrid>
                <a:gridCol w="1299800"/>
                <a:gridCol w="1299800"/>
              </a:tblGrid>
              <a:tr h="877800">
                <a:tc>
                  <a:txBody>
                    <a:bodyPr/>
                    <a:lstStyle/>
                    <a:p>
                      <a:pPr indent="0" lvl="0" marL="0" rtl="0" algn="ctr">
                        <a:spcBef>
                          <a:spcPts val="0"/>
                        </a:spcBef>
                        <a:spcAft>
                          <a:spcPts val="0"/>
                        </a:spcAft>
                        <a:buNone/>
                      </a:pPr>
                      <a:r>
                        <a:rPr lang="en">
                          <a:solidFill>
                            <a:srgbClr val="FFFFFF"/>
                          </a:solidFill>
                          <a:latin typeface="Calibri"/>
                          <a:ea typeface="Calibri"/>
                          <a:cs typeface="Calibri"/>
                          <a:sym typeface="Calibri"/>
                        </a:rPr>
                        <a:t>Number of trees in a forest</a:t>
                      </a:r>
                      <a:endParaRPr>
                        <a:solidFill>
                          <a:srgbClr val="FFFFFF"/>
                        </a:solidFill>
                        <a:latin typeface="Calibri"/>
                        <a:ea typeface="Calibri"/>
                        <a:cs typeface="Calibri"/>
                        <a:sym typeface="Calibri"/>
                      </a:endParaRPr>
                    </a:p>
                  </a:txBody>
                  <a:tcPr marT="91425" marB="91425" marR="91425" marL="91425" anchor="ctr">
                    <a:lnL cap="flat" cmpd="sng" w="9525">
                      <a:solidFill>
                        <a:srgbClr val="005047"/>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005047"/>
                      </a:solidFill>
                      <a:prstDash val="solid"/>
                      <a:round/>
                      <a:headEnd len="sm" w="sm" type="none"/>
                      <a:tailEnd len="sm" w="sm" type="none"/>
                    </a:lnT>
                    <a:lnB cap="flat" cmpd="sng" w="9525">
                      <a:solidFill>
                        <a:srgbClr val="005047"/>
                      </a:solidFill>
                      <a:prstDash val="solid"/>
                      <a:round/>
                      <a:headEnd len="sm" w="sm" type="none"/>
                      <a:tailEnd len="sm" w="sm" type="none"/>
                    </a:lnB>
                    <a:solidFill>
                      <a:srgbClr val="005047"/>
                    </a:solidFill>
                  </a:tcPr>
                </a:tc>
                <a:tc>
                  <a:txBody>
                    <a:bodyPr/>
                    <a:lstStyle/>
                    <a:p>
                      <a:pPr indent="0" lvl="0" marL="0" rtl="0" algn="ctr">
                        <a:spcBef>
                          <a:spcPts val="0"/>
                        </a:spcBef>
                        <a:spcAft>
                          <a:spcPts val="0"/>
                        </a:spcAft>
                        <a:buClr>
                          <a:srgbClr val="000000"/>
                        </a:buClr>
                        <a:buSzPts val="1100"/>
                        <a:buFont typeface="Arial"/>
                        <a:buNone/>
                      </a:pPr>
                      <a:r>
                        <a:rPr lang="en">
                          <a:solidFill>
                            <a:srgbClr val="FFFFFF"/>
                          </a:solidFill>
                          <a:latin typeface="Calibri"/>
                          <a:ea typeface="Calibri"/>
                          <a:cs typeface="Calibri"/>
                          <a:sym typeface="Calibri"/>
                        </a:rPr>
                        <a:t>Tons of oxygen produced by the forest</a:t>
                      </a:r>
                      <a:endParaRPr>
                        <a:solidFill>
                          <a:srgbClr val="FFFFFF"/>
                        </a:solidFill>
                        <a:latin typeface="Times New Roman"/>
                        <a:ea typeface="Times New Roman"/>
                        <a:cs typeface="Times New Roman"/>
                        <a:sym typeface="Times New Roman"/>
                      </a:endParaRPr>
                    </a:p>
                  </a:txBody>
                  <a:tcPr marT="91425" marB="91425" marR="91425" marL="91425" anchor="ctr">
                    <a:lnL cap="flat" cmpd="sng" w="9525">
                      <a:solidFill>
                        <a:srgbClr val="FFFFFF"/>
                      </a:solidFill>
                      <a:prstDash val="solid"/>
                      <a:round/>
                      <a:headEnd len="sm" w="sm" type="none"/>
                      <a:tailEnd len="sm" w="sm" type="none"/>
                    </a:lnL>
                    <a:lnR cap="flat" cmpd="sng" w="9525">
                      <a:solidFill>
                        <a:srgbClr val="005047"/>
                      </a:solidFill>
                      <a:prstDash val="solid"/>
                      <a:round/>
                      <a:headEnd len="sm" w="sm" type="none"/>
                      <a:tailEnd len="sm" w="sm" type="none"/>
                    </a:lnR>
                    <a:lnT cap="flat" cmpd="sng" w="9525">
                      <a:solidFill>
                        <a:srgbClr val="005047"/>
                      </a:solidFill>
                      <a:prstDash val="solid"/>
                      <a:round/>
                      <a:headEnd len="sm" w="sm" type="none"/>
                      <a:tailEnd len="sm" w="sm" type="none"/>
                    </a:lnT>
                    <a:lnB cap="flat" cmpd="sng" w="9525">
                      <a:solidFill>
                        <a:srgbClr val="005047"/>
                      </a:solidFill>
                      <a:prstDash val="solid"/>
                      <a:round/>
                      <a:headEnd len="sm" w="sm" type="none"/>
                      <a:tailEnd len="sm" w="sm" type="none"/>
                    </a:lnB>
                    <a:solidFill>
                      <a:srgbClr val="005047"/>
                    </a:solidFill>
                  </a:tcPr>
                </a:tc>
              </a:tr>
              <a:tr h="368375">
                <a:tc>
                  <a:txBody>
                    <a:bodyPr/>
                    <a:lstStyle/>
                    <a:p>
                      <a:pPr indent="0" lvl="0" marL="0" rtl="0" algn="ctr">
                        <a:spcBef>
                          <a:spcPts val="0"/>
                        </a:spcBef>
                        <a:spcAft>
                          <a:spcPts val="0"/>
                        </a:spcAft>
                        <a:buNone/>
                      </a:pPr>
                      <a:r>
                        <a:rPr lang="en" sz="1300"/>
                        <a:t>148</a:t>
                      </a:r>
                      <a:endParaRPr sz="1300"/>
                    </a:p>
                  </a:txBody>
                  <a:tcPr marT="91425" marB="91425" marR="91425" marL="91425" anchor="ctr">
                    <a:lnL cap="flat" cmpd="sng" w="9525">
                      <a:solidFill>
                        <a:srgbClr val="005047"/>
                      </a:solidFill>
                      <a:prstDash val="solid"/>
                      <a:round/>
                      <a:headEnd len="sm" w="sm" type="none"/>
                      <a:tailEnd len="sm" w="sm" type="none"/>
                    </a:lnL>
                    <a:lnR cap="flat" cmpd="sng" w="9525">
                      <a:solidFill>
                        <a:srgbClr val="005047"/>
                      </a:solidFill>
                      <a:prstDash val="solid"/>
                      <a:round/>
                      <a:headEnd len="sm" w="sm" type="none"/>
                      <a:tailEnd len="sm" w="sm" type="none"/>
                    </a:lnR>
                    <a:lnT cap="flat" cmpd="sng" w="9525">
                      <a:solidFill>
                        <a:srgbClr val="005047"/>
                      </a:solidFill>
                      <a:prstDash val="solid"/>
                      <a:round/>
                      <a:headEnd len="sm" w="sm" type="none"/>
                      <a:tailEnd len="sm" w="sm" type="none"/>
                    </a:lnT>
                    <a:lnB cap="flat" cmpd="sng" w="9525">
                      <a:solidFill>
                        <a:srgbClr val="005047"/>
                      </a:solidFill>
                      <a:prstDash val="solid"/>
                      <a:round/>
                      <a:headEnd len="sm" w="sm" type="none"/>
                      <a:tailEnd len="sm" w="sm" type="none"/>
                    </a:lnB>
                  </a:tcPr>
                </a:tc>
                <a:tc>
                  <a:txBody>
                    <a:bodyPr/>
                    <a:lstStyle/>
                    <a:p>
                      <a:pPr indent="0" lvl="0" marL="0" rtl="0" algn="ctr">
                        <a:spcBef>
                          <a:spcPts val="0"/>
                        </a:spcBef>
                        <a:spcAft>
                          <a:spcPts val="0"/>
                        </a:spcAft>
                        <a:buNone/>
                      </a:pPr>
                      <a:r>
                        <a:rPr lang="en" sz="1300"/>
                        <a:t>16.43</a:t>
                      </a:r>
                      <a:endParaRPr sz="1300"/>
                    </a:p>
                  </a:txBody>
                  <a:tcPr marT="91425" marB="91425" marR="91425" marL="91425" anchor="ctr">
                    <a:lnL cap="flat" cmpd="sng" w="9525">
                      <a:solidFill>
                        <a:srgbClr val="005047"/>
                      </a:solidFill>
                      <a:prstDash val="solid"/>
                      <a:round/>
                      <a:headEnd len="sm" w="sm" type="none"/>
                      <a:tailEnd len="sm" w="sm" type="none"/>
                    </a:lnL>
                    <a:lnR cap="flat" cmpd="sng" w="9525">
                      <a:solidFill>
                        <a:srgbClr val="005047"/>
                      </a:solidFill>
                      <a:prstDash val="solid"/>
                      <a:round/>
                      <a:headEnd len="sm" w="sm" type="none"/>
                      <a:tailEnd len="sm" w="sm" type="none"/>
                    </a:lnR>
                    <a:lnT cap="flat" cmpd="sng" w="9525">
                      <a:solidFill>
                        <a:srgbClr val="005047"/>
                      </a:solidFill>
                      <a:prstDash val="solid"/>
                      <a:round/>
                      <a:headEnd len="sm" w="sm" type="none"/>
                      <a:tailEnd len="sm" w="sm" type="none"/>
                    </a:lnT>
                    <a:lnB cap="flat" cmpd="sng" w="9525">
                      <a:solidFill>
                        <a:srgbClr val="005047"/>
                      </a:solidFill>
                      <a:prstDash val="solid"/>
                      <a:round/>
                      <a:headEnd len="sm" w="sm" type="none"/>
                      <a:tailEnd len="sm" w="sm" type="none"/>
                    </a:lnB>
                  </a:tcPr>
                </a:tc>
              </a:tr>
              <a:tr h="368375">
                <a:tc>
                  <a:txBody>
                    <a:bodyPr/>
                    <a:lstStyle/>
                    <a:p>
                      <a:pPr indent="0" lvl="0" marL="0" rtl="0" algn="ctr">
                        <a:spcBef>
                          <a:spcPts val="0"/>
                        </a:spcBef>
                        <a:spcAft>
                          <a:spcPts val="0"/>
                        </a:spcAft>
                        <a:buNone/>
                      </a:pPr>
                      <a:r>
                        <a:rPr lang="en" sz="1300"/>
                        <a:t>175</a:t>
                      </a:r>
                      <a:endParaRPr sz="1300"/>
                    </a:p>
                  </a:txBody>
                  <a:tcPr marT="91425" marB="91425" marR="91425" marL="91425" anchor="ctr">
                    <a:lnL cap="flat" cmpd="sng" w="9525">
                      <a:solidFill>
                        <a:srgbClr val="005047"/>
                      </a:solidFill>
                      <a:prstDash val="solid"/>
                      <a:round/>
                      <a:headEnd len="sm" w="sm" type="none"/>
                      <a:tailEnd len="sm" w="sm" type="none"/>
                    </a:lnL>
                    <a:lnR cap="flat" cmpd="sng" w="9525">
                      <a:solidFill>
                        <a:srgbClr val="005047"/>
                      </a:solidFill>
                      <a:prstDash val="solid"/>
                      <a:round/>
                      <a:headEnd len="sm" w="sm" type="none"/>
                      <a:tailEnd len="sm" w="sm" type="none"/>
                    </a:lnR>
                    <a:lnT cap="flat" cmpd="sng" w="9525">
                      <a:solidFill>
                        <a:srgbClr val="005047"/>
                      </a:solidFill>
                      <a:prstDash val="solid"/>
                      <a:round/>
                      <a:headEnd len="sm" w="sm" type="none"/>
                      <a:tailEnd len="sm" w="sm" type="none"/>
                    </a:lnT>
                    <a:lnB cap="flat" cmpd="sng" w="9525">
                      <a:solidFill>
                        <a:srgbClr val="005047"/>
                      </a:solidFill>
                      <a:prstDash val="solid"/>
                      <a:round/>
                      <a:headEnd len="sm" w="sm" type="none"/>
                      <a:tailEnd len="sm" w="sm" type="none"/>
                    </a:lnB>
                  </a:tcPr>
                </a:tc>
                <a:tc>
                  <a:txBody>
                    <a:bodyPr/>
                    <a:lstStyle/>
                    <a:p>
                      <a:pPr indent="0" lvl="0" marL="0" rtl="0" algn="ctr">
                        <a:spcBef>
                          <a:spcPts val="0"/>
                        </a:spcBef>
                        <a:spcAft>
                          <a:spcPts val="0"/>
                        </a:spcAft>
                        <a:buNone/>
                      </a:pPr>
                      <a:r>
                        <a:rPr lang="en" sz="1300"/>
                        <a:t>25.64</a:t>
                      </a:r>
                      <a:endParaRPr sz="1300"/>
                    </a:p>
                  </a:txBody>
                  <a:tcPr marT="91425" marB="91425" marR="91425" marL="91425" anchor="ctr">
                    <a:lnL cap="flat" cmpd="sng" w="9525">
                      <a:solidFill>
                        <a:srgbClr val="005047"/>
                      </a:solidFill>
                      <a:prstDash val="solid"/>
                      <a:round/>
                      <a:headEnd len="sm" w="sm" type="none"/>
                      <a:tailEnd len="sm" w="sm" type="none"/>
                    </a:lnL>
                    <a:lnR cap="flat" cmpd="sng" w="9525">
                      <a:solidFill>
                        <a:srgbClr val="005047"/>
                      </a:solidFill>
                      <a:prstDash val="solid"/>
                      <a:round/>
                      <a:headEnd len="sm" w="sm" type="none"/>
                      <a:tailEnd len="sm" w="sm" type="none"/>
                    </a:lnR>
                    <a:lnT cap="flat" cmpd="sng" w="9525">
                      <a:solidFill>
                        <a:srgbClr val="005047"/>
                      </a:solidFill>
                      <a:prstDash val="solid"/>
                      <a:round/>
                      <a:headEnd len="sm" w="sm" type="none"/>
                      <a:tailEnd len="sm" w="sm" type="none"/>
                    </a:lnT>
                    <a:lnB cap="flat" cmpd="sng" w="9525">
                      <a:solidFill>
                        <a:srgbClr val="005047"/>
                      </a:solidFill>
                      <a:prstDash val="solid"/>
                      <a:round/>
                      <a:headEnd len="sm" w="sm" type="none"/>
                      <a:tailEnd len="sm" w="sm" type="none"/>
                    </a:lnB>
                  </a:tcPr>
                </a:tc>
              </a:tr>
              <a:tr h="368375">
                <a:tc>
                  <a:txBody>
                    <a:bodyPr/>
                    <a:lstStyle/>
                    <a:p>
                      <a:pPr indent="0" lvl="0" marL="0" rtl="0" algn="ctr">
                        <a:spcBef>
                          <a:spcPts val="0"/>
                        </a:spcBef>
                        <a:spcAft>
                          <a:spcPts val="0"/>
                        </a:spcAft>
                        <a:buNone/>
                      </a:pPr>
                      <a:r>
                        <a:rPr lang="en" sz="1300"/>
                        <a:t>190</a:t>
                      </a:r>
                      <a:endParaRPr sz="1300"/>
                    </a:p>
                  </a:txBody>
                  <a:tcPr marT="91425" marB="91425" marR="91425" marL="91425" anchor="ctr">
                    <a:lnL cap="flat" cmpd="sng" w="9525">
                      <a:solidFill>
                        <a:srgbClr val="005047"/>
                      </a:solidFill>
                      <a:prstDash val="solid"/>
                      <a:round/>
                      <a:headEnd len="sm" w="sm" type="none"/>
                      <a:tailEnd len="sm" w="sm" type="none"/>
                    </a:lnL>
                    <a:lnR cap="flat" cmpd="sng" w="9525">
                      <a:solidFill>
                        <a:srgbClr val="005047"/>
                      </a:solidFill>
                      <a:prstDash val="solid"/>
                      <a:round/>
                      <a:headEnd len="sm" w="sm" type="none"/>
                      <a:tailEnd len="sm" w="sm" type="none"/>
                    </a:lnR>
                    <a:lnT cap="flat" cmpd="sng" w="9525">
                      <a:solidFill>
                        <a:srgbClr val="005047"/>
                      </a:solidFill>
                      <a:prstDash val="solid"/>
                      <a:round/>
                      <a:headEnd len="sm" w="sm" type="none"/>
                      <a:tailEnd len="sm" w="sm" type="none"/>
                    </a:lnT>
                    <a:lnB cap="flat" cmpd="sng" w="9525">
                      <a:solidFill>
                        <a:srgbClr val="005047"/>
                      </a:solidFill>
                      <a:prstDash val="solid"/>
                      <a:round/>
                      <a:headEnd len="sm" w="sm" type="none"/>
                      <a:tailEnd len="sm" w="sm" type="none"/>
                    </a:lnB>
                  </a:tcPr>
                </a:tc>
                <a:tc>
                  <a:txBody>
                    <a:bodyPr/>
                    <a:lstStyle/>
                    <a:p>
                      <a:pPr indent="0" lvl="0" marL="0" rtl="0" algn="ctr">
                        <a:spcBef>
                          <a:spcPts val="0"/>
                        </a:spcBef>
                        <a:spcAft>
                          <a:spcPts val="0"/>
                        </a:spcAft>
                        <a:buNone/>
                      </a:pPr>
                      <a:r>
                        <a:rPr lang="en" sz="1300"/>
                        <a:t>23.28</a:t>
                      </a:r>
                      <a:endParaRPr sz="1300"/>
                    </a:p>
                  </a:txBody>
                  <a:tcPr marT="91425" marB="91425" marR="91425" marL="91425" anchor="ctr">
                    <a:lnL cap="flat" cmpd="sng" w="9525">
                      <a:solidFill>
                        <a:srgbClr val="005047"/>
                      </a:solidFill>
                      <a:prstDash val="solid"/>
                      <a:round/>
                      <a:headEnd len="sm" w="sm" type="none"/>
                      <a:tailEnd len="sm" w="sm" type="none"/>
                    </a:lnL>
                    <a:lnR cap="flat" cmpd="sng" w="9525">
                      <a:solidFill>
                        <a:srgbClr val="005047"/>
                      </a:solidFill>
                      <a:prstDash val="solid"/>
                      <a:round/>
                      <a:headEnd len="sm" w="sm" type="none"/>
                      <a:tailEnd len="sm" w="sm" type="none"/>
                    </a:lnR>
                    <a:lnT cap="flat" cmpd="sng" w="9525">
                      <a:solidFill>
                        <a:srgbClr val="005047"/>
                      </a:solidFill>
                      <a:prstDash val="solid"/>
                      <a:round/>
                      <a:headEnd len="sm" w="sm" type="none"/>
                      <a:tailEnd len="sm" w="sm" type="none"/>
                    </a:lnT>
                    <a:lnB cap="flat" cmpd="sng" w="9525">
                      <a:solidFill>
                        <a:srgbClr val="005047"/>
                      </a:solidFill>
                      <a:prstDash val="solid"/>
                      <a:round/>
                      <a:headEnd len="sm" w="sm" type="none"/>
                      <a:tailEnd len="sm" w="sm" type="none"/>
                    </a:lnB>
                  </a:tcPr>
                </a:tc>
              </a:tr>
              <a:tr h="368375">
                <a:tc>
                  <a:txBody>
                    <a:bodyPr/>
                    <a:lstStyle/>
                    <a:p>
                      <a:pPr indent="0" lvl="0" marL="0" rtl="0" algn="ctr">
                        <a:spcBef>
                          <a:spcPts val="0"/>
                        </a:spcBef>
                        <a:spcAft>
                          <a:spcPts val="0"/>
                        </a:spcAft>
                        <a:buNone/>
                      </a:pPr>
                      <a:r>
                        <a:rPr lang="en" sz="1300"/>
                        <a:t>200</a:t>
                      </a:r>
                      <a:endParaRPr sz="1300"/>
                    </a:p>
                  </a:txBody>
                  <a:tcPr marT="91425" marB="91425" marR="91425" marL="91425" anchor="ctr">
                    <a:lnL cap="flat" cmpd="sng" w="9525">
                      <a:solidFill>
                        <a:srgbClr val="005047"/>
                      </a:solidFill>
                      <a:prstDash val="solid"/>
                      <a:round/>
                      <a:headEnd len="sm" w="sm" type="none"/>
                      <a:tailEnd len="sm" w="sm" type="none"/>
                    </a:lnL>
                    <a:lnR cap="flat" cmpd="sng" w="9525">
                      <a:solidFill>
                        <a:srgbClr val="005047"/>
                      </a:solidFill>
                      <a:prstDash val="solid"/>
                      <a:round/>
                      <a:headEnd len="sm" w="sm" type="none"/>
                      <a:tailEnd len="sm" w="sm" type="none"/>
                    </a:lnR>
                    <a:lnT cap="flat" cmpd="sng" w="9525">
                      <a:solidFill>
                        <a:srgbClr val="005047"/>
                      </a:solidFill>
                      <a:prstDash val="solid"/>
                      <a:round/>
                      <a:headEnd len="sm" w="sm" type="none"/>
                      <a:tailEnd len="sm" w="sm" type="none"/>
                    </a:lnT>
                    <a:lnB cap="flat" cmpd="sng" w="9525">
                      <a:solidFill>
                        <a:srgbClr val="005047"/>
                      </a:solidFill>
                      <a:prstDash val="solid"/>
                      <a:round/>
                      <a:headEnd len="sm" w="sm" type="none"/>
                      <a:tailEnd len="sm" w="sm" type="none"/>
                    </a:lnB>
                  </a:tcPr>
                </a:tc>
                <a:tc>
                  <a:txBody>
                    <a:bodyPr/>
                    <a:lstStyle/>
                    <a:p>
                      <a:pPr indent="0" lvl="0" marL="0" rtl="0" algn="ctr">
                        <a:spcBef>
                          <a:spcPts val="0"/>
                        </a:spcBef>
                        <a:spcAft>
                          <a:spcPts val="0"/>
                        </a:spcAft>
                        <a:buNone/>
                      </a:pPr>
                      <a:r>
                        <a:rPr lang="en" sz="1300"/>
                        <a:t>29.2</a:t>
                      </a:r>
                      <a:endParaRPr sz="1300"/>
                    </a:p>
                  </a:txBody>
                  <a:tcPr marT="91425" marB="91425" marR="91425" marL="91425" anchor="ctr">
                    <a:lnL cap="flat" cmpd="sng" w="9525">
                      <a:solidFill>
                        <a:srgbClr val="005047"/>
                      </a:solidFill>
                      <a:prstDash val="solid"/>
                      <a:round/>
                      <a:headEnd len="sm" w="sm" type="none"/>
                      <a:tailEnd len="sm" w="sm" type="none"/>
                    </a:lnL>
                    <a:lnR cap="flat" cmpd="sng" w="9525">
                      <a:solidFill>
                        <a:srgbClr val="005047"/>
                      </a:solidFill>
                      <a:prstDash val="solid"/>
                      <a:round/>
                      <a:headEnd len="sm" w="sm" type="none"/>
                      <a:tailEnd len="sm" w="sm" type="none"/>
                    </a:lnR>
                    <a:lnT cap="flat" cmpd="sng" w="9525">
                      <a:solidFill>
                        <a:srgbClr val="005047"/>
                      </a:solidFill>
                      <a:prstDash val="solid"/>
                      <a:round/>
                      <a:headEnd len="sm" w="sm" type="none"/>
                      <a:tailEnd len="sm" w="sm" type="none"/>
                    </a:lnT>
                    <a:lnB cap="flat" cmpd="sng" w="9525">
                      <a:solidFill>
                        <a:srgbClr val="005047"/>
                      </a:solidFill>
                      <a:prstDash val="solid"/>
                      <a:round/>
                      <a:headEnd len="sm" w="sm" type="none"/>
                      <a:tailEnd len="sm" w="sm" type="none"/>
                    </a:lnB>
                  </a:tcPr>
                </a:tc>
              </a:tr>
              <a:tr h="368375">
                <a:tc>
                  <a:txBody>
                    <a:bodyPr/>
                    <a:lstStyle/>
                    <a:p>
                      <a:pPr indent="0" lvl="0" marL="0" rtl="0" algn="ctr">
                        <a:spcBef>
                          <a:spcPts val="0"/>
                        </a:spcBef>
                        <a:spcAft>
                          <a:spcPts val="0"/>
                        </a:spcAft>
                        <a:buNone/>
                      </a:pPr>
                      <a:r>
                        <a:rPr lang="en" sz="1300"/>
                        <a:t>202</a:t>
                      </a:r>
                      <a:endParaRPr sz="1300"/>
                    </a:p>
                  </a:txBody>
                  <a:tcPr marT="91425" marB="91425" marR="91425" marL="91425" anchor="ctr">
                    <a:lnL cap="flat" cmpd="sng" w="9525">
                      <a:solidFill>
                        <a:srgbClr val="005047"/>
                      </a:solidFill>
                      <a:prstDash val="solid"/>
                      <a:round/>
                      <a:headEnd len="sm" w="sm" type="none"/>
                      <a:tailEnd len="sm" w="sm" type="none"/>
                    </a:lnL>
                    <a:lnR cap="flat" cmpd="sng" w="9525">
                      <a:solidFill>
                        <a:srgbClr val="005047"/>
                      </a:solidFill>
                      <a:prstDash val="solid"/>
                      <a:round/>
                      <a:headEnd len="sm" w="sm" type="none"/>
                      <a:tailEnd len="sm" w="sm" type="none"/>
                    </a:lnR>
                    <a:lnT cap="flat" cmpd="sng" w="9525">
                      <a:solidFill>
                        <a:srgbClr val="005047"/>
                      </a:solidFill>
                      <a:prstDash val="solid"/>
                      <a:round/>
                      <a:headEnd len="sm" w="sm" type="none"/>
                      <a:tailEnd len="sm" w="sm" type="none"/>
                    </a:lnT>
                    <a:lnB cap="flat" cmpd="sng" w="9525">
                      <a:solidFill>
                        <a:srgbClr val="005047"/>
                      </a:solidFill>
                      <a:prstDash val="solid"/>
                      <a:round/>
                      <a:headEnd len="sm" w="sm" type="none"/>
                      <a:tailEnd len="sm" w="sm" type="none"/>
                    </a:lnB>
                  </a:tcPr>
                </a:tc>
                <a:tc>
                  <a:txBody>
                    <a:bodyPr/>
                    <a:lstStyle/>
                    <a:p>
                      <a:pPr indent="0" lvl="0" marL="0" rtl="0" algn="ctr">
                        <a:spcBef>
                          <a:spcPts val="0"/>
                        </a:spcBef>
                        <a:spcAft>
                          <a:spcPts val="0"/>
                        </a:spcAft>
                        <a:buNone/>
                      </a:pPr>
                      <a:r>
                        <a:rPr lang="en" sz="1300"/>
                        <a:t>21.41</a:t>
                      </a:r>
                      <a:endParaRPr sz="1300"/>
                    </a:p>
                  </a:txBody>
                  <a:tcPr marT="91425" marB="91425" marR="91425" marL="91425" anchor="ctr">
                    <a:lnL cap="flat" cmpd="sng" w="9525">
                      <a:solidFill>
                        <a:srgbClr val="005047"/>
                      </a:solidFill>
                      <a:prstDash val="solid"/>
                      <a:round/>
                      <a:headEnd len="sm" w="sm" type="none"/>
                      <a:tailEnd len="sm" w="sm" type="none"/>
                    </a:lnL>
                    <a:lnR cap="flat" cmpd="sng" w="9525">
                      <a:solidFill>
                        <a:srgbClr val="005047"/>
                      </a:solidFill>
                      <a:prstDash val="solid"/>
                      <a:round/>
                      <a:headEnd len="sm" w="sm" type="none"/>
                      <a:tailEnd len="sm" w="sm" type="none"/>
                    </a:lnR>
                    <a:lnT cap="flat" cmpd="sng" w="9525">
                      <a:solidFill>
                        <a:srgbClr val="005047"/>
                      </a:solidFill>
                      <a:prstDash val="solid"/>
                      <a:round/>
                      <a:headEnd len="sm" w="sm" type="none"/>
                      <a:tailEnd len="sm" w="sm" type="none"/>
                    </a:lnT>
                    <a:lnB cap="flat" cmpd="sng" w="9525">
                      <a:solidFill>
                        <a:srgbClr val="005047"/>
                      </a:solidFill>
                      <a:prstDash val="solid"/>
                      <a:round/>
                      <a:headEnd len="sm" w="sm" type="none"/>
                      <a:tailEnd len="sm" w="sm" type="none"/>
                    </a:lnB>
                  </a:tcPr>
                </a:tc>
              </a:tr>
              <a:tr h="368375">
                <a:tc>
                  <a:txBody>
                    <a:bodyPr/>
                    <a:lstStyle/>
                    <a:p>
                      <a:pPr indent="0" lvl="0" marL="0" rtl="0" algn="ctr">
                        <a:spcBef>
                          <a:spcPts val="0"/>
                        </a:spcBef>
                        <a:spcAft>
                          <a:spcPts val="0"/>
                        </a:spcAft>
                        <a:buNone/>
                      </a:pPr>
                      <a:r>
                        <a:rPr lang="en" sz="1300"/>
                        <a:t>425</a:t>
                      </a:r>
                      <a:endParaRPr sz="1300"/>
                    </a:p>
                  </a:txBody>
                  <a:tcPr marT="91425" marB="91425" marR="91425" marL="91425" anchor="ctr">
                    <a:lnL cap="flat" cmpd="sng" w="9525">
                      <a:solidFill>
                        <a:srgbClr val="005047"/>
                      </a:solidFill>
                      <a:prstDash val="solid"/>
                      <a:round/>
                      <a:headEnd len="sm" w="sm" type="none"/>
                      <a:tailEnd len="sm" w="sm" type="none"/>
                    </a:lnL>
                    <a:lnR cap="flat" cmpd="sng" w="9525">
                      <a:solidFill>
                        <a:srgbClr val="005047"/>
                      </a:solidFill>
                      <a:prstDash val="solid"/>
                      <a:round/>
                      <a:headEnd len="sm" w="sm" type="none"/>
                      <a:tailEnd len="sm" w="sm" type="none"/>
                    </a:lnR>
                    <a:lnT cap="flat" cmpd="sng" w="9525">
                      <a:solidFill>
                        <a:srgbClr val="005047"/>
                      </a:solidFill>
                      <a:prstDash val="solid"/>
                      <a:round/>
                      <a:headEnd len="sm" w="sm" type="none"/>
                      <a:tailEnd len="sm" w="sm" type="none"/>
                    </a:lnT>
                    <a:lnB cap="flat" cmpd="sng" w="9525">
                      <a:solidFill>
                        <a:srgbClr val="005047"/>
                      </a:solidFill>
                      <a:prstDash val="solid"/>
                      <a:round/>
                      <a:headEnd len="sm" w="sm" type="none"/>
                      <a:tailEnd len="sm" w="sm" type="none"/>
                    </a:lnB>
                  </a:tcPr>
                </a:tc>
                <a:tc>
                  <a:txBody>
                    <a:bodyPr/>
                    <a:lstStyle/>
                    <a:p>
                      <a:pPr indent="0" lvl="0" marL="0" rtl="0" algn="ctr">
                        <a:spcBef>
                          <a:spcPts val="0"/>
                        </a:spcBef>
                        <a:spcAft>
                          <a:spcPts val="0"/>
                        </a:spcAft>
                        <a:buNone/>
                      </a:pPr>
                      <a:r>
                        <a:rPr lang="en" sz="1300"/>
                        <a:t>60.56</a:t>
                      </a:r>
                      <a:endParaRPr sz="1300"/>
                    </a:p>
                  </a:txBody>
                  <a:tcPr marT="91425" marB="91425" marR="91425" marL="91425" anchor="ctr">
                    <a:lnL cap="flat" cmpd="sng" w="9525">
                      <a:solidFill>
                        <a:srgbClr val="005047"/>
                      </a:solidFill>
                      <a:prstDash val="solid"/>
                      <a:round/>
                      <a:headEnd len="sm" w="sm" type="none"/>
                      <a:tailEnd len="sm" w="sm" type="none"/>
                    </a:lnL>
                    <a:lnR cap="flat" cmpd="sng" w="9525">
                      <a:solidFill>
                        <a:srgbClr val="005047"/>
                      </a:solidFill>
                      <a:prstDash val="solid"/>
                      <a:round/>
                      <a:headEnd len="sm" w="sm" type="none"/>
                      <a:tailEnd len="sm" w="sm" type="none"/>
                    </a:lnR>
                    <a:lnT cap="flat" cmpd="sng" w="9525">
                      <a:solidFill>
                        <a:srgbClr val="005047"/>
                      </a:solidFill>
                      <a:prstDash val="solid"/>
                      <a:round/>
                      <a:headEnd len="sm" w="sm" type="none"/>
                      <a:tailEnd len="sm" w="sm" type="none"/>
                    </a:lnT>
                    <a:lnB cap="flat" cmpd="sng" w="9525">
                      <a:solidFill>
                        <a:srgbClr val="005047"/>
                      </a:solidFill>
                      <a:prstDash val="solid"/>
                      <a:round/>
                      <a:headEnd len="sm" w="sm" type="none"/>
                      <a:tailEnd len="sm" w="sm" type="none"/>
                    </a:lnB>
                  </a:tcPr>
                </a:tc>
              </a:tr>
              <a:tr h="368375">
                <a:tc>
                  <a:txBody>
                    <a:bodyPr/>
                    <a:lstStyle/>
                    <a:p>
                      <a:pPr indent="0" lvl="0" marL="0" rtl="0" algn="ctr">
                        <a:spcBef>
                          <a:spcPts val="0"/>
                        </a:spcBef>
                        <a:spcAft>
                          <a:spcPts val="0"/>
                        </a:spcAft>
                        <a:buNone/>
                      </a:pPr>
                      <a:r>
                        <a:rPr lang="en" sz="1300"/>
                        <a:t>505</a:t>
                      </a:r>
                      <a:endParaRPr sz="1300"/>
                    </a:p>
                  </a:txBody>
                  <a:tcPr marT="91425" marB="91425" marR="91425" marL="91425" anchor="ctr">
                    <a:lnL cap="flat" cmpd="sng" w="9525">
                      <a:solidFill>
                        <a:srgbClr val="005047"/>
                      </a:solidFill>
                      <a:prstDash val="solid"/>
                      <a:round/>
                      <a:headEnd len="sm" w="sm" type="none"/>
                      <a:tailEnd len="sm" w="sm" type="none"/>
                    </a:lnL>
                    <a:lnR cap="flat" cmpd="sng" w="9525">
                      <a:solidFill>
                        <a:srgbClr val="005047"/>
                      </a:solidFill>
                      <a:prstDash val="solid"/>
                      <a:round/>
                      <a:headEnd len="sm" w="sm" type="none"/>
                      <a:tailEnd len="sm" w="sm" type="none"/>
                    </a:lnR>
                    <a:lnT cap="flat" cmpd="sng" w="9525">
                      <a:solidFill>
                        <a:srgbClr val="005047"/>
                      </a:solidFill>
                      <a:prstDash val="solid"/>
                      <a:round/>
                      <a:headEnd len="sm" w="sm" type="none"/>
                      <a:tailEnd len="sm" w="sm" type="none"/>
                    </a:lnT>
                    <a:lnB cap="flat" cmpd="sng" w="9525">
                      <a:solidFill>
                        <a:srgbClr val="005047"/>
                      </a:solidFill>
                      <a:prstDash val="solid"/>
                      <a:round/>
                      <a:headEnd len="sm" w="sm" type="none"/>
                      <a:tailEnd len="sm" w="sm" type="none"/>
                    </a:lnB>
                  </a:tcPr>
                </a:tc>
                <a:tc>
                  <a:txBody>
                    <a:bodyPr/>
                    <a:lstStyle/>
                    <a:p>
                      <a:pPr indent="0" lvl="0" marL="0" rtl="0" algn="ctr">
                        <a:spcBef>
                          <a:spcPts val="0"/>
                        </a:spcBef>
                        <a:spcAft>
                          <a:spcPts val="0"/>
                        </a:spcAft>
                        <a:buNone/>
                      </a:pPr>
                      <a:r>
                        <a:rPr lang="en" sz="1300"/>
                        <a:t>50.75</a:t>
                      </a:r>
                      <a:endParaRPr sz="1300"/>
                    </a:p>
                  </a:txBody>
                  <a:tcPr marT="91425" marB="91425" marR="91425" marL="91425" anchor="ctr">
                    <a:lnL cap="flat" cmpd="sng" w="9525">
                      <a:solidFill>
                        <a:srgbClr val="005047"/>
                      </a:solidFill>
                      <a:prstDash val="solid"/>
                      <a:round/>
                      <a:headEnd len="sm" w="sm" type="none"/>
                      <a:tailEnd len="sm" w="sm" type="none"/>
                    </a:lnL>
                    <a:lnR cap="flat" cmpd="sng" w="9525">
                      <a:solidFill>
                        <a:srgbClr val="005047"/>
                      </a:solidFill>
                      <a:prstDash val="solid"/>
                      <a:round/>
                      <a:headEnd len="sm" w="sm" type="none"/>
                      <a:tailEnd len="sm" w="sm" type="none"/>
                    </a:lnR>
                    <a:lnT cap="flat" cmpd="sng" w="9525">
                      <a:solidFill>
                        <a:srgbClr val="005047"/>
                      </a:solidFill>
                      <a:prstDash val="solid"/>
                      <a:round/>
                      <a:headEnd len="sm" w="sm" type="none"/>
                      <a:tailEnd len="sm" w="sm" type="none"/>
                    </a:lnT>
                    <a:lnB cap="flat" cmpd="sng" w="9525">
                      <a:solidFill>
                        <a:srgbClr val="005047"/>
                      </a:solidFill>
                      <a:prstDash val="solid"/>
                      <a:round/>
                      <a:headEnd len="sm" w="sm" type="none"/>
                      <a:tailEnd len="sm" w="sm" type="none"/>
                    </a:lnB>
                  </a:tcPr>
                </a:tc>
              </a:tr>
              <a:tr h="368375">
                <a:tc>
                  <a:txBody>
                    <a:bodyPr/>
                    <a:lstStyle/>
                    <a:p>
                      <a:pPr indent="0" lvl="0" marL="0" rtl="0" algn="ctr">
                        <a:spcBef>
                          <a:spcPts val="0"/>
                        </a:spcBef>
                        <a:spcAft>
                          <a:spcPts val="0"/>
                        </a:spcAft>
                        <a:buNone/>
                      </a:pPr>
                      <a:r>
                        <a:rPr lang="en" sz="1300"/>
                        <a:t>528</a:t>
                      </a:r>
                      <a:endParaRPr sz="1300"/>
                    </a:p>
                  </a:txBody>
                  <a:tcPr marT="91425" marB="91425" marR="91425" marL="91425" anchor="ctr">
                    <a:lnL cap="flat" cmpd="sng" w="9525">
                      <a:solidFill>
                        <a:srgbClr val="005047"/>
                      </a:solidFill>
                      <a:prstDash val="solid"/>
                      <a:round/>
                      <a:headEnd len="sm" w="sm" type="none"/>
                      <a:tailEnd len="sm" w="sm" type="none"/>
                    </a:lnL>
                    <a:lnR cap="flat" cmpd="sng" w="9525">
                      <a:solidFill>
                        <a:srgbClr val="005047"/>
                      </a:solidFill>
                      <a:prstDash val="solid"/>
                      <a:round/>
                      <a:headEnd len="sm" w="sm" type="none"/>
                      <a:tailEnd len="sm" w="sm" type="none"/>
                    </a:lnR>
                    <a:lnT cap="flat" cmpd="sng" w="9525">
                      <a:solidFill>
                        <a:srgbClr val="005047"/>
                      </a:solidFill>
                      <a:prstDash val="solid"/>
                      <a:round/>
                      <a:headEnd len="sm" w="sm" type="none"/>
                      <a:tailEnd len="sm" w="sm" type="none"/>
                    </a:lnT>
                    <a:lnB cap="flat" cmpd="sng" w="9525">
                      <a:solidFill>
                        <a:srgbClr val="005047"/>
                      </a:solidFill>
                      <a:prstDash val="solid"/>
                      <a:round/>
                      <a:headEnd len="sm" w="sm" type="none"/>
                      <a:tailEnd len="sm" w="sm" type="none"/>
                    </a:lnB>
                  </a:tcPr>
                </a:tc>
                <a:tc>
                  <a:txBody>
                    <a:bodyPr/>
                    <a:lstStyle/>
                    <a:p>
                      <a:pPr indent="0" lvl="0" marL="0" rtl="0" algn="ctr">
                        <a:spcBef>
                          <a:spcPts val="0"/>
                        </a:spcBef>
                        <a:spcAft>
                          <a:spcPts val="0"/>
                        </a:spcAft>
                        <a:buNone/>
                      </a:pPr>
                      <a:r>
                        <a:rPr lang="en" sz="1300"/>
                        <a:t>74.45</a:t>
                      </a:r>
                      <a:endParaRPr sz="1300"/>
                    </a:p>
                  </a:txBody>
                  <a:tcPr marT="91425" marB="91425" marR="91425" marL="91425" anchor="ctr">
                    <a:lnL cap="flat" cmpd="sng" w="9525">
                      <a:solidFill>
                        <a:srgbClr val="005047"/>
                      </a:solidFill>
                      <a:prstDash val="solid"/>
                      <a:round/>
                      <a:headEnd len="sm" w="sm" type="none"/>
                      <a:tailEnd len="sm" w="sm" type="none"/>
                    </a:lnL>
                    <a:lnR cap="flat" cmpd="sng" w="9525">
                      <a:solidFill>
                        <a:srgbClr val="005047"/>
                      </a:solidFill>
                      <a:prstDash val="solid"/>
                      <a:round/>
                      <a:headEnd len="sm" w="sm" type="none"/>
                      <a:tailEnd len="sm" w="sm" type="none"/>
                    </a:lnR>
                    <a:lnT cap="flat" cmpd="sng" w="9525">
                      <a:solidFill>
                        <a:srgbClr val="005047"/>
                      </a:solidFill>
                      <a:prstDash val="solid"/>
                      <a:round/>
                      <a:headEnd len="sm" w="sm" type="none"/>
                      <a:tailEnd len="sm" w="sm" type="none"/>
                    </a:lnT>
                    <a:lnB cap="flat" cmpd="sng" w="9525">
                      <a:solidFill>
                        <a:srgbClr val="005047"/>
                      </a:solidFill>
                      <a:prstDash val="solid"/>
                      <a:round/>
                      <a:headEnd len="sm" w="sm" type="none"/>
                      <a:tailEnd len="sm" w="sm" type="none"/>
                    </a:lnB>
                  </a:tcPr>
                </a:tc>
              </a:tr>
              <a:tr h="368375">
                <a:tc>
                  <a:txBody>
                    <a:bodyPr/>
                    <a:lstStyle/>
                    <a:p>
                      <a:pPr indent="0" lvl="0" marL="0" rtl="0" algn="ctr">
                        <a:spcBef>
                          <a:spcPts val="0"/>
                        </a:spcBef>
                        <a:spcAft>
                          <a:spcPts val="0"/>
                        </a:spcAft>
                        <a:buNone/>
                      </a:pPr>
                      <a:r>
                        <a:rPr lang="en" sz="1300"/>
                        <a:t>562</a:t>
                      </a:r>
                      <a:endParaRPr sz="1300"/>
                    </a:p>
                  </a:txBody>
                  <a:tcPr marT="91425" marB="91425" marR="91425" marL="91425" anchor="ctr">
                    <a:lnL cap="flat" cmpd="sng" w="9525">
                      <a:solidFill>
                        <a:srgbClr val="005047"/>
                      </a:solidFill>
                      <a:prstDash val="solid"/>
                      <a:round/>
                      <a:headEnd len="sm" w="sm" type="none"/>
                      <a:tailEnd len="sm" w="sm" type="none"/>
                    </a:lnL>
                    <a:lnR cap="flat" cmpd="sng" w="9525">
                      <a:solidFill>
                        <a:srgbClr val="005047"/>
                      </a:solidFill>
                      <a:prstDash val="solid"/>
                      <a:round/>
                      <a:headEnd len="sm" w="sm" type="none"/>
                      <a:tailEnd len="sm" w="sm" type="none"/>
                    </a:lnR>
                    <a:lnT cap="flat" cmpd="sng" w="9525">
                      <a:solidFill>
                        <a:srgbClr val="005047"/>
                      </a:solidFill>
                      <a:prstDash val="solid"/>
                      <a:round/>
                      <a:headEnd len="sm" w="sm" type="none"/>
                      <a:tailEnd len="sm" w="sm" type="none"/>
                    </a:lnT>
                    <a:lnB cap="flat" cmpd="sng" w="9525">
                      <a:solidFill>
                        <a:srgbClr val="005047"/>
                      </a:solidFill>
                      <a:prstDash val="solid"/>
                      <a:round/>
                      <a:headEnd len="sm" w="sm" type="none"/>
                      <a:tailEnd len="sm" w="sm" type="none"/>
                    </a:lnB>
                  </a:tcPr>
                </a:tc>
                <a:tc>
                  <a:txBody>
                    <a:bodyPr/>
                    <a:lstStyle/>
                    <a:p>
                      <a:pPr indent="0" lvl="0" marL="0" rtl="0" algn="ctr">
                        <a:spcBef>
                          <a:spcPts val="0"/>
                        </a:spcBef>
                        <a:spcAft>
                          <a:spcPts val="0"/>
                        </a:spcAft>
                        <a:buNone/>
                      </a:pPr>
                      <a:r>
                        <a:rPr lang="en" sz="1300"/>
                        <a:t>62.66</a:t>
                      </a:r>
                      <a:endParaRPr sz="1300"/>
                    </a:p>
                  </a:txBody>
                  <a:tcPr marT="91425" marB="91425" marR="91425" marL="91425" anchor="ctr">
                    <a:lnL cap="flat" cmpd="sng" w="9525">
                      <a:solidFill>
                        <a:srgbClr val="005047"/>
                      </a:solidFill>
                      <a:prstDash val="solid"/>
                      <a:round/>
                      <a:headEnd len="sm" w="sm" type="none"/>
                      <a:tailEnd len="sm" w="sm" type="none"/>
                    </a:lnL>
                    <a:lnR cap="flat" cmpd="sng" w="9525">
                      <a:solidFill>
                        <a:srgbClr val="005047"/>
                      </a:solidFill>
                      <a:prstDash val="solid"/>
                      <a:round/>
                      <a:headEnd len="sm" w="sm" type="none"/>
                      <a:tailEnd len="sm" w="sm" type="none"/>
                    </a:lnR>
                    <a:lnT cap="flat" cmpd="sng" w="9525">
                      <a:solidFill>
                        <a:srgbClr val="005047"/>
                      </a:solidFill>
                      <a:prstDash val="solid"/>
                      <a:round/>
                      <a:headEnd len="sm" w="sm" type="none"/>
                      <a:tailEnd len="sm" w="sm" type="none"/>
                    </a:lnT>
                    <a:lnB cap="flat" cmpd="sng" w="9525">
                      <a:solidFill>
                        <a:srgbClr val="005047"/>
                      </a:solidFill>
                      <a:prstDash val="solid"/>
                      <a:round/>
                      <a:headEnd len="sm" w="sm" type="none"/>
                      <a:tailEnd len="sm" w="sm" type="none"/>
                    </a:lnB>
                  </a:tcPr>
                </a:tc>
              </a:tr>
              <a:tr h="368375">
                <a:tc>
                  <a:txBody>
                    <a:bodyPr/>
                    <a:lstStyle/>
                    <a:p>
                      <a:pPr indent="0" lvl="0" marL="0" rtl="0" algn="ctr">
                        <a:spcBef>
                          <a:spcPts val="0"/>
                        </a:spcBef>
                        <a:spcAft>
                          <a:spcPts val="0"/>
                        </a:spcAft>
                        <a:buNone/>
                      </a:pPr>
                      <a:r>
                        <a:rPr lang="en" sz="1300"/>
                        <a:t>585</a:t>
                      </a:r>
                      <a:endParaRPr sz="1300"/>
                    </a:p>
                  </a:txBody>
                  <a:tcPr marT="91425" marB="91425" marR="91425" marL="91425" anchor="ctr">
                    <a:lnL cap="flat" cmpd="sng" w="9525">
                      <a:solidFill>
                        <a:srgbClr val="005047"/>
                      </a:solidFill>
                      <a:prstDash val="solid"/>
                      <a:round/>
                      <a:headEnd len="sm" w="sm" type="none"/>
                      <a:tailEnd len="sm" w="sm" type="none"/>
                    </a:lnL>
                    <a:lnR cap="flat" cmpd="sng" w="9525">
                      <a:solidFill>
                        <a:srgbClr val="005047"/>
                      </a:solidFill>
                      <a:prstDash val="solid"/>
                      <a:round/>
                      <a:headEnd len="sm" w="sm" type="none"/>
                      <a:tailEnd len="sm" w="sm" type="none"/>
                    </a:lnR>
                    <a:lnT cap="flat" cmpd="sng" w="9525">
                      <a:solidFill>
                        <a:srgbClr val="005047"/>
                      </a:solidFill>
                      <a:prstDash val="solid"/>
                      <a:round/>
                      <a:headEnd len="sm" w="sm" type="none"/>
                      <a:tailEnd len="sm" w="sm" type="none"/>
                    </a:lnT>
                    <a:lnB cap="flat" cmpd="sng" w="9525">
                      <a:solidFill>
                        <a:srgbClr val="005047"/>
                      </a:solidFill>
                      <a:prstDash val="solid"/>
                      <a:round/>
                      <a:headEnd len="sm" w="sm" type="none"/>
                      <a:tailEnd len="sm" w="sm" type="none"/>
                    </a:lnB>
                  </a:tcPr>
                </a:tc>
                <a:tc>
                  <a:txBody>
                    <a:bodyPr/>
                    <a:lstStyle/>
                    <a:p>
                      <a:pPr indent="0" lvl="0" marL="0" rtl="0" algn="ctr">
                        <a:spcBef>
                          <a:spcPts val="0"/>
                        </a:spcBef>
                        <a:spcAft>
                          <a:spcPts val="0"/>
                        </a:spcAft>
                        <a:buNone/>
                      </a:pPr>
                      <a:r>
                        <a:rPr lang="en" sz="1300"/>
                        <a:t>84.24</a:t>
                      </a:r>
                      <a:endParaRPr sz="1300"/>
                    </a:p>
                  </a:txBody>
                  <a:tcPr marT="91425" marB="91425" marR="91425" marL="91425" anchor="ctr">
                    <a:lnL cap="flat" cmpd="sng" w="9525">
                      <a:solidFill>
                        <a:srgbClr val="005047"/>
                      </a:solidFill>
                      <a:prstDash val="solid"/>
                      <a:round/>
                      <a:headEnd len="sm" w="sm" type="none"/>
                      <a:tailEnd len="sm" w="sm" type="none"/>
                    </a:lnL>
                    <a:lnR cap="flat" cmpd="sng" w="9525">
                      <a:solidFill>
                        <a:srgbClr val="005047"/>
                      </a:solidFill>
                      <a:prstDash val="solid"/>
                      <a:round/>
                      <a:headEnd len="sm" w="sm" type="none"/>
                      <a:tailEnd len="sm" w="sm" type="none"/>
                    </a:lnR>
                    <a:lnT cap="flat" cmpd="sng" w="9525">
                      <a:solidFill>
                        <a:srgbClr val="005047"/>
                      </a:solidFill>
                      <a:prstDash val="solid"/>
                      <a:round/>
                      <a:headEnd len="sm" w="sm" type="none"/>
                      <a:tailEnd len="sm" w="sm" type="none"/>
                    </a:lnT>
                    <a:lnB cap="flat" cmpd="sng" w="9525">
                      <a:solidFill>
                        <a:srgbClr val="005047"/>
                      </a:solidFill>
                      <a:prstDash val="solid"/>
                      <a:round/>
                      <a:headEnd len="sm" w="sm" type="none"/>
                      <a:tailEnd len="sm" w="sm" type="none"/>
                    </a:lnB>
                  </a:tcPr>
                </a:tc>
              </a:tr>
            </a:tbl>
          </a:graphicData>
        </a:graphic>
      </p:graphicFrame>
      <p:pic>
        <p:nvPicPr>
          <p:cNvPr id="463" name="Google Shape;463;p37"/>
          <p:cNvPicPr preferRelativeResize="0"/>
          <p:nvPr/>
        </p:nvPicPr>
        <p:blipFill>
          <a:blip r:embed="rId4">
            <a:alphaModFix/>
          </a:blip>
          <a:stretch>
            <a:fillRect/>
          </a:stretch>
        </p:blipFill>
        <p:spPr>
          <a:xfrm>
            <a:off x="3712200" y="1441300"/>
            <a:ext cx="2424525" cy="2260907"/>
          </a:xfrm>
          <a:prstGeom prst="rect">
            <a:avLst/>
          </a:prstGeom>
          <a:noFill/>
          <a:ln>
            <a:noFill/>
          </a:ln>
        </p:spPr>
      </p:pic>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noFill/>
      </p:bgPr>
    </p:bg>
    <p:spTree>
      <p:nvGrpSpPr>
        <p:cNvPr id="467" name="Shape 467"/>
        <p:cNvGrpSpPr/>
        <p:nvPr/>
      </p:nvGrpSpPr>
      <p:grpSpPr>
        <a:xfrm>
          <a:off x="0" y="0"/>
          <a:ext cx="0" cy="0"/>
          <a:chOff x="0" y="0"/>
          <a:chExt cx="0" cy="0"/>
        </a:xfrm>
      </p:grpSpPr>
      <p:sp>
        <p:nvSpPr>
          <p:cNvPr id="468" name="Google Shape;468;p38"/>
          <p:cNvSpPr/>
          <p:nvPr/>
        </p:nvSpPr>
        <p:spPr>
          <a:xfrm>
            <a:off x="4791456" y="1353312"/>
            <a:ext cx="1828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469" name="Google Shape;469;p38"/>
          <p:cNvSpPr txBox="1"/>
          <p:nvPr>
            <p:ph idx="4294967295" type="title"/>
          </p:nvPr>
        </p:nvSpPr>
        <p:spPr>
          <a:xfrm>
            <a:off x="0" y="0"/>
            <a:ext cx="9144000" cy="1160100"/>
          </a:xfrm>
          <a:prstGeom prst="rect">
            <a:avLst/>
          </a:prstGeom>
          <a:solidFill>
            <a:srgbClr val="005047"/>
          </a:solidFill>
        </p:spPr>
        <p:txBody>
          <a:bodyPr anchorCtr="0" anchor="ctr" bIns="182875" lIns="91425" spcFirstLastPara="1" rIns="91425" wrap="square" tIns="91425">
            <a:noAutofit/>
          </a:bodyPr>
          <a:lstStyle/>
          <a:p>
            <a:pPr indent="0" lvl="0" marL="0" rtl="0" algn="ctr">
              <a:spcBef>
                <a:spcPts val="0"/>
              </a:spcBef>
              <a:spcAft>
                <a:spcPts val="0"/>
              </a:spcAft>
              <a:buNone/>
            </a:pPr>
            <a:r>
              <a:rPr lang="en" sz="3000">
                <a:solidFill>
                  <a:srgbClr val="FDBD3E"/>
                </a:solidFill>
              </a:rPr>
              <a:t>Lesson </a:t>
            </a:r>
            <a:r>
              <a:rPr lang="en">
                <a:solidFill>
                  <a:srgbClr val="FDBD3E"/>
                </a:solidFill>
              </a:rPr>
              <a:t>Journey</a:t>
            </a:r>
            <a:endParaRPr>
              <a:solidFill>
                <a:srgbClr val="FDBD3E"/>
              </a:solidFill>
            </a:endParaRPr>
          </a:p>
        </p:txBody>
      </p:sp>
      <p:sp>
        <p:nvSpPr>
          <p:cNvPr id="470" name="Google Shape;470;p38"/>
          <p:cNvSpPr/>
          <p:nvPr/>
        </p:nvSpPr>
        <p:spPr>
          <a:xfrm>
            <a:off x="210312" y="1354300"/>
            <a:ext cx="1828800" cy="1329000"/>
          </a:xfrm>
          <a:prstGeom prst="roundRect">
            <a:avLst>
              <a:gd fmla="val 9608" name="adj"/>
            </a:avLst>
          </a:prstGeom>
          <a:solidFill>
            <a:srgbClr val="005047"/>
          </a:solidFill>
          <a:ln cap="flat" cmpd="sng" w="9525">
            <a:solidFill>
              <a:srgbClr val="B7B7B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471" name="Google Shape;471;p38"/>
          <p:cNvSpPr/>
          <p:nvPr/>
        </p:nvSpPr>
        <p:spPr>
          <a:xfrm>
            <a:off x="2523744" y="1355788"/>
            <a:ext cx="1828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472" name="Google Shape;472;p38"/>
          <p:cNvSpPr/>
          <p:nvPr/>
        </p:nvSpPr>
        <p:spPr>
          <a:xfrm>
            <a:off x="1371600" y="3019838"/>
            <a:ext cx="1828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473" name="Google Shape;473;p38"/>
          <p:cNvSpPr/>
          <p:nvPr/>
        </p:nvSpPr>
        <p:spPr>
          <a:xfrm>
            <a:off x="3657600" y="3019838"/>
            <a:ext cx="1828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474" name="Google Shape;474;p38"/>
          <p:cNvSpPr/>
          <p:nvPr/>
        </p:nvSpPr>
        <p:spPr>
          <a:xfrm>
            <a:off x="5943600" y="3017520"/>
            <a:ext cx="1828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475" name="Google Shape;475;p38"/>
          <p:cNvSpPr/>
          <p:nvPr/>
        </p:nvSpPr>
        <p:spPr>
          <a:xfrm>
            <a:off x="7123176" y="1350438"/>
            <a:ext cx="1828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cxnSp>
        <p:nvCxnSpPr>
          <p:cNvPr id="476" name="Google Shape;476;p38"/>
          <p:cNvCxnSpPr>
            <a:stCxn id="470" idx="2"/>
            <a:endCxn id="472" idx="1"/>
          </p:cNvCxnSpPr>
          <p:nvPr/>
        </p:nvCxnSpPr>
        <p:spPr>
          <a:xfrm flipH="1" rot="-5400000">
            <a:off x="748362" y="3059650"/>
            <a:ext cx="999600" cy="246900"/>
          </a:xfrm>
          <a:prstGeom prst="bentConnector2">
            <a:avLst/>
          </a:prstGeom>
          <a:noFill/>
          <a:ln cap="flat" cmpd="sng" w="19050">
            <a:solidFill>
              <a:srgbClr val="005047"/>
            </a:solidFill>
            <a:prstDash val="dash"/>
            <a:round/>
            <a:headEnd len="med" w="med" type="none"/>
            <a:tailEnd len="med" w="med" type="none"/>
          </a:ln>
        </p:spPr>
      </p:cxnSp>
      <p:cxnSp>
        <p:nvCxnSpPr>
          <p:cNvPr id="477" name="Google Shape;477;p38"/>
          <p:cNvCxnSpPr>
            <a:stCxn id="472" idx="3"/>
            <a:endCxn id="471" idx="2"/>
          </p:cNvCxnSpPr>
          <p:nvPr/>
        </p:nvCxnSpPr>
        <p:spPr>
          <a:xfrm flipH="1" rot="10800000">
            <a:off x="3200400" y="2681738"/>
            <a:ext cx="237600" cy="1001100"/>
          </a:xfrm>
          <a:prstGeom prst="bentConnector2">
            <a:avLst/>
          </a:prstGeom>
          <a:noFill/>
          <a:ln cap="flat" cmpd="sng" w="19050">
            <a:solidFill>
              <a:srgbClr val="005047"/>
            </a:solidFill>
            <a:prstDash val="dash"/>
            <a:round/>
            <a:headEnd len="med" w="med" type="none"/>
            <a:tailEnd len="med" w="med" type="none"/>
          </a:ln>
        </p:spPr>
      </p:cxnSp>
      <p:cxnSp>
        <p:nvCxnSpPr>
          <p:cNvPr id="478" name="Google Shape;478;p38"/>
          <p:cNvCxnSpPr>
            <a:stCxn id="473" idx="3"/>
            <a:endCxn id="468" idx="2"/>
          </p:cNvCxnSpPr>
          <p:nvPr/>
        </p:nvCxnSpPr>
        <p:spPr>
          <a:xfrm flipH="1" rot="10800000">
            <a:off x="5486400" y="2679338"/>
            <a:ext cx="219600" cy="1003500"/>
          </a:xfrm>
          <a:prstGeom prst="bentConnector2">
            <a:avLst/>
          </a:prstGeom>
          <a:noFill/>
          <a:ln cap="flat" cmpd="sng" w="19050">
            <a:solidFill>
              <a:srgbClr val="005047"/>
            </a:solidFill>
            <a:prstDash val="dash"/>
            <a:round/>
            <a:headEnd len="med" w="med" type="none"/>
            <a:tailEnd len="med" w="med" type="none"/>
          </a:ln>
        </p:spPr>
      </p:cxnSp>
      <p:cxnSp>
        <p:nvCxnSpPr>
          <p:cNvPr id="479" name="Google Shape;479;p38"/>
          <p:cNvCxnSpPr>
            <a:stCxn id="468" idx="3"/>
            <a:endCxn id="474" idx="0"/>
          </p:cNvCxnSpPr>
          <p:nvPr/>
        </p:nvCxnSpPr>
        <p:spPr>
          <a:xfrm>
            <a:off x="6620256" y="2016312"/>
            <a:ext cx="237600" cy="1001100"/>
          </a:xfrm>
          <a:prstGeom prst="bentConnector2">
            <a:avLst/>
          </a:prstGeom>
          <a:noFill/>
          <a:ln cap="flat" cmpd="sng" w="19050">
            <a:solidFill>
              <a:srgbClr val="005047"/>
            </a:solidFill>
            <a:prstDash val="dash"/>
            <a:round/>
            <a:headEnd len="med" w="med" type="none"/>
            <a:tailEnd len="med" w="med" type="none"/>
          </a:ln>
        </p:spPr>
      </p:cxnSp>
      <p:sp>
        <p:nvSpPr>
          <p:cNvPr id="480" name="Google Shape;480;p38"/>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
        <p:nvSpPr>
          <p:cNvPr id="481" name="Google Shape;481;p38"/>
          <p:cNvSpPr txBox="1"/>
          <p:nvPr/>
        </p:nvSpPr>
        <p:spPr>
          <a:xfrm>
            <a:off x="7123175" y="1828800"/>
            <a:ext cx="1828800" cy="369300"/>
          </a:xfrm>
          <a:prstGeom prst="rect">
            <a:avLst/>
          </a:prstGeom>
          <a:noFill/>
          <a:ln>
            <a:noFill/>
          </a:ln>
        </p:spPr>
        <p:txBody>
          <a:bodyPr anchorCtr="0" anchor="t" bIns="0" lIns="0" spcFirstLastPara="1" rIns="0"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Lesson Synthesis</a:t>
            </a:r>
            <a:endParaRPr sz="1800">
              <a:solidFill>
                <a:schemeClr val="dk2"/>
              </a:solidFill>
              <a:latin typeface="Calibri"/>
              <a:ea typeface="Calibri"/>
              <a:cs typeface="Calibri"/>
              <a:sym typeface="Calibri"/>
            </a:endParaRPr>
          </a:p>
        </p:txBody>
      </p:sp>
      <p:pic>
        <p:nvPicPr>
          <p:cNvPr id="482" name="Google Shape;482;p38" title="hugeicons_start-up-02.png"/>
          <p:cNvPicPr preferRelativeResize="0"/>
          <p:nvPr/>
        </p:nvPicPr>
        <p:blipFill>
          <a:blip r:embed="rId3">
            <a:alphaModFix/>
          </a:blip>
          <a:stretch>
            <a:fillRect/>
          </a:stretch>
        </p:blipFill>
        <p:spPr>
          <a:xfrm>
            <a:off x="1008059" y="1554480"/>
            <a:ext cx="228600" cy="228600"/>
          </a:xfrm>
          <a:prstGeom prst="rect">
            <a:avLst/>
          </a:prstGeom>
          <a:noFill/>
          <a:ln>
            <a:noFill/>
          </a:ln>
        </p:spPr>
      </p:pic>
      <p:sp>
        <p:nvSpPr>
          <p:cNvPr id="483" name="Google Shape;483;p38"/>
          <p:cNvSpPr txBox="1"/>
          <p:nvPr/>
        </p:nvSpPr>
        <p:spPr>
          <a:xfrm>
            <a:off x="207950" y="1828800"/>
            <a:ext cx="1828800" cy="369300"/>
          </a:xfrm>
          <a:prstGeom prst="rect">
            <a:avLst/>
          </a:prstGeom>
          <a:noFill/>
          <a:ln>
            <a:noFill/>
          </a:ln>
        </p:spPr>
        <p:txBody>
          <a:bodyPr anchorCtr="0" anchor="t" bIns="0" lIns="91425" spcFirstLastPara="1" rIns="91425" wrap="square" tIns="91425">
            <a:no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Warm Up</a:t>
            </a:r>
            <a:endParaRPr sz="1800">
              <a:solidFill>
                <a:srgbClr val="FDBD3E"/>
              </a:solidFill>
              <a:latin typeface="Calibri"/>
              <a:ea typeface="Calibri"/>
              <a:cs typeface="Calibri"/>
              <a:sym typeface="Calibri"/>
            </a:endParaRPr>
          </a:p>
        </p:txBody>
      </p:sp>
      <p:pic>
        <p:nvPicPr>
          <p:cNvPr id="484" name="Google Shape;484;p38" title="hugeicons_centralized.png"/>
          <p:cNvPicPr preferRelativeResize="0"/>
          <p:nvPr/>
        </p:nvPicPr>
        <p:blipFill>
          <a:blip r:embed="rId4">
            <a:alphaModFix/>
          </a:blip>
          <a:stretch>
            <a:fillRect/>
          </a:stretch>
        </p:blipFill>
        <p:spPr>
          <a:xfrm>
            <a:off x="7923307" y="1554480"/>
            <a:ext cx="228600" cy="228600"/>
          </a:xfrm>
          <a:prstGeom prst="rect">
            <a:avLst/>
          </a:prstGeom>
          <a:noFill/>
          <a:ln>
            <a:noFill/>
          </a:ln>
        </p:spPr>
      </p:pic>
      <p:cxnSp>
        <p:nvCxnSpPr>
          <p:cNvPr id="485" name="Google Shape;485;p38"/>
          <p:cNvCxnSpPr>
            <a:stCxn id="474" idx="3"/>
            <a:endCxn id="475" idx="2"/>
          </p:cNvCxnSpPr>
          <p:nvPr/>
        </p:nvCxnSpPr>
        <p:spPr>
          <a:xfrm flipH="1" rot="10800000">
            <a:off x="7772400" y="2676420"/>
            <a:ext cx="265200" cy="1004100"/>
          </a:xfrm>
          <a:prstGeom prst="bentConnector2">
            <a:avLst/>
          </a:prstGeom>
          <a:noFill/>
          <a:ln cap="flat" cmpd="sng" w="19050">
            <a:solidFill>
              <a:srgbClr val="CCCCCC"/>
            </a:solidFill>
            <a:prstDash val="dash"/>
            <a:round/>
            <a:headEnd len="med" w="med" type="none"/>
            <a:tailEnd len="med" w="med" type="none"/>
          </a:ln>
        </p:spPr>
      </p:cxnSp>
      <p:cxnSp>
        <p:nvCxnSpPr>
          <p:cNvPr id="486" name="Google Shape;486;p38"/>
          <p:cNvCxnSpPr>
            <a:stCxn id="471" idx="3"/>
            <a:endCxn id="473" idx="0"/>
          </p:cNvCxnSpPr>
          <p:nvPr/>
        </p:nvCxnSpPr>
        <p:spPr>
          <a:xfrm>
            <a:off x="4352544" y="2018788"/>
            <a:ext cx="219600" cy="1001100"/>
          </a:xfrm>
          <a:prstGeom prst="bentConnector2">
            <a:avLst/>
          </a:prstGeom>
          <a:noFill/>
          <a:ln cap="flat" cmpd="sng" w="19050">
            <a:solidFill>
              <a:srgbClr val="005047"/>
            </a:solidFill>
            <a:prstDash val="dash"/>
            <a:round/>
            <a:headEnd len="med" w="med" type="none"/>
            <a:tailEnd len="med" w="med" type="none"/>
          </a:ln>
        </p:spPr>
      </p:cxnSp>
      <p:sp>
        <p:nvSpPr>
          <p:cNvPr id="487" name="Google Shape;487;p38"/>
          <p:cNvSpPr txBox="1"/>
          <p:nvPr/>
        </p:nvSpPr>
        <p:spPr>
          <a:xfrm>
            <a:off x="1371600" y="3498195"/>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Learning Activity</a:t>
            </a:r>
            <a:endParaRPr sz="1800">
              <a:solidFill>
                <a:srgbClr val="FDBD3E"/>
              </a:solidFill>
              <a:latin typeface="Calibri"/>
              <a:ea typeface="Calibri"/>
              <a:cs typeface="Calibri"/>
              <a:sym typeface="Calibri"/>
            </a:endParaRPr>
          </a:p>
        </p:txBody>
      </p:sp>
      <p:sp>
        <p:nvSpPr>
          <p:cNvPr id="488" name="Google Shape;488;p38"/>
          <p:cNvSpPr txBox="1"/>
          <p:nvPr/>
        </p:nvSpPr>
        <p:spPr>
          <a:xfrm>
            <a:off x="2523750" y="182880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Learning Activity</a:t>
            </a:r>
            <a:endParaRPr b="1" sz="1800">
              <a:solidFill>
                <a:srgbClr val="FDBD3E"/>
              </a:solidFill>
              <a:latin typeface="Calibri"/>
              <a:ea typeface="Calibri"/>
              <a:cs typeface="Calibri"/>
              <a:sym typeface="Calibri"/>
            </a:endParaRPr>
          </a:p>
        </p:txBody>
      </p:sp>
      <p:sp>
        <p:nvSpPr>
          <p:cNvPr id="489" name="Google Shape;489;p38"/>
          <p:cNvSpPr txBox="1"/>
          <p:nvPr/>
        </p:nvSpPr>
        <p:spPr>
          <a:xfrm>
            <a:off x="4791438" y="182880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Cool Down</a:t>
            </a:r>
            <a:endParaRPr sz="1800">
              <a:solidFill>
                <a:srgbClr val="FDBD3E"/>
              </a:solidFill>
              <a:latin typeface="Calibri"/>
              <a:ea typeface="Calibri"/>
              <a:cs typeface="Calibri"/>
              <a:sym typeface="Calibri"/>
            </a:endParaRPr>
          </a:p>
        </p:txBody>
      </p:sp>
      <p:sp>
        <p:nvSpPr>
          <p:cNvPr id="490" name="Google Shape;490;p38"/>
          <p:cNvSpPr txBox="1"/>
          <p:nvPr/>
        </p:nvSpPr>
        <p:spPr>
          <a:xfrm>
            <a:off x="5943588" y="3502152"/>
            <a:ext cx="1828800" cy="369300"/>
          </a:xfrm>
          <a:prstGeom prst="rect">
            <a:avLst/>
          </a:prstGeom>
          <a:noFill/>
          <a:ln>
            <a:noFill/>
          </a:ln>
        </p:spPr>
        <p:txBody>
          <a:bodyPr anchorCtr="0" anchor="t" bIns="0" lIns="0" spcFirstLastPara="1" rIns="0"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Practice</a:t>
            </a:r>
            <a:endParaRPr sz="1800">
              <a:solidFill>
                <a:srgbClr val="FDBD3E"/>
              </a:solidFill>
              <a:latin typeface="Calibri"/>
              <a:ea typeface="Calibri"/>
              <a:cs typeface="Calibri"/>
              <a:sym typeface="Calibri"/>
            </a:endParaRPr>
          </a:p>
        </p:txBody>
      </p:sp>
      <p:sp>
        <p:nvSpPr>
          <p:cNvPr id="491" name="Google Shape;491;p38"/>
          <p:cNvSpPr txBox="1"/>
          <p:nvPr/>
        </p:nvSpPr>
        <p:spPr>
          <a:xfrm>
            <a:off x="3657600" y="3498195"/>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Learning Activity</a:t>
            </a:r>
            <a:endParaRPr sz="1800">
              <a:solidFill>
                <a:srgbClr val="FDBD3E"/>
              </a:solidFill>
              <a:latin typeface="Calibri"/>
              <a:ea typeface="Calibri"/>
              <a:cs typeface="Calibri"/>
              <a:sym typeface="Calibri"/>
            </a:endParaRPr>
          </a:p>
        </p:txBody>
      </p:sp>
      <p:pic>
        <p:nvPicPr>
          <p:cNvPr id="492" name="Google Shape;492;p38" title="hugeicons_task-done-01.png"/>
          <p:cNvPicPr preferRelativeResize="0"/>
          <p:nvPr/>
        </p:nvPicPr>
        <p:blipFill>
          <a:blip r:embed="rId5">
            <a:alphaModFix/>
          </a:blip>
          <a:stretch>
            <a:fillRect/>
          </a:stretch>
        </p:blipFill>
        <p:spPr>
          <a:xfrm>
            <a:off x="3328416" y="1554480"/>
            <a:ext cx="228600" cy="228600"/>
          </a:xfrm>
          <a:prstGeom prst="rect">
            <a:avLst/>
          </a:prstGeom>
          <a:noFill/>
          <a:ln>
            <a:noFill/>
          </a:ln>
        </p:spPr>
      </p:pic>
      <p:pic>
        <p:nvPicPr>
          <p:cNvPr id="493" name="Google Shape;493;p38" title="hugeicons_chart-down.png"/>
          <p:cNvPicPr preferRelativeResize="0"/>
          <p:nvPr/>
        </p:nvPicPr>
        <p:blipFill>
          <a:blip r:embed="rId6">
            <a:alphaModFix/>
          </a:blip>
          <a:stretch>
            <a:fillRect/>
          </a:stretch>
        </p:blipFill>
        <p:spPr>
          <a:xfrm>
            <a:off x="5623560" y="1554480"/>
            <a:ext cx="228600" cy="228600"/>
          </a:xfrm>
          <a:prstGeom prst="rect">
            <a:avLst/>
          </a:prstGeom>
          <a:noFill/>
          <a:ln>
            <a:noFill/>
          </a:ln>
        </p:spPr>
      </p:pic>
      <p:pic>
        <p:nvPicPr>
          <p:cNvPr id="494" name="Google Shape;494;p38" title="hugeicons_pencil.png"/>
          <p:cNvPicPr preferRelativeResize="0"/>
          <p:nvPr/>
        </p:nvPicPr>
        <p:blipFill>
          <a:blip r:embed="rId7">
            <a:alphaModFix/>
          </a:blip>
          <a:stretch>
            <a:fillRect/>
          </a:stretch>
        </p:blipFill>
        <p:spPr>
          <a:xfrm>
            <a:off x="6739128" y="3227832"/>
            <a:ext cx="228600" cy="228600"/>
          </a:xfrm>
          <a:prstGeom prst="rect">
            <a:avLst/>
          </a:prstGeom>
          <a:noFill/>
          <a:ln>
            <a:noFill/>
          </a:ln>
        </p:spPr>
      </p:pic>
      <p:pic>
        <p:nvPicPr>
          <p:cNvPr id="495" name="Google Shape;495;p38" title="hugeicons_task-done-01.png"/>
          <p:cNvPicPr preferRelativeResize="0"/>
          <p:nvPr/>
        </p:nvPicPr>
        <p:blipFill>
          <a:blip r:embed="rId5">
            <a:alphaModFix/>
          </a:blip>
          <a:stretch>
            <a:fillRect/>
          </a:stretch>
        </p:blipFill>
        <p:spPr>
          <a:xfrm>
            <a:off x="2167128" y="3227832"/>
            <a:ext cx="228600" cy="228600"/>
          </a:xfrm>
          <a:prstGeom prst="rect">
            <a:avLst/>
          </a:prstGeom>
          <a:noFill/>
          <a:ln>
            <a:noFill/>
          </a:ln>
        </p:spPr>
      </p:pic>
      <p:pic>
        <p:nvPicPr>
          <p:cNvPr id="496" name="Google Shape;496;p38" title="hugeicons_task-done-01.png"/>
          <p:cNvPicPr preferRelativeResize="0"/>
          <p:nvPr/>
        </p:nvPicPr>
        <p:blipFill>
          <a:blip r:embed="rId5">
            <a:alphaModFix/>
          </a:blip>
          <a:stretch>
            <a:fillRect/>
          </a:stretch>
        </p:blipFill>
        <p:spPr>
          <a:xfrm>
            <a:off x="4453128" y="3227832"/>
            <a:ext cx="228600" cy="228600"/>
          </a:xfrm>
          <a:prstGeom prst="rect">
            <a:avLst/>
          </a:prstGeom>
          <a:noFill/>
          <a:ln>
            <a:noFill/>
          </a:ln>
        </p:spPr>
      </p:pic>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500" name="Shape 500"/>
        <p:cNvGrpSpPr/>
        <p:nvPr/>
      </p:nvGrpSpPr>
      <p:grpSpPr>
        <a:xfrm>
          <a:off x="0" y="0"/>
          <a:ext cx="0" cy="0"/>
          <a:chOff x="0" y="0"/>
          <a:chExt cx="0" cy="0"/>
        </a:xfrm>
      </p:grpSpPr>
      <p:sp>
        <p:nvSpPr>
          <p:cNvPr id="501" name="Google Shape;501;p39"/>
          <p:cNvSpPr txBox="1"/>
          <p:nvPr>
            <p:ph type="title"/>
          </p:nvPr>
        </p:nvSpPr>
        <p:spPr>
          <a:xfrm>
            <a:off x="311700" y="445025"/>
            <a:ext cx="8520600" cy="6156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None/>
            </a:pPr>
            <a:r>
              <a:rPr lang="en"/>
              <a:t>Practice</a:t>
            </a:r>
            <a:endParaRPr sz="3000">
              <a:solidFill>
                <a:srgbClr val="005047"/>
              </a:solidFill>
            </a:endParaRPr>
          </a:p>
        </p:txBody>
      </p:sp>
      <p:sp>
        <p:nvSpPr>
          <p:cNvPr id="502" name="Google Shape;502;p39"/>
          <p:cNvSpPr txBox="1"/>
          <p:nvPr>
            <p:ph idx="1" type="body"/>
          </p:nvPr>
        </p:nvSpPr>
        <p:spPr>
          <a:xfrm>
            <a:off x="311700" y="1152475"/>
            <a:ext cx="4131600" cy="34164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1200"/>
              </a:spcAft>
              <a:buNone/>
            </a:pPr>
            <a:r>
              <a:rPr lang="en"/>
              <a:t>Put your hard work to action, practice what you’ve learned! </a:t>
            </a:r>
            <a:endParaRPr/>
          </a:p>
        </p:txBody>
      </p:sp>
      <p:sp>
        <p:nvSpPr>
          <p:cNvPr id="503" name="Google Shape;503;p39"/>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504" name="Google Shape;504;p39"/>
          <p:cNvSpPr txBox="1"/>
          <p:nvPr>
            <p:ph idx="3"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t>3.2.6 Practice</a:t>
            </a:r>
            <a:endParaRPr/>
          </a:p>
        </p:txBody>
      </p:sp>
      <p:pic>
        <p:nvPicPr>
          <p:cNvPr descr="Student studying with a laptop and open book, showing focus and independent learning during math practice." id="505" name="Google Shape;505;p39" title="Learning-pana 3 (1).png"/>
          <p:cNvPicPr preferRelativeResize="0"/>
          <p:nvPr/>
        </p:nvPicPr>
        <p:blipFill rotWithShape="1">
          <a:blip r:embed="rId4">
            <a:alphaModFix/>
          </a:blip>
          <a:srcRect b="0" l="0" r="0" t="0"/>
          <a:stretch/>
        </p:blipFill>
        <p:spPr>
          <a:xfrm>
            <a:off x="5577675" y="1152475"/>
            <a:ext cx="3254625" cy="3254625"/>
          </a:xfrm>
          <a:prstGeom prst="rect">
            <a:avLst/>
          </a:prstGeom>
          <a:noFill/>
          <a:ln>
            <a:noFill/>
          </a:ln>
        </p:spPr>
      </p:pic>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noFill/>
      </p:bgPr>
    </p:bg>
    <p:spTree>
      <p:nvGrpSpPr>
        <p:cNvPr id="509" name="Shape 509"/>
        <p:cNvGrpSpPr/>
        <p:nvPr/>
      </p:nvGrpSpPr>
      <p:grpSpPr>
        <a:xfrm>
          <a:off x="0" y="0"/>
          <a:ext cx="0" cy="0"/>
          <a:chOff x="0" y="0"/>
          <a:chExt cx="0" cy="0"/>
        </a:xfrm>
      </p:grpSpPr>
      <p:sp>
        <p:nvSpPr>
          <p:cNvPr id="510" name="Google Shape;510;p40"/>
          <p:cNvSpPr/>
          <p:nvPr/>
        </p:nvSpPr>
        <p:spPr>
          <a:xfrm>
            <a:off x="4791456" y="1353312"/>
            <a:ext cx="1828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511" name="Google Shape;511;p40"/>
          <p:cNvSpPr txBox="1"/>
          <p:nvPr>
            <p:ph idx="4294967295" type="title"/>
          </p:nvPr>
        </p:nvSpPr>
        <p:spPr>
          <a:xfrm>
            <a:off x="0" y="0"/>
            <a:ext cx="9144000" cy="1160100"/>
          </a:xfrm>
          <a:prstGeom prst="rect">
            <a:avLst/>
          </a:prstGeom>
          <a:solidFill>
            <a:srgbClr val="005047"/>
          </a:solidFill>
        </p:spPr>
        <p:txBody>
          <a:bodyPr anchorCtr="0" anchor="ctr" bIns="182875" lIns="91425" spcFirstLastPara="1" rIns="91425" wrap="square" tIns="91425">
            <a:noAutofit/>
          </a:bodyPr>
          <a:lstStyle/>
          <a:p>
            <a:pPr indent="0" lvl="0" marL="0" rtl="0" algn="ctr">
              <a:spcBef>
                <a:spcPts val="0"/>
              </a:spcBef>
              <a:spcAft>
                <a:spcPts val="0"/>
              </a:spcAft>
              <a:buNone/>
            </a:pPr>
            <a:r>
              <a:rPr lang="en" sz="3000">
                <a:solidFill>
                  <a:srgbClr val="FDBD3E"/>
                </a:solidFill>
              </a:rPr>
              <a:t>Lesson </a:t>
            </a:r>
            <a:r>
              <a:rPr lang="en">
                <a:solidFill>
                  <a:srgbClr val="FDBD3E"/>
                </a:solidFill>
              </a:rPr>
              <a:t>Journey</a:t>
            </a:r>
            <a:endParaRPr>
              <a:solidFill>
                <a:srgbClr val="FDBD3E"/>
              </a:solidFill>
            </a:endParaRPr>
          </a:p>
        </p:txBody>
      </p:sp>
      <p:sp>
        <p:nvSpPr>
          <p:cNvPr id="512" name="Google Shape;512;p40"/>
          <p:cNvSpPr/>
          <p:nvPr/>
        </p:nvSpPr>
        <p:spPr>
          <a:xfrm>
            <a:off x="210312" y="1354300"/>
            <a:ext cx="1828800" cy="1329000"/>
          </a:xfrm>
          <a:prstGeom prst="roundRect">
            <a:avLst>
              <a:gd fmla="val 9608" name="adj"/>
            </a:avLst>
          </a:prstGeom>
          <a:solidFill>
            <a:srgbClr val="005047"/>
          </a:solidFill>
          <a:ln cap="flat" cmpd="sng" w="9525">
            <a:solidFill>
              <a:srgbClr val="B7B7B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513" name="Google Shape;513;p40"/>
          <p:cNvSpPr/>
          <p:nvPr/>
        </p:nvSpPr>
        <p:spPr>
          <a:xfrm>
            <a:off x="2523744" y="1355788"/>
            <a:ext cx="1828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514" name="Google Shape;514;p40"/>
          <p:cNvSpPr/>
          <p:nvPr/>
        </p:nvSpPr>
        <p:spPr>
          <a:xfrm>
            <a:off x="1371600" y="3019838"/>
            <a:ext cx="1828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515" name="Google Shape;515;p40"/>
          <p:cNvSpPr/>
          <p:nvPr/>
        </p:nvSpPr>
        <p:spPr>
          <a:xfrm>
            <a:off x="3657600" y="3019838"/>
            <a:ext cx="1828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516" name="Google Shape;516;p40"/>
          <p:cNvSpPr/>
          <p:nvPr/>
        </p:nvSpPr>
        <p:spPr>
          <a:xfrm>
            <a:off x="5943600" y="3017520"/>
            <a:ext cx="1828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517" name="Google Shape;517;p40"/>
          <p:cNvSpPr/>
          <p:nvPr/>
        </p:nvSpPr>
        <p:spPr>
          <a:xfrm>
            <a:off x="7123176" y="1350438"/>
            <a:ext cx="1828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cxnSp>
        <p:nvCxnSpPr>
          <p:cNvPr id="518" name="Google Shape;518;p40"/>
          <p:cNvCxnSpPr>
            <a:stCxn id="512" idx="2"/>
            <a:endCxn id="514" idx="1"/>
          </p:cNvCxnSpPr>
          <p:nvPr/>
        </p:nvCxnSpPr>
        <p:spPr>
          <a:xfrm flipH="1" rot="-5400000">
            <a:off x="748362" y="3059650"/>
            <a:ext cx="999600" cy="246900"/>
          </a:xfrm>
          <a:prstGeom prst="bentConnector2">
            <a:avLst/>
          </a:prstGeom>
          <a:noFill/>
          <a:ln cap="flat" cmpd="sng" w="19050">
            <a:solidFill>
              <a:srgbClr val="005047"/>
            </a:solidFill>
            <a:prstDash val="dash"/>
            <a:round/>
            <a:headEnd len="med" w="med" type="none"/>
            <a:tailEnd len="med" w="med" type="none"/>
          </a:ln>
        </p:spPr>
      </p:cxnSp>
      <p:cxnSp>
        <p:nvCxnSpPr>
          <p:cNvPr id="519" name="Google Shape;519;p40"/>
          <p:cNvCxnSpPr>
            <a:stCxn id="514" idx="3"/>
            <a:endCxn id="513" idx="2"/>
          </p:cNvCxnSpPr>
          <p:nvPr/>
        </p:nvCxnSpPr>
        <p:spPr>
          <a:xfrm flipH="1" rot="10800000">
            <a:off x="3200400" y="2681738"/>
            <a:ext cx="237600" cy="1001100"/>
          </a:xfrm>
          <a:prstGeom prst="bentConnector2">
            <a:avLst/>
          </a:prstGeom>
          <a:noFill/>
          <a:ln cap="flat" cmpd="sng" w="19050">
            <a:solidFill>
              <a:srgbClr val="005047"/>
            </a:solidFill>
            <a:prstDash val="dash"/>
            <a:round/>
            <a:headEnd len="med" w="med" type="none"/>
            <a:tailEnd len="med" w="med" type="none"/>
          </a:ln>
        </p:spPr>
      </p:cxnSp>
      <p:cxnSp>
        <p:nvCxnSpPr>
          <p:cNvPr id="520" name="Google Shape;520;p40"/>
          <p:cNvCxnSpPr>
            <a:stCxn id="515" idx="3"/>
            <a:endCxn id="510" idx="2"/>
          </p:cNvCxnSpPr>
          <p:nvPr/>
        </p:nvCxnSpPr>
        <p:spPr>
          <a:xfrm flipH="1" rot="10800000">
            <a:off x="5486400" y="2679338"/>
            <a:ext cx="219600" cy="1003500"/>
          </a:xfrm>
          <a:prstGeom prst="bentConnector2">
            <a:avLst/>
          </a:prstGeom>
          <a:noFill/>
          <a:ln cap="flat" cmpd="sng" w="19050">
            <a:solidFill>
              <a:srgbClr val="005047"/>
            </a:solidFill>
            <a:prstDash val="dash"/>
            <a:round/>
            <a:headEnd len="med" w="med" type="none"/>
            <a:tailEnd len="med" w="med" type="none"/>
          </a:ln>
        </p:spPr>
      </p:cxnSp>
      <p:cxnSp>
        <p:nvCxnSpPr>
          <p:cNvPr id="521" name="Google Shape;521;p40"/>
          <p:cNvCxnSpPr>
            <a:stCxn id="510" idx="3"/>
            <a:endCxn id="516" idx="0"/>
          </p:cNvCxnSpPr>
          <p:nvPr/>
        </p:nvCxnSpPr>
        <p:spPr>
          <a:xfrm>
            <a:off x="6620256" y="2016312"/>
            <a:ext cx="237600" cy="1001100"/>
          </a:xfrm>
          <a:prstGeom prst="bentConnector2">
            <a:avLst/>
          </a:prstGeom>
          <a:noFill/>
          <a:ln cap="flat" cmpd="sng" w="19050">
            <a:solidFill>
              <a:srgbClr val="005047"/>
            </a:solidFill>
            <a:prstDash val="dash"/>
            <a:round/>
            <a:headEnd len="med" w="med" type="none"/>
            <a:tailEnd len="med" w="med" type="none"/>
          </a:ln>
        </p:spPr>
      </p:cxnSp>
      <p:sp>
        <p:nvSpPr>
          <p:cNvPr id="522" name="Google Shape;522;p40"/>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
        <p:nvSpPr>
          <p:cNvPr id="523" name="Google Shape;523;p40"/>
          <p:cNvSpPr txBox="1"/>
          <p:nvPr/>
        </p:nvSpPr>
        <p:spPr>
          <a:xfrm>
            <a:off x="1371600" y="3498195"/>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Learning Activity</a:t>
            </a:r>
            <a:endParaRPr sz="1800">
              <a:solidFill>
                <a:srgbClr val="FDBD3E"/>
              </a:solidFill>
              <a:latin typeface="Calibri"/>
              <a:ea typeface="Calibri"/>
              <a:cs typeface="Calibri"/>
              <a:sym typeface="Calibri"/>
            </a:endParaRPr>
          </a:p>
        </p:txBody>
      </p:sp>
      <p:sp>
        <p:nvSpPr>
          <p:cNvPr id="524" name="Google Shape;524;p40"/>
          <p:cNvSpPr txBox="1"/>
          <p:nvPr/>
        </p:nvSpPr>
        <p:spPr>
          <a:xfrm>
            <a:off x="2523750" y="182880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Learning Activity</a:t>
            </a:r>
            <a:endParaRPr b="1" sz="1800">
              <a:solidFill>
                <a:srgbClr val="FDBD3E"/>
              </a:solidFill>
              <a:latin typeface="Calibri"/>
              <a:ea typeface="Calibri"/>
              <a:cs typeface="Calibri"/>
              <a:sym typeface="Calibri"/>
            </a:endParaRPr>
          </a:p>
        </p:txBody>
      </p:sp>
      <p:sp>
        <p:nvSpPr>
          <p:cNvPr id="525" name="Google Shape;525;p40"/>
          <p:cNvSpPr txBox="1"/>
          <p:nvPr/>
        </p:nvSpPr>
        <p:spPr>
          <a:xfrm>
            <a:off x="4791438" y="182880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Cool Down</a:t>
            </a:r>
            <a:endParaRPr sz="1800">
              <a:solidFill>
                <a:srgbClr val="FDBD3E"/>
              </a:solidFill>
              <a:latin typeface="Calibri"/>
              <a:ea typeface="Calibri"/>
              <a:cs typeface="Calibri"/>
              <a:sym typeface="Calibri"/>
            </a:endParaRPr>
          </a:p>
        </p:txBody>
      </p:sp>
      <p:sp>
        <p:nvSpPr>
          <p:cNvPr id="526" name="Google Shape;526;p40"/>
          <p:cNvSpPr txBox="1"/>
          <p:nvPr/>
        </p:nvSpPr>
        <p:spPr>
          <a:xfrm>
            <a:off x="5943588" y="3502152"/>
            <a:ext cx="1828800" cy="369300"/>
          </a:xfrm>
          <a:prstGeom prst="rect">
            <a:avLst/>
          </a:prstGeom>
          <a:noFill/>
          <a:ln>
            <a:noFill/>
          </a:ln>
        </p:spPr>
        <p:txBody>
          <a:bodyPr anchorCtr="0" anchor="t" bIns="0" lIns="0" spcFirstLastPara="1" rIns="0"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Practice</a:t>
            </a:r>
            <a:endParaRPr sz="1800">
              <a:solidFill>
                <a:srgbClr val="FDBD3E"/>
              </a:solidFill>
              <a:latin typeface="Calibri"/>
              <a:ea typeface="Calibri"/>
              <a:cs typeface="Calibri"/>
              <a:sym typeface="Calibri"/>
            </a:endParaRPr>
          </a:p>
        </p:txBody>
      </p:sp>
      <p:sp>
        <p:nvSpPr>
          <p:cNvPr id="527" name="Google Shape;527;p40"/>
          <p:cNvSpPr txBox="1"/>
          <p:nvPr/>
        </p:nvSpPr>
        <p:spPr>
          <a:xfrm>
            <a:off x="7123175" y="1828800"/>
            <a:ext cx="1828800" cy="369300"/>
          </a:xfrm>
          <a:prstGeom prst="rect">
            <a:avLst/>
          </a:prstGeom>
          <a:noFill/>
          <a:ln>
            <a:noFill/>
          </a:ln>
        </p:spPr>
        <p:txBody>
          <a:bodyPr anchorCtr="0" anchor="t" bIns="0" lIns="0" spcFirstLastPara="1" rIns="0"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Lesson Synthesis</a:t>
            </a:r>
            <a:endParaRPr sz="1800">
              <a:solidFill>
                <a:srgbClr val="FDBD3E"/>
              </a:solidFill>
              <a:latin typeface="Calibri"/>
              <a:ea typeface="Calibri"/>
              <a:cs typeface="Calibri"/>
              <a:sym typeface="Calibri"/>
            </a:endParaRPr>
          </a:p>
        </p:txBody>
      </p:sp>
      <p:pic>
        <p:nvPicPr>
          <p:cNvPr id="528" name="Google Shape;528;p40" title="hugeicons_start-up-02.png"/>
          <p:cNvPicPr preferRelativeResize="0"/>
          <p:nvPr/>
        </p:nvPicPr>
        <p:blipFill>
          <a:blip r:embed="rId3">
            <a:alphaModFix/>
          </a:blip>
          <a:stretch>
            <a:fillRect/>
          </a:stretch>
        </p:blipFill>
        <p:spPr>
          <a:xfrm>
            <a:off x="1008059" y="1554480"/>
            <a:ext cx="228600" cy="228600"/>
          </a:xfrm>
          <a:prstGeom prst="rect">
            <a:avLst/>
          </a:prstGeom>
          <a:noFill/>
          <a:ln>
            <a:noFill/>
          </a:ln>
        </p:spPr>
      </p:pic>
      <p:sp>
        <p:nvSpPr>
          <p:cNvPr id="529" name="Google Shape;529;p40"/>
          <p:cNvSpPr txBox="1"/>
          <p:nvPr/>
        </p:nvSpPr>
        <p:spPr>
          <a:xfrm>
            <a:off x="207950" y="1828800"/>
            <a:ext cx="1828800" cy="369300"/>
          </a:xfrm>
          <a:prstGeom prst="rect">
            <a:avLst/>
          </a:prstGeom>
          <a:noFill/>
          <a:ln>
            <a:noFill/>
          </a:ln>
        </p:spPr>
        <p:txBody>
          <a:bodyPr anchorCtr="0" anchor="t" bIns="0" lIns="91425" spcFirstLastPara="1" rIns="91425" wrap="square" tIns="91425">
            <a:no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Warm Up</a:t>
            </a:r>
            <a:endParaRPr sz="1800">
              <a:solidFill>
                <a:srgbClr val="FDBD3E"/>
              </a:solidFill>
              <a:latin typeface="Calibri"/>
              <a:ea typeface="Calibri"/>
              <a:cs typeface="Calibri"/>
              <a:sym typeface="Calibri"/>
            </a:endParaRPr>
          </a:p>
        </p:txBody>
      </p:sp>
      <p:cxnSp>
        <p:nvCxnSpPr>
          <p:cNvPr id="530" name="Google Shape;530;p40"/>
          <p:cNvCxnSpPr>
            <a:stCxn id="516" idx="3"/>
            <a:endCxn id="517" idx="2"/>
          </p:cNvCxnSpPr>
          <p:nvPr/>
        </p:nvCxnSpPr>
        <p:spPr>
          <a:xfrm flipH="1" rot="10800000">
            <a:off x="7772400" y="2676420"/>
            <a:ext cx="265200" cy="1004100"/>
          </a:xfrm>
          <a:prstGeom prst="bentConnector2">
            <a:avLst/>
          </a:prstGeom>
          <a:noFill/>
          <a:ln cap="flat" cmpd="sng" w="19050">
            <a:solidFill>
              <a:srgbClr val="005047"/>
            </a:solidFill>
            <a:prstDash val="dash"/>
            <a:round/>
            <a:headEnd len="med" w="med" type="none"/>
            <a:tailEnd len="med" w="med" type="none"/>
          </a:ln>
        </p:spPr>
      </p:cxnSp>
      <p:cxnSp>
        <p:nvCxnSpPr>
          <p:cNvPr id="531" name="Google Shape;531;p40"/>
          <p:cNvCxnSpPr>
            <a:stCxn id="513" idx="3"/>
            <a:endCxn id="515" idx="0"/>
          </p:cNvCxnSpPr>
          <p:nvPr/>
        </p:nvCxnSpPr>
        <p:spPr>
          <a:xfrm>
            <a:off x="4352544" y="2018788"/>
            <a:ext cx="219600" cy="1001100"/>
          </a:xfrm>
          <a:prstGeom prst="bentConnector2">
            <a:avLst/>
          </a:prstGeom>
          <a:noFill/>
          <a:ln cap="flat" cmpd="sng" w="19050">
            <a:solidFill>
              <a:srgbClr val="005047"/>
            </a:solidFill>
            <a:prstDash val="dash"/>
            <a:round/>
            <a:headEnd len="med" w="med" type="none"/>
            <a:tailEnd len="med" w="med" type="none"/>
          </a:ln>
        </p:spPr>
      </p:cxnSp>
      <p:sp>
        <p:nvSpPr>
          <p:cNvPr id="532" name="Google Shape;532;p40"/>
          <p:cNvSpPr txBox="1"/>
          <p:nvPr/>
        </p:nvSpPr>
        <p:spPr>
          <a:xfrm>
            <a:off x="3657600" y="3498195"/>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Learning Activity</a:t>
            </a:r>
            <a:endParaRPr sz="1800">
              <a:solidFill>
                <a:srgbClr val="FDBD3E"/>
              </a:solidFill>
              <a:latin typeface="Calibri"/>
              <a:ea typeface="Calibri"/>
              <a:cs typeface="Calibri"/>
              <a:sym typeface="Calibri"/>
            </a:endParaRPr>
          </a:p>
        </p:txBody>
      </p:sp>
      <p:pic>
        <p:nvPicPr>
          <p:cNvPr id="533" name="Google Shape;533;p40" title="hugeicons_task-done-01.png"/>
          <p:cNvPicPr preferRelativeResize="0"/>
          <p:nvPr/>
        </p:nvPicPr>
        <p:blipFill>
          <a:blip r:embed="rId4">
            <a:alphaModFix/>
          </a:blip>
          <a:stretch>
            <a:fillRect/>
          </a:stretch>
        </p:blipFill>
        <p:spPr>
          <a:xfrm>
            <a:off x="3328416" y="1554480"/>
            <a:ext cx="228600" cy="228600"/>
          </a:xfrm>
          <a:prstGeom prst="rect">
            <a:avLst/>
          </a:prstGeom>
          <a:noFill/>
          <a:ln>
            <a:noFill/>
          </a:ln>
        </p:spPr>
      </p:pic>
      <p:pic>
        <p:nvPicPr>
          <p:cNvPr id="534" name="Google Shape;534;p40" title="hugeicons_chart-down.png"/>
          <p:cNvPicPr preferRelativeResize="0"/>
          <p:nvPr/>
        </p:nvPicPr>
        <p:blipFill>
          <a:blip r:embed="rId5">
            <a:alphaModFix/>
          </a:blip>
          <a:stretch>
            <a:fillRect/>
          </a:stretch>
        </p:blipFill>
        <p:spPr>
          <a:xfrm>
            <a:off x="5623560" y="1554480"/>
            <a:ext cx="228600" cy="228600"/>
          </a:xfrm>
          <a:prstGeom prst="rect">
            <a:avLst/>
          </a:prstGeom>
          <a:noFill/>
          <a:ln>
            <a:noFill/>
          </a:ln>
        </p:spPr>
      </p:pic>
      <p:pic>
        <p:nvPicPr>
          <p:cNvPr id="535" name="Google Shape;535;p40" title="hugeicons_pencil.png"/>
          <p:cNvPicPr preferRelativeResize="0"/>
          <p:nvPr/>
        </p:nvPicPr>
        <p:blipFill>
          <a:blip r:embed="rId6">
            <a:alphaModFix/>
          </a:blip>
          <a:stretch>
            <a:fillRect/>
          </a:stretch>
        </p:blipFill>
        <p:spPr>
          <a:xfrm>
            <a:off x="6739128" y="3227832"/>
            <a:ext cx="228600" cy="228600"/>
          </a:xfrm>
          <a:prstGeom prst="rect">
            <a:avLst/>
          </a:prstGeom>
          <a:noFill/>
          <a:ln>
            <a:noFill/>
          </a:ln>
        </p:spPr>
      </p:pic>
      <p:pic>
        <p:nvPicPr>
          <p:cNvPr id="536" name="Google Shape;536;p40" title="hugeicons_centralized.png"/>
          <p:cNvPicPr preferRelativeResize="0"/>
          <p:nvPr/>
        </p:nvPicPr>
        <p:blipFill>
          <a:blip r:embed="rId7">
            <a:alphaModFix/>
          </a:blip>
          <a:stretch>
            <a:fillRect/>
          </a:stretch>
        </p:blipFill>
        <p:spPr>
          <a:xfrm>
            <a:off x="7927848" y="1554480"/>
            <a:ext cx="228600" cy="228600"/>
          </a:xfrm>
          <a:prstGeom prst="rect">
            <a:avLst/>
          </a:prstGeom>
          <a:noFill/>
          <a:ln>
            <a:noFill/>
          </a:ln>
        </p:spPr>
      </p:pic>
      <p:pic>
        <p:nvPicPr>
          <p:cNvPr id="537" name="Google Shape;537;p40" title="hugeicons_task-done-01.png"/>
          <p:cNvPicPr preferRelativeResize="0"/>
          <p:nvPr/>
        </p:nvPicPr>
        <p:blipFill>
          <a:blip r:embed="rId4">
            <a:alphaModFix/>
          </a:blip>
          <a:stretch>
            <a:fillRect/>
          </a:stretch>
        </p:blipFill>
        <p:spPr>
          <a:xfrm>
            <a:off x="2167128" y="3227832"/>
            <a:ext cx="228600" cy="228600"/>
          </a:xfrm>
          <a:prstGeom prst="rect">
            <a:avLst/>
          </a:prstGeom>
          <a:noFill/>
          <a:ln>
            <a:noFill/>
          </a:ln>
        </p:spPr>
      </p:pic>
      <p:pic>
        <p:nvPicPr>
          <p:cNvPr id="538" name="Google Shape;538;p40" title="hugeicons_task-done-01.png"/>
          <p:cNvPicPr preferRelativeResize="0"/>
          <p:nvPr/>
        </p:nvPicPr>
        <p:blipFill>
          <a:blip r:embed="rId4">
            <a:alphaModFix/>
          </a:blip>
          <a:stretch>
            <a:fillRect/>
          </a:stretch>
        </p:blipFill>
        <p:spPr>
          <a:xfrm>
            <a:off x="4453128" y="3227832"/>
            <a:ext cx="228600" cy="228600"/>
          </a:xfrm>
          <a:prstGeom prst="rect">
            <a:avLst/>
          </a:prstGeom>
          <a:noFill/>
          <a:ln>
            <a:noFill/>
          </a:ln>
        </p:spPr>
      </p:pic>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542" name="Shape 542"/>
        <p:cNvGrpSpPr/>
        <p:nvPr/>
      </p:nvGrpSpPr>
      <p:grpSpPr>
        <a:xfrm>
          <a:off x="0" y="0"/>
          <a:ext cx="0" cy="0"/>
          <a:chOff x="0" y="0"/>
          <a:chExt cx="0" cy="0"/>
        </a:xfrm>
      </p:grpSpPr>
      <p:sp>
        <p:nvSpPr>
          <p:cNvPr id="543" name="Google Shape;543;p41"/>
          <p:cNvSpPr txBox="1"/>
          <p:nvPr>
            <p:ph type="title"/>
          </p:nvPr>
        </p:nvSpPr>
        <p:spPr>
          <a:xfrm>
            <a:off x="311700" y="445025"/>
            <a:ext cx="8520600" cy="6156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None/>
            </a:pPr>
            <a:r>
              <a:rPr lang="en"/>
              <a:t>Lesson Synthesis</a:t>
            </a:r>
            <a:endParaRPr sz="3000">
              <a:solidFill>
                <a:srgbClr val="005047"/>
              </a:solidFill>
            </a:endParaRPr>
          </a:p>
        </p:txBody>
      </p:sp>
      <p:sp>
        <p:nvSpPr>
          <p:cNvPr id="544" name="Google Shape;544;p41"/>
          <p:cNvSpPr txBox="1"/>
          <p:nvPr>
            <p:ph idx="1" type="body"/>
          </p:nvPr>
        </p:nvSpPr>
        <p:spPr>
          <a:xfrm>
            <a:off x="311700" y="1152475"/>
            <a:ext cx="6340200" cy="3447300"/>
          </a:xfrm>
          <a:prstGeom prst="rect">
            <a:avLst/>
          </a:prstGeom>
        </p:spPr>
        <p:txBody>
          <a:bodyPr anchorCtr="0" anchor="t" bIns="91425" lIns="91425" spcFirstLastPara="1" rIns="91425" wrap="square" tIns="91425">
            <a:normAutofit/>
          </a:bodyPr>
          <a:lstStyle/>
          <a:p>
            <a:pPr indent="-342900" lvl="0" marL="457200" rtl="0" algn="l">
              <a:lnSpc>
                <a:spcPct val="100000"/>
              </a:lnSpc>
              <a:spcBef>
                <a:spcPts val="0"/>
              </a:spcBef>
              <a:spcAft>
                <a:spcPts val="0"/>
              </a:spcAft>
              <a:buSzPts val="1800"/>
              <a:buAutoNum type="arabicPeriod"/>
            </a:pPr>
            <a:r>
              <a:rPr lang="en"/>
              <a:t>What is the best fit?</a:t>
            </a:r>
            <a:endParaRPr/>
          </a:p>
          <a:p>
            <a:pPr indent="-342900" lvl="0" marL="457200" rtl="0" algn="l">
              <a:lnSpc>
                <a:spcPct val="100000"/>
              </a:lnSpc>
              <a:spcBef>
                <a:spcPts val="1000"/>
              </a:spcBef>
              <a:spcAft>
                <a:spcPts val="0"/>
              </a:spcAft>
              <a:buSzPts val="1800"/>
              <a:buAutoNum type="arabicPeriod"/>
            </a:pPr>
            <a:r>
              <a:rPr lang="en"/>
              <a:t>How do you know that you have a </a:t>
            </a:r>
            <a:br>
              <a:rPr lang="en"/>
            </a:br>
            <a:r>
              <a:rPr lang="en"/>
              <a:t>line of best fit?</a:t>
            </a:r>
            <a:endParaRPr/>
          </a:p>
          <a:p>
            <a:pPr indent="0" lvl="0" marL="0" rtl="0" algn="l">
              <a:lnSpc>
                <a:spcPct val="100000"/>
              </a:lnSpc>
              <a:spcBef>
                <a:spcPts val="1200"/>
              </a:spcBef>
              <a:spcAft>
                <a:spcPts val="0"/>
              </a:spcAft>
              <a:buNone/>
            </a:pPr>
            <a:r>
              <a:t/>
            </a:r>
            <a:endParaRPr/>
          </a:p>
          <a:p>
            <a:pPr indent="0" lvl="0" marL="0" rtl="0" algn="l">
              <a:lnSpc>
                <a:spcPct val="100000"/>
              </a:lnSpc>
              <a:spcBef>
                <a:spcPts val="1200"/>
              </a:spcBef>
              <a:spcAft>
                <a:spcPts val="0"/>
              </a:spcAft>
              <a:buNone/>
            </a:pPr>
            <a:r>
              <a:rPr lang="en"/>
              <a:t>Examine the graph at right. </a:t>
            </a:r>
            <a:endParaRPr/>
          </a:p>
          <a:p>
            <a:pPr indent="-342900" lvl="0" marL="457200" rtl="0" algn="l">
              <a:lnSpc>
                <a:spcPct val="100000"/>
              </a:lnSpc>
              <a:spcBef>
                <a:spcPts val="1200"/>
              </a:spcBef>
              <a:spcAft>
                <a:spcPts val="0"/>
              </a:spcAft>
              <a:buSzPts val="1800"/>
              <a:buAutoNum type="arabicPeriod"/>
            </a:pPr>
            <a:r>
              <a:rPr lang="en"/>
              <a:t>Which line fits the data better, the solid line </a:t>
            </a:r>
            <a:br>
              <a:rPr lang="en"/>
            </a:br>
            <a:r>
              <a:rPr lang="en"/>
              <a:t>or the dashed line? Do you think it is the </a:t>
            </a:r>
            <a:br>
              <a:rPr lang="en"/>
            </a:br>
            <a:r>
              <a:rPr lang="en"/>
              <a:t>line of best fit? Be prepared to </a:t>
            </a:r>
            <a:br>
              <a:rPr lang="en"/>
            </a:br>
            <a:r>
              <a:rPr lang="en"/>
              <a:t>show your reasoning.</a:t>
            </a:r>
            <a:endParaRPr/>
          </a:p>
        </p:txBody>
      </p:sp>
      <p:sp>
        <p:nvSpPr>
          <p:cNvPr id="545" name="Google Shape;545;p41"/>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546" name="Google Shape;546;p41"/>
          <p:cNvSpPr txBox="1"/>
          <p:nvPr>
            <p:ph idx="3"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t>3.2 Fitting Lines</a:t>
            </a:r>
            <a:endParaRPr/>
          </a:p>
        </p:txBody>
      </p:sp>
      <p:pic>
        <p:nvPicPr>
          <p:cNvPr id="547" name="Google Shape;547;p41"/>
          <p:cNvPicPr preferRelativeResize="0"/>
          <p:nvPr/>
        </p:nvPicPr>
        <p:blipFill>
          <a:blip r:embed="rId4">
            <a:alphaModFix/>
          </a:blip>
          <a:stretch>
            <a:fillRect/>
          </a:stretch>
        </p:blipFill>
        <p:spPr>
          <a:xfrm>
            <a:off x="5592925" y="1032300"/>
            <a:ext cx="3198925" cy="3396900"/>
          </a:xfrm>
          <a:prstGeom prst="rect">
            <a:avLst/>
          </a:prstGeom>
          <a:noFill/>
          <a:ln>
            <a:noFill/>
          </a:ln>
        </p:spPr>
      </p:pic>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51" name="Shape 551"/>
        <p:cNvGrpSpPr/>
        <p:nvPr/>
      </p:nvGrpSpPr>
      <p:grpSpPr>
        <a:xfrm>
          <a:off x="0" y="0"/>
          <a:ext cx="0" cy="0"/>
          <a:chOff x="0" y="0"/>
          <a:chExt cx="0" cy="0"/>
        </a:xfrm>
      </p:grpSpPr>
      <p:sp>
        <p:nvSpPr>
          <p:cNvPr id="552" name="Google Shape;552;p42"/>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Self Assessment</a:t>
            </a:r>
            <a:endParaRPr/>
          </a:p>
        </p:txBody>
      </p:sp>
      <p:sp>
        <p:nvSpPr>
          <p:cNvPr id="553" name="Google Shape;553;p42"/>
          <p:cNvSpPr txBox="1"/>
          <p:nvPr>
            <p:ph idx="1" type="body"/>
          </p:nvPr>
        </p:nvSpPr>
        <p:spPr>
          <a:xfrm>
            <a:off x="311700" y="1152475"/>
            <a:ext cx="8520600" cy="461700"/>
          </a:xfrm>
          <a:prstGeom prst="rect">
            <a:avLst/>
          </a:prstGeom>
        </p:spPr>
        <p:txBody>
          <a:bodyPr anchorCtr="0" anchor="t" bIns="91425" lIns="91425" spcFirstLastPara="1" rIns="91425" wrap="square" tIns="91425">
            <a:spAutoFit/>
          </a:bodyPr>
          <a:lstStyle/>
          <a:p>
            <a:pPr indent="0" lvl="0" marL="0" rtl="0" algn="l">
              <a:spcBef>
                <a:spcPts val="0"/>
              </a:spcBef>
              <a:spcAft>
                <a:spcPts val="1200"/>
              </a:spcAft>
              <a:buNone/>
            </a:pPr>
            <a:r>
              <a:rPr b="1" lang="en"/>
              <a:t>How much do you agree with the following statements?</a:t>
            </a:r>
            <a:endParaRPr b="1"/>
          </a:p>
        </p:txBody>
      </p:sp>
      <p:sp>
        <p:nvSpPr>
          <p:cNvPr id="554" name="Google Shape;554;p42"/>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555" name="Google Shape;555;p42"/>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t>3.2 Fitting Lines</a:t>
            </a:r>
            <a:endParaRPr/>
          </a:p>
        </p:txBody>
      </p:sp>
      <p:graphicFrame>
        <p:nvGraphicFramePr>
          <p:cNvPr id="556" name="Google Shape;556;p42"/>
          <p:cNvGraphicFramePr/>
          <p:nvPr/>
        </p:nvGraphicFramePr>
        <p:xfrm>
          <a:off x="311700" y="1764100"/>
          <a:ext cx="3000000" cy="3000000"/>
        </p:xfrm>
        <a:graphic>
          <a:graphicData uri="http://schemas.openxmlformats.org/drawingml/2006/table">
            <a:tbl>
              <a:tblPr>
                <a:noFill/>
                <a:tableStyleId>{A335BD93-A76E-4B67-BD54-17290DF7FB1F}</a:tableStyleId>
              </a:tblPr>
              <a:tblGrid>
                <a:gridCol w="5107700"/>
                <a:gridCol w="1137625"/>
                <a:gridCol w="1137625"/>
                <a:gridCol w="1137625"/>
              </a:tblGrid>
              <a:tr h="381000">
                <a:tc>
                  <a:txBody>
                    <a:bodyPr/>
                    <a:lstStyle/>
                    <a:p>
                      <a:pPr indent="0" lvl="0" marL="0" rtl="0" algn="l">
                        <a:spcBef>
                          <a:spcPts val="0"/>
                        </a:spcBef>
                        <a:spcAft>
                          <a:spcPts val="0"/>
                        </a:spcAft>
                        <a:buClr>
                          <a:srgbClr val="000000"/>
                        </a:buClr>
                        <a:buSzPts val="1100"/>
                        <a:buFont typeface="Arial"/>
                        <a:buNone/>
                      </a:pPr>
                      <a:r>
                        <a:rPr b="1" lang="en" sz="1800">
                          <a:solidFill>
                            <a:srgbClr val="FFFFFF"/>
                          </a:solidFill>
                          <a:latin typeface="Calibri"/>
                          <a:ea typeface="Calibri"/>
                          <a:cs typeface="Calibri"/>
                          <a:sym typeface="Calibri"/>
                        </a:rPr>
                        <a:t>I can…</a:t>
                      </a:r>
                      <a:endParaRPr sz="1800">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solidFill>
                      <a:srgbClr val="005047"/>
                    </a:solidFill>
                  </a:tcPr>
                </a:tc>
                <a:tc>
                  <a:txBody>
                    <a:bodyPr/>
                    <a:lstStyle/>
                    <a:p>
                      <a:pPr indent="0" lvl="0" marL="0" rtl="0" algn="ctr">
                        <a:spcBef>
                          <a:spcPts val="0"/>
                        </a:spcBef>
                        <a:spcAft>
                          <a:spcPts val="0"/>
                        </a:spcAft>
                        <a:buNone/>
                      </a:pPr>
                      <a:r>
                        <a:rPr b="1" lang="en" sz="1800">
                          <a:solidFill>
                            <a:srgbClr val="FFFFFF"/>
                          </a:solidFill>
                          <a:latin typeface="Calibri"/>
                          <a:ea typeface="Calibri"/>
                          <a:cs typeface="Calibri"/>
                          <a:sym typeface="Calibri"/>
                        </a:rPr>
                        <a:t>I can</a:t>
                      </a:r>
                      <a:endParaRPr b="1" sz="1800">
                        <a:solidFill>
                          <a:srgbClr val="FFFFFF"/>
                        </a:solidFill>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solidFill>
                      <a:srgbClr val="005047"/>
                    </a:solidFill>
                  </a:tcPr>
                </a:tc>
                <a:tc>
                  <a:txBody>
                    <a:bodyPr/>
                    <a:lstStyle/>
                    <a:p>
                      <a:pPr indent="0" lvl="0" marL="0" rtl="0" algn="ctr">
                        <a:spcBef>
                          <a:spcPts val="0"/>
                        </a:spcBef>
                        <a:spcAft>
                          <a:spcPts val="0"/>
                        </a:spcAft>
                        <a:buNone/>
                      </a:pPr>
                      <a:r>
                        <a:rPr b="1" lang="en" sz="1800">
                          <a:solidFill>
                            <a:srgbClr val="FFFFFF"/>
                          </a:solidFill>
                          <a:latin typeface="Calibri"/>
                          <a:ea typeface="Calibri"/>
                          <a:cs typeface="Calibri"/>
                          <a:sym typeface="Calibri"/>
                        </a:rPr>
                        <a:t>Almost</a:t>
                      </a:r>
                      <a:endParaRPr b="1" sz="1800">
                        <a:solidFill>
                          <a:srgbClr val="FFFFFF"/>
                        </a:solidFill>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solidFill>
                      <a:srgbClr val="005047"/>
                    </a:solidFill>
                  </a:tcPr>
                </a:tc>
                <a:tc>
                  <a:txBody>
                    <a:bodyPr/>
                    <a:lstStyle/>
                    <a:p>
                      <a:pPr indent="0" lvl="0" marL="0" rtl="0" algn="ctr">
                        <a:spcBef>
                          <a:spcPts val="0"/>
                        </a:spcBef>
                        <a:spcAft>
                          <a:spcPts val="0"/>
                        </a:spcAft>
                        <a:buNone/>
                      </a:pPr>
                      <a:r>
                        <a:rPr b="1" lang="en" sz="1800">
                          <a:solidFill>
                            <a:srgbClr val="FFFFFF"/>
                          </a:solidFill>
                          <a:latin typeface="Calibri"/>
                          <a:ea typeface="Calibri"/>
                          <a:cs typeface="Calibri"/>
                          <a:sym typeface="Calibri"/>
                        </a:rPr>
                        <a:t>Not yet</a:t>
                      </a:r>
                      <a:endParaRPr b="1" sz="1800">
                        <a:solidFill>
                          <a:srgbClr val="FFFFFF"/>
                        </a:solidFill>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solidFill>
                      <a:srgbClr val="005047"/>
                    </a:solidFill>
                  </a:tcPr>
                </a:tc>
              </a:tr>
              <a:tr h="381000">
                <a:tc>
                  <a:txBody>
                    <a:bodyPr/>
                    <a:lstStyle/>
                    <a:p>
                      <a:pPr indent="0" lvl="0" marL="0" rtl="0" algn="l">
                        <a:spcBef>
                          <a:spcPts val="0"/>
                        </a:spcBef>
                        <a:spcAft>
                          <a:spcPts val="0"/>
                        </a:spcAft>
                        <a:buNone/>
                      </a:pPr>
                      <a:r>
                        <a:rPr lang="en" sz="1800">
                          <a:solidFill>
                            <a:srgbClr val="424242"/>
                          </a:solidFill>
                          <a:latin typeface="Calibri"/>
                          <a:ea typeface="Calibri"/>
                          <a:cs typeface="Calibri"/>
                          <a:sym typeface="Calibri"/>
                        </a:rPr>
                        <a:t>Write linear models by hand from tables and graphs.</a:t>
                      </a:r>
                      <a:endParaRPr sz="1800">
                        <a:solidFill>
                          <a:srgbClr val="424242"/>
                        </a:solidFill>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solidFill>
                      <a:srgbClr val="F5F5F5"/>
                    </a:solidFill>
                  </a:tcPr>
                </a:tc>
                <a:tc>
                  <a:txBody>
                    <a:bodyPr/>
                    <a:lstStyle/>
                    <a:p>
                      <a:pPr indent="0" lvl="0" marL="0" rtl="0" algn="l">
                        <a:spcBef>
                          <a:spcPts val="0"/>
                        </a:spcBef>
                        <a:spcAft>
                          <a:spcPts val="0"/>
                        </a:spcAft>
                        <a:buNone/>
                      </a:pPr>
                      <a:r>
                        <a:t/>
                      </a:r>
                      <a:endParaRPr sz="1800">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tcPr>
                </a:tc>
                <a:tc>
                  <a:txBody>
                    <a:bodyPr/>
                    <a:lstStyle/>
                    <a:p>
                      <a:pPr indent="0" lvl="0" marL="0" rtl="0" algn="l">
                        <a:spcBef>
                          <a:spcPts val="0"/>
                        </a:spcBef>
                        <a:spcAft>
                          <a:spcPts val="0"/>
                        </a:spcAft>
                        <a:buNone/>
                      </a:pPr>
                      <a:r>
                        <a:t/>
                      </a:r>
                      <a:endParaRPr sz="1800">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tcPr>
                </a:tc>
                <a:tc>
                  <a:txBody>
                    <a:bodyPr/>
                    <a:lstStyle/>
                    <a:p>
                      <a:pPr indent="0" lvl="0" marL="0" rtl="0" algn="l">
                        <a:spcBef>
                          <a:spcPts val="0"/>
                        </a:spcBef>
                        <a:spcAft>
                          <a:spcPts val="0"/>
                        </a:spcAft>
                        <a:buNone/>
                      </a:pPr>
                      <a:r>
                        <a:t/>
                      </a:r>
                      <a:endParaRPr sz="1800">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tcPr>
                </a:tc>
              </a:tr>
              <a:tr h="381000">
                <a:tc>
                  <a:txBody>
                    <a:bodyPr/>
                    <a:lstStyle/>
                    <a:p>
                      <a:pPr indent="0" lvl="0" marL="0" rtl="0" algn="l">
                        <a:spcBef>
                          <a:spcPts val="0"/>
                        </a:spcBef>
                        <a:spcAft>
                          <a:spcPts val="0"/>
                        </a:spcAft>
                        <a:buNone/>
                      </a:pPr>
                      <a:r>
                        <a:rPr lang="en" sz="1800">
                          <a:solidFill>
                            <a:srgbClr val="424242"/>
                          </a:solidFill>
                          <a:latin typeface="Calibri"/>
                          <a:ea typeface="Calibri"/>
                          <a:cs typeface="Calibri"/>
                          <a:sym typeface="Calibri"/>
                        </a:rPr>
                        <a:t>Describe the rate of change and 𝑦-intercept for a linear model in everyday language.</a:t>
                      </a:r>
                      <a:endParaRPr sz="1800">
                        <a:solidFill>
                          <a:srgbClr val="424242"/>
                        </a:solidFill>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solidFill>
                      <a:srgbClr val="F5F5F5"/>
                    </a:solidFill>
                  </a:tcPr>
                </a:tc>
                <a:tc>
                  <a:txBody>
                    <a:bodyPr/>
                    <a:lstStyle/>
                    <a:p>
                      <a:pPr indent="0" lvl="0" marL="0" rtl="0" algn="l">
                        <a:spcBef>
                          <a:spcPts val="0"/>
                        </a:spcBef>
                        <a:spcAft>
                          <a:spcPts val="0"/>
                        </a:spcAft>
                        <a:buNone/>
                      </a:pPr>
                      <a:r>
                        <a:t/>
                      </a:r>
                      <a:endParaRPr sz="1800">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tcPr>
                </a:tc>
                <a:tc>
                  <a:txBody>
                    <a:bodyPr/>
                    <a:lstStyle/>
                    <a:p>
                      <a:pPr indent="0" lvl="0" marL="0" rtl="0" algn="l">
                        <a:spcBef>
                          <a:spcPts val="0"/>
                        </a:spcBef>
                        <a:spcAft>
                          <a:spcPts val="0"/>
                        </a:spcAft>
                        <a:buNone/>
                      </a:pPr>
                      <a:r>
                        <a:t/>
                      </a:r>
                      <a:endParaRPr sz="1800">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tcPr>
                </a:tc>
                <a:tc>
                  <a:txBody>
                    <a:bodyPr/>
                    <a:lstStyle/>
                    <a:p>
                      <a:pPr indent="0" lvl="0" marL="0" rtl="0" algn="l">
                        <a:spcBef>
                          <a:spcPts val="0"/>
                        </a:spcBef>
                        <a:spcAft>
                          <a:spcPts val="0"/>
                        </a:spcAft>
                        <a:buNone/>
                      </a:pPr>
                      <a:r>
                        <a:t/>
                      </a:r>
                      <a:endParaRPr sz="1800">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tcPr>
                </a:tc>
              </a:tr>
              <a:tr h="381000">
                <a:tc>
                  <a:txBody>
                    <a:bodyPr/>
                    <a:lstStyle/>
                    <a:p>
                      <a:pPr indent="0" lvl="0" marL="0" rtl="0" algn="l">
                        <a:spcBef>
                          <a:spcPts val="0"/>
                        </a:spcBef>
                        <a:spcAft>
                          <a:spcPts val="0"/>
                        </a:spcAft>
                        <a:buNone/>
                      </a:pPr>
                      <a:r>
                        <a:rPr lang="en" sz="1800">
                          <a:solidFill>
                            <a:srgbClr val="424242"/>
                          </a:solidFill>
                          <a:latin typeface="Calibri"/>
                          <a:ea typeface="Calibri"/>
                          <a:cs typeface="Calibri"/>
                          <a:sym typeface="Calibri"/>
                        </a:rPr>
                        <a:t>Use technology to find the line of best fit.</a:t>
                      </a:r>
                      <a:endParaRPr sz="1800">
                        <a:solidFill>
                          <a:srgbClr val="424242"/>
                        </a:solidFill>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solidFill>
                      <a:srgbClr val="F5F5F5"/>
                    </a:solidFill>
                  </a:tcPr>
                </a:tc>
                <a:tc>
                  <a:txBody>
                    <a:bodyPr/>
                    <a:lstStyle/>
                    <a:p>
                      <a:pPr indent="0" lvl="0" marL="0" rtl="0" algn="l">
                        <a:spcBef>
                          <a:spcPts val="0"/>
                        </a:spcBef>
                        <a:spcAft>
                          <a:spcPts val="0"/>
                        </a:spcAft>
                        <a:buNone/>
                      </a:pPr>
                      <a:r>
                        <a:t/>
                      </a:r>
                      <a:endParaRPr sz="1800">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tcPr>
                </a:tc>
                <a:tc>
                  <a:txBody>
                    <a:bodyPr/>
                    <a:lstStyle/>
                    <a:p>
                      <a:pPr indent="0" lvl="0" marL="0" rtl="0" algn="l">
                        <a:spcBef>
                          <a:spcPts val="0"/>
                        </a:spcBef>
                        <a:spcAft>
                          <a:spcPts val="0"/>
                        </a:spcAft>
                        <a:buNone/>
                      </a:pPr>
                      <a:r>
                        <a:t/>
                      </a:r>
                      <a:endParaRPr sz="1800">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tcPr>
                </a:tc>
                <a:tc>
                  <a:txBody>
                    <a:bodyPr/>
                    <a:lstStyle/>
                    <a:p>
                      <a:pPr indent="0" lvl="0" marL="0" rtl="0" algn="l">
                        <a:spcBef>
                          <a:spcPts val="0"/>
                        </a:spcBef>
                        <a:spcAft>
                          <a:spcPts val="0"/>
                        </a:spcAft>
                        <a:buNone/>
                      </a:pPr>
                      <a:r>
                        <a:t/>
                      </a:r>
                      <a:endParaRPr sz="1800">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tcPr>
                </a:tc>
              </a:tr>
            </a:tbl>
          </a:graphicData>
        </a:graphic>
      </p:graphicFrame>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