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525EADC-A1B3-427B-993F-F28B8D79CB34}">
  <a:tblStyle styleId="{1525EADC-A1B3-427B-993F-F28B8D79CB3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openstax-alg1-unit-8-spn-vocabulary-flash-cards/?i=5eauv9&amp;x=1jqt" TargetMode="External"/><Relationship Id="rId4" Type="http://schemas.openxmlformats.org/officeDocument/2006/relationships/hyperlink" Target="https://quizlet.com/881565975/openstax-alg1-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yvt1fmrsvz" TargetMode="External"/><Relationship Id="rId3" Type="http://schemas.openxmlformats.org/officeDocument/2006/relationships/hyperlink" Target="https://www.desmos.com/calculator/hsgyjfou4l" TargetMode="External"/><Relationship Id="rId4" Type="http://schemas.openxmlformats.org/officeDocument/2006/relationships/hyperlink" Target="https://www.desmos.com/calculator/g25y7fxzou"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5-2-interpreting-graphs-to-solve-quadratic-equations"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5-3-choosing-an-effective-strategy-to-solve-quadratic-equation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8-quadratic-equations/8-5-4-analyzing-errors-when-solving-quadratic-equations"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work in this lesson builds on the idea that both graphing and rewriting quadratic equations in the form of </a:t>
            </a:r>
            <a:r>
              <a:rPr i="1" lang="en">
                <a:solidFill>
                  <a:schemeClr val="dk1"/>
                </a:solidFill>
                <a:latin typeface="Noto Sans"/>
                <a:ea typeface="Noto Sans"/>
                <a:cs typeface="Noto Sans"/>
                <a:sym typeface="Noto Sans"/>
              </a:rPr>
              <a:t>expression = 0</a:t>
            </a:r>
            <a:r>
              <a:rPr lang="en">
                <a:solidFill>
                  <a:schemeClr val="dk1"/>
                </a:solidFill>
                <a:latin typeface="Noto Sans"/>
                <a:ea typeface="Noto Sans"/>
                <a:cs typeface="Noto Sans"/>
                <a:sym typeface="Noto Sans"/>
              </a:rPr>
              <a:t> are useful strategies for solving equations. It also reinforces the ties between the zeros of a function and the horizontal intercepts of its graph, which students began exploring in an earlier unit.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to solve an equation such as −16𝑡</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+ 8𝑡 + 10 = 32 by graphing, students would graph 𝑦 = −16𝑡</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+ 8𝑡 + 10 and 𝑦 = 32 and inspect where the parabolic graph and the horizontal line intersect.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Here, students learn another way to use graphs to solve equations and to anticipate the number of solutions. Instead of graphing two separate equations—one quadratic and one linear—students learn that they can solve by rearranging the equation into the form </a:t>
            </a:r>
            <a:r>
              <a:rPr i="1" lang="en">
                <a:solidFill>
                  <a:schemeClr val="dk1"/>
                </a:solidFill>
                <a:latin typeface="Noto Sans"/>
                <a:ea typeface="Noto Sans"/>
                <a:cs typeface="Noto Sans"/>
                <a:sym typeface="Noto Sans"/>
              </a:rPr>
              <a:t>expression = 0</a:t>
            </a:r>
            <a:r>
              <a:rPr lang="en">
                <a:solidFill>
                  <a:schemeClr val="dk1"/>
                </a:solidFill>
                <a:latin typeface="Noto Sans"/>
                <a:ea typeface="Noto Sans"/>
                <a:cs typeface="Noto Sans"/>
                <a:sym typeface="Noto Sans"/>
              </a:rPr>
              <a:t>, graphing the equation </a:t>
            </a:r>
            <a:r>
              <a:rPr i="1" lang="en">
                <a:solidFill>
                  <a:schemeClr val="dk1"/>
                </a:solidFill>
                <a:latin typeface="Noto Sans"/>
                <a:ea typeface="Noto Sans"/>
                <a:cs typeface="Noto Sans"/>
                <a:sym typeface="Noto Sans"/>
              </a:rPr>
              <a:t>𝑦 = expression</a:t>
            </a:r>
            <a:r>
              <a:rPr lang="en">
                <a:solidFill>
                  <a:schemeClr val="dk1"/>
                </a:solidFill>
                <a:latin typeface="Noto Sans"/>
                <a:ea typeface="Noto Sans"/>
                <a:cs typeface="Noto Sans"/>
                <a:sym typeface="Noto Sans"/>
              </a:rPr>
              <a:t>, and finding the horizontal intercepts. Why does this make sense?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𝑥-coordinate of those intercepts produces a 𝑦-coordinate of 0, so they are the solutions to the equation </a:t>
            </a:r>
            <a:r>
              <a:rPr i="1" lang="en">
                <a:solidFill>
                  <a:schemeClr val="dk1"/>
                </a:solidFill>
                <a:latin typeface="Noto Sans"/>
                <a:ea typeface="Noto Sans"/>
                <a:cs typeface="Noto Sans"/>
                <a:sym typeface="Noto Sans"/>
              </a:rPr>
              <a:t>expression = 0</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number of horizontal intercepts tells us the instances when the 𝑦-coordinate is 0, which tells us the number of solutions to the equation.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Later in the lesson, students think about why a quadratic equation that has an expression in factored form on one side of the equal sign but does not have 0 on the other side cannot be solved the same way as when the equation is </a:t>
            </a:r>
            <a:r>
              <a:rPr i="1" lang="en">
                <a:solidFill>
                  <a:schemeClr val="dk1"/>
                </a:solidFill>
                <a:latin typeface="Noto Sans"/>
                <a:ea typeface="Noto Sans"/>
                <a:cs typeface="Noto Sans"/>
                <a:sym typeface="Noto Sans"/>
              </a:rPr>
              <a:t>expression = 0</a:t>
            </a:r>
            <a:r>
              <a:rPr lang="en">
                <a:solidFill>
                  <a:schemeClr val="dk1"/>
                </a:solidFill>
                <a:latin typeface="Noto Sans"/>
                <a:ea typeface="Noto Sans"/>
                <a:cs typeface="Noto Sans"/>
                <a:sym typeface="Noto Sans"/>
              </a:rPr>
              <a:t>. They also notice that dividing each side of a quadratic equation by a variable is not reliable because it eliminates one of the solutions.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Lesson Vocabulary</a:t>
            </a:r>
            <a:endParaRPr b="1">
              <a:solidFill>
                <a:schemeClr val="dk1"/>
              </a:solidFill>
            </a:endParaRPr>
          </a:p>
          <a:p>
            <a:pPr indent="0" lvl="0" marL="0" rtl="0" algn="l">
              <a:spcBef>
                <a:spcPts val="0"/>
              </a:spcBef>
              <a:spcAft>
                <a:spcPts val="0"/>
              </a:spcAft>
              <a:buNone/>
            </a:pPr>
            <a:r>
              <a:rPr lang="en">
                <a:solidFill>
                  <a:schemeClr val="dk1"/>
                </a:solidFill>
              </a:rPr>
              <a:t>To support student understanding of key vocabulary: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Introduce and review the vocabulary words students will see in this lesson.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Encourage students to notice how these words are used and to include them in their math discussions and explanations—both written and oral.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 a word wall to reinforce vocabulary. </a:t>
            </a:r>
            <a:r>
              <a:rPr lang="en" u="sng">
                <a:solidFill>
                  <a:schemeClr val="hlink"/>
                </a:solidFill>
                <a:hlinkClick r:id="rId2"/>
              </a:rPr>
              <a:t>Sample word wall cards are available here</a:t>
            </a:r>
            <a:r>
              <a:rPr lang="en">
                <a:solidFill>
                  <a:schemeClr val="dk1"/>
                </a:solidFill>
              </a:rPr>
              <a: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newcomers or students with beginning English proficiency, use these Quizlet sets to support vocabulary learning: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Unit 8 Spanish Vocabulary</a:t>
            </a:r>
            <a:r>
              <a:rPr lang="en">
                <a:solidFill>
                  <a:schemeClr val="dk1"/>
                </a:solidFill>
              </a:rPr>
              <a:t> – use first to build understanding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4"/>
              </a:rPr>
              <a:t>Unit 8 Vocabulary (English)</a:t>
            </a:r>
            <a:r>
              <a:rPr lang="en">
                <a:solidFill>
                  <a:schemeClr val="dk1"/>
                </a:solidFill>
              </a:rPr>
              <a:t> – use after anchoring in Spanish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b="1" lang="en">
                <a:solidFill>
                  <a:schemeClr val="dk1"/>
                </a:solidFill>
              </a:rPr>
              <a:t>Support for English Language Learners</a:t>
            </a:r>
            <a:endParaRPr b="1">
              <a:solidFill>
                <a:schemeClr val="dk1"/>
              </a:solidFill>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2(F) listen to and derive meaning from a variety of media such as audiotape, video, DVD, and CD-ROM to build and reinforce concept and language attainment</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3(B) expand and internalize initial English vocabulary by learning and using high-frequency English words necessary for identifying and describing people, places, and objects, by retelling simple stories</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3(E) share information in cooperative learning interactions</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a:t>
            </a:r>
            <a:endParaRPr>
              <a:solidFill>
                <a:schemeClr val="dk1"/>
              </a:solidFill>
            </a:endParaRPr>
          </a:p>
          <a:p>
            <a:pPr indent="0" lvl="0" marL="0" rtl="0" algn="l">
              <a:spcBef>
                <a:spcPts val="11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Alt text draft 1:</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Image of six rectangles connected by dotted lines conveying the progression of the Lesson. Each rectangle has an icon with text.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rectangle is green with a yellow icon and text. The icon is a rocket and text reads Warm Up.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second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third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fourth rectangle, which is light gray with a dark gray icon and text. The icon is a three progressively smaller bar graph rectangles with an arrow on top, following the slope. The text reads Cool Down.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fifth rectangle, which is light gray with a dark gray icon and text. The icon is a pencil tip and the text reads Practice.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sixth rectangle, which is light gray with a dark gray icon and text. The icon is a four arrows pointing at a circle. The text reads Lesson Synthesis.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reminds students of two facts: that to use the zero product property, the product of the factors must be 0, and that there is no number that can be squared to get a negative number. At this point, students don't yet know about complex numbers or that squaring a complex number produces a negative number. Consequently, for now we can just say that there is no number (with a silent "that you know about yet") that can be squared to get a negative number.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one problem at a time.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individually for each problem and ask them to give a signal when they have an answer and an explanation.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all problems displayed throughout the talk.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False. There are two solutions because there are two numbers that can be squared to get 9. Both 3 and –3 are possible solutions.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False. There is no solution to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+25=0 because no real number can be squared to get –25.</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True. There are two factors, 0 and 7, that could make the product of the expression 0.</a:t>
            </a:r>
            <a:endParaRPr sz="1300">
              <a:solidFill>
                <a:schemeClr val="dk1"/>
              </a:solidFill>
              <a:latin typeface="Calibri"/>
              <a:ea typeface="Calibri"/>
              <a:cs typeface="Calibri"/>
              <a:sym typeface="Calibri"/>
            </a:endParaRPr>
          </a:p>
          <a:p>
            <a:pPr indent="-311150" lvl="0" marL="457200" rtl="0" algn="l">
              <a:lnSpc>
                <a:spcPct val="115000"/>
              </a:lnSpc>
              <a:spcBef>
                <a:spcPts val="8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False. The product of the two factors is not 0, so we cannot solve it using the zero product property (which gives 5 and –7 as solutions). If we evaluate the expression </a:t>
            </a:r>
            <a:endParaRPr sz="1150">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rPr lang="en" sz="1350">
                <a:solidFill>
                  <a:schemeClr val="dk1"/>
                </a:solidFill>
                <a:latin typeface="Roboto"/>
                <a:ea typeface="Roboto"/>
                <a:cs typeface="Roboto"/>
                <a:sym typeface="Roboto"/>
              </a:rPr>
              <a:t>(𝑥−5)(𝑥+7)</a:t>
            </a:r>
            <a:r>
              <a:rPr lang="en" sz="1150">
                <a:solidFill>
                  <a:schemeClr val="dk1"/>
                </a:solidFill>
                <a:latin typeface="Roboto"/>
                <a:ea typeface="Roboto"/>
                <a:cs typeface="Roboto"/>
                <a:sym typeface="Roboto"/>
              </a:rPr>
              <a:t> at those two values, the result will be 0, not 12.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response and explanation for each problem. Record and display their responses for all to see. After each explanation, give the class a chance to agree or disagree. To involve more students in the conversation, consider asking:</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_______'s reasoning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_______'s strategy?"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understand the rationale that makes each statement true or false, as shown in the student response.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rgbClr val="9900FF"/>
                </a:solidFill>
                <a:latin typeface="Calibri"/>
                <a:ea typeface="Calibri"/>
                <a:cs typeface="Calibri"/>
                <a:sym typeface="Calibri"/>
              </a:rPr>
              <a:t>Action and Expression: Provide Access for Physical Action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Support effective and efficient use of tools and assistive technologies. To use graphing technology, some students may benefit from a demonstration or access to step-by-step instructions.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Organization; Memory; Attention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equations in which one side of the equal sign is not 0. To make one side equal 0 requires rearrangement. For example, to solve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 = 8, the equation needs to be rearranged to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 − 8 = 0. Yet because the expression on the left is no longer in factored form, the zero product property won't help after all, and another strategy is needed.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and provide access to graphing technology.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moment to think quietly about the first question.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ask them to briefly discuss their response with their partner before continuing with the rest of the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solutions to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 = 0 are 𝑥-values that make the expression have a value of 0. At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-intercepts, the </a:t>
            </a:r>
            <a:r>
              <a:rPr i="1" lang="en" sz="1300">
                <a:solidFill>
                  <a:schemeClr val="dk1"/>
                </a:solidFill>
                <a:latin typeface="Times New Roman"/>
                <a:ea typeface="Times New Roman"/>
                <a:cs typeface="Times New Roman"/>
                <a:sym typeface="Times New Roman"/>
              </a:rPr>
              <a:t>𝑦</a:t>
            </a:r>
            <a:r>
              <a:rPr lang="en" sz="1300">
                <a:solidFill>
                  <a:schemeClr val="dk1"/>
                </a:solidFill>
                <a:latin typeface="Calibri"/>
                <a:ea typeface="Calibri"/>
                <a:cs typeface="Calibri"/>
                <a:sym typeface="Calibri"/>
              </a:rPr>
              <a:t>-value of the expression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 is 0, so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-intercepts give the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solutions are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 and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 </a:t>
            </a:r>
            <a:r>
              <a:rPr lang="en" sz="1300" u="sng">
                <a:solidFill>
                  <a:schemeClr val="hlink"/>
                </a:solidFill>
                <a:latin typeface="Calibri"/>
                <a:ea typeface="Calibri"/>
                <a:cs typeface="Calibri"/>
                <a:sym typeface="Calibri"/>
                <a:hlinkClick r:id="rId2"/>
              </a:rPr>
              <a:t>DESMOS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3"/>
              </a:rPr>
              <a:t>DESMOS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no solutions for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 + 4 = 0. The graph has no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-intercept.  </a:t>
            </a:r>
            <a:r>
              <a:rPr lang="en" sz="1300" u="sng">
                <a:solidFill>
                  <a:schemeClr val="hlink"/>
                </a:solidFill>
                <a:latin typeface="Calibri"/>
                <a:ea typeface="Calibri"/>
                <a:cs typeface="Calibri"/>
                <a:sym typeface="Calibri"/>
                <a:hlinkClick r:id="rId4"/>
              </a:rPr>
              <a:t>DESMOS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a quadratic expression is equal to 0 and we want to find the unknown values, we can think of it as finding the zeros of a quadratic function, or finding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-intercepts of the graph of that function.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two solutions for the first equation, one solution for the second equation, and no solution for the last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enter the equation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− 3) = 0 into their graphing technology, they may see an error message, or they may see vertical lines. The lines will intersect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-axis at the solutions, but they are clearly not graphs of a quadratic function. Emphasize that we want to graph the function defined by </a:t>
            </a:r>
            <a:r>
              <a:rPr i="1" lang="en" sz="1300">
                <a:solidFill>
                  <a:schemeClr val="dk1"/>
                </a:solidFill>
                <a:latin typeface="Times New Roman"/>
                <a:ea typeface="Times New Roman"/>
                <a:cs typeface="Times New Roman"/>
                <a:sym typeface="Times New Roman"/>
              </a:rPr>
              <a:t>𝑦</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− 3) and use its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-intercepts to find the solution to the related equation. All the points on the two vertical lines do represent solutions to the equation (because the points along each vertical line satisfy the equation regardless of the value chosen for </a:t>
            </a:r>
            <a:r>
              <a:rPr i="1" lang="en" sz="1300">
                <a:solidFill>
                  <a:schemeClr val="dk1"/>
                </a:solidFill>
                <a:latin typeface="Times New Roman"/>
                <a:ea typeface="Times New Roman"/>
                <a:cs typeface="Times New Roman"/>
                <a:sym typeface="Times New Roman"/>
              </a:rPr>
              <a:t>𝑦</a:t>
            </a:r>
            <a:r>
              <a:rPr lang="en" sz="1300">
                <a:solidFill>
                  <a:schemeClr val="dk1"/>
                </a:solidFill>
                <a:latin typeface="Calibri"/>
                <a:ea typeface="Calibri"/>
                <a:cs typeface="Calibri"/>
                <a:sym typeface="Calibri"/>
              </a:rPr>
              <a:t>), but understanding this is beyond the expectations for students in this course.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students to share their responses, graphs, and explanations on how they used the graphs to solve the equations. Discuss questions such as: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the original equation (𝑥−5)(𝑥−3)=−1 and the rewritten one (𝑥−5)(𝑥−3)+1=0 equivalent?" (Yes, the equations are equivalent. In that example, 1 is added to both sides of the original equation.)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might it be helpful to rearrange the equation so that one side is an expression and the other side is 0?" (It allows us to find the zeros of the function defined by that expression. The zeros correspond to the 𝑥-intercepts of the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equation would you graph to solve this equation: (𝑥−4)(𝑥−6)=15?" ((𝑦=(𝑥−4)(𝑥−6)−15)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(𝑥+3)2−1=5?" (𝑦=(𝑥+3)2−6)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Make sure students understand that some quadratic functions have two zeros, some have one zero, and some have no zeros, so their respective graphs will have two, one, or no horizontal intercepts, respectively.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Likewise, some quadratic equations have two solutions, some have one solution, and some have no real solutions. (Because students won't know about numbers that aren't real until a future course, for now it is sufficient to say "no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 to (𝑥−3)(𝑥−5)=−1 is the 𝑥-value of the intersection point of the two graphs of 𝑦=(𝑥−3)(𝑥−5) and 𝑦=−1. This solution is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solutions to (𝑥−3)(𝑥−5)=0 are the 𝑥-values of the intersection points of the two graphs of 𝑦=(𝑥−3)(𝑥−5) and 𝑦=0. These solutions are 3 and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solutions to (𝑥−3)(𝑥−5)=3 are the 𝑥-values of the intersection points of the two graphs of 𝑦=(𝑥−3)(𝑥−5) and 𝑦=3. These solutions are 2 and 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a339d3b78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a339d3b78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AutoNum type="arabicPeriod" startAt="4"/>
            </a:pPr>
            <a:r>
              <a:rPr lang="en" sz="1200">
                <a:solidFill>
                  <a:schemeClr val="dk1"/>
                </a:solidFill>
                <a:latin typeface="Calibri"/>
                <a:ea typeface="Calibri"/>
                <a:cs typeface="Calibri"/>
                <a:sym typeface="Calibri"/>
              </a:rPr>
              <a:t>There are many different answers. For example: (</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− 3)(</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− 5) = 8, </a:t>
            </a:r>
            <a:r>
              <a:rPr lang="en" sz="1200">
                <a:solidFill>
                  <a:schemeClr val="dk1"/>
                </a:solidFill>
                <a:latin typeface="Calibri"/>
                <a:ea typeface="Calibri"/>
                <a:cs typeface="Calibri"/>
                <a:sym typeface="Calibri"/>
              </a:rPr>
              <a:t>(</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− 3)(</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− 5) = </a:t>
            </a:r>
            <a:r>
              <a:rPr lang="en" sz="1200">
                <a:solidFill>
                  <a:schemeClr val="dk1"/>
                </a:solidFill>
                <a:latin typeface="Calibri"/>
                <a:ea typeface="Calibri"/>
                <a:cs typeface="Calibri"/>
                <a:sym typeface="Calibri"/>
              </a:rPr>
              <a:t>15, </a:t>
            </a:r>
            <a:r>
              <a:rPr lang="en" sz="1200">
                <a:solidFill>
                  <a:schemeClr val="dk1"/>
                </a:solidFill>
                <a:latin typeface="Calibri"/>
                <a:ea typeface="Calibri"/>
                <a:cs typeface="Calibri"/>
                <a:sym typeface="Calibri"/>
              </a:rPr>
              <a:t>(</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− 3)(</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− 5) = </a:t>
            </a:r>
            <a:r>
              <a:rPr lang="en" sz="1200">
                <a:solidFill>
                  <a:schemeClr val="dk1"/>
                </a:solidFill>
                <a:latin typeface="Calibri"/>
                <a:ea typeface="Calibri"/>
                <a:cs typeface="Calibri"/>
                <a:sym typeface="Calibri"/>
              </a:rPr>
              <a:t>24</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AutoNum type="arabicPeriod" startAt="4"/>
            </a:pPr>
            <a:r>
              <a:rPr lang="en" sz="1200">
                <a:solidFill>
                  <a:schemeClr val="dk1"/>
                </a:solidFill>
                <a:latin typeface="Calibri"/>
                <a:ea typeface="Calibri"/>
                <a:cs typeface="Calibri"/>
                <a:sym typeface="Calibri"/>
              </a:rPr>
              <a:t>Starting at 𝑥=−1, add 1, then 3, then 5, and so on, to find the next 𝑥-value that yields whole-number solutions.  Because the expressions </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− 3</a:t>
            </a:r>
            <a:r>
              <a:rPr lang="en" sz="1200">
                <a:solidFill>
                  <a:schemeClr val="dk1"/>
                </a:solidFill>
                <a:latin typeface="Calibri"/>
                <a:ea typeface="Calibri"/>
                <a:cs typeface="Calibri"/>
                <a:sym typeface="Calibri"/>
              </a:rPr>
              <a:t> and </a:t>
            </a:r>
            <a:r>
              <a:rPr i="1" lang="en" sz="1200">
                <a:solidFill>
                  <a:schemeClr val="dk1"/>
                </a:solidFill>
                <a:latin typeface="Times New Roman"/>
                <a:ea typeface="Times New Roman"/>
                <a:cs typeface="Times New Roman"/>
                <a:sym typeface="Times New Roman"/>
              </a:rPr>
              <a:t>𝑥</a:t>
            </a:r>
            <a:r>
              <a:rPr lang="en" sz="1200">
                <a:solidFill>
                  <a:schemeClr val="dk1"/>
                </a:solidFill>
                <a:latin typeface="Calibri"/>
                <a:ea typeface="Calibri"/>
                <a:cs typeface="Calibri"/>
                <a:sym typeface="Calibri"/>
              </a:rPr>
              <a:t> − 5</a:t>
            </a:r>
            <a:r>
              <a:rPr lang="en" sz="1200">
                <a:solidFill>
                  <a:schemeClr val="dk1"/>
                </a:solidFill>
                <a:latin typeface="Calibri"/>
                <a:ea typeface="Calibri"/>
                <a:cs typeface="Calibri"/>
                <a:sym typeface="Calibri"/>
              </a:rPr>
              <a:t> represent numbers whose difference is 2, the values of 𝑧 have the form −1⋅1, 0⋅2, 1⋅3, 2⋅4, and so on.</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AutoNum type="arabicPeriod" startAt="4"/>
            </a:pPr>
            <a:r>
              <a:rPr lang="en" sz="1200">
                <a:solidFill>
                  <a:schemeClr val="dk1"/>
                </a:solidFill>
                <a:latin typeface="Calibri"/>
                <a:ea typeface="Calibri"/>
                <a:cs typeface="Calibri"/>
                <a:sym typeface="Calibri"/>
              </a:rPr>
              <a:t>Both have whole-number solutions. The values of 𝑥 that produce whole-number solutions are all 1 less than a square number.</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Look again at the graph of 𝑦 = (𝑥 + 3)(𝑥 − 6) + 22. There are no 𝑥-intercepts.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Look again at the graph of 𝑦 = (𝑥 + 3)(𝑥 − 6) + 22. There are no 𝑥-intercepts.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Look again at the graph of 𝑦 = (𝑥 + 3)(𝑥 − 6) + 22. There are no 𝑥-intercepts.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a:t>
            </a:r>
            <a:r>
              <a:rPr lang="en" sz="1300">
                <a:solidFill>
                  <a:schemeClr val="dk1"/>
                </a:solidFill>
                <a:latin typeface="Calibri"/>
                <a:ea typeface="Calibri"/>
                <a:cs typeface="Calibri"/>
                <a:sym typeface="Calibri"/>
              </a:rPr>
              <a:t>Look again at the graph of 𝑦 = (𝑥 + 3)(𝑥 − 6) + 22. There are no 𝑥-intercepts</a:t>
            </a:r>
            <a:r>
              <a:rPr lang="en" sz="1300">
                <a:solidFill>
                  <a:schemeClr val="dk1"/>
                </a:solidFill>
                <a:latin typeface="Calibri"/>
                <a:ea typeface="Calibri"/>
                <a:cs typeface="Calibri"/>
                <a:sym typeface="Calibri"/>
              </a:rPr>
              <a:t>. This means there are no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Remember, when a quadratic expression is equal to 0 and we want to find the unknown values, we can think of it as finding the zeros of a quadratic function, or finding the 𝑥-intercepts of the graph of that function.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the work that explains how to solve these examples.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Engagement: Provide Access by Recruiting Interest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Leverage choice around perceived challenge. Invite students to select four of the six equations to solve. Chunking this task into more manageable parts may also support students who benefit from additional processing time.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150">
                <a:solidFill>
                  <a:schemeClr val="dk1"/>
                </a:solidFill>
                <a:latin typeface="Roboto"/>
                <a:ea typeface="Roboto"/>
                <a:cs typeface="Roboto"/>
                <a:sym typeface="Roboto"/>
              </a:rPr>
              <a:t>Organization; Attention;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gives students an opportunity to practice solving quadratic equations and deciding on an effective strategy. Some equations can be easily solved by reasoning. Others would require solving by graphing because students have not yet learned the strategies to solve algebraically. Students who use graphing technology only when needed practice choosing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continued access to technology.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reminding students to try to use reasoning to solve the equations </a:t>
            </a:r>
            <a:r>
              <a:rPr i="1" lang="en" sz="1300">
                <a:solidFill>
                  <a:schemeClr val="dk1"/>
                </a:solidFill>
                <a:latin typeface="Calibri"/>
                <a:ea typeface="Calibri"/>
                <a:cs typeface="Calibri"/>
                <a:sym typeface="Calibri"/>
              </a:rPr>
              <a:t>before</a:t>
            </a:r>
            <a:r>
              <a:rPr lang="en" sz="1300">
                <a:solidFill>
                  <a:schemeClr val="dk1"/>
                </a:solidFill>
                <a:latin typeface="Calibri"/>
                <a:ea typeface="Calibri"/>
                <a:cs typeface="Calibri"/>
                <a:sym typeface="Calibri"/>
              </a:rPr>
              <a:t> using any of the other strategies from this lesson.</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11 and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 and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 and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34 and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−29</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their solutions and strategies. If not mentioned by students' explanations, highlight that:</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first three equations, as well as the equation (𝑥 + 1)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can be solved by reasoning, and graphing is not necessary.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last three equations can be solved by graphing. There are two ways to do so, as shown in a previous activity.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way is to graph each side of the equation separately: 𝑦 = </a:t>
            </a:r>
            <a:r>
              <a:rPr i="1" lang="en" sz="1300">
                <a:solidFill>
                  <a:schemeClr val="dk1"/>
                </a:solidFill>
                <a:latin typeface="Calibri"/>
                <a:ea typeface="Calibri"/>
                <a:cs typeface="Calibri"/>
                <a:sym typeface="Calibri"/>
              </a:rPr>
              <a:t>expression</a:t>
            </a:r>
            <a:r>
              <a:rPr lang="en" sz="1300">
                <a:solidFill>
                  <a:schemeClr val="dk1"/>
                </a:solidFill>
                <a:latin typeface="Calibri"/>
                <a:ea typeface="Calibri"/>
                <a:cs typeface="Calibri"/>
                <a:sym typeface="Calibri"/>
              </a:rPr>
              <a:t> on one side and 𝑦 = </a:t>
            </a:r>
            <a:r>
              <a:rPr i="1" lang="en" sz="1300">
                <a:solidFill>
                  <a:schemeClr val="dk1"/>
                </a:solidFill>
                <a:latin typeface="Calibri"/>
                <a:ea typeface="Calibri"/>
                <a:cs typeface="Calibri"/>
                <a:sym typeface="Calibri"/>
              </a:rPr>
              <a:t>number</a:t>
            </a:r>
            <a:r>
              <a:rPr lang="en" sz="1300">
                <a:solidFill>
                  <a:schemeClr val="dk1"/>
                </a:solidFill>
                <a:latin typeface="Calibri"/>
                <a:ea typeface="Calibri"/>
                <a:cs typeface="Calibri"/>
                <a:sym typeface="Calibri"/>
              </a:rPr>
              <a:t> on the other side.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Another way is to rearrange the equation such that it is in the form of </a:t>
            </a:r>
            <a:r>
              <a:rPr i="1" lang="en" sz="1300">
                <a:solidFill>
                  <a:schemeClr val="dk1"/>
                </a:solidFill>
                <a:latin typeface="Calibri"/>
                <a:ea typeface="Calibri"/>
                <a:cs typeface="Calibri"/>
                <a:sym typeface="Calibri"/>
              </a:rPr>
              <a:t>expression</a:t>
            </a:r>
            <a:r>
              <a:rPr lang="en" sz="1300">
                <a:solidFill>
                  <a:schemeClr val="dk1"/>
                </a:solidFill>
                <a:latin typeface="Calibri"/>
                <a:ea typeface="Calibri"/>
                <a:cs typeface="Calibri"/>
                <a:sym typeface="Calibri"/>
              </a:rPr>
              <a:t> = 0, graph 𝑦 = </a:t>
            </a:r>
            <a:r>
              <a:rPr i="1" lang="en" sz="1300">
                <a:solidFill>
                  <a:schemeClr val="dk1"/>
                </a:solidFill>
                <a:latin typeface="Calibri"/>
                <a:ea typeface="Calibri"/>
                <a:cs typeface="Calibri"/>
                <a:sym typeface="Calibri"/>
              </a:rPr>
              <a:t>expression</a:t>
            </a:r>
            <a:r>
              <a:rPr lang="en" sz="1300">
                <a:solidFill>
                  <a:schemeClr val="dk1"/>
                </a:solidFill>
                <a:latin typeface="Calibri"/>
                <a:ea typeface="Calibri"/>
                <a:cs typeface="Calibri"/>
                <a:sym typeface="Calibri"/>
              </a:rPr>
              <a:t>, and then find the </a:t>
            </a:r>
            <a:r>
              <a:rPr i="1"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 (𝑥 + 1)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states that some number squared is –4. Because no number can be squared to get a negative number, we can reason that there are no solutions. If this equation is solved by graphing 𝑦 = (𝑥 + 1)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the graph would show no </a:t>
            </a:r>
            <a:r>
              <a:rPr i="1"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-intercepts. This also tells us that there are no solutions.</a:t>
            </a:r>
            <a:endParaRPr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problems similar to questions 1-6 of activity </a:t>
            </a:r>
            <a:r>
              <a:rPr b="1" lang="en">
                <a:solidFill>
                  <a:schemeClr val="dk1"/>
                </a:solidFill>
                <a:latin typeface="Noto Sans"/>
                <a:ea typeface="Noto Sans"/>
                <a:cs typeface="Noto Sans"/>
                <a:sym typeface="Noto Sans"/>
              </a:rPr>
              <a:t>8.5.3.  </a:t>
            </a:r>
            <a:r>
              <a:rPr lang="en">
                <a:solidFill>
                  <a:schemeClr val="dk1"/>
                </a:solidFill>
                <a:highlight>
                  <a:srgbClr val="FFFF00"/>
                </a:highlight>
                <a:latin typeface="Noto Sans"/>
                <a:ea typeface="Noto Sans"/>
                <a:cs typeface="Noto Sans"/>
                <a:sym typeface="Noto Sans"/>
              </a:rPr>
              <a:t>The examples in the video are different from those in the learning activity! </a:t>
            </a:r>
            <a:endParaRPr>
              <a:solidFill>
                <a:schemeClr val="dk1"/>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Graph the equation 𝑦=(𝑥−6)(𝑥+5)+30.25. There is one 𝑥-intercept at (0.5,0).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This equation is best solved by graphing. Substitute 0.5 in for 𝑥 and check to see if the equation is true. (0.5−6)(0.5+5)=−30.25. Since the equation is true, 0.5 is correct.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Graph the equation 𝑦=(𝑥−6)(𝑥+5)+30.25. There is one 𝑥-intercept at (0.5,0).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Graph the equation 𝑦=(𝑥−6)(𝑥+5)+30.25. There is one 𝑥-intercept at (0.5,0).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possible, try to use reasoning </a:t>
            </a:r>
            <a:r>
              <a:rPr i="1" lang="en" sz="1300">
                <a:solidFill>
                  <a:schemeClr val="dk1"/>
                </a:solidFill>
                <a:latin typeface="Calibri"/>
                <a:ea typeface="Calibri"/>
                <a:cs typeface="Calibri"/>
                <a:sym typeface="Calibri"/>
              </a:rPr>
              <a:t>before</a:t>
            </a:r>
            <a:r>
              <a:rPr lang="en" sz="1300">
                <a:solidFill>
                  <a:schemeClr val="dk1"/>
                </a:solidFill>
                <a:latin typeface="Calibri"/>
                <a:ea typeface="Calibri"/>
                <a:cs typeface="Calibri"/>
                <a:sym typeface="Calibri"/>
              </a:rPr>
              <a:t> using any of the strategies covered in this lesson.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rgbClr val="1D2125"/>
                </a:solidFill>
                <a:latin typeface="Calibri"/>
                <a:ea typeface="Calibri"/>
                <a:cs typeface="Calibri"/>
                <a:sym typeface="Calibri"/>
              </a:rPr>
              <a:t> for the work that explains how to solve these specific examples and for additional examples.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(10 minutes)</a:t>
            </a:r>
            <a:endParaRPr b="1" sz="1300">
              <a:solidFill>
                <a:schemeClr val="dk1"/>
              </a:solidFill>
              <a:latin typeface="Calibri"/>
              <a:ea typeface="Calibri"/>
              <a:cs typeface="Calibri"/>
              <a:sym typeface="Calibri"/>
            </a:endParaRPr>
          </a:p>
          <a:p>
            <a:pPr indent="0" lvl="0" marL="0" rtl="0" algn="l">
              <a:lnSpc>
                <a:spcPct val="115000"/>
              </a:lnSpc>
              <a:spcBef>
                <a:spcPts val="400"/>
              </a:spcBef>
              <a:spcAft>
                <a:spcPts val="0"/>
              </a:spcAft>
              <a:buNone/>
            </a:pPr>
            <a:r>
              <a:rPr lang="en" sz="1300">
                <a:solidFill>
                  <a:schemeClr val="dk1"/>
                </a:solidFill>
                <a:latin typeface="Calibri"/>
                <a:ea typeface="Calibri"/>
                <a:cs typeface="Calibri"/>
                <a:sym typeface="Calibri"/>
              </a:rPr>
              <a:t>Keep students in groups of two and ask them to work quietly on the questions before discussing their responses with a partner.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ccess the </a:t>
            </a:r>
            <a:r>
              <a:rPr lang="en" sz="1300" u="sng">
                <a:solidFill>
                  <a:schemeClr val="hlink"/>
                </a:solidFill>
                <a:latin typeface="Calibri"/>
                <a:ea typeface="Calibri"/>
                <a:cs typeface="Calibri"/>
                <a:sym typeface="Calibri"/>
                <a:hlinkClick r:id="rId2"/>
              </a:rPr>
              <a:t>online Teacher’s Guide</a:t>
            </a:r>
            <a:r>
              <a:rPr lang="en" sz="1300">
                <a:solidFill>
                  <a:schemeClr val="dk1"/>
                </a:solidFill>
                <a:latin typeface="Calibri"/>
                <a:ea typeface="Calibri"/>
                <a:cs typeface="Calibri"/>
                <a:sym typeface="Calibri"/>
              </a:rPr>
              <a:t> for information</a:t>
            </a:r>
            <a:r>
              <a:rPr lang="en" sz="1300">
                <a:solidFill>
                  <a:schemeClr val="dk1"/>
                </a:solidFill>
                <a:latin typeface="Calibri"/>
                <a:ea typeface="Calibri"/>
                <a:cs typeface="Calibri"/>
                <a:sym typeface="Calibri"/>
              </a:rPr>
              <a:t> about a MLR available for this activity for emerging bilinguals.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questions, answers, and Response to Student Thinking are on the next slide.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993263e4e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993263e4e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(10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Priya solved the equation using the reasoning we would use with the zero product property, but the zero product property only works if the product of two factors is 0. We can tell that 12 isn't a solution because (12−5)(12+1) is 91, not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Agree with Mai's strategy. By substituting 0 for 𝑥 and then 10 for 𝑥, you can see that they are both solutions to the original equation. Diego's strategy of dividing by a variable eliminates one of the solutions, leaving only one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There are no numbers we can square to get a negative product. The equation has no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Only 3 makes the equation true. The solution is 𝑥=3.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b="1" sz="1300">
              <a:solidFill>
                <a:schemeClr val="dk1"/>
              </a:solidFill>
              <a:latin typeface="Calibri"/>
              <a:ea typeface="Calibri"/>
              <a:cs typeface="Calibri"/>
              <a:sym typeface="Calibri"/>
            </a:endParaRPr>
          </a:p>
          <a:p>
            <a:pPr indent="-298450" lvl="0" marL="457200" rtl="0" algn="l">
              <a:lnSpc>
                <a:spcPct val="115000"/>
              </a:lnSpc>
              <a:spcBef>
                <a:spcPts val="1100"/>
              </a:spcBef>
              <a:spcAft>
                <a:spcPts val="0"/>
              </a:spcAft>
              <a:buClr>
                <a:schemeClr val="dk1"/>
              </a:buClr>
              <a:buSzPts val="1100"/>
              <a:buFont typeface="Roboto"/>
              <a:buChar char="●"/>
            </a:pPr>
            <a:r>
              <a:rPr lang="en" sz="1150">
                <a:solidFill>
                  <a:schemeClr val="dk1"/>
                </a:solidFill>
                <a:latin typeface="Roboto"/>
                <a:ea typeface="Roboto"/>
                <a:cs typeface="Roboto"/>
                <a:sym typeface="Roboto"/>
              </a:rPr>
              <a:t>For the first question, make sure students understand that the zero product property only works when the product of the factors is 0. While substituting 6 for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 in the expression does produce 7, substituting 12 does not give the same result.</a:t>
            </a:r>
            <a:endParaRPr sz="115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sz="1150">
                <a:solidFill>
                  <a:schemeClr val="dk1"/>
                </a:solidFill>
                <a:latin typeface="Roboto"/>
                <a:ea typeface="Roboto"/>
                <a:cs typeface="Roboto"/>
                <a:sym typeface="Roboto"/>
              </a:rPr>
              <a:t>For the second question, consider graphing the function </a:t>
            </a:r>
            <a:r>
              <a:rPr lang="en" sz="1350">
                <a:solidFill>
                  <a:schemeClr val="dk1"/>
                </a:solidFill>
                <a:latin typeface="Roboto"/>
                <a:ea typeface="Roboto"/>
                <a:cs typeface="Roboto"/>
                <a:sym typeface="Roboto"/>
              </a:rPr>
              <a:t>𝑦=𝑥</a:t>
            </a:r>
            <a:r>
              <a:rPr lang="en" sz="950">
                <a:solidFill>
                  <a:schemeClr val="dk1"/>
                </a:solidFill>
                <a:latin typeface="Roboto"/>
                <a:ea typeface="Roboto"/>
                <a:cs typeface="Roboto"/>
                <a:sym typeface="Roboto"/>
              </a:rPr>
              <a:t>2</a:t>
            </a:r>
            <a:r>
              <a:rPr lang="en" sz="1350">
                <a:solidFill>
                  <a:schemeClr val="dk1"/>
                </a:solidFill>
                <a:latin typeface="Roboto"/>
                <a:ea typeface="Roboto"/>
                <a:cs typeface="Roboto"/>
                <a:sym typeface="Roboto"/>
              </a:rPr>
              <a:t>−10𝑥 </a:t>
            </a:r>
            <a:r>
              <a:rPr lang="en" sz="1150">
                <a:solidFill>
                  <a:schemeClr val="dk1"/>
                </a:solidFill>
                <a:latin typeface="Roboto"/>
                <a:ea typeface="Roboto"/>
                <a:cs typeface="Roboto"/>
                <a:sym typeface="Roboto"/>
              </a:rPr>
              <a:t>so students can see that the graph intersects the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-axis at two points, which means that there are two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-values that give a zero output: 0 and 10. Rewriting </a:t>
            </a:r>
            <a:r>
              <a:rPr lang="en" sz="1350">
                <a:solidFill>
                  <a:schemeClr val="dk1"/>
                </a:solidFill>
                <a:latin typeface="Roboto"/>
                <a:ea typeface="Roboto"/>
                <a:cs typeface="Roboto"/>
                <a:sym typeface="Roboto"/>
              </a:rPr>
              <a:t>𝑥</a:t>
            </a:r>
            <a:r>
              <a:rPr lang="en" sz="950">
                <a:solidFill>
                  <a:schemeClr val="dk1"/>
                </a:solidFill>
                <a:latin typeface="Roboto"/>
                <a:ea typeface="Roboto"/>
                <a:cs typeface="Roboto"/>
                <a:sym typeface="Roboto"/>
              </a:rPr>
              <a:t>2</a:t>
            </a:r>
            <a:r>
              <a:rPr lang="en" sz="1350">
                <a:solidFill>
                  <a:schemeClr val="dk1"/>
                </a:solidFill>
                <a:latin typeface="Roboto"/>
                <a:ea typeface="Roboto"/>
                <a:cs typeface="Roboto"/>
                <a:sym typeface="Roboto"/>
              </a:rPr>
              <a:t>−10𝑥</a:t>
            </a:r>
            <a:r>
              <a:rPr lang="en" sz="1150">
                <a:solidFill>
                  <a:schemeClr val="dk1"/>
                </a:solidFill>
                <a:latin typeface="Roboto"/>
                <a:ea typeface="Roboto"/>
                <a:cs typeface="Roboto"/>
                <a:sym typeface="Roboto"/>
              </a:rPr>
              <a:t> into the factored form, writing it to equal 0, and solving </a:t>
            </a:r>
            <a:r>
              <a:rPr lang="en" sz="1350">
                <a:solidFill>
                  <a:schemeClr val="dk1"/>
                </a:solidFill>
                <a:latin typeface="Roboto"/>
                <a:ea typeface="Roboto"/>
                <a:cs typeface="Roboto"/>
                <a:sym typeface="Roboto"/>
              </a:rPr>
              <a:t>𝑥(𝑥−10)=0</a:t>
            </a:r>
            <a:r>
              <a:rPr lang="en" sz="1150">
                <a:solidFill>
                  <a:schemeClr val="dk1"/>
                </a:solidFill>
                <a:latin typeface="Roboto"/>
                <a:ea typeface="Roboto"/>
                <a:cs typeface="Roboto"/>
                <a:sym typeface="Roboto"/>
              </a:rPr>
              <a:t> allow us to see that this is indeed the case.</a:t>
            </a:r>
            <a:endParaRPr sz="1150">
              <a:solidFill>
                <a:schemeClr val="dk1"/>
              </a:solidFill>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sz="1150">
                <a:solidFill>
                  <a:schemeClr val="dk1"/>
                </a:solidFill>
                <a:latin typeface="Roboto"/>
                <a:ea typeface="Roboto"/>
                <a:cs typeface="Roboto"/>
                <a:sym typeface="Roboto"/>
              </a:rPr>
              <a:t>Dividing each side by a variable (as Diego did) seems to enable us to isolate the remaining variable, but only one solution remains. Dividing each side of an equation by </a:t>
            </a:r>
            <a:r>
              <a:rPr lang="en" sz="1350">
                <a:solidFill>
                  <a:schemeClr val="dk1"/>
                </a:solidFill>
                <a:latin typeface="Roboto"/>
                <a:ea typeface="Roboto"/>
                <a:cs typeface="Roboto"/>
                <a:sym typeface="Roboto"/>
              </a:rPr>
              <a:t>𝑥 </a:t>
            </a:r>
            <a:r>
              <a:rPr lang="en" sz="1150">
                <a:solidFill>
                  <a:schemeClr val="dk1"/>
                </a:solidFill>
                <a:latin typeface="Roboto"/>
                <a:ea typeface="Roboto"/>
                <a:cs typeface="Roboto"/>
                <a:sym typeface="Roboto"/>
              </a:rPr>
              <a:t>is not a valid move because when </a:t>
            </a:r>
            <a:r>
              <a:rPr lang="en" sz="1350">
                <a:solidFill>
                  <a:schemeClr val="dk1"/>
                </a:solidFill>
                <a:latin typeface="Roboto"/>
                <a:ea typeface="Roboto"/>
                <a:cs typeface="Roboto"/>
                <a:sym typeface="Roboto"/>
              </a:rPr>
              <a:t>𝑥 </a:t>
            </a:r>
            <a:r>
              <a:rPr lang="en" sz="1150">
                <a:solidFill>
                  <a:schemeClr val="dk1"/>
                </a:solidFill>
                <a:latin typeface="Roboto"/>
                <a:ea typeface="Roboto"/>
                <a:cs typeface="Roboto"/>
                <a:sym typeface="Roboto"/>
              </a:rPr>
              <a:t>is 0, the expressions on each side become undefined.</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150">
                <a:solidFill>
                  <a:schemeClr val="dk1"/>
                </a:solidFill>
                <a:latin typeface="Roboto"/>
                <a:ea typeface="Roboto"/>
                <a:cs typeface="Roboto"/>
                <a:sym typeface="Roboto"/>
              </a:rPr>
              <a:t>Consider synthesizing the work in this lesson and connecting it to prior work by discussing these questions with students.</a:t>
            </a:r>
            <a:endParaRPr b="1"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Answers to discussion questions</a:t>
            </a:r>
            <a:endParaRPr b="1" sz="1300">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Roboto"/>
              <a:buAutoNum type="arabicPeriod"/>
            </a:pPr>
            <a:r>
              <a:rPr lang="en" sz="1150">
                <a:solidFill>
                  <a:schemeClr val="dk1"/>
                </a:solidFill>
                <a:latin typeface="Roboto"/>
                <a:ea typeface="Roboto"/>
                <a:cs typeface="Roboto"/>
                <a:sym typeface="Roboto"/>
              </a:rPr>
              <a:t>The simplest way would be to use the zero product property, which tells us that one of the factors must be 0, so </a:t>
            </a:r>
            <a:r>
              <a:rPr lang="en" sz="1350">
                <a:solidFill>
                  <a:schemeClr val="dk1"/>
                </a:solidFill>
                <a:latin typeface="Roboto"/>
                <a:ea typeface="Roboto"/>
                <a:cs typeface="Roboto"/>
                <a:sym typeface="Roboto"/>
              </a:rPr>
              <a:t>𝑥=0 </a:t>
            </a:r>
            <a:r>
              <a:rPr lang="en" sz="1150">
                <a:solidFill>
                  <a:schemeClr val="dk1"/>
                </a:solidFill>
                <a:latin typeface="Roboto"/>
                <a:ea typeface="Roboto"/>
                <a:cs typeface="Roboto"/>
                <a:sym typeface="Roboto"/>
              </a:rPr>
              <a:t>and </a:t>
            </a:r>
            <a:r>
              <a:rPr lang="en" sz="1350">
                <a:solidFill>
                  <a:schemeClr val="dk1"/>
                </a:solidFill>
                <a:latin typeface="Roboto"/>
                <a:ea typeface="Roboto"/>
                <a:cs typeface="Roboto"/>
                <a:sym typeface="Roboto"/>
              </a:rPr>
              <a:t>𝑥=250</a:t>
            </a: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No. We can just graph </a:t>
            </a:r>
            <a:r>
              <a:rPr lang="en" sz="1350">
                <a:solidFill>
                  <a:schemeClr val="dk1"/>
                </a:solidFill>
                <a:latin typeface="Roboto"/>
                <a:ea typeface="Roboto"/>
                <a:cs typeface="Roboto"/>
                <a:sym typeface="Roboto"/>
              </a:rPr>
              <a:t>𝑦=𝑥(𝑥−250) </a:t>
            </a:r>
            <a:r>
              <a:rPr lang="en" sz="1150">
                <a:solidFill>
                  <a:schemeClr val="dk1"/>
                </a:solidFill>
                <a:latin typeface="Roboto"/>
                <a:ea typeface="Roboto"/>
                <a:cs typeface="Roboto"/>
                <a:sym typeface="Roboto"/>
              </a:rPr>
              <a:t>and look for the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-intercepts of the graph.</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No, because the expression on the left does not equal 0.</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We can rewrite the equation as </a:t>
            </a:r>
            <a:r>
              <a:rPr lang="en" sz="1350">
                <a:solidFill>
                  <a:schemeClr val="dk1"/>
                </a:solidFill>
                <a:latin typeface="Roboto"/>
                <a:ea typeface="Roboto"/>
                <a:cs typeface="Roboto"/>
                <a:sym typeface="Roboto"/>
              </a:rPr>
              <a:t>𝑥(𝑥−250)−100=0</a:t>
            </a:r>
            <a:r>
              <a:rPr lang="en" sz="1150">
                <a:solidFill>
                  <a:schemeClr val="dk1"/>
                </a:solidFill>
                <a:latin typeface="Roboto"/>
                <a:ea typeface="Roboto"/>
                <a:cs typeface="Roboto"/>
                <a:sym typeface="Roboto"/>
              </a:rPr>
              <a:t>, graph </a:t>
            </a:r>
            <a:r>
              <a:rPr lang="en" sz="1350">
                <a:solidFill>
                  <a:schemeClr val="dk1"/>
                </a:solidFill>
                <a:latin typeface="Roboto"/>
                <a:ea typeface="Roboto"/>
                <a:cs typeface="Roboto"/>
                <a:sym typeface="Roboto"/>
              </a:rPr>
              <a:t>𝑦=𝑥(𝑥−250)−100</a:t>
            </a:r>
            <a:r>
              <a:rPr lang="en" sz="1150">
                <a:solidFill>
                  <a:schemeClr val="dk1"/>
                </a:solidFill>
                <a:latin typeface="Roboto"/>
                <a:ea typeface="Roboto"/>
                <a:cs typeface="Roboto"/>
                <a:sym typeface="Roboto"/>
              </a:rPr>
              <a:t>, and see what the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-intercepts are.</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The number of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-intercepts reveals the number of solutions.</a:t>
            </a:r>
            <a:endParaRPr sz="115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sz="115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Remind students that examining a graph is not a reliable way to get exact solutions to an equation. For example, the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-intercepts of the graph for </a:t>
            </a:r>
            <a:r>
              <a:rPr lang="en" sz="1350">
                <a:solidFill>
                  <a:schemeClr val="dk1"/>
                </a:solidFill>
                <a:latin typeface="Roboto"/>
                <a:ea typeface="Roboto"/>
                <a:cs typeface="Roboto"/>
                <a:sym typeface="Roboto"/>
              </a:rPr>
              <a:t>𝑦=𝑥(𝑥−250)−100 </a:t>
            </a:r>
            <a:r>
              <a:rPr lang="en" sz="1150">
                <a:solidFill>
                  <a:schemeClr val="dk1"/>
                </a:solidFill>
                <a:latin typeface="Roboto"/>
                <a:ea typeface="Roboto"/>
                <a:cs typeface="Roboto"/>
                <a:sym typeface="Roboto"/>
              </a:rPr>
              <a:t>are </a:t>
            </a:r>
            <a:r>
              <a:rPr lang="en" sz="1350">
                <a:solidFill>
                  <a:schemeClr val="dk1"/>
                </a:solidFill>
                <a:latin typeface="Roboto"/>
                <a:ea typeface="Roboto"/>
                <a:cs typeface="Roboto"/>
                <a:sym typeface="Roboto"/>
              </a:rPr>
              <a:t>(−0.399,0)</a:t>
            </a:r>
            <a:r>
              <a:rPr lang="en" sz="1150">
                <a:solidFill>
                  <a:schemeClr val="dk1"/>
                </a:solidFill>
                <a:latin typeface="Roboto"/>
                <a:ea typeface="Roboto"/>
                <a:cs typeface="Roboto"/>
                <a:sym typeface="Roboto"/>
              </a:rPr>
              <a:t> and </a:t>
            </a:r>
            <a:r>
              <a:rPr lang="en" sz="1350">
                <a:solidFill>
                  <a:schemeClr val="dk1"/>
                </a:solidFill>
                <a:latin typeface="Roboto"/>
                <a:ea typeface="Roboto"/>
                <a:cs typeface="Roboto"/>
                <a:sym typeface="Roboto"/>
              </a:rPr>
              <a:t>(250.399,0)</a:t>
            </a:r>
            <a:r>
              <a:rPr lang="en" sz="1150">
                <a:solidFill>
                  <a:schemeClr val="dk1"/>
                </a:solidFill>
                <a:latin typeface="Roboto"/>
                <a:ea typeface="Roboto"/>
                <a:cs typeface="Roboto"/>
                <a:sym typeface="Roboto"/>
              </a:rPr>
              <a:t>, and those </a:t>
            </a:r>
            <a:r>
              <a:rPr lang="en" sz="1350">
                <a:solidFill>
                  <a:schemeClr val="dk1"/>
                </a:solidFill>
                <a:latin typeface="Roboto"/>
                <a:ea typeface="Roboto"/>
                <a:cs typeface="Roboto"/>
                <a:sym typeface="Roboto"/>
              </a:rPr>
              <a:t>𝑥</a:t>
            </a:r>
            <a:r>
              <a:rPr lang="en" sz="1150">
                <a:solidFill>
                  <a:schemeClr val="dk1"/>
                </a:solidFill>
                <a:latin typeface="Roboto"/>
                <a:ea typeface="Roboto"/>
                <a:cs typeface="Roboto"/>
                <a:sym typeface="Roboto"/>
              </a:rPr>
              <a:t>-coordinates are likely rounded results.</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To solve equations exactly, we need to use algebraic means. In upcoming lessons, we'll learn more strategies for doing so.</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t/>
            </a:r>
            <a:endParaRPr sz="1150">
              <a:solidFill>
                <a:schemeClr val="dk1"/>
              </a:solidFill>
              <a:latin typeface="Roboto"/>
              <a:ea typeface="Roboto"/>
              <a:cs typeface="Roboto"/>
              <a:sym typeface="Roboto"/>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7.png"/><Relationship Id="rId7" Type="http://schemas.openxmlformats.org/officeDocument/2006/relationships/image" Target="../media/image11.png"/><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hyperlink" Target="https://k12.openstax.org/contents/raise/resources/2c2987f83130584132cad08b60ad0d3ba45a32b9" TargetMode="External"/><Relationship Id="rId5" Type="http://schemas.openxmlformats.org/officeDocument/2006/relationships/image" Target="../media/image4.png"/><Relationship Id="rId6"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hyperlink" Target="https://www.desmos.com/calculator/yvt1fmrsvz"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slide" Target="/ppt/slides/slide12.xml"/><Relationship Id="rId5" Type="http://schemas.openxmlformats.org/officeDocument/2006/relationships/hyperlink" Target="https://www.desmos.com/calculator/hsgyjfou4l" TargetMode="External"/><Relationship Id="rId6" Type="http://schemas.openxmlformats.org/officeDocument/2006/relationships/hyperlink" Target="https://www.desmos.com/calculator/g25y7fxzou"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9.jpg"/><Relationship Id="rId4" Type="http://schemas.openxmlformats.org/officeDocument/2006/relationships/hyperlink" Target="https://youtu.be/Wk9msF13i-Q?si=qmERC7u018y3yIwP" TargetMode="External"/><Relationship Id="rId5" Type="http://schemas.openxmlformats.org/officeDocument/2006/relationships/hyperlink" Target="https://youtu.be/Wk9msF13i-Q?si=qmERC7u018y3yIwP" TargetMode="External"/><Relationship Id="rId6" Type="http://schemas.openxmlformats.org/officeDocument/2006/relationships/hyperlink" Target="http://www.youtube.com/watch?v=Wk9msF13i-Q" TargetMode="External"/><Relationship Id="rId7" Type="http://schemas.openxmlformats.org/officeDocument/2006/relationships/image" Target="../media/image3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jp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a:t>
            </a:r>
            <a:r>
              <a:rPr b="1" lang="en">
                <a:latin typeface="Calibri"/>
                <a:ea typeface="Calibri"/>
                <a:cs typeface="Calibri"/>
                <a:sym typeface="Calibri"/>
              </a:rPr>
              <a:t> </a:t>
            </a:r>
            <a:r>
              <a:rPr lang="en"/>
              <a:t>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8.5 How Many Solutions?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{1525EADC-A1B3-427B-993F-F28B8D79CB34}</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lang="en" sz="2100">
                <a:solidFill>
                  <a:srgbClr val="F3F3F3"/>
                </a:solidFill>
              </a:rPr>
              <a:t>Explain why dividing by a variable to solve a quadratic equation is not a good strategy.</a:t>
            </a:r>
            <a:endParaRPr sz="2100">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sz="2100">
                <a:solidFill>
                  <a:srgbClr val="F3F3F3"/>
                </a:solidFill>
              </a:rPr>
              <a:t>Explain why quadratic equations can have no solutions and explain why there are none.</a:t>
            </a:r>
            <a:r>
              <a:rPr lang="en">
                <a:solidFill>
                  <a:srgbClr val="F3F3F3"/>
                </a:solidFill>
              </a:rPr>
              <a:t> </a:t>
            </a:r>
            <a:endParaRPr>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8.5 How Many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52745"/>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6550" lvl="0" marL="457200" rtl="0" algn="l">
              <a:spcBef>
                <a:spcPts val="1200"/>
              </a:spcBef>
              <a:spcAft>
                <a:spcPts val="0"/>
              </a:spcAft>
              <a:buSzPts val="1700"/>
              <a:buChar char="●"/>
            </a:pPr>
            <a:r>
              <a:rPr b="1" lang="en" sz="1700"/>
              <a:t>Quadratic Equation</a:t>
            </a:r>
            <a:endParaRPr b="1" sz="1700"/>
          </a:p>
          <a:p>
            <a:pPr indent="-336550" lvl="1" marL="914400" rtl="0" algn="l">
              <a:spcBef>
                <a:spcPts val="0"/>
              </a:spcBef>
              <a:spcAft>
                <a:spcPts val="0"/>
              </a:spcAft>
              <a:buSzPts val="1700"/>
              <a:buChar char="○"/>
            </a:pPr>
            <a:r>
              <a:rPr lang="en" sz="1700"/>
              <a:t>Polynomial equation of degree two.</a:t>
            </a:r>
            <a:endParaRPr i="1" sz="1700"/>
          </a:p>
          <a:p>
            <a:pPr indent="-336550" lvl="0" marL="457200" rtl="0" algn="l">
              <a:spcBef>
                <a:spcPts val="1000"/>
              </a:spcBef>
              <a:spcAft>
                <a:spcPts val="0"/>
              </a:spcAft>
              <a:buSzPts val="1700"/>
              <a:buChar char="●"/>
            </a:pPr>
            <a:r>
              <a:rPr b="1" lang="en" sz="1700"/>
              <a:t>Quadratic Function</a:t>
            </a:r>
            <a:endParaRPr b="1" sz="1700"/>
          </a:p>
          <a:p>
            <a:pPr indent="-336550" lvl="1" marL="914400" rtl="0" algn="l">
              <a:spcBef>
                <a:spcPts val="0"/>
              </a:spcBef>
              <a:spcAft>
                <a:spcPts val="0"/>
              </a:spcAft>
              <a:buSzPts val="1700"/>
              <a:buChar char="○"/>
            </a:pPr>
            <a:r>
              <a:rPr lang="en" sz="1700"/>
              <a:t>A function whose input is a quadratic expression, such as </a:t>
            </a:r>
            <a:r>
              <a:rPr i="1" lang="en" sz="1700"/>
              <a:t>a</a:t>
            </a:r>
            <a:r>
              <a:rPr i="1" lang="en" sz="1700">
                <a:latin typeface="Times New Roman"/>
                <a:ea typeface="Times New Roman"/>
                <a:cs typeface="Times New Roman"/>
                <a:sym typeface="Times New Roman"/>
              </a:rPr>
              <a:t>x</a:t>
            </a:r>
            <a:r>
              <a:rPr baseline="30000" i="1" lang="en" sz="1700"/>
              <a:t>2</a:t>
            </a:r>
            <a:r>
              <a:rPr i="1" lang="en" sz="1700"/>
              <a:t> + b</a:t>
            </a:r>
            <a:r>
              <a:rPr i="1" lang="en" sz="1700">
                <a:latin typeface="Times New Roman"/>
                <a:ea typeface="Times New Roman"/>
                <a:cs typeface="Times New Roman"/>
                <a:sym typeface="Times New Roman"/>
              </a:rPr>
              <a:t>x</a:t>
            </a:r>
            <a:r>
              <a:rPr i="1" lang="en" sz="1700"/>
              <a:t> + c</a:t>
            </a:r>
            <a:r>
              <a:rPr lang="en" sz="1700"/>
              <a:t>.</a:t>
            </a:r>
            <a:endParaRPr sz="1700"/>
          </a:p>
          <a:p>
            <a:pPr indent="-336550" lvl="0" marL="457200" rtl="0" algn="l">
              <a:spcBef>
                <a:spcPts val="1000"/>
              </a:spcBef>
              <a:spcAft>
                <a:spcPts val="0"/>
              </a:spcAft>
              <a:buSzPts val="1700"/>
              <a:buChar char="●"/>
            </a:pPr>
            <a:r>
              <a:rPr b="1" lang="en" sz="1700"/>
              <a:t>Factored form</a:t>
            </a:r>
            <a:endParaRPr b="1" sz="1700"/>
          </a:p>
          <a:p>
            <a:pPr indent="-336550" lvl="1" marL="914400" rtl="0" algn="l">
              <a:spcBef>
                <a:spcPts val="0"/>
              </a:spcBef>
              <a:spcAft>
                <a:spcPts val="0"/>
              </a:spcAft>
              <a:buSzPts val="1700"/>
              <a:buChar char="○"/>
            </a:pPr>
            <a:r>
              <a:rPr lang="en" sz="1700"/>
              <a:t>A quadratic equation in the form </a:t>
            </a:r>
            <a:r>
              <a:rPr i="1" lang="en" sz="1700">
                <a:latin typeface="Times New Roman"/>
                <a:ea typeface="Times New Roman"/>
                <a:cs typeface="Times New Roman"/>
                <a:sym typeface="Times New Roman"/>
              </a:rPr>
              <a:t>y</a:t>
            </a:r>
            <a:r>
              <a:rPr i="1" lang="en" sz="1700"/>
              <a:t> = a(</a:t>
            </a:r>
            <a:r>
              <a:rPr i="1" lang="en" sz="1700">
                <a:latin typeface="Times New Roman"/>
                <a:ea typeface="Times New Roman"/>
                <a:cs typeface="Times New Roman"/>
                <a:sym typeface="Times New Roman"/>
              </a:rPr>
              <a:t>x </a:t>
            </a:r>
            <a:r>
              <a:rPr i="1" lang="en" sz="1700"/>
              <a:t>– r</a:t>
            </a:r>
            <a:r>
              <a:rPr baseline="-25000" i="1" lang="en" sz="1700"/>
              <a:t>1</a:t>
            </a:r>
            <a:r>
              <a:rPr i="1" lang="en" sz="1700"/>
              <a:t>)(</a:t>
            </a:r>
            <a:r>
              <a:rPr i="1" lang="en" sz="1700">
                <a:latin typeface="Times New Roman"/>
                <a:ea typeface="Times New Roman"/>
                <a:cs typeface="Times New Roman"/>
                <a:sym typeface="Times New Roman"/>
              </a:rPr>
              <a:t>x </a:t>
            </a:r>
            <a:r>
              <a:rPr i="1" lang="en" sz="1700"/>
              <a:t>– r</a:t>
            </a:r>
            <a:r>
              <a:rPr baseline="-25000" i="1" lang="en" sz="1700"/>
              <a:t>2</a:t>
            </a:r>
            <a:r>
              <a:rPr i="1" lang="en" sz="1700"/>
              <a:t>)</a:t>
            </a:r>
            <a:r>
              <a:rPr lang="en" sz="1700"/>
              <a:t>.</a:t>
            </a:r>
            <a:endParaRPr sz="1700"/>
          </a:p>
        </p:txBody>
      </p:sp>
      <p:sp>
        <p:nvSpPr>
          <p:cNvPr id="123" name="Google Shape;123;p18"/>
          <p:cNvSpPr txBox="1"/>
          <p:nvPr>
            <p:ph idx="2" type="body"/>
          </p:nvPr>
        </p:nvSpPr>
        <p:spPr>
          <a:xfrm>
            <a:off x="4832400" y="742945"/>
            <a:ext cx="3999900" cy="36576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b="1" lang="en" sz="1700"/>
              <a:t>Zero product property</a:t>
            </a:r>
            <a:endParaRPr b="1" sz="1700"/>
          </a:p>
          <a:p>
            <a:pPr indent="-336550" lvl="1" marL="914400" rtl="0" algn="l">
              <a:spcBef>
                <a:spcPts val="0"/>
              </a:spcBef>
              <a:spcAft>
                <a:spcPts val="0"/>
              </a:spcAft>
              <a:buSzPts val="1700"/>
              <a:buChar char="○"/>
            </a:pPr>
            <a:r>
              <a:rPr lang="en" sz="1700"/>
              <a:t>If the product of factors is zero, then one or more of the factors equal zero.</a:t>
            </a:r>
            <a:endParaRPr sz="1700"/>
          </a:p>
          <a:p>
            <a:pPr indent="-336550" lvl="0" marL="457200" rtl="0" algn="l">
              <a:spcBef>
                <a:spcPts val="1000"/>
              </a:spcBef>
              <a:spcAft>
                <a:spcPts val="0"/>
              </a:spcAft>
              <a:buSzPts val="1700"/>
              <a:buChar char="●"/>
            </a:pPr>
            <a:r>
              <a:rPr b="1" lang="en" sz="1700"/>
              <a:t>Zero (of a function)</a:t>
            </a:r>
            <a:endParaRPr b="1" sz="1700"/>
          </a:p>
          <a:p>
            <a:pPr indent="-336550" lvl="1" marL="914400" rtl="0" algn="l">
              <a:spcBef>
                <a:spcPts val="0"/>
              </a:spcBef>
              <a:spcAft>
                <a:spcPts val="0"/>
              </a:spcAft>
              <a:buSzPts val="1700"/>
              <a:buChar char="○"/>
            </a:pPr>
            <a:r>
              <a:rPr lang="en" sz="1700"/>
              <a:t>A value of </a:t>
            </a:r>
            <a:r>
              <a:rPr i="1" lang="en" sz="1700">
                <a:latin typeface="Times New Roman"/>
                <a:ea typeface="Times New Roman"/>
                <a:cs typeface="Times New Roman"/>
                <a:sym typeface="Times New Roman"/>
              </a:rPr>
              <a:t>x</a:t>
            </a:r>
            <a:r>
              <a:rPr lang="en" sz="1700"/>
              <a:t> where the function is 0.</a:t>
            </a:r>
            <a:endParaRPr sz="1700"/>
          </a:p>
          <a:p>
            <a:pPr indent="-336550" lvl="0" marL="457200" rtl="0" algn="l">
              <a:spcBef>
                <a:spcPts val="1000"/>
              </a:spcBef>
              <a:spcAft>
                <a:spcPts val="0"/>
              </a:spcAft>
              <a:buSzPts val="1700"/>
              <a:buChar char="●"/>
            </a:pPr>
            <a:r>
              <a:rPr b="1" lang="en" sz="1700"/>
              <a:t>Double Root</a:t>
            </a:r>
            <a:endParaRPr b="1" sz="1700"/>
          </a:p>
          <a:p>
            <a:pPr indent="-336550" lvl="1" marL="914400" rtl="0" algn="l">
              <a:spcBef>
                <a:spcPts val="0"/>
              </a:spcBef>
              <a:spcAft>
                <a:spcPts val="0"/>
              </a:spcAft>
              <a:buSzPts val="1700"/>
              <a:buChar char="○"/>
            </a:pPr>
            <a:r>
              <a:rPr lang="en" sz="1700"/>
              <a:t>A value that appears twice in the solution of an algebraic equation.</a:t>
            </a:r>
            <a:endParaRPr sz="17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8.5 How Many Solutions?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a:t>
            </a:r>
            <a:endParaRPr b="0" sz="1400">
              <a:solidFill>
                <a:srgbClr val="666666"/>
              </a:solidFill>
            </a:endParaRPr>
          </a:p>
          <a:p>
            <a:pPr indent="0" lvl="0" marL="0" rtl="0" algn="l">
              <a:spcBef>
                <a:spcPts val="0"/>
              </a:spcBef>
              <a:spcAft>
                <a:spcPts val="0"/>
              </a:spcAft>
              <a:buNone/>
            </a:pPr>
            <a:r>
              <a:rPr lang="en" sz="3000"/>
              <a:t>Is it true?🤷</a:t>
            </a:r>
            <a:endParaRPr>
              <a:solidFill>
                <a:srgbClr val="005047"/>
              </a:solidFill>
            </a:endParaRPr>
          </a:p>
        </p:txBody>
      </p:sp>
      <p:sp>
        <p:nvSpPr>
          <p:cNvPr id="138" name="Google Shape;138;p20"/>
          <p:cNvSpPr txBox="1"/>
          <p:nvPr>
            <p:ph idx="1" type="body"/>
          </p:nvPr>
        </p:nvSpPr>
        <p:spPr>
          <a:xfrm>
            <a:off x="311700" y="960125"/>
            <a:ext cx="8145300" cy="3657600"/>
          </a:xfrm>
          <a:prstGeom prst="rect">
            <a:avLst/>
          </a:prstGeom>
        </p:spPr>
        <p:txBody>
          <a:bodyPr anchorCtr="0" anchor="t" bIns="91425" lIns="91425" spcFirstLastPara="1" rIns="91425" wrap="square" tIns="91425">
            <a:normAutofit/>
          </a:bodyPr>
          <a:lstStyle/>
          <a:p>
            <a:pPr indent="0" lvl="0" marL="0" rtl="0" algn="l">
              <a:lnSpc>
                <a:spcPct val="200000"/>
              </a:lnSpc>
              <a:spcBef>
                <a:spcPts val="0"/>
              </a:spcBef>
              <a:spcAft>
                <a:spcPts val="0"/>
              </a:spcAft>
              <a:buNone/>
            </a:pPr>
            <a:r>
              <a:rPr lang="en"/>
              <a:t>Decide whether each statement is true or false.</a:t>
            </a:r>
            <a:endParaRPr/>
          </a:p>
          <a:p>
            <a:pPr indent="-368300" lvl="0" marL="457200" rtl="0" algn="l">
              <a:lnSpc>
                <a:spcPct val="200000"/>
              </a:lnSpc>
              <a:spcBef>
                <a:spcPts val="0"/>
              </a:spcBef>
              <a:spcAft>
                <a:spcPts val="0"/>
              </a:spcAft>
              <a:buSzPts val="2200"/>
              <a:buAutoNum type="arabicPeriod"/>
            </a:pPr>
            <a:r>
              <a:rPr lang="en"/>
              <a:t>3 is the only solution to </a:t>
            </a:r>
            <a:r>
              <a:rPr i="1" lang="en">
                <a:latin typeface="Times New Roman"/>
                <a:ea typeface="Times New Roman"/>
                <a:cs typeface="Times New Roman"/>
                <a:sym typeface="Times New Roman"/>
              </a:rPr>
              <a:t>𝑥</a:t>
            </a:r>
            <a:r>
              <a:rPr baseline="30000" lang="en"/>
              <a:t>2</a:t>
            </a:r>
            <a:r>
              <a:rPr lang="en"/>
              <a:t> − 9 = 0.</a:t>
            </a:r>
            <a:endParaRPr/>
          </a:p>
          <a:p>
            <a:pPr indent="-368300" lvl="0" marL="457200" rtl="0" algn="l">
              <a:lnSpc>
                <a:spcPct val="200000"/>
              </a:lnSpc>
              <a:spcBef>
                <a:spcPts val="0"/>
              </a:spcBef>
              <a:spcAft>
                <a:spcPts val="0"/>
              </a:spcAft>
              <a:buSzPts val="2200"/>
              <a:buAutoNum type="arabicPeriod"/>
            </a:pPr>
            <a:r>
              <a:rPr lang="en"/>
              <a:t>A solution to </a:t>
            </a:r>
            <a:r>
              <a:rPr i="1" lang="en">
                <a:latin typeface="Times New Roman"/>
                <a:ea typeface="Times New Roman"/>
                <a:cs typeface="Times New Roman"/>
                <a:sym typeface="Times New Roman"/>
              </a:rPr>
              <a:t>𝑥</a:t>
            </a:r>
            <a:r>
              <a:rPr baseline="30000" lang="en"/>
              <a:t>2</a:t>
            </a:r>
            <a:r>
              <a:rPr lang="en"/>
              <a:t> + 25 = 0 is –5.</a:t>
            </a:r>
            <a:endParaRPr/>
          </a:p>
          <a:p>
            <a:pPr indent="-368300" lvl="0" marL="457200" rtl="0" algn="l">
              <a:lnSpc>
                <a:spcPct val="200000"/>
              </a:lnSpc>
              <a:spcBef>
                <a:spcPts val="0"/>
              </a:spcBef>
              <a:spcAft>
                <a:spcPts val="0"/>
              </a:spcAft>
              <a:buSzPts val="2200"/>
              <a:buAutoNum type="arabicPeriod"/>
            </a:pPr>
            <a:r>
              <a:rPr i="1" lang="en">
                <a:latin typeface="Times New Roman"/>
                <a:ea typeface="Times New Roman"/>
                <a:cs typeface="Times New Roman"/>
                <a:sym typeface="Times New Roman"/>
              </a:rPr>
              <a:t>𝑥</a:t>
            </a:r>
            <a:r>
              <a:rPr lang="en"/>
              <a:t>(</a:t>
            </a:r>
            <a:r>
              <a:rPr i="1" lang="en">
                <a:latin typeface="Times New Roman"/>
                <a:ea typeface="Times New Roman"/>
                <a:cs typeface="Times New Roman"/>
                <a:sym typeface="Times New Roman"/>
              </a:rPr>
              <a:t>𝑥 </a:t>
            </a:r>
            <a:r>
              <a:rPr lang="en"/>
              <a:t>− 7) = 0 has two solutions.</a:t>
            </a:r>
            <a:endParaRPr/>
          </a:p>
          <a:p>
            <a:pPr indent="-368300" lvl="0" marL="457200" rtl="0" algn="l">
              <a:lnSpc>
                <a:spcPct val="200000"/>
              </a:lnSpc>
              <a:spcBef>
                <a:spcPts val="0"/>
              </a:spcBef>
              <a:spcAft>
                <a:spcPts val="0"/>
              </a:spcAft>
              <a:buSzPts val="2200"/>
              <a:buAutoNum type="arabicPeriod"/>
            </a:pPr>
            <a:r>
              <a:rPr lang="en"/>
              <a:t>5 and –7 are the solutions to (</a:t>
            </a:r>
            <a:r>
              <a:rPr i="1" lang="en">
                <a:latin typeface="Times New Roman"/>
                <a:ea typeface="Times New Roman"/>
                <a:cs typeface="Times New Roman"/>
                <a:sym typeface="Times New Roman"/>
              </a:rPr>
              <a:t>𝑥 </a:t>
            </a:r>
            <a:r>
              <a:rPr lang="en"/>
              <a:t>− 5)(</a:t>
            </a:r>
            <a:r>
              <a:rPr i="1" lang="en">
                <a:latin typeface="Times New Roman"/>
                <a:ea typeface="Times New Roman"/>
                <a:cs typeface="Times New Roman"/>
                <a:sym typeface="Times New Roman"/>
              </a:rPr>
              <a:t>𝑥 </a:t>
            </a:r>
            <a:r>
              <a:rPr lang="en"/>
              <a:t>+ 7) = 12.</a:t>
            </a:r>
            <a:endParaRPr/>
          </a:p>
        </p:txBody>
      </p:sp>
      <p:sp>
        <p:nvSpPr>
          <p:cNvPr id="139" name="Google Shape;13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a:t>
            </a:r>
            <a:r>
              <a:rPr lang="en"/>
              <a:t>.1 Reviewing Zero Product Property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6" name="Google Shape;146;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7" name="Google Shape;147;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1" name="Shape 151"/>
        <p:cNvGrpSpPr/>
        <p:nvPr/>
      </p:nvGrpSpPr>
      <p:grpSpPr>
        <a:xfrm>
          <a:off x="0" y="0"/>
          <a:ext cx="0" cy="0"/>
          <a:chOff x="0" y="0"/>
          <a:chExt cx="0" cy="0"/>
        </a:xfrm>
      </p:grpSpPr>
      <p:sp>
        <p:nvSpPr>
          <p:cNvPr id="152" name="Google Shape;152;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Just graph it! ✎📈</a:t>
            </a:r>
            <a:endParaRPr sz="2600">
              <a:solidFill>
                <a:srgbClr val="005047"/>
              </a:solidFill>
            </a:endParaRPr>
          </a:p>
        </p:txBody>
      </p:sp>
      <p:sp>
        <p:nvSpPr>
          <p:cNvPr id="153" name="Google Shape;153;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providing support steps for students based on universal designs for learning. " id="154" name="Google Shape;154;p22" title="UDL callout box"/>
          <p:cNvSpPr/>
          <p:nvPr/>
        </p:nvSpPr>
        <p:spPr>
          <a:xfrm>
            <a:off x="4986750" y="2965350"/>
            <a:ext cx="3652500" cy="14778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Noto Sans"/>
                <a:ea typeface="Noto Sans"/>
                <a:cs typeface="Noto Sans"/>
                <a:sym typeface="Noto Sans"/>
              </a:rPr>
              <a:t>Access the </a:t>
            </a:r>
            <a:r>
              <a:rPr lang="en" sz="2000" u="sng">
                <a:solidFill>
                  <a:schemeClr val="hlink"/>
                </a:solidFill>
                <a:latin typeface="Noto Sans"/>
                <a:ea typeface="Noto Sans"/>
                <a:cs typeface="Noto Sans"/>
                <a:sym typeface="Noto Sans"/>
                <a:hlinkClick r:id="rId4"/>
              </a:rPr>
              <a:t>Desmos guide PDF</a:t>
            </a:r>
            <a:r>
              <a:rPr lang="en" sz="2000">
                <a:latin typeface="Noto Sans"/>
                <a:ea typeface="Noto Sans"/>
                <a:cs typeface="Noto Sans"/>
                <a:sym typeface="Noto Sans"/>
              </a:rPr>
              <a:t> for tips on solving problems with the Desmos graphing calculator.</a:t>
            </a:r>
            <a:endParaRPr sz="16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Action and Expression</a:t>
            </a:r>
            <a:endParaRPr>
              <a:latin typeface="Noto Sans"/>
              <a:ea typeface="Noto Sans"/>
              <a:cs typeface="Noto Sans"/>
              <a:sym typeface="Noto Sans"/>
            </a:endParaRPr>
          </a:p>
        </p:txBody>
      </p:sp>
      <p:sp>
        <p:nvSpPr>
          <p:cNvPr id="155" name="Google Shape;15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6" name="Google Shape;156;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8.5.2 </a:t>
            </a:r>
            <a:r>
              <a:rPr lang="en"/>
              <a:t>Interpreting Graphs to Solve Quadratic Equations</a:t>
            </a:r>
            <a:endParaRPr/>
          </a:p>
        </p:txBody>
      </p:sp>
      <p:pic>
        <p:nvPicPr>
          <p:cNvPr descr="Icon indicating the slide contains a support for students with disabilities" id="157" name="Google Shape;157;p22" title="Frame 13.png"/>
          <p:cNvPicPr preferRelativeResize="0"/>
          <p:nvPr/>
        </p:nvPicPr>
        <p:blipFill>
          <a:blip r:embed="rId5">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58" name="Google Shape;158;p22" title="emojione_input-latin-letters (4).png"/>
          <p:cNvPicPr preferRelativeResize="0"/>
          <p:nvPr/>
        </p:nvPicPr>
        <p:blipFill>
          <a:blip r:embed="rId6">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Just graph it!</a:t>
            </a:r>
            <a:r>
              <a:rPr lang="en" sz="2600"/>
              <a:t> ✎📈</a:t>
            </a:r>
            <a:endParaRPr>
              <a:solidFill>
                <a:srgbClr val="005047"/>
              </a:solidFill>
            </a:endParaRPr>
          </a:p>
        </p:txBody>
      </p:sp>
      <p:sp>
        <p:nvSpPr>
          <p:cNvPr id="164" name="Google Shape;164;p23"/>
          <p:cNvSpPr txBox="1"/>
          <p:nvPr>
            <p:ph idx="1" type="body"/>
          </p:nvPr>
        </p:nvSpPr>
        <p:spPr>
          <a:xfrm>
            <a:off x="311700" y="959075"/>
            <a:ext cx="87033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1900"/>
              <a:t>Julio is solving three equations by graphing.</a:t>
            </a:r>
            <a:endParaRPr sz="1900"/>
          </a:p>
          <a:p>
            <a:pPr indent="0" lvl="0" marL="914400" rtl="0" algn="l">
              <a:lnSpc>
                <a:spcPct val="115000"/>
              </a:lnSpc>
              <a:spcBef>
                <a:spcPts val="1000"/>
              </a:spcBef>
              <a:spcAft>
                <a:spcPts val="0"/>
              </a:spcAft>
              <a:buNone/>
            </a:pPr>
            <a:r>
              <a:rPr lang="en" sz="1900"/>
              <a:t>(</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− 3) = 0</a:t>
            </a:r>
            <a:endParaRPr sz="1900"/>
          </a:p>
          <a:p>
            <a:pPr indent="0" lvl="0" marL="914400" rtl="0" algn="l">
              <a:lnSpc>
                <a:spcPct val="115000"/>
              </a:lnSpc>
              <a:spcBef>
                <a:spcPts val="1000"/>
              </a:spcBef>
              <a:spcAft>
                <a:spcPts val="0"/>
              </a:spcAft>
              <a:buNone/>
            </a:pPr>
            <a:r>
              <a:rPr lang="en" sz="1900"/>
              <a:t>(</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− 3) = −1</a:t>
            </a:r>
            <a:endParaRPr sz="1900"/>
          </a:p>
          <a:p>
            <a:pPr indent="0" lvl="0" marL="914400" rtl="0" algn="l">
              <a:lnSpc>
                <a:spcPct val="115000"/>
              </a:lnSpc>
              <a:spcBef>
                <a:spcPts val="1000"/>
              </a:spcBef>
              <a:spcAft>
                <a:spcPts val="0"/>
              </a:spcAft>
              <a:buNone/>
            </a:pPr>
            <a:r>
              <a:rPr lang="en" sz="1900"/>
              <a:t>(</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− 3) = −4</a:t>
            </a:r>
            <a:endParaRPr sz="1900"/>
          </a:p>
          <a:p>
            <a:pPr indent="0" lvl="0" marL="0" rtl="0" algn="l">
              <a:lnSpc>
                <a:spcPct val="115000"/>
              </a:lnSpc>
              <a:spcBef>
                <a:spcPts val="1000"/>
              </a:spcBef>
              <a:spcAft>
                <a:spcPts val="0"/>
              </a:spcAft>
              <a:buNone/>
            </a:pPr>
            <a:r>
              <a:rPr lang="en" sz="1900"/>
              <a:t>To solve the first equation, </a:t>
            </a:r>
            <a:r>
              <a:rPr lang="en" sz="1900"/>
              <a:t>(</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− 3) = 0</a:t>
            </a:r>
            <a:r>
              <a:rPr lang="en" sz="1900"/>
              <a:t>, he graphed 𝑦 = (</a:t>
            </a:r>
            <a:r>
              <a:rPr i="1" lang="en" sz="1900">
                <a:latin typeface="Times New Roman"/>
                <a:ea typeface="Times New Roman"/>
                <a:cs typeface="Times New Roman"/>
                <a:sym typeface="Times New Roman"/>
              </a:rPr>
              <a:t>𝑥</a:t>
            </a:r>
            <a:r>
              <a:rPr lang="en" sz="1900"/>
              <a:t> − 5)(</a:t>
            </a:r>
            <a:r>
              <a:rPr i="1" lang="en" sz="1900">
                <a:latin typeface="Times New Roman"/>
                <a:ea typeface="Times New Roman"/>
                <a:cs typeface="Times New Roman"/>
                <a:sym typeface="Times New Roman"/>
              </a:rPr>
              <a:t>𝑥</a:t>
            </a:r>
            <a:r>
              <a:rPr lang="en" sz="1900"/>
              <a:t> − 3) and then looked for the </a:t>
            </a:r>
            <a:r>
              <a:rPr i="1" lang="en" sz="1900">
                <a:latin typeface="Times New Roman"/>
                <a:ea typeface="Times New Roman"/>
                <a:cs typeface="Times New Roman"/>
                <a:sym typeface="Times New Roman"/>
              </a:rPr>
              <a:t>𝑥</a:t>
            </a:r>
            <a:r>
              <a:rPr lang="en" sz="1900"/>
              <a:t>-intercepts of the graph.</a:t>
            </a:r>
            <a:endParaRPr sz="1900"/>
          </a:p>
          <a:p>
            <a:pPr indent="-349250" lvl="0" marL="457200" rtl="0" algn="l">
              <a:lnSpc>
                <a:spcPct val="115000"/>
              </a:lnSpc>
              <a:spcBef>
                <a:spcPts val="1000"/>
              </a:spcBef>
              <a:spcAft>
                <a:spcPts val="0"/>
              </a:spcAft>
              <a:buSzPts val="1900"/>
              <a:buAutoNum type="arabicPeriod"/>
            </a:pPr>
            <a:r>
              <a:rPr lang="en" sz="1900"/>
              <a:t>Explain why the </a:t>
            </a:r>
            <a:r>
              <a:rPr i="1" lang="en" sz="1900">
                <a:latin typeface="Times New Roman"/>
                <a:ea typeface="Times New Roman"/>
                <a:cs typeface="Times New Roman"/>
                <a:sym typeface="Times New Roman"/>
              </a:rPr>
              <a:t>𝑥</a:t>
            </a:r>
            <a:r>
              <a:rPr lang="en" sz="1900"/>
              <a:t>-intercepts can be used to solve </a:t>
            </a:r>
            <a:r>
              <a:rPr lang="en" sz="1900"/>
              <a:t>(</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− 3) = 0</a:t>
            </a:r>
            <a:r>
              <a:rPr lang="en" sz="1900"/>
              <a:t>.</a:t>
            </a:r>
            <a:endParaRPr sz="1900"/>
          </a:p>
          <a:p>
            <a:pPr indent="-349250" lvl="0" marL="457200" rtl="0" algn="l">
              <a:lnSpc>
                <a:spcPct val="115000"/>
              </a:lnSpc>
              <a:spcBef>
                <a:spcPts val="1000"/>
              </a:spcBef>
              <a:spcAft>
                <a:spcPts val="1000"/>
              </a:spcAft>
              <a:buSzPts val="1900"/>
              <a:buAutoNum type="arabicPeriod"/>
            </a:pPr>
            <a:r>
              <a:rPr lang="en" sz="1900" u="sng">
                <a:solidFill>
                  <a:schemeClr val="hlink"/>
                </a:solidFill>
                <a:hlinkClick r:id="rId4"/>
              </a:rPr>
              <a:t>Graph</a:t>
            </a:r>
            <a:r>
              <a:rPr lang="en" sz="1900"/>
              <a:t> 𝑦 = (𝑥 − 5)(𝑥 − 3). What are the solutions?         </a:t>
            </a:r>
            <a:endParaRPr sz="1900"/>
          </a:p>
        </p:txBody>
      </p:sp>
      <p:sp>
        <p:nvSpPr>
          <p:cNvPr id="165" name="Google Shape;16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6" name="Google Shape;166;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8.5.2 Interpreting Graphs to Solve Quadratic Equations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Just graph it! ✎📈</a:t>
            </a:r>
            <a:endParaRPr sz="3000">
              <a:solidFill>
                <a:srgbClr val="005047"/>
              </a:solidFill>
            </a:endParaRPr>
          </a:p>
        </p:txBody>
      </p:sp>
      <p:sp>
        <p:nvSpPr>
          <p:cNvPr descr="Icon links to another slide containing a challenge activity that increases the depth and/or complexity of this activity" id="172" name="Google Shape;172;p24" title="Are you ready for more? icon">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3" name="Google Shape;17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8.5.2 Interpreting Graphs to Solve Quadratic Equations</a:t>
            </a:r>
            <a:endParaRPr/>
          </a:p>
        </p:txBody>
      </p:sp>
      <p:sp>
        <p:nvSpPr>
          <p:cNvPr id="175" name="Google Shape;175;p24"/>
          <p:cNvSpPr txBox="1"/>
          <p:nvPr>
            <p:ph idx="4294967295" type="body"/>
          </p:nvPr>
        </p:nvSpPr>
        <p:spPr>
          <a:xfrm>
            <a:off x="311700" y="959075"/>
            <a:ext cx="87033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1900"/>
              <a:t>To solve </a:t>
            </a:r>
            <a:r>
              <a:rPr b="1" lang="en" sz="1900"/>
              <a:t>(</a:t>
            </a:r>
            <a:r>
              <a:rPr b="1" i="1" lang="en" sz="1900">
                <a:latin typeface="Times New Roman"/>
                <a:ea typeface="Times New Roman"/>
                <a:cs typeface="Times New Roman"/>
                <a:sym typeface="Times New Roman"/>
              </a:rPr>
              <a:t>𝑥 </a:t>
            </a:r>
            <a:r>
              <a:rPr b="1" lang="en" sz="1900"/>
              <a:t>− 5)(</a:t>
            </a:r>
            <a:r>
              <a:rPr b="1" i="1" lang="en" sz="1900">
                <a:latin typeface="Times New Roman"/>
                <a:ea typeface="Times New Roman"/>
                <a:cs typeface="Times New Roman"/>
                <a:sym typeface="Times New Roman"/>
              </a:rPr>
              <a:t>𝑥 </a:t>
            </a:r>
            <a:r>
              <a:rPr b="1" lang="en" sz="1900"/>
              <a:t>− 3) = −1</a:t>
            </a:r>
            <a:r>
              <a:rPr lang="en" sz="1900"/>
              <a:t>, Julio rewrote it as </a:t>
            </a:r>
            <a:r>
              <a:rPr b="1" lang="en" sz="1900"/>
              <a:t>(</a:t>
            </a:r>
            <a:r>
              <a:rPr b="1" i="1" lang="en" sz="1900">
                <a:latin typeface="Times New Roman"/>
                <a:ea typeface="Times New Roman"/>
                <a:cs typeface="Times New Roman"/>
                <a:sym typeface="Times New Roman"/>
              </a:rPr>
              <a:t>𝑥 </a:t>
            </a:r>
            <a:r>
              <a:rPr b="1" lang="en" sz="1900"/>
              <a:t>− 5)(</a:t>
            </a:r>
            <a:r>
              <a:rPr b="1" i="1" lang="en" sz="1900">
                <a:latin typeface="Times New Roman"/>
                <a:ea typeface="Times New Roman"/>
                <a:cs typeface="Times New Roman"/>
                <a:sym typeface="Times New Roman"/>
              </a:rPr>
              <a:t>𝑥 </a:t>
            </a:r>
            <a:r>
              <a:rPr b="1" lang="en" sz="1900"/>
              <a:t>− 3) </a:t>
            </a:r>
            <a:r>
              <a:rPr b="1" lang="en" sz="1900"/>
              <a:t>+ 1 = 0</a:t>
            </a:r>
            <a:r>
              <a:rPr lang="en" sz="1900"/>
              <a:t>. He then graphed </a:t>
            </a:r>
            <a:r>
              <a:rPr b="1" i="1" lang="en" sz="1900">
                <a:latin typeface="Times New Roman"/>
                <a:ea typeface="Times New Roman"/>
                <a:cs typeface="Times New Roman"/>
                <a:sym typeface="Times New Roman"/>
              </a:rPr>
              <a:t>𝑦</a:t>
            </a:r>
            <a:r>
              <a:rPr b="1" lang="en" sz="1900"/>
              <a:t> =</a:t>
            </a:r>
            <a:r>
              <a:rPr lang="en" sz="1900"/>
              <a:t> </a:t>
            </a:r>
            <a:r>
              <a:rPr b="1" lang="en" sz="1900"/>
              <a:t>(</a:t>
            </a:r>
            <a:r>
              <a:rPr b="1" i="1" lang="en" sz="1900">
                <a:latin typeface="Times New Roman"/>
                <a:ea typeface="Times New Roman"/>
                <a:cs typeface="Times New Roman"/>
                <a:sym typeface="Times New Roman"/>
              </a:rPr>
              <a:t>𝑥 </a:t>
            </a:r>
            <a:r>
              <a:rPr b="1" lang="en" sz="1900"/>
              <a:t>− 5)(</a:t>
            </a:r>
            <a:r>
              <a:rPr b="1" i="1" lang="en" sz="1900">
                <a:latin typeface="Times New Roman"/>
                <a:ea typeface="Times New Roman"/>
                <a:cs typeface="Times New Roman"/>
                <a:sym typeface="Times New Roman"/>
              </a:rPr>
              <a:t>𝑥 </a:t>
            </a:r>
            <a:r>
              <a:rPr b="1" lang="en" sz="1900"/>
              <a:t>− 3) + 1</a:t>
            </a:r>
            <a:r>
              <a:rPr lang="en" sz="1900"/>
              <a:t>. </a:t>
            </a:r>
            <a:endParaRPr sz="1900"/>
          </a:p>
          <a:p>
            <a:pPr indent="-349250" lvl="0" marL="457200" rtl="0" algn="l">
              <a:lnSpc>
                <a:spcPct val="115000"/>
              </a:lnSpc>
              <a:spcBef>
                <a:spcPts val="1200"/>
              </a:spcBef>
              <a:spcAft>
                <a:spcPts val="0"/>
              </a:spcAft>
              <a:buSzPts val="1900"/>
              <a:buAutoNum type="arabicPeriod" startAt="3"/>
            </a:pPr>
            <a:r>
              <a:rPr lang="en" sz="1900" u="sng">
                <a:solidFill>
                  <a:schemeClr val="hlink"/>
                </a:solidFill>
                <a:hlinkClick r:id="rId5"/>
              </a:rPr>
              <a:t>Graph</a:t>
            </a:r>
            <a:r>
              <a:rPr lang="en" sz="1900"/>
              <a:t> </a:t>
            </a:r>
            <a:r>
              <a:rPr i="1" lang="en" sz="1900">
                <a:latin typeface="Times New Roman"/>
                <a:ea typeface="Times New Roman"/>
                <a:cs typeface="Times New Roman"/>
                <a:sym typeface="Times New Roman"/>
              </a:rPr>
              <a:t>𝑦</a:t>
            </a:r>
            <a:r>
              <a:rPr lang="en" sz="1900"/>
              <a:t> = (</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− 3) + 1</a:t>
            </a:r>
            <a:r>
              <a:rPr lang="en" sz="1900"/>
              <a:t>. Use the graph to solve the equation. </a:t>
            </a:r>
            <a:endParaRPr sz="1900"/>
          </a:p>
          <a:p>
            <a:pPr indent="-349250" lvl="0" marL="457200" rtl="0" algn="l">
              <a:lnSpc>
                <a:spcPct val="115000"/>
              </a:lnSpc>
              <a:spcBef>
                <a:spcPts val="1500"/>
              </a:spcBef>
              <a:spcAft>
                <a:spcPts val="0"/>
              </a:spcAft>
              <a:buSzPts val="1900"/>
              <a:buAutoNum type="arabicPeriod" startAt="3"/>
            </a:pPr>
            <a:r>
              <a:rPr lang="en" sz="1900"/>
              <a:t>Use Julio's strategy of </a:t>
            </a:r>
            <a:r>
              <a:rPr lang="en" sz="1900" u="sng">
                <a:solidFill>
                  <a:schemeClr val="hlink"/>
                </a:solidFill>
                <a:hlinkClick r:id="rId6"/>
              </a:rPr>
              <a:t>graphing</a:t>
            </a:r>
            <a:r>
              <a:rPr lang="en" sz="1900"/>
              <a:t> equations to solve </a:t>
            </a:r>
            <a:r>
              <a:rPr lang="en" sz="1900"/>
              <a:t>(</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− 3) = −4</a:t>
            </a:r>
            <a:r>
              <a:rPr lang="en" sz="1900"/>
              <a:t>.  </a:t>
            </a:r>
            <a:endParaRPr sz="1900"/>
          </a:p>
          <a:p>
            <a:pPr indent="-349250" lvl="0" marL="457200" rtl="0" algn="l">
              <a:lnSpc>
                <a:spcPct val="115000"/>
              </a:lnSpc>
              <a:spcBef>
                <a:spcPts val="1500"/>
              </a:spcBef>
              <a:spcAft>
                <a:spcPts val="0"/>
              </a:spcAft>
              <a:buSzPts val="1900"/>
              <a:buAutoNum type="arabicPeriod" startAt="3"/>
            </a:pPr>
            <a:r>
              <a:rPr lang="en" sz="1900"/>
              <a:t>Why is it helpful to rearrange each equation to equal 0 on one side and then graph the expression on the non-zero side?</a:t>
            </a:r>
            <a:endParaRPr sz="1900"/>
          </a:p>
          <a:p>
            <a:pPr indent="-349250" lvl="0" marL="457200" rtl="0" algn="l">
              <a:lnSpc>
                <a:spcPct val="115000"/>
              </a:lnSpc>
              <a:spcBef>
                <a:spcPts val="1500"/>
              </a:spcBef>
              <a:spcAft>
                <a:spcPts val="1500"/>
              </a:spcAft>
              <a:buSzPts val="1900"/>
              <a:buAutoNum type="arabicPeriod" startAt="3"/>
            </a:pPr>
            <a:r>
              <a:rPr lang="en" sz="1900"/>
              <a:t>How many solutions does each of the three equations have?</a:t>
            </a:r>
            <a:endParaRPr sz="1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9" name="Shape 179"/>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80" name="Google Shape;180;p2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81" name="Google Shape;181;p25"/>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82" name="Google Shape;182;p25"/>
          <p:cNvSpPr txBox="1"/>
          <p:nvPr>
            <p:ph idx="1" type="body"/>
          </p:nvPr>
        </p:nvSpPr>
        <p:spPr>
          <a:xfrm>
            <a:off x="311700" y="960125"/>
            <a:ext cx="85206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sz="1800"/>
              <a:t>Graph </a:t>
            </a:r>
            <a:r>
              <a:rPr i="1" lang="en" sz="1800">
                <a:latin typeface="Times New Roman"/>
                <a:ea typeface="Times New Roman"/>
                <a:cs typeface="Times New Roman"/>
                <a:sym typeface="Times New Roman"/>
              </a:rPr>
              <a:t>𝑦 </a:t>
            </a:r>
            <a:r>
              <a:rPr lang="en" sz="1800"/>
              <a:t>=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and </a:t>
            </a:r>
            <a:r>
              <a:rPr i="1" lang="en" sz="1800">
                <a:latin typeface="Times New Roman"/>
                <a:ea typeface="Times New Roman"/>
                <a:cs typeface="Times New Roman"/>
                <a:sym typeface="Times New Roman"/>
              </a:rPr>
              <a:t>𝑦 </a:t>
            </a:r>
            <a:r>
              <a:rPr lang="en" sz="1800"/>
              <a:t>= −1 on the same coordinate plane.</a:t>
            </a:r>
            <a:endParaRPr sz="1800"/>
          </a:p>
          <a:p>
            <a:pPr indent="0" lvl="0" marL="457200" rtl="0" algn="l">
              <a:spcBef>
                <a:spcPts val="0"/>
              </a:spcBef>
              <a:spcAft>
                <a:spcPts val="0"/>
              </a:spcAft>
              <a:buNone/>
            </a:pPr>
            <a:r>
              <a:rPr lang="en" sz="1800"/>
              <a:t>How do the equations </a:t>
            </a:r>
            <a:r>
              <a:rPr i="1" lang="en" sz="1800">
                <a:latin typeface="Times New Roman"/>
                <a:ea typeface="Times New Roman"/>
                <a:cs typeface="Times New Roman"/>
                <a:sym typeface="Times New Roman"/>
              </a:rPr>
              <a:t>𝑦 </a:t>
            </a:r>
            <a:r>
              <a:rPr lang="en" sz="1800"/>
              <a:t>=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and </a:t>
            </a:r>
            <a:r>
              <a:rPr i="1" lang="en" sz="1800">
                <a:latin typeface="Times New Roman"/>
                <a:ea typeface="Times New Roman"/>
                <a:cs typeface="Times New Roman"/>
                <a:sym typeface="Times New Roman"/>
              </a:rPr>
              <a:t>𝑦 </a:t>
            </a:r>
            <a:r>
              <a:rPr lang="en" sz="1800"/>
              <a:t>= −1 help solve the equation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 −1?</a:t>
            </a:r>
            <a:endParaRPr sz="1800"/>
          </a:p>
          <a:p>
            <a:pPr indent="-342900" lvl="0" marL="457200" rtl="0" algn="l">
              <a:spcBef>
                <a:spcPts val="2000"/>
              </a:spcBef>
              <a:spcAft>
                <a:spcPts val="0"/>
              </a:spcAft>
              <a:buSzPts val="1800"/>
              <a:buAutoNum type="arabicPeriod"/>
            </a:pPr>
            <a:r>
              <a:rPr lang="en" sz="1800"/>
              <a:t>Graph </a:t>
            </a:r>
            <a:r>
              <a:rPr i="1" lang="en" sz="1800">
                <a:latin typeface="Times New Roman"/>
                <a:ea typeface="Times New Roman"/>
                <a:cs typeface="Times New Roman"/>
                <a:sym typeface="Times New Roman"/>
              </a:rPr>
              <a:t>𝑦 </a:t>
            </a:r>
            <a:r>
              <a:rPr lang="en" sz="1800"/>
              <a:t>=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and </a:t>
            </a:r>
            <a:r>
              <a:rPr i="1" lang="en" sz="1800">
                <a:latin typeface="Times New Roman"/>
                <a:ea typeface="Times New Roman"/>
                <a:cs typeface="Times New Roman"/>
                <a:sym typeface="Times New Roman"/>
              </a:rPr>
              <a:t>𝑦 </a:t>
            </a:r>
            <a:r>
              <a:rPr lang="en" sz="1800"/>
              <a:t>= 0 on the same coordinate plane.</a:t>
            </a:r>
            <a:endParaRPr sz="1800"/>
          </a:p>
          <a:p>
            <a:pPr indent="0" lvl="0" marL="457200" rtl="0" algn="l">
              <a:spcBef>
                <a:spcPts val="0"/>
              </a:spcBef>
              <a:spcAft>
                <a:spcPts val="0"/>
              </a:spcAft>
              <a:buNone/>
            </a:pPr>
            <a:r>
              <a:rPr lang="en" sz="1800"/>
              <a:t>How do the equations </a:t>
            </a:r>
            <a:r>
              <a:rPr i="1" lang="en" sz="1800">
                <a:latin typeface="Times New Roman"/>
                <a:ea typeface="Times New Roman"/>
                <a:cs typeface="Times New Roman"/>
                <a:sym typeface="Times New Roman"/>
              </a:rPr>
              <a:t>𝑦 </a:t>
            </a:r>
            <a:r>
              <a:rPr lang="en" sz="1800"/>
              <a:t>=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and </a:t>
            </a:r>
            <a:r>
              <a:rPr i="1" lang="en" sz="1800">
                <a:latin typeface="Times New Roman"/>
                <a:ea typeface="Times New Roman"/>
                <a:cs typeface="Times New Roman"/>
                <a:sym typeface="Times New Roman"/>
              </a:rPr>
              <a:t>𝑦 </a:t>
            </a:r>
            <a:r>
              <a:rPr lang="en" sz="1800"/>
              <a:t>= 0 help solve the equation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 0?  Desmos</a:t>
            </a:r>
            <a:endParaRPr sz="1800"/>
          </a:p>
          <a:p>
            <a:pPr indent="-342900" lvl="0" marL="457200" rtl="0" algn="l">
              <a:spcBef>
                <a:spcPts val="2000"/>
              </a:spcBef>
              <a:spcAft>
                <a:spcPts val="0"/>
              </a:spcAft>
              <a:buSzPts val="1800"/>
              <a:buAutoNum type="arabicPeriod"/>
            </a:pPr>
            <a:r>
              <a:rPr lang="en" sz="1800"/>
              <a:t>Graph </a:t>
            </a:r>
            <a:r>
              <a:rPr i="1" lang="en" sz="1800">
                <a:latin typeface="Times New Roman"/>
                <a:ea typeface="Times New Roman"/>
                <a:cs typeface="Times New Roman"/>
                <a:sym typeface="Times New Roman"/>
              </a:rPr>
              <a:t>𝑦 </a:t>
            </a:r>
            <a:r>
              <a:rPr lang="en" sz="1800"/>
              <a:t>=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and </a:t>
            </a:r>
            <a:r>
              <a:rPr i="1" lang="en" sz="1800">
                <a:latin typeface="Times New Roman"/>
                <a:ea typeface="Times New Roman"/>
                <a:cs typeface="Times New Roman"/>
                <a:sym typeface="Times New Roman"/>
              </a:rPr>
              <a:t>𝑦 </a:t>
            </a:r>
            <a:r>
              <a:rPr lang="en" sz="1800"/>
              <a:t>= 3 on the same coordinate plane.</a:t>
            </a:r>
            <a:endParaRPr sz="1800"/>
          </a:p>
          <a:p>
            <a:pPr indent="0" lvl="0" marL="457200" rtl="0" algn="l">
              <a:spcBef>
                <a:spcPts val="0"/>
              </a:spcBef>
              <a:spcAft>
                <a:spcPts val="1200"/>
              </a:spcAft>
              <a:buNone/>
            </a:pPr>
            <a:r>
              <a:rPr lang="en" sz="1800"/>
              <a:t>How do the equations </a:t>
            </a:r>
            <a:r>
              <a:rPr i="1" lang="en" sz="1800">
                <a:latin typeface="Times New Roman"/>
                <a:ea typeface="Times New Roman"/>
                <a:cs typeface="Times New Roman"/>
                <a:sym typeface="Times New Roman"/>
              </a:rPr>
              <a:t>𝑦 </a:t>
            </a:r>
            <a:r>
              <a:rPr lang="en" sz="1800"/>
              <a:t>=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and </a:t>
            </a:r>
            <a:r>
              <a:rPr i="1" lang="en" sz="1800">
                <a:latin typeface="Times New Roman"/>
                <a:ea typeface="Times New Roman"/>
                <a:cs typeface="Times New Roman"/>
                <a:sym typeface="Times New Roman"/>
              </a:rPr>
              <a:t>𝑦 </a:t>
            </a:r>
            <a:r>
              <a:rPr lang="en" sz="1800"/>
              <a:t>= 3 help solve the equation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 3?  Desmos</a:t>
            </a:r>
            <a:endParaRPr sz="1800"/>
          </a:p>
        </p:txBody>
      </p:sp>
      <p:sp>
        <p:nvSpPr>
          <p:cNvPr id="183" name="Google Shape;183;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8.5.2 Interpreting Graphs to Solve Quadratic Equations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8" name="Shape 188"/>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89" name="Google Shape;189;p26"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90" name="Google Shape;190;p26"/>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91" name="Google Shape;191;p26"/>
          <p:cNvSpPr txBox="1"/>
          <p:nvPr>
            <p:ph idx="1" type="body"/>
          </p:nvPr>
        </p:nvSpPr>
        <p:spPr>
          <a:xfrm>
            <a:off x="311700" y="960125"/>
            <a:ext cx="85206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4"/>
            </a:pPr>
            <a:r>
              <a:rPr lang="en" sz="1800"/>
              <a:t>Use the graphs you created in questions 1 – 3 to help you find a few other equations of the form (</a:t>
            </a:r>
            <a:r>
              <a:rPr i="1" lang="en" sz="1800">
                <a:latin typeface="Times New Roman"/>
                <a:ea typeface="Times New Roman"/>
                <a:cs typeface="Times New Roman"/>
                <a:sym typeface="Times New Roman"/>
              </a:rPr>
              <a:t>𝑥 </a:t>
            </a:r>
            <a:r>
              <a:rPr lang="en" sz="1800"/>
              <a:t>− 3)(</a:t>
            </a:r>
            <a:r>
              <a:rPr i="1" lang="en" sz="1800">
                <a:latin typeface="Times New Roman"/>
                <a:ea typeface="Times New Roman"/>
                <a:cs typeface="Times New Roman"/>
                <a:sym typeface="Times New Roman"/>
              </a:rPr>
              <a:t>𝑥 </a:t>
            </a:r>
            <a:r>
              <a:rPr lang="en" sz="1800"/>
              <a:t>− 5) = 𝑧 that have whole-number solutions.</a:t>
            </a:r>
            <a:endParaRPr sz="1800"/>
          </a:p>
          <a:p>
            <a:pPr indent="-342900" lvl="0" marL="457200" rtl="0" algn="l">
              <a:spcBef>
                <a:spcPts val="1500"/>
              </a:spcBef>
              <a:spcAft>
                <a:spcPts val="0"/>
              </a:spcAft>
              <a:buSzPts val="1800"/>
              <a:buAutoNum type="arabicPeriod" startAt="4"/>
            </a:pPr>
            <a:r>
              <a:rPr lang="en" sz="1800"/>
              <a:t>Some of the values of 𝑧 that you might have found are –1, 0, 3, 8, 15, 24, etc. Find a pattern in the values of 𝑧 that give whole-number solutions.</a:t>
            </a:r>
            <a:endParaRPr sz="1800"/>
          </a:p>
          <a:p>
            <a:pPr indent="-342900" lvl="0" marL="457200" rtl="0" algn="l">
              <a:spcBef>
                <a:spcPts val="1500"/>
              </a:spcBef>
              <a:spcAft>
                <a:spcPts val="1500"/>
              </a:spcAft>
              <a:buSzPts val="1800"/>
              <a:buAutoNum type="arabicPeriod" startAt="4"/>
            </a:pPr>
            <a:r>
              <a:rPr lang="en" sz="1800"/>
              <a:t>Without solving, determine if (</a:t>
            </a:r>
            <a:r>
              <a:rPr i="1" lang="en" sz="1800">
                <a:latin typeface="Times New Roman"/>
                <a:ea typeface="Times New Roman"/>
                <a:cs typeface="Times New Roman"/>
                <a:sym typeface="Times New Roman"/>
              </a:rPr>
              <a:t>𝑥</a:t>
            </a:r>
            <a:r>
              <a:rPr lang="en" sz="1800"/>
              <a:t> − 5)(</a:t>
            </a:r>
            <a:r>
              <a:rPr i="1" lang="en" sz="1800">
                <a:latin typeface="Times New Roman"/>
                <a:ea typeface="Times New Roman"/>
                <a:cs typeface="Times New Roman"/>
                <a:sym typeface="Times New Roman"/>
              </a:rPr>
              <a:t>𝑥</a:t>
            </a:r>
            <a:r>
              <a:rPr lang="en" sz="1800"/>
              <a:t> − 3) = 120 and (</a:t>
            </a:r>
            <a:r>
              <a:rPr i="1" lang="en" sz="1800">
                <a:latin typeface="Times New Roman"/>
                <a:ea typeface="Times New Roman"/>
                <a:cs typeface="Times New Roman"/>
                <a:sym typeface="Times New Roman"/>
              </a:rPr>
              <a:t>𝑥</a:t>
            </a:r>
            <a:r>
              <a:rPr lang="en" sz="1800"/>
              <a:t> − 5)(</a:t>
            </a:r>
            <a:r>
              <a:rPr i="1" lang="en" sz="1800">
                <a:latin typeface="Times New Roman"/>
                <a:ea typeface="Times New Roman"/>
                <a:cs typeface="Times New Roman"/>
                <a:sym typeface="Times New Roman"/>
              </a:rPr>
              <a:t>𝑥</a:t>
            </a:r>
            <a:r>
              <a:rPr lang="en" sz="1800"/>
              <a:t> − 3) = 399 have whole-number solutions. Be prepared to show your reasoning.</a:t>
            </a:r>
            <a:endParaRPr sz="1800"/>
          </a:p>
        </p:txBody>
      </p:sp>
      <p:sp>
        <p:nvSpPr>
          <p:cNvPr id="192" name="Google Shape;19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8.5.2 Interpreting Graphs to Solve Quadratic Equations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descr="Icon indicating the slide contains a check for understanding question for students " id="198" name="Google Shape;198;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9" name="Google Shape;199;p27"/>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Use graphing technology to determine the number of solutions for the equation (</a:t>
            </a:r>
            <a:r>
              <a:rPr i="1" lang="en">
                <a:latin typeface="Times New Roman"/>
                <a:ea typeface="Times New Roman"/>
                <a:cs typeface="Times New Roman"/>
                <a:sym typeface="Times New Roman"/>
              </a:rPr>
              <a:t>𝑥 </a:t>
            </a:r>
            <a:r>
              <a:rPr lang="en"/>
              <a:t>+ 3)(</a:t>
            </a:r>
            <a:r>
              <a:rPr i="1" lang="en">
                <a:latin typeface="Times New Roman"/>
                <a:ea typeface="Times New Roman"/>
                <a:cs typeface="Times New Roman"/>
                <a:sym typeface="Times New Roman"/>
              </a:rPr>
              <a:t>𝑥 </a:t>
            </a:r>
            <a:r>
              <a:rPr lang="en"/>
              <a:t>− 6) = −22. Then find any solutions.</a:t>
            </a:r>
            <a:endParaRPr/>
          </a:p>
          <a:p>
            <a:pPr indent="-381000" lvl="0" marL="914400" rtl="0" algn="l">
              <a:lnSpc>
                <a:spcPct val="100000"/>
              </a:lnSpc>
              <a:spcBef>
                <a:spcPts val="1200"/>
              </a:spcBef>
              <a:spcAft>
                <a:spcPts val="0"/>
              </a:spcAft>
              <a:buSzPts val="2400"/>
              <a:buFont typeface="Calibri"/>
              <a:buAutoNum type="alphaLcPeriod"/>
            </a:pPr>
            <a:r>
              <a:rPr lang="en"/>
              <a:t>There is one solution. </a:t>
            </a:r>
            <a:r>
              <a:rPr i="1" lang="en">
                <a:latin typeface="Times New Roman"/>
                <a:ea typeface="Times New Roman"/>
                <a:cs typeface="Times New Roman"/>
                <a:sym typeface="Times New Roman"/>
              </a:rPr>
              <a:t>𝑥 </a:t>
            </a:r>
            <a:r>
              <a:rPr lang="en"/>
              <a:t>= 5.5</a:t>
            </a:r>
            <a:endParaRPr/>
          </a:p>
          <a:p>
            <a:pPr indent="-381000" lvl="0" marL="914400" rtl="0" algn="l">
              <a:lnSpc>
                <a:spcPct val="100000"/>
              </a:lnSpc>
              <a:spcBef>
                <a:spcPts val="1000"/>
              </a:spcBef>
              <a:spcAft>
                <a:spcPts val="0"/>
              </a:spcAft>
              <a:buSzPts val="2400"/>
              <a:buFont typeface="Calibri"/>
              <a:buAutoNum type="alphaLcPeriod"/>
            </a:pPr>
            <a:r>
              <a:rPr lang="en"/>
              <a:t>There are two solutions. </a:t>
            </a:r>
            <a:r>
              <a:rPr i="1" lang="en">
                <a:latin typeface="Times New Roman"/>
                <a:ea typeface="Times New Roman"/>
                <a:cs typeface="Times New Roman"/>
                <a:sym typeface="Times New Roman"/>
              </a:rPr>
              <a:t>𝑥 </a:t>
            </a:r>
            <a:r>
              <a:rPr lang="en"/>
              <a:t>= −6 or </a:t>
            </a:r>
            <a:r>
              <a:rPr i="1" lang="en">
                <a:latin typeface="Times New Roman"/>
                <a:ea typeface="Times New Roman"/>
                <a:cs typeface="Times New Roman"/>
                <a:sym typeface="Times New Roman"/>
              </a:rPr>
              <a:t>𝑥 </a:t>
            </a:r>
            <a:r>
              <a:rPr lang="en"/>
              <a:t>= 3</a:t>
            </a:r>
            <a:endParaRPr/>
          </a:p>
          <a:p>
            <a:pPr indent="-381000" lvl="0" marL="914400" rtl="0" algn="l">
              <a:lnSpc>
                <a:spcPct val="100000"/>
              </a:lnSpc>
              <a:spcBef>
                <a:spcPts val="1000"/>
              </a:spcBef>
              <a:spcAft>
                <a:spcPts val="0"/>
              </a:spcAft>
              <a:buSzPts val="2400"/>
              <a:buFont typeface="Calibri"/>
              <a:buAutoNum type="alphaLcPeriod"/>
            </a:pPr>
            <a:r>
              <a:rPr lang="en"/>
              <a:t>There are two solutions. </a:t>
            </a:r>
            <a:r>
              <a:rPr i="1" lang="en">
                <a:latin typeface="Times New Roman"/>
                <a:ea typeface="Times New Roman"/>
                <a:cs typeface="Times New Roman"/>
                <a:sym typeface="Times New Roman"/>
              </a:rPr>
              <a:t>𝑥 </a:t>
            </a:r>
            <a:r>
              <a:rPr lang="en"/>
              <a:t>= −3 or </a:t>
            </a:r>
            <a:r>
              <a:rPr i="1" lang="en">
                <a:latin typeface="Times New Roman"/>
                <a:ea typeface="Times New Roman"/>
                <a:cs typeface="Times New Roman"/>
                <a:sym typeface="Times New Roman"/>
              </a:rPr>
              <a:t>𝑥 </a:t>
            </a:r>
            <a:r>
              <a:rPr lang="en"/>
              <a:t>= 6</a:t>
            </a:r>
            <a:endParaRPr/>
          </a:p>
          <a:p>
            <a:pPr indent="-381000" lvl="0" marL="914400" rtl="0" algn="l">
              <a:lnSpc>
                <a:spcPct val="100000"/>
              </a:lnSpc>
              <a:spcBef>
                <a:spcPts val="1000"/>
              </a:spcBef>
              <a:spcAft>
                <a:spcPts val="0"/>
              </a:spcAft>
              <a:buSzPts val="2400"/>
              <a:buFont typeface="Calibri"/>
              <a:buAutoNum type="alphaLcPeriod"/>
            </a:pPr>
            <a:r>
              <a:rPr lang="en"/>
              <a:t>The equation has no solutions.</a:t>
            </a:r>
            <a:endParaRPr/>
          </a:p>
        </p:txBody>
      </p:sp>
      <p:sp>
        <p:nvSpPr>
          <p:cNvPr id="200" name="Google Shape;200;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8.5.2 Interpreting Graphs to Solve Quadratic Equations</a:t>
            </a:r>
            <a:endParaRPr/>
          </a:p>
        </p:txBody>
      </p:sp>
      <p:sp>
        <p:nvSpPr>
          <p:cNvPr descr="An arrow icon reads &quot;Let's review!&quot; and links to a slide that reviews the content that was assessed in the self check question. " id="202" name="Google Shape;202;p27"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6" name="Shape 206"/>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7" name="Google Shape;207;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8" name="Google Shape;208;p2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9" name="Google Shape;209;p28"/>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t>Solve each equation by interpreting a graph.</a:t>
            </a:r>
            <a:endParaRPr sz="2300"/>
          </a:p>
          <a:p>
            <a:pPr indent="-374650" lvl="0" marL="457200" rtl="0" algn="l">
              <a:lnSpc>
                <a:spcPct val="200000"/>
              </a:lnSpc>
              <a:spcBef>
                <a:spcPts val="1500"/>
              </a:spcBef>
              <a:spcAft>
                <a:spcPts val="0"/>
              </a:spcAft>
              <a:buSzPts val="2300"/>
              <a:buAutoNum type="arabicPeriod"/>
            </a:pPr>
            <a:r>
              <a:rPr lang="en" sz="2300"/>
              <a:t>(</a:t>
            </a:r>
            <a:r>
              <a:rPr i="1" lang="en" sz="2300">
                <a:latin typeface="Times New Roman"/>
                <a:ea typeface="Times New Roman"/>
                <a:cs typeface="Times New Roman"/>
                <a:sym typeface="Times New Roman"/>
              </a:rPr>
              <a:t>𝑥 </a:t>
            </a:r>
            <a:r>
              <a:rPr lang="en" sz="2300"/>
              <a:t>− 4)(</a:t>
            </a:r>
            <a:r>
              <a:rPr i="1" lang="en" sz="2300">
                <a:latin typeface="Times New Roman"/>
                <a:ea typeface="Times New Roman"/>
                <a:cs typeface="Times New Roman"/>
                <a:sym typeface="Times New Roman"/>
              </a:rPr>
              <a:t>𝑥 </a:t>
            </a:r>
            <a:r>
              <a:rPr lang="en" sz="2300"/>
              <a:t>− 7) = 0</a:t>
            </a:r>
            <a:endParaRPr sz="2300"/>
          </a:p>
          <a:p>
            <a:pPr indent="-374650" lvl="0" marL="457200" rtl="0" algn="l">
              <a:lnSpc>
                <a:spcPct val="200000"/>
              </a:lnSpc>
              <a:spcBef>
                <a:spcPts val="0"/>
              </a:spcBef>
              <a:spcAft>
                <a:spcPts val="0"/>
              </a:spcAft>
              <a:buSzPts val="2300"/>
              <a:buAutoNum type="arabicPeriod"/>
            </a:pPr>
            <a:r>
              <a:rPr lang="en" sz="2300"/>
              <a:t>(</a:t>
            </a:r>
            <a:r>
              <a:rPr i="1" lang="en" sz="2300">
                <a:latin typeface="Times New Roman"/>
                <a:ea typeface="Times New Roman"/>
                <a:cs typeface="Times New Roman"/>
                <a:sym typeface="Times New Roman"/>
              </a:rPr>
              <a:t>𝑥 </a:t>
            </a:r>
            <a:r>
              <a:rPr lang="en" sz="2300"/>
              <a:t>− 4)(</a:t>
            </a:r>
            <a:r>
              <a:rPr i="1" lang="en" sz="2300">
                <a:latin typeface="Times New Roman"/>
                <a:ea typeface="Times New Roman"/>
                <a:cs typeface="Times New Roman"/>
                <a:sym typeface="Times New Roman"/>
              </a:rPr>
              <a:t>𝑥 </a:t>
            </a:r>
            <a:r>
              <a:rPr lang="en" sz="2300"/>
              <a:t>− 7) = −2.25</a:t>
            </a:r>
            <a:endParaRPr sz="2300"/>
          </a:p>
          <a:p>
            <a:pPr indent="-374650" lvl="0" marL="457200" rtl="0" algn="l">
              <a:lnSpc>
                <a:spcPct val="200000"/>
              </a:lnSpc>
              <a:spcBef>
                <a:spcPts val="0"/>
              </a:spcBef>
              <a:spcAft>
                <a:spcPts val="0"/>
              </a:spcAft>
              <a:buSzPts val="2300"/>
              <a:buAutoNum type="arabicPeriod"/>
            </a:pPr>
            <a:r>
              <a:rPr lang="en" sz="2300"/>
              <a:t>(</a:t>
            </a:r>
            <a:r>
              <a:rPr i="1" lang="en" sz="2300">
                <a:latin typeface="Times New Roman"/>
                <a:ea typeface="Times New Roman"/>
                <a:cs typeface="Times New Roman"/>
                <a:sym typeface="Times New Roman"/>
              </a:rPr>
              <a:t>𝑥 </a:t>
            </a:r>
            <a:r>
              <a:rPr lang="en" sz="2300"/>
              <a:t>− 4)(</a:t>
            </a:r>
            <a:r>
              <a:rPr i="1" lang="en" sz="2300">
                <a:latin typeface="Times New Roman"/>
                <a:ea typeface="Times New Roman"/>
                <a:cs typeface="Times New Roman"/>
                <a:sym typeface="Times New Roman"/>
              </a:rPr>
              <a:t>𝑥 </a:t>
            </a:r>
            <a:r>
              <a:rPr lang="en" sz="2300"/>
              <a:t>− 7) = −5</a:t>
            </a:r>
            <a:endParaRPr sz="2300"/>
          </a:p>
        </p:txBody>
      </p:sp>
      <p:sp>
        <p:nvSpPr>
          <p:cNvPr id="210" name="Google Shape;210;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8.5.2 Interpreting Graphs to Solve Quadratic Equations - Additional Resources</a:t>
            </a:r>
            <a:endParaRPr>
              <a:latin typeface="Noto Sans"/>
              <a:ea typeface="Noto Sans"/>
              <a:cs typeface="Noto Sans"/>
              <a:sym typeface="Noto Sans"/>
            </a:endParaRPr>
          </a:p>
        </p:txBody>
      </p:sp>
      <p:sp>
        <p:nvSpPr>
          <p:cNvPr id="211" name="Google Shape;211;p28"/>
          <p:cNvSpPr txBox="1"/>
          <p:nvPr>
            <p:ph idx="2" type="body"/>
          </p:nvPr>
        </p:nvSpPr>
        <p:spPr>
          <a:xfrm>
            <a:off x="5741975" y="960125"/>
            <a:ext cx="3090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Step 1</a:t>
            </a:r>
            <a:r>
              <a:rPr lang="en" sz="2000"/>
              <a:t> - Rearrange the equation to be in the form </a:t>
            </a:r>
            <a:r>
              <a:rPr b="1" i="1" lang="en" sz="2000">
                <a:solidFill>
                  <a:srgbClr val="F47641"/>
                </a:solidFill>
              </a:rPr>
              <a:t>expression</a:t>
            </a:r>
            <a:r>
              <a:rPr i="1" lang="en" sz="2000"/>
              <a:t> = 0</a:t>
            </a:r>
            <a:r>
              <a:rPr lang="en" sz="2000"/>
              <a:t>.</a:t>
            </a:r>
            <a:endParaRPr sz="2000"/>
          </a:p>
          <a:p>
            <a:pPr indent="0" lvl="0" marL="0" rtl="0" algn="l">
              <a:spcBef>
                <a:spcPts val="1200"/>
              </a:spcBef>
              <a:spcAft>
                <a:spcPts val="0"/>
              </a:spcAft>
              <a:buNone/>
            </a:pPr>
            <a:r>
              <a:rPr b="1" lang="en" sz="2000"/>
              <a:t>Step 2</a:t>
            </a:r>
            <a:r>
              <a:rPr lang="en" sz="2000"/>
              <a:t> - Graph the equation </a:t>
            </a:r>
            <a:r>
              <a:rPr i="1" lang="en" sz="2000"/>
              <a:t>y = </a:t>
            </a:r>
            <a:r>
              <a:rPr b="1" i="1" lang="en" sz="2000">
                <a:solidFill>
                  <a:srgbClr val="F47641"/>
                </a:solidFill>
              </a:rPr>
              <a:t>expression</a:t>
            </a:r>
            <a:r>
              <a:rPr lang="en" sz="2000"/>
              <a:t>.</a:t>
            </a:r>
            <a:endParaRPr sz="2000"/>
          </a:p>
          <a:p>
            <a:pPr indent="0" lvl="0" marL="0" rtl="0" algn="l">
              <a:spcBef>
                <a:spcPts val="1200"/>
              </a:spcBef>
              <a:spcAft>
                <a:spcPts val="0"/>
              </a:spcAft>
              <a:buNone/>
            </a:pPr>
            <a:r>
              <a:rPr b="1" lang="en" sz="2000"/>
              <a:t>Step 3</a:t>
            </a:r>
            <a:r>
              <a:rPr lang="en" sz="2000"/>
              <a:t> - Identify the 𝑥-intercepts from the graph.</a:t>
            </a:r>
            <a:endParaRPr sz="20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212" name="Google Shape;212;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18" name="Google Shape;218;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19" name="Google Shape;219;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3" name="Shape 223"/>
        <p:cNvGrpSpPr/>
        <p:nvPr/>
      </p:nvGrpSpPr>
      <p:grpSpPr>
        <a:xfrm>
          <a:off x="0" y="0"/>
          <a:ext cx="0" cy="0"/>
          <a:chOff x="0" y="0"/>
          <a:chExt cx="0" cy="0"/>
        </a:xfrm>
      </p:grpSpPr>
      <p:pic>
        <p:nvPicPr>
          <p:cNvPr descr="Icon indicating the slide contains a support for students with disabilities" id="224" name="Google Shape;224;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25" name="Google Shape;225;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26" name="Google Shape;226;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What’s the most effective strategy? ⏳</a:t>
            </a:r>
            <a:endParaRPr sz="2600">
              <a:solidFill>
                <a:srgbClr val="005047"/>
              </a:solidFill>
            </a:endParaRPr>
          </a:p>
        </p:txBody>
      </p:sp>
      <p:sp>
        <p:nvSpPr>
          <p:cNvPr id="227" name="Google Shape;227;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providing support steps for students based on universal designs for learning. " id="228" name="Google Shape;228;p30" title="UDL callout box"/>
          <p:cNvSpPr/>
          <p:nvPr/>
        </p:nvSpPr>
        <p:spPr>
          <a:xfrm>
            <a:off x="4779300" y="2140801"/>
            <a:ext cx="3907500" cy="1529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Noto Sans"/>
                <a:ea typeface="Noto Sans"/>
                <a:cs typeface="Noto Sans"/>
                <a:sym typeface="Noto Sans"/>
              </a:rPr>
              <a:t>Select 4 questions from this activity and answer them completely.</a:t>
            </a:r>
            <a:endParaRPr sz="22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29" name="Google Shape;229;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8.5.3 </a:t>
            </a:r>
            <a:r>
              <a:rPr lang="en"/>
              <a:t>Choosing an Effective Strategy to Solve Quadratic Equations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4" name="Shape 234"/>
        <p:cNvGrpSpPr/>
        <p:nvPr/>
      </p:nvGrpSpPr>
      <p:grpSpPr>
        <a:xfrm>
          <a:off x="0" y="0"/>
          <a:ext cx="0" cy="0"/>
          <a:chOff x="0" y="0"/>
          <a:chExt cx="0" cy="0"/>
        </a:xfrm>
      </p:grpSpPr>
      <p:sp>
        <p:nvSpPr>
          <p:cNvPr id="235" name="Google Shape;235;p31"/>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What’s the most effective strategy? ⏳</a:t>
            </a:r>
            <a:endParaRPr>
              <a:solidFill>
                <a:srgbClr val="005047"/>
              </a:solidFill>
            </a:endParaRPr>
          </a:p>
        </p:txBody>
      </p:sp>
      <p:sp>
        <p:nvSpPr>
          <p:cNvPr id="236" name="Google Shape;236;p31"/>
          <p:cNvSpPr txBox="1"/>
          <p:nvPr>
            <p:ph idx="2" type="body"/>
          </p:nvPr>
        </p:nvSpPr>
        <p:spPr>
          <a:xfrm>
            <a:off x="311700" y="969950"/>
            <a:ext cx="8382300" cy="91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Solve each equation. Be prepared to explain or show your reasoning.</a:t>
            </a:r>
            <a:endParaRPr/>
          </a:p>
          <a:p>
            <a:pPr indent="0" lvl="0" marL="0" rtl="0" algn="l">
              <a:spcBef>
                <a:spcPts val="1200"/>
              </a:spcBef>
              <a:spcAft>
                <a:spcPts val="1200"/>
              </a:spcAft>
              <a:buNone/>
            </a:pPr>
            <a:r>
              <a:t/>
            </a:r>
            <a:endParaRPr/>
          </a:p>
        </p:txBody>
      </p:sp>
      <p:sp>
        <p:nvSpPr>
          <p:cNvPr id="237" name="Google Shape;23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8.5.3 Choosing an Effective Strategy to Solve Quadratic Equations</a:t>
            </a:r>
            <a:endParaRPr/>
          </a:p>
        </p:txBody>
      </p:sp>
      <p:sp>
        <p:nvSpPr>
          <p:cNvPr id="239" name="Google Shape;239;p31"/>
          <p:cNvSpPr txBox="1"/>
          <p:nvPr>
            <p:ph idx="1" type="body"/>
          </p:nvPr>
        </p:nvSpPr>
        <p:spPr>
          <a:xfrm>
            <a:off x="311700" y="1925374"/>
            <a:ext cx="3999900" cy="2803500"/>
          </a:xfrm>
          <a:prstGeom prst="rect">
            <a:avLst/>
          </a:prstGeom>
        </p:spPr>
        <p:txBody>
          <a:bodyPr anchorCtr="0" anchor="t" bIns="91425" lIns="91425" spcFirstLastPara="1" rIns="91425" wrap="square" tIns="91425">
            <a:normAutofit/>
          </a:bodyPr>
          <a:lstStyle/>
          <a:p>
            <a:pPr indent="-368300" lvl="0" marL="457200" rtl="0" algn="l">
              <a:lnSpc>
                <a:spcPct val="200000"/>
              </a:lnSpc>
              <a:spcBef>
                <a:spcPts val="0"/>
              </a:spcBef>
              <a:spcAft>
                <a:spcPts val="0"/>
              </a:spcAft>
              <a:buSzPts val="2200"/>
              <a:buAutoNum type="arabicPeriod"/>
            </a:pPr>
            <a:r>
              <a:rPr i="1" lang="en">
                <a:latin typeface="Times New Roman"/>
                <a:ea typeface="Times New Roman"/>
                <a:cs typeface="Times New Roman"/>
                <a:sym typeface="Times New Roman"/>
              </a:rPr>
              <a:t>𝑥</a:t>
            </a:r>
            <a:r>
              <a:rPr baseline="30000" lang="en"/>
              <a:t>2</a:t>
            </a:r>
            <a:r>
              <a:rPr lang="en"/>
              <a:t> = 121</a:t>
            </a:r>
            <a:endParaRPr/>
          </a:p>
          <a:p>
            <a:pPr indent="-368300" lvl="0" marL="457200" rtl="0" algn="l">
              <a:lnSpc>
                <a:spcPct val="200000"/>
              </a:lnSpc>
              <a:spcBef>
                <a:spcPts val="500"/>
              </a:spcBef>
              <a:spcAft>
                <a:spcPts val="0"/>
              </a:spcAft>
              <a:buSzPts val="2200"/>
              <a:buAutoNum type="arabicPeriod"/>
            </a:pPr>
            <a:r>
              <a:rPr i="1" lang="en">
                <a:latin typeface="Times New Roman"/>
                <a:ea typeface="Times New Roman"/>
                <a:cs typeface="Times New Roman"/>
                <a:sym typeface="Times New Roman"/>
              </a:rPr>
              <a:t>𝑥</a:t>
            </a:r>
            <a:r>
              <a:rPr baseline="30000" lang="en"/>
              <a:t>2</a:t>
            </a:r>
            <a:r>
              <a:rPr lang="en"/>
              <a:t> − 31 = 5</a:t>
            </a:r>
            <a:endParaRPr/>
          </a:p>
          <a:p>
            <a:pPr indent="-368300" lvl="0" marL="457200" rtl="0" algn="l">
              <a:lnSpc>
                <a:spcPct val="200000"/>
              </a:lnSpc>
              <a:spcBef>
                <a:spcPts val="0"/>
              </a:spcBef>
              <a:spcAft>
                <a:spcPts val="0"/>
              </a:spcAft>
              <a:buSzPts val="2200"/>
              <a:buAutoNum type="arabicPeriod"/>
            </a:pPr>
            <a:r>
              <a:rPr lang="en"/>
              <a:t>(</a:t>
            </a:r>
            <a:r>
              <a:rPr i="1" lang="en">
                <a:latin typeface="Times New Roman"/>
                <a:ea typeface="Times New Roman"/>
                <a:cs typeface="Times New Roman"/>
                <a:sym typeface="Times New Roman"/>
              </a:rPr>
              <a:t>𝑥</a:t>
            </a:r>
            <a:r>
              <a:rPr lang="en"/>
              <a:t> − 4)(</a:t>
            </a:r>
            <a:r>
              <a:rPr i="1" lang="en">
                <a:latin typeface="Times New Roman"/>
                <a:ea typeface="Times New Roman"/>
                <a:cs typeface="Times New Roman"/>
                <a:sym typeface="Times New Roman"/>
              </a:rPr>
              <a:t>𝑥</a:t>
            </a:r>
            <a:r>
              <a:rPr lang="en"/>
              <a:t> − 4) = 0</a:t>
            </a:r>
            <a:endParaRPr/>
          </a:p>
          <a:p>
            <a:pPr indent="0" lvl="0" marL="0" rtl="0" algn="l">
              <a:lnSpc>
                <a:spcPct val="100000"/>
              </a:lnSpc>
              <a:spcBef>
                <a:spcPts val="500"/>
              </a:spcBef>
              <a:spcAft>
                <a:spcPts val="500"/>
              </a:spcAft>
              <a:buNone/>
            </a:pPr>
            <a:r>
              <a:t/>
            </a:r>
            <a:endParaRPr/>
          </a:p>
        </p:txBody>
      </p:sp>
      <p:sp>
        <p:nvSpPr>
          <p:cNvPr id="240" name="Google Shape;240;p31"/>
          <p:cNvSpPr txBox="1"/>
          <p:nvPr>
            <p:ph idx="1" type="body"/>
          </p:nvPr>
        </p:nvSpPr>
        <p:spPr>
          <a:xfrm>
            <a:off x="4462850" y="1925374"/>
            <a:ext cx="3999900" cy="2803500"/>
          </a:xfrm>
          <a:prstGeom prst="rect">
            <a:avLst/>
          </a:prstGeom>
        </p:spPr>
        <p:txBody>
          <a:bodyPr anchorCtr="0" anchor="t" bIns="91425" lIns="91425" spcFirstLastPara="1" rIns="91425" wrap="square" tIns="91425">
            <a:normAutofit/>
          </a:bodyPr>
          <a:lstStyle/>
          <a:p>
            <a:pPr indent="-368300" lvl="0" marL="457200" rtl="0" algn="l">
              <a:lnSpc>
                <a:spcPct val="200000"/>
              </a:lnSpc>
              <a:spcBef>
                <a:spcPts val="0"/>
              </a:spcBef>
              <a:spcAft>
                <a:spcPts val="0"/>
              </a:spcAft>
              <a:buSzPts val="2200"/>
              <a:buAutoNum type="arabicPeriod" startAt="4"/>
            </a:pPr>
            <a:r>
              <a:rPr lang="en"/>
              <a:t>(</a:t>
            </a:r>
            <a:r>
              <a:rPr i="1" lang="en">
                <a:latin typeface="Times New Roman"/>
                <a:ea typeface="Times New Roman"/>
                <a:cs typeface="Times New Roman"/>
                <a:sym typeface="Times New Roman"/>
              </a:rPr>
              <a:t>𝑥 </a:t>
            </a:r>
            <a:r>
              <a:rPr lang="en"/>
              <a:t>+ 3)(</a:t>
            </a:r>
            <a:r>
              <a:rPr i="1" lang="en">
                <a:latin typeface="Times New Roman"/>
                <a:ea typeface="Times New Roman"/>
                <a:cs typeface="Times New Roman"/>
                <a:sym typeface="Times New Roman"/>
              </a:rPr>
              <a:t>𝑥 </a:t>
            </a:r>
            <a:r>
              <a:rPr lang="en"/>
              <a:t>− 1) = 5</a:t>
            </a:r>
            <a:endParaRPr/>
          </a:p>
          <a:p>
            <a:pPr indent="-368300" lvl="0" marL="457200" rtl="0" algn="l">
              <a:lnSpc>
                <a:spcPct val="200000"/>
              </a:lnSpc>
              <a:spcBef>
                <a:spcPts val="0"/>
              </a:spcBef>
              <a:spcAft>
                <a:spcPts val="0"/>
              </a:spcAft>
              <a:buSzPts val="2200"/>
              <a:buAutoNum type="arabicPeriod" startAt="4"/>
            </a:pPr>
            <a:r>
              <a:rPr lang="en"/>
              <a:t>(</a:t>
            </a:r>
            <a:r>
              <a:rPr i="1" lang="en">
                <a:latin typeface="Times New Roman"/>
                <a:ea typeface="Times New Roman"/>
                <a:cs typeface="Times New Roman"/>
                <a:sym typeface="Times New Roman"/>
              </a:rPr>
              <a:t>𝑥 </a:t>
            </a:r>
            <a:r>
              <a:rPr lang="en"/>
              <a:t>+ 1)</a:t>
            </a:r>
            <a:r>
              <a:rPr baseline="30000" lang="en"/>
              <a:t>2 </a:t>
            </a:r>
            <a:r>
              <a:rPr lang="en"/>
              <a:t>= −4</a:t>
            </a:r>
            <a:endParaRPr/>
          </a:p>
          <a:p>
            <a:pPr indent="-368300" lvl="0" marL="457200" rtl="0" algn="l">
              <a:lnSpc>
                <a:spcPct val="200000"/>
              </a:lnSpc>
              <a:spcBef>
                <a:spcPts val="0"/>
              </a:spcBef>
              <a:spcAft>
                <a:spcPts val="0"/>
              </a:spcAft>
              <a:buSzPts val="2200"/>
              <a:buAutoNum type="arabicPeriod" startAt="4"/>
            </a:pPr>
            <a:r>
              <a:rPr lang="en"/>
              <a:t>(</a:t>
            </a:r>
            <a:r>
              <a:rPr i="1" lang="en">
                <a:latin typeface="Times New Roman"/>
                <a:ea typeface="Times New Roman"/>
                <a:cs typeface="Times New Roman"/>
                <a:sym typeface="Times New Roman"/>
              </a:rPr>
              <a:t>𝑥 </a:t>
            </a:r>
            <a:r>
              <a:rPr lang="en"/>
              <a:t>− 4)(</a:t>
            </a:r>
            <a:r>
              <a:rPr i="1" lang="en">
                <a:latin typeface="Times New Roman"/>
                <a:ea typeface="Times New Roman"/>
                <a:cs typeface="Times New Roman"/>
                <a:sym typeface="Times New Roman"/>
              </a:rPr>
              <a:t>𝑥 </a:t>
            </a:r>
            <a:r>
              <a:rPr lang="en"/>
              <a:t>− 1) = 990</a:t>
            </a:r>
            <a:endParaRPr/>
          </a:p>
          <a:p>
            <a:pPr indent="0" lvl="0" marL="0" rtl="0" algn="l">
              <a:lnSpc>
                <a:spcPct val="100000"/>
              </a:lnSpc>
              <a:spcBef>
                <a:spcPts val="500"/>
              </a:spcBef>
              <a:spcAft>
                <a:spcPts val="5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32"/>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46" name="Google Shape;246;p32"/>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Choosing an Effective Strategy to Solve Quadratic Equations</a:t>
            </a:r>
            <a:endParaRPr/>
          </a:p>
        </p:txBody>
      </p:sp>
      <p:sp>
        <p:nvSpPr>
          <p:cNvPr id="247" name="Google Shape;24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32"/>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8.5.3 Choosing an Effective Strategy to Solve Quadratic Equations</a:t>
            </a:r>
            <a:endParaRPr/>
          </a:p>
        </p:txBody>
      </p:sp>
      <p:sp>
        <p:nvSpPr>
          <p:cNvPr id="249" name="Google Shape;249;p32">
            <a:hlinkClick r:id="rId5"/>
          </p:cNvPr>
          <p:cNvSpPr txBox="1"/>
          <p:nvPr/>
        </p:nvSpPr>
        <p:spPr>
          <a:xfrm>
            <a:off x="1194125" y="1462825"/>
            <a:ext cx="5107800" cy="245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chemeClr val="dk1"/>
              </a:solidFill>
              <a:latin typeface="Noto Sans"/>
              <a:ea typeface="Noto Sans"/>
              <a:cs typeface="Noto Sans"/>
              <a:sym typeface="Noto Sans"/>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WorkedExample #Algebraic #Graph" id="250" name="Google Shape;250;p32" title="Choosing an Effective Strategy to Solve Quadratic Equations">
            <a:hlinkClick r:id="rId6"/>
          </p:cNvPr>
          <p:cNvPicPr preferRelativeResize="0"/>
          <p:nvPr/>
        </p:nvPicPr>
        <p:blipFill>
          <a:blip r:embed="rId7">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pic>
        <p:nvPicPr>
          <p:cNvPr descr="Icon indicating the slide contains a check for understanding question for students " id="255" name="Google Shape;255;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6" name="Google Shape;256;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7" name="Google Shape;257;p3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Solve the equation using any method covered in the lesson.</a:t>
            </a:r>
            <a:endParaRPr/>
          </a:p>
          <a:p>
            <a:pPr indent="0" lvl="0" marL="2286000" rtl="0" algn="l">
              <a:lnSpc>
                <a:spcPct val="100000"/>
              </a:lnSpc>
              <a:spcBef>
                <a:spcPts val="1200"/>
              </a:spcBef>
              <a:spcAft>
                <a:spcPts val="0"/>
              </a:spcAft>
              <a:buNone/>
            </a:pPr>
            <a:r>
              <a:rPr lang="en"/>
              <a:t>(</a:t>
            </a:r>
            <a:r>
              <a:rPr i="1" lang="en">
                <a:latin typeface="Times New Roman"/>
                <a:ea typeface="Times New Roman"/>
                <a:cs typeface="Times New Roman"/>
                <a:sym typeface="Times New Roman"/>
              </a:rPr>
              <a:t>𝑥 </a:t>
            </a:r>
            <a:r>
              <a:rPr lang="en"/>
              <a:t>− 6)(</a:t>
            </a:r>
            <a:r>
              <a:rPr i="1" lang="en">
                <a:latin typeface="Times New Roman"/>
                <a:ea typeface="Times New Roman"/>
                <a:cs typeface="Times New Roman"/>
                <a:sym typeface="Times New Roman"/>
              </a:rPr>
              <a:t>𝑥 </a:t>
            </a:r>
            <a:r>
              <a:rPr lang="en"/>
              <a:t>+ 5) = −30.25</a:t>
            </a:r>
            <a:endParaRPr/>
          </a:p>
          <a:p>
            <a:pPr indent="-381000" lvl="0" marL="914400" rtl="0" algn="l">
              <a:lnSpc>
                <a:spcPct val="100000"/>
              </a:lnSpc>
              <a:spcBef>
                <a:spcPts val="1200"/>
              </a:spcBef>
              <a:spcAft>
                <a:spcPts val="0"/>
              </a:spcAft>
              <a:buSzPts val="2400"/>
              <a:buFont typeface="Noto Sans"/>
              <a:buAutoNum type="alphaLcPeriod"/>
            </a:pPr>
            <a:r>
              <a:rPr lang="en"/>
              <a:t>No solutions</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𝑥 </a:t>
            </a:r>
            <a:r>
              <a:rPr lang="en"/>
              <a:t>= 0.5</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𝑥 </a:t>
            </a:r>
            <a:r>
              <a:rPr lang="en"/>
              <a:t>= 0.5 and </a:t>
            </a:r>
            <a:r>
              <a:rPr i="1" lang="en">
                <a:latin typeface="Times New Roman"/>
                <a:ea typeface="Times New Roman"/>
                <a:cs typeface="Times New Roman"/>
                <a:sym typeface="Times New Roman"/>
              </a:rPr>
              <a:t>𝑥 </a:t>
            </a:r>
            <a:r>
              <a:rPr lang="en"/>
              <a:t>= 1.5</a:t>
            </a:r>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𝑥 </a:t>
            </a:r>
            <a:r>
              <a:rPr lang="en"/>
              <a:t>= 1.5</a:t>
            </a:r>
            <a:endParaRPr>
              <a:latin typeface="Noto Sans"/>
              <a:ea typeface="Noto Sans"/>
              <a:cs typeface="Noto Sans"/>
              <a:sym typeface="Noto Sans"/>
            </a:endParaRPr>
          </a:p>
        </p:txBody>
      </p:sp>
      <p:sp>
        <p:nvSpPr>
          <p:cNvPr id="258" name="Google Shape;258;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9" name="Google Shape;259;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8.5.3 Choosing an Effective Strategy to Solve Quadratic Equations</a:t>
            </a:r>
            <a:endParaRPr/>
          </a:p>
        </p:txBody>
      </p:sp>
      <p:sp>
        <p:nvSpPr>
          <p:cNvPr descr="An arrow icon reads &quot;Let's review!&quot; and links to a slide that reviews the content that was assessed in the self check question. " id="260" name="Google Shape;260;p33"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4" name="Shape 26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5" name="Google Shape;265;p3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6" name="Google Shape;266;p3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7" name="Google Shape;267;p34"/>
          <p:cNvSpPr txBox="1"/>
          <p:nvPr>
            <p:ph idx="1" type="body"/>
          </p:nvPr>
        </p:nvSpPr>
        <p:spPr>
          <a:xfrm>
            <a:off x="311700" y="960125"/>
            <a:ext cx="45618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a:t>Solve each equation using any method covered in the lesson.</a:t>
            </a:r>
            <a:endParaRPr/>
          </a:p>
          <a:p>
            <a:pPr indent="-368300" lvl="0" marL="457200" rtl="0" algn="l">
              <a:lnSpc>
                <a:spcPct val="250000"/>
              </a:lnSpc>
              <a:spcBef>
                <a:spcPts val="1200"/>
              </a:spcBef>
              <a:spcAft>
                <a:spcPts val="0"/>
              </a:spcAft>
              <a:buSzPts val="2200"/>
              <a:buAutoNum type="arabicPeriod"/>
            </a:pPr>
            <a:r>
              <a:rPr lang="en"/>
              <a:t>(</a:t>
            </a:r>
            <a:r>
              <a:rPr i="1" lang="en">
                <a:latin typeface="Times New Roman"/>
                <a:ea typeface="Times New Roman"/>
                <a:cs typeface="Times New Roman"/>
                <a:sym typeface="Times New Roman"/>
              </a:rPr>
              <a:t>𝑥 </a:t>
            </a:r>
            <a:r>
              <a:rPr lang="en"/>
              <a:t>+ 1)</a:t>
            </a:r>
            <a:r>
              <a:rPr baseline="30000" lang="en"/>
              <a:t>2 </a:t>
            </a:r>
            <a:r>
              <a:rPr lang="en"/>
              <a:t>= 9</a:t>
            </a:r>
            <a:endParaRPr/>
          </a:p>
          <a:p>
            <a:pPr indent="-368300" lvl="0" marL="457200" rtl="0" algn="l">
              <a:lnSpc>
                <a:spcPct val="250000"/>
              </a:lnSpc>
              <a:spcBef>
                <a:spcPts val="0"/>
              </a:spcBef>
              <a:spcAft>
                <a:spcPts val="0"/>
              </a:spcAft>
              <a:buSzPts val="2200"/>
              <a:buAutoNum type="arabicPeriod"/>
            </a:pPr>
            <a:r>
              <a:rPr lang="en"/>
              <a:t>(𝑥 + 3)(2𝑥 + 7) = 0</a:t>
            </a:r>
            <a:endParaRPr/>
          </a:p>
          <a:p>
            <a:pPr indent="-368300" lvl="0" marL="457200" rtl="0" algn="l">
              <a:lnSpc>
                <a:spcPct val="250000"/>
              </a:lnSpc>
              <a:spcBef>
                <a:spcPts val="0"/>
              </a:spcBef>
              <a:spcAft>
                <a:spcPts val="0"/>
              </a:spcAft>
              <a:buSzPts val="2200"/>
              <a:buAutoNum type="arabicPeriod"/>
            </a:pPr>
            <a:r>
              <a:rPr lang="en"/>
              <a:t>(𝑥 + 2)(𝑥 − 1) = 4</a:t>
            </a:r>
            <a:endParaRPr sz="2400"/>
          </a:p>
        </p:txBody>
      </p:sp>
      <p:sp>
        <p:nvSpPr>
          <p:cNvPr id="268" name="Google Shape;268;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8.5.3 Choosing an Effective Strategy to Solve Quadratic Equations - Additional Resources</a:t>
            </a:r>
            <a:endParaRPr/>
          </a:p>
        </p:txBody>
      </p:sp>
      <p:sp>
        <p:nvSpPr>
          <p:cNvPr id="269" name="Google Shape;269;p34"/>
          <p:cNvSpPr txBox="1"/>
          <p:nvPr>
            <p:ph idx="2" type="body"/>
          </p:nvPr>
        </p:nvSpPr>
        <p:spPr>
          <a:xfrm>
            <a:off x="5040725" y="960125"/>
            <a:ext cx="3791700" cy="36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Effective Strategies for Solving Quadratic Equations</a:t>
            </a:r>
            <a:endParaRPr b="1" sz="1600"/>
          </a:p>
          <a:p>
            <a:pPr indent="-330200" lvl="0" marL="457200" rtl="0" algn="l">
              <a:spcBef>
                <a:spcPts val="1200"/>
              </a:spcBef>
              <a:spcAft>
                <a:spcPts val="0"/>
              </a:spcAft>
              <a:buSzPts val="1600"/>
              <a:buChar char="●"/>
            </a:pPr>
            <a:r>
              <a:rPr lang="en" sz="1600"/>
              <a:t>Use</a:t>
            </a:r>
            <a:r>
              <a:rPr lang="en" sz="1600"/>
              <a:t> the </a:t>
            </a:r>
            <a:r>
              <a:rPr b="1" lang="en" sz="1600"/>
              <a:t>Square Root Property</a:t>
            </a:r>
            <a:endParaRPr b="1" sz="1600"/>
          </a:p>
          <a:p>
            <a:pPr indent="-330200" lvl="0" marL="457200" rtl="0" algn="l">
              <a:spcBef>
                <a:spcPts val="0"/>
              </a:spcBef>
              <a:spcAft>
                <a:spcPts val="0"/>
              </a:spcAft>
              <a:buSzPts val="1600"/>
              <a:buChar char="●"/>
            </a:pPr>
            <a:r>
              <a:rPr lang="en" sz="1600"/>
              <a:t>Use</a:t>
            </a:r>
            <a:r>
              <a:rPr lang="en" sz="1600"/>
              <a:t> the </a:t>
            </a:r>
            <a:r>
              <a:rPr b="1" lang="en" sz="1600"/>
              <a:t>Zero Product Property</a:t>
            </a:r>
            <a:endParaRPr b="1" sz="1600"/>
          </a:p>
          <a:p>
            <a:pPr indent="-330200" lvl="0" marL="457200" rtl="0" algn="l">
              <a:spcBef>
                <a:spcPts val="0"/>
              </a:spcBef>
              <a:spcAft>
                <a:spcPts val="0"/>
              </a:spcAft>
              <a:buSzPts val="1600"/>
              <a:buChar char="●"/>
            </a:pPr>
            <a:r>
              <a:rPr lang="en" sz="1600"/>
              <a:t>Interpret graphs</a:t>
            </a:r>
            <a:endParaRPr sz="1600"/>
          </a:p>
          <a:p>
            <a:pPr indent="-273050" lvl="1" marL="742950" rtl="0" algn="l">
              <a:spcBef>
                <a:spcPts val="0"/>
              </a:spcBef>
              <a:spcAft>
                <a:spcPts val="0"/>
              </a:spcAft>
              <a:buSzPts val="1600"/>
              <a:buChar char="○"/>
            </a:pPr>
            <a:r>
              <a:rPr b="1" lang="en"/>
              <a:t>Step 1</a:t>
            </a:r>
            <a:r>
              <a:rPr lang="en"/>
              <a:t> - Rearrange the equation to be in the form </a:t>
            </a:r>
            <a:r>
              <a:rPr b="1" i="1" lang="en">
                <a:solidFill>
                  <a:srgbClr val="F47641"/>
                </a:solidFill>
              </a:rPr>
              <a:t>expression</a:t>
            </a:r>
            <a:r>
              <a:rPr i="1" lang="en"/>
              <a:t> = 0</a:t>
            </a:r>
            <a:r>
              <a:rPr lang="en"/>
              <a:t>.</a:t>
            </a:r>
            <a:endParaRPr/>
          </a:p>
          <a:p>
            <a:pPr indent="-273050" lvl="1" marL="742950" rtl="0" algn="l">
              <a:spcBef>
                <a:spcPts val="0"/>
              </a:spcBef>
              <a:spcAft>
                <a:spcPts val="0"/>
              </a:spcAft>
              <a:buSzPts val="1600"/>
              <a:buChar char="○"/>
            </a:pPr>
            <a:r>
              <a:rPr b="1" lang="en"/>
              <a:t>Step 2</a:t>
            </a:r>
            <a:r>
              <a:rPr lang="en"/>
              <a:t> - Graph the equation   </a:t>
            </a:r>
            <a:r>
              <a:rPr i="1" lang="en"/>
              <a:t>y = </a:t>
            </a:r>
            <a:r>
              <a:rPr b="1" i="1" lang="en">
                <a:solidFill>
                  <a:srgbClr val="F47641"/>
                </a:solidFill>
              </a:rPr>
              <a:t>expression</a:t>
            </a:r>
            <a:r>
              <a:rPr lang="en"/>
              <a:t>.</a:t>
            </a:r>
            <a:endParaRPr/>
          </a:p>
          <a:p>
            <a:pPr indent="-273050" lvl="1" marL="742950" rtl="0" algn="l">
              <a:spcBef>
                <a:spcPts val="0"/>
              </a:spcBef>
              <a:spcAft>
                <a:spcPts val="0"/>
              </a:spcAft>
              <a:buSzPts val="1600"/>
              <a:buChar char="○"/>
            </a:pPr>
            <a:r>
              <a:rPr b="1" lang="en"/>
              <a:t>Step 3</a:t>
            </a:r>
            <a:r>
              <a:rPr lang="en"/>
              <a:t> - Identify the 𝑥-intercepts from the graph.</a:t>
            </a:r>
            <a:endParaRPr/>
          </a:p>
        </p:txBody>
      </p:sp>
      <p:sp>
        <p:nvSpPr>
          <p:cNvPr id="270" name="Google Shape;270;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cxnSp>
        <p:nvCxnSpPr>
          <p:cNvPr descr="a gray line segment used to visually separate the title from the &quot;how to&quot; steps" id="271" name="Google Shape;271;p34"/>
          <p:cNvCxnSpPr/>
          <p:nvPr/>
        </p:nvCxnSpPr>
        <p:spPr>
          <a:xfrm flipH="1" rot="10800000">
            <a:off x="5175775" y="1697325"/>
            <a:ext cx="3463800" cy="14100"/>
          </a:xfrm>
          <a:prstGeom prst="straightConnector1">
            <a:avLst/>
          </a:prstGeom>
          <a:noFill/>
          <a:ln cap="flat" cmpd="sng" w="28575">
            <a:solidFill>
              <a:srgbClr val="9E9E9E"/>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77" name="Google Shape;277;p35"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8" name="Google Shape;278;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Cool Down | Part 1</a:t>
            </a:r>
            <a:endParaRPr/>
          </a:p>
          <a:p>
            <a:pPr indent="0" lvl="0" marL="0" rtl="0" algn="l">
              <a:spcBef>
                <a:spcPts val="0"/>
              </a:spcBef>
              <a:spcAft>
                <a:spcPts val="0"/>
              </a:spcAft>
              <a:buNone/>
            </a:pPr>
            <a:r>
              <a:rPr lang="en"/>
              <a:t>Cool Down</a:t>
            </a:r>
            <a:endParaRPr sz="3000">
              <a:solidFill>
                <a:srgbClr val="005047"/>
              </a:solidFill>
            </a:endParaRPr>
          </a:p>
        </p:txBody>
      </p:sp>
      <p:sp>
        <p:nvSpPr>
          <p:cNvPr id="284" name="Google Shape;284;p36"/>
          <p:cNvSpPr txBox="1"/>
          <p:nvPr>
            <p:ph idx="1" type="body"/>
          </p:nvPr>
        </p:nvSpPr>
        <p:spPr>
          <a:xfrm>
            <a:off x="311700" y="863020"/>
            <a:ext cx="8520600" cy="36576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SzPts val="1900"/>
              <a:buAutoNum type="arabicPeriod"/>
            </a:pPr>
            <a:r>
              <a:rPr lang="en" sz="1900"/>
              <a:t>Consider (</a:t>
            </a:r>
            <a:r>
              <a:rPr i="1" lang="en" sz="1900">
                <a:latin typeface="Times New Roman"/>
                <a:ea typeface="Times New Roman"/>
                <a:cs typeface="Times New Roman"/>
                <a:sym typeface="Times New Roman"/>
              </a:rPr>
              <a:t>𝑥 </a:t>
            </a:r>
            <a:r>
              <a:rPr lang="en" sz="1900"/>
              <a:t>− 5)(</a:t>
            </a:r>
            <a:r>
              <a:rPr i="1" lang="en" sz="1900">
                <a:latin typeface="Times New Roman"/>
                <a:ea typeface="Times New Roman"/>
                <a:cs typeface="Times New Roman"/>
                <a:sym typeface="Times New Roman"/>
              </a:rPr>
              <a:t>𝑥 </a:t>
            </a:r>
            <a:r>
              <a:rPr lang="en" sz="1900"/>
              <a:t>+ 1) = 7. Priya reasons that if this is true, then either </a:t>
            </a:r>
            <a:r>
              <a:rPr i="1" lang="en" sz="1900">
                <a:latin typeface="Times New Roman"/>
                <a:ea typeface="Times New Roman"/>
                <a:cs typeface="Times New Roman"/>
                <a:sym typeface="Times New Roman"/>
              </a:rPr>
              <a:t>𝑥 </a:t>
            </a:r>
            <a:r>
              <a:rPr lang="en" sz="1900"/>
              <a:t>− 5 = 7 or </a:t>
            </a:r>
            <a:r>
              <a:rPr i="1" lang="en" sz="1900">
                <a:latin typeface="Times New Roman"/>
                <a:ea typeface="Times New Roman"/>
                <a:cs typeface="Times New Roman"/>
                <a:sym typeface="Times New Roman"/>
              </a:rPr>
              <a:t>𝑥 </a:t>
            </a:r>
            <a:r>
              <a:rPr lang="en" sz="1900"/>
              <a:t>+ 1 = 7. So, the solutions to the original equation are 12 and 6.  </a:t>
            </a:r>
            <a:endParaRPr sz="1900"/>
          </a:p>
          <a:p>
            <a:pPr indent="0" lvl="0" marL="457200" rtl="0" algn="l">
              <a:lnSpc>
                <a:spcPct val="115000"/>
              </a:lnSpc>
              <a:spcBef>
                <a:spcPts val="1000"/>
              </a:spcBef>
              <a:spcAft>
                <a:spcPts val="0"/>
              </a:spcAft>
              <a:buNone/>
            </a:pPr>
            <a:r>
              <a:rPr lang="en" sz="1900"/>
              <a:t>Do you agree? If not, where was the mistake in Priya's reasoning?</a:t>
            </a:r>
            <a:endParaRPr sz="1900"/>
          </a:p>
          <a:p>
            <a:pPr indent="-349250" lvl="0" marL="457200" rtl="0" algn="l">
              <a:lnSpc>
                <a:spcPct val="115000"/>
              </a:lnSpc>
              <a:spcBef>
                <a:spcPts val="1500"/>
              </a:spcBef>
              <a:spcAft>
                <a:spcPts val="0"/>
              </a:spcAft>
              <a:buSzPts val="1900"/>
              <a:buAutoNum type="arabicPeriod"/>
            </a:pPr>
            <a:r>
              <a:rPr lang="en" sz="1900"/>
              <a:t>Consider </a:t>
            </a:r>
            <a:r>
              <a:rPr i="1" lang="en" sz="1900">
                <a:latin typeface="Times New Roman"/>
                <a:ea typeface="Times New Roman"/>
                <a:cs typeface="Times New Roman"/>
                <a:sym typeface="Times New Roman"/>
              </a:rPr>
              <a:t>𝑥</a:t>
            </a:r>
            <a:r>
              <a:rPr baseline="30000" lang="en" sz="1900"/>
              <a:t>2 </a:t>
            </a:r>
            <a:r>
              <a:rPr lang="en" sz="1900"/>
              <a:t>− 10</a:t>
            </a:r>
            <a:r>
              <a:rPr i="1" lang="en" sz="1900">
                <a:latin typeface="Times New Roman"/>
                <a:ea typeface="Times New Roman"/>
                <a:cs typeface="Times New Roman"/>
                <a:sym typeface="Times New Roman"/>
              </a:rPr>
              <a:t>𝑥 </a:t>
            </a:r>
            <a:r>
              <a:rPr lang="en" sz="1900"/>
              <a:t>= 0. Diego says that to solve we can just divide each side by </a:t>
            </a:r>
            <a:r>
              <a:rPr i="1" lang="en" sz="1900">
                <a:latin typeface="Times New Roman"/>
                <a:ea typeface="Times New Roman"/>
                <a:cs typeface="Times New Roman"/>
                <a:sym typeface="Times New Roman"/>
              </a:rPr>
              <a:t>𝑥</a:t>
            </a:r>
            <a:r>
              <a:rPr lang="en" sz="1900"/>
              <a:t> to get </a:t>
            </a:r>
            <a:r>
              <a:rPr i="1" lang="en" sz="1900">
                <a:latin typeface="Times New Roman"/>
                <a:ea typeface="Times New Roman"/>
                <a:cs typeface="Times New Roman"/>
                <a:sym typeface="Times New Roman"/>
              </a:rPr>
              <a:t>𝑥 </a:t>
            </a:r>
            <a:r>
              <a:rPr lang="en" sz="1900"/>
              <a:t>− 10 = 0, so the solution is 10. Mai says, "I wrote the expression on the left in factored form, which gives </a:t>
            </a:r>
            <a:r>
              <a:rPr i="1" lang="en" sz="1900">
                <a:latin typeface="Times New Roman"/>
                <a:ea typeface="Times New Roman"/>
                <a:cs typeface="Times New Roman"/>
                <a:sym typeface="Times New Roman"/>
              </a:rPr>
              <a:t>𝑥</a:t>
            </a:r>
            <a:r>
              <a:rPr lang="en" sz="1900"/>
              <a:t>(</a:t>
            </a:r>
            <a:r>
              <a:rPr i="1" lang="en" sz="1900">
                <a:latin typeface="Times New Roman"/>
                <a:ea typeface="Times New Roman"/>
                <a:cs typeface="Times New Roman"/>
                <a:sym typeface="Times New Roman"/>
              </a:rPr>
              <a:t>𝑥 </a:t>
            </a:r>
            <a:r>
              <a:rPr lang="en" sz="1900"/>
              <a:t>− 10)=0, and ended up with two solutions: 0 and 10."  </a:t>
            </a:r>
            <a:endParaRPr sz="1900"/>
          </a:p>
          <a:p>
            <a:pPr indent="0" lvl="0" marL="457200" rtl="0" algn="l">
              <a:lnSpc>
                <a:spcPct val="115000"/>
              </a:lnSpc>
              <a:spcBef>
                <a:spcPts val="1000"/>
              </a:spcBef>
              <a:spcAft>
                <a:spcPts val="1000"/>
              </a:spcAft>
              <a:buNone/>
            </a:pPr>
            <a:r>
              <a:rPr lang="en" sz="1800"/>
              <a:t>Do you agree with either strategy? Be prepared to show your reasoning.</a:t>
            </a:r>
            <a:endParaRPr sz="1800"/>
          </a:p>
        </p:txBody>
      </p:sp>
      <p:sp>
        <p:nvSpPr>
          <p:cNvPr id="285" name="Google Shape;285;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6" name="Google Shape;286;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8.5</a:t>
            </a:r>
            <a:r>
              <a:rPr lang="en"/>
              <a:t>.4 Analyzing Errors When Solving Quadratic Equations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0" name="Shape 290"/>
        <p:cNvGrpSpPr/>
        <p:nvPr/>
      </p:nvGrpSpPr>
      <p:grpSpPr>
        <a:xfrm>
          <a:off x="0" y="0"/>
          <a:ext cx="0" cy="0"/>
          <a:chOff x="0" y="0"/>
          <a:chExt cx="0" cy="0"/>
        </a:xfrm>
      </p:grpSpPr>
      <p:sp>
        <p:nvSpPr>
          <p:cNvPr id="291" name="Google Shape;291;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Cool Down | Part 2</a:t>
            </a:r>
            <a:endParaRPr/>
          </a:p>
          <a:p>
            <a:pPr indent="0" lvl="0" marL="0" rtl="0" algn="l">
              <a:spcBef>
                <a:spcPts val="0"/>
              </a:spcBef>
              <a:spcAft>
                <a:spcPts val="0"/>
              </a:spcAft>
              <a:buClr>
                <a:schemeClr val="dk1"/>
              </a:buClr>
              <a:buSzPts val="1100"/>
              <a:buFont typeface="Arial"/>
              <a:buNone/>
            </a:pPr>
            <a:r>
              <a:rPr lang="en"/>
              <a:t>Cool Down</a:t>
            </a:r>
            <a:endParaRPr/>
          </a:p>
        </p:txBody>
      </p:sp>
      <p:sp>
        <p:nvSpPr>
          <p:cNvPr id="292" name="Google Shape;292;p37"/>
          <p:cNvSpPr txBox="1"/>
          <p:nvPr>
            <p:ph idx="1" type="body"/>
          </p:nvPr>
        </p:nvSpPr>
        <p:spPr>
          <a:xfrm>
            <a:off x="311700" y="960045"/>
            <a:ext cx="8520600" cy="36576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AutoNum type="arabicPeriod" startAt="3"/>
            </a:pPr>
            <a:r>
              <a:rPr lang="en" sz="2000"/>
              <a:t>Consider the equation </a:t>
            </a:r>
            <a:r>
              <a:rPr i="1" lang="en" sz="2000">
                <a:latin typeface="Times New Roman"/>
                <a:ea typeface="Times New Roman"/>
                <a:cs typeface="Times New Roman"/>
                <a:sym typeface="Times New Roman"/>
              </a:rPr>
              <a:t>𝑥</a:t>
            </a:r>
            <a:r>
              <a:rPr baseline="30000" lang="en" sz="2000"/>
              <a:t>2</a:t>
            </a:r>
            <a:r>
              <a:rPr lang="en" sz="2000"/>
              <a:t>=−16. Mona says that there are two solutions, </a:t>
            </a:r>
            <a:r>
              <a:rPr i="1" lang="en" sz="2000">
                <a:latin typeface="Times New Roman"/>
                <a:ea typeface="Times New Roman"/>
                <a:cs typeface="Times New Roman"/>
                <a:sym typeface="Times New Roman"/>
              </a:rPr>
              <a:t>𝑥 </a:t>
            </a:r>
            <a:r>
              <a:rPr lang="en" sz="2000"/>
              <a:t>= 4 or </a:t>
            </a:r>
            <a:r>
              <a:rPr i="1" lang="en" sz="2000">
                <a:latin typeface="Times New Roman"/>
                <a:ea typeface="Times New Roman"/>
                <a:cs typeface="Times New Roman"/>
                <a:sym typeface="Times New Roman"/>
              </a:rPr>
              <a:t>𝑥 </a:t>
            </a:r>
            <a:r>
              <a:rPr lang="en" sz="2000"/>
              <a:t>= −4. </a:t>
            </a:r>
            <a:endParaRPr sz="2000"/>
          </a:p>
          <a:p>
            <a:pPr indent="0" lvl="0" marL="457200" rtl="0" algn="l">
              <a:lnSpc>
                <a:spcPct val="115000"/>
              </a:lnSpc>
              <a:spcBef>
                <a:spcPts val="1000"/>
              </a:spcBef>
              <a:spcAft>
                <a:spcPts val="0"/>
              </a:spcAft>
              <a:buNone/>
            </a:pPr>
            <a:r>
              <a:rPr lang="en" sz="2000"/>
              <a:t>Do you agree? If not, where was the mistake in Mona's reasoning?</a:t>
            </a:r>
            <a:endParaRPr sz="2000"/>
          </a:p>
          <a:p>
            <a:pPr indent="-355600" lvl="0" marL="457200" rtl="0" algn="l">
              <a:lnSpc>
                <a:spcPct val="115000"/>
              </a:lnSpc>
              <a:spcBef>
                <a:spcPts val="2000"/>
              </a:spcBef>
              <a:spcAft>
                <a:spcPts val="0"/>
              </a:spcAft>
              <a:buSzPts val="2000"/>
              <a:buAutoNum type="arabicPeriod" startAt="3"/>
            </a:pPr>
            <a:r>
              <a:rPr lang="en" sz="2000"/>
              <a:t>Consider the equation (</a:t>
            </a:r>
            <a:r>
              <a:rPr i="1" lang="en" sz="2000">
                <a:latin typeface="Times New Roman"/>
                <a:ea typeface="Times New Roman"/>
                <a:cs typeface="Times New Roman"/>
                <a:sym typeface="Times New Roman"/>
              </a:rPr>
              <a:t>𝑥 </a:t>
            </a:r>
            <a:r>
              <a:rPr lang="en" sz="2000"/>
              <a:t>− 3)(</a:t>
            </a:r>
            <a:r>
              <a:rPr i="1" lang="en" sz="2000">
                <a:latin typeface="Times New Roman"/>
                <a:ea typeface="Times New Roman"/>
                <a:cs typeface="Times New Roman"/>
                <a:sym typeface="Times New Roman"/>
              </a:rPr>
              <a:t>𝑥 </a:t>
            </a:r>
            <a:r>
              <a:rPr lang="en" sz="2000"/>
              <a:t>− 3)=0. Dominic says that there are two solutions, </a:t>
            </a:r>
            <a:r>
              <a:rPr i="1" lang="en" sz="2000">
                <a:latin typeface="Times New Roman"/>
                <a:ea typeface="Times New Roman"/>
                <a:cs typeface="Times New Roman"/>
                <a:sym typeface="Times New Roman"/>
              </a:rPr>
              <a:t>𝑥 </a:t>
            </a:r>
            <a:r>
              <a:rPr lang="en" sz="2000"/>
              <a:t>= 3 or </a:t>
            </a:r>
            <a:r>
              <a:rPr i="1" lang="en" sz="2000">
                <a:latin typeface="Times New Roman"/>
                <a:ea typeface="Times New Roman"/>
                <a:cs typeface="Times New Roman"/>
                <a:sym typeface="Times New Roman"/>
              </a:rPr>
              <a:t>𝑥 </a:t>
            </a:r>
            <a:r>
              <a:rPr lang="en" sz="2000"/>
              <a:t>= −3.  </a:t>
            </a:r>
            <a:endParaRPr sz="2000"/>
          </a:p>
          <a:p>
            <a:pPr indent="0" lvl="0" marL="457200" rtl="0" algn="l">
              <a:lnSpc>
                <a:spcPct val="115000"/>
              </a:lnSpc>
              <a:spcBef>
                <a:spcPts val="1200"/>
              </a:spcBef>
              <a:spcAft>
                <a:spcPts val="1200"/>
              </a:spcAft>
              <a:buNone/>
            </a:pPr>
            <a:r>
              <a:rPr lang="en" sz="1900"/>
              <a:t>Do you agree? If not, where was the mistake in Dominic's reasoning?</a:t>
            </a:r>
            <a:endParaRPr sz="1900"/>
          </a:p>
        </p:txBody>
      </p:sp>
      <p:sp>
        <p:nvSpPr>
          <p:cNvPr id="293" name="Google Shape;293;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4" name="Google Shape;294;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8.5.4 Analyzing Errors When Solving Quadratic Equations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0" name="Google Shape;300;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01" name="Google Shape;301;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5" name="Shape 305"/>
        <p:cNvGrpSpPr/>
        <p:nvPr/>
      </p:nvGrpSpPr>
      <p:grpSpPr>
        <a:xfrm>
          <a:off x="0" y="0"/>
          <a:ext cx="0" cy="0"/>
          <a:chOff x="0" y="0"/>
          <a:chExt cx="0" cy="0"/>
        </a:xfrm>
      </p:grpSpPr>
      <p:sp>
        <p:nvSpPr>
          <p:cNvPr id="306" name="Google Shape;306;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07" name="Google Shape;307;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08" name="Google Shape;308;p3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09" name="Google Shape;309;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8.5</a:t>
            </a:r>
            <a:r>
              <a:rPr lang="en"/>
              <a:t>.5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16" name="Google Shape;316;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17" name="Google Shape;31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id="322" name="Google Shape;322;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23" name="Google Shape;323;p41"/>
          <p:cNvSpPr txBox="1"/>
          <p:nvPr>
            <p:ph idx="1" type="body"/>
          </p:nvPr>
        </p:nvSpPr>
        <p:spPr>
          <a:xfrm>
            <a:off x="311700" y="959075"/>
            <a:ext cx="8581200" cy="3657600"/>
          </a:xfrm>
          <a:prstGeom prst="rect">
            <a:avLst/>
          </a:prstGeom>
        </p:spPr>
        <p:txBody>
          <a:bodyPr anchorCtr="0" anchor="t" bIns="91425" lIns="91425" spcFirstLastPara="1" rIns="91425" wrap="square" tIns="91425">
            <a:normAutofit/>
          </a:bodyPr>
          <a:lstStyle/>
          <a:p>
            <a:pPr indent="-355600" lvl="0" marL="457200" rtl="0" algn="l">
              <a:lnSpc>
                <a:spcPct val="120000"/>
              </a:lnSpc>
              <a:spcBef>
                <a:spcPts val="0"/>
              </a:spcBef>
              <a:spcAft>
                <a:spcPts val="0"/>
              </a:spcAft>
              <a:buSzPts val="2000"/>
              <a:buAutoNum type="arabicPeriod"/>
            </a:pPr>
            <a:r>
              <a:rPr lang="en" sz="2000"/>
              <a:t>How would you solve the equation </a:t>
            </a:r>
            <a:r>
              <a:rPr i="1" lang="en" sz="2000">
                <a:latin typeface="Times New Roman"/>
                <a:ea typeface="Times New Roman"/>
                <a:cs typeface="Times New Roman"/>
                <a:sym typeface="Times New Roman"/>
              </a:rPr>
              <a:t>𝑥</a:t>
            </a:r>
            <a:r>
              <a:rPr lang="en" sz="2000"/>
              <a:t>(</a:t>
            </a:r>
            <a:r>
              <a:rPr i="1" lang="en" sz="2000">
                <a:latin typeface="Times New Roman"/>
                <a:ea typeface="Times New Roman"/>
                <a:cs typeface="Times New Roman"/>
                <a:sym typeface="Times New Roman"/>
              </a:rPr>
              <a:t>𝑥 </a:t>
            </a:r>
            <a:r>
              <a:rPr lang="en" sz="2000"/>
              <a:t>− 250) = 0</a:t>
            </a:r>
            <a:r>
              <a:rPr lang="en" sz="2000"/>
              <a:t>?</a:t>
            </a:r>
            <a:endParaRPr sz="2000"/>
          </a:p>
          <a:p>
            <a:pPr indent="-355600" lvl="0" marL="457200" rtl="0" algn="l">
              <a:lnSpc>
                <a:spcPct val="120000"/>
              </a:lnSpc>
              <a:spcBef>
                <a:spcPts val="1000"/>
              </a:spcBef>
              <a:spcAft>
                <a:spcPts val="0"/>
              </a:spcAft>
              <a:buSzPts val="2000"/>
              <a:buAutoNum type="arabicPeriod"/>
            </a:pPr>
            <a:r>
              <a:rPr lang="en" sz="2000"/>
              <a:t>If you choose to solve by graphing, is it necessary to rearrange and rewrite the equation first? What equation would you graph, and how would you use the graph to solve the equation?</a:t>
            </a:r>
            <a:endParaRPr sz="2000"/>
          </a:p>
          <a:p>
            <a:pPr indent="-355600" lvl="0" marL="457200" rtl="0" algn="l">
              <a:lnSpc>
                <a:spcPct val="120000"/>
              </a:lnSpc>
              <a:spcBef>
                <a:spcPts val="1000"/>
              </a:spcBef>
              <a:spcAft>
                <a:spcPts val="0"/>
              </a:spcAft>
              <a:buSzPts val="2000"/>
              <a:buAutoNum type="arabicPeriod"/>
            </a:pPr>
            <a:r>
              <a:rPr lang="en" sz="2000"/>
              <a:t>Can we use the </a:t>
            </a:r>
            <a:r>
              <a:rPr b="1" lang="en" sz="2000"/>
              <a:t>zero product property</a:t>
            </a:r>
            <a:r>
              <a:rPr lang="en" sz="2000"/>
              <a:t> to solve </a:t>
            </a:r>
            <a:r>
              <a:rPr i="1" lang="en" sz="2000">
                <a:latin typeface="Times New Roman"/>
                <a:ea typeface="Times New Roman"/>
                <a:cs typeface="Times New Roman"/>
                <a:sym typeface="Times New Roman"/>
              </a:rPr>
              <a:t>𝑥</a:t>
            </a:r>
            <a:r>
              <a:rPr lang="en" sz="2000"/>
              <a:t>(</a:t>
            </a:r>
            <a:r>
              <a:rPr i="1" lang="en" sz="2000">
                <a:latin typeface="Times New Roman"/>
                <a:ea typeface="Times New Roman"/>
                <a:cs typeface="Times New Roman"/>
                <a:sym typeface="Times New Roman"/>
              </a:rPr>
              <a:t>𝑥 </a:t>
            </a:r>
            <a:r>
              <a:rPr lang="en" sz="2000"/>
              <a:t>− 250) = 100? Why or why not?</a:t>
            </a:r>
            <a:endParaRPr sz="2000"/>
          </a:p>
          <a:p>
            <a:pPr indent="-355600" lvl="0" marL="457200" rtl="0" algn="l">
              <a:lnSpc>
                <a:spcPct val="120000"/>
              </a:lnSpc>
              <a:spcBef>
                <a:spcPts val="1000"/>
              </a:spcBef>
              <a:spcAft>
                <a:spcPts val="0"/>
              </a:spcAft>
              <a:buSzPts val="2000"/>
              <a:buAutoNum type="arabicPeriod"/>
            </a:pPr>
            <a:r>
              <a:rPr lang="en" sz="2000"/>
              <a:t>How would you solve </a:t>
            </a:r>
            <a:r>
              <a:rPr i="1" lang="en" sz="2000">
                <a:latin typeface="Times New Roman"/>
                <a:ea typeface="Times New Roman"/>
                <a:cs typeface="Times New Roman"/>
                <a:sym typeface="Times New Roman"/>
              </a:rPr>
              <a:t>𝑥</a:t>
            </a:r>
            <a:r>
              <a:rPr lang="en" sz="2000"/>
              <a:t>(</a:t>
            </a:r>
            <a:r>
              <a:rPr i="1" lang="en" sz="2000">
                <a:latin typeface="Times New Roman"/>
                <a:ea typeface="Times New Roman"/>
                <a:cs typeface="Times New Roman"/>
                <a:sym typeface="Times New Roman"/>
              </a:rPr>
              <a:t>𝑥 </a:t>
            </a:r>
            <a:r>
              <a:rPr lang="en" sz="2000"/>
              <a:t>− 250) = 100?</a:t>
            </a:r>
            <a:endParaRPr sz="2000"/>
          </a:p>
          <a:p>
            <a:pPr indent="-355600" lvl="0" marL="457200" rtl="0" algn="l">
              <a:lnSpc>
                <a:spcPct val="120000"/>
              </a:lnSpc>
              <a:spcBef>
                <a:spcPts val="1000"/>
              </a:spcBef>
              <a:spcAft>
                <a:spcPts val="1000"/>
              </a:spcAft>
              <a:buSzPts val="2000"/>
              <a:buAutoNum type="arabicPeriod"/>
            </a:pPr>
            <a:r>
              <a:rPr lang="en" sz="2000"/>
              <a:t>How can the graph tell us how many solutions there are?</a:t>
            </a:r>
            <a:endParaRPr sz="2000"/>
          </a:p>
        </p:txBody>
      </p:sp>
      <p:sp>
        <p:nvSpPr>
          <p:cNvPr id="324" name="Google Shape;324;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5" name="Google Shape;325;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8.5 How Many Solutions?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31" name="Google Shape;331;p42"/>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32" name="Google Shape;332;p42" title="Student Self Assessment table"/>
          <p:cNvGraphicFramePr/>
          <p:nvPr/>
        </p:nvGraphicFramePr>
        <p:xfrm>
          <a:off x="403153" y="1764100"/>
          <a:ext cx="3000000" cy="3000000"/>
        </p:xfrm>
        <a:graphic>
          <a:graphicData uri="http://schemas.openxmlformats.org/drawingml/2006/table">
            <a:tbl>
              <a:tblPr>
                <a:noFill/>
                <a:tableStyleId>{1525EADC-A1B3-427B-993F-F28B8D79CB34}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why dividing by a variable to solve a quadratic equation is not a good strategy.</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why quadratic equations can have no solutions and explain why there are none.</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33" name="Google Shape;333;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4" name="Google Shape;334;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8.5 How Many Solutions?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