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19E4386-6E0E-4343-AE96-41547C08F838}">
  <a:tblStyle styleId="{519E4386-6E0E-4343-AE96-41547C08F83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0786F824-D1DD-4218-93BA-40A55895CAA7}"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671/openstax-alg1-unit-5-spn-vocabulary-flash-cards/?funnelUUID=843344fe-e0c0-4655-9d32-738b38cba410" TargetMode="External"/><Relationship Id="rId4" Type="http://schemas.openxmlformats.org/officeDocument/2006/relationships/hyperlink" Target="https://quizlet.com/881507407/openstax-alg1-unit-5-vocabulary-flash-cards/?funnelUUID=0566ee8a-3ce4-461f-bb1c-4890c6b24b15"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5ebwppmi5w"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 Id="rId3" Type="http://schemas.openxmlformats.org/officeDocument/2006/relationships/slide" Target="/pp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nspasobhtx"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revisit average rate of change and extend it to exponential functions. They calculate and compare average rates of change over different intervals to see that exponential growth and decay are not constant. Contexts such as coffee shop growth and solar cell costs help students reason abstractly and quantitatively.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A3(B) calculate the rate of change of a linear function represented tabularly, graphically, or algebraically in context of mathematical and real-world problems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A9(C) write exponential functions in the form </a:t>
            </a:r>
            <a:r>
              <a:rPr i="1" lang="en">
                <a:solidFill>
                  <a:schemeClr val="dk1"/>
                </a:solidFill>
                <a:latin typeface="Times New Roman"/>
                <a:ea typeface="Times New Roman"/>
                <a:cs typeface="Times New Roman"/>
                <a:sym typeface="Times New Roman"/>
              </a:rPr>
              <a:t>f(x)=ab</a:t>
            </a:r>
            <a:r>
              <a:rPr baseline="30000"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(where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is a rational number) to describe problems arising from mathematical and real-world situations, including growth and decay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A9(E) write, using technology, exponential functions that provide a reasonable fit to data and make predictions for real-world problems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5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5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4(K) demonstrate English comprehension and expand reading skills by employing analytical skills such as evaluating written information and performing critical analyses commensurate with content area and grade-level needs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3cf6491953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3cf6491953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purpose of this warm up is for students to recall how to calculate an average rate of change from two points.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01625" lvl="0" marL="457200" rtl="0" algn="l">
              <a:spcBef>
                <a:spcPts val="80"/>
              </a:spcBef>
              <a:spcAft>
                <a:spcPts val="0"/>
              </a:spcAft>
              <a:buClr>
                <a:schemeClr val="dk1"/>
              </a:buClr>
              <a:buSzPts val="1150"/>
              <a:buFont typeface="Roboto"/>
              <a:buAutoNum type="arabicPeriod"/>
            </a:pPr>
            <a:r>
              <a:rPr lang="en" sz="1150">
                <a:solidFill>
                  <a:schemeClr val="dk1"/>
                </a:solidFill>
                <a:highlight>
                  <a:srgbClr val="EDF2FA"/>
                </a:highlight>
                <a:latin typeface="Roboto"/>
                <a:ea typeface="Roboto"/>
                <a:cs typeface="Roboto"/>
                <a:sym typeface="Roboto"/>
              </a:rPr>
              <a:t>Ask students to close books/devices and think of at least one notice and one wonder.</a:t>
            </a:r>
            <a:endParaRPr sz="1150">
              <a:solidFill>
                <a:schemeClr val="dk1"/>
              </a:solidFill>
              <a:highlight>
                <a:srgbClr val="EDF2FA"/>
              </a:highlight>
              <a:latin typeface="Roboto"/>
              <a:ea typeface="Roboto"/>
              <a:cs typeface="Roboto"/>
              <a:sym typeface="Roboto"/>
            </a:endParaRPr>
          </a:p>
          <a:p>
            <a:pPr indent="-301625" lvl="0" marL="457200" rtl="0" algn="l">
              <a:spcBef>
                <a:spcPts val="0"/>
              </a:spcBef>
              <a:spcAft>
                <a:spcPts val="0"/>
              </a:spcAft>
              <a:buClr>
                <a:schemeClr val="dk1"/>
              </a:buClr>
              <a:buSzPts val="1150"/>
              <a:buFont typeface="Roboto"/>
              <a:buAutoNum type="arabicPeriod"/>
            </a:pPr>
            <a:r>
              <a:rPr lang="en" sz="1150">
                <a:solidFill>
                  <a:schemeClr val="dk1"/>
                </a:solidFill>
                <a:highlight>
                  <a:srgbClr val="EDF2FA"/>
                </a:highlight>
                <a:latin typeface="Roboto"/>
                <a:ea typeface="Roboto"/>
                <a:cs typeface="Roboto"/>
                <a:sym typeface="Roboto"/>
              </a:rPr>
              <a:t>Display the table, give 1 minute quiet think time, then select 3–5 students to share.</a:t>
            </a:r>
            <a:endParaRPr sz="1150">
              <a:solidFill>
                <a:schemeClr val="dk1"/>
              </a:solidFill>
              <a:highlight>
                <a:srgbClr val="EDF2FA"/>
              </a:highlight>
              <a:latin typeface="Roboto"/>
              <a:ea typeface="Roboto"/>
              <a:cs typeface="Roboto"/>
              <a:sym typeface="Roboto"/>
            </a:endParaRPr>
          </a:p>
          <a:p>
            <a:pPr indent="-301625" lvl="0" marL="457200" rtl="0" algn="l">
              <a:spcBef>
                <a:spcPts val="0"/>
              </a:spcBef>
              <a:spcAft>
                <a:spcPts val="0"/>
              </a:spcAft>
              <a:buClr>
                <a:schemeClr val="dk1"/>
              </a:buClr>
              <a:buSzPts val="1150"/>
              <a:buFont typeface="Roboto"/>
              <a:buAutoNum type="arabicPeriod"/>
            </a:pPr>
            <a:r>
              <a:rPr lang="en" sz="1150">
                <a:solidFill>
                  <a:schemeClr val="dk1"/>
                </a:solidFill>
                <a:highlight>
                  <a:srgbClr val="EDF2FA"/>
                </a:highlight>
                <a:latin typeface="Roboto"/>
                <a:ea typeface="Roboto"/>
                <a:cs typeface="Roboto"/>
                <a:sym typeface="Roboto"/>
              </a:rPr>
              <a:t>Record and display responses; if not pointed out, ask: “Describe how the data are changing as t increases.” (</a:t>
            </a:r>
            <a:r>
              <a:rPr i="1" lang="en" sz="1150">
                <a:solidFill>
                  <a:schemeClr val="dk1"/>
                </a:solidFill>
                <a:highlight>
                  <a:srgbClr val="EDF2FA"/>
                </a:highlight>
                <a:latin typeface="Times New Roman"/>
                <a:ea typeface="Times New Roman"/>
                <a:cs typeface="Times New Roman"/>
                <a:sym typeface="Times New Roman"/>
              </a:rPr>
              <a:t>p</a:t>
            </a:r>
            <a:r>
              <a:rPr lang="en" sz="1150">
                <a:solidFill>
                  <a:schemeClr val="dk1"/>
                </a:solidFill>
                <a:highlight>
                  <a:srgbClr val="EDF2FA"/>
                </a:highlight>
                <a:latin typeface="Roboto"/>
                <a:ea typeface="Roboto"/>
                <a:cs typeface="Roboto"/>
                <a:sym typeface="Roboto"/>
              </a:rPr>
              <a:t> decreases at a slower rate.)</a:t>
            </a:r>
            <a:endParaRPr sz="1150">
              <a:solidFill>
                <a:schemeClr val="dk1"/>
              </a:solidFill>
              <a:highlight>
                <a:srgbClr val="EDF2FA"/>
              </a:highlight>
              <a:latin typeface="Roboto"/>
              <a:ea typeface="Roboto"/>
              <a:cs typeface="Roboto"/>
              <a:sym typeface="Roboto"/>
            </a:endParaRPr>
          </a:p>
          <a:p>
            <a:pPr indent="-301625" lvl="0" marL="457200" rtl="0" algn="l">
              <a:spcBef>
                <a:spcPts val="0"/>
              </a:spcBef>
              <a:spcAft>
                <a:spcPts val="0"/>
              </a:spcAft>
              <a:buClr>
                <a:schemeClr val="dk1"/>
              </a:buClr>
              <a:buSzPts val="1150"/>
              <a:buFont typeface="Roboto"/>
              <a:buAutoNum type="arabicPeriod"/>
            </a:pPr>
            <a:r>
              <a:rPr lang="en" sz="1150">
                <a:solidFill>
                  <a:schemeClr val="dk1"/>
                </a:solidFill>
                <a:highlight>
                  <a:srgbClr val="EDF2FA"/>
                </a:highlight>
                <a:latin typeface="Roboto"/>
                <a:ea typeface="Roboto"/>
                <a:cs typeface="Roboto"/>
                <a:sym typeface="Roboto"/>
              </a:rPr>
              <a:t>Ask students to reopen books/devices, complete the activity, and follow with whole-class discussion.</a:t>
            </a:r>
            <a:endParaRPr sz="1150">
              <a:solidFill>
                <a:schemeClr val="dk1"/>
              </a:solidFill>
              <a:highlight>
                <a:srgbClr val="EDF2FA"/>
              </a:highlight>
              <a:latin typeface="Roboto"/>
              <a:ea typeface="Roboto"/>
              <a:cs typeface="Roboto"/>
              <a:sym typeface="Roboto"/>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Answer number 3.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(10) -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(0) / 10 - 0</a:t>
            </a:r>
            <a:endParaRPr sz="1300">
              <a:solidFill>
                <a:schemeClr val="dk1"/>
              </a:solidFill>
              <a:latin typeface="Calibri"/>
              <a:ea typeface="Calibri"/>
              <a:cs typeface="Calibri"/>
              <a:sym typeface="Calibri"/>
            </a:endParaRPr>
          </a:p>
          <a:p>
            <a:pPr indent="0" lvl="0" marL="45720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Some students might confuse finding an average of the values in the table with finding an average rate of change. Help them see that average usually involves one unit, such as average number of cookies. Average rate of change involves comparing how one quantity changes when another quantity changes by 1, such as cost ($) per year.</a:t>
            </a:r>
            <a:endParaRPr sz="1300">
              <a:solidFill>
                <a:schemeClr val="dk1"/>
              </a:solidFill>
              <a:latin typeface="Calibri"/>
              <a:ea typeface="Calibri"/>
              <a:cs typeface="Calibri"/>
              <a:sym typeface="Calibri"/>
            </a:endParaRPr>
          </a:p>
          <a:p>
            <a:pPr indent="0" lvl="0" marL="45720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goal of this discussion is for students to recall the meaning of average rate of change for a function and how it is calculated. Select students to describe what the value of each expression represents in this context.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example,</a:t>
            </a:r>
            <a:r>
              <a:rPr lang="en" sz="1300">
                <a:solidFill>
                  <a:schemeClr val="dk1"/>
                </a:solidFill>
                <a:latin typeface="Times New Roman"/>
                <a:ea typeface="Times New Roman"/>
                <a:cs typeface="Times New Roman"/>
                <a:sym typeface="Times New Roman"/>
              </a:rPr>
              <a:t>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(10) −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(0) is the difference in cost for a solar cell between 1977 and 1987, while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(10) /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(0) could be used to identify the percent change from 1977 to 1987.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 important takeaway for students is that the actual expression for the average rate of change,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(10) -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(0) / 10 - 0 </a:t>
            </a:r>
            <a:r>
              <a:rPr lang="en" sz="1300">
                <a:solidFill>
                  <a:schemeClr val="dk1"/>
                </a:solidFill>
                <a:latin typeface="Calibri"/>
                <a:ea typeface="Calibri"/>
                <a:cs typeface="Calibri"/>
                <a:sym typeface="Calibri"/>
              </a:rPr>
              <a:t>≈ −7.55 tells us that the price decreased by –$7.55 each year on average since the expression looks at the total difference in price between 1977 and 1987 divided by the total number of years that passed.</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3d2a549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3d2a549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8 Discussion Supports: Speaking, Representing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Use this routine to amplify mathematical uses of language to communicate how the rate of change differs during each specified time period. Encourage students to demonstrate mathematical thinking and problem solving by referencing two points on the graph in their explanation. Press for further detail by asking, “How can you use the graph to determine which time period is represented best by the rate of change?” This will help students understand how the rate of change differs in exponential functions through a whole-class discussion.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Earlier, students studied constant rates in linear functions.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Now, they explore average rates of change in exponential growth, noting how rates vary across intervals.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Next, they examine decay functions, revisiting familiar contexts.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Remind students that they previously studied constant rates of change in linear functions and explain that today’s focus is exponential growth, where rates vary.</a:t>
            </a:r>
            <a:endParaRPr sz="1300">
              <a:solidFill>
                <a:srgbClr val="1D2125"/>
              </a:solidFill>
              <a:latin typeface="Calibri"/>
              <a:ea typeface="Calibri"/>
              <a:cs typeface="Calibri"/>
              <a:sym typeface="Calibri"/>
            </a:endParaRPr>
          </a:p>
          <a:p>
            <a:pPr indent="-311150" lvl="0" marL="457200" rtl="0" algn="l">
              <a:spcBef>
                <a:spcPts val="100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Show the coffee shop growth table and scatter plot. Ask what they notice about how the number of shops changes over time.</a:t>
            </a:r>
            <a:endParaRPr sz="1300">
              <a:solidFill>
                <a:srgbClr val="1D2125"/>
              </a:solidFill>
              <a:latin typeface="Calibri"/>
              <a:ea typeface="Calibri"/>
              <a:cs typeface="Calibri"/>
              <a:sym typeface="Calibri"/>
            </a:endParaRPr>
          </a:p>
          <a:p>
            <a:pPr indent="-311150" lvl="0" marL="457200" rtl="0" algn="l">
              <a:spcBef>
                <a:spcPts val="100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Tell students they will calculate average rates of change over different intervals (3 years, 6 years, 10 years) and use these to describe how growth varied.</a:t>
            </a:r>
            <a:endParaRPr sz="1300">
              <a:solidFill>
                <a:srgbClr val="1D2125"/>
              </a:solidFill>
              <a:latin typeface="Calibri"/>
              <a:ea typeface="Calibri"/>
              <a:cs typeface="Calibri"/>
              <a:sym typeface="Calibri"/>
            </a:endParaRPr>
          </a:p>
          <a:p>
            <a:pPr indent="-311150" lvl="0" marL="457200" rtl="0" algn="l">
              <a:spcBef>
                <a:spcPts val="100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Ask students to keep in mind: How well do average rates of change describe exponential growth?</a:t>
            </a:r>
            <a:endParaRPr sz="1300">
              <a:solidFill>
                <a:srgbClr val="1D2125"/>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answers, misconceptions,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Compare your work: Your answer may vary, but here is a sample for each day.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22 ⅓  stores per year since (84−17) / (3−0) = 22 ⅓.</a:t>
            </a:r>
            <a:endParaRPr sz="1300">
              <a:solidFill>
                <a:schemeClr val="dk1"/>
              </a:solidFill>
              <a:latin typeface="Calibri"/>
              <a:ea typeface="Calibri"/>
              <a:cs typeface="Calibri"/>
              <a:sym typeface="Calibri"/>
            </a:endParaRPr>
          </a:p>
          <a:p>
            <a:pPr indent="0" lvl="0" marL="457200" rtl="0" algn="l">
              <a:spcBef>
                <a:spcPts val="1000"/>
              </a:spcBef>
              <a:spcAft>
                <a:spcPts val="0"/>
              </a:spcAft>
              <a:buNone/>
            </a:pPr>
            <a:r>
              <a:rPr lang="en" sz="1300">
                <a:solidFill>
                  <a:schemeClr val="dk1"/>
                </a:solidFill>
                <a:latin typeface="Calibri"/>
                <a:ea typeface="Calibri"/>
                <a:cs typeface="Calibri"/>
                <a:sym typeface="Calibri"/>
              </a:rPr>
              <a:t>b. 42.5 stores per year since (272−17) / (6−0) = 42.5.</a:t>
            </a:r>
            <a:endParaRPr sz="1300">
              <a:solidFill>
                <a:schemeClr val="dk1"/>
              </a:solidFill>
              <a:latin typeface="Calibri"/>
              <a:ea typeface="Calibri"/>
              <a:cs typeface="Calibri"/>
              <a:sym typeface="Calibri"/>
            </a:endParaRPr>
          </a:p>
          <a:p>
            <a:pPr indent="0" lvl="0" marL="457200" rtl="0" algn="l">
              <a:spcBef>
                <a:spcPts val="1000"/>
              </a:spcBef>
              <a:spcAft>
                <a:spcPts val="0"/>
              </a:spcAft>
              <a:buNone/>
            </a:pPr>
            <a:r>
              <a:rPr lang="en" sz="1300">
                <a:solidFill>
                  <a:schemeClr val="dk1"/>
                </a:solidFill>
                <a:latin typeface="Calibri"/>
                <a:ea typeface="Calibri"/>
                <a:cs typeface="Calibri"/>
                <a:sym typeface="Calibri"/>
              </a:rPr>
              <a:t>c. 139.5 stores per year since (1412−17) / (10−0) = 139.5.</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example: The average rate of change of the first 6 years is almost double that of the first 3 years. The average rate of change of the 10-year period is almost 7 times greater than that of the first 3 years and more than 3 times greater than the first 6 years. The company was growing at an increasing rate over the 10-year time period.</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An average rate of change of 2213 is a fairly accurate prediction of growth over the first 3 years, but it is a poor prediction of growth much beyond 1992.</a:t>
            </a:r>
            <a:endParaRPr sz="1300">
              <a:solidFill>
                <a:schemeClr val="dk1"/>
              </a:solidFill>
              <a:latin typeface="Calibri"/>
              <a:ea typeface="Calibri"/>
              <a:cs typeface="Calibri"/>
              <a:sym typeface="Calibri"/>
            </a:endParaRPr>
          </a:p>
          <a:p>
            <a:pPr indent="0" lvl="0" marL="457200" rtl="0" algn="l">
              <a:spcBef>
                <a:spcPts val="1000"/>
              </a:spcBef>
              <a:spcAft>
                <a:spcPts val="0"/>
              </a:spcAft>
              <a:buNone/>
            </a:pPr>
            <a:r>
              <a:rPr lang="en" sz="1300">
                <a:solidFill>
                  <a:schemeClr val="dk1"/>
                </a:solidFill>
                <a:latin typeface="Calibri"/>
                <a:ea typeface="Calibri"/>
                <a:cs typeface="Calibri"/>
                <a:sym typeface="Calibri"/>
              </a:rPr>
              <a:t>b. An average rate of change of 42.5 is an okay prediction of growth over the first 6 years, but it overestimates early on and greatly underestimates the growth in years after 1994.</a:t>
            </a:r>
            <a:endParaRPr sz="1300">
              <a:solidFill>
                <a:schemeClr val="dk1"/>
              </a:solidFill>
              <a:latin typeface="Calibri"/>
              <a:ea typeface="Calibri"/>
              <a:cs typeface="Calibri"/>
              <a:sym typeface="Calibri"/>
            </a:endParaRPr>
          </a:p>
          <a:p>
            <a:pPr indent="0" lvl="0" marL="457200" rtl="0" algn="l">
              <a:spcBef>
                <a:spcPts val="1000"/>
              </a:spcBef>
              <a:spcAft>
                <a:spcPts val="0"/>
              </a:spcAft>
              <a:buNone/>
            </a:pPr>
            <a:r>
              <a:rPr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An average rate of change of 139.5 does not accurately predict the actual growth of the company between 1987 and 1997.</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example: The average rate of growth from 1997 to 2007 is 1,359.9 stores per year. This is 60 times greater than the average rate of change over the first 3 years and almost 10 times greater than the average rate of change over the first 10 years of the time period. The number of stores continued to grow at an increasing rate from 1997 to 2007.</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struggle with a rate of change that is not constant like the slope they saw in linear relationships, ask if they can draw a straight line connecting all the points on the graph in question 3. Spend time on the graph in the synthesis so the lines can help them see why the rate of change varies with an exponential function.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the third question, make sure students see that when they calculated the average rate of change for each of the three time periods, they were in effect finding the slope of the line that goes through two points that represent the starting year and the ending year. Display a graph like the one shown here to help illustrate this point: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https://www.desmos.com/calculator/5ebwppmi5w</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line that connects the points for 1987 and 1990 fits the data for that period fairly well, so the slope of that line (the average rate of change between those two points) describes the growth in those three years fairly accurately. In contrast, the line that connects the points for 1987 and 1997 does not at all fit the data, so the slope of that line does not paint an accurate picture of how the company was growing that decade.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Here are some questions for discussion: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“Would the average rate of change between 1994 and 1997 accurately depict how the company was growing in the last three years in the data?” (Yes, because the average rate of change from 1994 to 1997 is 329 shops per year since (1412−425) / (10−7) = 329. The actual number of shops increased by 252, 338, and then 397 from 1994 to 1997, respectively.)</a:t>
            </a:r>
            <a:endParaRPr sz="1300">
              <a:solidFill>
                <a:schemeClr val="dk1"/>
              </a:solidFill>
              <a:latin typeface="Calibri"/>
              <a:ea typeface="Calibri"/>
              <a:cs typeface="Calibri"/>
              <a:sym typeface="Calibri"/>
            </a:endParaRPr>
          </a:p>
          <a:p>
            <a:pPr indent="-311150" lvl="0" marL="457200" rtl="0" algn="l">
              <a:spcBef>
                <a:spcPts val="1000"/>
              </a:spcBef>
              <a:spcAft>
                <a:spcPts val="1000"/>
              </a:spcAft>
              <a:buClr>
                <a:schemeClr val="dk1"/>
              </a:buClr>
              <a:buSzPts val="1300"/>
              <a:buFont typeface="Calibri"/>
              <a:buAutoNum type="arabicPeriod"/>
            </a:pPr>
            <a:r>
              <a:rPr lang="en" sz="1300">
                <a:solidFill>
                  <a:schemeClr val="dk1"/>
                </a:solidFill>
                <a:latin typeface="Calibri"/>
                <a:ea typeface="Calibri"/>
                <a:cs typeface="Calibri"/>
                <a:sym typeface="Calibri"/>
              </a:rPr>
              <a:t>“Is there a single period of time where the average rate of change would accurately summarize how the company was growing from 1987 to 1997?” (No, since the number of shops is increasing at an increasing rate, an average of two values is not enough to summarize the growth of the company.)</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the average rate of change from day 0 to day 1. The answer is 2,000.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the population at day 2, but it is not the rate of change from day 0 to day 2. The answer is 2,000.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Find the difference between 4,500 and 500 and then divide by 2 days.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Make sure to align the corresponding values in the formula and watch the signs. The cell population is growing, not decaying. The answer is 2,000.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Average Rate of Change from a Table</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About –107 square yards per week. </a:t>
            </a:r>
            <a:r>
              <a:rPr i="1" lang="en" sz="1300">
                <a:solidFill>
                  <a:schemeClr val="dk1"/>
                </a:solidFill>
                <a:latin typeface="Times New Roman"/>
                <a:ea typeface="Times New Roman"/>
                <a:cs typeface="Times New Roman"/>
                <a:sym typeface="Times New Roman"/>
              </a:rPr>
              <a:t>(f(2) - f(0)) </a:t>
            </a:r>
            <a:r>
              <a:rPr lang="en" sz="1300">
                <a:solidFill>
                  <a:schemeClr val="dk1"/>
                </a:solidFill>
                <a:latin typeface="Times New Roman"/>
                <a:ea typeface="Times New Roman"/>
                <a:cs typeface="Times New Roman"/>
                <a:sym typeface="Times New Roman"/>
              </a:rPr>
              <a:t>/ (2 - 0)</a:t>
            </a:r>
            <a:r>
              <a:rPr i="1" lang="en" sz="1300">
                <a:solidFill>
                  <a:schemeClr val="dk1"/>
                </a:solidFill>
                <a:latin typeface="Times New Roman"/>
                <a:ea typeface="Times New Roman"/>
                <a:cs typeface="Times New Roman"/>
                <a:sym typeface="Times New Roman"/>
              </a:rPr>
              <a:t> =</a:t>
            </a:r>
            <a:r>
              <a:rPr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(27 - 240) / (2 - 0)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About –12 square yards per week.</a:t>
            </a:r>
            <a:r>
              <a:rPr i="1" lang="en" sz="1300">
                <a:solidFill>
                  <a:schemeClr val="dk1"/>
                </a:solidFill>
                <a:latin typeface="Times New Roman"/>
                <a:ea typeface="Times New Roman"/>
                <a:cs typeface="Times New Roman"/>
                <a:sym typeface="Times New Roman"/>
              </a:rPr>
              <a:t> (f(4) - f(2))</a:t>
            </a:r>
            <a:r>
              <a:rPr lang="en" sz="1300">
                <a:solidFill>
                  <a:schemeClr val="dk1"/>
                </a:solidFill>
                <a:latin typeface="Times New Roman"/>
                <a:ea typeface="Times New Roman"/>
                <a:cs typeface="Times New Roman"/>
                <a:sym typeface="Times New Roman"/>
              </a:rPr>
              <a:t> / (4 - 2) = (3 - 27) / (4 -2) </a:t>
            </a:r>
            <a:endParaRPr sz="13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7 Compare and Connect: Representing,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Ask students to prepare a visual display that shows their graph and mathematical thinking in response to Clare’s statement. Students should consider how to display their calculations so another student can interpret them. Some students may wish to add notes or details to their graphs or calculations to help communicate their thinking. When students find another person in the class who drew in similar lines on their graph or used the same points in calculations, provide 2 – 3 minutes of quiet time to think individually for students to read and interpret each other’s work. This will help students make connections between different representations of finding the average rate of change that produce similar results.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a:t>
            </a:r>
            <a:r>
              <a:rPr i="1" lang="en">
                <a:solidFill>
                  <a:schemeClr val="dk1"/>
                </a:solidFill>
                <a:latin typeface="Noto Sans"/>
                <a:ea typeface="Noto Sans"/>
                <a:cs typeface="Noto Sans"/>
                <a:sym typeface="Noto Sans"/>
              </a:rPr>
              <a:t>Cultivate conversation; Maximize meta-awareness</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Representation: Internalize Comprehension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Demonstrate and encourage students to use color coding and annotations to highlight connections between representations in a problem. For example, students may use highlighters to color code each 5-year section a unique color.</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Visual-spatial processing</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reinforces students’ understanding about what makes a relationship between two variables a function, namely, that it gives a unique output for each input. It also prompts students to use function notation to express a functional relationship that does not involve numerical values for its input and output.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Keep students in pairs.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Have them take turns explaining each statement in the first question.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Partners should listen and discuss any disagreements until they agree.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Then, each student sketches their own graph based on their shared interpretation.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(5) −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(0) / 5−0 ≈ −12.2;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(11) −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(6) / 11−6 ≈ −2.17</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From the first 5 years to the next 5 years, the rate of decrease slowed down, so if the trend continues, the decrease in price from 1987 to 1992 should be less than $2 per year.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Select previously identified students to share their graphs and why they drew in the lines along with their interpretation of the meaning in the context of the problem. </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Invite other students who made slightly different calculations to share their reasoning, reminding students that, since everyone is making an estimate from the graph, answers are not likely to be identical, but they should be very close.</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Conclude the discussion by selecting students to explain their reasoning about the last problem using their understanding of exponential functions.</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3d2a549f63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3d2a549f63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https://www.desmos.com/calculator/nspasobhtx</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example: The alternate costs with the constant decrease would be the same in 1977 and 1982 and higher for each year in between.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Remember to divide the change in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by 2. The answer is –300.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Watch the signs when finding rate of change. Notice the values are decreasing, so the rate of change should be negative. Remember to divide the change in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by 2. The answer is –300.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difference in heights is 700−1300. Divide this by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Watch the signs when calculating. Notice the values are decreasing. The average rate of change is negative. The answer is –300.</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150">
                <a:solidFill>
                  <a:srgbClr val="1D2125"/>
                </a:solidFill>
                <a:latin typeface="Roboto"/>
                <a:ea typeface="Roboto"/>
                <a:cs typeface="Roboto"/>
                <a:sym typeface="Roboto"/>
              </a:rPr>
              <a:t>Trends in Average Rates of Change</a:t>
            </a:r>
            <a:endParaRPr b="1" sz="1150">
              <a:solidFill>
                <a:srgbClr val="1D2125"/>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Discuss the Answers with the St</a:t>
            </a:r>
            <a:r>
              <a:rPr b="1" lang="en" sz="1300">
                <a:solidFill>
                  <a:srgbClr val="1D2125"/>
                </a:solidFill>
                <a:latin typeface="Calibri"/>
                <a:ea typeface="Calibri"/>
                <a:cs typeface="Calibri"/>
                <a:sym typeface="Calibri"/>
              </a:rPr>
              <a:t>udents: </a:t>
            </a:r>
            <a:endParaRPr b="1" sz="1150">
              <a:solidFill>
                <a:srgbClr val="1D2125"/>
              </a:solidFill>
              <a:latin typeface="Roboto"/>
              <a:ea typeface="Roboto"/>
              <a:cs typeface="Roboto"/>
              <a:sym typeface="Roboto"/>
            </a:endParaRPr>
          </a:p>
          <a:p>
            <a:pPr indent="-301625" lvl="0" marL="457200" rtl="0" algn="l">
              <a:lnSpc>
                <a:spcPct val="115000"/>
              </a:lnSpc>
              <a:spcBef>
                <a:spcPts val="120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a. 140,000</a:t>
            </a:r>
            <a:endParaRPr sz="1150">
              <a:solidFill>
                <a:srgbClr val="1D2125"/>
              </a:solidFill>
              <a:latin typeface="Roboto"/>
              <a:ea typeface="Roboto"/>
              <a:cs typeface="Roboto"/>
              <a:sym typeface="Roboto"/>
            </a:endParaRPr>
          </a:p>
          <a:p>
            <a:pPr indent="457200" lvl="0" marL="0" rtl="0" algn="l">
              <a:lnSpc>
                <a:spcPct val="115000"/>
              </a:lnSpc>
              <a:spcBef>
                <a:spcPts val="0"/>
              </a:spcBef>
              <a:spcAft>
                <a:spcPts val="0"/>
              </a:spcAft>
              <a:buNone/>
            </a:pPr>
            <a:r>
              <a:rPr lang="en" sz="1150">
                <a:solidFill>
                  <a:srgbClr val="1D2125"/>
                </a:solidFill>
                <a:latin typeface="Roboto"/>
                <a:ea typeface="Roboto"/>
                <a:cs typeface="Roboto"/>
                <a:sym typeface="Roboto"/>
              </a:rPr>
              <a:t>b. 300,000</a:t>
            </a:r>
            <a:endParaRPr sz="1150">
              <a:solidFill>
                <a:srgbClr val="1D2125"/>
              </a:solidFill>
              <a:latin typeface="Roboto"/>
              <a:ea typeface="Roboto"/>
              <a:cs typeface="Roboto"/>
              <a:sym typeface="Roboto"/>
            </a:endParaRPr>
          </a:p>
          <a:p>
            <a:pPr indent="457200" lvl="0" marL="0" rtl="0" algn="l">
              <a:lnSpc>
                <a:spcPct val="115000"/>
              </a:lnSpc>
              <a:spcBef>
                <a:spcPts val="0"/>
              </a:spcBef>
              <a:spcAft>
                <a:spcPts val="0"/>
              </a:spcAft>
              <a:buNone/>
            </a:pPr>
            <a:r>
              <a:rPr lang="en" sz="1150">
                <a:solidFill>
                  <a:srgbClr val="1D2125"/>
                </a:solidFill>
                <a:latin typeface="Roboto"/>
                <a:ea typeface="Roboto"/>
                <a:cs typeface="Roboto"/>
                <a:sym typeface="Roboto"/>
              </a:rPr>
              <a:t>c. -32,000</a:t>
            </a:r>
            <a:endParaRPr sz="1150">
              <a:solidFill>
                <a:srgbClr val="1D2125"/>
              </a:solidFill>
              <a:latin typeface="Roboto"/>
              <a:ea typeface="Roboto"/>
              <a:cs typeface="Roboto"/>
              <a:sym typeface="Roboto"/>
            </a:endParaRPr>
          </a:p>
          <a:p>
            <a:pPr indent="457200" lvl="0" marL="0" rtl="0" algn="l">
              <a:lnSpc>
                <a:spcPct val="115000"/>
              </a:lnSpc>
              <a:spcBef>
                <a:spcPts val="0"/>
              </a:spcBef>
              <a:spcAft>
                <a:spcPts val="0"/>
              </a:spcAft>
              <a:buNone/>
            </a:pPr>
            <a:r>
              <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a. 70,000</a:t>
            </a:r>
            <a:endParaRPr sz="1150">
              <a:solidFill>
                <a:srgbClr val="1D2125"/>
              </a:solidFill>
              <a:latin typeface="Roboto"/>
              <a:ea typeface="Roboto"/>
              <a:cs typeface="Roboto"/>
              <a:sym typeface="Roboto"/>
            </a:endParaRPr>
          </a:p>
          <a:p>
            <a:pPr indent="457200" lvl="0" marL="0" rtl="0" algn="l">
              <a:lnSpc>
                <a:spcPct val="115000"/>
              </a:lnSpc>
              <a:spcBef>
                <a:spcPts val="0"/>
              </a:spcBef>
              <a:spcAft>
                <a:spcPts val="0"/>
              </a:spcAft>
              <a:buClr>
                <a:schemeClr val="dk1"/>
              </a:buClr>
              <a:buSzPts val="1100"/>
              <a:buFont typeface="Arial"/>
              <a:buNone/>
            </a:pPr>
            <a:r>
              <a:rPr lang="en" sz="1150">
                <a:solidFill>
                  <a:srgbClr val="1D2125"/>
                </a:solidFill>
                <a:latin typeface="Roboto"/>
                <a:ea typeface="Roboto"/>
                <a:cs typeface="Roboto"/>
                <a:sym typeface="Roboto"/>
              </a:rPr>
              <a:t>b. 120,000</a:t>
            </a:r>
            <a:endParaRPr sz="1150">
              <a:solidFill>
                <a:srgbClr val="1D2125"/>
              </a:solidFill>
              <a:latin typeface="Roboto"/>
              <a:ea typeface="Roboto"/>
              <a:cs typeface="Roboto"/>
              <a:sym typeface="Roboto"/>
            </a:endParaRPr>
          </a:p>
          <a:p>
            <a:pPr indent="457200" lvl="0" marL="0" rtl="0" algn="l">
              <a:lnSpc>
                <a:spcPct val="115000"/>
              </a:lnSpc>
              <a:spcBef>
                <a:spcPts val="0"/>
              </a:spcBef>
              <a:spcAft>
                <a:spcPts val="0"/>
              </a:spcAft>
              <a:buNone/>
            </a:pPr>
            <a:r>
              <a:rPr lang="en" sz="1150">
                <a:solidFill>
                  <a:srgbClr val="1D2125"/>
                </a:solidFill>
                <a:latin typeface="Roboto"/>
                <a:ea typeface="Roboto"/>
                <a:cs typeface="Roboto"/>
                <a:sym typeface="Roboto"/>
              </a:rPr>
              <a:t>c. -12,500</a:t>
            </a:r>
            <a:endParaRPr sz="1150">
              <a:solidFill>
                <a:srgbClr val="1D2125"/>
              </a:solidFill>
              <a:latin typeface="Roboto"/>
              <a:ea typeface="Roboto"/>
              <a:cs typeface="Roboto"/>
              <a:sym typeface="Roboto"/>
            </a:endParaRPr>
          </a:p>
          <a:p>
            <a:pPr indent="457200" lvl="0" marL="0" rtl="0" algn="l">
              <a:lnSpc>
                <a:spcPct val="115000"/>
              </a:lnSpc>
              <a:spcBef>
                <a:spcPts val="0"/>
              </a:spcBef>
              <a:spcAft>
                <a:spcPts val="0"/>
              </a:spcAft>
              <a:buNone/>
            </a:pPr>
            <a:r>
              <a:t/>
            </a:r>
            <a:endParaRPr sz="1150">
              <a:solidFill>
                <a:srgbClr val="1D2125"/>
              </a:solidFill>
              <a:latin typeface="Roboto"/>
              <a:ea typeface="Roboto"/>
              <a:cs typeface="Roboto"/>
              <a:sym typeface="Roboto"/>
            </a:endParaRPr>
          </a:p>
          <a:p>
            <a:pPr indent="0" lvl="0" marL="0" rtl="0" algn="l">
              <a:lnSpc>
                <a:spcPct val="115000"/>
              </a:lnSpc>
              <a:spcBef>
                <a:spcPts val="0"/>
              </a:spcBef>
              <a:spcAft>
                <a:spcPts val="0"/>
              </a:spcAft>
              <a:buClr>
                <a:schemeClr val="dk1"/>
              </a:buClr>
              <a:buSzPts val="1100"/>
              <a:buFont typeface="Arial"/>
              <a:buNone/>
            </a:pPr>
            <a:r>
              <a:rPr lang="en" sz="1150">
                <a:solidFill>
                  <a:srgbClr val="1D2125"/>
                </a:solidFill>
                <a:latin typeface="Roboto"/>
                <a:ea typeface="Roboto"/>
                <a:cs typeface="Roboto"/>
                <a:sym typeface="Roboto"/>
              </a:rPr>
              <a:t>Following this trend, we would expect the average rate of change of the value of the equipment from years 11 – 15 to be below –12,500 dollars per year.</a:t>
            </a:r>
            <a:endParaRPr sz="1150">
              <a:solidFill>
                <a:srgbClr val="1D2125"/>
              </a:solidFill>
              <a:latin typeface="Roboto"/>
              <a:ea typeface="Roboto"/>
              <a:cs typeface="Roboto"/>
              <a:sym typeface="Roboto"/>
            </a:endParaRPr>
          </a:p>
          <a:p>
            <a:pPr indent="0" lvl="0" marL="0" rtl="0" algn="l">
              <a:lnSpc>
                <a:spcPct val="115000"/>
              </a:lnSpc>
              <a:spcBef>
                <a:spcPts val="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10.5 square millimeters per day: (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(6) -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(0) ) / (6 - 0) = 10.5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average rate of change does not accurately describe how the mold changes over the 6-day period. The first day it only grows by 1 square millimeter, while on the fifth day it grows by 32 square millimeters.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domain used to find the average rate of change could be smaller. The average rate of change of different intervals could be compared</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Almost $300 per year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 it loses almost $1,000 in value the first year and very little from the third year to the fifth.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Yes; from year 1 to year 2, it is a reasonable estimate.</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eachers.raiselearning.org/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5.png"/><Relationship Id="rId5" Type="http://schemas.openxmlformats.org/officeDocument/2006/relationships/image" Target="../media/image4.png"/><Relationship Id="rId6" Type="http://schemas.openxmlformats.org/officeDocument/2006/relationships/image" Target="../media/image13.png"/><Relationship Id="rId7" Type="http://schemas.openxmlformats.org/officeDocument/2006/relationships/image" Target="../media/image5.png"/><Relationship Id="rId8"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12.png"/><Relationship Id="rId6" Type="http://schemas.openxmlformats.org/officeDocument/2006/relationships/image" Target="../media/image10.png"/><Relationship Id="rId7"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6.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12.png"/><Relationship Id="rId6" Type="http://schemas.openxmlformats.org/officeDocument/2006/relationships/image" Target="../media/image10.png"/><Relationship Id="rId7" Type="http://schemas.openxmlformats.org/officeDocument/2006/relationships/image" Target="../media/image8.png"/><Relationship Id="rId8"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www.youtube.com/watch?v=QRQ0ENHyGjo" TargetMode="External"/><Relationship Id="rId4" Type="http://schemas.openxmlformats.org/officeDocument/2006/relationships/image" Target="../media/image33.jpg"/><Relationship Id="rId5" Type="http://schemas.openxmlformats.org/officeDocument/2006/relationships/hyperlink" Target="https://www.youtube.com/watch?v=QRQ0ENHyGjo"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slide" Target="/ppt/slides/slide19.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31.png"/><Relationship Id="rId5"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23.png"/><Relationship Id="rId7"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1.png"/><Relationship Id="rId4" Type="http://schemas.openxmlformats.org/officeDocument/2006/relationships/image" Target="../media/image19.png"/><Relationship Id="rId5" Type="http://schemas.openxmlformats.org/officeDocument/2006/relationships/image" Target="../media/image23.png"/><Relationship Id="rId6" Type="http://schemas.openxmlformats.org/officeDocument/2006/relationships/image" Target="../media/image21.png"/><Relationship Id="rId7"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5</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Introduction to Exponential 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5</a:t>
            </a:r>
            <a:r>
              <a:rPr lang="en" sz="1800"/>
              <a:t>.10 Looking at Rates of Change</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5.10 Looking at Rates of Change</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{519E4386-6E0E-4343-AE96-41547C08F838}</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Group of students giving high fives, showing encouragement, support, and a positive classroom environment." id="66" name="Google Shape;66;p10" title="Goals-7.png"/>
          <p:cNvPicPr preferRelativeResize="0"/>
          <p:nvPr/>
        </p:nvPicPr>
        <p:blipFill rotWithShape="1">
          <a:blip r:embed="rId3">
            <a:alphaModFix/>
          </a:blip>
          <a:srcRect b="14599" l="0" r="0" t="14599"/>
          <a:stretch/>
        </p:blipFill>
        <p:spPr>
          <a:xfrm>
            <a:off x="4850500" y="766375"/>
            <a:ext cx="4094575" cy="289892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Calculate </a:t>
            </a:r>
            <a:r>
              <a:rPr lang="en">
                <a:solidFill>
                  <a:srgbClr val="F3F3F3"/>
                </a:solidFill>
              </a:rPr>
              <a:t>the </a:t>
            </a:r>
            <a:r>
              <a:rPr b="1" lang="en">
                <a:solidFill>
                  <a:srgbClr val="F3F3F3"/>
                </a:solidFill>
              </a:rPr>
              <a:t>average rate of change</a:t>
            </a:r>
            <a:r>
              <a:rPr lang="en">
                <a:solidFill>
                  <a:srgbClr val="F3F3F3"/>
                </a:solidFill>
              </a:rPr>
              <a:t> of a function over a specified period of time.</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Recognize</a:t>
            </a:r>
            <a:r>
              <a:rPr lang="en">
                <a:solidFill>
                  <a:srgbClr val="F3F3F3"/>
                </a:solidFill>
              </a:rPr>
              <a:t> how the </a:t>
            </a:r>
            <a:r>
              <a:rPr b="1" lang="en">
                <a:solidFill>
                  <a:srgbClr val="F3F3F3"/>
                </a:solidFill>
              </a:rPr>
              <a:t>average rate of change</a:t>
            </a:r>
            <a:r>
              <a:rPr lang="en">
                <a:solidFill>
                  <a:srgbClr val="F3F3F3"/>
                </a:solidFill>
              </a:rPr>
              <a:t> of an </a:t>
            </a:r>
            <a:r>
              <a:rPr b="1" lang="en">
                <a:solidFill>
                  <a:srgbClr val="F3F3F3"/>
                </a:solidFill>
              </a:rPr>
              <a:t>exponential function</a:t>
            </a:r>
            <a:r>
              <a:rPr lang="en">
                <a:solidFill>
                  <a:srgbClr val="F3F3F3"/>
                </a:solidFill>
              </a:rPr>
              <a:t> differs from that of a</a:t>
            </a:r>
            <a:r>
              <a:rPr b="1" lang="en">
                <a:solidFill>
                  <a:srgbClr val="F3F3F3"/>
                </a:solidFill>
              </a:rPr>
              <a:t> linear function</a:t>
            </a:r>
            <a:r>
              <a:rPr lang="en">
                <a:solidFill>
                  <a:srgbClr val="F3F3F3"/>
                </a:solidFill>
              </a:rPr>
              <a:t>.</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5.10 Looking at Rates of Change</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947480"/>
            <a:ext cx="4682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30200" lvl="0" marL="457200" rtl="0" algn="l">
              <a:lnSpc>
                <a:spcPct val="100000"/>
              </a:lnSpc>
              <a:spcBef>
                <a:spcPts val="1200"/>
              </a:spcBef>
              <a:spcAft>
                <a:spcPts val="0"/>
              </a:spcAft>
              <a:buSzPts val="1600"/>
              <a:buChar char="●"/>
            </a:pPr>
            <a:r>
              <a:rPr lang="en" sz="1600"/>
              <a:t>Function</a:t>
            </a:r>
            <a:endParaRPr sz="1600"/>
          </a:p>
          <a:p>
            <a:pPr indent="-317500" lvl="1" marL="914400" rtl="0" algn="l">
              <a:lnSpc>
                <a:spcPct val="100000"/>
              </a:lnSpc>
              <a:spcBef>
                <a:spcPts val="0"/>
              </a:spcBef>
              <a:spcAft>
                <a:spcPts val="0"/>
              </a:spcAft>
              <a:buSzPts val="1400"/>
              <a:buChar char="○"/>
            </a:pPr>
            <a:r>
              <a:rPr lang="en" sz="1400"/>
              <a:t>A relation that takes inputs from one set and assigns them to outputs from another set, assigning exactly one output to each input.</a:t>
            </a:r>
            <a:endParaRPr sz="1400"/>
          </a:p>
          <a:p>
            <a:pPr indent="-330200" lvl="0" marL="457200" rtl="0" algn="l">
              <a:lnSpc>
                <a:spcPct val="100000"/>
              </a:lnSpc>
              <a:spcBef>
                <a:spcPts val="0"/>
              </a:spcBef>
              <a:spcAft>
                <a:spcPts val="0"/>
              </a:spcAft>
              <a:buSzPts val="1600"/>
              <a:buChar char="●"/>
            </a:pPr>
            <a:r>
              <a:rPr lang="en" sz="1600"/>
              <a:t>Exponential growth</a:t>
            </a:r>
            <a:endParaRPr sz="1600"/>
          </a:p>
          <a:p>
            <a:pPr indent="-317500" lvl="1" marL="914400" rtl="0" algn="l">
              <a:lnSpc>
                <a:spcPct val="100000"/>
              </a:lnSpc>
              <a:spcBef>
                <a:spcPts val="0"/>
              </a:spcBef>
              <a:spcAft>
                <a:spcPts val="0"/>
              </a:spcAft>
              <a:buSzPts val="1400"/>
              <a:buChar char="○"/>
            </a:pPr>
            <a:r>
              <a:rPr lang="en" sz="1400"/>
              <a:t>a percent increase of the original amount over time.</a:t>
            </a:r>
            <a:endParaRPr sz="1400"/>
          </a:p>
          <a:p>
            <a:pPr indent="-330200" lvl="0" marL="457200" rtl="0" algn="l">
              <a:lnSpc>
                <a:spcPct val="100000"/>
              </a:lnSpc>
              <a:spcBef>
                <a:spcPts val="0"/>
              </a:spcBef>
              <a:spcAft>
                <a:spcPts val="0"/>
              </a:spcAft>
              <a:buSzPts val="1600"/>
              <a:buChar char="●"/>
            </a:pPr>
            <a:r>
              <a:rPr lang="en" sz="1600"/>
              <a:t>Exponential decay</a:t>
            </a:r>
            <a:endParaRPr sz="1600"/>
          </a:p>
          <a:p>
            <a:pPr indent="-317500" lvl="1" marL="914400" rtl="0" algn="l">
              <a:lnSpc>
                <a:spcPct val="100000"/>
              </a:lnSpc>
              <a:spcBef>
                <a:spcPts val="0"/>
              </a:spcBef>
              <a:spcAft>
                <a:spcPts val="0"/>
              </a:spcAft>
              <a:buSzPts val="1400"/>
              <a:buChar char="○"/>
            </a:pPr>
            <a:r>
              <a:rPr lang="en" sz="1400"/>
              <a:t>a percent decrease of the original amount over time.</a:t>
            </a:r>
            <a:endParaRPr sz="1400"/>
          </a:p>
          <a:p>
            <a:pPr indent="-317500" lvl="0" marL="457200" rtl="0" algn="l">
              <a:lnSpc>
                <a:spcPct val="100000"/>
              </a:lnSpc>
              <a:spcBef>
                <a:spcPts val="0"/>
              </a:spcBef>
              <a:spcAft>
                <a:spcPts val="0"/>
              </a:spcAft>
              <a:buSzPts val="1400"/>
              <a:buChar char="●"/>
            </a:pPr>
            <a:r>
              <a:rPr lang="en" sz="1400"/>
              <a:t>Average rate of change</a:t>
            </a:r>
            <a:endParaRPr sz="1400"/>
          </a:p>
          <a:p>
            <a:pPr indent="-317500" lvl="1" marL="914400" rtl="0" algn="l">
              <a:lnSpc>
                <a:spcPct val="100000"/>
              </a:lnSpc>
              <a:spcBef>
                <a:spcPts val="0"/>
              </a:spcBef>
              <a:spcAft>
                <a:spcPts val="0"/>
              </a:spcAft>
              <a:buSzPts val="1400"/>
              <a:buChar char="○"/>
            </a:pPr>
            <a:r>
              <a:rPr lang="en" sz="1400"/>
              <a:t>The change in the outputs divided by the change in the inputs. It is the slope of the line on the graph.</a:t>
            </a:r>
            <a:endParaRPr sz="14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5.10 Looking at Rates of Change</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57750" y="942605"/>
            <a:ext cx="3974400" cy="34164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SzPts val="1600"/>
              <a:buChar char="●"/>
            </a:pPr>
            <a:r>
              <a:rPr lang="en" sz="1600"/>
              <a:t>Slope</a:t>
            </a:r>
            <a:endParaRPr sz="1600"/>
          </a:p>
          <a:p>
            <a:pPr indent="-317500" lvl="1" marL="914400" rtl="0" algn="l">
              <a:lnSpc>
                <a:spcPct val="100000"/>
              </a:lnSpc>
              <a:spcBef>
                <a:spcPts val="0"/>
              </a:spcBef>
              <a:spcAft>
                <a:spcPts val="0"/>
              </a:spcAft>
              <a:buSzPts val="1400"/>
              <a:buChar char="○"/>
            </a:pPr>
            <a:r>
              <a:rPr lang="en" sz="1400"/>
              <a:t>The change in two dependent values of a linear function divided by the change in the corresponding two independent values. This can be thought of rise over run, the rate of change in </a:t>
            </a:r>
            <a:r>
              <a:rPr i="1" lang="en" sz="1400">
                <a:latin typeface="Times New Roman"/>
                <a:ea typeface="Times New Roman"/>
                <a:cs typeface="Times New Roman"/>
                <a:sym typeface="Times New Roman"/>
              </a:rPr>
              <a:t>𝑦</a:t>
            </a:r>
            <a:r>
              <a:rPr lang="en" sz="1400"/>
              <a:t> over the change in </a:t>
            </a:r>
            <a:r>
              <a:rPr i="1" lang="en" sz="1400">
                <a:latin typeface="Times New Roman"/>
                <a:ea typeface="Times New Roman"/>
                <a:cs typeface="Times New Roman"/>
                <a:sym typeface="Times New Roman"/>
              </a:rPr>
              <a:t>𝑥</a:t>
            </a:r>
            <a:r>
              <a:rPr lang="en" sz="1400"/>
              <a:t>, or steepness of a line.</a:t>
            </a:r>
            <a:endParaRPr sz="1400"/>
          </a:p>
          <a:p>
            <a:pPr indent="0" lvl="0" marL="0" rtl="0" algn="l">
              <a:lnSpc>
                <a:spcPct val="100000"/>
              </a:lnSpc>
              <a:spcBef>
                <a:spcPts val="1200"/>
              </a:spcBef>
              <a:spcAft>
                <a:spcPts val="0"/>
              </a:spcAft>
              <a:buNone/>
            </a:pPr>
            <a:r>
              <a:rPr b="1" lang="en"/>
              <a:t>New</a:t>
            </a:r>
            <a:endParaRPr b="1"/>
          </a:p>
          <a:p>
            <a:pPr indent="-330200" lvl="0" marL="457200" rtl="0" algn="l">
              <a:lnSpc>
                <a:spcPct val="100000"/>
              </a:lnSpc>
              <a:spcBef>
                <a:spcPts val="1200"/>
              </a:spcBef>
              <a:spcAft>
                <a:spcPts val="0"/>
              </a:spcAft>
              <a:buSzPts val="1600"/>
              <a:buChar char="●"/>
            </a:pPr>
            <a:r>
              <a:rPr lang="en" sz="1600"/>
              <a:t>Exponential function</a:t>
            </a:r>
            <a:endParaRPr sz="1600"/>
          </a:p>
          <a:p>
            <a:pPr indent="-317500" lvl="1" marL="914400" rtl="0" algn="l">
              <a:lnSpc>
                <a:spcPct val="100000"/>
              </a:lnSpc>
              <a:spcBef>
                <a:spcPts val="0"/>
              </a:spcBef>
              <a:spcAft>
                <a:spcPts val="0"/>
              </a:spcAft>
              <a:buSzPts val="1400"/>
              <a:buChar char="○"/>
            </a:pPr>
            <a:r>
              <a:rPr lang="en" sz="1400"/>
              <a:t>A function that has a constant growth factor. Another way to say this is that it grows by equal factors over equal intervals.</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idx="1" type="body"/>
          </p:nvPr>
        </p:nvSpPr>
        <p:spPr>
          <a:xfrm>
            <a:off x="311700" y="2596894"/>
            <a:ext cx="5599500" cy="4296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SzPts val="1600"/>
              <a:buAutoNum type="arabicPeriod"/>
            </a:pPr>
            <a:r>
              <a:rPr i="1" lang="en" sz="1600">
                <a:solidFill>
                  <a:schemeClr val="dk1"/>
                </a:solidFill>
                <a:latin typeface="Times New Roman"/>
                <a:ea typeface="Times New Roman"/>
                <a:cs typeface="Times New Roman"/>
                <a:sym typeface="Times New Roman"/>
              </a:rPr>
              <a:t>p</a:t>
            </a:r>
            <a:r>
              <a:rPr lang="en" sz="1600"/>
              <a:t>(10) - </a:t>
            </a:r>
            <a:r>
              <a:rPr i="1" lang="en" sz="1600">
                <a:solidFill>
                  <a:schemeClr val="dk1"/>
                </a:solidFill>
                <a:latin typeface="Times New Roman"/>
                <a:ea typeface="Times New Roman"/>
                <a:cs typeface="Times New Roman"/>
                <a:sym typeface="Times New Roman"/>
              </a:rPr>
              <a:t>p</a:t>
            </a:r>
            <a:r>
              <a:rPr lang="en" sz="1600"/>
              <a:t>(0)</a:t>
            </a:r>
            <a:endParaRPr sz="1600"/>
          </a:p>
        </p:txBody>
      </p:sp>
      <p:sp>
        <p:nvSpPr>
          <p:cNvPr id="114" name="Google Shape;114;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5" name="Google Shape;115;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5.10.1 Calculate an Average Rate of Change from Two Points</a:t>
            </a:r>
            <a:endParaRPr/>
          </a:p>
        </p:txBody>
      </p:sp>
      <p:sp>
        <p:nvSpPr>
          <p:cNvPr id="116" name="Google Shape;116;p13"/>
          <p:cNvSpPr txBox="1"/>
          <p:nvPr/>
        </p:nvSpPr>
        <p:spPr>
          <a:xfrm>
            <a:off x="310900" y="1060625"/>
            <a:ext cx="6039900" cy="158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rgbClr val="424242"/>
                </a:solidFill>
                <a:latin typeface="Calibri"/>
                <a:ea typeface="Calibri"/>
                <a:cs typeface="Calibri"/>
                <a:sym typeface="Calibri"/>
              </a:rPr>
              <a:t>Let </a:t>
            </a:r>
            <a:r>
              <a:rPr i="1" lang="en" sz="1600">
                <a:solidFill>
                  <a:srgbClr val="424242"/>
                </a:solidFill>
                <a:latin typeface="Times New Roman"/>
                <a:ea typeface="Times New Roman"/>
                <a:cs typeface="Times New Roman"/>
                <a:sym typeface="Times New Roman"/>
              </a:rPr>
              <a:t>p</a:t>
            </a:r>
            <a:r>
              <a:rPr lang="en" sz="1600">
                <a:solidFill>
                  <a:srgbClr val="424242"/>
                </a:solidFill>
                <a:latin typeface="Calibri"/>
                <a:ea typeface="Calibri"/>
                <a:cs typeface="Calibri"/>
                <a:sym typeface="Calibri"/>
              </a:rPr>
              <a:t> be the function that gives the cost </a:t>
            </a:r>
            <a:r>
              <a:rPr i="1" lang="en" sz="1600">
                <a:solidFill>
                  <a:srgbClr val="424242"/>
                </a:solidFill>
                <a:latin typeface="Times New Roman"/>
                <a:ea typeface="Times New Roman"/>
                <a:cs typeface="Times New Roman"/>
                <a:sym typeface="Times New Roman"/>
              </a:rPr>
              <a:t>p</a:t>
            </a:r>
            <a:r>
              <a:rPr lang="en" sz="1600">
                <a:solidFill>
                  <a:srgbClr val="424242"/>
                </a:solidFill>
                <a:latin typeface="Calibri"/>
                <a:ea typeface="Calibri"/>
                <a:cs typeface="Calibri"/>
                <a:sym typeface="Calibri"/>
              </a:rPr>
              <a:t>(</a:t>
            </a:r>
            <a:r>
              <a:rPr i="1" lang="en" sz="1600">
                <a:solidFill>
                  <a:srgbClr val="424242"/>
                </a:solidFill>
                <a:latin typeface="Times New Roman"/>
                <a:ea typeface="Times New Roman"/>
                <a:cs typeface="Times New Roman"/>
                <a:sym typeface="Times New Roman"/>
              </a:rPr>
              <a:t>t</a:t>
            </a:r>
            <a:r>
              <a:rPr lang="en" sz="1600">
                <a:solidFill>
                  <a:srgbClr val="424242"/>
                </a:solidFill>
                <a:latin typeface="Calibri"/>
                <a:ea typeface="Calibri"/>
                <a:cs typeface="Calibri"/>
                <a:sym typeface="Calibri"/>
              </a:rPr>
              <a:t>), in dollars, of producing 1 watt of solar energy </a:t>
            </a:r>
            <a:r>
              <a:rPr i="1" lang="en" sz="1600">
                <a:solidFill>
                  <a:srgbClr val="424242"/>
                </a:solidFill>
                <a:latin typeface="Times New Roman"/>
                <a:ea typeface="Times New Roman"/>
                <a:cs typeface="Times New Roman"/>
                <a:sym typeface="Times New Roman"/>
              </a:rPr>
              <a:t>t</a:t>
            </a:r>
            <a:r>
              <a:rPr lang="en" sz="1600">
                <a:solidFill>
                  <a:srgbClr val="424242"/>
                </a:solidFill>
                <a:latin typeface="Calibri"/>
                <a:ea typeface="Calibri"/>
                <a:cs typeface="Calibri"/>
                <a:sym typeface="Calibri"/>
              </a:rPr>
              <a:t> years after 1977. The table shows the values of </a:t>
            </a:r>
            <a:r>
              <a:rPr i="1" lang="en" sz="1600">
                <a:solidFill>
                  <a:srgbClr val="424242"/>
                </a:solidFill>
                <a:latin typeface="Times New Roman"/>
                <a:ea typeface="Times New Roman"/>
                <a:cs typeface="Times New Roman"/>
                <a:sym typeface="Times New Roman"/>
              </a:rPr>
              <a:t>p</a:t>
            </a:r>
            <a:r>
              <a:rPr lang="en" sz="1600">
                <a:solidFill>
                  <a:srgbClr val="424242"/>
                </a:solidFill>
                <a:latin typeface="Calibri"/>
                <a:ea typeface="Calibri"/>
                <a:cs typeface="Calibri"/>
                <a:sym typeface="Calibri"/>
              </a:rPr>
              <a:t> from 1977 to 1987.</a:t>
            </a:r>
            <a:r>
              <a:rPr lang="en" sz="1600">
                <a:solidFill>
                  <a:srgbClr val="424242"/>
                </a:solidFill>
                <a:latin typeface="Calibri"/>
                <a:ea typeface="Calibri"/>
                <a:cs typeface="Calibri"/>
                <a:sym typeface="Calibri"/>
              </a:rPr>
              <a:t> </a:t>
            </a:r>
            <a:endParaRPr sz="1600">
              <a:solidFill>
                <a:srgbClr val="424242"/>
              </a:solidFill>
              <a:latin typeface="Calibri"/>
              <a:ea typeface="Calibri"/>
              <a:cs typeface="Calibri"/>
              <a:sym typeface="Calibri"/>
            </a:endParaRPr>
          </a:p>
          <a:p>
            <a:pPr indent="0" lvl="0" marL="0" rtl="0" algn="l">
              <a:spcBef>
                <a:spcPts val="0"/>
              </a:spcBef>
              <a:spcAft>
                <a:spcPts val="0"/>
              </a:spcAft>
              <a:buNone/>
            </a:pPr>
            <a:r>
              <a:t/>
            </a:r>
            <a:endParaRPr sz="1100">
              <a:solidFill>
                <a:srgbClr val="424242"/>
              </a:solidFill>
              <a:latin typeface="Calibri"/>
              <a:ea typeface="Calibri"/>
              <a:cs typeface="Calibri"/>
              <a:sym typeface="Calibri"/>
            </a:endParaRPr>
          </a:p>
          <a:p>
            <a:pPr indent="0" lvl="0" marL="0" rtl="0" algn="l">
              <a:spcBef>
                <a:spcPts val="0"/>
              </a:spcBef>
              <a:spcAft>
                <a:spcPts val="0"/>
              </a:spcAft>
              <a:buNone/>
            </a:pPr>
            <a:r>
              <a:rPr lang="en" sz="1600">
                <a:solidFill>
                  <a:srgbClr val="424242"/>
                </a:solidFill>
                <a:latin typeface="Calibri"/>
                <a:ea typeface="Calibri"/>
                <a:cs typeface="Calibri"/>
                <a:sym typeface="Calibri"/>
              </a:rPr>
              <a:t>Which expression best represents the average rate of change in solar cost between 1977 and 1987?</a:t>
            </a:r>
            <a:endParaRPr sz="1600">
              <a:solidFill>
                <a:srgbClr val="424242"/>
              </a:solidFill>
              <a:latin typeface="Calibri"/>
              <a:ea typeface="Calibri"/>
              <a:cs typeface="Calibri"/>
              <a:sym typeface="Calibri"/>
            </a:endParaRPr>
          </a:p>
        </p:txBody>
      </p:sp>
      <p:sp>
        <p:nvSpPr>
          <p:cNvPr id="117" name="Google Shape;117;p1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Warm Up - </a:t>
            </a:r>
            <a:r>
              <a:rPr lang="en"/>
              <a:t>Solar Energy</a:t>
            </a:r>
            <a:r>
              <a:rPr lang="en" sz="2600"/>
              <a:t>☀️</a:t>
            </a:r>
            <a:endParaRPr sz="2600">
              <a:solidFill>
                <a:srgbClr val="005047"/>
              </a:solidFill>
            </a:endParaRPr>
          </a:p>
        </p:txBody>
      </p:sp>
      <p:graphicFrame>
        <p:nvGraphicFramePr>
          <p:cNvPr id="118" name="Google Shape;118;p13"/>
          <p:cNvGraphicFramePr/>
          <p:nvPr/>
        </p:nvGraphicFramePr>
        <p:xfrm>
          <a:off x="6665463" y="445013"/>
          <a:ext cx="3000000" cy="3000000"/>
        </p:xfrm>
        <a:graphic>
          <a:graphicData uri="http://schemas.openxmlformats.org/drawingml/2006/table">
            <a:tbl>
              <a:tblPr>
                <a:noFill/>
                <a:tableStyleId>{519E4386-6E0E-4343-AE96-41547C08F838}</a:tableStyleId>
              </a:tblPr>
              <a:tblGrid>
                <a:gridCol w="470000"/>
                <a:gridCol w="833475"/>
              </a:tblGrid>
              <a:tr h="232900">
                <a:tc>
                  <a:txBody>
                    <a:bodyPr/>
                    <a:lstStyle/>
                    <a:p>
                      <a:pPr indent="0" lvl="0" marL="0" rtl="0" algn="ctr">
                        <a:spcBef>
                          <a:spcPts val="0"/>
                        </a:spcBef>
                        <a:spcAft>
                          <a:spcPts val="0"/>
                        </a:spcAft>
                        <a:buNone/>
                      </a:pPr>
                      <a:r>
                        <a:rPr i="1" lang="en" sz="1800">
                          <a:solidFill>
                            <a:schemeClr val="lt1"/>
                          </a:solidFill>
                          <a:latin typeface="Times New Roman"/>
                          <a:ea typeface="Times New Roman"/>
                          <a:cs typeface="Times New Roman"/>
                          <a:sym typeface="Times New Roman"/>
                        </a:rPr>
                        <a:t>t</a:t>
                      </a:r>
                      <a:endParaRPr i="1" sz="1800">
                        <a:solidFill>
                          <a:schemeClr val="lt1"/>
                        </a:solidFill>
                        <a:latin typeface="Times New Roman"/>
                        <a:ea typeface="Times New Roman"/>
                        <a:cs typeface="Times New Roman"/>
                        <a:sym typeface="Times New Roman"/>
                      </a:endParaRPr>
                    </a:p>
                  </a:txBody>
                  <a:tcPr marT="45700" marB="45700" marR="0" marL="0">
                    <a:solidFill>
                      <a:srgbClr val="005047"/>
                    </a:solidFill>
                  </a:tcPr>
                </a:tc>
                <a:tc>
                  <a:txBody>
                    <a:bodyPr/>
                    <a:lstStyle/>
                    <a:p>
                      <a:pPr indent="0" lvl="0" marL="0" rtl="0" algn="ctr">
                        <a:spcBef>
                          <a:spcPts val="0"/>
                        </a:spcBef>
                        <a:spcAft>
                          <a:spcPts val="0"/>
                        </a:spcAft>
                        <a:buClr>
                          <a:schemeClr val="dk1"/>
                        </a:buClr>
                        <a:buSzPts val="1100"/>
                        <a:buFont typeface="Arial"/>
                        <a:buNone/>
                      </a:pPr>
                      <a:r>
                        <a:rPr i="1" lang="en" sz="1800">
                          <a:solidFill>
                            <a:schemeClr val="lt1"/>
                          </a:solidFill>
                          <a:latin typeface="Times New Roman"/>
                          <a:ea typeface="Times New Roman"/>
                          <a:cs typeface="Times New Roman"/>
                          <a:sym typeface="Times New Roman"/>
                        </a:rPr>
                        <a:t>p(t)</a:t>
                      </a:r>
                      <a:endParaRPr sz="1800">
                        <a:solidFill>
                          <a:schemeClr val="lt1"/>
                        </a:solidFill>
                      </a:endParaRPr>
                    </a:p>
                  </a:txBody>
                  <a:tcPr marT="45700" marB="45700" marR="0" marL="0">
                    <a:solidFill>
                      <a:srgbClr val="005047"/>
                    </a:solidFill>
                  </a:tcPr>
                </a:tc>
              </a:tr>
              <a:tr h="308275">
                <a:tc>
                  <a:txBody>
                    <a:bodyPr/>
                    <a:lstStyle/>
                    <a:p>
                      <a:pPr indent="0" lvl="0" marL="0" rtl="0" algn="ctr">
                        <a:spcBef>
                          <a:spcPts val="0"/>
                        </a:spcBef>
                        <a:spcAft>
                          <a:spcPts val="0"/>
                        </a:spcAft>
                        <a:buNone/>
                      </a:pPr>
                      <a:r>
                        <a:rPr lang="en" sz="1700"/>
                        <a:t>0</a:t>
                      </a:r>
                      <a:endParaRPr sz="1700"/>
                    </a:p>
                  </a:txBody>
                  <a:tcPr marT="45700" marB="45700" marR="0" marL="0"/>
                </a:tc>
                <a:tc>
                  <a:txBody>
                    <a:bodyPr/>
                    <a:lstStyle/>
                    <a:p>
                      <a:pPr indent="0" lvl="0" marL="0" rtl="0" algn="ctr">
                        <a:spcBef>
                          <a:spcPts val="0"/>
                        </a:spcBef>
                        <a:spcAft>
                          <a:spcPts val="0"/>
                        </a:spcAft>
                        <a:buNone/>
                      </a:pPr>
                      <a:r>
                        <a:rPr lang="en" sz="1700"/>
                        <a:t>80</a:t>
                      </a:r>
                      <a:endParaRPr sz="1700"/>
                    </a:p>
                  </a:txBody>
                  <a:tcPr marT="45700" marB="45700" marR="0" marL="0"/>
                </a:tc>
              </a:tr>
              <a:tr h="381000">
                <a:tc>
                  <a:txBody>
                    <a:bodyPr/>
                    <a:lstStyle/>
                    <a:p>
                      <a:pPr indent="0" lvl="0" marL="0" rtl="0" algn="ctr">
                        <a:spcBef>
                          <a:spcPts val="0"/>
                        </a:spcBef>
                        <a:spcAft>
                          <a:spcPts val="0"/>
                        </a:spcAft>
                        <a:buNone/>
                      </a:pPr>
                      <a:r>
                        <a:rPr lang="en" sz="1700"/>
                        <a:t>1</a:t>
                      </a:r>
                      <a:endParaRPr sz="1700"/>
                    </a:p>
                  </a:txBody>
                  <a:tcPr marT="45700" marB="45700" marR="0" marL="0"/>
                </a:tc>
                <a:tc>
                  <a:txBody>
                    <a:bodyPr/>
                    <a:lstStyle/>
                    <a:p>
                      <a:pPr indent="0" lvl="0" marL="0" rtl="0" algn="ctr">
                        <a:spcBef>
                          <a:spcPts val="0"/>
                        </a:spcBef>
                        <a:spcAft>
                          <a:spcPts val="0"/>
                        </a:spcAft>
                        <a:buNone/>
                      </a:pPr>
                      <a:r>
                        <a:rPr lang="en" sz="1700"/>
                        <a:t>60</a:t>
                      </a:r>
                      <a:endParaRPr sz="1700"/>
                    </a:p>
                  </a:txBody>
                  <a:tcPr marT="45700" marB="45700" marR="0" marL="0"/>
                </a:tc>
              </a:tr>
              <a:tr h="381000">
                <a:tc>
                  <a:txBody>
                    <a:bodyPr/>
                    <a:lstStyle/>
                    <a:p>
                      <a:pPr indent="0" lvl="0" marL="0" rtl="0" algn="ctr">
                        <a:spcBef>
                          <a:spcPts val="0"/>
                        </a:spcBef>
                        <a:spcAft>
                          <a:spcPts val="0"/>
                        </a:spcAft>
                        <a:buNone/>
                      </a:pPr>
                      <a:r>
                        <a:rPr lang="en" sz="1700"/>
                        <a:t>2</a:t>
                      </a:r>
                      <a:endParaRPr sz="1700"/>
                    </a:p>
                  </a:txBody>
                  <a:tcPr marT="45700" marB="45700" marR="0" marL="0"/>
                </a:tc>
                <a:tc>
                  <a:txBody>
                    <a:bodyPr/>
                    <a:lstStyle/>
                    <a:p>
                      <a:pPr indent="0" lvl="0" marL="0" rtl="0" algn="ctr">
                        <a:spcBef>
                          <a:spcPts val="0"/>
                        </a:spcBef>
                        <a:spcAft>
                          <a:spcPts val="0"/>
                        </a:spcAft>
                        <a:buNone/>
                      </a:pPr>
                      <a:r>
                        <a:rPr lang="en" sz="1700"/>
                        <a:t>45</a:t>
                      </a:r>
                      <a:endParaRPr sz="1700"/>
                    </a:p>
                  </a:txBody>
                  <a:tcPr marT="45700" marB="45700" marR="0" marL="0"/>
                </a:tc>
              </a:tr>
              <a:tr h="381000">
                <a:tc>
                  <a:txBody>
                    <a:bodyPr/>
                    <a:lstStyle/>
                    <a:p>
                      <a:pPr indent="0" lvl="0" marL="0" rtl="0" algn="ctr">
                        <a:spcBef>
                          <a:spcPts val="0"/>
                        </a:spcBef>
                        <a:spcAft>
                          <a:spcPts val="0"/>
                        </a:spcAft>
                        <a:buNone/>
                      </a:pPr>
                      <a:r>
                        <a:rPr lang="en" sz="1700"/>
                        <a:t>3</a:t>
                      </a:r>
                      <a:endParaRPr sz="1700"/>
                    </a:p>
                  </a:txBody>
                  <a:tcPr marT="45700" marB="45700" marR="0" marL="0"/>
                </a:tc>
                <a:tc>
                  <a:txBody>
                    <a:bodyPr/>
                    <a:lstStyle/>
                    <a:p>
                      <a:pPr indent="0" lvl="0" marL="0" rtl="0" algn="ctr">
                        <a:spcBef>
                          <a:spcPts val="0"/>
                        </a:spcBef>
                        <a:spcAft>
                          <a:spcPts val="0"/>
                        </a:spcAft>
                        <a:buNone/>
                      </a:pPr>
                      <a:r>
                        <a:rPr lang="en" sz="1700"/>
                        <a:t>33.5</a:t>
                      </a:r>
                      <a:endParaRPr sz="1700"/>
                    </a:p>
                  </a:txBody>
                  <a:tcPr marT="45700" marB="45700" marR="0" marL="0"/>
                </a:tc>
              </a:tr>
              <a:tr h="381000">
                <a:tc>
                  <a:txBody>
                    <a:bodyPr/>
                    <a:lstStyle/>
                    <a:p>
                      <a:pPr indent="0" lvl="0" marL="0" rtl="0" algn="ctr">
                        <a:spcBef>
                          <a:spcPts val="0"/>
                        </a:spcBef>
                        <a:spcAft>
                          <a:spcPts val="0"/>
                        </a:spcAft>
                        <a:buNone/>
                      </a:pPr>
                      <a:r>
                        <a:rPr lang="en" sz="1700"/>
                        <a:t>4</a:t>
                      </a:r>
                      <a:endParaRPr sz="1700"/>
                    </a:p>
                  </a:txBody>
                  <a:tcPr marT="45700" marB="45700" marR="0" marL="0"/>
                </a:tc>
                <a:tc>
                  <a:txBody>
                    <a:bodyPr/>
                    <a:lstStyle/>
                    <a:p>
                      <a:pPr indent="0" lvl="0" marL="0" rtl="0" algn="ctr">
                        <a:spcBef>
                          <a:spcPts val="0"/>
                        </a:spcBef>
                        <a:spcAft>
                          <a:spcPts val="0"/>
                        </a:spcAft>
                        <a:buNone/>
                      </a:pPr>
                      <a:r>
                        <a:rPr lang="en" sz="1700"/>
                        <a:t>23.31</a:t>
                      </a:r>
                      <a:endParaRPr sz="1700"/>
                    </a:p>
                  </a:txBody>
                  <a:tcPr marT="45700" marB="45700" marR="0" marL="0"/>
                </a:tc>
              </a:tr>
              <a:tr h="381000">
                <a:tc>
                  <a:txBody>
                    <a:bodyPr/>
                    <a:lstStyle/>
                    <a:p>
                      <a:pPr indent="0" lvl="0" marL="0" rtl="0" algn="ctr">
                        <a:spcBef>
                          <a:spcPts val="0"/>
                        </a:spcBef>
                        <a:spcAft>
                          <a:spcPts val="0"/>
                        </a:spcAft>
                        <a:buNone/>
                      </a:pPr>
                      <a:r>
                        <a:rPr lang="en" sz="1700"/>
                        <a:t>5</a:t>
                      </a:r>
                      <a:endParaRPr sz="1700"/>
                    </a:p>
                  </a:txBody>
                  <a:tcPr marT="45700" marB="45700" marR="0" marL="0"/>
                </a:tc>
                <a:tc>
                  <a:txBody>
                    <a:bodyPr/>
                    <a:lstStyle/>
                    <a:p>
                      <a:pPr indent="0" lvl="0" marL="0" rtl="0" algn="ctr">
                        <a:spcBef>
                          <a:spcPts val="0"/>
                        </a:spcBef>
                        <a:spcAft>
                          <a:spcPts val="0"/>
                        </a:spcAft>
                        <a:buNone/>
                      </a:pPr>
                      <a:r>
                        <a:rPr lang="en" sz="1700"/>
                        <a:t>18.98</a:t>
                      </a:r>
                      <a:endParaRPr sz="1700"/>
                    </a:p>
                  </a:txBody>
                  <a:tcPr marT="45700" marB="45700" marR="0" marL="0"/>
                </a:tc>
              </a:tr>
              <a:tr h="381000">
                <a:tc>
                  <a:txBody>
                    <a:bodyPr/>
                    <a:lstStyle/>
                    <a:p>
                      <a:pPr indent="0" lvl="0" marL="0" rtl="0" algn="ctr">
                        <a:spcBef>
                          <a:spcPts val="0"/>
                        </a:spcBef>
                        <a:spcAft>
                          <a:spcPts val="0"/>
                        </a:spcAft>
                        <a:buNone/>
                      </a:pPr>
                      <a:r>
                        <a:rPr lang="en" sz="1700"/>
                        <a:t>6</a:t>
                      </a:r>
                      <a:endParaRPr sz="1700"/>
                    </a:p>
                  </a:txBody>
                  <a:tcPr marT="45700" marB="45700" marR="0" marL="0"/>
                </a:tc>
                <a:tc>
                  <a:txBody>
                    <a:bodyPr/>
                    <a:lstStyle/>
                    <a:p>
                      <a:pPr indent="0" lvl="0" marL="0" rtl="0" algn="ctr">
                        <a:spcBef>
                          <a:spcPts val="0"/>
                        </a:spcBef>
                        <a:spcAft>
                          <a:spcPts val="0"/>
                        </a:spcAft>
                        <a:buNone/>
                      </a:pPr>
                      <a:r>
                        <a:rPr lang="en" sz="1700"/>
                        <a:t>14.24</a:t>
                      </a:r>
                      <a:endParaRPr sz="1700"/>
                    </a:p>
                  </a:txBody>
                  <a:tcPr marT="45700" marB="45700" marR="0" marL="0"/>
                </a:tc>
              </a:tr>
              <a:tr h="381000">
                <a:tc>
                  <a:txBody>
                    <a:bodyPr/>
                    <a:lstStyle/>
                    <a:p>
                      <a:pPr indent="0" lvl="0" marL="0" rtl="0" algn="ctr">
                        <a:spcBef>
                          <a:spcPts val="0"/>
                        </a:spcBef>
                        <a:spcAft>
                          <a:spcPts val="0"/>
                        </a:spcAft>
                        <a:buNone/>
                      </a:pPr>
                      <a:r>
                        <a:rPr lang="en" sz="1700"/>
                        <a:t>7</a:t>
                      </a:r>
                      <a:endParaRPr sz="1700"/>
                    </a:p>
                  </a:txBody>
                  <a:tcPr marT="45700" marB="45700" marR="0" marL="0"/>
                </a:tc>
                <a:tc>
                  <a:txBody>
                    <a:bodyPr/>
                    <a:lstStyle/>
                    <a:p>
                      <a:pPr indent="0" lvl="0" marL="0" rtl="0" algn="ctr">
                        <a:spcBef>
                          <a:spcPts val="0"/>
                        </a:spcBef>
                        <a:spcAft>
                          <a:spcPts val="0"/>
                        </a:spcAft>
                        <a:buNone/>
                      </a:pPr>
                      <a:r>
                        <a:rPr lang="en" sz="1700"/>
                        <a:t>10.68</a:t>
                      </a:r>
                      <a:endParaRPr sz="1700"/>
                    </a:p>
                  </a:txBody>
                  <a:tcPr marT="45700" marB="45700" marR="0" marL="0"/>
                </a:tc>
              </a:tr>
              <a:tr h="381000">
                <a:tc>
                  <a:txBody>
                    <a:bodyPr/>
                    <a:lstStyle/>
                    <a:p>
                      <a:pPr indent="0" lvl="0" marL="0" rtl="0" algn="ctr">
                        <a:spcBef>
                          <a:spcPts val="0"/>
                        </a:spcBef>
                        <a:spcAft>
                          <a:spcPts val="0"/>
                        </a:spcAft>
                        <a:buNone/>
                      </a:pPr>
                      <a:r>
                        <a:rPr lang="en" sz="1700"/>
                        <a:t>8</a:t>
                      </a:r>
                      <a:endParaRPr sz="1700"/>
                    </a:p>
                  </a:txBody>
                  <a:tcPr marT="45700" marB="45700" marR="0" marL="0"/>
                </a:tc>
                <a:tc>
                  <a:txBody>
                    <a:bodyPr/>
                    <a:lstStyle/>
                    <a:p>
                      <a:pPr indent="0" lvl="0" marL="0" rtl="0" algn="ctr">
                        <a:spcBef>
                          <a:spcPts val="0"/>
                        </a:spcBef>
                        <a:spcAft>
                          <a:spcPts val="0"/>
                        </a:spcAft>
                        <a:buNone/>
                      </a:pPr>
                      <a:r>
                        <a:rPr lang="en" sz="1700"/>
                        <a:t>8.01</a:t>
                      </a:r>
                      <a:endParaRPr sz="1700"/>
                    </a:p>
                  </a:txBody>
                  <a:tcPr marT="45700" marB="45700" marR="0" marL="0"/>
                </a:tc>
              </a:tr>
              <a:tr h="381000">
                <a:tc>
                  <a:txBody>
                    <a:bodyPr/>
                    <a:lstStyle/>
                    <a:p>
                      <a:pPr indent="0" lvl="0" marL="0" rtl="0" algn="ctr">
                        <a:spcBef>
                          <a:spcPts val="0"/>
                        </a:spcBef>
                        <a:spcAft>
                          <a:spcPts val="0"/>
                        </a:spcAft>
                        <a:buNone/>
                      </a:pPr>
                      <a:r>
                        <a:rPr lang="en" sz="1700"/>
                        <a:t>9</a:t>
                      </a:r>
                      <a:endParaRPr sz="1700"/>
                    </a:p>
                  </a:txBody>
                  <a:tcPr marT="45700" marB="45700" marR="0" marL="0"/>
                </a:tc>
                <a:tc>
                  <a:txBody>
                    <a:bodyPr/>
                    <a:lstStyle/>
                    <a:p>
                      <a:pPr indent="0" lvl="0" marL="0" rtl="0" algn="ctr">
                        <a:spcBef>
                          <a:spcPts val="0"/>
                        </a:spcBef>
                        <a:spcAft>
                          <a:spcPts val="0"/>
                        </a:spcAft>
                        <a:buNone/>
                      </a:pPr>
                      <a:r>
                        <a:rPr lang="en" sz="1700"/>
                        <a:t>6.01</a:t>
                      </a:r>
                      <a:endParaRPr sz="1700"/>
                    </a:p>
                  </a:txBody>
                  <a:tcPr marT="45700" marB="45700" marR="0" marL="0"/>
                </a:tc>
              </a:tr>
              <a:tr h="381000">
                <a:tc>
                  <a:txBody>
                    <a:bodyPr/>
                    <a:lstStyle/>
                    <a:p>
                      <a:pPr indent="0" lvl="0" marL="0" rtl="0" algn="ctr">
                        <a:spcBef>
                          <a:spcPts val="0"/>
                        </a:spcBef>
                        <a:spcAft>
                          <a:spcPts val="0"/>
                        </a:spcAft>
                        <a:buNone/>
                      </a:pPr>
                      <a:r>
                        <a:rPr lang="en" sz="1700"/>
                        <a:t>10</a:t>
                      </a:r>
                      <a:endParaRPr sz="1700"/>
                    </a:p>
                  </a:txBody>
                  <a:tcPr marT="45700" marB="45700" marR="0" marL="0"/>
                </a:tc>
                <a:tc>
                  <a:txBody>
                    <a:bodyPr/>
                    <a:lstStyle/>
                    <a:p>
                      <a:pPr indent="0" lvl="0" marL="0" rtl="0" algn="ctr">
                        <a:spcBef>
                          <a:spcPts val="0"/>
                        </a:spcBef>
                        <a:spcAft>
                          <a:spcPts val="0"/>
                        </a:spcAft>
                        <a:buNone/>
                      </a:pPr>
                      <a:r>
                        <a:rPr lang="en" sz="1700"/>
                        <a:t>4.51</a:t>
                      </a:r>
                      <a:endParaRPr sz="1700"/>
                    </a:p>
                  </a:txBody>
                  <a:tcPr marT="45700" marB="45700" marR="0" marL="0"/>
                </a:tc>
              </a:tr>
            </a:tbl>
          </a:graphicData>
        </a:graphic>
      </p:graphicFrame>
      <p:pic>
        <p:nvPicPr>
          <p:cNvPr id="119" name="Google Shape;119;p13"/>
          <p:cNvPicPr preferRelativeResize="0"/>
          <p:nvPr/>
        </p:nvPicPr>
        <p:blipFill>
          <a:blip r:embed="rId3">
            <a:alphaModFix/>
          </a:blip>
          <a:stretch>
            <a:fillRect/>
          </a:stretch>
        </p:blipFill>
        <p:spPr>
          <a:xfrm>
            <a:off x="660150" y="3479067"/>
            <a:ext cx="1113050" cy="543950"/>
          </a:xfrm>
          <a:prstGeom prst="rect">
            <a:avLst/>
          </a:prstGeom>
          <a:noFill/>
          <a:ln>
            <a:noFill/>
          </a:ln>
        </p:spPr>
      </p:pic>
      <p:pic>
        <p:nvPicPr>
          <p:cNvPr id="120" name="Google Shape;120;p13"/>
          <p:cNvPicPr preferRelativeResize="0"/>
          <p:nvPr/>
        </p:nvPicPr>
        <p:blipFill>
          <a:blip r:embed="rId4">
            <a:alphaModFix/>
          </a:blip>
          <a:stretch>
            <a:fillRect/>
          </a:stretch>
        </p:blipFill>
        <p:spPr>
          <a:xfrm>
            <a:off x="760950" y="3979019"/>
            <a:ext cx="714375" cy="628650"/>
          </a:xfrm>
          <a:prstGeom prst="rect">
            <a:avLst/>
          </a:prstGeom>
          <a:noFill/>
          <a:ln>
            <a:noFill/>
          </a:ln>
        </p:spPr>
      </p:pic>
      <p:sp>
        <p:nvSpPr>
          <p:cNvPr id="121" name="Google Shape;121;p13"/>
          <p:cNvSpPr txBox="1"/>
          <p:nvPr/>
        </p:nvSpPr>
        <p:spPr>
          <a:xfrm>
            <a:off x="393192" y="3511274"/>
            <a:ext cx="358500" cy="28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424242"/>
                </a:solidFill>
                <a:latin typeface="Calibri"/>
                <a:ea typeface="Calibri"/>
                <a:cs typeface="Calibri"/>
                <a:sym typeface="Calibri"/>
              </a:rPr>
              <a:t>3.</a:t>
            </a:r>
            <a:endParaRPr sz="1700">
              <a:solidFill>
                <a:srgbClr val="424242"/>
              </a:solidFill>
              <a:latin typeface="Calibri"/>
              <a:ea typeface="Calibri"/>
              <a:cs typeface="Calibri"/>
              <a:sym typeface="Calibri"/>
            </a:endParaRPr>
          </a:p>
        </p:txBody>
      </p:sp>
      <p:sp>
        <p:nvSpPr>
          <p:cNvPr id="122" name="Google Shape;122;p13"/>
          <p:cNvSpPr txBox="1"/>
          <p:nvPr/>
        </p:nvSpPr>
        <p:spPr>
          <a:xfrm>
            <a:off x="393192" y="4091251"/>
            <a:ext cx="358500" cy="28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424242"/>
                </a:solidFill>
                <a:latin typeface="Calibri"/>
                <a:ea typeface="Calibri"/>
                <a:cs typeface="Calibri"/>
                <a:sym typeface="Calibri"/>
              </a:rPr>
              <a:t>4</a:t>
            </a:r>
            <a:r>
              <a:rPr lang="en" sz="1700">
                <a:solidFill>
                  <a:srgbClr val="424242"/>
                </a:solidFill>
                <a:latin typeface="Calibri"/>
                <a:ea typeface="Calibri"/>
                <a:cs typeface="Calibri"/>
                <a:sym typeface="Calibri"/>
              </a:rPr>
              <a:t>.</a:t>
            </a:r>
            <a:endParaRPr sz="1700">
              <a:solidFill>
                <a:srgbClr val="424242"/>
              </a:solidFill>
              <a:latin typeface="Calibri"/>
              <a:ea typeface="Calibri"/>
              <a:cs typeface="Calibri"/>
              <a:sym typeface="Calibri"/>
            </a:endParaRPr>
          </a:p>
        </p:txBody>
      </p:sp>
      <p:sp>
        <p:nvSpPr>
          <p:cNvPr id="123" name="Google Shape;123;p13"/>
          <p:cNvSpPr txBox="1"/>
          <p:nvPr>
            <p:ph idx="1" type="body"/>
          </p:nvPr>
        </p:nvSpPr>
        <p:spPr>
          <a:xfrm>
            <a:off x="310896" y="3083086"/>
            <a:ext cx="5599500" cy="400500"/>
          </a:xfrm>
          <a:prstGeom prst="rect">
            <a:avLst/>
          </a:prstGeom>
        </p:spPr>
        <p:txBody>
          <a:bodyPr anchorCtr="0" anchor="t" bIns="91425" lIns="91425" spcFirstLastPara="1" rIns="91425" wrap="square" tIns="91425">
            <a:noAutofit/>
          </a:bodyPr>
          <a:lstStyle/>
          <a:p>
            <a:pPr indent="-330200" lvl="0" marL="457200" rtl="0" algn="l">
              <a:lnSpc>
                <a:spcPct val="100000"/>
              </a:lnSpc>
              <a:spcBef>
                <a:spcPts val="0"/>
              </a:spcBef>
              <a:spcAft>
                <a:spcPts val="0"/>
              </a:spcAft>
              <a:buSzPts val="1600"/>
              <a:buAutoNum type="arabicPeriod" startAt="2"/>
            </a:pPr>
            <a:r>
              <a:rPr i="1" lang="en" sz="1600">
                <a:solidFill>
                  <a:schemeClr val="dk1"/>
                </a:solidFill>
                <a:latin typeface="Times New Roman"/>
                <a:ea typeface="Times New Roman"/>
                <a:cs typeface="Times New Roman"/>
                <a:sym typeface="Times New Roman"/>
              </a:rPr>
              <a:t>p</a:t>
            </a:r>
            <a:r>
              <a:rPr lang="en" sz="1600"/>
              <a:t>(10)</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9" name="Google Shape;129;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0" name="Google Shape;130;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1" name="Google Shape;131;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2" name="Google Shape;132;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3" name="Google Shape;133;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4" name="Google Shape;134;p14"/>
          <p:cNvCxnSpPr>
            <a:stCxn id="128" idx="2"/>
            <a:endCxn id="13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5" name="Google Shape;135;p14"/>
          <p:cNvCxnSpPr>
            <a:stCxn id="130" idx="3"/>
            <a:endCxn id="129"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6" name="Google Shape;136;p14"/>
          <p:cNvCxnSpPr>
            <a:stCxn id="129" idx="3"/>
            <a:endCxn id="131"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7" name="Google Shape;137;p14"/>
          <p:cNvCxnSpPr>
            <a:stCxn id="131" idx="3"/>
            <a:endCxn id="133"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8" name="Google Shape;138;p14"/>
          <p:cNvCxnSpPr>
            <a:stCxn id="133" idx="3"/>
            <a:endCxn id="132"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9" name="Google Shape;139;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0" name="Google Shape;140;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41" name="Google Shape;141;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42" name="Google Shape;142;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3" name="Google Shape;143;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44" name="Google Shape;144;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5" name="Google Shape;145;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6" name="Google Shape;146;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7" name="Google Shape;147;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8" name="Google Shape;148;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9" name="Google Shape;149;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50" name="Google Shape;150;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51" name="Google Shape;151;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52" name="Google Shape;152;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6" name="Shape 156"/>
        <p:cNvGrpSpPr/>
        <p:nvPr/>
      </p:nvGrpSpPr>
      <p:grpSpPr>
        <a:xfrm>
          <a:off x="0" y="0"/>
          <a:ext cx="0" cy="0"/>
          <a:chOff x="0" y="0"/>
          <a:chExt cx="0" cy="0"/>
        </a:xfrm>
      </p:grpSpPr>
      <p:sp>
        <p:nvSpPr>
          <p:cNvPr id="157" name="Google Shape;157;p15"/>
          <p:cNvSpPr txBox="1"/>
          <p:nvPr>
            <p:ph type="title"/>
          </p:nvPr>
        </p:nvSpPr>
        <p:spPr>
          <a:xfrm>
            <a:off x="311700" y="445025"/>
            <a:ext cx="8520600" cy="4926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Strategies</a:t>
            </a:r>
            <a:r>
              <a:rPr lang="en" sz="2000"/>
              <a:t> - Coffee Shop Expansion☕</a:t>
            </a:r>
            <a:endParaRPr sz="2000">
              <a:solidFill>
                <a:srgbClr val="005047"/>
              </a:solidFill>
            </a:endParaRPr>
          </a:p>
        </p:txBody>
      </p:sp>
      <p:sp>
        <p:nvSpPr>
          <p:cNvPr id="158" name="Google Shape;158;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9" name="Google Shape;159;p1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Page </a:t>
            </a:r>
            <a:r>
              <a:rPr lang="en" sz="1000"/>
              <a:t>5.10.2 Explore Average Rates of Change in an Exponential Growth Function</a:t>
            </a:r>
            <a:endParaRPr/>
          </a:p>
        </p:txBody>
      </p:sp>
      <p:pic>
        <p:nvPicPr>
          <p:cNvPr id="160" name="Google Shape;160;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61" name="Google Shape;161;p15"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62" name="Google Shape;162;p15"/>
          <p:cNvSpPr/>
          <p:nvPr/>
        </p:nvSpPr>
        <p:spPr>
          <a:xfrm>
            <a:off x="4779300" y="1601549"/>
            <a:ext cx="3907500" cy="30051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a:buAutoNum type="arabicPeriod"/>
            </a:pPr>
            <a:r>
              <a:rPr lang="en">
                <a:latin typeface="Noto Sans"/>
                <a:ea typeface="Noto Sans"/>
                <a:cs typeface="Noto Sans"/>
                <a:sym typeface="Noto Sans"/>
              </a:rPr>
              <a:t>In your own </a:t>
            </a:r>
            <a:r>
              <a:rPr lang="en">
                <a:latin typeface="Noto Sans"/>
                <a:ea typeface="Noto Sans"/>
                <a:cs typeface="Noto Sans"/>
                <a:sym typeface="Noto Sans"/>
              </a:rPr>
              <a:t>words, explain h</a:t>
            </a:r>
            <a:r>
              <a:rPr lang="en">
                <a:latin typeface="Noto Sans"/>
                <a:ea typeface="Noto Sans"/>
                <a:cs typeface="Noto Sans"/>
                <a:sym typeface="Noto Sans"/>
              </a:rPr>
              <a:t>ow the rate of change differs during each specified time period?</a:t>
            </a:r>
            <a:endParaRPr>
              <a:latin typeface="Noto Sans"/>
              <a:ea typeface="Noto Sans"/>
              <a:cs typeface="Noto Sans"/>
              <a:sym typeface="Noto Sans"/>
            </a:endParaRPr>
          </a:p>
          <a:p>
            <a:pPr indent="-226059" lvl="0" marL="274320" rtl="0" algn="l">
              <a:spcBef>
                <a:spcPts val="500"/>
              </a:spcBef>
              <a:spcAft>
                <a:spcPts val="0"/>
              </a:spcAft>
              <a:buSzPts val="1400"/>
              <a:buFont typeface="Noto Sans"/>
              <a:buAutoNum type="arabicPeriod"/>
            </a:pPr>
            <a:r>
              <a:rPr lang="en">
                <a:latin typeface="Noto Sans"/>
                <a:ea typeface="Noto Sans"/>
                <a:cs typeface="Noto Sans"/>
                <a:sym typeface="Noto Sans"/>
              </a:rPr>
              <a:t>Referencing two points on the graph in your explanation.</a:t>
            </a:r>
            <a:endParaRPr>
              <a:latin typeface="Noto Sans"/>
              <a:ea typeface="Noto Sans"/>
              <a:cs typeface="Noto Sans"/>
              <a:sym typeface="Noto Sans"/>
            </a:endParaRPr>
          </a:p>
          <a:p>
            <a:pPr indent="-226059" lvl="0" marL="274320" rtl="0" algn="l">
              <a:spcBef>
                <a:spcPts val="500"/>
              </a:spcBef>
              <a:spcAft>
                <a:spcPts val="0"/>
              </a:spcAft>
              <a:buSzPts val="1400"/>
              <a:buFont typeface="Noto Sans"/>
              <a:buAutoNum type="arabicPeriod"/>
            </a:pPr>
            <a:r>
              <a:rPr lang="en">
                <a:latin typeface="Noto Sans"/>
                <a:ea typeface="Noto Sans"/>
                <a:cs typeface="Noto Sans"/>
                <a:sym typeface="Noto Sans"/>
              </a:rPr>
              <a:t>How can you use the graph to determine which time period is represented best by the rate of change?</a:t>
            </a:r>
            <a:endParaRPr>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Discussion Supports</a:t>
            </a:r>
            <a:endParaRPr>
              <a:latin typeface="Calibri"/>
              <a:ea typeface="Calibri"/>
              <a:cs typeface="Calibri"/>
              <a:sym typeface="Calibri"/>
            </a:endParaRPr>
          </a:p>
        </p:txBody>
      </p:sp>
      <p:sp>
        <p:nvSpPr>
          <p:cNvPr id="163" name="Google Shape;163;p1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a:t>
            </a:r>
            <a:r>
              <a:rPr lang="en">
                <a:highlight>
                  <a:srgbClr val="FF0000"/>
                </a:highlight>
              </a:rPr>
              <a:t> </a:t>
            </a:r>
            <a:endParaRPr>
              <a:highlight>
                <a:srgbClr val="FF0000"/>
              </a:highlight>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6"/>
          <p:cNvSpPr txBox="1"/>
          <p:nvPr>
            <p:ph type="title"/>
          </p:nvPr>
        </p:nvSpPr>
        <p:spPr>
          <a:xfrm>
            <a:off x="311700" y="445025"/>
            <a:ext cx="60873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Coffee Shop Expansion☕</a:t>
            </a:r>
            <a:endParaRPr sz="1800">
              <a:solidFill>
                <a:srgbClr val="005047"/>
              </a:solidFill>
            </a:endParaRPr>
          </a:p>
        </p:txBody>
      </p:sp>
      <p:sp>
        <p:nvSpPr>
          <p:cNvPr id="169" name="Google Shape;169;p16"/>
          <p:cNvSpPr txBox="1"/>
          <p:nvPr>
            <p:ph idx="1" type="body"/>
          </p:nvPr>
        </p:nvSpPr>
        <p:spPr>
          <a:xfrm>
            <a:off x="311700" y="934450"/>
            <a:ext cx="3453000" cy="669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t>Notice, the shop growth was roughly exponential.</a:t>
            </a:r>
            <a:endParaRPr sz="2100"/>
          </a:p>
        </p:txBody>
      </p:sp>
      <p:sp>
        <p:nvSpPr>
          <p:cNvPr id="170" name="Google Shape;170;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1" name="Google Shape;171;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5.10.2 Explore Average Rates of Change in an Exponential Growth Function</a:t>
            </a:r>
            <a:endParaRPr/>
          </a:p>
        </p:txBody>
      </p:sp>
      <p:sp>
        <p:nvSpPr>
          <p:cNvPr id="172" name="Google Shape;172;p16"/>
          <p:cNvSpPr txBox="1"/>
          <p:nvPr/>
        </p:nvSpPr>
        <p:spPr>
          <a:xfrm>
            <a:off x="310896" y="4174975"/>
            <a:ext cx="8235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173" name="Google Shape;173;p16"/>
          <p:cNvPicPr preferRelativeResize="0"/>
          <p:nvPr/>
        </p:nvPicPr>
        <p:blipFill>
          <a:blip r:embed="rId3">
            <a:alphaModFix/>
          </a:blip>
          <a:stretch>
            <a:fillRect/>
          </a:stretch>
        </p:blipFill>
        <p:spPr>
          <a:xfrm>
            <a:off x="3575954" y="1847747"/>
            <a:ext cx="2954332" cy="2963450"/>
          </a:xfrm>
          <a:prstGeom prst="rect">
            <a:avLst/>
          </a:prstGeom>
          <a:noFill/>
          <a:ln>
            <a:noFill/>
          </a:ln>
        </p:spPr>
      </p:pic>
      <p:graphicFrame>
        <p:nvGraphicFramePr>
          <p:cNvPr id="174" name="Google Shape;174;p16"/>
          <p:cNvGraphicFramePr/>
          <p:nvPr/>
        </p:nvGraphicFramePr>
        <p:xfrm>
          <a:off x="6612844" y="448056"/>
          <a:ext cx="3000000" cy="3000000"/>
        </p:xfrm>
        <a:graphic>
          <a:graphicData uri="http://schemas.openxmlformats.org/drawingml/2006/table">
            <a:tbl>
              <a:tblPr>
                <a:noFill/>
                <a:tableStyleId>{519E4386-6E0E-4343-AE96-41547C08F838}</a:tableStyleId>
              </a:tblPr>
              <a:tblGrid>
                <a:gridCol w="832425"/>
                <a:gridCol w="832425"/>
              </a:tblGrid>
              <a:tr h="252350">
                <a:tc>
                  <a:txBody>
                    <a:bodyPr/>
                    <a:lstStyle/>
                    <a:p>
                      <a:pPr indent="0" lvl="0" marL="0" rtl="0" algn="ctr">
                        <a:lnSpc>
                          <a:spcPct val="115000"/>
                        </a:lnSpc>
                        <a:spcBef>
                          <a:spcPts val="0"/>
                        </a:spcBef>
                        <a:spcAft>
                          <a:spcPts val="0"/>
                        </a:spcAft>
                        <a:buNone/>
                      </a:pPr>
                      <a:r>
                        <a:rPr b="1" lang="en" sz="1150">
                          <a:solidFill>
                            <a:schemeClr val="lt1"/>
                          </a:solidFill>
                          <a:highlight>
                            <a:srgbClr val="0B5B51"/>
                          </a:highlight>
                          <a:latin typeface="Roboto"/>
                          <a:ea typeface="Roboto"/>
                          <a:cs typeface="Roboto"/>
                          <a:sym typeface="Roboto"/>
                        </a:rPr>
                        <a:t>Year</a:t>
                      </a:r>
                      <a:endParaRPr b="1" sz="1150">
                        <a:solidFill>
                          <a:schemeClr val="lt1"/>
                        </a:solidFill>
                        <a:highlight>
                          <a:srgbClr val="0B5B51"/>
                        </a:highlight>
                        <a:latin typeface="Roboto"/>
                        <a:ea typeface="Roboto"/>
                        <a:cs typeface="Roboto"/>
                        <a:sym typeface="Roboto"/>
                      </a:endParaRPr>
                    </a:p>
                  </a:txBody>
                  <a:tcPr marT="91425" marB="91425" marR="91425" marL="91425">
                    <a:lnL cap="flat" cmpd="sng" w="95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lnSpc>
                          <a:spcPct val="115000"/>
                        </a:lnSpc>
                        <a:spcBef>
                          <a:spcPts val="0"/>
                        </a:spcBef>
                        <a:spcAft>
                          <a:spcPts val="0"/>
                        </a:spcAft>
                        <a:buNone/>
                      </a:pPr>
                      <a:r>
                        <a:rPr b="1" lang="en" sz="1150">
                          <a:solidFill>
                            <a:schemeClr val="lt1"/>
                          </a:solidFill>
                          <a:highlight>
                            <a:srgbClr val="0B5B51"/>
                          </a:highlight>
                          <a:latin typeface="Roboto"/>
                          <a:ea typeface="Roboto"/>
                          <a:cs typeface="Roboto"/>
                          <a:sym typeface="Roboto"/>
                        </a:rPr>
                        <a:t>Number of Shops</a:t>
                      </a:r>
                      <a:endParaRPr b="1" sz="1150">
                        <a:solidFill>
                          <a:schemeClr val="lt1"/>
                        </a:solidFill>
                        <a:highlight>
                          <a:srgbClr val="0B5B51"/>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1987</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17</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1988</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33</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1989</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55</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1990</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84</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1991</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116</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1992</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165</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1993</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272</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1994</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425</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1995</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677</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523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1996</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1,015</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64650">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1997</a:t>
                      </a:r>
                      <a:endParaRPr sz="1150">
                        <a:solidFill>
                          <a:srgbClr val="424242"/>
                        </a:solidFill>
                        <a:highlight>
                          <a:srgbClr val="FFFFFF"/>
                        </a:highlight>
                        <a:latin typeface="Roboto"/>
                        <a:ea typeface="Roboto"/>
                        <a:cs typeface="Roboto"/>
                        <a:sym typeface="Roboto"/>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tcPr>
                </a:tc>
                <a:tc>
                  <a:txBody>
                    <a:bodyPr/>
                    <a:lstStyle/>
                    <a:p>
                      <a:pPr indent="0" lvl="0" marL="0" rtl="0" algn="ctr">
                        <a:lnSpc>
                          <a:spcPct val="115000"/>
                        </a:lnSpc>
                        <a:spcBef>
                          <a:spcPts val="0"/>
                        </a:spcBef>
                        <a:spcAft>
                          <a:spcPts val="0"/>
                        </a:spcAft>
                        <a:buNone/>
                      </a:pPr>
                      <a:r>
                        <a:rPr lang="en" sz="1150">
                          <a:solidFill>
                            <a:srgbClr val="424242"/>
                          </a:solidFill>
                          <a:highlight>
                            <a:srgbClr val="FFFFFF"/>
                          </a:highlight>
                          <a:latin typeface="Roboto"/>
                          <a:ea typeface="Roboto"/>
                          <a:cs typeface="Roboto"/>
                          <a:sym typeface="Roboto"/>
                        </a:rPr>
                        <a:t>1,412</a:t>
                      </a:r>
                      <a:endParaRPr sz="1150">
                        <a:solidFill>
                          <a:srgbClr val="424242"/>
                        </a:solidFill>
                        <a:highlight>
                          <a:srgbClr val="FFFFFF"/>
                        </a:highlight>
                        <a:latin typeface="Roboto"/>
                        <a:ea typeface="Roboto"/>
                        <a:cs typeface="Roboto"/>
                        <a:sym typeface="Roboto"/>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tcPr>
                </a:tc>
              </a:tr>
            </a:tbl>
          </a:graphicData>
        </a:graphic>
      </p:graphicFrame>
      <p:sp>
        <p:nvSpPr>
          <p:cNvPr id="175" name="Google Shape;175;p16"/>
          <p:cNvSpPr/>
          <p:nvPr/>
        </p:nvSpPr>
        <p:spPr>
          <a:xfrm>
            <a:off x="4269956" y="934449"/>
            <a:ext cx="2129100" cy="738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A Company’s total number of coffee shops, in their first 10 years. (1987–1997)</a:t>
            </a:r>
            <a:endParaRPr sz="1300">
              <a:solidFill>
                <a:srgbClr val="424242"/>
              </a:solidFill>
              <a:latin typeface="Calibri"/>
              <a:ea typeface="Calibri"/>
              <a:cs typeface="Calibri"/>
              <a:sym typeface="Calibri"/>
            </a:endParaRPr>
          </a:p>
          <a:p>
            <a:pPr indent="0" lvl="0" marL="0" rtl="0" algn="ctr">
              <a:spcBef>
                <a:spcPts val="0"/>
              </a:spcBef>
              <a:spcAft>
                <a:spcPts val="0"/>
              </a:spcAft>
              <a:buNone/>
            </a:pPr>
            <a:r>
              <a:t/>
            </a:r>
            <a:endParaRPr>
              <a:latin typeface="Calibri"/>
              <a:ea typeface="Calibri"/>
              <a:cs typeface="Calibri"/>
              <a:sym typeface="Calibri"/>
            </a:endParaRPr>
          </a:p>
        </p:txBody>
      </p:sp>
      <p:sp>
        <p:nvSpPr>
          <p:cNvPr id="176" name="Google Shape;176;p16"/>
          <p:cNvSpPr txBox="1"/>
          <p:nvPr>
            <p:ph idx="1" type="body"/>
          </p:nvPr>
        </p:nvSpPr>
        <p:spPr>
          <a:xfrm>
            <a:off x="310900" y="1894600"/>
            <a:ext cx="3024600" cy="2609400"/>
          </a:xfrm>
          <a:prstGeom prst="rect">
            <a:avLst/>
          </a:prstGeom>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SzPts val="2100"/>
              <a:buAutoNum type="arabicPeriod"/>
            </a:pPr>
            <a:r>
              <a:rPr lang="en" sz="2100"/>
              <a:t>Find the average rate of change for each period of time. Show your reasoning.</a:t>
            </a:r>
            <a:endParaRPr sz="2100"/>
          </a:p>
          <a:p>
            <a:pPr indent="0" lvl="0" marL="0" rtl="0" algn="l">
              <a:lnSpc>
                <a:spcPct val="100000"/>
              </a:lnSpc>
              <a:spcBef>
                <a:spcPts val="0"/>
              </a:spcBef>
              <a:spcAft>
                <a:spcPts val="0"/>
              </a:spcAft>
              <a:buNone/>
            </a:pPr>
            <a:r>
              <a:t/>
            </a:r>
            <a:endParaRPr sz="1100"/>
          </a:p>
          <a:p>
            <a:pPr indent="-361950" lvl="1" marL="914400" rtl="0" algn="l">
              <a:lnSpc>
                <a:spcPct val="100000"/>
              </a:lnSpc>
              <a:spcBef>
                <a:spcPts val="0"/>
              </a:spcBef>
              <a:spcAft>
                <a:spcPts val="0"/>
              </a:spcAft>
              <a:buSzPts val="2100"/>
              <a:buAutoNum type="alphaLcPeriod"/>
            </a:pPr>
            <a:r>
              <a:rPr lang="en" sz="2100"/>
              <a:t>1987 to 1990</a:t>
            </a:r>
            <a:endParaRPr sz="2100"/>
          </a:p>
          <a:p>
            <a:pPr indent="-361950" lvl="1" marL="914400" rtl="0" algn="l">
              <a:lnSpc>
                <a:spcPct val="100000"/>
              </a:lnSpc>
              <a:spcBef>
                <a:spcPts val="0"/>
              </a:spcBef>
              <a:spcAft>
                <a:spcPts val="0"/>
              </a:spcAft>
              <a:buSzPts val="2100"/>
              <a:buAutoNum type="alphaLcPeriod"/>
            </a:pPr>
            <a:r>
              <a:rPr lang="en" sz="2100"/>
              <a:t>1987 to 1993</a:t>
            </a:r>
            <a:endParaRPr sz="2100"/>
          </a:p>
          <a:p>
            <a:pPr indent="-361950" lvl="1" marL="914400" rtl="0" algn="l">
              <a:lnSpc>
                <a:spcPct val="100000"/>
              </a:lnSpc>
              <a:spcBef>
                <a:spcPts val="0"/>
              </a:spcBef>
              <a:spcAft>
                <a:spcPts val="0"/>
              </a:spcAft>
              <a:buSzPts val="2100"/>
              <a:buAutoNum type="alphaLcPeriod"/>
            </a:pPr>
            <a:r>
              <a:rPr lang="en" sz="2100"/>
              <a:t>1987 to 1997</a:t>
            </a:r>
            <a:endParaRPr sz="2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6">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7"/>
          <p:cNvSpPr txBox="1"/>
          <p:nvPr/>
        </p:nvSpPr>
        <p:spPr>
          <a:xfrm>
            <a:off x="310900" y="1099400"/>
            <a:ext cx="8574600" cy="3551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2"/>
            </a:pPr>
            <a:r>
              <a:rPr lang="en" sz="1800">
                <a:solidFill>
                  <a:srgbClr val="424242"/>
                </a:solidFill>
                <a:latin typeface="Calibri"/>
                <a:ea typeface="Calibri"/>
                <a:cs typeface="Calibri"/>
                <a:sym typeface="Calibri"/>
              </a:rPr>
              <a:t>Make some observations about the rates of change you calculated. What do these average rates tell us about how the company was growing during this time period?</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startAt="2"/>
            </a:pPr>
            <a:r>
              <a:rPr lang="en" sz="1800">
                <a:solidFill>
                  <a:srgbClr val="424242"/>
                </a:solidFill>
                <a:latin typeface="Calibri"/>
                <a:ea typeface="Calibri"/>
                <a:cs typeface="Calibri"/>
                <a:sym typeface="Calibri"/>
              </a:rPr>
              <a:t>Use the graph to support your answers to these questions. How well do the average rates of change describe the growth of the company in:</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the first 3 years?</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the first 6 years?</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the entire 10 years?</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p:txBody>
      </p:sp>
      <p:pic>
        <p:nvPicPr>
          <p:cNvPr id="182" name="Google Shape;182;p17"/>
          <p:cNvPicPr preferRelativeResize="0"/>
          <p:nvPr/>
        </p:nvPicPr>
        <p:blipFill>
          <a:blip r:embed="rId3">
            <a:alphaModFix/>
          </a:blip>
          <a:stretch>
            <a:fillRect/>
          </a:stretch>
        </p:blipFill>
        <p:spPr>
          <a:xfrm>
            <a:off x="3887050" y="3698925"/>
            <a:ext cx="1182675" cy="549100"/>
          </a:xfrm>
          <a:prstGeom prst="rect">
            <a:avLst/>
          </a:prstGeom>
          <a:noFill/>
          <a:ln>
            <a:noFill/>
          </a:ln>
        </p:spPr>
      </p:pic>
      <p:sp>
        <p:nvSpPr>
          <p:cNvPr id="183" name="Google Shape;183;p17"/>
          <p:cNvSpPr txBox="1"/>
          <p:nvPr/>
        </p:nvSpPr>
        <p:spPr>
          <a:xfrm>
            <a:off x="311700" y="3444935"/>
            <a:ext cx="8574600" cy="10158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startAt="4"/>
            </a:pPr>
            <a:r>
              <a:rPr lang="en" sz="1800">
                <a:solidFill>
                  <a:srgbClr val="424242"/>
                </a:solidFill>
                <a:latin typeface="Calibri"/>
                <a:ea typeface="Calibri"/>
                <a:cs typeface="Calibri"/>
                <a:sym typeface="Calibri"/>
              </a:rPr>
              <a:t>Let </a:t>
            </a:r>
            <a:r>
              <a:rPr i="1" lang="en" sz="1800">
                <a:solidFill>
                  <a:srgbClr val="424242"/>
                </a:solidFill>
                <a:latin typeface="Times New Roman"/>
                <a:ea typeface="Times New Roman"/>
                <a:cs typeface="Times New Roman"/>
                <a:sym typeface="Times New Roman"/>
              </a:rPr>
              <a:t>f </a:t>
            </a:r>
            <a:r>
              <a:rPr lang="en" sz="1800">
                <a:solidFill>
                  <a:srgbClr val="424242"/>
                </a:solidFill>
                <a:latin typeface="Calibri"/>
                <a:ea typeface="Calibri"/>
                <a:cs typeface="Calibri"/>
                <a:sym typeface="Calibri"/>
              </a:rPr>
              <a:t> be the function so that </a:t>
            </a:r>
            <a:r>
              <a:rPr i="1" lang="en" sz="1800">
                <a:solidFill>
                  <a:srgbClr val="424242"/>
                </a:solidFill>
                <a:latin typeface="Times New Roman"/>
                <a:ea typeface="Times New Roman"/>
                <a:cs typeface="Times New Roman"/>
                <a:sym typeface="Times New Roman"/>
              </a:rPr>
              <a:t>f</a:t>
            </a:r>
            <a:r>
              <a:rPr lang="en" sz="1800">
                <a:solidFill>
                  <a:srgbClr val="424242"/>
                </a:solidFill>
                <a:latin typeface="Times New Roman"/>
                <a:ea typeface="Times New Roman"/>
                <a:cs typeface="Times New Roman"/>
                <a:sym typeface="Times New Roman"/>
              </a:rPr>
              <a:t>(</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Times New Roman"/>
                <a:ea typeface="Times New Roman"/>
                <a:cs typeface="Times New Roman"/>
                <a:sym typeface="Times New Roman"/>
              </a:rPr>
              <a:t>)</a:t>
            </a:r>
            <a:r>
              <a:rPr lang="en" sz="1800">
                <a:solidFill>
                  <a:srgbClr val="424242"/>
                </a:solidFill>
                <a:latin typeface="Calibri"/>
                <a:ea typeface="Calibri"/>
                <a:cs typeface="Calibri"/>
                <a:sym typeface="Calibri"/>
              </a:rPr>
              <a:t> represents the number of stores </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years since 1987. The value of </a:t>
            </a: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(20) is 15,011. Find                        and say what it tells us about the change in the number of stores.</a:t>
            </a:r>
            <a:endParaRPr sz="1800">
              <a:solidFill>
                <a:srgbClr val="424242"/>
              </a:solidFill>
              <a:latin typeface="Calibri"/>
              <a:ea typeface="Calibri"/>
              <a:cs typeface="Calibri"/>
              <a:sym typeface="Calibri"/>
            </a:endParaRPr>
          </a:p>
        </p:txBody>
      </p:sp>
      <p:sp>
        <p:nvSpPr>
          <p:cNvPr id="184" name="Google Shape;184;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5.10.2 Explore Average Rates of Change in an Exponential Growth Function</a:t>
            </a:r>
            <a:endParaRPr sz="1000"/>
          </a:p>
        </p:txBody>
      </p:sp>
      <p:sp>
        <p:nvSpPr>
          <p:cNvPr id="186" name="Google Shape;186;p17"/>
          <p:cNvSpPr txBox="1"/>
          <p:nvPr>
            <p:ph type="title"/>
          </p:nvPr>
        </p:nvSpPr>
        <p:spPr>
          <a:xfrm>
            <a:off x="311700" y="445025"/>
            <a:ext cx="8520600" cy="492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Activity - Coffee Shop Expansion☕</a:t>
            </a:r>
            <a:endParaRPr sz="2900"/>
          </a:p>
        </p:txBody>
      </p:sp>
      <p:pic>
        <p:nvPicPr>
          <p:cNvPr id="187" name="Google Shape;187;p17" title="Coffeeshop.png"/>
          <p:cNvPicPr preferRelativeResize="0"/>
          <p:nvPr/>
        </p:nvPicPr>
        <p:blipFill rotWithShape="1">
          <a:blip r:embed="rId4">
            <a:alphaModFix/>
          </a:blip>
          <a:srcRect b="7221" l="0" r="0" t="7221"/>
          <a:stretch/>
        </p:blipFill>
        <p:spPr>
          <a:xfrm>
            <a:off x="6526525" y="2366300"/>
            <a:ext cx="1891250" cy="1078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descr="Students analyze the varying average rate of change of exponential functions using graphs and tables." id="192" name="Google Shape;192;p18" title="Analyzing Average Rate of Change of an Exponential Function">
            <a:hlinkClick r:id="rId3"/>
          </p:cNvPr>
          <p:cNvPicPr preferRelativeResize="0"/>
          <p:nvPr/>
        </p:nvPicPr>
        <p:blipFill>
          <a:blip r:embed="rId4">
            <a:alphaModFix/>
          </a:blip>
          <a:stretch>
            <a:fillRect/>
          </a:stretch>
        </p:blipFill>
        <p:spPr>
          <a:xfrm>
            <a:off x="1695492" y="398350"/>
            <a:ext cx="5722583" cy="3218950"/>
          </a:xfrm>
          <a:prstGeom prst="rect">
            <a:avLst/>
          </a:prstGeom>
          <a:noFill/>
          <a:ln>
            <a:noFill/>
          </a:ln>
        </p:spPr>
      </p:pic>
      <p:sp>
        <p:nvSpPr>
          <p:cNvPr id="193" name="Google Shape;193;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94" name="Google Shape;194;p18"/>
          <p:cNvSpPr txBox="1"/>
          <p:nvPr>
            <p:ph idx="1" type="body"/>
          </p:nvPr>
        </p:nvSpPr>
        <p:spPr>
          <a:xfrm>
            <a:off x="311700" y="4230575"/>
            <a:ext cx="78255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5"/>
              </a:rPr>
              <a:t>Video:  Analyzing Average Rate of Change of an Exponential Function</a:t>
            </a:r>
            <a:endParaRPr b="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2"/>
                                        </p:tgtEl>
                                        <p:attrNameLst>
                                          <p:attrName>style.visibility</p:attrName>
                                        </p:attrNameLst>
                                      </p:cBhvr>
                                      <p:to>
                                        <p:strVal val="visible"/>
                                      </p:to>
                                    </p:set>
                                    <p:animEffect filter="fade" transition="in">
                                      <p:cBhvr>
                                        <p:cTn dur="1000"/>
                                        <p:tgtEl>
                                          <p:spTgt spid="1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00" name="Google Shape;200;p19"/>
          <p:cNvSpPr txBox="1"/>
          <p:nvPr>
            <p:ph idx="1" type="body"/>
          </p:nvPr>
        </p:nvSpPr>
        <p:spPr>
          <a:xfrm>
            <a:off x="311700" y="1097275"/>
            <a:ext cx="4991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Suppose a population of cells starts at 500 and triples every day. The number of cells each day are calculated in the table on the right. </a:t>
            </a:r>
            <a:endParaRPr sz="1700"/>
          </a:p>
          <a:p>
            <a:pPr indent="0" lvl="0" marL="0" rtl="0" algn="l">
              <a:lnSpc>
                <a:spcPct val="100000"/>
              </a:lnSpc>
              <a:spcBef>
                <a:spcPts val="1200"/>
              </a:spcBef>
              <a:spcAft>
                <a:spcPts val="0"/>
              </a:spcAft>
              <a:buNone/>
            </a:pPr>
            <a:r>
              <a:rPr lang="en" sz="1700"/>
              <a:t>Find the average rate of change from day 0 to day 2.</a:t>
            </a:r>
            <a:endParaRPr sz="1700"/>
          </a:p>
          <a:p>
            <a:pPr indent="-336550" lvl="0" marL="914400" rtl="0" algn="l">
              <a:lnSpc>
                <a:spcPct val="100000"/>
              </a:lnSpc>
              <a:spcBef>
                <a:spcPts val="1200"/>
              </a:spcBef>
              <a:spcAft>
                <a:spcPts val="0"/>
              </a:spcAft>
              <a:buClr>
                <a:srgbClr val="424242"/>
              </a:buClr>
              <a:buSzPts val="1700"/>
              <a:buFont typeface="Calibri"/>
              <a:buAutoNum type="alphaLcPeriod"/>
            </a:pPr>
            <a:r>
              <a:rPr lang="en" sz="1700"/>
              <a:t>1,000</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4,500</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2,000</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-2,000</a:t>
            </a:r>
            <a:endParaRPr sz="1700">
              <a:solidFill>
                <a:srgbClr val="424242"/>
              </a:solidFill>
            </a:endParaRPr>
          </a:p>
        </p:txBody>
      </p:sp>
      <p:sp>
        <p:nvSpPr>
          <p:cNvPr id="201" name="Google Shape;201;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2" name="Google Shape;202;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5.10.2 Explore Average Rates of Change in an Exponential Growth Function</a:t>
            </a:r>
            <a:endParaRPr sz="1000"/>
          </a:p>
        </p:txBody>
      </p:sp>
      <p:pic>
        <p:nvPicPr>
          <p:cNvPr id="203" name="Google Shape;203;p19"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04" name="Google Shape;204;p19">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205" name="Google Shape;205;p19"/>
          <p:cNvGraphicFramePr/>
          <p:nvPr/>
        </p:nvGraphicFramePr>
        <p:xfrm>
          <a:off x="5925050" y="1097280"/>
          <a:ext cx="3000000" cy="3000000"/>
        </p:xfrm>
        <a:graphic>
          <a:graphicData uri="http://schemas.openxmlformats.org/drawingml/2006/table">
            <a:tbl>
              <a:tblPr>
                <a:noFill/>
                <a:tableStyleId>{519E4386-6E0E-4343-AE96-41547C08F838}</a:tableStyleId>
              </a:tblPr>
              <a:tblGrid>
                <a:gridCol w="1394900"/>
                <a:gridCol w="1366850"/>
              </a:tblGrid>
              <a:tr h="232900">
                <a:tc>
                  <a:txBody>
                    <a:bodyPr/>
                    <a:lstStyle/>
                    <a:p>
                      <a:pPr indent="0" lvl="0" marL="0" rtl="0" algn="ctr">
                        <a:lnSpc>
                          <a:spcPct val="115000"/>
                        </a:lnSpc>
                        <a:spcBef>
                          <a:spcPts val="0"/>
                        </a:spcBef>
                        <a:spcAft>
                          <a:spcPts val="0"/>
                        </a:spcAft>
                        <a:buNone/>
                      </a:pPr>
                      <a:r>
                        <a:rPr b="1" lang="en" sz="2100">
                          <a:solidFill>
                            <a:srgbClr val="FFFFFF"/>
                          </a:solidFill>
                          <a:highlight>
                            <a:srgbClr val="0B5B51"/>
                          </a:highlight>
                          <a:latin typeface="Calibri"/>
                          <a:ea typeface="Calibri"/>
                          <a:cs typeface="Calibri"/>
                          <a:sym typeface="Calibri"/>
                        </a:rPr>
                        <a:t>Number Of Days</a:t>
                      </a:r>
                      <a:endParaRPr b="1" sz="2100">
                        <a:solidFill>
                          <a:srgbClr val="FFFFFF"/>
                        </a:solidFill>
                        <a:highlight>
                          <a:srgbClr val="0B5B51"/>
                        </a:highlight>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c>
                  <a:txBody>
                    <a:bodyPr/>
                    <a:lstStyle/>
                    <a:p>
                      <a:pPr indent="0" lvl="0" marL="0" rtl="0" algn="ctr">
                        <a:lnSpc>
                          <a:spcPct val="115000"/>
                        </a:lnSpc>
                        <a:spcBef>
                          <a:spcPts val="0"/>
                        </a:spcBef>
                        <a:spcAft>
                          <a:spcPts val="0"/>
                        </a:spcAft>
                        <a:buNone/>
                      </a:pPr>
                      <a:r>
                        <a:rPr b="1" lang="en" sz="2100">
                          <a:solidFill>
                            <a:srgbClr val="FFFFFF"/>
                          </a:solidFill>
                          <a:highlight>
                            <a:srgbClr val="0B5B51"/>
                          </a:highlight>
                          <a:latin typeface="Calibri"/>
                          <a:ea typeface="Calibri"/>
                          <a:cs typeface="Calibri"/>
                          <a:sym typeface="Calibri"/>
                        </a:rPr>
                        <a:t>Number Of Cells</a:t>
                      </a:r>
                      <a:endParaRPr b="1" sz="2100">
                        <a:solidFill>
                          <a:srgbClr val="FFFFFF"/>
                        </a:solidFill>
                        <a:highlight>
                          <a:srgbClr val="0B5B51"/>
                        </a:highlight>
                        <a:latin typeface="Calibri"/>
                        <a:ea typeface="Calibri"/>
                        <a:cs typeface="Calibri"/>
                        <a:sym typeface="Calibri"/>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r>
              <a:tr h="308275">
                <a:tc>
                  <a:txBody>
                    <a:bodyPr/>
                    <a:lstStyle/>
                    <a:p>
                      <a:pPr indent="0" lvl="0" marL="0" rtl="0" algn="ctr">
                        <a:lnSpc>
                          <a:spcPct val="115000"/>
                        </a:lnSpc>
                        <a:spcBef>
                          <a:spcPts val="0"/>
                        </a:spcBef>
                        <a:spcAft>
                          <a:spcPts val="0"/>
                        </a:spcAft>
                        <a:buNone/>
                      </a:pPr>
                      <a:r>
                        <a:rPr lang="en" sz="2100">
                          <a:solidFill>
                            <a:srgbClr val="424242"/>
                          </a:solidFill>
                          <a:highlight>
                            <a:srgbClr val="FFFFFF"/>
                          </a:highlight>
                          <a:latin typeface="Calibri"/>
                          <a:ea typeface="Calibri"/>
                          <a:cs typeface="Calibri"/>
                          <a:sym typeface="Calibri"/>
                        </a:rPr>
                        <a:t>0</a:t>
                      </a:r>
                      <a:endParaRPr sz="2100">
                        <a:solidFill>
                          <a:srgbClr val="424242"/>
                        </a:solidFill>
                        <a:highlight>
                          <a:srgbClr val="FFFFFF"/>
                        </a:highlight>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100">
                          <a:solidFill>
                            <a:srgbClr val="424242"/>
                          </a:solidFill>
                          <a:highlight>
                            <a:srgbClr val="FFFFFF"/>
                          </a:highlight>
                          <a:latin typeface="Calibri"/>
                          <a:ea typeface="Calibri"/>
                          <a:cs typeface="Calibri"/>
                          <a:sym typeface="Calibri"/>
                        </a:rPr>
                        <a:t>500</a:t>
                      </a:r>
                      <a:endParaRPr sz="2100">
                        <a:solidFill>
                          <a:srgbClr val="424242"/>
                        </a:solidFill>
                        <a:highlight>
                          <a:srgbClr val="FFFFFF"/>
                        </a:highlight>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r>
              <a:tr h="381000">
                <a:tc>
                  <a:txBody>
                    <a:bodyPr/>
                    <a:lstStyle/>
                    <a:p>
                      <a:pPr indent="0" lvl="0" marL="0" rtl="0" algn="ctr">
                        <a:lnSpc>
                          <a:spcPct val="115000"/>
                        </a:lnSpc>
                        <a:spcBef>
                          <a:spcPts val="0"/>
                        </a:spcBef>
                        <a:spcAft>
                          <a:spcPts val="0"/>
                        </a:spcAft>
                        <a:buNone/>
                      </a:pPr>
                      <a:r>
                        <a:rPr lang="en" sz="2100">
                          <a:solidFill>
                            <a:srgbClr val="424242"/>
                          </a:solidFill>
                          <a:highlight>
                            <a:srgbClr val="FFFFFF"/>
                          </a:highlight>
                          <a:latin typeface="Calibri"/>
                          <a:ea typeface="Calibri"/>
                          <a:cs typeface="Calibri"/>
                          <a:sym typeface="Calibri"/>
                        </a:rPr>
                        <a:t>1</a:t>
                      </a:r>
                      <a:endParaRPr sz="2100">
                        <a:solidFill>
                          <a:srgbClr val="424242"/>
                        </a:solidFill>
                        <a:highlight>
                          <a:srgbClr val="FFFFFF"/>
                        </a:highlight>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100">
                          <a:solidFill>
                            <a:srgbClr val="424242"/>
                          </a:solidFill>
                          <a:highlight>
                            <a:srgbClr val="FFFFFF"/>
                          </a:highlight>
                          <a:latin typeface="Calibri"/>
                          <a:ea typeface="Calibri"/>
                          <a:cs typeface="Calibri"/>
                          <a:sym typeface="Calibri"/>
                        </a:rPr>
                        <a:t>1,500</a:t>
                      </a:r>
                      <a:endParaRPr sz="2100">
                        <a:solidFill>
                          <a:srgbClr val="424242"/>
                        </a:solidFill>
                        <a:highlight>
                          <a:srgbClr val="FFFFFF"/>
                        </a:highlight>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81000">
                <a:tc>
                  <a:txBody>
                    <a:bodyPr/>
                    <a:lstStyle/>
                    <a:p>
                      <a:pPr indent="0" lvl="0" marL="0" rtl="0" algn="ctr">
                        <a:lnSpc>
                          <a:spcPct val="115000"/>
                        </a:lnSpc>
                        <a:spcBef>
                          <a:spcPts val="0"/>
                        </a:spcBef>
                        <a:spcAft>
                          <a:spcPts val="0"/>
                        </a:spcAft>
                        <a:buNone/>
                      </a:pPr>
                      <a:r>
                        <a:rPr lang="en" sz="2100">
                          <a:solidFill>
                            <a:srgbClr val="424242"/>
                          </a:solidFill>
                          <a:highlight>
                            <a:srgbClr val="FFFFFF"/>
                          </a:highlight>
                          <a:latin typeface="Calibri"/>
                          <a:ea typeface="Calibri"/>
                          <a:cs typeface="Calibri"/>
                          <a:sym typeface="Calibri"/>
                        </a:rPr>
                        <a:t>2</a:t>
                      </a:r>
                      <a:endParaRPr sz="2100">
                        <a:solidFill>
                          <a:srgbClr val="424242"/>
                        </a:solidFill>
                        <a:highlight>
                          <a:srgbClr val="FFFFFF"/>
                        </a:highlight>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sz="2100">
                          <a:solidFill>
                            <a:srgbClr val="424242"/>
                          </a:solidFill>
                          <a:highlight>
                            <a:srgbClr val="FFFFFF"/>
                          </a:highlight>
                          <a:latin typeface="Calibri"/>
                          <a:ea typeface="Calibri"/>
                          <a:cs typeface="Calibri"/>
                          <a:sym typeface="Calibri"/>
                        </a:rPr>
                        <a:t>4,500</a:t>
                      </a:r>
                      <a:endParaRPr sz="2100">
                        <a:solidFill>
                          <a:srgbClr val="424242"/>
                        </a:solidFill>
                        <a:highlight>
                          <a:srgbClr val="FFFFFF"/>
                        </a:highlight>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81000">
                <a:tc>
                  <a:txBody>
                    <a:bodyPr/>
                    <a:lstStyle/>
                    <a:p>
                      <a:pPr indent="0" lvl="0" marL="0" rtl="0" algn="ctr">
                        <a:lnSpc>
                          <a:spcPct val="115000"/>
                        </a:lnSpc>
                        <a:spcBef>
                          <a:spcPts val="0"/>
                        </a:spcBef>
                        <a:spcAft>
                          <a:spcPts val="0"/>
                        </a:spcAft>
                        <a:buNone/>
                      </a:pPr>
                      <a:r>
                        <a:rPr lang="en" sz="2100">
                          <a:solidFill>
                            <a:srgbClr val="424242"/>
                          </a:solidFill>
                          <a:highlight>
                            <a:srgbClr val="FFFFFF"/>
                          </a:highlight>
                          <a:latin typeface="Calibri"/>
                          <a:ea typeface="Calibri"/>
                          <a:cs typeface="Calibri"/>
                          <a:sym typeface="Calibri"/>
                        </a:rPr>
                        <a:t>3</a:t>
                      </a:r>
                      <a:endParaRPr sz="2100">
                        <a:solidFill>
                          <a:srgbClr val="424242"/>
                        </a:solidFill>
                        <a:highlight>
                          <a:srgbClr val="FFFFFF"/>
                        </a:highlight>
                        <a:latin typeface="Calibri"/>
                        <a:ea typeface="Calibri"/>
                        <a:cs typeface="Calibri"/>
                        <a:sym typeface="Calibri"/>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tcPr>
                </a:tc>
                <a:tc>
                  <a:txBody>
                    <a:bodyPr/>
                    <a:lstStyle/>
                    <a:p>
                      <a:pPr indent="0" lvl="0" marL="0" rtl="0" algn="ctr">
                        <a:lnSpc>
                          <a:spcPct val="115000"/>
                        </a:lnSpc>
                        <a:spcBef>
                          <a:spcPts val="0"/>
                        </a:spcBef>
                        <a:spcAft>
                          <a:spcPts val="0"/>
                        </a:spcAft>
                        <a:buNone/>
                      </a:pPr>
                      <a:r>
                        <a:rPr lang="en" sz="2100">
                          <a:solidFill>
                            <a:srgbClr val="424242"/>
                          </a:solidFill>
                          <a:highlight>
                            <a:srgbClr val="FFFFFF"/>
                          </a:highlight>
                          <a:latin typeface="Calibri"/>
                          <a:ea typeface="Calibri"/>
                          <a:cs typeface="Calibri"/>
                          <a:sym typeface="Calibri"/>
                        </a:rPr>
                        <a:t>13,500</a:t>
                      </a:r>
                      <a:endParaRPr sz="2100">
                        <a:solidFill>
                          <a:srgbClr val="424242"/>
                        </a:solidFill>
                        <a:highlight>
                          <a:srgbClr val="FFFFFF"/>
                        </a:highlight>
                        <a:latin typeface="Calibri"/>
                        <a:ea typeface="Calibri"/>
                        <a:cs typeface="Calibri"/>
                        <a:sym typeface="Calibri"/>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9" name="Shape 209"/>
        <p:cNvGrpSpPr/>
        <p:nvPr/>
      </p:nvGrpSpPr>
      <p:grpSpPr>
        <a:xfrm>
          <a:off x="0" y="0"/>
          <a:ext cx="0" cy="0"/>
          <a:chOff x="0" y="0"/>
          <a:chExt cx="0" cy="0"/>
        </a:xfrm>
      </p:grpSpPr>
      <p:sp>
        <p:nvSpPr>
          <p:cNvPr id="210" name="Google Shape;210;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1" name="Google Shape;211;p20"/>
          <p:cNvSpPr txBox="1"/>
          <p:nvPr>
            <p:ph idx="1" type="body"/>
          </p:nvPr>
        </p:nvSpPr>
        <p:spPr>
          <a:xfrm>
            <a:off x="311700" y="1005300"/>
            <a:ext cx="5784300" cy="347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look at an exponential function we studied earlier. Let </a:t>
            </a:r>
            <a:r>
              <a:rPr i="1" lang="en">
                <a:latin typeface="Times New Roman"/>
                <a:ea typeface="Times New Roman"/>
                <a:cs typeface="Times New Roman"/>
                <a:sym typeface="Times New Roman"/>
              </a:rPr>
              <a:t>A</a:t>
            </a:r>
            <a:r>
              <a:rPr lang="en">
                <a:latin typeface="Times New Roman"/>
                <a:ea typeface="Times New Roman"/>
                <a:cs typeface="Times New Roman"/>
                <a:sym typeface="Times New Roman"/>
              </a:rPr>
              <a:t>(</a:t>
            </a:r>
            <a:r>
              <a:rPr i="1" lang="en">
                <a:latin typeface="Times New Roman"/>
                <a:ea typeface="Times New Roman"/>
                <a:cs typeface="Times New Roman"/>
                <a:sym typeface="Times New Roman"/>
              </a:rPr>
              <a:t>t</a:t>
            </a:r>
            <a:r>
              <a:rPr lang="en">
                <a:latin typeface="Times New Roman"/>
                <a:ea typeface="Times New Roman"/>
                <a:cs typeface="Times New Roman"/>
                <a:sym typeface="Times New Roman"/>
              </a:rPr>
              <a:t>)</a:t>
            </a:r>
            <a:r>
              <a:rPr lang="en"/>
              <a:t> be the function that models the area </a:t>
            </a:r>
            <a:r>
              <a:rPr i="1" lang="en">
                <a:latin typeface="Times New Roman"/>
                <a:ea typeface="Times New Roman"/>
                <a:cs typeface="Times New Roman"/>
                <a:sym typeface="Times New Roman"/>
              </a:rPr>
              <a:t>A</a:t>
            </a:r>
            <a:r>
              <a:rPr lang="en"/>
              <a:t>, in square yards, of algae covering a pond </a:t>
            </a:r>
            <a:r>
              <a:rPr i="1" lang="en">
                <a:latin typeface="Times New Roman"/>
                <a:ea typeface="Times New Roman"/>
                <a:cs typeface="Times New Roman"/>
                <a:sym typeface="Times New Roman"/>
              </a:rPr>
              <a:t>t</a:t>
            </a:r>
            <a:r>
              <a:rPr lang="en"/>
              <a:t> weeks after beginning treatment to control the algae bloom. </a:t>
            </a:r>
            <a:endParaRPr/>
          </a:p>
          <a:p>
            <a:pPr indent="0" lvl="0" marL="0" rtl="0" algn="l">
              <a:spcBef>
                <a:spcPts val="0"/>
              </a:spcBef>
              <a:spcAft>
                <a:spcPts val="0"/>
              </a:spcAft>
              <a:buNone/>
            </a:pPr>
            <a:r>
              <a:t/>
            </a:r>
            <a:endParaRPr sz="1500"/>
          </a:p>
          <a:p>
            <a:pPr indent="0" lvl="0" marL="0" rtl="0" algn="l">
              <a:spcBef>
                <a:spcPts val="0"/>
              </a:spcBef>
              <a:spcAft>
                <a:spcPts val="0"/>
              </a:spcAft>
              <a:buNone/>
            </a:pPr>
            <a:r>
              <a:rPr lang="en"/>
              <a:t>The formula to calculate rate of change: </a:t>
            </a:r>
            <a:r>
              <a:rPr b="1" lang="en">
                <a:latin typeface="Times New Roman"/>
                <a:ea typeface="Times New Roman"/>
                <a:cs typeface="Times New Roman"/>
                <a:sym typeface="Times New Roman"/>
              </a:rPr>
              <a:t>(</a:t>
            </a:r>
            <a:r>
              <a:rPr b="1" i="1" lang="en">
                <a:latin typeface="Times New Roman"/>
                <a:ea typeface="Times New Roman"/>
                <a:cs typeface="Times New Roman"/>
                <a:sym typeface="Times New Roman"/>
              </a:rPr>
              <a:t>f</a:t>
            </a:r>
            <a:r>
              <a:rPr b="1" lang="en">
                <a:latin typeface="Times New Roman"/>
                <a:ea typeface="Times New Roman"/>
                <a:cs typeface="Times New Roman"/>
                <a:sym typeface="Times New Roman"/>
              </a:rPr>
              <a:t>(</a:t>
            </a:r>
            <a:r>
              <a:rPr b="1" i="1" lang="en">
                <a:latin typeface="Times New Roman"/>
                <a:ea typeface="Times New Roman"/>
                <a:cs typeface="Times New Roman"/>
                <a:sym typeface="Times New Roman"/>
              </a:rPr>
              <a:t>b</a:t>
            </a:r>
            <a:r>
              <a:rPr b="1" lang="en">
                <a:latin typeface="Times New Roman"/>
                <a:ea typeface="Times New Roman"/>
                <a:cs typeface="Times New Roman"/>
                <a:sym typeface="Times New Roman"/>
              </a:rPr>
              <a:t>) - </a:t>
            </a:r>
            <a:r>
              <a:rPr b="1" i="1" lang="en">
                <a:latin typeface="Times New Roman"/>
                <a:ea typeface="Times New Roman"/>
                <a:cs typeface="Times New Roman"/>
                <a:sym typeface="Times New Roman"/>
              </a:rPr>
              <a:t>f</a:t>
            </a:r>
            <a:r>
              <a:rPr b="1" lang="en">
                <a:latin typeface="Times New Roman"/>
                <a:ea typeface="Times New Roman"/>
                <a:cs typeface="Times New Roman"/>
                <a:sym typeface="Times New Roman"/>
              </a:rPr>
              <a:t>(</a:t>
            </a:r>
            <a:r>
              <a:rPr b="1" i="1" lang="en">
                <a:latin typeface="Times New Roman"/>
                <a:ea typeface="Times New Roman"/>
                <a:cs typeface="Times New Roman"/>
                <a:sym typeface="Times New Roman"/>
              </a:rPr>
              <a:t>a</a:t>
            </a:r>
            <a:r>
              <a:rPr b="1" lang="en">
                <a:latin typeface="Times New Roman"/>
                <a:ea typeface="Times New Roman"/>
                <a:cs typeface="Times New Roman"/>
                <a:sym typeface="Times New Roman"/>
              </a:rPr>
              <a:t>)) / (</a:t>
            </a:r>
            <a:r>
              <a:rPr b="1" i="1" lang="en">
                <a:latin typeface="Times New Roman"/>
                <a:ea typeface="Times New Roman"/>
                <a:cs typeface="Times New Roman"/>
                <a:sym typeface="Times New Roman"/>
              </a:rPr>
              <a:t>b</a:t>
            </a:r>
            <a:r>
              <a:rPr b="1" lang="en">
                <a:latin typeface="Times New Roman"/>
                <a:ea typeface="Times New Roman"/>
                <a:cs typeface="Times New Roman"/>
                <a:sym typeface="Times New Roman"/>
              </a:rPr>
              <a:t> - </a:t>
            </a:r>
            <a:r>
              <a:rPr b="1" i="1" lang="en">
                <a:latin typeface="Times New Roman"/>
                <a:ea typeface="Times New Roman"/>
                <a:cs typeface="Times New Roman"/>
                <a:sym typeface="Times New Roman"/>
              </a:rPr>
              <a:t>a</a:t>
            </a:r>
            <a:r>
              <a:rPr b="1" lang="en">
                <a:latin typeface="Times New Roman"/>
                <a:ea typeface="Times New Roman"/>
                <a:cs typeface="Times New Roman"/>
                <a:sym typeface="Times New Roman"/>
              </a:rPr>
              <a:t>)</a:t>
            </a:r>
            <a:r>
              <a:rPr lang="en">
                <a:latin typeface="Times New Roman"/>
                <a:ea typeface="Times New Roman"/>
                <a:cs typeface="Times New Roman"/>
                <a:sym typeface="Times New Roman"/>
              </a:rPr>
              <a:t>.</a:t>
            </a:r>
            <a:endParaRPr>
              <a:latin typeface="Times New Roman"/>
              <a:ea typeface="Times New Roman"/>
              <a:cs typeface="Times New Roman"/>
              <a:sym typeface="Times New Roman"/>
            </a:endParaRPr>
          </a:p>
          <a:p>
            <a:pPr indent="0" lvl="0" marL="0" rtl="0" algn="l">
              <a:spcBef>
                <a:spcPts val="0"/>
              </a:spcBef>
              <a:spcAft>
                <a:spcPts val="0"/>
              </a:spcAft>
              <a:buNone/>
            </a:pPr>
            <a:r>
              <a:t/>
            </a:r>
            <a:endParaRPr sz="1500">
              <a:latin typeface="Times New Roman"/>
              <a:ea typeface="Times New Roman"/>
              <a:cs typeface="Times New Roman"/>
              <a:sym typeface="Times New Roman"/>
            </a:endParaRPr>
          </a:p>
          <a:p>
            <a:pPr indent="-342900" lvl="0" marL="457200" rtl="0" algn="l">
              <a:spcBef>
                <a:spcPts val="0"/>
              </a:spcBef>
              <a:spcAft>
                <a:spcPts val="0"/>
              </a:spcAft>
              <a:buSzPts val="1800"/>
              <a:buAutoNum type="arabicPeriod"/>
            </a:pPr>
            <a:r>
              <a:rPr lang="en"/>
              <a:t>What is the average rate of change of </a:t>
            </a:r>
            <a:r>
              <a:rPr i="1" lang="en">
                <a:latin typeface="Times New Roman"/>
                <a:ea typeface="Times New Roman"/>
                <a:cs typeface="Times New Roman"/>
                <a:sym typeface="Times New Roman"/>
              </a:rPr>
              <a:t>A</a:t>
            </a:r>
            <a:r>
              <a:rPr lang="en"/>
              <a:t> from the start of treatment to week 2?</a:t>
            </a:r>
            <a:endParaRPr/>
          </a:p>
          <a:p>
            <a:pPr indent="-342900" lvl="0" marL="457200" rtl="0" algn="l">
              <a:spcBef>
                <a:spcPts val="0"/>
              </a:spcBef>
              <a:spcAft>
                <a:spcPts val="0"/>
              </a:spcAft>
              <a:buSzPts val="1800"/>
              <a:buAutoNum type="arabicPeriod"/>
            </a:pPr>
            <a:r>
              <a:rPr lang="en"/>
              <a:t>What is the average rate of change of </a:t>
            </a:r>
            <a:r>
              <a:rPr i="1" lang="en">
                <a:latin typeface="Times New Roman"/>
                <a:ea typeface="Times New Roman"/>
                <a:cs typeface="Times New Roman"/>
                <a:sym typeface="Times New Roman"/>
              </a:rPr>
              <a:t>A</a:t>
            </a:r>
            <a:r>
              <a:rPr lang="en"/>
              <a:t> from week 2 to week 4.</a:t>
            </a:r>
            <a:endParaRPr/>
          </a:p>
        </p:txBody>
      </p:sp>
      <p:sp>
        <p:nvSpPr>
          <p:cNvPr id="212" name="Google Shape;212;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3" name="Google Shape;213;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5.10.2 Explore Average Rates of Change in an Exponential Growth Function - Additional Resources</a:t>
            </a:r>
            <a:endParaRPr sz="1000"/>
          </a:p>
        </p:txBody>
      </p:sp>
      <p:pic>
        <p:nvPicPr>
          <p:cNvPr id="214" name="Google Shape;214;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15" name="Google Shape;215;p20"/>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graphicFrame>
        <p:nvGraphicFramePr>
          <p:cNvPr id="216" name="Google Shape;216;p20"/>
          <p:cNvGraphicFramePr/>
          <p:nvPr/>
        </p:nvGraphicFramePr>
        <p:xfrm>
          <a:off x="6934300" y="960028"/>
          <a:ext cx="3000000" cy="3000000"/>
        </p:xfrm>
        <a:graphic>
          <a:graphicData uri="http://schemas.openxmlformats.org/drawingml/2006/table">
            <a:tbl>
              <a:tblPr>
                <a:noFill/>
                <a:tableStyleId>{519E4386-6E0E-4343-AE96-41547C08F838}</a:tableStyleId>
              </a:tblPr>
              <a:tblGrid>
                <a:gridCol w="470000"/>
                <a:gridCol w="833475"/>
              </a:tblGrid>
              <a:tr h="232900">
                <a:tc>
                  <a:txBody>
                    <a:bodyPr/>
                    <a:lstStyle/>
                    <a:p>
                      <a:pPr indent="0" lvl="0" marL="0" rtl="0" algn="ctr">
                        <a:spcBef>
                          <a:spcPts val="0"/>
                        </a:spcBef>
                        <a:spcAft>
                          <a:spcPts val="0"/>
                        </a:spcAft>
                        <a:buNone/>
                      </a:pPr>
                      <a:r>
                        <a:rPr i="1" lang="en" sz="1800">
                          <a:solidFill>
                            <a:schemeClr val="lt1"/>
                          </a:solidFill>
                          <a:latin typeface="Times New Roman"/>
                          <a:ea typeface="Times New Roman"/>
                          <a:cs typeface="Times New Roman"/>
                          <a:sym typeface="Times New Roman"/>
                        </a:rPr>
                        <a:t>t</a:t>
                      </a:r>
                      <a:endParaRPr i="1" sz="1800">
                        <a:solidFill>
                          <a:schemeClr val="lt1"/>
                        </a:solidFill>
                        <a:latin typeface="Times New Roman"/>
                        <a:ea typeface="Times New Roman"/>
                        <a:cs typeface="Times New Roman"/>
                        <a:sym typeface="Times New Roman"/>
                      </a:endParaRPr>
                    </a:p>
                  </a:txBody>
                  <a:tcPr marT="45700" marB="45700" marR="0" marL="0">
                    <a:solidFill>
                      <a:srgbClr val="005047"/>
                    </a:solidFill>
                  </a:tcPr>
                </a:tc>
                <a:tc>
                  <a:txBody>
                    <a:bodyPr/>
                    <a:lstStyle/>
                    <a:p>
                      <a:pPr indent="0" lvl="0" marL="0" rtl="0" algn="ctr">
                        <a:spcBef>
                          <a:spcPts val="0"/>
                        </a:spcBef>
                        <a:spcAft>
                          <a:spcPts val="0"/>
                        </a:spcAft>
                        <a:buClr>
                          <a:schemeClr val="dk1"/>
                        </a:buClr>
                        <a:buSzPts val="1100"/>
                        <a:buFont typeface="Arial"/>
                        <a:buNone/>
                      </a:pPr>
                      <a:r>
                        <a:rPr i="1" lang="en" sz="1800">
                          <a:solidFill>
                            <a:schemeClr val="lt1"/>
                          </a:solidFill>
                          <a:latin typeface="Times New Roman"/>
                          <a:ea typeface="Times New Roman"/>
                          <a:cs typeface="Times New Roman"/>
                          <a:sym typeface="Times New Roman"/>
                        </a:rPr>
                        <a:t>A</a:t>
                      </a:r>
                      <a:r>
                        <a:rPr i="1" lang="en" sz="1800">
                          <a:solidFill>
                            <a:schemeClr val="lt1"/>
                          </a:solidFill>
                          <a:latin typeface="Times New Roman"/>
                          <a:ea typeface="Times New Roman"/>
                          <a:cs typeface="Times New Roman"/>
                          <a:sym typeface="Times New Roman"/>
                        </a:rPr>
                        <a:t>(t)</a:t>
                      </a:r>
                      <a:endParaRPr sz="1800">
                        <a:solidFill>
                          <a:schemeClr val="lt1"/>
                        </a:solidFill>
                      </a:endParaRPr>
                    </a:p>
                  </a:txBody>
                  <a:tcPr marT="45700" marB="45700" marR="0" marL="0">
                    <a:solidFill>
                      <a:srgbClr val="005047"/>
                    </a:solidFill>
                  </a:tcPr>
                </a:tc>
              </a:tr>
              <a:tr h="308275">
                <a:tc>
                  <a:txBody>
                    <a:bodyPr/>
                    <a:lstStyle/>
                    <a:p>
                      <a:pPr indent="0" lvl="0" marL="0" rtl="0" algn="ctr">
                        <a:spcBef>
                          <a:spcPts val="0"/>
                        </a:spcBef>
                        <a:spcAft>
                          <a:spcPts val="0"/>
                        </a:spcAft>
                        <a:buNone/>
                      </a:pPr>
                      <a:r>
                        <a:rPr lang="en" sz="1700"/>
                        <a:t>0</a:t>
                      </a:r>
                      <a:endParaRPr sz="1700"/>
                    </a:p>
                  </a:txBody>
                  <a:tcPr marT="45700" marB="45700" marR="0" marL="0"/>
                </a:tc>
                <a:tc>
                  <a:txBody>
                    <a:bodyPr/>
                    <a:lstStyle/>
                    <a:p>
                      <a:pPr indent="0" lvl="0" marL="0" rtl="0" algn="ctr">
                        <a:spcBef>
                          <a:spcPts val="0"/>
                        </a:spcBef>
                        <a:spcAft>
                          <a:spcPts val="0"/>
                        </a:spcAft>
                        <a:buNone/>
                      </a:pPr>
                      <a:r>
                        <a:rPr lang="en" sz="1700"/>
                        <a:t>240</a:t>
                      </a:r>
                      <a:endParaRPr sz="1700"/>
                    </a:p>
                  </a:txBody>
                  <a:tcPr marT="45700" marB="45700" marR="0" marL="0"/>
                </a:tc>
              </a:tr>
              <a:tr h="381000">
                <a:tc>
                  <a:txBody>
                    <a:bodyPr/>
                    <a:lstStyle/>
                    <a:p>
                      <a:pPr indent="0" lvl="0" marL="0" rtl="0" algn="ctr">
                        <a:spcBef>
                          <a:spcPts val="0"/>
                        </a:spcBef>
                        <a:spcAft>
                          <a:spcPts val="0"/>
                        </a:spcAft>
                        <a:buNone/>
                      </a:pPr>
                      <a:r>
                        <a:rPr lang="en" sz="1700"/>
                        <a:t>1</a:t>
                      </a:r>
                      <a:endParaRPr sz="1700"/>
                    </a:p>
                  </a:txBody>
                  <a:tcPr marT="45700" marB="45700" marR="0" marL="0"/>
                </a:tc>
                <a:tc>
                  <a:txBody>
                    <a:bodyPr/>
                    <a:lstStyle/>
                    <a:p>
                      <a:pPr indent="0" lvl="0" marL="0" rtl="0" algn="ctr">
                        <a:spcBef>
                          <a:spcPts val="0"/>
                        </a:spcBef>
                        <a:spcAft>
                          <a:spcPts val="0"/>
                        </a:spcAft>
                        <a:buNone/>
                      </a:pPr>
                      <a:r>
                        <a:rPr lang="en" sz="1700"/>
                        <a:t>80</a:t>
                      </a:r>
                      <a:endParaRPr sz="1700"/>
                    </a:p>
                  </a:txBody>
                  <a:tcPr marT="45700" marB="45700" marR="0" marL="0"/>
                </a:tc>
              </a:tr>
              <a:tr h="381000">
                <a:tc>
                  <a:txBody>
                    <a:bodyPr/>
                    <a:lstStyle/>
                    <a:p>
                      <a:pPr indent="0" lvl="0" marL="0" rtl="0" algn="ctr">
                        <a:spcBef>
                          <a:spcPts val="0"/>
                        </a:spcBef>
                        <a:spcAft>
                          <a:spcPts val="0"/>
                        </a:spcAft>
                        <a:buNone/>
                      </a:pPr>
                      <a:r>
                        <a:rPr lang="en" sz="1700"/>
                        <a:t>2</a:t>
                      </a:r>
                      <a:endParaRPr sz="1700"/>
                    </a:p>
                  </a:txBody>
                  <a:tcPr marT="45700" marB="45700" marR="0" marL="0"/>
                </a:tc>
                <a:tc>
                  <a:txBody>
                    <a:bodyPr/>
                    <a:lstStyle/>
                    <a:p>
                      <a:pPr indent="0" lvl="0" marL="0" rtl="0" algn="ctr">
                        <a:spcBef>
                          <a:spcPts val="0"/>
                        </a:spcBef>
                        <a:spcAft>
                          <a:spcPts val="0"/>
                        </a:spcAft>
                        <a:buNone/>
                      </a:pPr>
                      <a:r>
                        <a:rPr lang="en" sz="1700"/>
                        <a:t>27</a:t>
                      </a:r>
                      <a:endParaRPr sz="1700"/>
                    </a:p>
                  </a:txBody>
                  <a:tcPr marT="45700" marB="45700" marR="0" marL="0"/>
                </a:tc>
              </a:tr>
              <a:tr h="381000">
                <a:tc>
                  <a:txBody>
                    <a:bodyPr/>
                    <a:lstStyle/>
                    <a:p>
                      <a:pPr indent="0" lvl="0" marL="0" rtl="0" algn="ctr">
                        <a:spcBef>
                          <a:spcPts val="0"/>
                        </a:spcBef>
                        <a:spcAft>
                          <a:spcPts val="0"/>
                        </a:spcAft>
                        <a:buNone/>
                      </a:pPr>
                      <a:r>
                        <a:rPr lang="en" sz="1700"/>
                        <a:t>3</a:t>
                      </a:r>
                      <a:endParaRPr sz="1700"/>
                    </a:p>
                  </a:txBody>
                  <a:tcPr marT="45700" marB="45700" marR="0" marL="0"/>
                </a:tc>
                <a:tc>
                  <a:txBody>
                    <a:bodyPr/>
                    <a:lstStyle/>
                    <a:p>
                      <a:pPr indent="0" lvl="0" marL="0" rtl="0" algn="ctr">
                        <a:spcBef>
                          <a:spcPts val="0"/>
                        </a:spcBef>
                        <a:spcAft>
                          <a:spcPts val="0"/>
                        </a:spcAft>
                        <a:buNone/>
                      </a:pPr>
                      <a:r>
                        <a:rPr lang="en" sz="1700"/>
                        <a:t>9</a:t>
                      </a:r>
                      <a:endParaRPr sz="1700"/>
                    </a:p>
                  </a:txBody>
                  <a:tcPr marT="45700" marB="45700" marR="0" marL="0"/>
                </a:tc>
              </a:tr>
              <a:tr h="381000">
                <a:tc>
                  <a:txBody>
                    <a:bodyPr/>
                    <a:lstStyle/>
                    <a:p>
                      <a:pPr indent="0" lvl="0" marL="0" rtl="0" algn="ctr">
                        <a:spcBef>
                          <a:spcPts val="0"/>
                        </a:spcBef>
                        <a:spcAft>
                          <a:spcPts val="0"/>
                        </a:spcAft>
                        <a:buNone/>
                      </a:pPr>
                      <a:r>
                        <a:rPr lang="en" sz="1700"/>
                        <a:t>4</a:t>
                      </a:r>
                      <a:endParaRPr sz="1700"/>
                    </a:p>
                  </a:txBody>
                  <a:tcPr marT="45700" marB="45700" marR="0" marL="0"/>
                </a:tc>
                <a:tc>
                  <a:txBody>
                    <a:bodyPr/>
                    <a:lstStyle/>
                    <a:p>
                      <a:pPr indent="0" lvl="0" marL="0" rtl="0" algn="ctr">
                        <a:spcBef>
                          <a:spcPts val="0"/>
                        </a:spcBef>
                        <a:spcAft>
                          <a:spcPts val="0"/>
                        </a:spcAft>
                        <a:buNone/>
                      </a:pPr>
                      <a:r>
                        <a:rPr lang="en" sz="1700"/>
                        <a:t>3</a:t>
                      </a:r>
                      <a:endParaRPr sz="1700"/>
                    </a:p>
                  </a:txBody>
                  <a:tcPr marT="45700" marB="45700" marR="0" marL="0"/>
                </a:tc>
              </a:tr>
            </a:tbl>
          </a:graphicData>
        </a:graphic>
      </p:graphicFrame>
      <p:sp>
        <p:nvSpPr>
          <p:cNvPr id="217" name="Google Shape;217;p20"/>
          <p:cNvSpPr txBox="1"/>
          <p:nvPr/>
        </p:nvSpPr>
        <p:spPr>
          <a:xfrm>
            <a:off x="6339850" y="3313723"/>
            <a:ext cx="2492400" cy="1395000"/>
          </a:xfrm>
          <a:prstGeom prst="rect">
            <a:avLst/>
          </a:prstGeom>
          <a:solidFill>
            <a:schemeClr val="lt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424242"/>
                </a:solidFill>
                <a:latin typeface="Calibri"/>
                <a:ea typeface="Calibri"/>
                <a:cs typeface="Calibri"/>
                <a:sym typeface="Calibri"/>
              </a:rPr>
              <a:t>The table shows approximately how many square yards of algae remain during the first 5 weeks of treatment.</a:t>
            </a:r>
            <a:endParaRPr sz="1700">
              <a:solidFill>
                <a:srgbClr val="424242"/>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3" name="Google Shape;223;p2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4" name="Google Shape;224;p2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5" name="Google Shape;225;p21"/>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6" name="Google Shape;226;p2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7" name="Google Shape;227;p21"/>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28" name="Google Shape;228;p21"/>
          <p:cNvCxnSpPr>
            <a:stCxn id="222" idx="2"/>
            <a:endCxn id="22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29" name="Google Shape;229;p21"/>
          <p:cNvCxnSpPr>
            <a:stCxn id="224" idx="3"/>
            <a:endCxn id="22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30" name="Google Shape;230;p21"/>
          <p:cNvCxnSpPr>
            <a:stCxn id="223" idx="3"/>
            <a:endCxn id="22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31" name="Google Shape;231;p21"/>
          <p:cNvCxnSpPr>
            <a:stCxn id="225" idx="3"/>
            <a:endCxn id="22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32" name="Google Shape;232;p21"/>
          <p:cNvCxnSpPr>
            <a:stCxn id="227" idx="3"/>
            <a:endCxn id="22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33" name="Google Shape;233;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4" name="Google Shape;234;p2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35" name="Google Shape;235;p21"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36" name="Google Shape;236;p21"/>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37" name="Google Shape;237;p21"/>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38" name="Google Shape;238;p2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39" name="Google Shape;239;p21"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40" name="Google Shape;240;p2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1" name="Google Shape;241;p21"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42" name="Google Shape;242;p21"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43" name="Google Shape;243;p2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44" name="Google Shape;244;p2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45" name="Google Shape;245;p21"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46" name="Google Shape;246;p21"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0" name="Shape 250"/>
        <p:cNvGrpSpPr/>
        <p:nvPr/>
      </p:nvGrpSpPr>
      <p:grpSpPr>
        <a:xfrm>
          <a:off x="0" y="0"/>
          <a:ext cx="0" cy="0"/>
          <a:chOff x="0" y="0"/>
          <a:chExt cx="0" cy="0"/>
        </a:xfrm>
      </p:grpSpPr>
      <p:sp>
        <p:nvSpPr>
          <p:cNvPr id="251" name="Google Shape;251;p22"/>
          <p:cNvSpPr txBox="1"/>
          <p:nvPr>
            <p:ph type="title"/>
          </p:nvPr>
        </p:nvSpPr>
        <p:spPr>
          <a:xfrm>
            <a:off x="311700" y="445025"/>
            <a:ext cx="8520600" cy="5079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t>Learning Strategies</a:t>
            </a:r>
            <a:r>
              <a:rPr lang="en" sz="2100"/>
              <a:t> - More Solar Energy☀️</a:t>
            </a:r>
            <a:endParaRPr sz="1900">
              <a:solidFill>
                <a:srgbClr val="005047"/>
              </a:solidFill>
            </a:endParaRPr>
          </a:p>
        </p:txBody>
      </p:sp>
      <p:sp>
        <p:nvSpPr>
          <p:cNvPr id="252" name="Google Shape;252;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3" name="Google Shape;253;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5.10.3 Explore Average Rates of Change in an Exponential Decay Context</a:t>
            </a:r>
            <a:endParaRPr/>
          </a:p>
        </p:txBody>
      </p:sp>
      <p:pic>
        <p:nvPicPr>
          <p:cNvPr id="254" name="Google Shape;254;p22"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55" name="Google Shape;255;p22"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56" name="Google Shape;256;p22"/>
          <p:cNvSpPr/>
          <p:nvPr/>
        </p:nvSpPr>
        <p:spPr>
          <a:xfrm>
            <a:off x="5034300" y="971575"/>
            <a:ext cx="3652500" cy="24840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How can you display your calculations so another student can interpret them?</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Use note or details to your graphs to help explain your thinking.</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F</a:t>
            </a:r>
            <a:r>
              <a:rPr lang="en">
                <a:latin typeface="Noto Sans Medium"/>
                <a:ea typeface="Noto Sans Medium"/>
                <a:cs typeface="Noto Sans Medium"/>
                <a:sym typeface="Noto Sans Medium"/>
              </a:rPr>
              <a:t>nd another person in the class who drew in similar lines on their graph or used the same points in calculations that you used.</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Compare and Connect</a:t>
            </a:r>
            <a:endParaRPr sz="1000">
              <a:latin typeface="Noto Sans Light"/>
              <a:ea typeface="Noto Sans Light"/>
              <a:cs typeface="Noto Sans Light"/>
              <a:sym typeface="Noto Sans Light"/>
            </a:endParaRPr>
          </a:p>
        </p:txBody>
      </p:sp>
      <p:sp>
        <p:nvSpPr>
          <p:cNvPr id="257" name="Google Shape;257;p22"/>
          <p:cNvSpPr/>
          <p:nvPr/>
        </p:nvSpPr>
        <p:spPr>
          <a:xfrm>
            <a:off x="5034300" y="3620225"/>
            <a:ext cx="3652500" cy="9873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Use highlighters to color code each 5-year section a different color.</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Representation</a:t>
            </a:r>
            <a:endParaRPr>
              <a:latin typeface="Noto Sans Light"/>
              <a:ea typeface="Noto Sans Light"/>
              <a:cs typeface="Noto Sans Light"/>
              <a:sym typeface="Noto Sans Light"/>
            </a:endParaRPr>
          </a:p>
        </p:txBody>
      </p:sp>
      <p:sp>
        <p:nvSpPr>
          <p:cNvPr id="258" name="Google Shape;258;p22"/>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3"/>
          <p:cNvSpPr txBox="1"/>
          <p:nvPr>
            <p:ph type="title"/>
          </p:nvPr>
        </p:nvSpPr>
        <p:spPr>
          <a:xfrm>
            <a:off x="311700" y="445025"/>
            <a:ext cx="8520600" cy="507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rgbClr val="005047"/>
                </a:solidFill>
              </a:rPr>
              <a:t>Le</a:t>
            </a:r>
            <a:r>
              <a:rPr lang="en" sz="2100">
                <a:solidFill>
                  <a:srgbClr val="005047"/>
                </a:solidFill>
              </a:rPr>
              <a:t>arning Activity - More </a:t>
            </a:r>
            <a:r>
              <a:rPr lang="en" sz="2100"/>
              <a:t>Solar Energy☀️</a:t>
            </a:r>
            <a:endParaRPr sz="2700">
              <a:solidFill>
                <a:srgbClr val="005047"/>
              </a:solidFill>
            </a:endParaRPr>
          </a:p>
        </p:txBody>
      </p:sp>
      <p:sp>
        <p:nvSpPr>
          <p:cNvPr id="264" name="Google Shape;264;p23"/>
          <p:cNvSpPr txBox="1"/>
          <p:nvPr>
            <p:ph idx="1" type="body"/>
          </p:nvPr>
        </p:nvSpPr>
        <p:spPr>
          <a:xfrm>
            <a:off x="311700" y="1000075"/>
            <a:ext cx="4489500" cy="1600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Here is a graph you saw in an earlier lesson. It represents the exponential function </a:t>
            </a:r>
            <a:r>
              <a:rPr i="1" lang="en">
                <a:latin typeface="Times New Roman"/>
                <a:ea typeface="Times New Roman"/>
                <a:cs typeface="Times New Roman"/>
                <a:sym typeface="Times New Roman"/>
              </a:rPr>
              <a:t>p</a:t>
            </a:r>
            <a:r>
              <a:rPr lang="en"/>
              <a:t>, which models the cost </a:t>
            </a:r>
            <a:r>
              <a:rPr i="1" lang="en">
                <a:latin typeface="Times New Roman"/>
                <a:ea typeface="Times New Roman"/>
                <a:cs typeface="Times New Roman"/>
                <a:sym typeface="Times New Roman"/>
              </a:rPr>
              <a:t>p</a:t>
            </a:r>
            <a:r>
              <a:rPr lang="en">
                <a:latin typeface="Times New Roman"/>
                <a:ea typeface="Times New Roman"/>
                <a:cs typeface="Times New Roman"/>
                <a:sym typeface="Times New Roman"/>
              </a:rPr>
              <a:t>(</a:t>
            </a:r>
            <a:r>
              <a:rPr i="1" lang="en">
                <a:latin typeface="Times New Roman"/>
                <a:ea typeface="Times New Roman"/>
                <a:cs typeface="Times New Roman"/>
                <a:sym typeface="Times New Roman"/>
              </a:rPr>
              <a:t>t</a:t>
            </a:r>
            <a:r>
              <a:rPr lang="en">
                <a:latin typeface="Times New Roman"/>
                <a:ea typeface="Times New Roman"/>
                <a:cs typeface="Times New Roman"/>
                <a:sym typeface="Times New Roman"/>
              </a:rPr>
              <a:t>)</a:t>
            </a:r>
            <a:r>
              <a:rPr lang="en"/>
              <a:t>, in dollars, of producing 1 watt of solar energy from 1977 to 1988, where </a:t>
            </a:r>
            <a:r>
              <a:rPr i="1" lang="en">
                <a:latin typeface="Times New Roman"/>
                <a:ea typeface="Times New Roman"/>
                <a:cs typeface="Times New Roman"/>
                <a:sym typeface="Times New Roman"/>
              </a:rPr>
              <a:t>t</a:t>
            </a:r>
            <a:r>
              <a:rPr lang="en"/>
              <a:t> is years since 1977.</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AutoNum type="arabicPeriod"/>
            </a:pPr>
            <a:r>
              <a:rPr lang="en"/>
              <a:t>Clare said, “In the first five years, between 1977 and 1982, the cost fell by about $12 per year. But in the second five years, between 1983 and 1988, the cost fell only by about $2 a year.” Show that Clare is correct.</a:t>
            </a:r>
            <a:endParaRPr/>
          </a:p>
          <a:p>
            <a:pPr indent="0" lvl="0" marL="457200" rtl="0" algn="l">
              <a:lnSpc>
                <a:spcPct val="100000"/>
              </a:lnSpc>
              <a:spcBef>
                <a:spcPts val="0"/>
              </a:spcBef>
              <a:spcAft>
                <a:spcPts val="0"/>
              </a:spcAft>
              <a:buNone/>
            </a:pPr>
            <a:r>
              <a:t/>
            </a:r>
            <a:endParaRPr/>
          </a:p>
        </p:txBody>
      </p:sp>
      <p:sp>
        <p:nvSpPr>
          <p:cNvPr id="265" name="Google Shape;265;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6" name="Google Shape;266;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5.10.3 Explore Average Rates of Change in an Exponential Decay Context</a:t>
            </a:r>
            <a:endParaRPr/>
          </a:p>
        </p:txBody>
      </p:sp>
      <p:pic>
        <p:nvPicPr>
          <p:cNvPr id="267" name="Google Shape;267;p23"/>
          <p:cNvPicPr preferRelativeResize="0"/>
          <p:nvPr/>
        </p:nvPicPr>
        <p:blipFill>
          <a:blip r:embed="rId3">
            <a:alphaModFix/>
          </a:blip>
          <a:stretch>
            <a:fillRect/>
          </a:stretch>
        </p:blipFill>
        <p:spPr>
          <a:xfrm>
            <a:off x="4953600" y="1000076"/>
            <a:ext cx="3686932" cy="34984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24"/>
          <p:cNvSpPr txBox="1"/>
          <p:nvPr>
            <p:ph type="title"/>
          </p:nvPr>
        </p:nvSpPr>
        <p:spPr>
          <a:xfrm>
            <a:off x="311700" y="445025"/>
            <a:ext cx="8520600" cy="507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t>Le</a:t>
            </a:r>
            <a:r>
              <a:rPr lang="en" sz="2100"/>
              <a:t>arning Activity - More Solar Energy☀️</a:t>
            </a:r>
            <a:endParaRPr sz="2000"/>
          </a:p>
        </p:txBody>
      </p:sp>
      <p:sp>
        <p:nvSpPr>
          <p:cNvPr id="273" name="Google Shape;273;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4" name="Google Shape;274;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5.10.3 Explore Average Rates of Change in an Exponential Decay Context</a:t>
            </a:r>
            <a:endParaRPr/>
          </a:p>
        </p:txBody>
      </p:sp>
      <p:sp>
        <p:nvSpPr>
          <p:cNvPr id="275" name="Google Shape;275;p24"/>
          <p:cNvSpPr txBox="1"/>
          <p:nvPr/>
        </p:nvSpPr>
        <p:spPr>
          <a:xfrm>
            <a:off x="271325" y="968400"/>
            <a:ext cx="3105600" cy="18471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startAt="2"/>
            </a:pPr>
            <a:r>
              <a:rPr lang="en" sz="1800">
                <a:solidFill>
                  <a:srgbClr val="424242"/>
                </a:solidFill>
                <a:latin typeface="Calibri"/>
                <a:ea typeface="Calibri"/>
                <a:cs typeface="Calibri"/>
                <a:sym typeface="Calibri"/>
              </a:rPr>
              <a:t>If the trend continues, will the average decrease in price be more or less than $2 per year between 1987 and 1992? Be prepared to show your reasoning.</a:t>
            </a:r>
            <a:endParaRPr sz="1500"/>
          </a:p>
        </p:txBody>
      </p:sp>
      <p:sp>
        <p:nvSpPr>
          <p:cNvPr id="276" name="Google Shape;276;p24">
            <a:hlinkClick action="ppaction://hlinksldjump" r:id="rId3"/>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pic>
        <p:nvPicPr>
          <p:cNvPr id="277" name="Google Shape;277;p24"/>
          <p:cNvPicPr preferRelativeResize="0"/>
          <p:nvPr/>
        </p:nvPicPr>
        <p:blipFill>
          <a:blip r:embed="rId4">
            <a:alphaModFix/>
          </a:blip>
          <a:stretch>
            <a:fillRect/>
          </a:stretch>
        </p:blipFill>
        <p:spPr>
          <a:xfrm>
            <a:off x="3721764" y="1061275"/>
            <a:ext cx="3050825" cy="28949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1" name="Shape 281"/>
        <p:cNvGrpSpPr/>
        <p:nvPr/>
      </p:nvGrpSpPr>
      <p:grpSpPr>
        <a:xfrm>
          <a:off x="0" y="0"/>
          <a:ext cx="0" cy="0"/>
          <a:chOff x="0" y="0"/>
          <a:chExt cx="0" cy="0"/>
        </a:xfrm>
      </p:grpSpPr>
      <p:sp>
        <p:nvSpPr>
          <p:cNvPr id="282" name="Google Shape;282;p25"/>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83" name="Google Shape;283;p25"/>
          <p:cNvSpPr txBox="1"/>
          <p:nvPr>
            <p:ph idx="1" type="body"/>
          </p:nvPr>
        </p:nvSpPr>
        <p:spPr>
          <a:xfrm>
            <a:off x="222000" y="1112675"/>
            <a:ext cx="4457100" cy="3335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Suppose the cost of producing 1 watt of solar energy had instead decreased by $12.20 each year between 1977 and 1982. Compute what the costs would be each year and plot them on a graph. Compare your graph to the graph from the beginning of the 5.10.3 activity (top of page). </a:t>
            </a:r>
            <a:endParaRPr/>
          </a:p>
          <a:p>
            <a:pPr indent="0" lvl="0" marL="0" rtl="0" algn="l">
              <a:lnSpc>
                <a:spcPct val="100000"/>
              </a:lnSpc>
              <a:spcBef>
                <a:spcPts val="1200"/>
              </a:spcBef>
              <a:spcAft>
                <a:spcPts val="0"/>
              </a:spcAft>
              <a:buNone/>
            </a:pPr>
            <a:r>
              <a:rPr lang="en"/>
              <a:t>How do these alternate costs compare to the actual costs shown?</a:t>
            </a:r>
            <a:endParaRPr/>
          </a:p>
          <a:p>
            <a:pPr indent="0" lvl="0" marL="0" rtl="0" algn="l">
              <a:lnSpc>
                <a:spcPct val="100000"/>
              </a:lnSpc>
              <a:spcBef>
                <a:spcPts val="1200"/>
              </a:spcBef>
              <a:spcAft>
                <a:spcPts val="1000"/>
              </a:spcAft>
              <a:buNone/>
            </a:pPr>
            <a:r>
              <a:t/>
            </a:r>
            <a:endParaRPr/>
          </a:p>
        </p:txBody>
      </p:sp>
      <p:sp>
        <p:nvSpPr>
          <p:cNvPr id="284" name="Google Shape;284;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5" name="Google Shape;285;p2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5.10.3 Explore Average Rates of Change in an Exponential Decay Context</a:t>
            </a:r>
            <a:endParaRPr/>
          </a:p>
        </p:txBody>
      </p:sp>
      <p:pic>
        <p:nvPicPr>
          <p:cNvPr id="286" name="Google Shape;286;p25" title="extending your thinking-1.png"/>
          <p:cNvPicPr preferRelativeResize="0"/>
          <p:nvPr/>
        </p:nvPicPr>
        <p:blipFill>
          <a:blip r:embed="rId3">
            <a:alphaModFix/>
          </a:blip>
          <a:stretch>
            <a:fillRect/>
          </a:stretch>
        </p:blipFill>
        <p:spPr>
          <a:xfrm>
            <a:off x="8686800" y="137160"/>
            <a:ext cx="274320" cy="274320"/>
          </a:xfrm>
          <a:prstGeom prst="rect">
            <a:avLst/>
          </a:prstGeom>
          <a:noFill/>
          <a:ln>
            <a:noFill/>
          </a:ln>
        </p:spPr>
      </p:pic>
      <p:pic>
        <p:nvPicPr>
          <p:cNvPr id="287" name="Google Shape;287;p25"/>
          <p:cNvPicPr preferRelativeResize="0"/>
          <p:nvPr/>
        </p:nvPicPr>
        <p:blipFill>
          <a:blip r:embed="rId4">
            <a:alphaModFix/>
          </a:blip>
          <a:stretch>
            <a:fillRect/>
          </a:stretch>
        </p:blipFill>
        <p:spPr>
          <a:xfrm>
            <a:off x="4845925" y="1183688"/>
            <a:ext cx="3629456" cy="3443924"/>
          </a:xfrm>
          <a:prstGeom prst="rect">
            <a:avLst/>
          </a:prstGeom>
          <a:noFill/>
          <a:ln>
            <a:noFill/>
          </a:ln>
        </p:spPr>
      </p:pic>
      <p:sp>
        <p:nvSpPr>
          <p:cNvPr id="288" name="Google Shape;288;p25"/>
          <p:cNvSpPr txBox="1"/>
          <p:nvPr/>
        </p:nvSpPr>
        <p:spPr>
          <a:xfrm>
            <a:off x="6044175" y="1183700"/>
            <a:ext cx="2431200" cy="1322100"/>
          </a:xfrm>
          <a:prstGeom prst="rect">
            <a:avLst/>
          </a:prstGeom>
          <a:solidFill>
            <a:schemeClr val="lt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This is the </a:t>
            </a:r>
            <a:r>
              <a:rPr lang="en" sz="1800">
                <a:solidFill>
                  <a:srgbClr val="424242"/>
                </a:solidFill>
                <a:latin typeface="Calibri"/>
                <a:ea typeface="Calibri"/>
                <a:cs typeface="Calibri"/>
                <a:sym typeface="Calibri"/>
              </a:rPr>
              <a:t>original</a:t>
            </a:r>
            <a:r>
              <a:rPr lang="en" sz="1800">
                <a:solidFill>
                  <a:srgbClr val="424242"/>
                </a:solidFill>
                <a:latin typeface="Calibri"/>
                <a:ea typeface="Calibri"/>
                <a:cs typeface="Calibri"/>
                <a:sym typeface="Calibri"/>
              </a:rPr>
              <a:t> graph from the beginning of  the 5.10.3.activity.</a:t>
            </a:r>
            <a:endParaRPr sz="1800">
              <a:solidFill>
                <a:srgbClr val="424242"/>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94" name="Google Shape;294;p26"/>
          <p:cNvSpPr txBox="1"/>
          <p:nvPr>
            <p:ph idx="1" type="body"/>
          </p:nvPr>
        </p:nvSpPr>
        <p:spPr>
          <a:xfrm>
            <a:off x="311700" y="1152475"/>
            <a:ext cx="5784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500">
              <a:solidFill>
                <a:schemeClr val="dk1"/>
              </a:solidFill>
            </a:endParaRPr>
          </a:p>
          <a:p>
            <a:pPr indent="0" lvl="0" marL="0" rtl="0" algn="l">
              <a:lnSpc>
                <a:spcPct val="100000"/>
              </a:lnSpc>
              <a:spcBef>
                <a:spcPts val="0"/>
              </a:spcBef>
              <a:spcAft>
                <a:spcPts val="0"/>
              </a:spcAft>
              <a:buNone/>
            </a:pPr>
            <a:r>
              <a:t/>
            </a:r>
            <a:endParaRPr sz="100">
              <a:solidFill>
                <a:schemeClr val="dk1"/>
              </a:solidFill>
            </a:endParaRPr>
          </a:p>
          <a:p>
            <a:pPr indent="0" lvl="0" marL="0" rtl="0" algn="l">
              <a:lnSpc>
                <a:spcPct val="100000"/>
              </a:lnSpc>
              <a:spcBef>
                <a:spcPts val="1200"/>
              </a:spcBef>
              <a:spcAft>
                <a:spcPts val="0"/>
              </a:spcAft>
              <a:buNone/>
            </a:pPr>
            <a:r>
              <a:rPr lang="en" sz="1500">
                <a:solidFill>
                  <a:schemeClr val="dk1"/>
                </a:solidFill>
              </a:rPr>
              <a:t>What is the approximate average rate of change from the first bounce to the third bounce?</a:t>
            </a:r>
            <a:endParaRPr sz="1500">
              <a:solidFill>
                <a:schemeClr val="dk1"/>
              </a:solidFill>
            </a:endParaRPr>
          </a:p>
          <a:p>
            <a:pPr indent="0" lvl="0" marL="0" rtl="0" algn="l">
              <a:lnSpc>
                <a:spcPct val="100000"/>
              </a:lnSpc>
              <a:spcBef>
                <a:spcPts val="0"/>
              </a:spcBef>
              <a:spcAft>
                <a:spcPts val="0"/>
              </a:spcAft>
              <a:buNone/>
            </a:pPr>
            <a:r>
              <a:t/>
            </a:r>
            <a:endParaRPr sz="1500">
              <a:solidFill>
                <a:schemeClr val="dk1"/>
              </a:solidFill>
            </a:endParaRPr>
          </a:p>
          <a:p>
            <a:pPr indent="-323850" lvl="0" marL="914400" rtl="0" algn="l">
              <a:lnSpc>
                <a:spcPct val="100000"/>
              </a:lnSpc>
              <a:spcBef>
                <a:spcPts val="0"/>
              </a:spcBef>
              <a:spcAft>
                <a:spcPts val="0"/>
              </a:spcAft>
              <a:buClr>
                <a:schemeClr val="dk1"/>
              </a:buClr>
              <a:buSzPts val="1500"/>
              <a:buFont typeface="Noto Sans"/>
              <a:buAutoNum type="alphaLcPeriod"/>
            </a:pPr>
            <a:r>
              <a:rPr lang="en" sz="1500">
                <a:solidFill>
                  <a:schemeClr val="dk1"/>
                </a:solidFill>
              </a:rPr>
              <a:t>-600</a:t>
            </a:r>
            <a:endParaRPr sz="1500">
              <a:solidFill>
                <a:schemeClr val="dk1"/>
              </a:solidFill>
            </a:endParaRPr>
          </a:p>
          <a:p>
            <a:pPr indent="-323850" lvl="0" marL="914400" rtl="0" algn="l">
              <a:lnSpc>
                <a:spcPct val="100000"/>
              </a:lnSpc>
              <a:spcBef>
                <a:spcPts val="1000"/>
              </a:spcBef>
              <a:spcAft>
                <a:spcPts val="0"/>
              </a:spcAft>
              <a:buClr>
                <a:schemeClr val="dk1"/>
              </a:buClr>
              <a:buSzPts val="1500"/>
              <a:buFont typeface="Noto Sans"/>
              <a:buAutoNum type="alphaLcPeriod"/>
            </a:pPr>
            <a:r>
              <a:rPr lang="en" sz="1500">
                <a:solidFill>
                  <a:schemeClr val="dk1"/>
                </a:solidFill>
              </a:rPr>
              <a:t>600</a:t>
            </a:r>
            <a:endParaRPr sz="1500">
              <a:solidFill>
                <a:schemeClr val="dk1"/>
              </a:solidFill>
            </a:endParaRPr>
          </a:p>
          <a:p>
            <a:pPr indent="-323850" lvl="0" marL="914400" rtl="0" algn="l">
              <a:lnSpc>
                <a:spcPct val="100000"/>
              </a:lnSpc>
              <a:spcBef>
                <a:spcPts val="1000"/>
              </a:spcBef>
              <a:spcAft>
                <a:spcPts val="0"/>
              </a:spcAft>
              <a:buClr>
                <a:schemeClr val="dk1"/>
              </a:buClr>
              <a:buSzPts val="1500"/>
              <a:buFont typeface="Noto Sans"/>
              <a:buAutoNum type="alphaLcPeriod"/>
            </a:pPr>
            <a:r>
              <a:rPr lang="en" sz="1500">
                <a:solidFill>
                  <a:schemeClr val="dk1"/>
                </a:solidFill>
              </a:rPr>
              <a:t>-300	</a:t>
            </a:r>
            <a:endParaRPr sz="600">
              <a:solidFill>
                <a:schemeClr val="dk1"/>
              </a:solidFill>
            </a:endParaRPr>
          </a:p>
          <a:p>
            <a:pPr indent="-323850" lvl="0" marL="914400" rtl="0" algn="l">
              <a:lnSpc>
                <a:spcPct val="100000"/>
              </a:lnSpc>
              <a:spcBef>
                <a:spcPts val="1000"/>
              </a:spcBef>
              <a:spcAft>
                <a:spcPts val="0"/>
              </a:spcAft>
              <a:buClr>
                <a:schemeClr val="dk1"/>
              </a:buClr>
              <a:buSzPts val="1500"/>
              <a:buFont typeface="Noto Sans"/>
              <a:buAutoNum type="alphaLcPeriod"/>
            </a:pPr>
            <a:r>
              <a:rPr lang="en" sz="1500">
                <a:solidFill>
                  <a:schemeClr val="dk1"/>
                </a:solidFill>
              </a:rPr>
              <a:t>300</a:t>
            </a:r>
            <a:endParaRPr sz="1500">
              <a:solidFill>
                <a:schemeClr val="dk1"/>
              </a:solidFill>
            </a:endParaRPr>
          </a:p>
          <a:p>
            <a:pPr indent="457200" lvl="0" marL="457200" rtl="0" algn="l">
              <a:lnSpc>
                <a:spcPct val="100000"/>
              </a:lnSpc>
              <a:spcBef>
                <a:spcPts val="1000"/>
              </a:spcBef>
              <a:spcAft>
                <a:spcPts val="0"/>
              </a:spcAft>
              <a:buNone/>
            </a:pPr>
            <a:r>
              <a:t/>
            </a:r>
            <a:endParaRPr sz="1500"/>
          </a:p>
        </p:txBody>
      </p:sp>
      <p:sp>
        <p:nvSpPr>
          <p:cNvPr id="295" name="Google Shape;295;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6" name="Google Shape;296;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5.10.3 Explore Average Rates of Change in an Exponential Decay Context</a:t>
            </a:r>
            <a:endParaRPr sz="1000"/>
          </a:p>
        </p:txBody>
      </p:sp>
      <p:pic>
        <p:nvPicPr>
          <p:cNvPr id="297" name="Google Shape;297;p26"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98" name="Google Shape;298;p26">
            <a:hlinkClick action="ppaction://hlinkshowjump?jump=nextslide"/>
          </p:cNvPr>
          <p:cNvSpPr/>
          <p:nvPr/>
        </p:nvSpPr>
        <p:spPr>
          <a:xfrm>
            <a:off x="7240475" y="41433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99" name="Google Shape;299;p26"/>
          <p:cNvSpPr txBox="1"/>
          <p:nvPr/>
        </p:nvSpPr>
        <p:spPr>
          <a:xfrm>
            <a:off x="310900" y="951750"/>
            <a:ext cx="68403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Calibri"/>
                <a:ea typeface="Calibri"/>
                <a:cs typeface="Calibri"/>
                <a:sym typeface="Calibri"/>
              </a:rPr>
              <a:t>The graph below shows the bounce height of a basketball at each bounce</a:t>
            </a:r>
            <a:endParaRPr sz="1100">
              <a:solidFill>
                <a:schemeClr val="dk1"/>
              </a:solidFill>
            </a:endParaRPr>
          </a:p>
        </p:txBody>
      </p:sp>
      <p:pic>
        <p:nvPicPr>
          <p:cNvPr id="300" name="Google Shape;300;p26"/>
          <p:cNvPicPr preferRelativeResize="0"/>
          <p:nvPr/>
        </p:nvPicPr>
        <p:blipFill>
          <a:blip r:embed="rId4">
            <a:alphaModFix/>
          </a:blip>
          <a:stretch>
            <a:fillRect/>
          </a:stretch>
        </p:blipFill>
        <p:spPr>
          <a:xfrm>
            <a:off x="6144000" y="1482293"/>
            <a:ext cx="2743200" cy="254603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4" name="Shape 304"/>
        <p:cNvGrpSpPr/>
        <p:nvPr/>
      </p:nvGrpSpPr>
      <p:grpSpPr>
        <a:xfrm>
          <a:off x="0" y="0"/>
          <a:ext cx="0" cy="0"/>
          <a:chOff x="0" y="0"/>
          <a:chExt cx="0" cy="0"/>
        </a:xfrm>
      </p:grpSpPr>
      <p:sp>
        <p:nvSpPr>
          <p:cNvPr id="305" name="Google Shape;305;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06" name="Google Shape;306;p27"/>
          <p:cNvSpPr txBox="1"/>
          <p:nvPr>
            <p:ph idx="1" type="body"/>
          </p:nvPr>
        </p:nvSpPr>
        <p:spPr>
          <a:xfrm>
            <a:off x="311700" y="1000075"/>
            <a:ext cx="8649300" cy="57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solidFill>
                  <a:srgbClr val="1D2125"/>
                </a:solidFill>
              </a:rPr>
              <a:t>A construction company purchased some equipment costing $300,000. The equipment depreciates in value over time.</a:t>
            </a:r>
            <a:endParaRPr sz="1600">
              <a:solidFill>
                <a:srgbClr val="1D2125"/>
              </a:solidFill>
            </a:endParaRPr>
          </a:p>
          <a:p>
            <a:pPr indent="0" lvl="0" marL="0" rtl="0" algn="l">
              <a:lnSpc>
                <a:spcPct val="100000"/>
              </a:lnSpc>
              <a:spcBef>
                <a:spcPts val="0"/>
              </a:spcBef>
              <a:spcAft>
                <a:spcPts val="0"/>
              </a:spcAft>
              <a:buNone/>
            </a:pPr>
            <a:r>
              <a:t/>
            </a:r>
            <a:endParaRPr sz="1600">
              <a:solidFill>
                <a:srgbClr val="1D2125"/>
              </a:solidFill>
            </a:endParaRPr>
          </a:p>
          <a:p>
            <a:pPr indent="0" lvl="0" marL="0" rtl="0" algn="l">
              <a:lnSpc>
                <a:spcPct val="100000"/>
              </a:lnSpc>
              <a:spcBef>
                <a:spcPts val="0"/>
              </a:spcBef>
              <a:spcAft>
                <a:spcPts val="0"/>
              </a:spcAft>
              <a:buNone/>
            </a:pPr>
            <a:r>
              <a:t/>
            </a:r>
            <a:endParaRPr sz="1600">
              <a:solidFill>
                <a:srgbClr val="1D2125"/>
              </a:solidFill>
            </a:endParaRPr>
          </a:p>
          <a:p>
            <a:pPr indent="0" lvl="0" marL="0" rtl="0" algn="l">
              <a:lnSpc>
                <a:spcPct val="100000"/>
              </a:lnSpc>
              <a:spcBef>
                <a:spcPts val="0"/>
              </a:spcBef>
              <a:spcAft>
                <a:spcPts val="0"/>
              </a:spcAft>
              <a:buNone/>
            </a:pPr>
            <a:r>
              <a:t/>
            </a:r>
            <a:endParaRPr sz="1600">
              <a:solidFill>
                <a:srgbClr val="1D2125"/>
              </a:solidFill>
            </a:endParaRPr>
          </a:p>
          <a:p>
            <a:pPr indent="0" lvl="0" marL="0" rtl="0" algn="l">
              <a:spcBef>
                <a:spcPts val="0"/>
              </a:spcBef>
              <a:spcAft>
                <a:spcPts val="1200"/>
              </a:spcAft>
              <a:buNone/>
            </a:pPr>
            <a:r>
              <a:t/>
            </a:r>
            <a:endParaRPr b="1" sz="1600">
              <a:solidFill>
                <a:srgbClr val="1D2125"/>
              </a:solidFill>
            </a:endParaRPr>
          </a:p>
        </p:txBody>
      </p:sp>
      <p:pic>
        <p:nvPicPr>
          <p:cNvPr id="307" name="Google Shape;307;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08" name="Google Shape;308;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9" name="Google Shape;309;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5.10.3 Explore Average Rates of Change in an Exponential Decay Context</a:t>
            </a:r>
            <a:r>
              <a:rPr lang="en" sz="1000"/>
              <a:t> - Additional Resources</a:t>
            </a:r>
            <a:endParaRPr sz="1000"/>
          </a:p>
        </p:txBody>
      </p:sp>
      <p:sp>
        <p:nvSpPr>
          <p:cNvPr id="310" name="Google Shape;310;p27"/>
          <p:cNvSpPr txBox="1"/>
          <p:nvPr/>
        </p:nvSpPr>
        <p:spPr>
          <a:xfrm>
            <a:off x="310900" y="1573983"/>
            <a:ext cx="8649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Calibri"/>
                <a:ea typeface="Calibri"/>
                <a:cs typeface="Calibri"/>
                <a:sym typeface="Calibri"/>
              </a:rPr>
              <a:t>Approximately how much did the value drop from years 0 to 5 compared to years 6 to 10?</a:t>
            </a:r>
            <a:endParaRPr sz="1600">
              <a:solidFill>
                <a:schemeClr val="dk1"/>
              </a:solidFill>
            </a:endParaRPr>
          </a:p>
        </p:txBody>
      </p:sp>
      <p:pic>
        <p:nvPicPr>
          <p:cNvPr id="311" name="Google Shape;311;p27"/>
          <p:cNvPicPr preferRelativeResize="0"/>
          <p:nvPr/>
        </p:nvPicPr>
        <p:blipFill>
          <a:blip r:embed="rId4">
            <a:alphaModFix/>
          </a:blip>
          <a:stretch>
            <a:fillRect/>
          </a:stretch>
        </p:blipFill>
        <p:spPr>
          <a:xfrm>
            <a:off x="5890825" y="2097547"/>
            <a:ext cx="2867899" cy="2535026"/>
          </a:xfrm>
          <a:prstGeom prst="rect">
            <a:avLst/>
          </a:prstGeom>
          <a:noFill/>
          <a:ln>
            <a:noFill/>
          </a:ln>
        </p:spPr>
      </p:pic>
      <p:pic>
        <p:nvPicPr>
          <p:cNvPr id="312" name="Google Shape;312;p27"/>
          <p:cNvPicPr preferRelativeResize="0"/>
          <p:nvPr/>
        </p:nvPicPr>
        <p:blipFill>
          <a:blip r:embed="rId5">
            <a:alphaModFix/>
          </a:blip>
          <a:stretch>
            <a:fillRect/>
          </a:stretch>
        </p:blipFill>
        <p:spPr>
          <a:xfrm>
            <a:off x="152400" y="2097550"/>
            <a:ext cx="5541175" cy="240100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8" name="Google Shape;318;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9" name="Google Shape;319;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0" name="Google Shape;320;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1" name="Google Shape;321;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2" name="Google Shape;322;p2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3" name="Google Shape;323;p28"/>
          <p:cNvCxnSpPr>
            <a:stCxn id="317" idx="2"/>
            <a:endCxn id="31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24" name="Google Shape;324;p28"/>
          <p:cNvCxnSpPr>
            <a:stCxn id="319" idx="3"/>
            <a:endCxn id="31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25" name="Google Shape;325;p28"/>
          <p:cNvCxnSpPr>
            <a:stCxn id="318" idx="3"/>
            <a:endCxn id="32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26" name="Google Shape;326;p28"/>
          <p:cNvCxnSpPr>
            <a:stCxn id="320" idx="3"/>
            <a:endCxn id="32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27" name="Google Shape;327;p28"/>
          <p:cNvCxnSpPr>
            <a:stCxn id="322" idx="3"/>
            <a:endCxn id="32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28" name="Google Shape;328;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29" name="Google Shape;329;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30" name="Google Shape;330;p28"/>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31" name="Google Shape;331;p2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32" name="Google Shape;332;p28"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33" name="Google Shape;333;p2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4" name="Google Shape;334;p28"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35" name="Google Shape;335;p28"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36" name="Google Shape;336;p2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7" name="Google Shape;337;p2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8" name="Google Shape;338;p2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39" name="Google Shape;339;p28"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40" name="Google Shape;340;p28"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41" name="Google Shape;341;p28"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47" name="Google Shape;347;p29"/>
          <p:cNvSpPr txBox="1"/>
          <p:nvPr>
            <p:ph idx="1" type="body"/>
          </p:nvPr>
        </p:nvSpPr>
        <p:spPr>
          <a:xfrm>
            <a:off x="311700" y="1060625"/>
            <a:ext cx="4059600" cy="3428100"/>
          </a:xfrm>
          <a:prstGeom prst="rect">
            <a:avLst/>
          </a:prstGeom>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SzPts val="1700"/>
              <a:buAutoNum type="arabicPeriod"/>
            </a:pPr>
            <a:r>
              <a:rPr lang="en" sz="1700"/>
              <a:t>What is the average rate of change for the mold over the 6 days?</a:t>
            </a:r>
            <a:endParaRPr sz="1700"/>
          </a:p>
          <a:p>
            <a:pPr indent="-336550" lvl="0" marL="457200" rtl="0" algn="l">
              <a:lnSpc>
                <a:spcPct val="115000"/>
              </a:lnSpc>
              <a:spcBef>
                <a:spcPts val="1000"/>
              </a:spcBef>
              <a:spcAft>
                <a:spcPts val="0"/>
              </a:spcAft>
              <a:buSzPts val="1700"/>
              <a:buAutoNum type="arabicPeriod"/>
            </a:pPr>
            <a:r>
              <a:rPr lang="en" sz="1700"/>
              <a:t>How well does the average rate of change describe how the mold changes for these 6 days?</a:t>
            </a:r>
            <a:endParaRPr sz="1700"/>
          </a:p>
          <a:p>
            <a:pPr indent="-336550" lvl="0" marL="457200" rtl="0" algn="l">
              <a:lnSpc>
                <a:spcPct val="115000"/>
              </a:lnSpc>
              <a:spcBef>
                <a:spcPts val="1000"/>
              </a:spcBef>
              <a:spcAft>
                <a:spcPts val="1000"/>
              </a:spcAft>
              <a:buSzPts val="1700"/>
              <a:buAutoNum type="arabicPeriod"/>
            </a:pPr>
            <a:r>
              <a:rPr lang="en" sz="1700"/>
              <a:t>How could the average rate of change be more accurate?</a:t>
            </a:r>
            <a:endParaRPr sz="1700"/>
          </a:p>
        </p:txBody>
      </p:sp>
      <p:sp>
        <p:nvSpPr>
          <p:cNvPr id="348" name="Google Shape;348;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9" name="Google Shape;349;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5.10.</a:t>
            </a:r>
            <a:r>
              <a:rPr lang="en"/>
              <a:t>4 </a:t>
            </a:r>
            <a:r>
              <a:rPr lang="en"/>
              <a:t>Average Rate of Change</a:t>
            </a:r>
            <a:endParaRPr/>
          </a:p>
        </p:txBody>
      </p:sp>
      <p:sp>
        <p:nvSpPr>
          <p:cNvPr id="350" name="Google Shape;350;p29"/>
          <p:cNvSpPr txBox="1"/>
          <p:nvPr/>
        </p:nvSpPr>
        <p:spPr>
          <a:xfrm>
            <a:off x="4940692" y="581439"/>
            <a:ext cx="3486300" cy="648000"/>
          </a:xfrm>
          <a:prstGeom prst="rect">
            <a:avLst/>
          </a:prstGeom>
          <a:solidFill>
            <a:srgbClr val="F5F5F5"/>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1D2125"/>
                </a:solidFill>
                <a:highlight>
                  <a:srgbClr val="F5F5F5"/>
                </a:highlight>
                <a:latin typeface="Calibri"/>
                <a:ea typeface="Calibri"/>
                <a:cs typeface="Calibri"/>
                <a:sym typeface="Calibri"/>
              </a:rPr>
              <a:t>Here is the function </a:t>
            </a:r>
            <a:r>
              <a:rPr i="1" lang="en">
                <a:solidFill>
                  <a:srgbClr val="1D2125"/>
                </a:solidFill>
                <a:highlight>
                  <a:srgbClr val="F5F5F5"/>
                </a:highlight>
                <a:latin typeface="Times New Roman"/>
                <a:ea typeface="Times New Roman"/>
                <a:cs typeface="Times New Roman"/>
                <a:sym typeface="Times New Roman"/>
              </a:rPr>
              <a:t>f</a:t>
            </a:r>
            <a:r>
              <a:rPr lang="en">
                <a:solidFill>
                  <a:srgbClr val="1D2125"/>
                </a:solidFill>
                <a:highlight>
                  <a:srgbClr val="F5F5F5"/>
                </a:highlight>
                <a:latin typeface="Calibri"/>
                <a:ea typeface="Calibri"/>
                <a:cs typeface="Calibri"/>
                <a:sym typeface="Calibri"/>
              </a:rPr>
              <a:t> for Clare’s moldy bread that you saw earlier.</a:t>
            </a:r>
            <a:endParaRPr>
              <a:solidFill>
                <a:srgbClr val="1D2125"/>
              </a:solidFill>
              <a:highlight>
                <a:srgbClr val="F5F5F5"/>
              </a:highlight>
              <a:latin typeface="Calibri"/>
              <a:ea typeface="Calibri"/>
              <a:cs typeface="Calibri"/>
              <a:sym typeface="Calibri"/>
            </a:endParaRPr>
          </a:p>
        </p:txBody>
      </p:sp>
      <p:graphicFrame>
        <p:nvGraphicFramePr>
          <p:cNvPr id="351" name="Google Shape;351;p29"/>
          <p:cNvGraphicFramePr/>
          <p:nvPr/>
        </p:nvGraphicFramePr>
        <p:xfrm>
          <a:off x="4940700" y="1416213"/>
          <a:ext cx="3000000" cy="3000000"/>
        </p:xfrm>
        <a:graphic>
          <a:graphicData uri="http://schemas.openxmlformats.org/drawingml/2006/table">
            <a:tbl>
              <a:tblPr>
                <a:noFill/>
                <a:tableStyleId>{0786F824-D1DD-4218-93BA-40A55895CAA7}</a:tableStyleId>
              </a:tblPr>
              <a:tblGrid>
                <a:gridCol w="1743150"/>
                <a:gridCol w="1743150"/>
              </a:tblGrid>
              <a:tr h="791525">
                <a:tc>
                  <a:txBody>
                    <a:bodyPr/>
                    <a:lstStyle/>
                    <a:p>
                      <a:pPr indent="0" lvl="0" marL="0" rtl="0" algn="ctr">
                        <a:lnSpc>
                          <a:spcPct val="115000"/>
                        </a:lnSpc>
                        <a:spcBef>
                          <a:spcPts val="0"/>
                        </a:spcBef>
                        <a:spcAft>
                          <a:spcPts val="0"/>
                        </a:spcAft>
                        <a:buNone/>
                      </a:pPr>
                      <a:r>
                        <a:rPr b="1" lang="en" sz="1300">
                          <a:solidFill>
                            <a:schemeClr val="lt1"/>
                          </a:solidFill>
                        </a:rPr>
                        <a:t>𝑑, time since mold spotting (days)</a:t>
                      </a:r>
                      <a:endParaRPr b="1" sz="1300">
                        <a:solidFill>
                          <a:schemeClr val="lt1"/>
                        </a:solidFill>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lnSpc>
                          <a:spcPct val="115000"/>
                        </a:lnSpc>
                        <a:spcBef>
                          <a:spcPts val="0"/>
                        </a:spcBef>
                        <a:spcAft>
                          <a:spcPts val="0"/>
                        </a:spcAft>
                        <a:buNone/>
                      </a:pPr>
                      <a:r>
                        <a:rPr b="1" lang="en" sz="1300">
                          <a:solidFill>
                            <a:schemeClr val="lt1"/>
                          </a:solidFill>
                        </a:rPr>
                        <a:t>𝑓(𝑑), area covered by mold (square millimeters)</a:t>
                      </a:r>
                      <a:endParaRPr b="1" sz="1300">
                        <a:solidFill>
                          <a:schemeClr val="lt1"/>
                        </a:solidFill>
                      </a:endParaRPr>
                    </a:p>
                  </a:txBody>
                  <a:tcPr marT="19050" marB="19050" marR="91425" marL="9142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322350">
                <a:tc>
                  <a:txBody>
                    <a:bodyPr/>
                    <a:lstStyle/>
                    <a:p>
                      <a:pPr indent="0" lvl="0" marL="0" rtl="0" algn="ctr">
                        <a:lnSpc>
                          <a:spcPct val="115000"/>
                        </a:lnSpc>
                        <a:spcBef>
                          <a:spcPts val="0"/>
                        </a:spcBef>
                        <a:spcAft>
                          <a:spcPts val="0"/>
                        </a:spcAft>
                        <a:buNone/>
                      </a:pPr>
                      <a:r>
                        <a:rPr lang="en"/>
                        <a:t>0</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1</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r>
              <a:tr h="322350">
                <a:tc>
                  <a:txBody>
                    <a:bodyPr/>
                    <a:lstStyle/>
                    <a:p>
                      <a:pPr indent="0" lvl="0" marL="0" rtl="0" algn="ctr">
                        <a:lnSpc>
                          <a:spcPct val="115000"/>
                        </a:lnSpc>
                        <a:spcBef>
                          <a:spcPts val="0"/>
                        </a:spcBef>
                        <a:spcAft>
                          <a:spcPts val="0"/>
                        </a:spcAft>
                        <a:buNone/>
                      </a:pPr>
                      <a:r>
                        <a:rPr lang="en"/>
                        <a:t>1</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2</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r>
              <a:tr h="322350">
                <a:tc>
                  <a:txBody>
                    <a:bodyPr/>
                    <a:lstStyle/>
                    <a:p>
                      <a:pPr indent="0" lvl="0" marL="0" rtl="0" algn="ctr">
                        <a:lnSpc>
                          <a:spcPct val="115000"/>
                        </a:lnSpc>
                        <a:spcBef>
                          <a:spcPts val="0"/>
                        </a:spcBef>
                        <a:spcAft>
                          <a:spcPts val="0"/>
                        </a:spcAft>
                        <a:buNone/>
                      </a:pPr>
                      <a:r>
                        <a:rPr lang="en"/>
                        <a:t>2</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4</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r>
              <a:tr h="322350">
                <a:tc>
                  <a:txBody>
                    <a:bodyPr/>
                    <a:lstStyle/>
                    <a:p>
                      <a:pPr indent="0" lvl="0" marL="0" rtl="0" algn="ctr">
                        <a:lnSpc>
                          <a:spcPct val="115000"/>
                        </a:lnSpc>
                        <a:spcBef>
                          <a:spcPts val="0"/>
                        </a:spcBef>
                        <a:spcAft>
                          <a:spcPts val="0"/>
                        </a:spcAft>
                        <a:buNone/>
                      </a:pPr>
                      <a:r>
                        <a:rPr lang="en"/>
                        <a:t>3</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8</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r>
              <a:tr h="322350">
                <a:tc>
                  <a:txBody>
                    <a:bodyPr/>
                    <a:lstStyle/>
                    <a:p>
                      <a:pPr indent="0" lvl="0" marL="0" rtl="0" algn="ctr">
                        <a:lnSpc>
                          <a:spcPct val="115000"/>
                        </a:lnSpc>
                        <a:spcBef>
                          <a:spcPts val="0"/>
                        </a:spcBef>
                        <a:spcAft>
                          <a:spcPts val="0"/>
                        </a:spcAft>
                        <a:buNone/>
                      </a:pPr>
                      <a:r>
                        <a:rPr lang="en"/>
                        <a:t>4</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16</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r>
              <a:tr h="322350">
                <a:tc>
                  <a:txBody>
                    <a:bodyPr/>
                    <a:lstStyle/>
                    <a:p>
                      <a:pPr indent="0" lvl="0" marL="0" rtl="0" algn="ctr">
                        <a:lnSpc>
                          <a:spcPct val="115000"/>
                        </a:lnSpc>
                        <a:spcBef>
                          <a:spcPts val="0"/>
                        </a:spcBef>
                        <a:spcAft>
                          <a:spcPts val="0"/>
                        </a:spcAft>
                        <a:buNone/>
                      </a:pPr>
                      <a:r>
                        <a:rPr lang="en"/>
                        <a:t>5</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32</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r>
              <a:tr h="322350">
                <a:tc>
                  <a:txBody>
                    <a:bodyPr/>
                    <a:lstStyle/>
                    <a:p>
                      <a:pPr indent="0" lvl="0" marL="0" rtl="0" algn="ctr">
                        <a:lnSpc>
                          <a:spcPct val="115000"/>
                        </a:lnSpc>
                        <a:spcBef>
                          <a:spcPts val="0"/>
                        </a:spcBef>
                        <a:spcAft>
                          <a:spcPts val="0"/>
                        </a:spcAft>
                        <a:buNone/>
                      </a:pPr>
                      <a:r>
                        <a:rPr lang="en"/>
                        <a:t>6</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64</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7" name="Google Shape;357;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8" name="Google Shape;358;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9" name="Google Shape;359;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0" name="Google Shape;360;p3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1" name="Google Shape;361;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62" name="Google Shape;362;p30"/>
          <p:cNvCxnSpPr>
            <a:stCxn id="356" idx="2"/>
            <a:endCxn id="35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63" name="Google Shape;363;p30"/>
          <p:cNvCxnSpPr>
            <a:stCxn id="358" idx="3"/>
            <a:endCxn id="35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64" name="Google Shape;364;p30"/>
          <p:cNvCxnSpPr>
            <a:stCxn id="357" idx="3"/>
            <a:endCxn id="359"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65" name="Google Shape;365;p30"/>
          <p:cNvCxnSpPr>
            <a:stCxn id="359" idx="3"/>
            <a:endCxn id="361"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66" name="Google Shape;366;p30"/>
          <p:cNvCxnSpPr>
            <a:stCxn id="361" idx="3"/>
            <a:endCxn id="36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67" name="Google Shape;367;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8" name="Google Shape;368;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69" name="Google Shape;369;p3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70" name="Google Shape;370;p30"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71" name="Google Shape;371;p3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72" name="Google Shape;372;p30"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73" name="Google Shape;373;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4" name="Google Shape;374;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75" name="Google Shape;375;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76" name="Google Shape;376;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77" name="Google Shape;377;p30"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78" name="Google Shape;378;p30"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79" name="Google Shape;379;p30"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80" name="Google Shape;380;p30"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86" name="Google Shape;386;p31"/>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87" name="Google Shape;387;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8" name="Google Shape;388;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5.10.</a:t>
            </a:r>
            <a:r>
              <a:rPr lang="en"/>
              <a:t>5 Practice</a:t>
            </a:r>
            <a:endParaRPr/>
          </a:p>
        </p:txBody>
      </p:sp>
      <p:pic>
        <p:nvPicPr>
          <p:cNvPr descr="Student working at a desk with a checklist on screen, showing progress, organization, and staying on task with assignments." id="389" name="Google Shape;389;p31" title="Practice-4.png"/>
          <p:cNvPicPr preferRelativeResize="0"/>
          <p:nvPr/>
        </p:nvPicPr>
        <p:blipFill rotWithShape="1">
          <a:blip r:embed="rId3">
            <a:alphaModFix/>
          </a:blip>
          <a:srcRect b="0" l="6597" r="6597" t="0"/>
          <a:stretch/>
        </p:blipFill>
        <p:spPr>
          <a:xfrm>
            <a:off x="5577675" y="1152475"/>
            <a:ext cx="3254625" cy="3254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3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5" name="Google Shape;395;p3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6" name="Google Shape;396;p3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7" name="Google Shape;397;p32"/>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8" name="Google Shape;398;p32"/>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9" name="Google Shape;399;p32"/>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00" name="Google Shape;400;p32"/>
          <p:cNvCxnSpPr>
            <a:stCxn id="394" idx="2"/>
            <a:endCxn id="39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01" name="Google Shape;401;p32"/>
          <p:cNvCxnSpPr>
            <a:stCxn id="396" idx="3"/>
            <a:endCxn id="39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02" name="Google Shape;402;p32"/>
          <p:cNvCxnSpPr>
            <a:stCxn id="395" idx="3"/>
            <a:endCxn id="397"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03" name="Google Shape;403;p32"/>
          <p:cNvCxnSpPr>
            <a:stCxn id="397" idx="3"/>
            <a:endCxn id="399"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04" name="Google Shape;404;p32"/>
          <p:cNvCxnSpPr>
            <a:stCxn id="399" idx="3"/>
            <a:endCxn id="398"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05" name="Google Shape;405;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6" name="Google Shape;406;p3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7" name="Google Shape;407;p3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8" name="Google Shape;408;p32"/>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09" name="Google Shape;409;p32"/>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10" name="Google Shape;410;p32"/>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11" name="Google Shape;411;p32"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12" name="Google Shape;412;p32"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13" name="Google Shape;413;p32"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14" name="Google Shape;414;p32"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15" name="Google Shape;415;p32"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16" name="Google Shape;416;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17" name="Google Shape;417;p32"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18" name="Google Shape;418;p32"/>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24" name="Google Shape;424;p33"/>
          <p:cNvSpPr txBox="1"/>
          <p:nvPr>
            <p:ph idx="1" type="body"/>
          </p:nvPr>
        </p:nvSpPr>
        <p:spPr>
          <a:xfrm>
            <a:off x="311700" y="1152475"/>
            <a:ext cx="4124400" cy="3447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Answer the following:</a:t>
            </a:r>
            <a:endParaRPr/>
          </a:p>
          <a:p>
            <a:pPr indent="-342900" lvl="0" marL="457200" rtl="0" algn="l">
              <a:lnSpc>
                <a:spcPct val="100000"/>
              </a:lnSpc>
              <a:spcBef>
                <a:spcPts val="1200"/>
              </a:spcBef>
              <a:spcAft>
                <a:spcPts val="0"/>
              </a:spcAft>
              <a:buSzPts val="1800"/>
              <a:buChar char="●"/>
            </a:pPr>
            <a:r>
              <a:rPr lang="en"/>
              <a:t>About how much was the average rate of change for the 5-year period?</a:t>
            </a:r>
            <a:endParaRPr/>
          </a:p>
          <a:p>
            <a:pPr indent="-342900" lvl="0" marL="457200" rtl="0" algn="l">
              <a:lnSpc>
                <a:spcPct val="100000"/>
              </a:lnSpc>
              <a:spcBef>
                <a:spcPts val="1000"/>
              </a:spcBef>
              <a:spcAft>
                <a:spcPts val="0"/>
              </a:spcAft>
              <a:buSzPts val="1800"/>
              <a:buChar char="●"/>
            </a:pPr>
            <a:r>
              <a:rPr lang="en"/>
              <a:t>Does the average rate of change accurately describe how the value of the laptop changes over the 5 years?</a:t>
            </a:r>
            <a:endParaRPr/>
          </a:p>
          <a:p>
            <a:pPr indent="-342900" lvl="0" marL="457200" rtl="0" algn="l">
              <a:lnSpc>
                <a:spcPct val="100000"/>
              </a:lnSpc>
              <a:spcBef>
                <a:spcPts val="1000"/>
              </a:spcBef>
              <a:spcAft>
                <a:spcPts val="0"/>
              </a:spcAft>
              <a:buSzPts val="1800"/>
              <a:buChar char="●"/>
            </a:pPr>
            <a:r>
              <a:rPr lang="en"/>
              <a:t>Are there some years where the average rate of change shows how the value of the laptop is changing?</a:t>
            </a:r>
            <a:endParaRPr/>
          </a:p>
        </p:txBody>
      </p:sp>
      <p:sp>
        <p:nvSpPr>
          <p:cNvPr id="425" name="Google Shape;425;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6" name="Google Shape;426;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5.10 Looking at Rates of Change</a:t>
            </a:r>
            <a:endParaRPr/>
          </a:p>
        </p:txBody>
      </p:sp>
      <p:sp>
        <p:nvSpPr>
          <p:cNvPr id="427" name="Google Shape;427;p33"/>
          <p:cNvSpPr txBox="1"/>
          <p:nvPr/>
        </p:nvSpPr>
        <p:spPr>
          <a:xfrm>
            <a:off x="4907302" y="694400"/>
            <a:ext cx="3486300" cy="862800"/>
          </a:xfrm>
          <a:prstGeom prst="rect">
            <a:avLst/>
          </a:prstGeom>
          <a:solidFill>
            <a:srgbClr val="F5F5F5"/>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rgbClr val="1D2125"/>
                </a:solidFill>
                <a:highlight>
                  <a:srgbClr val="F5F5F5"/>
                </a:highlight>
                <a:latin typeface="Calibri"/>
                <a:ea typeface="Calibri"/>
                <a:cs typeface="Calibri"/>
                <a:sym typeface="Calibri"/>
              </a:rPr>
              <a:t>T</a:t>
            </a:r>
            <a:r>
              <a:rPr lang="en" sz="1300">
                <a:solidFill>
                  <a:srgbClr val="1D2125"/>
                </a:solidFill>
                <a:highlight>
                  <a:srgbClr val="F5F5F5"/>
                </a:highlight>
                <a:latin typeface="Calibri"/>
                <a:ea typeface="Calibri"/>
                <a:cs typeface="Calibri"/>
                <a:sym typeface="Calibri"/>
              </a:rPr>
              <a:t>he tables shows the value, in dollars, of a laptop originally purchased for $1,500 and losing 35 of its value every year after purchase.</a:t>
            </a:r>
            <a:endParaRPr sz="1300">
              <a:highlight>
                <a:srgbClr val="F5F5F5"/>
              </a:highlight>
              <a:latin typeface="Calibri"/>
              <a:ea typeface="Calibri"/>
              <a:cs typeface="Calibri"/>
              <a:sym typeface="Calibri"/>
            </a:endParaRPr>
          </a:p>
        </p:txBody>
      </p:sp>
      <p:graphicFrame>
        <p:nvGraphicFramePr>
          <p:cNvPr id="428" name="Google Shape;428;p33"/>
          <p:cNvGraphicFramePr/>
          <p:nvPr/>
        </p:nvGraphicFramePr>
        <p:xfrm>
          <a:off x="4907300" y="1936163"/>
          <a:ext cx="3000000" cy="3000000"/>
        </p:xfrm>
        <a:graphic>
          <a:graphicData uri="http://schemas.openxmlformats.org/drawingml/2006/table">
            <a:tbl>
              <a:tblPr>
                <a:noFill/>
                <a:tableStyleId>{0786F824-D1DD-4218-93BA-40A55895CAA7}</a:tableStyleId>
              </a:tblPr>
              <a:tblGrid>
                <a:gridCol w="1930325"/>
                <a:gridCol w="1930325"/>
              </a:tblGrid>
              <a:tr h="461300">
                <a:tc>
                  <a:txBody>
                    <a:bodyPr/>
                    <a:lstStyle/>
                    <a:p>
                      <a:pPr indent="0" lvl="0" marL="0" rtl="0" algn="ctr">
                        <a:lnSpc>
                          <a:spcPct val="115000"/>
                        </a:lnSpc>
                        <a:spcBef>
                          <a:spcPts val="0"/>
                        </a:spcBef>
                        <a:spcAft>
                          <a:spcPts val="0"/>
                        </a:spcAft>
                        <a:buNone/>
                      </a:pPr>
                      <a:r>
                        <a:rPr b="1" lang="en">
                          <a:solidFill>
                            <a:schemeClr val="lt1"/>
                          </a:solidFill>
                        </a:rPr>
                        <a:t>years since </a:t>
                      </a:r>
                      <a:br>
                        <a:rPr b="1" lang="en">
                          <a:solidFill>
                            <a:schemeClr val="lt1"/>
                          </a:solidFill>
                        </a:rPr>
                      </a:br>
                      <a:r>
                        <a:rPr b="1" lang="en">
                          <a:solidFill>
                            <a:schemeClr val="lt1"/>
                          </a:solidFill>
                        </a:rPr>
                        <a:t>purchase</a:t>
                      </a:r>
                      <a:endParaRPr b="1">
                        <a:solidFill>
                          <a:schemeClr val="lt1"/>
                        </a:solidFill>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c>
                  <a:txBody>
                    <a:bodyPr/>
                    <a:lstStyle/>
                    <a:p>
                      <a:pPr indent="0" lvl="0" marL="0" rtl="0" algn="ctr">
                        <a:lnSpc>
                          <a:spcPct val="115000"/>
                        </a:lnSpc>
                        <a:spcBef>
                          <a:spcPts val="0"/>
                        </a:spcBef>
                        <a:spcAft>
                          <a:spcPts val="0"/>
                        </a:spcAft>
                        <a:buNone/>
                      </a:pPr>
                      <a:r>
                        <a:rPr b="1" lang="en">
                          <a:solidFill>
                            <a:schemeClr val="lt1"/>
                          </a:solidFill>
                        </a:rPr>
                        <a:t>value in dollars</a:t>
                      </a:r>
                      <a:endParaRPr b="1">
                        <a:solidFill>
                          <a:schemeClr val="lt1"/>
                        </a:solidFill>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solidFill>
                      <a:srgbClr val="0B5B51"/>
                    </a:solidFill>
                  </a:tcPr>
                </a:tc>
              </a:tr>
              <a:tr h="261300">
                <a:tc>
                  <a:txBody>
                    <a:bodyPr/>
                    <a:lstStyle/>
                    <a:p>
                      <a:pPr indent="0" lvl="0" marL="0" rtl="0" algn="ctr">
                        <a:lnSpc>
                          <a:spcPct val="115000"/>
                        </a:lnSpc>
                        <a:spcBef>
                          <a:spcPts val="0"/>
                        </a:spcBef>
                        <a:spcAft>
                          <a:spcPts val="0"/>
                        </a:spcAft>
                        <a:buNone/>
                      </a:pPr>
                      <a:r>
                        <a:rPr lang="en"/>
                        <a:t>0</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1,500</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r>
              <a:tr h="261300">
                <a:tc>
                  <a:txBody>
                    <a:bodyPr/>
                    <a:lstStyle/>
                    <a:p>
                      <a:pPr indent="0" lvl="0" marL="0" rtl="0" algn="ctr">
                        <a:lnSpc>
                          <a:spcPct val="115000"/>
                        </a:lnSpc>
                        <a:spcBef>
                          <a:spcPts val="0"/>
                        </a:spcBef>
                        <a:spcAft>
                          <a:spcPts val="0"/>
                        </a:spcAft>
                        <a:buNone/>
                      </a:pPr>
                      <a:r>
                        <a:rPr lang="en"/>
                        <a:t>1</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600</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r>
              <a:tr h="261300">
                <a:tc>
                  <a:txBody>
                    <a:bodyPr/>
                    <a:lstStyle/>
                    <a:p>
                      <a:pPr indent="0" lvl="0" marL="0" rtl="0" algn="ctr">
                        <a:lnSpc>
                          <a:spcPct val="115000"/>
                        </a:lnSpc>
                        <a:spcBef>
                          <a:spcPts val="0"/>
                        </a:spcBef>
                        <a:spcAft>
                          <a:spcPts val="0"/>
                        </a:spcAft>
                        <a:buNone/>
                      </a:pPr>
                      <a:r>
                        <a:rPr lang="en"/>
                        <a:t>2</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240</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r>
              <a:tr h="261300">
                <a:tc>
                  <a:txBody>
                    <a:bodyPr/>
                    <a:lstStyle/>
                    <a:p>
                      <a:pPr indent="0" lvl="0" marL="0" rtl="0" algn="ctr">
                        <a:lnSpc>
                          <a:spcPct val="115000"/>
                        </a:lnSpc>
                        <a:spcBef>
                          <a:spcPts val="0"/>
                        </a:spcBef>
                        <a:spcAft>
                          <a:spcPts val="0"/>
                        </a:spcAft>
                        <a:buNone/>
                      </a:pPr>
                      <a:r>
                        <a:rPr lang="en"/>
                        <a:t>3</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96</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r>
              <a:tr h="261300">
                <a:tc>
                  <a:txBody>
                    <a:bodyPr/>
                    <a:lstStyle/>
                    <a:p>
                      <a:pPr indent="0" lvl="0" marL="0" rtl="0" algn="ctr">
                        <a:lnSpc>
                          <a:spcPct val="115000"/>
                        </a:lnSpc>
                        <a:spcBef>
                          <a:spcPts val="0"/>
                        </a:spcBef>
                        <a:spcAft>
                          <a:spcPts val="0"/>
                        </a:spcAft>
                        <a:buNone/>
                      </a:pPr>
                      <a:r>
                        <a:rPr lang="en"/>
                        <a:t>4</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38.4</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r>
              <a:tr h="261300">
                <a:tc>
                  <a:txBody>
                    <a:bodyPr/>
                    <a:lstStyle/>
                    <a:p>
                      <a:pPr indent="0" lvl="0" marL="0" rtl="0" algn="ctr">
                        <a:lnSpc>
                          <a:spcPct val="115000"/>
                        </a:lnSpc>
                        <a:spcBef>
                          <a:spcPts val="0"/>
                        </a:spcBef>
                        <a:spcAft>
                          <a:spcPts val="0"/>
                        </a:spcAft>
                        <a:buNone/>
                      </a:pPr>
                      <a:r>
                        <a:rPr lang="en"/>
                        <a:t>5</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t>15.36</a:t>
                      </a:r>
                      <a:endParaRPr/>
                    </a:p>
                  </a:txBody>
                  <a:tcPr marT="19050" marB="19050" marR="28575" marL="28575" anchor="b">
                    <a:lnL cap="flat" cmpd="sng" w="9525">
                      <a:solidFill>
                        <a:srgbClr val="0B5B51"/>
                      </a:solidFill>
                      <a:prstDash val="solid"/>
                      <a:round/>
                      <a:headEnd len="sm" w="sm" type="none"/>
                      <a:tailEnd len="sm" w="sm" type="none"/>
                    </a:lnL>
                    <a:lnR cap="flat" cmpd="sng" w="9525">
                      <a:solidFill>
                        <a:srgbClr val="0B5B51"/>
                      </a:solidFill>
                      <a:prstDash val="solid"/>
                      <a:round/>
                      <a:headEnd len="sm" w="sm" type="none"/>
                      <a:tailEnd len="sm" w="sm" type="none"/>
                    </a:lnR>
                    <a:lnT cap="flat" cmpd="sng" w="9525">
                      <a:solidFill>
                        <a:srgbClr val="0B5B51"/>
                      </a:solidFill>
                      <a:prstDash val="solid"/>
                      <a:round/>
                      <a:headEnd len="sm" w="sm" type="none"/>
                      <a:tailEnd len="sm" w="sm" type="none"/>
                    </a:lnT>
                    <a:lnB cap="flat" cmpd="sng" w="9525">
                      <a:solidFill>
                        <a:srgbClr val="0B5B51"/>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34" name="Google Shape;434;p34"/>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35" name="Google Shape;435;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6" name="Google Shape;436;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5.10 Looking at Rates of Change</a:t>
            </a:r>
            <a:endParaRPr/>
          </a:p>
        </p:txBody>
      </p:sp>
      <p:graphicFrame>
        <p:nvGraphicFramePr>
          <p:cNvPr id="437" name="Google Shape;437;p34"/>
          <p:cNvGraphicFramePr/>
          <p:nvPr/>
        </p:nvGraphicFramePr>
        <p:xfrm>
          <a:off x="311700" y="1764100"/>
          <a:ext cx="3000000" cy="3000000"/>
        </p:xfrm>
        <a:graphic>
          <a:graphicData uri="http://schemas.openxmlformats.org/drawingml/2006/table">
            <a:tbl>
              <a:tblPr>
                <a:noFill/>
                <a:tableStyleId>{519E4386-6E0E-4343-AE96-41547C08F838}</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Calculate the </a:t>
                      </a:r>
                      <a:r>
                        <a:rPr lang="en" sz="1800">
                          <a:solidFill>
                            <a:srgbClr val="424242"/>
                          </a:solidFill>
                          <a:latin typeface="Calibri"/>
                          <a:ea typeface="Calibri"/>
                          <a:cs typeface="Calibri"/>
                          <a:sym typeface="Calibri"/>
                        </a:rPr>
                        <a:t>average rate of change of a function over a</a:t>
                      </a:r>
                      <a:r>
                        <a:rPr lang="en" sz="1800">
                          <a:solidFill>
                            <a:srgbClr val="424242"/>
                          </a:solidFill>
                          <a:latin typeface="Calibri"/>
                          <a:ea typeface="Calibri"/>
                          <a:cs typeface="Calibri"/>
                          <a:sym typeface="Calibri"/>
                        </a:rPr>
                        <a:t> specified period of time.</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Recognize how the average rate of change of an exponential function differs </a:t>
                      </a:r>
                      <a:r>
                        <a:rPr lang="en" sz="1800">
                          <a:solidFill>
                            <a:srgbClr val="424242"/>
                          </a:solidFill>
                          <a:latin typeface="Calibri"/>
                          <a:ea typeface="Calibri"/>
                          <a:cs typeface="Calibri"/>
                          <a:sym typeface="Calibri"/>
                        </a:rPr>
                        <a:t>from that of a linear function</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