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871CFB9-5204-4656-88C7-0991FAE8E17D}">
  <a:tblStyle styleId="{F871CFB9-5204-4656-88C7-0991FAE8E17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2i4y51dgaw"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9.xml"/><Relationship Id="rId4" Type="http://schemas.openxmlformats.org/officeDocument/2006/relationships/hyperlink" Target="https://www.desmos.com/calculator/u9muqglu26"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How to Get Started</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2"/>
              </a:rPr>
              <a:t>Slide 2: How to use these slides</a:t>
            </a:r>
            <a:endParaRPr/>
          </a:p>
          <a:p>
            <a:pPr indent="-298450" lvl="1" marL="914400" rtl="0" algn="l">
              <a:spcBef>
                <a:spcPts val="0"/>
              </a:spcBef>
              <a:spcAft>
                <a:spcPts val="0"/>
              </a:spcAft>
              <a:buSzPts val="1100"/>
              <a:buChar char="○"/>
            </a:pPr>
            <a:r>
              <a:rPr lang="en" u="sng">
                <a:solidFill>
                  <a:schemeClr val="hlink"/>
                </a:solidFill>
                <a:hlinkClick r:id="rId3"/>
              </a:rPr>
              <a:t>Check out the digital quick start guide!</a:t>
            </a:r>
            <a:r>
              <a:rPr lang="en"/>
              <a:t>	</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4"/>
              </a:rPr>
              <a:t>Slide 3: Reference Key of Icons</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activity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extend their understanding of falling objects to model projectile motion with quadratic functions. They explore zeros, vertices, and appropriate domains. Starting with a linear model for upward motion, they adjust it for gravity, discovering that adding a squared term creates the curved path of a quadratic function.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A6(A) determine the domain and range of quadratic functions and represent the domain and range using inequalities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2(E) use visual, contextual, and linguistic support to enhance and confirm understanding of increasingly complex and elaborated spoken language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 need, concrete vocabulary, including key words and expressions needed for basic communication in academic and social contexts,to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4(F) use visual and contextual support and support from peers and teachers to read grade- appropriate content area text, enhance and confirm understanding, and develop vocabulary, grasp of language structures, and background knowledge needed to comprehend increasingly challenging language</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warm-up, students imagine an object moving upward at a constant speed, modeled by a linear function. This prepares them to explore a more realistic quadratic model with gravity in the next activity. Using a spreadsheet helps students practice choosing tools strategically.</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a student to read the opening paragraph of the activity aloud.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help students visualize the situation described, consider sketching a picture of a cannon pointing straight up, 10 feet above the ground.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consider what a speed of 406 feet per second means in more concrete terms. How fast is that?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may be more familiar with miles per hour. Tell students that the speed of 406 feet per second is about 277 miles per hour.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Consider arranging students in groups of two so they can divide up the calculations needed to complete the table. Provide access to calculators, if requested..</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416</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	b.	822</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	c.	1228</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	d.	1634</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	e.	2040</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	f.	10 + 406</a:t>
            </a:r>
            <a:r>
              <a:rPr i="1" lang="en" sz="1300">
                <a:solidFill>
                  <a:schemeClr val="dk1"/>
                </a:solidFill>
                <a:latin typeface="Times New Roman"/>
                <a:ea typeface="Times New Roman"/>
                <a:cs typeface="Times New Roman"/>
                <a:sym typeface="Times New Roman"/>
              </a:rPr>
              <a:t>t</a:t>
            </a:r>
            <a:endParaRPr i="1" sz="1300">
              <a:solidFill>
                <a:schemeClr val="dk1"/>
              </a:solidFill>
              <a:latin typeface="Times New Roman"/>
              <a:ea typeface="Times New Roman"/>
              <a:cs typeface="Times New Roman"/>
              <a:sym typeface="Times New Roman"/>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how the values in the table are changing and what equation would describe the height of the cannonball if there were no gravity. Even without graphing, students should notice that the height of the cannonball over time is a linear function, given the repeated addition of 406 feet every time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increases by 1.</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Tell students that, in the next activity, they will look at some actual heights of the cannonball.</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8 Discussion Supports: Conversing, Representing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Use this routine to amplify mathematical uses of language to describe comparisons between the tables and graphs. After students share an observation, invite them to repeat their reasoning using mathematical language relevant to the lesson. Consider inviting the remaining students to repeat these phrases to provide additional opportunities for all students to produce language as they interpret the reasoning of others.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Representation: Develop Language and Symbols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Use color-coding and annotations to highlight connections between representations in a problem. For example, ask students to highlight the actual height value and the hypothetical data values in the graph to show the contrast in values.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1200"/>
              </a:spcAft>
              <a:buNone/>
            </a:pPr>
            <a:r>
              <a:rPr i="1" lang="en">
                <a:solidFill>
                  <a:schemeClr val="dk1"/>
                </a:solidFill>
                <a:latin typeface="Noto Sans"/>
                <a:ea typeface="Noto Sans"/>
                <a:cs typeface="Noto Sans"/>
                <a:sym typeface="Noto Sans"/>
              </a:rPr>
              <a:t>Supports accessibility for: Visual-spatial processing</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90cba1e45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90cba1e45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compare constant-speed (linear) motion with motion affected by gravity, where adding a quadratic term “bends” the graph. They use differences between the no-gravity and gravity cases to see how height changes over time and reason about the quadratic relationship. Using spreadsheets or graphing tools supports strategic tool use.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Arrange students in groups of two.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Give students a minute of quiet time to think about the first question, and then time to share their observations with their partner.</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Tell students that they will need to reference their work in the warm up.</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Some students may choose to use a spreadsheet tool to extend the pattern, and subsequently to use graphing technology to plot the data. Make these tools accessible, in case requested.</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1000"/>
              </a:spcAft>
              <a:buNone/>
            </a:pPr>
            <a:r>
              <a:rPr b="1" lang="en" sz="1300">
                <a:solidFill>
                  <a:srgbClr val="1D2125"/>
                </a:solidFill>
                <a:latin typeface="Calibri"/>
                <a:ea typeface="Calibri"/>
                <a:cs typeface="Calibri"/>
                <a:sym typeface="Calibri"/>
              </a:rPr>
              <a:t>Answers, additional questions, synthesis, and anticipated misconceptions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850a9d65c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850a9d65c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	The actual height values are all less than the hypothetical ones (except the first, before the cannonball has been fired).</a:t>
            </a:r>
            <a:endParaRPr sz="1300">
              <a:solidFill>
                <a:srgbClr val="1D2125"/>
              </a:solidFill>
              <a:latin typeface="Calibri"/>
              <a:ea typeface="Calibri"/>
              <a:cs typeface="Calibri"/>
              <a:sym typeface="Calibri"/>
            </a:endParaRPr>
          </a:p>
          <a:p>
            <a:pPr indent="457200" lvl="0" marL="0" rtl="0" algn="l">
              <a:spcBef>
                <a:spcPts val="0"/>
              </a:spcBef>
              <a:spcAft>
                <a:spcPts val="0"/>
              </a:spcAft>
              <a:buNone/>
            </a:pPr>
            <a:r>
              <a:rPr lang="en" sz="1300">
                <a:solidFill>
                  <a:srgbClr val="1D2125"/>
                </a:solidFill>
                <a:latin typeface="Calibri"/>
                <a:ea typeface="Calibri"/>
                <a:cs typeface="Calibri"/>
                <a:sym typeface="Calibri"/>
              </a:rPr>
              <a:t>•	The difference between the distances after some number of seconds is not constant. For example, 1 second after firing, the</a:t>
            </a:r>
            <a:endParaRPr sz="1300">
              <a:solidFill>
                <a:srgbClr val="1D2125"/>
              </a:solidFill>
              <a:latin typeface="Calibri"/>
              <a:ea typeface="Calibri"/>
              <a:cs typeface="Calibri"/>
              <a:sym typeface="Calibri"/>
            </a:endParaRPr>
          </a:p>
          <a:p>
            <a:pPr indent="457200" lvl="0" marL="457200" rtl="0" algn="l">
              <a:spcBef>
                <a:spcPts val="0"/>
              </a:spcBef>
              <a:spcAft>
                <a:spcPts val="0"/>
              </a:spcAft>
              <a:buNone/>
            </a:pPr>
            <a:r>
              <a:rPr lang="en" sz="1300">
                <a:solidFill>
                  <a:srgbClr val="1D2125"/>
                </a:solidFill>
                <a:latin typeface="Calibri"/>
                <a:ea typeface="Calibri"/>
                <a:cs typeface="Calibri"/>
                <a:sym typeface="Calibri"/>
              </a:rPr>
              <a:t> distances in the two tables are 416 and 400, a difference of 16 feet. Two seconds after firing, the difference between the two</a:t>
            </a:r>
            <a:endParaRPr sz="1300">
              <a:solidFill>
                <a:srgbClr val="1D2125"/>
              </a:solidFill>
              <a:latin typeface="Calibri"/>
              <a:ea typeface="Calibri"/>
              <a:cs typeface="Calibri"/>
              <a:sym typeface="Calibri"/>
            </a:endParaRPr>
          </a:p>
          <a:p>
            <a:pPr indent="457200" lvl="0" marL="457200" rtl="0" algn="l">
              <a:spcBef>
                <a:spcPts val="0"/>
              </a:spcBef>
              <a:spcAft>
                <a:spcPts val="0"/>
              </a:spcAft>
              <a:buNone/>
            </a:pPr>
            <a:r>
              <a:rPr lang="en" sz="1300">
                <a:solidFill>
                  <a:srgbClr val="1D2125"/>
                </a:solidFill>
                <a:latin typeface="Calibri"/>
                <a:ea typeface="Calibri"/>
                <a:cs typeface="Calibri"/>
                <a:sym typeface="Calibri"/>
              </a:rPr>
              <a:t> values is 64 feet.</a:t>
            </a:r>
            <a:endParaRPr sz="1300">
              <a:solidFill>
                <a:srgbClr val="1D2125"/>
              </a:solidFill>
              <a:latin typeface="Calibri"/>
              <a:ea typeface="Calibri"/>
              <a:cs typeface="Calibri"/>
              <a:sym typeface="Calibri"/>
            </a:endParaRPr>
          </a:p>
          <a:p>
            <a:pPr indent="45720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 </a:t>
            </a: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https://www.desmos.com/calculator/2i4y51dgaw</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rgbClr val="1D2125"/>
                </a:solidFill>
                <a:latin typeface="Calibri"/>
                <a:ea typeface="Calibri"/>
                <a:cs typeface="Calibri"/>
                <a:sym typeface="Calibri"/>
              </a:rPr>
              <a:t>b. The dots (triangles) that form a straight line represent the hypothetical data that ignore gravity. The dots that form a curve represent the actual heights. They both start at the same place (0,10). The hypothetical data show the heights increasing at a constant rate, in a linear pattern, while the actual data show values growing more slowly each successive second.</a:t>
            </a:r>
            <a:endParaRPr baseline="30000"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406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Notice that gravity caused the heights to decrease, so, the effect of gravity is to subtract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 equation for the actual height of the cannonball is </a:t>
            </a:r>
            <a:r>
              <a:rPr i="1" lang="en" sz="1300">
                <a:solidFill>
                  <a:schemeClr val="dk1"/>
                </a:solidFill>
                <a:latin typeface="Times New Roman"/>
                <a:ea typeface="Times New Roman"/>
                <a:cs typeface="Times New Roman"/>
                <a:sym typeface="Times New Roman"/>
              </a:rPr>
              <a:t>d </a:t>
            </a:r>
            <a:r>
              <a:rPr lang="en" sz="1300">
                <a:solidFill>
                  <a:schemeClr val="dk1"/>
                </a:solidFill>
                <a:latin typeface="Calibri"/>
                <a:ea typeface="Calibri"/>
                <a:cs typeface="Calibri"/>
                <a:sym typeface="Calibri"/>
              </a:rPr>
              <a:t>= 10 + 406</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Anticipated Misconceptions</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comparing the tables, some students may make observations that lack the detail needed to write an equation for the actual height. Prompt them to rewrite the outputs for the actual height in terms of the hypothetical height (400 = 416 − 16, 758 = 822 − 64, 1084 =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1228 − 144, and so on). Show them values of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from a previous lesson to help them see and extend the pattern to write the equation.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Synthesis</a:t>
            </a:r>
            <a:endParaRPr b="1"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compare the two tables and graphs, noting that the second includes gravity’s effect. Highlight how each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-value’s output decreases by 16</a:t>
            </a:r>
            <a:r>
              <a:rPr i="1" lang="en" sz="1300">
                <a:solidFill>
                  <a:schemeClr val="dk1"/>
                </a:solidFill>
                <a:latin typeface="Times New Roman"/>
                <a:ea typeface="Times New Roman"/>
                <a:cs typeface="Times New Roman"/>
                <a:sym typeface="Times New Roman"/>
              </a:rPr>
              <a:t>t</a:t>
            </a:r>
            <a:r>
              <a:rPr baseline="30000" i="1" lang="en" sz="1300">
                <a:solidFill>
                  <a:schemeClr val="dk1"/>
                </a:solidFill>
                <a:latin typeface="Times New Roman"/>
                <a:ea typeface="Times New Roman"/>
                <a:cs typeface="Times New Roman"/>
                <a:sym typeface="Times New Roman"/>
              </a:rPr>
              <a:t>2</a:t>
            </a:r>
            <a:r>
              <a:rPr lang="en" sz="1300">
                <a:solidFill>
                  <a:schemeClr val="dk1"/>
                </a:solidFill>
                <a:latin typeface="Calibri"/>
                <a:ea typeface="Calibri"/>
                <a:cs typeface="Calibri"/>
                <a:sym typeface="Calibri"/>
              </a:rPr>
              <a:t> feet compared to the first table. Represent the situation with d = 10 + 406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− 16</a:t>
            </a:r>
            <a:r>
              <a:rPr i="1" lang="en" sz="1300">
                <a:solidFill>
                  <a:schemeClr val="dk1"/>
                </a:solidFill>
                <a:latin typeface="Times New Roman"/>
                <a:ea typeface="Times New Roman"/>
                <a:cs typeface="Times New Roman"/>
                <a:sym typeface="Times New Roman"/>
              </a:rPr>
              <a:t>t</a:t>
            </a:r>
            <a:r>
              <a:rPr baseline="30000" i="1" lang="en" sz="1300">
                <a:solidFill>
                  <a:schemeClr val="dk1"/>
                </a:solidFill>
                <a:latin typeface="Times New Roman"/>
                <a:ea typeface="Times New Roman"/>
                <a:cs typeface="Times New Roman"/>
                <a:sym typeface="Times New Roman"/>
              </a:rPr>
              <a:t>2</a:t>
            </a:r>
            <a:r>
              <a:rPr lang="en" sz="1300">
                <a:solidFill>
                  <a:schemeClr val="dk1"/>
                </a:solidFill>
                <a:latin typeface="Calibri"/>
                <a:ea typeface="Calibri"/>
                <a:cs typeface="Calibri"/>
                <a:sym typeface="Calibri"/>
              </a:rPr>
              <a:t>. Discuss:</a:t>
            </a:r>
            <a:endParaRPr sz="1300">
              <a:solidFill>
                <a:schemeClr val="dk1"/>
              </a:solidFill>
              <a:latin typeface="Calibri"/>
              <a:ea typeface="Calibri"/>
              <a:cs typeface="Calibri"/>
              <a:sym typeface="Calibri"/>
            </a:endParaRPr>
          </a:p>
          <a:p>
            <a:pPr indent="-298450" lvl="0" marL="457200" rtl="0" algn="l">
              <a:lnSpc>
                <a:spcPct val="100000"/>
              </a:lnSpc>
              <a:spcBef>
                <a:spcPts val="1200"/>
              </a:spcBef>
              <a:spcAft>
                <a:spcPts val="0"/>
              </a:spcAft>
              <a:buClr>
                <a:schemeClr val="dk1"/>
              </a:buClr>
              <a:buSzPts val="1100"/>
              <a:buChar char="●"/>
            </a:pPr>
            <a:r>
              <a:rPr lang="en" sz="1300">
                <a:solidFill>
                  <a:schemeClr val="dk1"/>
                </a:solidFill>
                <a:latin typeface="Calibri"/>
                <a:ea typeface="Calibri"/>
                <a:cs typeface="Calibri"/>
                <a:sym typeface="Calibri"/>
              </a:rPr>
              <a:t>10: initial height (feet)</a:t>
            </a:r>
            <a:endParaRPr sz="1300">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Char char="●"/>
            </a:pPr>
            <a:r>
              <a:rPr lang="en" sz="1300">
                <a:solidFill>
                  <a:schemeClr val="dk1"/>
                </a:solidFill>
                <a:latin typeface="Calibri"/>
                <a:ea typeface="Calibri"/>
                <a:cs typeface="Calibri"/>
                <a:sym typeface="Calibri"/>
              </a:rPr>
              <a:t>406</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upward velocity term</a:t>
            </a:r>
            <a:endParaRPr sz="1300">
              <a:solidFill>
                <a:schemeClr val="dk1"/>
              </a:solidFill>
              <a:latin typeface="Calibri"/>
              <a:ea typeface="Calibri"/>
              <a:cs typeface="Calibri"/>
              <a:sym typeface="Calibri"/>
            </a:endParaRPr>
          </a:p>
          <a:p>
            <a:pPr indent="-298450" lvl="0" marL="457200" rtl="0" algn="l">
              <a:lnSpc>
                <a:spcPct val="100000"/>
              </a:lnSpc>
              <a:spcBef>
                <a:spcPts val="0"/>
              </a:spcBef>
              <a:spcAft>
                <a:spcPts val="0"/>
              </a:spcAft>
              <a:buClr>
                <a:schemeClr val="dk1"/>
              </a:buClr>
              <a:buSzPts val="1100"/>
              <a:buChar char="●"/>
            </a:pPr>
            <a:r>
              <a:rPr lang="en" sz="1300">
                <a:solidFill>
                  <a:schemeClr val="dk1"/>
                </a:solidFill>
                <a:latin typeface="Calibri"/>
                <a:ea typeface="Calibri"/>
                <a:cs typeface="Calibri"/>
                <a:sym typeface="Calibri"/>
              </a:rPr>
              <a:t>−16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effect of gravity</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Explain that adding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changes the graph from a line to a curve because the upward distance decreases over time until the cannonball falls.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subtract the effects of gravity.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Be sure to subtract the effects of gravity.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Subtract the effect of gravity from the starting point and constant rate.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a:t>
            </a:r>
            <a:r>
              <a:rPr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The 220 is the initial velocity, not the starting height.</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89a5c0d70d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89a5c0d70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The Effect of Gravity on Motion</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AutoNum type="arabicPeriod"/>
            </a:pPr>
            <a:r>
              <a:rPr lang="en" sz="1300">
                <a:solidFill>
                  <a:schemeClr val="dk1"/>
                </a:solidFill>
                <a:latin typeface="Calibri"/>
                <a:ea typeface="Calibri"/>
                <a:cs typeface="Calibri"/>
                <a:sym typeface="Calibri"/>
              </a:rPr>
              <a:t>130 ft per second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6</a:t>
            </a:r>
            <a:r>
              <a:rPr baseline="-25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endParaRPr sz="8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Develop Language and Symbols</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Create a display of important terms and vocabulary. Invite students to suggest language or diagrams to include that will support their understanding of: vertex of the graph, zero of the function, and parabola.</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Conceptual processing; Language</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graph and interpret a quadratic model of projectile motion, identify a reasonable domain, and connect the vertex to the cannonball’s maximum height and the positive zero to when it hits the ground.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Ensure students have access to Desmos or another graphing tool.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needed, model how to adjust graphing boundaries.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Observe how students estimate points on the graph; demonstrate tracing or finding coordinates if support is needed.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“Is this equation a good model for predicting the cannonball’s height after 10 seconds? After 1 minute?”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The cannonball is fired from 50 feet off of the ground.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b.	The initial upward velocity is 312 feet per second.</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c.	The effect of gravity pulling the cannonball back to the ground.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4"/>
              </a:rPr>
              <a:t>https://www.desmos.com/calculator/u9muqglu26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and activity synthesis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85e7b91378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85e7b91378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	</a:t>
            </a:r>
            <a:r>
              <a:rPr lang="en" sz="1300">
                <a:solidFill>
                  <a:schemeClr val="dk1"/>
                </a:solidFill>
                <a:latin typeface="Calibri"/>
                <a:ea typeface="Calibri"/>
                <a:cs typeface="Calibri"/>
                <a:sym typeface="Calibri"/>
              </a:rPr>
              <a:t>The distance from the ground increases, reaches a peak, and then decreases, which makes sense in the situation. It also looks</a:t>
            </a:r>
            <a:endParaRPr sz="1300">
              <a:solidFill>
                <a:schemeClr val="dk1"/>
              </a:solidFill>
              <a:latin typeface="Calibri"/>
              <a:ea typeface="Calibri"/>
              <a:cs typeface="Calibri"/>
              <a:sym typeface="Calibri"/>
            </a:endParaRPr>
          </a:p>
          <a:p>
            <a:pPr indent="0" lvl="0" marL="914400" rtl="0" algn="l">
              <a:spcBef>
                <a:spcPts val="0"/>
              </a:spcBef>
              <a:spcAft>
                <a:spcPts val="0"/>
              </a:spcAft>
              <a:buNone/>
            </a:pPr>
            <a:r>
              <a:rPr lang="en" sz="1300">
                <a:solidFill>
                  <a:schemeClr val="dk1"/>
                </a:solidFill>
                <a:latin typeface="Calibri"/>
                <a:ea typeface="Calibri"/>
                <a:cs typeface="Calibri"/>
                <a:sym typeface="Calibri"/>
              </a:rPr>
              <a:t>like the distance from the ground decreases in the same way that it increased on the way up. The graph tells us the cannonball went up in the air, and then fell back down to the ground.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457200" rtl="0" algn="l">
              <a:spcBef>
                <a:spcPts val="0"/>
              </a:spcBef>
              <a:spcAft>
                <a:spcPts val="0"/>
              </a:spcAft>
              <a:buNone/>
            </a:pPr>
            <a:r>
              <a:rPr lang="en" sz="1300">
                <a:solidFill>
                  <a:schemeClr val="dk1"/>
                </a:solidFill>
                <a:latin typeface="Calibri"/>
                <a:ea typeface="Calibri"/>
                <a:cs typeface="Calibri"/>
                <a:sym typeface="Calibri"/>
              </a:rPr>
              <a:t>The shape of the quadratic function is called a parabola. It has a “U” shape.</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a:t>
            </a:r>
            <a:r>
              <a:rPr lang="en" sz="1300">
                <a:solidFill>
                  <a:schemeClr val="dk1"/>
                </a:solidFill>
                <a:latin typeface="Calibri"/>
                <a:ea typeface="Calibri"/>
                <a:cs typeface="Calibri"/>
                <a:sym typeface="Calibri"/>
              </a:rPr>
              <a:t>The cannonball gets up to a little over 1500 feet, maybe to 1600 feet, at around 10 seconds.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c. 	</a:t>
            </a:r>
            <a:r>
              <a:rPr lang="en" sz="1300">
                <a:solidFill>
                  <a:schemeClr val="dk1"/>
                </a:solidFill>
                <a:latin typeface="Calibri"/>
                <a:ea typeface="Calibri"/>
                <a:cs typeface="Calibri"/>
                <a:sym typeface="Calibri"/>
              </a:rPr>
              <a:t>The cannonball hits the ground a little bit before 20 seconds.</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The equation is a good model for the height of the cannonball from the time it is launched,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until the time it lands, just before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20. For times outside of these values, the function values do not mean anything in the context (for example, for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21 the function would place the cannonball underground).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observations and interpretations of the graph. Highlight the following points: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Char char="●"/>
            </a:pPr>
            <a:r>
              <a:rPr lang="en" sz="1300">
                <a:solidFill>
                  <a:schemeClr val="dk1"/>
                </a:solidFill>
                <a:latin typeface="Calibri"/>
                <a:ea typeface="Calibri"/>
                <a:cs typeface="Calibri"/>
                <a:sym typeface="Calibri"/>
              </a:rPr>
              <a:t>The graph representing a quadratic function is a parabola, which is a special kind of U shape. We will learn more about the geometry of this shape in a later course, but for now, notice that there is a point when the graph changes direction, from going up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to going down (or changes from going down to going up). We call this point the vertex of the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previous activity, we plotted a limited set of points, so we could not tell where the vertex of the graph was. In this graph, we are able to identify the vertex. In this situation, the vertex tells us the maximum height that the cannonball reaches and the number of seconds after launch that it took before it starts to fall.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In this graph, we can also see that the height of the cannonball is 0 when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is a little less than 20. That point, the horizontal intercept, relates to the zero of the function, or an input value that produces 0 for the output. In this situation, the zero tells us when the cannonball hits the ground.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Even though we can continue the graph beyond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20, in this situation any output values beyond that point would not have any meaning. After the cannonball hits the ground, the function is no longer appropriate for modeling the movement of the cannonball. Likewise, the function is not appropriate before t=0 or before the cannon is fired. In this situation, a domain between 0 and just below 20 seconds is appropriate.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85fede3db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85fede3db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equation here would be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50 + 800</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Since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(10) = 6450 and there are 5280 feet in a mile, this cannonball would reach over a mile in height. This could also be seen by graphing the function.</a:t>
            </a:r>
            <a:r>
              <a:rPr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2"/>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835a43fe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835a43fe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time when the rocket hits the ground.</a:t>
            </a:r>
            <a:endParaRPr i="1" sz="18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peak, or vertex, of the graph is at approximately 260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height at 1 second.</a:t>
            </a:r>
            <a:endParaRPr i="1" sz="18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velocity.</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Reading Graphs of Quadratics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 feet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Approximately 62 feet.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Approximately 1.75 seconds.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Look at where the object has a height of 0 feet, or the zero of the function. This happens at approximately 3.75 seconds. Notice there would be another zero on the graph of the function to the left of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but that does not make sense in the problem because the object was thrown from 5 feet.</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The graph intersects the vertical axis at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indicates that the initial velocity of the rocket was 100 feet per second upward.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indicates the effect of gravity pulling the rocket back toward Earth.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about 6.3 seconds.</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Possible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The distance an object travels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seconds after being dropped.</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The height of an object that is dropped from a height of 400 feet.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c.	The height of an object that is shot up from 50 feet above the ground at a vertical speed of 100 feet per second,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seconds after being launched.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The zero is the time when the object has traveled a distance of 0 feet. This happens at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before the object is dropped.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b.	The zero is the time when the height of the object is 0 feet, which is when it hits the ground.</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c.	The zero is the time when the height of the object is 0 feet, which is also when it hits the ground.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to students that the models seen here are simplified models, and they ignore other factors, such as air resistance. The models that scientists use to study physical phenomena are likely to be more complex than what students have seen here.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consider addressing a common misconception: that a graph of a quadratic function that represents distance-time relationship shows the physical trajectory of the object. Ask students to draw a sketch of what a bystander would see if they are facing the cannon as the ball is being launched. If needed, revisit the GeoGebra applet “Distance as a Quadratic Function of Elapsed Time” (from the previous lesson) to further emphasize this difference.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Clarify that the graph represents the height of the object as a function of time, not the path that the object travels. In the examples given here, the object just goes straight up and straight down.</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2.png"/><Relationship Id="rId7" Type="http://schemas.openxmlformats.org/officeDocument/2006/relationships/image" Target="../media/image5.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slide" Target="/ppt/slides/slide19.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youtu.be/49FLgDHdWhg?si=VYRijxDDWQ1pCXl5" TargetMode="External"/><Relationship Id="rId4" Type="http://schemas.openxmlformats.org/officeDocument/2006/relationships/hyperlink" Target="http://www.youtube.com/watch?v=49FLgDHdWhg" TargetMode="External"/><Relationship Id="rId5" Type="http://schemas.openxmlformats.org/officeDocument/2006/relationships/image" Target="../media/image2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2.png"/><Relationship Id="rId5"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slide" Target="/ppt/slides/slide21.xml"/><Relationship Id="rId5" Type="http://schemas.openxmlformats.org/officeDocument/2006/relationships/image" Target="../media/image2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21.png"/><Relationship Id="rId7" Type="http://schemas.openxmlformats.org/officeDocument/2006/relationships/image" Target="../media/image1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1.png"/><Relationship Id="rId4" Type="http://schemas.openxmlformats.org/officeDocument/2006/relationships/image" Target="../media/image16.png"/><Relationship Id="rId5" Type="http://schemas.openxmlformats.org/officeDocument/2006/relationships/image" Target="../media/image21.png"/><Relationship Id="rId6" Type="http://schemas.openxmlformats.org/officeDocument/2006/relationships/image" Target="../media/image20.png"/><Relationship Id="rId7"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7 Introduction to Quadratic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7.6 Building Quadratic Functions to Describe Situations, Part 2</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 Building Quadratic Functions to Describe Situations, Part 2</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{F871CFB9-5204-4656-88C7-0991FAE8E17D}</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Student walking up stairs while holding a large arrow and a briefcase, showing forward movement and taking charge of their learning path.&#10;" id="66" name="Google Shape;66;p10" title="Goals-6.png"/>
          <p:cNvPicPr preferRelativeResize="0"/>
          <p:nvPr/>
        </p:nvPicPr>
        <p:blipFill rotWithShape="1">
          <a:blip r:embed="rId3">
            <a:alphaModFix/>
          </a:blip>
          <a:srcRect b="0" l="0" r="0" t="0"/>
          <a:stretch/>
        </p:blipFill>
        <p:spPr>
          <a:xfrm>
            <a:off x="4850500" y="112200"/>
            <a:ext cx="4094575" cy="40945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a:t>
            </a:r>
            <a:r>
              <a:rPr lang="en">
                <a:solidFill>
                  <a:srgbClr val="F3F3F3"/>
                </a:solidFill>
              </a:rPr>
              <a: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Create quadratic functions</a:t>
            </a:r>
            <a:r>
              <a:rPr lang="en">
                <a:solidFill>
                  <a:srgbClr val="F3F3F3"/>
                </a:solidFill>
              </a:rPr>
              <a:t> and graphs </a:t>
            </a:r>
            <a:r>
              <a:rPr b="1" lang="en">
                <a:solidFill>
                  <a:srgbClr val="F3F3F3"/>
                </a:solidFill>
              </a:rPr>
              <a:t>that represent</a:t>
            </a:r>
            <a:r>
              <a:rPr lang="en">
                <a:solidFill>
                  <a:srgbClr val="F3F3F3"/>
                </a:solidFill>
              </a:rPr>
              <a:t> a situation.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Relate the vertex </a:t>
            </a:r>
            <a:r>
              <a:rPr lang="en">
                <a:solidFill>
                  <a:srgbClr val="F3F3F3"/>
                </a:solidFill>
              </a:rPr>
              <a:t>of a </a:t>
            </a:r>
            <a:r>
              <a:rPr b="1" lang="en">
                <a:solidFill>
                  <a:srgbClr val="F3F3F3"/>
                </a:solidFill>
              </a:rPr>
              <a:t>graph</a:t>
            </a:r>
            <a:r>
              <a:rPr lang="en">
                <a:solidFill>
                  <a:srgbClr val="F3F3F3"/>
                </a:solidFill>
              </a:rPr>
              <a:t> and the </a:t>
            </a:r>
            <a:r>
              <a:rPr b="1" lang="en">
                <a:solidFill>
                  <a:srgbClr val="F3F3F3"/>
                </a:solidFill>
              </a:rPr>
              <a:t>zeros of a function </a:t>
            </a:r>
            <a:r>
              <a:rPr lang="en">
                <a:solidFill>
                  <a:srgbClr val="F3F3F3"/>
                </a:solidFill>
              </a:rPr>
              <a:t>to a situation.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Know </a:t>
            </a:r>
            <a:r>
              <a:rPr lang="en">
                <a:solidFill>
                  <a:srgbClr val="F3F3F3"/>
                </a:solidFill>
              </a:rPr>
              <a:t>that the </a:t>
            </a:r>
            <a:r>
              <a:rPr b="1" lang="en">
                <a:solidFill>
                  <a:srgbClr val="F3F3F3"/>
                </a:solidFill>
              </a:rPr>
              <a:t>domain</a:t>
            </a:r>
            <a:r>
              <a:rPr lang="en">
                <a:solidFill>
                  <a:srgbClr val="F3F3F3"/>
                </a:solidFill>
              </a:rPr>
              <a:t> of a function can </a:t>
            </a:r>
            <a:r>
              <a:rPr b="1" lang="en">
                <a:solidFill>
                  <a:srgbClr val="F3F3F3"/>
                </a:solidFill>
              </a:rPr>
              <a:t>depend </a:t>
            </a:r>
            <a:r>
              <a:rPr lang="en">
                <a:solidFill>
                  <a:srgbClr val="F3F3F3"/>
                </a:solidFill>
              </a:rPr>
              <a:t>on the </a:t>
            </a:r>
            <a:r>
              <a:rPr b="1" lang="en">
                <a:solidFill>
                  <a:srgbClr val="F3F3F3"/>
                </a:solidFill>
              </a:rPr>
              <a:t>situation</a:t>
            </a:r>
            <a:r>
              <a:rPr lang="en">
                <a:solidFill>
                  <a:srgbClr val="F3F3F3"/>
                </a:solidFill>
              </a:rPr>
              <a:t> it represents.</a:t>
            </a:r>
            <a:endParaRPr>
              <a:solidFill>
                <a:srgbClr val="F3F3F3"/>
              </a:solidFill>
            </a:endParaRPr>
          </a:p>
          <a:p>
            <a:pPr indent="0" lvl="0" marL="457200" rtl="0" algn="l">
              <a:lnSpc>
                <a:spcPct val="100000"/>
              </a:lnSpc>
              <a:spcBef>
                <a:spcPts val="0"/>
              </a:spcBef>
              <a:spcAft>
                <a:spcPts val="0"/>
              </a:spcAft>
              <a:buNone/>
            </a:pPr>
            <a:r>
              <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7.6 Building Quadratic Functions to Describe Situations, Part 2</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48441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75"/>
            <a:ext cx="4745700" cy="370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Previous</a:t>
            </a:r>
            <a:endParaRPr b="1" sz="1700"/>
          </a:p>
          <a:p>
            <a:pPr indent="-311150" lvl="0" marL="457200" rtl="0" algn="l">
              <a:lnSpc>
                <a:spcPct val="100000"/>
              </a:lnSpc>
              <a:spcBef>
                <a:spcPts val="500"/>
              </a:spcBef>
              <a:spcAft>
                <a:spcPts val="0"/>
              </a:spcAft>
              <a:buSzPts val="1300"/>
              <a:buChar char="●"/>
            </a:pPr>
            <a:r>
              <a:rPr b="1" lang="en" sz="1300"/>
              <a:t>Constant</a:t>
            </a:r>
            <a:endParaRPr b="1" sz="1300"/>
          </a:p>
          <a:p>
            <a:pPr indent="-311150" lvl="1" marL="914400" rtl="0" algn="l">
              <a:lnSpc>
                <a:spcPct val="100000"/>
              </a:lnSpc>
              <a:spcBef>
                <a:spcPts val="0"/>
              </a:spcBef>
              <a:spcAft>
                <a:spcPts val="0"/>
              </a:spcAft>
              <a:buSzPts val="1300"/>
              <a:buChar char="○"/>
            </a:pPr>
            <a:r>
              <a:rPr lang="en" sz="1300"/>
              <a:t>In an expression like (5</a:t>
            </a:r>
            <a:r>
              <a:rPr lang="en" sz="1300"/>
              <a:t>𝑥</a:t>
            </a:r>
            <a:r>
              <a:rPr lang="en" sz="1300"/>
              <a:t> + 2), it is the number 2 because it doesn't change when the 𝑥-value changes.</a:t>
            </a:r>
            <a:endParaRPr b="1" sz="1300"/>
          </a:p>
          <a:p>
            <a:pPr indent="-311150" lvl="0" marL="457200" rtl="0" algn="l">
              <a:lnSpc>
                <a:spcPct val="100000"/>
              </a:lnSpc>
              <a:spcBef>
                <a:spcPts val="0"/>
              </a:spcBef>
              <a:spcAft>
                <a:spcPts val="0"/>
              </a:spcAft>
              <a:buSzPts val="1300"/>
              <a:buChar char="●"/>
            </a:pPr>
            <a:r>
              <a:rPr b="1" lang="en" sz="1300"/>
              <a:t>Equation</a:t>
            </a:r>
            <a:endParaRPr b="1" sz="1300"/>
          </a:p>
          <a:p>
            <a:pPr indent="-311150" lvl="1" marL="914400" rtl="0" algn="l">
              <a:lnSpc>
                <a:spcPct val="100000"/>
              </a:lnSpc>
              <a:spcBef>
                <a:spcPts val="0"/>
              </a:spcBef>
              <a:spcAft>
                <a:spcPts val="0"/>
              </a:spcAft>
              <a:buSzPts val="1300"/>
              <a:buChar char="○"/>
            </a:pPr>
            <a:r>
              <a:rPr lang="en" sz="1300"/>
              <a:t>A mathematical statement that demonstrates that two numbers, expressions, or other objects are equal.</a:t>
            </a:r>
            <a:endParaRPr sz="1300"/>
          </a:p>
          <a:p>
            <a:pPr indent="-311150" lvl="0" marL="457200" rtl="0" algn="l">
              <a:lnSpc>
                <a:spcPct val="100000"/>
              </a:lnSpc>
              <a:spcBef>
                <a:spcPts val="0"/>
              </a:spcBef>
              <a:spcAft>
                <a:spcPts val="0"/>
              </a:spcAft>
              <a:buSzPts val="1300"/>
              <a:buChar char="●"/>
            </a:pPr>
            <a:r>
              <a:rPr b="1" lang="en" sz="1300"/>
              <a:t>Expression</a:t>
            </a:r>
            <a:endParaRPr sz="1300"/>
          </a:p>
          <a:p>
            <a:pPr indent="-311150" lvl="1" marL="914400" rtl="0" algn="l">
              <a:lnSpc>
                <a:spcPct val="100000"/>
              </a:lnSpc>
              <a:spcBef>
                <a:spcPts val="0"/>
              </a:spcBef>
              <a:spcAft>
                <a:spcPts val="0"/>
              </a:spcAft>
              <a:buSzPts val="1300"/>
              <a:buChar char="○"/>
            </a:pPr>
            <a:r>
              <a:rPr lang="en" sz="1300"/>
              <a:t>The sum of products of numbers and variables. The variables can be raised to different powers.</a:t>
            </a:r>
            <a:endParaRPr sz="1300"/>
          </a:p>
          <a:p>
            <a:pPr indent="-311150" lvl="0" marL="457200" rtl="0" algn="l">
              <a:lnSpc>
                <a:spcPct val="100000"/>
              </a:lnSpc>
              <a:spcBef>
                <a:spcPts val="0"/>
              </a:spcBef>
              <a:spcAft>
                <a:spcPts val="0"/>
              </a:spcAft>
              <a:buSzPts val="1300"/>
              <a:buChar char="●"/>
            </a:pPr>
            <a:r>
              <a:rPr b="1" lang="en" sz="1300"/>
              <a:t>Functions</a:t>
            </a:r>
            <a:endParaRPr sz="1300"/>
          </a:p>
          <a:p>
            <a:pPr indent="-311150" lvl="1" marL="914400" rtl="0" algn="l">
              <a:lnSpc>
                <a:spcPct val="100000"/>
              </a:lnSpc>
              <a:spcBef>
                <a:spcPts val="0"/>
              </a:spcBef>
              <a:spcAft>
                <a:spcPts val="0"/>
              </a:spcAft>
              <a:buSzPts val="1300"/>
              <a:buChar char="○"/>
            </a:pPr>
            <a:r>
              <a:rPr lang="en" sz="1300"/>
              <a:t>A relation that takes inputs from one set and assigns them to outputs from another set, assigning exactly one output to each input.</a:t>
            </a:r>
            <a:endParaRPr sz="1300"/>
          </a:p>
          <a:p>
            <a:pPr indent="-311150" lvl="0" marL="457200" rtl="0" algn="l">
              <a:lnSpc>
                <a:spcPct val="100000"/>
              </a:lnSpc>
              <a:spcBef>
                <a:spcPts val="0"/>
              </a:spcBef>
              <a:spcAft>
                <a:spcPts val="0"/>
              </a:spcAft>
              <a:buSzPts val="1300"/>
              <a:buChar char="●"/>
            </a:pPr>
            <a:r>
              <a:rPr b="1" lang="en" sz="1300"/>
              <a:t>Quadratic Function</a:t>
            </a:r>
            <a:endParaRPr sz="1300"/>
          </a:p>
          <a:p>
            <a:pPr indent="-311150" lvl="1" marL="914400" rtl="0" algn="l">
              <a:lnSpc>
                <a:spcPct val="100000"/>
              </a:lnSpc>
              <a:spcBef>
                <a:spcPts val="0"/>
              </a:spcBef>
              <a:spcAft>
                <a:spcPts val="0"/>
              </a:spcAft>
              <a:buSzPts val="1300"/>
              <a:buChar char="○"/>
            </a:pPr>
            <a:r>
              <a:rPr lang="en" sz="1300"/>
              <a:t>A function where the output is given by a quadratic expression in the input. </a:t>
            </a:r>
            <a:r>
              <a:rPr i="1" lang="en" sz="1300">
                <a:latin typeface="Times New Roman"/>
                <a:ea typeface="Times New Roman"/>
                <a:cs typeface="Times New Roman"/>
                <a:sym typeface="Times New Roman"/>
              </a:rPr>
              <a:t>𝑓(𝑥) </a:t>
            </a:r>
            <a:r>
              <a:rPr lang="en" sz="1300"/>
              <a:t>=</a:t>
            </a:r>
            <a:r>
              <a:rPr i="1" lang="en" sz="1300">
                <a:latin typeface="Times New Roman"/>
                <a:ea typeface="Times New Roman"/>
                <a:cs typeface="Times New Roman"/>
                <a:sym typeface="Times New Roman"/>
              </a:rPr>
              <a:t> 𝑎𝑥² </a:t>
            </a:r>
            <a:r>
              <a:rPr lang="en" sz="1300"/>
              <a:t>+</a:t>
            </a:r>
            <a:r>
              <a:rPr i="1" lang="en" sz="1300">
                <a:latin typeface="Times New Roman"/>
                <a:ea typeface="Times New Roman"/>
                <a:cs typeface="Times New Roman"/>
                <a:sym typeface="Times New Roman"/>
              </a:rPr>
              <a:t> 𝑏𝑥 </a:t>
            </a:r>
            <a:r>
              <a:rPr lang="en" sz="1300"/>
              <a:t>+</a:t>
            </a:r>
            <a:r>
              <a:rPr i="1" lang="en" sz="1300">
                <a:latin typeface="Times New Roman"/>
                <a:ea typeface="Times New Roman"/>
                <a:cs typeface="Times New Roman"/>
                <a:sym typeface="Times New Roman"/>
              </a:rPr>
              <a:t> 𝑐.</a:t>
            </a:r>
            <a:endParaRPr i="1" sz="1300">
              <a:latin typeface="Times New Roman"/>
              <a:ea typeface="Times New Roman"/>
              <a:cs typeface="Times New Roman"/>
              <a:sym typeface="Times New Roman"/>
            </a:endParaRPr>
          </a:p>
          <a:p>
            <a:pPr indent="0" lvl="0" marL="0" rtl="0" algn="l">
              <a:lnSpc>
                <a:spcPct val="100000"/>
              </a:lnSpc>
              <a:spcBef>
                <a:spcPts val="1200"/>
              </a:spcBef>
              <a:spcAft>
                <a:spcPts val="1200"/>
              </a:spcAft>
              <a:buNone/>
            </a:pPr>
            <a:r>
              <a:t/>
            </a:r>
            <a:endParaRPr i="1" sz="1300">
              <a:latin typeface="Times New Roman"/>
              <a:ea typeface="Times New Roman"/>
              <a:cs typeface="Times New Roman"/>
              <a:sym typeface="Times New Roman"/>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 Building Quadratic Functions to Describe Situations, Part 2</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5010400" y="117425"/>
            <a:ext cx="3990900" cy="4454400"/>
          </a:xfrm>
          <a:prstGeom prst="rect">
            <a:avLst/>
          </a:prstGeom>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SzPts val="1300"/>
              <a:buChar char="●"/>
            </a:pPr>
            <a:r>
              <a:rPr b="1" lang="en" sz="1300"/>
              <a:t>Term</a:t>
            </a:r>
            <a:endParaRPr sz="1300"/>
          </a:p>
          <a:p>
            <a:pPr indent="-311150" lvl="1" marL="914400" rtl="0" algn="l">
              <a:lnSpc>
                <a:spcPct val="100000"/>
              </a:lnSpc>
              <a:spcBef>
                <a:spcPts val="0"/>
              </a:spcBef>
              <a:spcAft>
                <a:spcPts val="0"/>
              </a:spcAft>
              <a:buSzPts val="1300"/>
              <a:buChar char="○"/>
            </a:pPr>
            <a:r>
              <a:rPr lang="en" sz="1300"/>
              <a:t>A number, a variable, or their product in an expression.</a:t>
            </a:r>
            <a:endParaRPr sz="1300"/>
          </a:p>
          <a:p>
            <a:pPr indent="-311150" lvl="0" marL="457200" rtl="0" algn="l">
              <a:lnSpc>
                <a:spcPct val="100000"/>
              </a:lnSpc>
              <a:spcBef>
                <a:spcPts val="0"/>
              </a:spcBef>
              <a:spcAft>
                <a:spcPts val="0"/>
              </a:spcAft>
              <a:buSzPts val="1300"/>
              <a:buChar char="●"/>
            </a:pPr>
            <a:r>
              <a:rPr b="1" lang="en" sz="1300"/>
              <a:t>Zero (of a function)</a:t>
            </a:r>
            <a:endParaRPr sz="1300"/>
          </a:p>
          <a:p>
            <a:pPr indent="-311150" lvl="1" marL="914400" rtl="0" algn="l">
              <a:lnSpc>
                <a:spcPct val="100000"/>
              </a:lnSpc>
              <a:spcBef>
                <a:spcPts val="0"/>
              </a:spcBef>
              <a:spcAft>
                <a:spcPts val="0"/>
              </a:spcAft>
              <a:buSzPts val="1300"/>
              <a:buChar char="○"/>
            </a:pPr>
            <a:r>
              <a:rPr lang="en" sz="1300"/>
              <a:t>An input where </a:t>
            </a:r>
            <a:r>
              <a:rPr i="1" lang="en" sz="1300">
                <a:latin typeface="Times New Roman"/>
                <a:ea typeface="Times New Roman"/>
                <a:cs typeface="Times New Roman"/>
                <a:sym typeface="Times New Roman"/>
              </a:rPr>
              <a:t>f</a:t>
            </a:r>
            <a:r>
              <a:rPr lang="en" sz="1300"/>
              <a:t>(</a:t>
            </a:r>
            <a:r>
              <a:rPr i="1" lang="en" sz="1300">
                <a:latin typeface="Times New Roman"/>
                <a:ea typeface="Times New Roman"/>
                <a:cs typeface="Times New Roman"/>
                <a:sym typeface="Times New Roman"/>
              </a:rPr>
              <a:t>x</a:t>
            </a:r>
            <a:r>
              <a:rPr lang="en" sz="1300"/>
              <a:t>)=0; on the graph, it’s the point where the curve crosses the </a:t>
            </a:r>
            <a:r>
              <a:rPr i="1" lang="en" sz="1300">
                <a:latin typeface="Times New Roman"/>
                <a:ea typeface="Times New Roman"/>
                <a:cs typeface="Times New Roman"/>
                <a:sym typeface="Times New Roman"/>
              </a:rPr>
              <a:t>x</a:t>
            </a:r>
            <a:r>
              <a:rPr lang="en" sz="1300"/>
              <a:t>-axis.</a:t>
            </a:r>
            <a:endParaRPr sz="1300"/>
          </a:p>
          <a:p>
            <a:pPr indent="0" lvl="0" marL="0" rtl="0" algn="l">
              <a:lnSpc>
                <a:spcPct val="100000"/>
              </a:lnSpc>
              <a:spcBef>
                <a:spcPts val="800"/>
              </a:spcBef>
              <a:spcAft>
                <a:spcPts val="0"/>
              </a:spcAft>
              <a:buNone/>
            </a:pPr>
            <a:r>
              <a:rPr b="1" lang="en" sz="1700"/>
              <a:t>New</a:t>
            </a:r>
            <a:endParaRPr b="1" sz="1700"/>
          </a:p>
          <a:p>
            <a:pPr indent="-311150" lvl="0" marL="457200" rtl="0" algn="l">
              <a:lnSpc>
                <a:spcPct val="100000"/>
              </a:lnSpc>
              <a:spcBef>
                <a:spcPts val="1200"/>
              </a:spcBef>
              <a:spcAft>
                <a:spcPts val="0"/>
              </a:spcAft>
              <a:buSzPts val="1300"/>
              <a:buChar char="●"/>
            </a:pPr>
            <a:r>
              <a:rPr b="1" lang="en" sz="1300"/>
              <a:t>Parabola</a:t>
            </a:r>
            <a:endParaRPr b="1" sz="1300"/>
          </a:p>
          <a:p>
            <a:pPr indent="-311150" lvl="1" marL="914400" rtl="0" algn="l">
              <a:lnSpc>
                <a:spcPct val="100000"/>
              </a:lnSpc>
              <a:spcBef>
                <a:spcPts val="0"/>
              </a:spcBef>
              <a:spcAft>
                <a:spcPts val="0"/>
              </a:spcAft>
              <a:buSzPts val="1300"/>
              <a:buChar char="○"/>
            </a:pPr>
            <a:r>
              <a:rPr lang="en" sz="1300"/>
              <a:t>All points in a plane that are the same distance from a fixed point and a fixed line. The curved shape of the graph of a quadratic function.</a:t>
            </a:r>
            <a:endParaRPr sz="1300"/>
          </a:p>
          <a:p>
            <a:pPr indent="-311150" lvl="0" marL="457200" rtl="0" algn="l">
              <a:lnSpc>
                <a:spcPct val="100000"/>
              </a:lnSpc>
              <a:spcBef>
                <a:spcPts val="0"/>
              </a:spcBef>
              <a:spcAft>
                <a:spcPts val="0"/>
              </a:spcAft>
              <a:buSzPts val="1300"/>
              <a:buChar char="●"/>
            </a:pPr>
            <a:r>
              <a:rPr b="1" lang="en" sz="1300"/>
              <a:t>Vertex (of a graph)</a:t>
            </a:r>
            <a:endParaRPr b="1" sz="1300"/>
          </a:p>
          <a:p>
            <a:pPr indent="-311150" lvl="1" marL="914400" rtl="0" algn="l">
              <a:lnSpc>
                <a:spcPct val="100000"/>
              </a:lnSpc>
              <a:spcBef>
                <a:spcPts val="0"/>
              </a:spcBef>
              <a:spcAft>
                <a:spcPts val="0"/>
              </a:spcAft>
              <a:buSzPts val="1300"/>
              <a:buChar char="○"/>
            </a:pPr>
            <a:r>
              <a:rPr lang="en" sz="1300"/>
              <a:t>On a parabola, it is the point where the graph changes from increasing to decreasing or vice versa. It is the highest or lowest point on the graph.</a:t>
            </a:r>
            <a:endParaRPr sz="1300"/>
          </a:p>
          <a:p>
            <a:pPr indent="-311150" lvl="0" marL="457200" rtl="0" algn="l">
              <a:lnSpc>
                <a:spcPct val="100000"/>
              </a:lnSpc>
              <a:spcBef>
                <a:spcPts val="0"/>
              </a:spcBef>
              <a:spcAft>
                <a:spcPts val="0"/>
              </a:spcAft>
              <a:buSzPts val="1300"/>
              <a:buChar char="●"/>
            </a:pPr>
            <a:r>
              <a:rPr b="1" lang="en" sz="1300"/>
              <a:t>Initial Velocity</a:t>
            </a:r>
            <a:endParaRPr b="1" sz="1300"/>
          </a:p>
          <a:p>
            <a:pPr indent="-311150" lvl="1" marL="914400" rtl="0" algn="l">
              <a:lnSpc>
                <a:spcPct val="100000"/>
              </a:lnSpc>
              <a:spcBef>
                <a:spcPts val="0"/>
              </a:spcBef>
              <a:spcAft>
                <a:spcPts val="0"/>
              </a:spcAft>
              <a:buSzPts val="1300"/>
              <a:buChar char="○"/>
            </a:pPr>
            <a:r>
              <a:rPr lang="en" sz="1300"/>
              <a:t>The velocity of an object at the time interval </a:t>
            </a:r>
            <a:r>
              <a:rPr i="1" lang="en" sz="1300">
                <a:latin typeface="Times New Roman"/>
                <a:ea typeface="Times New Roman"/>
                <a:cs typeface="Times New Roman"/>
                <a:sym typeface="Times New Roman"/>
              </a:rPr>
              <a:t>𝑡</a:t>
            </a:r>
            <a:r>
              <a:rPr lang="en" sz="1300"/>
              <a:t> = 0.</a:t>
            </a:r>
            <a:endParaRPr sz="1300"/>
          </a:p>
          <a:p>
            <a:pPr indent="0" lvl="0" marL="914400" rtl="0" algn="l">
              <a:lnSpc>
                <a:spcPct val="100000"/>
              </a:lnSpc>
              <a:spcBef>
                <a:spcPts val="1200"/>
              </a:spcBef>
              <a:spcAft>
                <a:spcPts val="1200"/>
              </a:spcAft>
              <a:buNone/>
            </a:pPr>
            <a:r>
              <a:t/>
            </a:r>
            <a:endParaRPr sz="13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7.6.1 Using Linear Functions to Describe Constant Speed</a:t>
            </a:r>
            <a:endParaRPr/>
          </a:p>
        </p:txBody>
      </p:sp>
      <p:sp>
        <p:nvSpPr>
          <p:cNvPr id="115" name="Google Shape;115;p13"/>
          <p:cNvSpPr txBox="1"/>
          <p:nvPr/>
        </p:nvSpPr>
        <p:spPr>
          <a:xfrm>
            <a:off x="311700" y="963325"/>
            <a:ext cx="5111700" cy="363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A cannon is 10 feet off the ground. It launches a cannonball straight up with a velocity of 406 feet per second. Imagine that there is no gravity and that the cannonball continues to travel upward with the same velocity.</a:t>
            </a:r>
            <a:endParaRPr sz="1800">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chemeClr val="dk1"/>
              </a:solidFill>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Fill in the table (questions a - f) of how far above the ground the cannonball is at each second.</a:t>
            </a:r>
            <a:endParaRPr sz="1800">
              <a:solidFill>
                <a:schemeClr val="dk1"/>
              </a:solidFill>
              <a:latin typeface="Calibri"/>
              <a:ea typeface="Calibri"/>
              <a:cs typeface="Calibri"/>
              <a:sym typeface="Calibri"/>
            </a:endParaRPr>
          </a:p>
          <a:p>
            <a:pPr indent="-342900" lvl="0" marL="457200" rtl="0" algn="l">
              <a:spcBef>
                <a:spcPts val="1000"/>
              </a:spcBef>
              <a:spcAft>
                <a:spcPts val="1000"/>
              </a:spcAft>
              <a:buClr>
                <a:schemeClr val="dk1"/>
              </a:buClr>
              <a:buSzPts val="1800"/>
              <a:buFont typeface="Calibri"/>
              <a:buAutoNum type="arabicPeriod"/>
            </a:pPr>
            <a:r>
              <a:rPr lang="en" sz="1800">
                <a:solidFill>
                  <a:schemeClr val="dk1"/>
                </a:solidFill>
                <a:latin typeface="Calibri"/>
                <a:ea typeface="Calibri"/>
                <a:cs typeface="Calibri"/>
                <a:sym typeface="Calibri"/>
              </a:rPr>
              <a:t>Write an equation to model the distance in feet, </a:t>
            </a:r>
            <a:r>
              <a:rPr i="1" lang="en" sz="1800">
                <a:solidFill>
                  <a:schemeClr val="dk1"/>
                </a:solidFill>
                <a:latin typeface="Times New Roman"/>
                <a:ea typeface="Times New Roman"/>
                <a:cs typeface="Times New Roman"/>
                <a:sym typeface="Times New Roman"/>
              </a:rPr>
              <a:t>d</a:t>
            </a:r>
            <a:r>
              <a:rPr lang="en" sz="1800">
                <a:solidFill>
                  <a:schemeClr val="dk1"/>
                </a:solidFill>
                <a:latin typeface="Calibri"/>
                <a:ea typeface="Calibri"/>
                <a:cs typeface="Calibri"/>
                <a:sym typeface="Calibri"/>
              </a:rPr>
              <a:t>, of the ball </a:t>
            </a:r>
            <a:r>
              <a:rPr i="1" lang="en" sz="1800">
                <a:solidFill>
                  <a:schemeClr val="dk1"/>
                </a:solidFill>
                <a:latin typeface="Times New Roman"/>
                <a:ea typeface="Times New Roman"/>
                <a:cs typeface="Times New Roman"/>
                <a:sym typeface="Times New Roman"/>
              </a:rPr>
              <a:t>t</a:t>
            </a:r>
            <a:r>
              <a:rPr lang="en" sz="1800">
                <a:solidFill>
                  <a:schemeClr val="dk1"/>
                </a:solidFill>
                <a:latin typeface="Calibri"/>
                <a:ea typeface="Calibri"/>
                <a:cs typeface="Calibri"/>
                <a:sym typeface="Calibri"/>
              </a:rPr>
              <a:t> seconds after it was fired from the cannon, if there was no gravity.</a:t>
            </a:r>
            <a:endParaRPr sz="1800">
              <a:solidFill>
                <a:schemeClr val="dk1"/>
              </a:solidFill>
              <a:latin typeface="Calibri"/>
              <a:ea typeface="Calibri"/>
              <a:cs typeface="Calibri"/>
              <a:sym typeface="Calibri"/>
            </a:endParaRPr>
          </a:p>
        </p:txBody>
      </p:sp>
      <p:sp>
        <p:nvSpPr>
          <p:cNvPr id="116" name="Google Shape;116;p13"/>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005047"/>
                </a:solidFill>
              </a:rPr>
              <a:t>Warm Up -</a:t>
            </a:r>
            <a:r>
              <a:rPr lang="en" sz="2300"/>
              <a:t> Launch a Cannonball 🟣</a:t>
            </a:r>
            <a:endParaRPr sz="2400">
              <a:solidFill>
                <a:srgbClr val="005047"/>
              </a:solidFill>
            </a:endParaRPr>
          </a:p>
        </p:txBody>
      </p:sp>
      <p:graphicFrame>
        <p:nvGraphicFramePr>
          <p:cNvPr id="117" name="Google Shape;117;p13"/>
          <p:cNvGraphicFramePr/>
          <p:nvPr/>
        </p:nvGraphicFramePr>
        <p:xfrm>
          <a:off x="5651694" y="1038379"/>
          <a:ext cx="3000000" cy="3000000"/>
        </p:xfrm>
        <a:graphic>
          <a:graphicData uri="http://schemas.openxmlformats.org/drawingml/2006/table">
            <a:tbl>
              <a:tblPr>
                <a:noFill/>
                <a:tableStyleId>{F871CFB9-5204-4656-88C7-0991FAE8E17D}</a:tableStyleId>
              </a:tblPr>
              <a:tblGrid>
                <a:gridCol w="1176625"/>
                <a:gridCol w="1901750"/>
              </a:tblGrid>
              <a:tr h="862425">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Seconds</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Distance Above Ground (Feet)</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3736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a:t>
                      </a:r>
                      <a:r>
                        <a:rPr lang="en" sz="1350">
                          <a:latin typeface="Noto Sans"/>
                          <a:ea typeface="Noto Sans"/>
                          <a:cs typeface="Noto Sans"/>
                          <a:sym typeface="Noto Sans"/>
                        </a:rPr>
                        <a:t>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a.___</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649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b.___</a:t>
                      </a:r>
                      <a:endParaRPr b="1"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26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c</a:t>
                      </a:r>
                      <a:r>
                        <a:rPr lang="en" sz="1350">
                          <a:latin typeface="Noto Sans"/>
                          <a:ea typeface="Noto Sans"/>
                          <a:cs typeface="Noto Sans"/>
                          <a:sym typeface="Noto Sans"/>
                        </a:rPr>
                        <a:t>.___</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4</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d</a:t>
                      </a:r>
                      <a:r>
                        <a:rPr lang="en" sz="1350">
                          <a:solidFill>
                            <a:schemeClr val="dk1"/>
                          </a:solidFill>
                          <a:latin typeface="Noto Sans"/>
                          <a:ea typeface="Noto Sans"/>
                          <a:cs typeface="Noto Sans"/>
                          <a:sym typeface="Noto Sans"/>
                        </a:rPr>
                        <a:t>.___</a:t>
                      </a:r>
                      <a:endParaRPr b="1"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5</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350">
                          <a:solidFill>
                            <a:schemeClr val="dk1"/>
                          </a:solidFill>
                          <a:latin typeface="Noto Sans"/>
                          <a:ea typeface="Noto Sans"/>
                          <a:cs typeface="Noto Sans"/>
                          <a:sym typeface="Noto Sans"/>
                        </a:rPr>
                        <a:t>e</a:t>
                      </a:r>
                      <a:r>
                        <a:rPr lang="en" sz="1350">
                          <a:solidFill>
                            <a:schemeClr val="dk1"/>
                          </a:solidFill>
                          <a:latin typeface="Noto Sans"/>
                          <a:ea typeface="Noto Sans"/>
                          <a:cs typeface="Noto Sans"/>
                          <a:sym typeface="Noto Sans"/>
                        </a:rPr>
                        <a:t>.___</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Times New Roman"/>
                          <a:ea typeface="Times New Roman"/>
                          <a:cs typeface="Times New Roman"/>
                          <a:sym typeface="Times New Roman"/>
                        </a:rPr>
                        <a:t>t</a:t>
                      </a:r>
                      <a:endParaRPr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sz="1350">
                          <a:solidFill>
                            <a:schemeClr val="dk1"/>
                          </a:solidFill>
                          <a:latin typeface="Noto Sans"/>
                          <a:ea typeface="Noto Sans"/>
                          <a:cs typeface="Noto Sans"/>
                          <a:sym typeface="Noto Sans"/>
                        </a:rPr>
                        <a:t>f</a:t>
                      </a:r>
                      <a:r>
                        <a:rPr lang="en" sz="1350">
                          <a:solidFill>
                            <a:schemeClr val="dk1"/>
                          </a:solidFill>
                          <a:latin typeface="Noto Sans"/>
                          <a:ea typeface="Noto Sans"/>
                          <a:cs typeface="Noto Sans"/>
                          <a:sym typeface="Noto Sans"/>
                        </a:rPr>
                        <a:t>.___</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a:t>
            </a:r>
            <a:r>
              <a:rPr lang="en" sz="1800"/>
              <a:t>Constant Rate or Not? 👍👎</a:t>
            </a:r>
            <a:endParaRPr sz="2000"/>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7.6.2 The Force of Gravity Change in Quadratic Functions</a:t>
            </a:r>
            <a:endParaRPr/>
          </a:p>
        </p:txBody>
      </p:sp>
      <p:sp>
        <p:nvSpPr>
          <p:cNvPr id="154" name="Google Shape;154;p15"/>
          <p:cNvSpPr/>
          <p:nvPr/>
        </p:nvSpPr>
        <p:spPr>
          <a:xfrm>
            <a:off x="4223625" y="953475"/>
            <a:ext cx="4353900" cy="21123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Share your observations about the tables and graphs.</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Restate your ideas using precise mathematical language.</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Listen as classmates share their reasoning.</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Repeat key phrases to help you practice using mathematical language and understand others’ ideas.</a:t>
            </a:r>
            <a:endParaRPr sz="1200">
              <a:latin typeface="Noto Sans"/>
              <a:ea typeface="Noto Sans"/>
              <a:cs typeface="Noto Sans"/>
              <a:sym typeface="Noto Sans"/>
            </a:endParaRPr>
          </a:p>
          <a:p>
            <a:pPr indent="0" lvl="0" marL="0" rtl="0" algn="r">
              <a:spcBef>
                <a:spcPts val="500"/>
              </a:spcBef>
              <a:spcAft>
                <a:spcPts val="0"/>
              </a:spcAft>
              <a:buNone/>
            </a:pPr>
            <a:r>
              <a:rPr lang="en" sz="1100">
                <a:solidFill>
                  <a:schemeClr val="dk1"/>
                </a:solidFill>
                <a:latin typeface="Noto Sans"/>
                <a:ea typeface="Noto Sans"/>
                <a:cs typeface="Noto Sans"/>
                <a:sym typeface="Noto Sans"/>
              </a:rPr>
              <a:t>Discussion Supports</a:t>
            </a:r>
            <a:endParaRPr sz="1500">
              <a:latin typeface="Calibri"/>
              <a:ea typeface="Calibri"/>
              <a:cs typeface="Calibri"/>
              <a:sym typeface="Calibri"/>
            </a:endParaRPr>
          </a:p>
        </p:txBody>
      </p:sp>
      <p:sp>
        <p:nvSpPr>
          <p:cNvPr id="155" name="Google Shape;155;p15"/>
          <p:cNvSpPr txBox="1"/>
          <p:nvPr>
            <p:ph idx="1" type="body"/>
          </p:nvPr>
        </p:nvSpPr>
        <p:spPr>
          <a:xfrm>
            <a:off x="311700" y="1152475"/>
            <a:ext cx="3804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
        <p:nvSpPr>
          <p:cNvPr id="156" name="Google Shape;156;p15"/>
          <p:cNvSpPr/>
          <p:nvPr/>
        </p:nvSpPr>
        <p:spPr>
          <a:xfrm>
            <a:off x="4223625" y="3165825"/>
            <a:ext cx="4353900" cy="1686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Use color-coding and notes to show connections between different representations.</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Highlight the actual height value in one color.</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Highlight the other data values in another color.</a:t>
            </a:r>
            <a:endParaRPr sz="1200">
              <a:latin typeface="Noto Sans"/>
              <a:ea typeface="Noto Sans"/>
              <a:cs typeface="Noto Sans"/>
              <a:sym typeface="Noto Sans"/>
            </a:endParaRPr>
          </a:p>
          <a:p>
            <a:pPr indent="-213359" lvl="0" marL="274320" rtl="0" algn="l">
              <a:spcBef>
                <a:spcPts val="500"/>
              </a:spcBef>
              <a:spcAft>
                <a:spcPts val="0"/>
              </a:spcAft>
              <a:buSzPts val="1200"/>
              <a:buFont typeface="Noto Sans"/>
              <a:buAutoNum type="arabicPeriod"/>
            </a:pPr>
            <a:r>
              <a:rPr lang="en" sz="1200">
                <a:latin typeface="Noto Sans"/>
                <a:ea typeface="Noto Sans"/>
                <a:cs typeface="Noto Sans"/>
                <a:sym typeface="Noto Sans"/>
              </a:rPr>
              <a:t>Compare the two colors to see how the values differ.</a:t>
            </a:r>
            <a:endParaRPr sz="1200">
              <a:latin typeface="Noto Sans"/>
              <a:ea typeface="Noto Sans"/>
              <a:cs typeface="Noto Sans"/>
              <a:sym typeface="Noto Sans"/>
            </a:endParaRPr>
          </a:p>
          <a:p>
            <a:pPr indent="0" lvl="0" marL="0" rtl="0" algn="r">
              <a:spcBef>
                <a:spcPts val="500"/>
              </a:spcBef>
              <a:spcAft>
                <a:spcPts val="0"/>
              </a:spcAft>
              <a:buNone/>
            </a:pPr>
            <a:r>
              <a:rPr lang="en" sz="1100">
                <a:solidFill>
                  <a:schemeClr val="dk1"/>
                </a:solidFill>
                <a:latin typeface="Noto Sans"/>
                <a:ea typeface="Noto Sans"/>
                <a:cs typeface="Noto Sans"/>
                <a:sym typeface="Noto Sans"/>
              </a:rPr>
              <a:t>Representation</a:t>
            </a:r>
            <a:endParaRPr sz="1500">
              <a:latin typeface="Calibri"/>
              <a:ea typeface="Calibri"/>
              <a:cs typeface="Calibri"/>
              <a:sym typeface="Calibri"/>
            </a:endParaRPr>
          </a:p>
        </p:txBody>
      </p:sp>
      <p:pic>
        <p:nvPicPr>
          <p:cNvPr id="157" name="Google Shape;157;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8" name="Google Shape;158;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6"/>
          <p:cNvSpPr txBox="1"/>
          <p:nvPr>
            <p:ph idx="1" type="body"/>
          </p:nvPr>
        </p:nvSpPr>
        <p:spPr>
          <a:xfrm>
            <a:off x="411275" y="1727150"/>
            <a:ext cx="6349200" cy="3168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Compare this table with your earlier one. What are two similarities or differences you notice?</a:t>
            </a:r>
            <a:endParaRPr/>
          </a:p>
          <a:p>
            <a:pPr indent="-342900" lvl="0" marL="457200" rtl="0" algn="l">
              <a:lnSpc>
                <a:spcPct val="100000"/>
              </a:lnSpc>
              <a:spcBef>
                <a:spcPts val="1000"/>
              </a:spcBef>
              <a:spcAft>
                <a:spcPts val="0"/>
              </a:spcAft>
              <a:buSzPts val="1800"/>
              <a:buAutoNum type="arabicPeriod"/>
            </a:pPr>
            <a:r>
              <a:rPr lang="en"/>
              <a:t>Use the graphing tool or technology outside the course.</a:t>
            </a:r>
            <a:endParaRPr baseline="30000"/>
          </a:p>
          <a:p>
            <a:pPr indent="0" lvl="0" marL="1828800" rtl="0" algn="l">
              <a:lnSpc>
                <a:spcPct val="100000"/>
              </a:lnSpc>
              <a:spcBef>
                <a:spcPts val="0"/>
              </a:spcBef>
              <a:spcAft>
                <a:spcPts val="0"/>
              </a:spcAft>
              <a:buNone/>
            </a:pPr>
            <a:r>
              <a:t/>
            </a:r>
            <a:endParaRPr baseline="30000"/>
          </a:p>
          <a:p>
            <a:pPr indent="-342900" lvl="1" marL="914400" rtl="0" algn="l">
              <a:lnSpc>
                <a:spcPct val="100000"/>
              </a:lnSpc>
              <a:spcBef>
                <a:spcPts val="0"/>
              </a:spcBef>
              <a:spcAft>
                <a:spcPts val="0"/>
              </a:spcAft>
              <a:buSzPts val="1800"/>
              <a:buAutoNum type="alphaLcPeriod"/>
            </a:pPr>
            <a:r>
              <a:rPr lang="en" sz="1800"/>
              <a:t>Plot the two sets of data you have on the same coordinate plane.</a:t>
            </a:r>
            <a:endParaRPr sz="1800"/>
          </a:p>
          <a:p>
            <a:pPr indent="-342900" lvl="1" marL="914400" rtl="0" algn="l">
              <a:lnSpc>
                <a:spcPct val="100000"/>
              </a:lnSpc>
              <a:spcBef>
                <a:spcPts val="0"/>
              </a:spcBef>
              <a:spcAft>
                <a:spcPts val="0"/>
              </a:spcAft>
              <a:buSzPts val="1800"/>
              <a:buAutoNum type="alphaLcPeriod"/>
            </a:pPr>
            <a:r>
              <a:rPr lang="en" sz="1800"/>
              <a:t>How are the two graphs alike? How are they different?</a:t>
            </a:r>
            <a:endParaRPr sz="1800"/>
          </a:p>
          <a:p>
            <a:pPr indent="-342900" lvl="0" marL="457200" rtl="0" algn="l">
              <a:lnSpc>
                <a:spcPct val="100000"/>
              </a:lnSpc>
              <a:spcBef>
                <a:spcPts val="1000"/>
              </a:spcBef>
              <a:spcAft>
                <a:spcPts val="1000"/>
              </a:spcAft>
              <a:buSzPts val="1800"/>
              <a:buAutoNum type="arabicPeriod"/>
            </a:pPr>
            <a:r>
              <a:rPr lang="en"/>
              <a:t>What is the starting position for both graphs?</a:t>
            </a:r>
            <a:endParaRPr/>
          </a:p>
        </p:txBody>
      </p:sp>
      <p:sp>
        <p:nvSpPr>
          <p:cNvPr id="164" name="Google Shape;164;p16"/>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Constant Rate or Not? 👍👎</a:t>
            </a:r>
            <a:endParaRPr sz="1800">
              <a:solidFill>
                <a:srgbClr val="005047"/>
              </a:solidFill>
            </a:endParaRPr>
          </a:p>
        </p:txBody>
      </p:sp>
      <p:sp>
        <p:nvSpPr>
          <p:cNvPr id="165" name="Google Shape;165;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7.6.2 The Force of Gravity Change in Quadratic Functions</a:t>
            </a:r>
            <a:endParaRPr/>
          </a:p>
        </p:txBody>
      </p:sp>
      <p:sp>
        <p:nvSpPr>
          <p:cNvPr id="167" name="Google Shape;167;p16"/>
          <p:cNvSpPr txBox="1"/>
          <p:nvPr/>
        </p:nvSpPr>
        <p:spPr>
          <a:xfrm>
            <a:off x="349000" y="775850"/>
            <a:ext cx="6313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In activity 7.6.1, you completed a table that represents the height of a cannonball, in feet, as a function of time, in seconds, if there was no gravity. </a:t>
            </a:r>
            <a:endParaRPr sz="1800">
              <a:solidFill>
                <a:srgbClr val="424242"/>
              </a:solidFill>
              <a:latin typeface="Calibri"/>
              <a:ea typeface="Calibri"/>
              <a:cs typeface="Calibri"/>
              <a:sym typeface="Calibri"/>
            </a:endParaRPr>
          </a:p>
        </p:txBody>
      </p:sp>
      <p:graphicFrame>
        <p:nvGraphicFramePr>
          <p:cNvPr id="168" name="Google Shape;168;p16"/>
          <p:cNvGraphicFramePr/>
          <p:nvPr/>
        </p:nvGraphicFramePr>
        <p:xfrm>
          <a:off x="6662794" y="1399854"/>
          <a:ext cx="3000000" cy="3000000"/>
        </p:xfrm>
        <a:graphic>
          <a:graphicData uri="http://schemas.openxmlformats.org/drawingml/2006/table">
            <a:tbl>
              <a:tblPr>
                <a:noFill/>
                <a:tableStyleId>{F871CFB9-5204-4656-88C7-0991FAE8E17D}</a:tableStyleId>
              </a:tblPr>
              <a:tblGrid>
                <a:gridCol w="876525"/>
                <a:gridCol w="1155875"/>
              </a:tblGrid>
              <a:tr h="862425">
                <a:tc>
                  <a:txBody>
                    <a:bodyPr/>
                    <a:lstStyle/>
                    <a:p>
                      <a:pPr indent="0" lvl="0" marL="0" rtl="0" algn="ctr">
                        <a:spcBef>
                          <a:spcPts val="0"/>
                        </a:spcBef>
                        <a:spcAft>
                          <a:spcPts val="0"/>
                        </a:spcAft>
                        <a:buNone/>
                      </a:pPr>
                      <a:r>
                        <a:rPr b="1" lang="en">
                          <a:solidFill>
                            <a:srgbClr val="FFFFFF"/>
                          </a:solidFill>
                          <a:latin typeface="Noto Sans"/>
                          <a:ea typeface="Noto Sans"/>
                          <a:cs typeface="Noto Sans"/>
                          <a:sym typeface="Noto Sans"/>
                        </a:rPr>
                        <a:t>Seconds</a:t>
                      </a:r>
                      <a:endParaRPr b="1">
                        <a:solidFill>
                          <a:srgbClr val="FFFFFF"/>
                        </a:solidFill>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a:solidFill>
                            <a:srgbClr val="FFFFFF"/>
                          </a:solidFill>
                          <a:latin typeface="Noto Sans"/>
                          <a:ea typeface="Noto Sans"/>
                          <a:cs typeface="Noto Sans"/>
                          <a:sym typeface="Noto Sans"/>
                        </a:rPr>
                        <a:t>Distance Above Ground (Feet)</a:t>
                      </a:r>
                      <a:endParaRPr b="1">
                        <a:solidFill>
                          <a:srgbClr val="FFFFFF"/>
                        </a:solidFill>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3736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400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649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758</a:t>
                      </a:r>
                      <a:endParaRPr b="1"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26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1084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4</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1378</a:t>
                      </a:r>
                      <a:endParaRPr b="1"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5</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1640</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169" name="Google Shape;169;p16"/>
          <p:cNvSpPr/>
          <p:nvPr/>
        </p:nvSpPr>
        <p:spPr>
          <a:xfrm>
            <a:off x="6968925" y="698625"/>
            <a:ext cx="1947300" cy="638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24242"/>
                </a:solidFill>
                <a:latin typeface="Calibri"/>
                <a:ea typeface="Calibri"/>
                <a:cs typeface="Calibri"/>
                <a:sym typeface="Calibri"/>
              </a:rPr>
              <a:t>The heights of the ball at different times.</a:t>
            </a:r>
            <a:endParaRPr sz="16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7"/>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Constant Rate or Not? </a:t>
            </a:r>
            <a:r>
              <a:rPr lang="en" sz="1800"/>
              <a:t>👍👎</a:t>
            </a:r>
            <a:endParaRPr sz="1800">
              <a:solidFill>
                <a:srgbClr val="005047"/>
              </a:solidFill>
            </a:endParaRPr>
          </a:p>
        </p:txBody>
      </p:sp>
      <p:sp>
        <p:nvSpPr>
          <p:cNvPr id="175" name="Google Shape;17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6" name="Google Shape;176;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7.6.</a:t>
            </a:r>
            <a:r>
              <a:rPr lang="en" sz="1000"/>
              <a:t>2 </a:t>
            </a:r>
            <a:r>
              <a:rPr lang="en" sz="1000"/>
              <a:t>The Force of Gravity Change in Quadratic Functions</a:t>
            </a:r>
            <a:endParaRPr/>
          </a:p>
        </p:txBody>
      </p:sp>
      <p:sp>
        <p:nvSpPr>
          <p:cNvPr id="177" name="Google Shape;177;p17"/>
          <p:cNvSpPr txBox="1"/>
          <p:nvPr>
            <p:ph idx="1" type="body"/>
          </p:nvPr>
        </p:nvSpPr>
        <p:spPr>
          <a:xfrm>
            <a:off x="411275" y="981900"/>
            <a:ext cx="6349200" cy="36087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startAt="3"/>
            </a:pPr>
            <a:r>
              <a:rPr lang="en"/>
              <a:t>What was the constant rate of change for the cannonball without gravity?</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0" lvl="0" marL="0" rtl="0" algn="l">
              <a:lnSpc>
                <a:spcPct val="100000"/>
              </a:lnSpc>
              <a:spcBef>
                <a:spcPts val="1000"/>
              </a:spcBef>
              <a:spcAft>
                <a:spcPts val="0"/>
              </a:spcAft>
              <a:buNone/>
            </a:pPr>
            <a:r>
              <a:t/>
            </a:r>
            <a:endParaRPr/>
          </a:p>
          <a:p>
            <a:pPr indent="-342900" lvl="0" marL="457200" rtl="0" algn="l">
              <a:lnSpc>
                <a:spcPct val="100000"/>
              </a:lnSpc>
              <a:spcBef>
                <a:spcPts val="1000"/>
              </a:spcBef>
              <a:spcAft>
                <a:spcPts val="1000"/>
              </a:spcAft>
              <a:buSzPts val="1800"/>
              <a:buAutoNum type="arabicPeriod" startAt="3"/>
            </a:pPr>
            <a:r>
              <a:rPr lang="en"/>
              <a:t>With a partner, write an equation to model the actual distance </a:t>
            </a:r>
            <a:r>
              <a:rPr i="1" lang="en">
                <a:latin typeface="Times New Roman"/>
                <a:ea typeface="Times New Roman"/>
                <a:cs typeface="Times New Roman"/>
                <a:sym typeface="Times New Roman"/>
              </a:rPr>
              <a:t>d</a:t>
            </a:r>
            <a:r>
              <a:rPr lang="en"/>
              <a:t>, in feet, of the ball </a:t>
            </a:r>
            <a:r>
              <a:rPr i="1" lang="en">
                <a:latin typeface="Times New Roman"/>
                <a:ea typeface="Times New Roman"/>
                <a:cs typeface="Times New Roman"/>
                <a:sym typeface="Times New Roman"/>
              </a:rPr>
              <a:t>t</a:t>
            </a:r>
            <a:r>
              <a:rPr lang="en"/>
              <a:t> seconds after it was fired from the cannon. Consider gravity and how the points changed on the graph.</a:t>
            </a:r>
            <a:endParaRPr/>
          </a:p>
        </p:txBody>
      </p:sp>
      <p:sp>
        <p:nvSpPr>
          <p:cNvPr id="178" name="Google Shape;178;p17"/>
          <p:cNvSpPr/>
          <p:nvPr/>
        </p:nvSpPr>
        <p:spPr>
          <a:xfrm>
            <a:off x="655125" y="1754232"/>
            <a:ext cx="5854500" cy="9300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600">
                <a:latin typeface="Calibri"/>
                <a:ea typeface="Calibri"/>
                <a:cs typeface="Calibri"/>
                <a:sym typeface="Calibri"/>
              </a:rPr>
              <a:t>The constant rate of change represents the initial velocity. The 16</a:t>
            </a:r>
            <a:r>
              <a:rPr i="1" lang="en" sz="1600">
                <a:latin typeface="Times New Roman"/>
                <a:ea typeface="Times New Roman"/>
                <a:cs typeface="Times New Roman"/>
                <a:sym typeface="Times New Roman"/>
              </a:rPr>
              <a:t>𝑡</a:t>
            </a:r>
            <a:r>
              <a:rPr baseline="30000" lang="en" sz="1600">
                <a:latin typeface="Calibri"/>
                <a:ea typeface="Calibri"/>
                <a:cs typeface="Calibri"/>
                <a:sym typeface="Calibri"/>
              </a:rPr>
              <a:t>2</a:t>
            </a:r>
            <a:r>
              <a:rPr lang="en" sz="1600">
                <a:latin typeface="Calibri"/>
                <a:ea typeface="Calibri"/>
                <a:cs typeface="Calibri"/>
                <a:sym typeface="Calibri"/>
              </a:rPr>
              <a:t> term models gravity, which bends the graph as it pulls the cannonball downward.</a:t>
            </a:r>
            <a:endParaRPr sz="1600">
              <a:latin typeface="Calibri"/>
              <a:ea typeface="Calibri"/>
              <a:cs typeface="Calibri"/>
              <a:sym typeface="Calibri"/>
            </a:endParaRPr>
          </a:p>
        </p:txBody>
      </p:sp>
      <p:graphicFrame>
        <p:nvGraphicFramePr>
          <p:cNvPr id="179" name="Google Shape;179;p17"/>
          <p:cNvGraphicFramePr/>
          <p:nvPr/>
        </p:nvGraphicFramePr>
        <p:xfrm>
          <a:off x="6747577" y="1399854"/>
          <a:ext cx="3000000" cy="3000000"/>
        </p:xfrm>
        <a:graphic>
          <a:graphicData uri="http://schemas.openxmlformats.org/drawingml/2006/table">
            <a:tbl>
              <a:tblPr>
                <a:noFill/>
                <a:tableStyleId>{F871CFB9-5204-4656-88C7-0991FAE8E17D}</a:tableStyleId>
              </a:tblPr>
              <a:tblGrid>
                <a:gridCol w="876525"/>
                <a:gridCol w="1155875"/>
              </a:tblGrid>
              <a:tr h="862425">
                <a:tc>
                  <a:txBody>
                    <a:bodyPr/>
                    <a:lstStyle/>
                    <a:p>
                      <a:pPr indent="0" lvl="0" marL="0" rtl="0" algn="ctr">
                        <a:spcBef>
                          <a:spcPts val="0"/>
                        </a:spcBef>
                        <a:spcAft>
                          <a:spcPts val="0"/>
                        </a:spcAft>
                        <a:buNone/>
                      </a:pPr>
                      <a:r>
                        <a:rPr b="1" lang="en">
                          <a:solidFill>
                            <a:srgbClr val="FFFFFF"/>
                          </a:solidFill>
                          <a:latin typeface="Noto Sans"/>
                          <a:ea typeface="Noto Sans"/>
                          <a:cs typeface="Noto Sans"/>
                          <a:sym typeface="Noto Sans"/>
                        </a:rPr>
                        <a:t>Seconds</a:t>
                      </a:r>
                      <a:endParaRPr b="1">
                        <a:solidFill>
                          <a:srgbClr val="FFFFFF"/>
                        </a:solidFill>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a:solidFill>
                            <a:srgbClr val="FFFFFF"/>
                          </a:solidFill>
                          <a:latin typeface="Noto Sans"/>
                          <a:ea typeface="Noto Sans"/>
                          <a:cs typeface="Noto Sans"/>
                          <a:sym typeface="Noto Sans"/>
                        </a:rPr>
                        <a:t>Distance Above Ground (Feet)</a:t>
                      </a:r>
                      <a:endParaRPr b="1">
                        <a:solidFill>
                          <a:srgbClr val="FFFFFF"/>
                        </a:solidFill>
                        <a:latin typeface="Noto Sans"/>
                        <a:ea typeface="Noto Sans"/>
                        <a:cs typeface="Noto Sans"/>
                        <a:sym typeface="Noto Sans"/>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3736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400</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6495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758</a:t>
                      </a:r>
                      <a:endParaRPr b="1"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26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1084</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4</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1378</a:t>
                      </a:r>
                      <a:endParaRPr b="1"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4061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5</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1640</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180" name="Google Shape;180;p17"/>
          <p:cNvSpPr/>
          <p:nvPr/>
        </p:nvSpPr>
        <p:spPr>
          <a:xfrm>
            <a:off x="7053708" y="698625"/>
            <a:ext cx="1947300" cy="638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424242"/>
                </a:solidFill>
                <a:latin typeface="Calibri"/>
                <a:ea typeface="Calibri"/>
                <a:cs typeface="Calibri"/>
                <a:sym typeface="Calibri"/>
              </a:rPr>
              <a:t>The heights of the ball at different times.</a:t>
            </a:r>
            <a:endParaRPr sz="16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6" name="Google Shape;186;p18"/>
          <p:cNvSpPr txBox="1"/>
          <p:nvPr>
            <p:ph idx="1" type="body"/>
          </p:nvPr>
        </p:nvSpPr>
        <p:spPr>
          <a:xfrm>
            <a:off x="311725" y="1088125"/>
            <a:ext cx="4732200" cy="1765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An arrow is shot up into the air from 5 feet, at an initial velocity of 220 feet per second.</a:t>
            </a:r>
            <a:endParaRPr/>
          </a:p>
          <a:p>
            <a:pPr indent="0" lvl="0" marL="0" rtl="0" algn="l">
              <a:lnSpc>
                <a:spcPct val="100000"/>
              </a:lnSpc>
              <a:spcBef>
                <a:spcPts val="1200"/>
              </a:spcBef>
              <a:spcAft>
                <a:spcPts val="1200"/>
              </a:spcAft>
              <a:buNone/>
            </a:pPr>
            <a:r>
              <a:rPr lang="en"/>
              <a:t>Which equation can represent the height, </a:t>
            </a:r>
            <a:r>
              <a:rPr i="1" lang="en">
                <a:latin typeface="Times New Roman"/>
                <a:ea typeface="Times New Roman"/>
                <a:cs typeface="Times New Roman"/>
                <a:sym typeface="Times New Roman"/>
              </a:rPr>
              <a:t>h</a:t>
            </a:r>
            <a:r>
              <a:rPr lang="en"/>
              <a:t>(</a:t>
            </a:r>
            <a:r>
              <a:rPr i="1" lang="en">
                <a:latin typeface="Times New Roman"/>
                <a:ea typeface="Times New Roman"/>
                <a:cs typeface="Times New Roman"/>
                <a:sym typeface="Times New Roman"/>
              </a:rPr>
              <a:t>t</a:t>
            </a:r>
            <a:r>
              <a:rPr lang="en"/>
              <a:t>), for any time, </a:t>
            </a:r>
            <a:r>
              <a:rPr i="1" lang="en">
                <a:latin typeface="Times New Roman"/>
                <a:ea typeface="Times New Roman"/>
                <a:cs typeface="Times New Roman"/>
                <a:sym typeface="Times New Roman"/>
              </a:rPr>
              <a:t>t</a:t>
            </a:r>
            <a:r>
              <a:rPr lang="en"/>
              <a:t>?</a:t>
            </a:r>
            <a:endParaRPr/>
          </a:p>
        </p:txBody>
      </p:sp>
      <p:sp>
        <p:nvSpPr>
          <p:cNvPr id="187" name="Google Shape;187;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8" name="Google Shape;188;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7.6.2 The Force of Gravity Change in Quadratic Functions</a:t>
            </a:r>
            <a:endParaRPr sz="1000"/>
          </a:p>
        </p:txBody>
      </p:sp>
      <p:sp>
        <p:nvSpPr>
          <p:cNvPr id="189" name="Google Shape;189;p18"/>
          <p:cNvSpPr txBox="1"/>
          <p:nvPr/>
        </p:nvSpPr>
        <p:spPr>
          <a:xfrm>
            <a:off x="310896" y="2828325"/>
            <a:ext cx="5416500" cy="1765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5 + 220</a:t>
            </a:r>
            <a:r>
              <a:rPr i="1" lang="en" sz="1800">
                <a:solidFill>
                  <a:srgbClr val="424242"/>
                </a:solidFill>
                <a:latin typeface="Times New Roman"/>
                <a:ea typeface="Times New Roman"/>
                <a:cs typeface="Times New Roman"/>
                <a:sym typeface="Times New Roman"/>
              </a:rPr>
              <a:t>t</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5 + 220</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+ 16</a:t>
            </a:r>
            <a:r>
              <a:rPr i="1" lang="en" sz="1800">
                <a:solidFill>
                  <a:srgbClr val="424242"/>
                </a:solidFill>
                <a:latin typeface="Times New Roman"/>
                <a:ea typeface="Times New Roman"/>
                <a:cs typeface="Times New Roman"/>
                <a:sym typeface="Times New Roman"/>
              </a:rPr>
              <a:t>t</a:t>
            </a:r>
            <a:r>
              <a:rPr baseline="30000" i="1" lang="en" sz="1800">
                <a:solidFill>
                  <a:srgbClr val="424242"/>
                </a:solidFill>
                <a:latin typeface="Times New Roman"/>
                <a:ea typeface="Times New Roman"/>
                <a:cs typeface="Times New Roman"/>
                <a:sym typeface="Times New Roman"/>
              </a:rPr>
              <a:t>2</a:t>
            </a:r>
            <a:endParaRPr baseline="30000"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5 + 220</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- 16</a:t>
            </a:r>
            <a:r>
              <a:rPr i="1" lang="en" sz="1800">
                <a:solidFill>
                  <a:srgbClr val="424242"/>
                </a:solidFill>
                <a:latin typeface="Times New Roman"/>
                <a:ea typeface="Times New Roman"/>
                <a:cs typeface="Times New Roman"/>
                <a:sym typeface="Times New Roman"/>
              </a:rPr>
              <a:t>t</a:t>
            </a:r>
            <a:r>
              <a:rPr baseline="30000" i="1" lang="en" sz="1800">
                <a:solidFill>
                  <a:srgbClr val="424242"/>
                </a:solidFill>
                <a:latin typeface="Times New Roman"/>
                <a:ea typeface="Times New Roman"/>
                <a:cs typeface="Times New Roman"/>
                <a:sym typeface="Times New Roman"/>
              </a:rPr>
              <a:t>2</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220 + 5</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- 16</a:t>
            </a:r>
            <a:r>
              <a:rPr i="1" lang="en" sz="1800">
                <a:solidFill>
                  <a:srgbClr val="424242"/>
                </a:solidFill>
                <a:latin typeface="Times New Roman"/>
                <a:ea typeface="Times New Roman"/>
                <a:cs typeface="Times New Roman"/>
                <a:sym typeface="Times New Roman"/>
              </a:rPr>
              <a:t>t</a:t>
            </a:r>
            <a:r>
              <a:rPr baseline="30000" i="1" lang="en" sz="1800">
                <a:solidFill>
                  <a:srgbClr val="424242"/>
                </a:solidFill>
                <a:latin typeface="Times New Roman"/>
                <a:ea typeface="Times New Roman"/>
                <a:cs typeface="Times New Roman"/>
                <a:sym typeface="Times New Roman"/>
              </a:rPr>
              <a:t>2</a:t>
            </a:r>
            <a:endParaRPr sz="1800">
              <a:solidFill>
                <a:srgbClr val="424242"/>
              </a:solidFill>
              <a:latin typeface="Calibri"/>
              <a:ea typeface="Calibri"/>
              <a:cs typeface="Calibri"/>
              <a:sym typeface="Calibri"/>
            </a:endParaRPr>
          </a:p>
        </p:txBody>
      </p:sp>
      <p:pic>
        <p:nvPicPr>
          <p:cNvPr id="190" name="Google Shape;190;p18"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91" name="Google Shape;191;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92" name="Google Shape;192;p18" title="ChatGPT Image Oct 13, 2025, 12_04_03 AM.png"/>
          <p:cNvPicPr preferRelativeResize="0"/>
          <p:nvPr/>
        </p:nvPicPr>
        <p:blipFill rotWithShape="1">
          <a:blip r:embed="rId4">
            <a:alphaModFix/>
          </a:blip>
          <a:srcRect b="0" l="0" r="0" t="0"/>
          <a:stretch/>
        </p:blipFill>
        <p:spPr>
          <a:xfrm>
            <a:off x="4299791" y="999641"/>
            <a:ext cx="2793574" cy="419037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6" name="Shape 196"/>
        <p:cNvGrpSpPr/>
        <p:nvPr/>
      </p:nvGrpSpPr>
      <p:grpSpPr>
        <a:xfrm>
          <a:off x="0" y="0"/>
          <a:ext cx="0" cy="0"/>
          <a:chOff x="0" y="0"/>
          <a:chExt cx="0" cy="0"/>
        </a:xfrm>
      </p:grpSpPr>
      <p:sp>
        <p:nvSpPr>
          <p:cNvPr id="197" name="Google Shape;197;p19"/>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98" name="Google Shape;198;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9" name="Google Shape;199;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7.6.2 The Force of Gravity Change in Quadratic Functions - Additional Resources</a:t>
            </a:r>
            <a:endParaRPr sz="1000"/>
          </a:p>
        </p:txBody>
      </p:sp>
      <p:pic>
        <p:nvPicPr>
          <p:cNvPr id="200" name="Google Shape;200;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1" name="Google Shape;201;p19"/>
          <p:cNvSpPr txBox="1"/>
          <p:nvPr/>
        </p:nvSpPr>
        <p:spPr>
          <a:xfrm>
            <a:off x="434975" y="1112048"/>
            <a:ext cx="42459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1D2125"/>
                </a:solidFill>
                <a:highlight>
                  <a:srgbClr val="FFFFFF"/>
                </a:highlight>
                <a:latin typeface="Calibri"/>
                <a:ea typeface="Calibri"/>
                <a:cs typeface="Calibri"/>
                <a:sym typeface="Calibri"/>
              </a:rPr>
              <a:t>A firework is sent up in the air, at an initial velocity of 130 feet per second, from a height of 6 feet.</a:t>
            </a:r>
            <a:endParaRPr sz="1800">
              <a:solidFill>
                <a:srgbClr val="1D2125"/>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1800">
              <a:solidFill>
                <a:srgbClr val="1D2125"/>
              </a:solidFill>
              <a:highlight>
                <a:srgbClr val="FFFFFF"/>
              </a:highlight>
              <a:latin typeface="Calibri"/>
              <a:ea typeface="Calibri"/>
              <a:cs typeface="Calibri"/>
              <a:sym typeface="Calibri"/>
            </a:endParaRPr>
          </a:p>
          <a:p>
            <a:pPr indent="-342900" lvl="0" marL="457200" rtl="0" algn="l">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Identify the initial velocity, </a:t>
            </a:r>
            <a:r>
              <a:rPr i="1" lang="en" sz="1800">
                <a:solidFill>
                  <a:srgbClr val="1D2125"/>
                </a:solidFill>
                <a:highlight>
                  <a:srgbClr val="FFFFFF"/>
                </a:highlight>
                <a:latin typeface="Times New Roman"/>
                <a:ea typeface="Times New Roman"/>
                <a:cs typeface="Times New Roman"/>
                <a:sym typeface="Times New Roman"/>
              </a:rPr>
              <a:t>v</a:t>
            </a:r>
            <a:r>
              <a:rPr baseline="-25000" lang="en" sz="1800">
                <a:solidFill>
                  <a:srgbClr val="1D2125"/>
                </a:solidFill>
                <a:highlight>
                  <a:srgbClr val="FFFFFF"/>
                </a:highlight>
                <a:latin typeface="Calibri"/>
                <a:ea typeface="Calibri"/>
                <a:cs typeface="Calibri"/>
                <a:sym typeface="Calibri"/>
              </a:rPr>
              <a:t>0</a:t>
            </a:r>
            <a:r>
              <a:rPr lang="en" sz="1800">
                <a:solidFill>
                  <a:srgbClr val="1D2125"/>
                </a:solidFill>
                <a:highlight>
                  <a:srgbClr val="FFFFFF"/>
                </a:highlight>
                <a:latin typeface="Calibri"/>
                <a:ea typeface="Calibri"/>
                <a:cs typeface="Calibri"/>
                <a:sym typeface="Calibri"/>
              </a:rPr>
              <a:t>.</a:t>
            </a:r>
            <a:endParaRPr sz="1800">
              <a:solidFill>
                <a:srgbClr val="1D2125"/>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1800">
              <a:solidFill>
                <a:srgbClr val="1D2125"/>
              </a:solidFill>
              <a:highlight>
                <a:srgbClr val="FFFFFF"/>
              </a:highlight>
              <a:latin typeface="Calibri"/>
              <a:ea typeface="Calibri"/>
              <a:cs typeface="Calibri"/>
              <a:sym typeface="Calibri"/>
            </a:endParaRPr>
          </a:p>
          <a:p>
            <a:pPr indent="-342900" lvl="0" marL="457200" rtl="0" algn="l">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Identify the starting height, </a:t>
            </a:r>
            <a:r>
              <a:rPr i="1" lang="en" sz="1800">
                <a:solidFill>
                  <a:srgbClr val="1D2125"/>
                </a:solidFill>
                <a:highlight>
                  <a:srgbClr val="FFFFFF"/>
                </a:highlight>
                <a:latin typeface="Times New Roman"/>
                <a:ea typeface="Times New Roman"/>
                <a:cs typeface="Times New Roman"/>
                <a:sym typeface="Times New Roman"/>
              </a:rPr>
              <a:t>h</a:t>
            </a:r>
            <a:r>
              <a:rPr baseline="-25000" lang="en" sz="1800">
                <a:solidFill>
                  <a:srgbClr val="1D2125"/>
                </a:solidFill>
                <a:highlight>
                  <a:srgbClr val="FFFFFF"/>
                </a:highlight>
                <a:latin typeface="Calibri"/>
                <a:ea typeface="Calibri"/>
                <a:cs typeface="Calibri"/>
                <a:sym typeface="Calibri"/>
              </a:rPr>
              <a:t>0</a:t>
            </a:r>
            <a:r>
              <a:rPr lang="en" sz="1800">
                <a:solidFill>
                  <a:srgbClr val="1D2125"/>
                </a:solidFill>
                <a:highlight>
                  <a:srgbClr val="FFFFFF"/>
                </a:highlight>
                <a:latin typeface="Calibri"/>
                <a:ea typeface="Calibri"/>
                <a:cs typeface="Calibri"/>
                <a:sym typeface="Calibri"/>
              </a:rPr>
              <a:t>.</a:t>
            </a:r>
            <a:endParaRPr sz="1800">
              <a:solidFill>
                <a:srgbClr val="1D2125"/>
              </a:solidFill>
              <a:highlight>
                <a:srgbClr val="FFFFFF"/>
              </a:highlight>
              <a:latin typeface="Calibri"/>
              <a:ea typeface="Calibri"/>
              <a:cs typeface="Calibri"/>
              <a:sym typeface="Calibri"/>
            </a:endParaRPr>
          </a:p>
          <a:p>
            <a:pPr indent="0" lvl="0" marL="0" rtl="0" algn="l">
              <a:spcBef>
                <a:spcPts val="0"/>
              </a:spcBef>
              <a:spcAft>
                <a:spcPts val="0"/>
              </a:spcAft>
              <a:buNone/>
            </a:pPr>
            <a:r>
              <a:t/>
            </a:r>
            <a:endParaRPr sz="1800">
              <a:solidFill>
                <a:srgbClr val="1D2125"/>
              </a:solidFill>
              <a:highlight>
                <a:srgbClr val="FFFFFF"/>
              </a:highlight>
              <a:latin typeface="Calibri"/>
              <a:ea typeface="Calibri"/>
              <a:cs typeface="Calibri"/>
              <a:sym typeface="Calibri"/>
            </a:endParaRPr>
          </a:p>
          <a:p>
            <a:pPr indent="-342900" lvl="0" marL="457200" rtl="0" algn="l">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Write an equation of this form: </a:t>
            </a:r>
            <a:endParaRPr sz="1800">
              <a:solidFill>
                <a:schemeClr val="dk1"/>
              </a:solidFill>
              <a:latin typeface="Calibri"/>
              <a:ea typeface="Calibri"/>
              <a:cs typeface="Calibri"/>
              <a:sym typeface="Calibri"/>
            </a:endParaRPr>
          </a:p>
          <a:p>
            <a:pPr indent="457200" lvl="0" marL="0" rtl="0" algn="l">
              <a:spcBef>
                <a:spcPts val="0"/>
              </a:spcBef>
              <a:spcAft>
                <a:spcPts val="0"/>
              </a:spcAft>
              <a:buNone/>
            </a:pPr>
            <a:r>
              <a:rPr i="1" lang="en" sz="1800">
                <a:solidFill>
                  <a:schemeClr val="dk1"/>
                </a:solidFill>
                <a:latin typeface="Times New Roman"/>
                <a:ea typeface="Times New Roman"/>
                <a:cs typeface="Times New Roman"/>
                <a:sym typeface="Times New Roman"/>
              </a:rPr>
              <a:t>h</a:t>
            </a:r>
            <a:r>
              <a:rPr lang="en" sz="1800">
                <a:solidFill>
                  <a:schemeClr val="dk1"/>
                </a:solidFill>
                <a:latin typeface="Calibri"/>
                <a:ea typeface="Calibri"/>
                <a:cs typeface="Calibri"/>
                <a:sym typeface="Calibri"/>
              </a:rPr>
              <a:t>(</a:t>
            </a:r>
            <a:r>
              <a:rPr i="1" lang="en" sz="1800">
                <a:solidFill>
                  <a:schemeClr val="dk1"/>
                </a:solidFill>
                <a:latin typeface="Times New Roman"/>
                <a:ea typeface="Times New Roman"/>
                <a:cs typeface="Times New Roman"/>
                <a:sym typeface="Times New Roman"/>
              </a:rPr>
              <a:t>t</a:t>
            </a:r>
            <a:r>
              <a:rPr lang="en" sz="1800">
                <a:solidFill>
                  <a:schemeClr val="dk1"/>
                </a:solidFill>
                <a:latin typeface="Calibri"/>
                <a:ea typeface="Calibri"/>
                <a:cs typeface="Calibri"/>
                <a:sym typeface="Calibri"/>
              </a:rPr>
              <a:t>) = </a:t>
            </a:r>
            <a:r>
              <a:rPr i="1" lang="en" sz="1800">
                <a:solidFill>
                  <a:schemeClr val="dk1"/>
                </a:solidFill>
                <a:latin typeface="Times New Roman"/>
                <a:ea typeface="Times New Roman"/>
                <a:cs typeface="Times New Roman"/>
                <a:sym typeface="Times New Roman"/>
              </a:rPr>
              <a:t>h</a:t>
            </a:r>
            <a:r>
              <a:rPr baseline="-25000" lang="en" sz="1800">
                <a:solidFill>
                  <a:schemeClr val="dk1"/>
                </a:solidFill>
                <a:latin typeface="Calibri"/>
                <a:ea typeface="Calibri"/>
                <a:cs typeface="Calibri"/>
                <a:sym typeface="Calibri"/>
              </a:rPr>
              <a:t>0</a:t>
            </a:r>
            <a:r>
              <a:rPr lang="en" sz="1800">
                <a:solidFill>
                  <a:schemeClr val="dk1"/>
                </a:solidFill>
                <a:latin typeface="Calibri"/>
                <a:ea typeface="Calibri"/>
                <a:cs typeface="Calibri"/>
                <a:sym typeface="Calibri"/>
              </a:rPr>
              <a:t> </a:t>
            </a:r>
            <a:r>
              <a:rPr lang="en" sz="1800">
                <a:solidFill>
                  <a:schemeClr val="dk1"/>
                </a:solidFill>
                <a:latin typeface="Calibri"/>
                <a:ea typeface="Calibri"/>
                <a:cs typeface="Calibri"/>
                <a:sym typeface="Calibri"/>
              </a:rPr>
              <a:t>+ </a:t>
            </a:r>
            <a:r>
              <a:rPr i="1" lang="en" sz="1800">
                <a:solidFill>
                  <a:schemeClr val="dk1"/>
                </a:solidFill>
                <a:latin typeface="Times New Roman"/>
                <a:ea typeface="Times New Roman"/>
                <a:cs typeface="Times New Roman"/>
                <a:sym typeface="Times New Roman"/>
              </a:rPr>
              <a:t>v</a:t>
            </a:r>
            <a:r>
              <a:rPr baseline="-25000" lang="en" sz="1800">
                <a:solidFill>
                  <a:schemeClr val="dk1"/>
                </a:solidFill>
                <a:latin typeface="Calibri"/>
                <a:ea typeface="Calibri"/>
                <a:cs typeface="Calibri"/>
                <a:sym typeface="Calibri"/>
              </a:rPr>
              <a:t>0</a:t>
            </a:r>
            <a:r>
              <a:rPr i="1" lang="en" sz="1800">
                <a:solidFill>
                  <a:schemeClr val="dk1"/>
                </a:solidFill>
                <a:latin typeface="Times New Roman"/>
                <a:ea typeface="Times New Roman"/>
                <a:cs typeface="Times New Roman"/>
                <a:sym typeface="Times New Roman"/>
              </a:rPr>
              <a:t>t </a:t>
            </a:r>
            <a:r>
              <a:rPr lang="en" sz="1800">
                <a:solidFill>
                  <a:schemeClr val="dk1"/>
                </a:solidFill>
                <a:latin typeface="Calibri"/>
                <a:ea typeface="Calibri"/>
                <a:cs typeface="Calibri"/>
                <a:sym typeface="Calibri"/>
              </a:rPr>
              <a:t>− 16</a:t>
            </a:r>
            <a:r>
              <a:rPr i="1" lang="en" sz="1800">
                <a:solidFill>
                  <a:schemeClr val="dk1"/>
                </a:solidFill>
                <a:latin typeface="Times New Roman"/>
                <a:ea typeface="Times New Roman"/>
                <a:cs typeface="Times New Roman"/>
                <a:sym typeface="Times New Roman"/>
              </a:rPr>
              <a:t>t</a:t>
            </a:r>
            <a:r>
              <a:rPr baseline="30000" lang="en" sz="1800">
                <a:solidFill>
                  <a:schemeClr val="dk1"/>
                </a:solidFill>
                <a:latin typeface="Calibri"/>
                <a:ea typeface="Calibri"/>
                <a:cs typeface="Calibri"/>
                <a:sym typeface="Calibri"/>
              </a:rPr>
              <a:t>2</a:t>
            </a:r>
            <a:r>
              <a:rPr lang="en" sz="1800">
                <a:solidFill>
                  <a:schemeClr val="dk1"/>
                </a:solidFill>
                <a:latin typeface="Calibri"/>
                <a:ea typeface="Calibri"/>
                <a:cs typeface="Calibri"/>
                <a:sym typeface="Calibri"/>
              </a:rPr>
              <a:t>.</a:t>
            </a:r>
            <a:endParaRPr sz="1800">
              <a:solidFill>
                <a:srgbClr val="1D2125"/>
              </a:solidFill>
              <a:highlight>
                <a:srgbClr val="FFFFFF"/>
              </a:highlight>
              <a:latin typeface="Calibri"/>
              <a:ea typeface="Calibri"/>
              <a:cs typeface="Calibri"/>
              <a:sym typeface="Calibri"/>
            </a:endParaRPr>
          </a:p>
        </p:txBody>
      </p:sp>
      <p:pic>
        <p:nvPicPr>
          <p:cNvPr id="202" name="Google Shape;202;p19" title="ChatGPT Image Oct 13, 2025, 12_32_13 AM.png"/>
          <p:cNvPicPr preferRelativeResize="0"/>
          <p:nvPr/>
        </p:nvPicPr>
        <p:blipFill>
          <a:blip r:embed="rId4">
            <a:alphaModFix/>
          </a:blip>
          <a:stretch>
            <a:fillRect/>
          </a:stretch>
        </p:blipFill>
        <p:spPr>
          <a:xfrm>
            <a:off x="4343426" y="137975"/>
            <a:ext cx="4343375" cy="490175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8" name="Google Shape;208;p2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9" name="Google Shape;209;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0" name="Google Shape;210;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1" name="Google Shape;211;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2" name="Google Shape;212;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3" name="Google Shape;213;p20"/>
          <p:cNvCxnSpPr>
            <a:stCxn id="207" idx="2"/>
            <a:endCxn id="20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14" name="Google Shape;214;p20"/>
          <p:cNvCxnSpPr>
            <a:stCxn id="209" idx="3"/>
            <a:endCxn id="20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15" name="Google Shape;215;p20"/>
          <p:cNvCxnSpPr>
            <a:stCxn id="208" idx="3"/>
            <a:endCxn id="21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16" name="Google Shape;216;p20"/>
          <p:cNvCxnSpPr>
            <a:stCxn id="210" idx="3"/>
            <a:endCxn id="21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17" name="Google Shape;217;p20"/>
          <p:cNvCxnSpPr>
            <a:stCxn id="212" idx="3"/>
            <a:endCxn id="21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18" name="Google Shape;218;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9" name="Google Shape;219;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0" name="Google Shape;220;p20"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21" name="Google Shape;221;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22" name="Google Shape;222;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23" name="Google Shape;223;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24" name="Google Shape;224;p20"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25" name="Google Shape;225;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26" name="Google Shape;226;p20"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27" name="Google Shape;227;p20"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28" name="Google Shape;228;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29" name="Google Shape;229;p2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0" name="Google Shape;230;p20"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31" name="Google Shape;231;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5" name="Shape 235"/>
        <p:cNvGrpSpPr/>
        <p:nvPr/>
      </p:nvGrpSpPr>
      <p:grpSpPr>
        <a:xfrm>
          <a:off x="0" y="0"/>
          <a:ext cx="0" cy="0"/>
          <a:chOff x="0" y="0"/>
          <a:chExt cx="0" cy="0"/>
        </a:xfrm>
      </p:grpSpPr>
      <p:sp>
        <p:nvSpPr>
          <p:cNvPr id="236" name="Google Shape;236;p21"/>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Strategies - </a:t>
            </a:r>
            <a:r>
              <a:rPr lang="en" sz="1800"/>
              <a:t>Projectile Motion 🚀</a:t>
            </a:r>
            <a:endParaRPr sz="1700">
              <a:highlight>
                <a:srgbClr val="FF0000"/>
              </a:highlight>
            </a:endParaRPr>
          </a:p>
        </p:txBody>
      </p:sp>
      <p:sp>
        <p:nvSpPr>
          <p:cNvPr id="237" name="Google Shape;23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a:t>
            </a:r>
            <a:r>
              <a:rPr lang="en"/>
              <a:t>.3 </a:t>
            </a:r>
            <a:r>
              <a:rPr lang="en"/>
              <a:t>Using Quadratic Functions to Describe Height</a:t>
            </a:r>
            <a:endParaRPr/>
          </a:p>
        </p:txBody>
      </p:sp>
      <p:sp>
        <p:nvSpPr>
          <p:cNvPr id="239" name="Google Shape;239;p21"/>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240" name="Google Shape;240;p21"/>
          <p:cNvSpPr/>
          <p:nvPr/>
        </p:nvSpPr>
        <p:spPr>
          <a:xfrm>
            <a:off x="4882300" y="937625"/>
            <a:ext cx="3804600" cy="38055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Help create a class display of key terms and visuals.</a:t>
            </a:r>
            <a:endParaRPr sz="1500">
              <a:latin typeface="Noto Sans"/>
              <a:ea typeface="Noto Sans"/>
              <a:cs typeface="Noto Sans"/>
              <a:sym typeface="Noto Sans"/>
            </a:endParaRPr>
          </a:p>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Suggest words, examples, or diagrams for:</a:t>
            </a:r>
            <a:endParaRPr sz="1500">
              <a:latin typeface="Noto Sans"/>
              <a:ea typeface="Noto Sans"/>
              <a:cs typeface="Noto Sans"/>
              <a:sym typeface="Noto Sans"/>
            </a:endParaRPr>
          </a:p>
          <a:p>
            <a:pPr indent="-323850" lvl="1" marL="914400" rtl="0" algn="l">
              <a:spcBef>
                <a:spcPts val="500"/>
              </a:spcBef>
              <a:spcAft>
                <a:spcPts val="0"/>
              </a:spcAft>
              <a:buSzPts val="1500"/>
              <a:buFont typeface="Noto Sans"/>
              <a:buChar char="●"/>
            </a:pPr>
            <a:r>
              <a:rPr lang="en" sz="1500">
                <a:latin typeface="Noto Sans"/>
                <a:ea typeface="Noto Sans"/>
                <a:cs typeface="Noto Sans"/>
                <a:sym typeface="Noto Sans"/>
              </a:rPr>
              <a:t>Vertex of the graph</a:t>
            </a:r>
            <a:endParaRPr sz="1500">
              <a:latin typeface="Noto Sans"/>
              <a:ea typeface="Noto Sans"/>
              <a:cs typeface="Noto Sans"/>
              <a:sym typeface="Noto Sans"/>
            </a:endParaRPr>
          </a:p>
          <a:p>
            <a:pPr indent="-323850" lvl="1" marL="914400" rtl="0" algn="l">
              <a:spcBef>
                <a:spcPts val="0"/>
              </a:spcBef>
              <a:spcAft>
                <a:spcPts val="0"/>
              </a:spcAft>
              <a:buSzPts val="1500"/>
              <a:buFont typeface="Noto Sans"/>
              <a:buChar char="●"/>
            </a:pPr>
            <a:r>
              <a:rPr lang="en" sz="1500">
                <a:latin typeface="Noto Sans"/>
                <a:ea typeface="Noto Sans"/>
                <a:cs typeface="Noto Sans"/>
                <a:sym typeface="Noto Sans"/>
              </a:rPr>
              <a:t>Zero of the function</a:t>
            </a:r>
            <a:endParaRPr sz="1500">
              <a:latin typeface="Noto Sans"/>
              <a:ea typeface="Noto Sans"/>
              <a:cs typeface="Noto Sans"/>
              <a:sym typeface="Noto Sans"/>
            </a:endParaRPr>
          </a:p>
          <a:p>
            <a:pPr indent="-323850" lvl="1" marL="914400" rtl="0" algn="l">
              <a:spcBef>
                <a:spcPts val="0"/>
              </a:spcBef>
              <a:spcAft>
                <a:spcPts val="0"/>
              </a:spcAft>
              <a:buSzPts val="1500"/>
              <a:buFont typeface="Noto Sans"/>
              <a:buChar char="●"/>
            </a:pPr>
            <a:r>
              <a:rPr lang="en" sz="1500">
                <a:latin typeface="Noto Sans"/>
                <a:ea typeface="Noto Sans"/>
                <a:cs typeface="Noto Sans"/>
                <a:sym typeface="Noto Sans"/>
              </a:rPr>
              <a:t>Parabola</a:t>
            </a:r>
            <a:endParaRPr sz="1500">
              <a:latin typeface="Noto Sans"/>
              <a:ea typeface="Noto Sans"/>
              <a:cs typeface="Noto Sans"/>
              <a:sym typeface="Noto Sans"/>
            </a:endParaRPr>
          </a:p>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Use the display to support your understanding during discussions and activities.</a:t>
            </a:r>
            <a:endParaRPr sz="1500">
              <a:latin typeface="Noto Sans"/>
              <a:ea typeface="Noto Sans"/>
              <a:cs typeface="Noto Sans"/>
              <a:sym typeface="Noto Sans"/>
            </a:endParaRPr>
          </a:p>
          <a:p>
            <a:pPr indent="0" lvl="0" marL="457200" rtl="0" algn="l">
              <a:spcBef>
                <a:spcPts val="1000"/>
              </a:spcBef>
              <a:spcAft>
                <a:spcPts val="0"/>
              </a:spcAft>
              <a:buNone/>
            </a:pPr>
            <a:r>
              <a:t/>
            </a:r>
            <a:endParaRPr sz="1500">
              <a:latin typeface="Noto Sans"/>
              <a:ea typeface="Noto Sans"/>
              <a:cs typeface="Noto Sans"/>
              <a:sym typeface="Noto Sans"/>
            </a:endParaRPr>
          </a:p>
          <a:p>
            <a:pPr indent="0" lvl="0" marL="0" rtl="0" algn="r">
              <a:spcBef>
                <a:spcPts val="500"/>
              </a:spcBef>
              <a:spcAft>
                <a:spcPts val="0"/>
              </a:spcAft>
              <a:buNone/>
            </a:pPr>
            <a:r>
              <a:rPr lang="en" sz="1200">
                <a:solidFill>
                  <a:schemeClr val="dk1"/>
                </a:solidFill>
                <a:latin typeface="Noto Sans"/>
                <a:ea typeface="Noto Sans"/>
                <a:cs typeface="Noto Sans"/>
                <a:sym typeface="Noto Sans"/>
              </a:rPr>
              <a:t>Representation</a:t>
            </a:r>
            <a:endParaRPr sz="1600">
              <a:latin typeface="Calibri"/>
              <a:ea typeface="Calibri"/>
              <a:cs typeface="Calibri"/>
              <a:sym typeface="Calibri"/>
            </a:endParaRPr>
          </a:p>
        </p:txBody>
      </p:sp>
      <p:pic>
        <p:nvPicPr>
          <p:cNvPr id="241" name="Google Shape;241;p21" title="Frame 13.png"/>
          <p:cNvPicPr preferRelativeResize="0"/>
          <p:nvPr/>
        </p:nvPicPr>
        <p:blipFill>
          <a:blip r:embed="rId3">
            <a:alphaModFix/>
          </a:blip>
          <a:stretch>
            <a:fillRect/>
          </a:stretch>
        </p:blipFill>
        <p:spPr>
          <a:xfrm>
            <a:off x="8686800" y="140230"/>
            <a:ext cx="274320" cy="27432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22"/>
          <p:cNvSpPr txBox="1"/>
          <p:nvPr/>
        </p:nvSpPr>
        <p:spPr>
          <a:xfrm>
            <a:off x="362075" y="1018850"/>
            <a:ext cx="8413800" cy="35376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The function defined by </a:t>
            </a:r>
            <a:r>
              <a:rPr i="1" lang="en" sz="1800">
                <a:solidFill>
                  <a:srgbClr val="424242"/>
                </a:solidFill>
                <a:latin typeface="Times New Roman"/>
                <a:ea typeface="Times New Roman"/>
                <a:cs typeface="Times New Roman"/>
                <a:sym typeface="Times New Roman"/>
              </a:rPr>
              <a:t>d</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50 + 312</a:t>
            </a:r>
            <a:r>
              <a:rPr i="1" lang="en" sz="1800">
                <a:solidFill>
                  <a:srgbClr val="424242"/>
                </a:solidFill>
                <a:latin typeface="Times New Roman"/>
                <a:ea typeface="Times New Roman"/>
                <a:cs typeface="Times New Roman"/>
                <a:sym typeface="Times New Roman"/>
              </a:rPr>
              <a:t>t</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− 16</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gives the height in feet of a cannonball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seconds after the ball leaves the cannon. What does each of the terms tell us about the cannonball?</a:t>
            </a:r>
            <a:endParaRPr sz="1800">
              <a:solidFill>
                <a:srgbClr val="424242"/>
              </a:solidFill>
              <a:latin typeface="Calibri"/>
              <a:ea typeface="Calibri"/>
              <a:cs typeface="Calibri"/>
              <a:sym typeface="Calibri"/>
            </a:endParaRPr>
          </a:p>
          <a:p>
            <a:pPr indent="-342900" lvl="4" marL="22860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50</a:t>
            </a:r>
            <a:endParaRPr sz="1800">
              <a:solidFill>
                <a:srgbClr val="424242"/>
              </a:solidFill>
              <a:latin typeface="Calibri"/>
              <a:ea typeface="Calibri"/>
              <a:cs typeface="Calibri"/>
              <a:sym typeface="Calibri"/>
            </a:endParaRPr>
          </a:p>
          <a:p>
            <a:pPr indent="-342900" lvl="4" marL="22860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312</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a:t>
            </a:r>
            <a:endParaRPr sz="1800">
              <a:solidFill>
                <a:srgbClr val="424242"/>
              </a:solidFill>
              <a:latin typeface="Calibri"/>
              <a:ea typeface="Calibri"/>
              <a:cs typeface="Calibri"/>
              <a:sym typeface="Calibri"/>
            </a:endParaRPr>
          </a:p>
          <a:p>
            <a:pPr indent="-342900" lvl="4" marL="22860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16</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00">
              <a:solidFill>
                <a:srgbClr val="424242"/>
              </a:solidFill>
              <a:latin typeface="Calibri"/>
              <a:ea typeface="Calibri"/>
              <a:cs typeface="Calibri"/>
              <a:sym typeface="Calibri"/>
            </a:endParaRPr>
          </a:p>
          <a:p>
            <a:pPr indent="0" lvl="0" marL="0" rtl="0" algn="l">
              <a:spcBef>
                <a:spcPts val="1000"/>
              </a:spcBef>
              <a:spcAft>
                <a:spcPts val="0"/>
              </a:spcAft>
              <a:buNone/>
            </a:pPr>
            <a:r>
              <a:t/>
            </a:r>
            <a:endParaRPr sz="100">
              <a:solidFill>
                <a:srgbClr val="424242"/>
              </a:solidFill>
              <a:latin typeface="Calibri"/>
              <a:ea typeface="Calibri"/>
              <a:cs typeface="Calibri"/>
              <a:sym typeface="Calibri"/>
            </a:endParaRPr>
          </a:p>
          <a:p>
            <a:pPr indent="0" lvl="0" marL="0" rtl="0" algn="l">
              <a:spcBef>
                <a:spcPts val="1000"/>
              </a:spcBef>
              <a:spcAft>
                <a:spcPts val="0"/>
              </a:spcAft>
              <a:buNone/>
            </a:pPr>
            <a:r>
              <a:t/>
            </a:r>
            <a:endParaRPr sz="1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Graph the function. Adjust the graphing window to the following boundaries: 0 &lt; </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&lt; 25 and  0 &lt;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 &lt;2000.</a:t>
            </a:r>
            <a:endParaRPr sz="1800">
              <a:solidFill>
                <a:srgbClr val="424242"/>
              </a:solidFill>
              <a:latin typeface="Calibri"/>
              <a:ea typeface="Calibri"/>
              <a:cs typeface="Calibri"/>
              <a:sym typeface="Calibri"/>
            </a:endParaRPr>
          </a:p>
          <a:p>
            <a:pPr indent="0" lvl="0" marL="0" rtl="0" algn="l">
              <a:spcBef>
                <a:spcPts val="0"/>
              </a:spcBef>
              <a:spcAft>
                <a:spcPts val="1000"/>
              </a:spcAft>
              <a:buNone/>
            </a:pPr>
            <a:r>
              <a:t/>
            </a:r>
            <a:endParaRPr sz="1800">
              <a:solidFill>
                <a:srgbClr val="424242"/>
              </a:solidFill>
              <a:latin typeface="Calibri"/>
              <a:ea typeface="Calibri"/>
              <a:cs typeface="Calibri"/>
              <a:sym typeface="Calibri"/>
            </a:endParaRPr>
          </a:p>
        </p:txBody>
      </p:sp>
      <p:sp>
        <p:nvSpPr>
          <p:cNvPr id="247" name="Google Shape;247;p22"/>
          <p:cNvSpPr txBox="1"/>
          <p:nvPr>
            <p:ph type="title"/>
          </p:nvPr>
        </p:nvSpPr>
        <p:spPr>
          <a:xfrm>
            <a:off x="311700" y="4450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047"/>
                </a:solidFill>
              </a:rPr>
              <a:t>Le</a:t>
            </a:r>
            <a:r>
              <a:rPr lang="en" sz="1800">
                <a:solidFill>
                  <a:srgbClr val="005047"/>
                </a:solidFill>
              </a:rPr>
              <a:t>arning Activity - </a:t>
            </a:r>
            <a:r>
              <a:rPr lang="en" sz="1800"/>
              <a:t>P</a:t>
            </a:r>
            <a:r>
              <a:rPr lang="en" sz="1800"/>
              <a:t>rojectile Motion 🚀</a:t>
            </a:r>
            <a:endParaRPr sz="1800"/>
          </a:p>
        </p:txBody>
      </p:sp>
      <p:sp>
        <p:nvSpPr>
          <p:cNvPr id="248" name="Google Shape;248;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id="249" name="Google Shape;249;p22" title="ChatGPT_Image_Oct_13__2025__12_14_44_AM-removebg-preview.png"/>
          <p:cNvPicPr preferRelativeResize="0"/>
          <p:nvPr/>
        </p:nvPicPr>
        <p:blipFill>
          <a:blip r:embed="rId3">
            <a:alphaModFix/>
          </a:blip>
          <a:stretch>
            <a:fillRect/>
          </a:stretch>
        </p:blipFill>
        <p:spPr>
          <a:xfrm>
            <a:off x="6892200" y="1089500"/>
            <a:ext cx="2168550" cy="2168550"/>
          </a:xfrm>
          <a:prstGeom prst="rect">
            <a:avLst/>
          </a:prstGeom>
          <a:noFill/>
          <a:ln>
            <a:noFill/>
          </a:ln>
        </p:spPr>
      </p:pic>
      <p:sp>
        <p:nvSpPr>
          <p:cNvPr id="250" name="Google Shape;250;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7.6.3 Using Quadratic Functions to Describe Height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3"/>
          <p:cNvSpPr txBox="1"/>
          <p:nvPr>
            <p:ph type="title"/>
          </p:nvPr>
        </p:nvSpPr>
        <p:spPr>
          <a:xfrm>
            <a:off x="311700" y="4450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047"/>
                </a:solidFill>
              </a:rPr>
              <a:t>Le</a:t>
            </a:r>
            <a:r>
              <a:rPr lang="en" sz="1800">
                <a:solidFill>
                  <a:srgbClr val="005047"/>
                </a:solidFill>
              </a:rPr>
              <a:t>arning Activity - </a:t>
            </a:r>
            <a:r>
              <a:rPr lang="en" sz="1800"/>
              <a:t>Projectile Motion 🚀</a:t>
            </a:r>
            <a:endParaRPr sz="1800">
              <a:solidFill>
                <a:srgbClr val="005047"/>
              </a:solidFill>
              <a:highlight>
                <a:srgbClr val="FF0000"/>
              </a:highlight>
            </a:endParaRPr>
          </a:p>
        </p:txBody>
      </p:sp>
      <p:sp>
        <p:nvSpPr>
          <p:cNvPr id="256" name="Google Shape;256;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7" name="Google Shape;257;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a:t>
            </a:r>
            <a:r>
              <a:rPr lang="en"/>
              <a:t>.3 </a:t>
            </a:r>
            <a:r>
              <a:rPr lang="en"/>
              <a:t>Using Quadratic Functions to Describe Height</a:t>
            </a:r>
            <a:endParaRPr/>
          </a:p>
        </p:txBody>
      </p:sp>
      <p:sp>
        <p:nvSpPr>
          <p:cNvPr id="258" name="Google Shape;258;p23"/>
          <p:cNvSpPr txBox="1"/>
          <p:nvPr/>
        </p:nvSpPr>
        <p:spPr>
          <a:xfrm>
            <a:off x="365750" y="906725"/>
            <a:ext cx="6728700" cy="3775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Observe the graph and:</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Describe the shape of the graph. What does it tell us about the movement of the cannonball?</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Estimate the maximum height the ball reaches. When does this happen?</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Estimate when the ball hits the ground.</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rPr lang="en" sz="1800">
                <a:solidFill>
                  <a:srgbClr val="424242"/>
                </a:solidFill>
                <a:latin typeface="Calibri"/>
                <a:ea typeface="Calibri"/>
                <a:cs typeface="Calibri"/>
                <a:sym typeface="Calibri"/>
              </a:rPr>
              <a:t>The zero of a function is where the function equals 0, or where it crosses the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-axis. In this case, there is only one zero where the cannonball hits the ground. The parabola does cross the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-axis in the negative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-values, but that does not make sense in this problem.</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startAt="3"/>
            </a:pPr>
            <a:r>
              <a:rPr lang="en" sz="1800">
                <a:solidFill>
                  <a:srgbClr val="424242"/>
                </a:solidFill>
                <a:latin typeface="Calibri"/>
                <a:ea typeface="Calibri"/>
                <a:cs typeface="Calibri"/>
                <a:sym typeface="Calibri"/>
              </a:rPr>
              <a:t>What domain is appropriate for this function?</a:t>
            </a:r>
            <a:endParaRPr sz="1800">
              <a:solidFill>
                <a:srgbClr val="424242"/>
              </a:solidFill>
              <a:latin typeface="Calibri"/>
              <a:ea typeface="Calibri"/>
              <a:cs typeface="Calibri"/>
              <a:sym typeface="Calibri"/>
            </a:endParaRPr>
          </a:p>
        </p:txBody>
      </p:sp>
      <p:sp>
        <p:nvSpPr>
          <p:cNvPr id="259" name="Google Shape;259;p23">
            <a:hlinkClick action="ppaction://hlinksldjump" r:id="rId3"/>
          </p:cNvPr>
          <p:cNvSpPr/>
          <p:nvPr/>
        </p:nvSpPr>
        <p:spPr>
          <a:xfrm>
            <a:off x="6095988" y="3970584"/>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id="260" name="Google Shape;260;p23" title="ChatGPT Image Oct 13, 2025, 02_17_12 PM.png"/>
          <p:cNvPicPr preferRelativeResize="0"/>
          <p:nvPr/>
        </p:nvPicPr>
        <p:blipFill>
          <a:blip r:embed="rId4">
            <a:alphaModFix/>
          </a:blip>
          <a:stretch>
            <a:fillRect/>
          </a:stretch>
        </p:blipFill>
        <p:spPr>
          <a:xfrm>
            <a:off x="6923450" y="599675"/>
            <a:ext cx="2220549" cy="22205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6" name="Google Shape;266;p24"/>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Using Quadratic Functions to Describe Height</a:t>
            </a:r>
            <a:endParaRPr b="1"/>
          </a:p>
        </p:txBody>
      </p:sp>
      <p:pic>
        <p:nvPicPr>
          <p:cNvPr descr="This Algebra 1 curriculum has been developed by Rice University's OpenStax through the Rice Algebra Initiative for Success and Equity (RAISE). Learn more at https://openstax.org/k12/algebra.&#10;&#10;#Algebra #HighSchool #QuadraticFunctions #Quadratic #Equation #Function #CharacteristicsScience #Realworld #WorkedExample #Annotations #Algebraic #Table" id="267" name="Google Shape;267;p24" title="Using Quadratic Functions to Describe Height">
            <a:hlinkClick r:id="rId4"/>
          </p:cNvPr>
          <p:cNvPicPr preferRelativeResize="0"/>
          <p:nvPr/>
        </p:nvPicPr>
        <p:blipFill>
          <a:blip r:embed="rId5">
            <a:alphaModFix/>
          </a:blip>
          <a:stretch>
            <a:fillRect/>
          </a:stretch>
        </p:blipFill>
        <p:spPr>
          <a:xfrm>
            <a:off x="1691640" y="402336"/>
            <a:ext cx="5724144" cy="32278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000"/>
                                        <p:tgtEl>
                                          <p:spTgt spid="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p25"/>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73" name="Google Shape;273;p25"/>
          <p:cNvSpPr txBox="1"/>
          <p:nvPr>
            <p:ph idx="1" type="body"/>
          </p:nvPr>
        </p:nvSpPr>
        <p:spPr>
          <a:xfrm>
            <a:off x="311700" y="1152475"/>
            <a:ext cx="4422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If the cannonball were fired at 800 feet per second, would it reach a mile in height? </a:t>
            </a:r>
            <a:endParaRPr/>
          </a:p>
          <a:p>
            <a:pPr indent="0" lvl="0" marL="0" rtl="0" algn="l">
              <a:lnSpc>
                <a:spcPct val="100000"/>
              </a:lnSpc>
              <a:spcBef>
                <a:spcPts val="1000"/>
              </a:spcBef>
              <a:spcAft>
                <a:spcPts val="1000"/>
              </a:spcAft>
              <a:buNone/>
            </a:pPr>
            <a:r>
              <a:rPr i="1" lang="en"/>
              <a:t>Remember there are 5280 feet in a mile. Be prepared to show your reasoning.</a:t>
            </a:r>
            <a:endParaRPr i="1"/>
          </a:p>
        </p:txBody>
      </p:sp>
      <p:sp>
        <p:nvSpPr>
          <p:cNvPr id="274" name="Google Shape;274;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7.6.3 Using Quadratic Functions to Describe Height</a:t>
            </a:r>
            <a:endParaRPr/>
          </a:p>
        </p:txBody>
      </p:sp>
      <p:pic>
        <p:nvPicPr>
          <p:cNvPr id="276" name="Google Shape;276;p25"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277" name="Google Shape;277;p25" title="ChatGPT_Image_Oct_13__2025__12_14_44_AM-removebg-preview.png"/>
          <p:cNvPicPr preferRelativeResize="0"/>
          <p:nvPr/>
        </p:nvPicPr>
        <p:blipFill>
          <a:blip r:embed="rId5">
            <a:alphaModFix/>
          </a:blip>
          <a:stretch>
            <a:fillRect/>
          </a:stretch>
        </p:blipFill>
        <p:spPr>
          <a:xfrm>
            <a:off x="4887000" y="1054625"/>
            <a:ext cx="3443916" cy="344391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83" name="Google Shape;283;p26"/>
          <p:cNvSpPr txBox="1"/>
          <p:nvPr>
            <p:ph idx="1" type="body"/>
          </p:nvPr>
        </p:nvSpPr>
        <p:spPr>
          <a:xfrm>
            <a:off x="310904" y="1129624"/>
            <a:ext cx="85206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toy rocket is launched from a platform 4 feet above the ground at a velocity of 128 feet per second. Its height is graphed below. Approximately what is the rocket’s maximum height?</a:t>
            </a:r>
            <a:endParaRPr/>
          </a:p>
        </p:txBody>
      </p:sp>
      <p:sp>
        <p:nvSpPr>
          <p:cNvPr id="284" name="Google Shape;284;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5" name="Google Shape;285;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7.6.3 Using Quadratic Functions to Describe Height</a:t>
            </a:r>
            <a:endParaRPr sz="1000"/>
          </a:p>
        </p:txBody>
      </p:sp>
      <p:pic>
        <p:nvPicPr>
          <p:cNvPr id="286" name="Google Shape;286;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87" name="Google Shape;287;p26">
            <a:hlinkClick action="ppaction://hlinksldjump" r:id="rId4"/>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88" name="Google Shape;288;p26"/>
          <p:cNvSpPr txBox="1"/>
          <p:nvPr/>
        </p:nvSpPr>
        <p:spPr>
          <a:xfrm>
            <a:off x="1867573" y="2308775"/>
            <a:ext cx="2408400" cy="1704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8</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260</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110</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128</a:t>
            </a:r>
            <a:endParaRPr baseline="30000" sz="2400">
              <a:solidFill>
                <a:srgbClr val="424242"/>
              </a:solidFill>
              <a:latin typeface="Calibri"/>
              <a:ea typeface="Calibri"/>
              <a:cs typeface="Calibri"/>
              <a:sym typeface="Calibri"/>
            </a:endParaRPr>
          </a:p>
        </p:txBody>
      </p:sp>
      <p:sp>
        <p:nvSpPr>
          <p:cNvPr id="289" name="Google Shape;289;p26"/>
          <p:cNvSpPr txBox="1"/>
          <p:nvPr/>
        </p:nvSpPr>
        <p:spPr>
          <a:xfrm>
            <a:off x="6776675" y="5611100"/>
            <a:ext cx="9000" cy="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90" name="Google Shape;290;p26"/>
          <p:cNvPicPr preferRelativeResize="0"/>
          <p:nvPr/>
        </p:nvPicPr>
        <p:blipFill>
          <a:blip r:embed="rId5">
            <a:alphaModFix/>
          </a:blip>
          <a:stretch>
            <a:fillRect/>
          </a:stretch>
        </p:blipFill>
        <p:spPr>
          <a:xfrm>
            <a:off x="4428373" y="2025724"/>
            <a:ext cx="2442459" cy="247282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4" name="Shape 294"/>
        <p:cNvGrpSpPr/>
        <p:nvPr/>
      </p:nvGrpSpPr>
      <p:grpSpPr>
        <a:xfrm>
          <a:off x="0" y="0"/>
          <a:ext cx="0" cy="0"/>
          <a:chOff x="0" y="0"/>
          <a:chExt cx="0" cy="0"/>
        </a:xfrm>
      </p:grpSpPr>
      <p:sp>
        <p:nvSpPr>
          <p:cNvPr id="295" name="Google Shape;295;p27"/>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96" name="Google Shape;296;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7" name="Google Shape;297;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7.6.</a:t>
            </a:r>
            <a:r>
              <a:rPr lang="en" sz="1000"/>
              <a:t>3 </a:t>
            </a:r>
            <a:r>
              <a:rPr lang="en" sz="1000"/>
              <a:t>Using Quadratic Functions to Describe Height</a:t>
            </a:r>
            <a:r>
              <a:rPr lang="en" sz="1000"/>
              <a:t> </a:t>
            </a:r>
            <a:r>
              <a:rPr lang="en" sz="1000"/>
              <a:t>- Additional Resources</a:t>
            </a:r>
            <a:endParaRPr sz="1000"/>
          </a:p>
        </p:txBody>
      </p:sp>
      <p:pic>
        <p:nvPicPr>
          <p:cNvPr id="298" name="Google Shape;298;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99" name="Google Shape;299;p27"/>
          <p:cNvSpPr txBox="1"/>
          <p:nvPr/>
        </p:nvSpPr>
        <p:spPr>
          <a:xfrm>
            <a:off x="310902" y="1047225"/>
            <a:ext cx="86502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An object is thrown upward from a height of 5 feet with a velocity of 60 feet per second. Its height, </a:t>
            </a:r>
            <a:r>
              <a:rPr i="1" lang="en" sz="1800">
                <a:solidFill>
                  <a:schemeClr val="dk1"/>
                </a:solidFill>
                <a:latin typeface="Times New Roman"/>
                <a:ea typeface="Times New Roman"/>
                <a:cs typeface="Times New Roman"/>
                <a:sym typeface="Times New Roman"/>
              </a:rPr>
              <a:t>h</a:t>
            </a:r>
            <a:r>
              <a:rPr lang="en" sz="1800">
                <a:solidFill>
                  <a:schemeClr val="dk1"/>
                </a:solidFill>
                <a:latin typeface="Calibri"/>
                <a:ea typeface="Calibri"/>
                <a:cs typeface="Calibri"/>
                <a:sym typeface="Calibri"/>
              </a:rPr>
              <a:t>(</a:t>
            </a:r>
            <a:r>
              <a:rPr i="1" lang="en" sz="1800">
                <a:solidFill>
                  <a:schemeClr val="dk1"/>
                </a:solidFill>
                <a:latin typeface="Times New Roman"/>
                <a:ea typeface="Times New Roman"/>
                <a:cs typeface="Times New Roman"/>
                <a:sym typeface="Times New Roman"/>
              </a:rPr>
              <a:t>t</a:t>
            </a:r>
            <a:r>
              <a:rPr lang="en" sz="1800">
                <a:solidFill>
                  <a:schemeClr val="dk1"/>
                </a:solidFill>
                <a:latin typeface="Calibri"/>
                <a:ea typeface="Calibri"/>
                <a:cs typeface="Calibri"/>
                <a:sym typeface="Calibri"/>
              </a:rPr>
              <a:t>)</a:t>
            </a:r>
            <a:r>
              <a:rPr lang="en" sz="1800">
                <a:solidFill>
                  <a:schemeClr val="dk1"/>
                </a:solidFill>
                <a:latin typeface="Calibri"/>
                <a:ea typeface="Calibri"/>
                <a:cs typeface="Calibri"/>
                <a:sym typeface="Calibri"/>
              </a:rPr>
              <a:t>, in feet after </a:t>
            </a:r>
            <a:r>
              <a:rPr i="1" lang="en" sz="1800">
                <a:solidFill>
                  <a:schemeClr val="dk1"/>
                </a:solidFill>
                <a:latin typeface="Times New Roman"/>
                <a:ea typeface="Times New Roman"/>
                <a:cs typeface="Times New Roman"/>
                <a:sym typeface="Times New Roman"/>
              </a:rPr>
              <a:t>t</a:t>
            </a:r>
            <a:r>
              <a:rPr lang="en" sz="1800">
                <a:solidFill>
                  <a:schemeClr val="dk1"/>
                </a:solidFill>
                <a:latin typeface="Calibri"/>
                <a:ea typeface="Calibri"/>
                <a:cs typeface="Calibri"/>
                <a:sym typeface="Calibri"/>
              </a:rPr>
              <a:t> seconds is modeled by the function </a:t>
            </a:r>
            <a:r>
              <a:rPr i="1" lang="en" sz="1800">
                <a:solidFill>
                  <a:schemeClr val="dk1"/>
                </a:solidFill>
                <a:latin typeface="Times New Roman"/>
                <a:ea typeface="Times New Roman"/>
                <a:cs typeface="Times New Roman"/>
                <a:sym typeface="Times New Roman"/>
              </a:rPr>
              <a:t>h</a:t>
            </a:r>
            <a:r>
              <a:rPr lang="en" sz="1800">
                <a:solidFill>
                  <a:schemeClr val="dk1"/>
                </a:solidFill>
                <a:latin typeface="Calibri"/>
                <a:ea typeface="Calibri"/>
                <a:cs typeface="Calibri"/>
                <a:sym typeface="Calibri"/>
              </a:rPr>
              <a:t>(</a:t>
            </a:r>
            <a:r>
              <a:rPr i="1" lang="en" sz="1800">
                <a:solidFill>
                  <a:schemeClr val="dk1"/>
                </a:solidFill>
                <a:latin typeface="Times New Roman"/>
                <a:ea typeface="Times New Roman"/>
                <a:cs typeface="Times New Roman"/>
                <a:sym typeface="Times New Roman"/>
              </a:rPr>
              <a:t>t</a:t>
            </a:r>
            <a:r>
              <a:rPr lang="en" sz="1800">
                <a:solidFill>
                  <a:schemeClr val="dk1"/>
                </a:solidFill>
                <a:latin typeface="Calibri"/>
                <a:ea typeface="Calibri"/>
                <a:cs typeface="Calibri"/>
                <a:sym typeface="Calibri"/>
              </a:rPr>
              <a:t>) = 5 + 60</a:t>
            </a:r>
            <a:r>
              <a:rPr i="1" lang="en" sz="1800">
                <a:solidFill>
                  <a:schemeClr val="dk1"/>
                </a:solidFill>
                <a:latin typeface="Times New Roman"/>
                <a:ea typeface="Times New Roman"/>
                <a:cs typeface="Times New Roman"/>
                <a:sym typeface="Times New Roman"/>
              </a:rPr>
              <a:t>t </a:t>
            </a:r>
            <a:r>
              <a:rPr lang="en" sz="1800">
                <a:solidFill>
                  <a:schemeClr val="dk1"/>
                </a:solidFill>
                <a:latin typeface="Calibri"/>
                <a:ea typeface="Calibri"/>
                <a:cs typeface="Calibri"/>
                <a:sym typeface="Calibri"/>
              </a:rPr>
              <a:t>-</a:t>
            </a:r>
            <a:r>
              <a:rPr lang="en" sz="1800">
                <a:solidFill>
                  <a:schemeClr val="dk1"/>
                </a:solidFill>
                <a:latin typeface="Calibri"/>
                <a:ea typeface="Calibri"/>
                <a:cs typeface="Calibri"/>
                <a:sym typeface="Calibri"/>
              </a:rPr>
              <a:t> 16</a:t>
            </a:r>
            <a:r>
              <a:rPr i="1" lang="en" sz="1800">
                <a:solidFill>
                  <a:schemeClr val="dk1"/>
                </a:solidFill>
                <a:latin typeface="Times New Roman"/>
                <a:ea typeface="Times New Roman"/>
                <a:cs typeface="Times New Roman"/>
                <a:sym typeface="Times New Roman"/>
              </a:rPr>
              <a:t>t</a:t>
            </a:r>
            <a:r>
              <a:rPr baseline="30000" lang="en" sz="1800">
                <a:solidFill>
                  <a:schemeClr val="dk1"/>
                </a:solidFill>
                <a:latin typeface="Calibri"/>
                <a:ea typeface="Calibri"/>
                <a:cs typeface="Calibri"/>
                <a:sym typeface="Calibri"/>
              </a:rPr>
              <a:t>2</a:t>
            </a:r>
            <a:r>
              <a:rPr lang="en"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
        <p:nvSpPr>
          <p:cNvPr id="300" name="Google Shape;300;p27"/>
          <p:cNvSpPr txBox="1"/>
          <p:nvPr/>
        </p:nvSpPr>
        <p:spPr>
          <a:xfrm>
            <a:off x="310900" y="1865674"/>
            <a:ext cx="5029200" cy="2563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Identify the starting height.</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Identify the maximum height by looking at the vertex or peak of the parabola.</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Identify when the object reaches its maximum by matching the maximum with its matching time from the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-axis.</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When does the object hit the ground?</a:t>
            </a:r>
            <a:endParaRPr sz="1800">
              <a:solidFill>
                <a:srgbClr val="424242"/>
              </a:solidFill>
              <a:latin typeface="Calibri"/>
              <a:ea typeface="Calibri"/>
              <a:cs typeface="Calibri"/>
              <a:sym typeface="Calibri"/>
            </a:endParaRPr>
          </a:p>
        </p:txBody>
      </p:sp>
      <p:pic>
        <p:nvPicPr>
          <p:cNvPr id="301" name="Google Shape;301;p27"/>
          <p:cNvPicPr preferRelativeResize="0"/>
          <p:nvPr/>
        </p:nvPicPr>
        <p:blipFill>
          <a:blip r:embed="rId4">
            <a:alphaModFix/>
          </a:blip>
          <a:stretch>
            <a:fillRect/>
          </a:stretch>
        </p:blipFill>
        <p:spPr>
          <a:xfrm>
            <a:off x="5472000" y="2004578"/>
            <a:ext cx="3451756" cy="25638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7" name="Google Shape;307;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8" name="Google Shape;308;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9" name="Google Shape;309;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0" name="Google Shape;310;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1" name="Google Shape;311;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2" name="Google Shape;312;p28"/>
          <p:cNvCxnSpPr>
            <a:stCxn id="306" idx="2"/>
            <a:endCxn id="30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13" name="Google Shape;313;p28"/>
          <p:cNvCxnSpPr>
            <a:stCxn id="308" idx="3"/>
            <a:endCxn id="30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4" name="Google Shape;314;p28"/>
          <p:cNvCxnSpPr>
            <a:stCxn id="307" idx="3"/>
            <a:endCxn id="30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15" name="Google Shape;315;p28"/>
          <p:cNvCxnSpPr>
            <a:stCxn id="309" idx="3"/>
            <a:endCxn id="31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6" name="Google Shape;316;p28"/>
          <p:cNvCxnSpPr>
            <a:stCxn id="311" idx="3"/>
            <a:endCxn id="31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7" name="Google Shape;317;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8" name="Google Shape;318;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9" name="Google Shape;319;p28"/>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0" name="Google Shape;320;p28"/>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21" name="Google Shape;321;p28"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22" name="Google Shape;322;p28"/>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23" name="Google Shape;323;p28"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24" name="Google Shape;324;p28"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25" name="Google Shape;325;p28"/>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6" name="Google Shape;326;p28"/>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7" name="Google Shape;327;p28"/>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28" name="Google Shape;328;p28"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29" name="Google Shape;329;p28"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30" name="Google Shape;330;p28"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36" name="Google Shape;336;p29"/>
          <p:cNvSpPr txBox="1"/>
          <p:nvPr>
            <p:ph idx="1" type="body"/>
          </p:nvPr>
        </p:nvSpPr>
        <p:spPr>
          <a:xfrm>
            <a:off x="4173300" y="1938528"/>
            <a:ext cx="4790100" cy="29433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How does the 5 in the equation relate to the graph?</a:t>
            </a:r>
            <a:endParaRPr/>
          </a:p>
          <a:p>
            <a:pPr indent="-342900" lvl="0" marL="457200" rtl="0" algn="l">
              <a:lnSpc>
                <a:spcPct val="115000"/>
              </a:lnSpc>
              <a:spcBef>
                <a:spcPts val="500"/>
              </a:spcBef>
              <a:spcAft>
                <a:spcPts val="0"/>
              </a:spcAft>
              <a:buSzPts val="1800"/>
              <a:buAutoNum type="arabicPeriod"/>
            </a:pPr>
            <a:r>
              <a:rPr lang="en"/>
              <a:t>What does 100</a:t>
            </a:r>
            <a:r>
              <a:rPr i="1" lang="en">
                <a:latin typeface="Times New Roman"/>
                <a:ea typeface="Times New Roman"/>
                <a:cs typeface="Times New Roman"/>
                <a:sym typeface="Times New Roman"/>
              </a:rPr>
              <a:t>t</a:t>
            </a:r>
            <a:r>
              <a:rPr lang="en"/>
              <a:t> in the equation mean in terms of the rocket?</a:t>
            </a:r>
            <a:endParaRPr/>
          </a:p>
          <a:p>
            <a:pPr indent="-342900" lvl="0" marL="457200" rtl="0" algn="l">
              <a:lnSpc>
                <a:spcPct val="115000"/>
              </a:lnSpc>
              <a:spcBef>
                <a:spcPts val="500"/>
              </a:spcBef>
              <a:spcAft>
                <a:spcPts val="0"/>
              </a:spcAft>
              <a:buSzPts val="1800"/>
              <a:buAutoNum type="arabicPeriod"/>
            </a:pPr>
            <a:r>
              <a:rPr lang="en"/>
              <a:t>What does the </a:t>
            </a:r>
            <a:r>
              <a:rPr lang="en"/>
              <a:t>- 16</a:t>
            </a:r>
            <a:r>
              <a:rPr i="1" lang="en">
                <a:latin typeface="Times New Roman"/>
                <a:ea typeface="Times New Roman"/>
                <a:cs typeface="Times New Roman"/>
                <a:sym typeface="Times New Roman"/>
              </a:rPr>
              <a:t>t</a:t>
            </a:r>
            <a:r>
              <a:rPr baseline="30000" lang="en"/>
              <a:t>2</a:t>
            </a:r>
            <a:r>
              <a:rPr lang="en"/>
              <a:t> mean in terms of the rocket?</a:t>
            </a:r>
            <a:endParaRPr/>
          </a:p>
          <a:p>
            <a:pPr indent="-342900" lvl="0" marL="457200" rtl="0" algn="l">
              <a:lnSpc>
                <a:spcPct val="115000"/>
              </a:lnSpc>
              <a:spcBef>
                <a:spcPts val="500"/>
              </a:spcBef>
              <a:spcAft>
                <a:spcPts val="500"/>
              </a:spcAft>
              <a:buSzPts val="1800"/>
              <a:buAutoNum type="arabicPeriod"/>
            </a:pPr>
            <a:r>
              <a:rPr lang="en"/>
              <a:t>About when does the rocket hit the ground?</a:t>
            </a:r>
            <a:endParaRPr/>
          </a:p>
        </p:txBody>
      </p:sp>
      <p:sp>
        <p:nvSpPr>
          <p:cNvPr id="337" name="Google Shape;337;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8" name="Google Shape;338;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a:t>
            </a:r>
            <a:r>
              <a:rPr lang="en"/>
              <a:t>4 </a:t>
            </a:r>
            <a:r>
              <a:rPr lang="en"/>
              <a:t>Interpreting Graphs of Quadratic Functions</a:t>
            </a:r>
            <a:endParaRPr/>
          </a:p>
        </p:txBody>
      </p:sp>
      <p:sp>
        <p:nvSpPr>
          <p:cNvPr id="339" name="Google Shape;339;p29"/>
          <p:cNvSpPr txBox="1"/>
          <p:nvPr/>
        </p:nvSpPr>
        <p:spPr>
          <a:xfrm>
            <a:off x="310900" y="982250"/>
            <a:ext cx="8249700" cy="91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height in feet, </a:t>
            </a: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 of a stomp rocket (propelled by a short blast of air) above the ground after </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seconds is given by the equation </a:t>
            </a: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a:t>
            </a:r>
            <a:r>
              <a:rPr lang="en" sz="1800">
                <a:solidFill>
                  <a:srgbClr val="424242"/>
                </a:solidFill>
                <a:latin typeface="Calibri"/>
                <a:ea typeface="Calibri"/>
                <a:cs typeface="Calibri"/>
                <a:sym typeface="Calibri"/>
              </a:rPr>
              <a:t>5 + 100</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- 16</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Here is a graph that represents </a:t>
            </a:r>
            <a:r>
              <a:rPr i="1" lang="en" sz="1800">
                <a:solidFill>
                  <a:srgbClr val="424242"/>
                </a:solidFill>
                <a:latin typeface="Times New Roman"/>
                <a:ea typeface="Times New Roman"/>
                <a:cs typeface="Times New Roman"/>
                <a:sym typeface="Times New Roman"/>
              </a:rPr>
              <a:t>h</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pic>
        <p:nvPicPr>
          <p:cNvPr id="340" name="Google Shape;340;p29"/>
          <p:cNvPicPr preferRelativeResize="0"/>
          <p:nvPr/>
        </p:nvPicPr>
        <p:blipFill>
          <a:blip r:embed="rId3">
            <a:alphaModFix/>
          </a:blip>
          <a:stretch>
            <a:fillRect/>
          </a:stretch>
        </p:blipFill>
        <p:spPr>
          <a:xfrm>
            <a:off x="359800" y="1937813"/>
            <a:ext cx="3586225" cy="26338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7" name="Google Shape;347;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8" name="Google Shape;348;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9" name="Google Shape;349;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0" name="Google Shape;350;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1" name="Google Shape;351;p30"/>
          <p:cNvCxnSpPr>
            <a:stCxn id="345" idx="2"/>
            <a:endCxn id="34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2" name="Google Shape;352;p30"/>
          <p:cNvCxnSpPr>
            <a:stCxn id="347" idx="3"/>
            <a:endCxn id="34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3" name="Google Shape;353;p30"/>
          <p:cNvCxnSpPr>
            <a:stCxn id="346" idx="3"/>
            <a:endCxn id="34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4" name="Google Shape;354;p30"/>
          <p:cNvCxnSpPr>
            <a:stCxn id="348" idx="3"/>
            <a:endCxn id="350"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5" name="Google Shape;355;p30"/>
          <p:cNvCxnSpPr>
            <a:stCxn id="350" idx="3"/>
            <a:endCxn id="34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6" name="Google Shape;356;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7" name="Google Shape;357;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8" name="Google Shape;358;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9" name="Google Shape;359;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60" name="Google Shape;360;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61" name="Google Shape;361;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62" name="Google Shape;362;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3" name="Google Shape;363;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4" name="Google Shape;364;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5" name="Google Shape;365;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6" name="Google Shape;366;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7" name="Google Shape;367;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8" name="Google Shape;368;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9" name="Google Shape;369;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5" name="Google Shape;375;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6" name="Google Shape;376;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a:t>
            </a:r>
            <a:r>
              <a:rPr lang="en"/>
              <a:t>5 Practice</a:t>
            </a:r>
            <a:endParaRPr/>
          </a:p>
        </p:txBody>
      </p:sp>
      <p:pic>
        <p:nvPicPr>
          <p:cNvPr descr="Student crossing a finish line with a thumbs-up icon, symbolizing effort, motivation, and successfully completing a task or goal" id="378" name="Google Shape;378;p31" title="Practice-6.png"/>
          <p:cNvPicPr preferRelativeResize="0"/>
          <p:nvPr/>
        </p:nvPicPr>
        <p:blipFill rotWithShape="1">
          <a:blip r:embed="rId3">
            <a:alphaModFix/>
          </a:blip>
          <a:srcRect b="3879" l="0" r="0" t="1270"/>
          <a:stretch/>
        </p:blipFill>
        <p:spPr>
          <a:xfrm>
            <a:off x="4024725" y="445025"/>
            <a:ext cx="4807575" cy="45599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6" name="Google Shape;386;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7" name="Google Shape;387;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9" name="Google Shape;389;p32"/>
          <p:cNvCxnSpPr>
            <a:stCxn id="383" idx="2"/>
            <a:endCxn id="38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0" name="Google Shape;390;p32"/>
          <p:cNvCxnSpPr>
            <a:stCxn id="385" idx="3"/>
            <a:endCxn id="38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1" name="Google Shape;391;p32"/>
          <p:cNvCxnSpPr>
            <a:stCxn id="384" idx="3"/>
            <a:endCxn id="38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2" name="Google Shape;392;p32"/>
          <p:cNvCxnSpPr>
            <a:stCxn id="386" idx="3"/>
            <a:endCxn id="38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3" name="Google Shape;393;p32"/>
          <p:cNvCxnSpPr>
            <a:stCxn id="388" idx="3"/>
            <a:endCxn id="387"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4" name="Google Shape;394;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5" name="Google Shape;395;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6" name="Google Shape;396;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7" name="Google Shape;397;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8" name="Google Shape;398;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9" name="Google Shape;399;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00" name="Google Shape;400;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01" name="Google Shape;401;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02" name="Google Shape;402;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03" name="Google Shape;403;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4" name="Google Shape;404;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5" name="Google Shape;405;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6" name="Google Shape;406;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7" name="Google Shape;407;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3" name="Google Shape;413;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4" name="Google Shape;414;p33"/>
          <p:cNvSpPr txBox="1"/>
          <p:nvPr/>
        </p:nvSpPr>
        <p:spPr>
          <a:xfrm>
            <a:off x="310896" y="3044620"/>
            <a:ext cx="3934800" cy="14211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does each of them tell us? </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If each expression defines a function, what does the zero of that function tell us?</a:t>
            </a:r>
            <a:endParaRPr sz="1800">
              <a:solidFill>
                <a:srgbClr val="424242"/>
              </a:solidFill>
              <a:latin typeface="Calibri"/>
              <a:ea typeface="Calibri"/>
              <a:cs typeface="Calibri"/>
              <a:sym typeface="Calibri"/>
            </a:endParaRPr>
          </a:p>
        </p:txBody>
      </p:sp>
      <p:sp>
        <p:nvSpPr>
          <p:cNvPr id="415" name="Google Shape;415;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 Building Quadratic Functions to Describe Situations, Part 2</a:t>
            </a:r>
            <a:endParaRPr/>
          </a:p>
        </p:txBody>
      </p:sp>
      <p:sp>
        <p:nvSpPr>
          <p:cNvPr id="416" name="Google Shape;416;p33"/>
          <p:cNvSpPr txBox="1"/>
          <p:nvPr/>
        </p:nvSpPr>
        <p:spPr>
          <a:xfrm>
            <a:off x="310900" y="1060625"/>
            <a:ext cx="8462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Here are three expressions that all represent distance, in feet, as a function of time, in seconds, for an object that is dropped or launched. </a:t>
            </a:r>
            <a:endParaRPr sz="1800">
              <a:solidFill>
                <a:srgbClr val="424242"/>
              </a:solidFill>
              <a:latin typeface="Calibri"/>
              <a:ea typeface="Calibri"/>
              <a:cs typeface="Calibri"/>
              <a:sym typeface="Calibri"/>
            </a:endParaRPr>
          </a:p>
        </p:txBody>
      </p:sp>
      <p:sp>
        <p:nvSpPr>
          <p:cNvPr id="417" name="Google Shape;417;p33"/>
          <p:cNvSpPr txBox="1"/>
          <p:nvPr/>
        </p:nvSpPr>
        <p:spPr>
          <a:xfrm>
            <a:off x="946446" y="1747675"/>
            <a:ext cx="2663700" cy="1272300"/>
          </a:xfrm>
          <a:prstGeom prst="rect">
            <a:avLst/>
          </a:prstGeom>
          <a:noFill/>
          <a:ln>
            <a:noFill/>
          </a:ln>
        </p:spPr>
        <p:txBody>
          <a:bodyPr anchorCtr="0" anchor="t" bIns="91425" lIns="91425" spcFirstLastPara="1" rIns="91425" wrap="square" tIns="91425">
            <a:spAutoFit/>
          </a:bodyPr>
          <a:lstStyle/>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16</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endParaRPr baseline="30000" sz="1800">
              <a:solidFill>
                <a:srgbClr val="424242"/>
              </a:solidFill>
              <a:latin typeface="Calibri"/>
              <a:ea typeface="Calibri"/>
              <a:cs typeface="Calibri"/>
              <a:sym typeface="Calibri"/>
            </a:endParaRPr>
          </a:p>
          <a:p>
            <a:pPr indent="-342900" lvl="1"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400 - 16</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endParaRPr baseline="30000" sz="1800">
              <a:solidFill>
                <a:srgbClr val="424242"/>
              </a:solidFill>
              <a:latin typeface="Calibri"/>
              <a:ea typeface="Calibri"/>
              <a:cs typeface="Calibri"/>
              <a:sym typeface="Calibri"/>
            </a:endParaRPr>
          </a:p>
          <a:p>
            <a:pPr indent="-342900" lvl="1" marL="914400" rtl="0" algn="l">
              <a:spcBef>
                <a:spcPts val="100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50 + 400</a:t>
            </a:r>
            <a:r>
              <a:rPr i="1" lang="en" sz="1800">
                <a:solidFill>
                  <a:srgbClr val="424242"/>
                </a:solidFill>
                <a:latin typeface="Times New Roman"/>
                <a:ea typeface="Times New Roman"/>
                <a:cs typeface="Times New Roman"/>
                <a:sym typeface="Times New Roman"/>
              </a:rPr>
              <a:t>t</a:t>
            </a:r>
            <a:r>
              <a:rPr lang="en" sz="1800">
                <a:solidFill>
                  <a:srgbClr val="424242"/>
                </a:solidFill>
                <a:latin typeface="Calibri"/>
                <a:ea typeface="Calibri"/>
                <a:cs typeface="Calibri"/>
                <a:sym typeface="Calibri"/>
              </a:rPr>
              <a:t> - 16</a:t>
            </a:r>
            <a:r>
              <a:rPr i="1" lang="en" sz="1800">
                <a:solidFill>
                  <a:srgbClr val="424242"/>
                </a:solidFill>
                <a:latin typeface="Times New Roman"/>
                <a:ea typeface="Times New Roman"/>
                <a:cs typeface="Times New Roman"/>
                <a:sym typeface="Times New Roman"/>
              </a:rPr>
              <a:t>t</a:t>
            </a:r>
            <a:r>
              <a:rPr baseline="30000" lang="en" sz="1800">
                <a:solidFill>
                  <a:srgbClr val="424242"/>
                </a:solidFill>
                <a:latin typeface="Calibri"/>
                <a:ea typeface="Calibri"/>
                <a:cs typeface="Calibri"/>
                <a:sym typeface="Calibri"/>
              </a:rPr>
              <a:t>2</a:t>
            </a:r>
            <a:endParaRPr sz="1800">
              <a:solidFill>
                <a:srgbClr val="424242"/>
              </a:solidFill>
              <a:latin typeface="Calibri"/>
              <a:ea typeface="Calibri"/>
              <a:cs typeface="Calibri"/>
              <a:sym typeface="Calibri"/>
            </a:endParaRPr>
          </a:p>
        </p:txBody>
      </p:sp>
      <p:pic>
        <p:nvPicPr>
          <p:cNvPr id="418" name="Google Shape;418;p33" title="ChatGPT Image Oct 12, 2025, 10_27_45 PM.png"/>
          <p:cNvPicPr preferRelativeResize="0"/>
          <p:nvPr/>
        </p:nvPicPr>
        <p:blipFill>
          <a:blip r:embed="rId3">
            <a:alphaModFix/>
          </a:blip>
          <a:stretch>
            <a:fillRect/>
          </a:stretch>
        </p:blipFill>
        <p:spPr>
          <a:xfrm>
            <a:off x="4885484" y="1746504"/>
            <a:ext cx="3334710" cy="254662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24" name="Google Shape;424;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5" name="Google Shape;425;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6" name="Google Shape;426;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7.6 Building Quadratic Functions to Describe Situations, Part 2</a:t>
            </a:r>
            <a:endParaRPr/>
          </a:p>
        </p:txBody>
      </p:sp>
      <p:graphicFrame>
        <p:nvGraphicFramePr>
          <p:cNvPr id="427" name="Google Shape;427;p34"/>
          <p:cNvGraphicFramePr/>
          <p:nvPr/>
        </p:nvGraphicFramePr>
        <p:xfrm>
          <a:off x="311700" y="1764100"/>
          <a:ext cx="3000000" cy="3000000"/>
        </p:xfrm>
        <a:graphic>
          <a:graphicData uri="http://schemas.openxmlformats.org/drawingml/2006/table">
            <a:tbl>
              <a:tblPr>
                <a:noFill/>
                <a:tableStyleId>{F871CFB9-5204-4656-88C7-0991FAE8E17D}</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Create quadratic functions and graphs that represent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Relate the vertex of a graph and the zeros of a function to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how the situation that a function represents can influence its domain.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