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18C5360-2BB0-4149-910F-48BB95EF7130}">
  <a:tblStyle styleId="{518C5360-2BB0-4149-910F-48BB95EF7130}"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539/raise-unit-3-spn-vocabulary-flash-cards/?i=5yacnu&amp;x=1jqt" TargetMode="External"/><Relationship Id="rId4" Type="http://schemas.openxmlformats.org/officeDocument/2006/relationships/hyperlink" Target="https://quizlet.com/881205226/raise-unit-3-vocabulary-flash-cards/?i=5yacnu&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lozZJ21i3mQ" TargetMode="External"/><Relationship Id="rId3" Type="http://schemas.openxmlformats.org/officeDocument/2006/relationships/hyperlink" Target="https://k12.openstax.org/contents/raise/resources/fcc6f6562d125ce88fa95ac162556af5c7ffedd3" TargetMode="External"/><Relationship Id="rId4" Type="http://schemas.openxmlformats.org/officeDocument/2006/relationships/hyperlink" Target="https://k12.openstax.org/contents/raise/resources/c163c8919e1ae5e20a815b88b4548398b8b22a7e"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2.xml"/><Relationship Id="rId3" Type="http://schemas.openxmlformats.org/officeDocument/2006/relationships/slide" Target="/pp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mathematical purpose of this lesson is to understand how a linear model is used to describe the relationship between two numerical variables and to use a line of best fit to make predictions. When students articulate things they notice and things they wonder about a scatter plot and the accompanying linear model, students have an opportunity to attend to precision in the language they use to describe what they see. Students reason abstractly by making sense of slope and intercept in context.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A1(E) create and use representations to organize, record,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A4(C) write, with and without technology, linear functions that provide a reasonable fit to data to estimate solutions and make predictions for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3 Spanish Vocabulary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3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5bcbb05a9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5bcbb05a9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warm up is to help students recall information about scatter plots. While students may notice and wonder many things about these images, the relationship between the number of people and the maximum noise level, the method for interpreting the line of best fit, and a general understanding of a scatter plot are the important discussion points.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Notice and highlight students who use correct terminology in their responses. In particular, the terms </a:t>
            </a:r>
            <a:r>
              <a:rPr b="1" lang="en" sz="1300">
                <a:solidFill>
                  <a:schemeClr val="dk1"/>
                </a:solidFill>
                <a:latin typeface="Calibri"/>
                <a:ea typeface="Calibri"/>
                <a:cs typeface="Calibri"/>
                <a:sym typeface="Calibri"/>
              </a:rPr>
              <a:t>scatter plot</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linear model</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slope</a:t>
            </a:r>
            <a:r>
              <a:rPr lang="en" sz="1300">
                <a:solidFill>
                  <a:schemeClr val="dk1"/>
                </a:solidFill>
                <a:latin typeface="Calibri"/>
                <a:ea typeface="Calibri"/>
                <a:cs typeface="Calibri"/>
                <a:sym typeface="Calibri"/>
              </a:rPr>
              <a:t>, and </a:t>
            </a:r>
            <a:r>
              <a:rPr b="1" lang="en" sz="1300">
                <a:solidFill>
                  <a:schemeClr val="dk1"/>
                </a:solidFill>
                <a:latin typeface="Calibri"/>
                <a:ea typeface="Calibri"/>
                <a:cs typeface="Calibri"/>
                <a:sym typeface="Calibri"/>
              </a:rPr>
              <a:t>intercept</a:t>
            </a:r>
            <a:r>
              <a:rPr lang="en" sz="1300">
                <a:solidFill>
                  <a:schemeClr val="dk1"/>
                </a:solidFill>
                <a:latin typeface="Calibri"/>
                <a:ea typeface="Calibri"/>
                <a:cs typeface="Calibri"/>
                <a:sym typeface="Calibri"/>
              </a:rPr>
              <a:t> are important to review during this warm up.</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Tell students their job is to think of at least one thing they notice and at least one thing they wonder. Display the image for all to see. Give students 1 minute of quiet time to think individually and then 1 minute to discuss the things they notice with their partner, followed by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i="1" lang="en" sz="1300">
                <a:solidFill>
                  <a:schemeClr val="dk1"/>
                </a:solidFill>
                <a:latin typeface="Calibri"/>
                <a:ea typeface="Calibri"/>
                <a:cs typeface="Calibri"/>
                <a:sym typeface="Calibri"/>
              </a:rPr>
              <a:t>Continue to scroll down through the notes for activity answers, misconceptions, and synthesis questions.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Things students may notice:</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More people generally means more noise.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At around 65,000 people, there are three different noise levels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equation of the line is given.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Things students may wonder:</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Where is the origin?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are all the points not on the line?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can we do with this?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The vertical intercept appears to be approximately 105 decibels, but the origin is not shown on the graph.</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Ask students to share the things they noticed and wondered. Record and display their responses for all to see. If possible, record the relevant reasoning on or near the image. After all responses have been recorded without commentary or editing, ask students, “Is there anything on this list you are wondering about now?”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Encourage students to respectfully disagree, ask for clarification, or point out contradicting information. If students do not use these terms in their responses, ensure they recall the vocabulary from grade 8 math: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scatter plot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linear model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slope</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35bcbb05a9e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35bcbb05a9e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Begin the activity with concrete or familiar contexts to address the questions about estimation. Ask students to make predictions about similar scenarios that may become more variable as the sample size increases. For example, discussing the predictability of the weight of a box of fruit as a given sample size increases may be a relatable discussion that will encourage students to think about the difference between a grape and a grapefruit.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Memory</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mathematical purpose of this activity is for students to create a scatter plot from data given in context, to informally find a line they think does a good job of describing the relationship, to interpret the slope and vertical intercept of the linear model, and to use the linear model to make predictions.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Note that students may need a quick review of finding slope and 𝑦-intercepts from graphs and slope-intercept form as well as a review of finding slope using the slope formula.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Play the video of adding oranges to a box on a scale. You may need to pause the video for students to write down the weights.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Note: This activity works best when each student has access to devices that can run Desmos or other graphing technology because the level of precision is important. If students don’t have individual access, projecting the Desmos graph is helpful during the synthesis.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activity questions, answers,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or oranges, weight in kg): (3, 1.027); (4, 1.162); (5, 1.502); (6, 1.617); (7, 1.761); (8, 2.115); (9, 2.233); (10, 2.569)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Scatter plot answer given on the slide.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A line in given on the slide, but it may be moved/adjusted as needed. The regression line is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0.216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+ 0.345.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may vary, but based on our line: About 0.2. The value represents the approximate weight of each </a:t>
            </a:r>
            <a:r>
              <a:rPr lang="en" sz="1300">
                <a:solidFill>
                  <a:schemeClr val="dk1"/>
                </a:solidFill>
                <a:latin typeface="Calibri"/>
                <a:ea typeface="Calibri"/>
                <a:cs typeface="Calibri"/>
                <a:sym typeface="Calibri"/>
              </a:rPr>
              <a:t>orange</a:t>
            </a:r>
            <a:r>
              <a:rPr lang="en" sz="1300">
                <a:solidFill>
                  <a:schemeClr val="dk1"/>
                </a:solidFill>
                <a:latin typeface="Calibri"/>
                <a:ea typeface="Calibri"/>
                <a:cs typeface="Calibri"/>
                <a:sym typeface="Calibri"/>
              </a:rPr>
              <a:t> added to the box.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About 2.8 kg (2.6 + 0.2 = 2.8). The </a:t>
            </a:r>
            <a:r>
              <a:rPr lang="en" sz="1300">
                <a:solidFill>
                  <a:schemeClr val="dk1"/>
                </a:solidFill>
                <a:latin typeface="Calibri"/>
                <a:ea typeface="Calibri"/>
                <a:cs typeface="Calibri"/>
                <a:sym typeface="Calibri"/>
              </a:rPr>
              <a:t>estimate</a:t>
            </a:r>
            <a:r>
              <a:rPr lang="en" sz="1300">
                <a:solidFill>
                  <a:schemeClr val="dk1"/>
                </a:solidFill>
                <a:latin typeface="Calibri"/>
                <a:ea typeface="Calibri"/>
                <a:cs typeface="Calibri"/>
                <a:sym typeface="Calibri"/>
              </a:rPr>
              <a:t> should be close to the actual value since there is only 1 additional orange added, and while there is some variability, it is not great.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About 10.6 kilograms (2.6 + 40</a:t>
            </a:r>
            <a:r>
              <a:rPr b="1" lang="en" sz="15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0.2 = 10.6). This estimate will probably not be very close. With data only going to 10 oranges, the variability in orange weight with more oranges will make it harder to get an estimate that is close to the actual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About 0.3 kilogram. The 𝑦-coordinate estimates the weight of the box with no oranges in 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Pose the following questions to students as follow up: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8"/>
            </a:pPr>
            <a:r>
              <a:rPr lang="en" sz="1300">
                <a:solidFill>
                  <a:schemeClr val="dk1"/>
                </a:solidFill>
                <a:latin typeface="Calibri"/>
                <a:ea typeface="Calibri"/>
                <a:cs typeface="Calibri"/>
                <a:sym typeface="Calibri"/>
              </a:rPr>
              <a:t>When you use a linear model to estimate a value in the data given in a scatter plot, that is called </a:t>
            </a:r>
            <a:r>
              <a:rPr i="1" lang="en" sz="1300">
                <a:solidFill>
                  <a:schemeClr val="dk1"/>
                </a:solidFill>
                <a:latin typeface="Calibri"/>
                <a:ea typeface="Calibri"/>
                <a:cs typeface="Calibri"/>
                <a:sym typeface="Calibri"/>
              </a:rPr>
              <a:t>interpolation</a:t>
            </a:r>
            <a:r>
              <a:rPr lang="en" sz="1300">
                <a:solidFill>
                  <a:schemeClr val="dk1"/>
                </a:solidFill>
                <a:latin typeface="Calibri"/>
                <a:ea typeface="Calibri"/>
                <a:cs typeface="Calibri"/>
                <a:sym typeface="Calibri"/>
              </a:rPr>
              <a:t>. When you use a linear model to estimate the value outside the data given in the scatter plot, that is called </a:t>
            </a:r>
            <a:r>
              <a:rPr i="1" lang="en" sz="1300">
                <a:solidFill>
                  <a:schemeClr val="dk1"/>
                </a:solidFill>
                <a:latin typeface="Calibri"/>
                <a:ea typeface="Calibri"/>
                <a:cs typeface="Calibri"/>
                <a:sym typeface="Calibri"/>
              </a:rPr>
              <a:t>extrapolation</a:t>
            </a:r>
            <a:r>
              <a:rPr lang="en" sz="1300">
                <a:solidFill>
                  <a:schemeClr val="dk1"/>
                </a:solidFill>
                <a:latin typeface="Calibri"/>
                <a:ea typeface="Calibri"/>
                <a:cs typeface="Calibri"/>
                <a:sym typeface="Calibri"/>
              </a:rPr>
              <a:t>. Which point(s) are best fit by your linear model? How did you decide?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When there were 6 oranges in the basket, it was closest to my line. I decided this because the line almost goes through that point.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8"/>
            </a:pPr>
            <a:r>
              <a:rPr lang="en" sz="1300">
                <a:solidFill>
                  <a:schemeClr val="dk1"/>
                </a:solidFill>
                <a:latin typeface="Calibri"/>
                <a:ea typeface="Calibri"/>
                <a:cs typeface="Calibri"/>
                <a:sym typeface="Calibri"/>
              </a:rPr>
              <a:t>Which point(s) fit the least well by your linear model? How did you decide? Compare your line with that of a partner. Discuss why you chose to put your lines where you did. How are your answers different? Which of you has a line that is the better fit? Why? </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When there were 7 oranges in the basket, it was the worst estimate. I decided this since this point is the farthest from the line.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 Misconceptions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struggle with estimating a slope when the scales on the 𝑥- and 𝑦-axes are different. Ask students to find the coordinates for a couple of points on or near the line and find the slope between those points.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 </a:t>
            </a:r>
            <a:r>
              <a:rPr lang="en" sz="1300">
                <a:solidFill>
                  <a:schemeClr val="dk1"/>
                </a:solidFill>
                <a:latin typeface="Calibri"/>
                <a:ea typeface="Calibri"/>
                <a:cs typeface="Calibri"/>
                <a:sym typeface="Calibri"/>
              </a:rPr>
              <a:t>Ask students 2 or 3 of the following questions, as time permits.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would the scatter plot and linear model change if the box itself were heavier?</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dots and line would shift 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you think of reasons why the real weight of 50 oranges might be different from the answer we get by using an estimate from the linear model?</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50 oranges may not fit in one box, so additional boxes may be needed, which will change the linear pattern in the data. Many of the additional oranges may be very small or very large and not fit the general trend seen with these 10 oranges. While the estimate from the line is interesting and may be better than a wild guess, it should not be considered a very good estimate.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many oranges did we measure?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Since we measured 10 oranges, how does that affect your confidence in the estimate for 50 oranges?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makes me very skeptical that the estimate will be accurate. Although the data may look like a line for this section, there may be very different things happening farther away.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would the scatter plot and linear model change if grapefruits were used instead of oranges?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weight would be increased for each point, and the slope of the line would be greater.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a:t>
            </a:r>
            <a:endParaRPr b="1" sz="1300">
              <a:solidFill>
                <a:schemeClr val="dk1"/>
              </a:solidFill>
              <a:latin typeface="Calibri"/>
              <a:ea typeface="Calibri"/>
              <a:cs typeface="Calibri"/>
              <a:sym typeface="Calibri"/>
            </a:endParaRPr>
          </a:p>
          <a:p>
            <a:pPr indent="-298450" lvl="0" marL="457200" rtl="0" algn="l">
              <a:spcBef>
                <a:spcPts val="0"/>
              </a:spcBef>
              <a:spcAft>
                <a:spcPts val="0"/>
              </a:spcAft>
              <a:buClr>
                <a:schemeClr val="dk1"/>
              </a:buClr>
              <a:buSzPts val="1100"/>
              <a:buFont typeface="Noto Sans"/>
              <a:buAutoNum type="alphaLcPeriod"/>
            </a:pPr>
            <a:r>
              <a:rPr lang="en" sz="1300">
                <a:solidFill>
                  <a:schemeClr val="dk1"/>
                </a:solidFill>
                <a:latin typeface="Calibri"/>
                <a:ea typeface="Calibri"/>
                <a:cs typeface="Calibri"/>
                <a:sym typeface="Calibri"/>
              </a:rPr>
              <a:t>Incorrect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70 degrees on the 𝑥-axis, the value the line crosses is approximately 33 inches per year.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00" u="sng">
                <a:solidFill>
                  <a:schemeClr val="dk1"/>
                </a:solidFill>
                <a:latin typeface="Calibri"/>
                <a:ea typeface="Calibri"/>
                <a:cs typeface="Calibri"/>
                <a:sym typeface="Calibri"/>
              </a:rPr>
              <a:t>Image 1:</a:t>
            </a:r>
            <a:r>
              <a:rPr lang="en" sz="1300">
                <a:solidFill>
                  <a:schemeClr val="dk1"/>
                </a:solidFill>
                <a:latin typeface="Calibri"/>
                <a:ea typeface="Calibri"/>
                <a:cs typeface="Calibri"/>
                <a:sym typeface="Calibri"/>
              </a:rPr>
              <a:t> Remind students the first step to creating a scatter plot is to graph any given data. We can see from the trend in the data that as the number of chirps in 15 seconds increases, the temperature increases. The trend appears to be roughly linear, though certainly not perfectly so.</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u="sng">
                <a:solidFill>
                  <a:schemeClr val="dk1"/>
                </a:solidFill>
                <a:latin typeface="Calibri"/>
                <a:ea typeface="Calibri"/>
                <a:cs typeface="Calibri"/>
                <a:sym typeface="Calibri"/>
              </a:rPr>
              <a:t>Image 2:</a:t>
            </a:r>
            <a:r>
              <a:rPr lang="en" sz="1300">
                <a:solidFill>
                  <a:schemeClr val="dk1"/>
                </a:solidFill>
                <a:latin typeface="Calibri"/>
                <a:ea typeface="Calibri"/>
                <a:cs typeface="Calibri"/>
                <a:sym typeface="Calibri"/>
              </a:rPr>
              <a:t> One way to approximate our linear function is to sketch the line that seems to best fit the data and then calculate the slope. This graph has a slope of 𝑚 = 1.2 and a 𝑦-intercept at 30.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slope means that for every increase of 1 chirp per 15 seconds, the temperature increases 1.2 degrees.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𝑦-intercept stands for the temperature needed for crickets to start chirping.</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u="sng">
                <a:solidFill>
                  <a:schemeClr val="dk1"/>
                </a:solidFill>
                <a:latin typeface="Calibri"/>
                <a:ea typeface="Calibri"/>
                <a:cs typeface="Calibri"/>
                <a:sym typeface="Calibri"/>
              </a:rPr>
              <a:t>Image 3:</a:t>
            </a:r>
            <a:r>
              <a:rPr lang="en" sz="1300">
                <a:solidFill>
                  <a:schemeClr val="dk1"/>
                </a:solidFill>
                <a:latin typeface="Calibri"/>
                <a:ea typeface="Calibri"/>
                <a:cs typeface="Calibri"/>
                <a:sym typeface="Calibri"/>
              </a:rPr>
              <a:t> Review the definitions. Ask students to use the cricket data to answer the following questions: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Would predicting the temperature when crickets are chirping 30 times in 15 seconds be</a:t>
            </a:r>
            <a:r>
              <a:rPr i="1" lang="en" sz="1300">
                <a:solidFill>
                  <a:schemeClr val="dk1"/>
                </a:solidFill>
                <a:latin typeface="Calibri"/>
                <a:ea typeface="Calibri"/>
                <a:cs typeface="Calibri"/>
                <a:sym typeface="Calibri"/>
              </a:rPr>
              <a:t> interpolation</a:t>
            </a:r>
            <a:r>
              <a:rPr lang="en" sz="1300">
                <a:solidFill>
                  <a:schemeClr val="dk1"/>
                </a:solidFill>
                <a:latin typeface="Calibri"/>
                <a:ea typeface="Calibri"/>
                <a:cs typeface="Calibri"/>
                <a:sym typeface="Calibri"/>
              </a:rPr>
              <a:t> or </a:t>
            </a:r>
            <a:r>
              <a:rPr i="1" lang="en" sz="1300">
                <a:solidFill>
                  <a:schemeClr val="dk1"/>
                </a:solidFill>
                <a:latin typeface="Calibri"/>
                <a:ea typeface="Calibri"/>
                <a:cs typeface="Calibri"/>
                <a:sym typeface="Calibri"/>
              </a:rPr>
              <a:t>extrapolation</a:t>
            </a:r>
            <a:r>
              <a:rPr lang="en" sz="1300">
                <a:solidFill>
                  <a:schemeClr val="dk1"/>
                </a:solidFill>
                <a:latin typeface="Calibri"/>
                <a:ea typeface="Calibri"/>
                <a:cs typeface="Calibri"/>
                <a:sym typeface="Calibri"/>
              </a:rPr>
              <a:t>? Make the prediction, and discuss whether it is reasonable.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The number of chirps in the data provided varied from 18.5 to 44. A prediction at 30 chirps per 15 seconds is inside the domain of our data, so it would be interpolation. Using our model: 𝑇(30) = 30 + 1.2(30) = 66 𝑑𝑒𝑔𝑟𝑒𝑒𝑠. Based on the data we have, this value seems reasonable.</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Would predicting the number of chirps crickets will make at 40 degrees be </a:t>
            </a:r>
            <a:r>
              <a:rPr i="1" lang="en" sz="1300">
                <a:solidFill>
                  <a:schemeClr val="dk1"/>
                </a:solidFill>
                <a:latin typeface="Calibri"/>
                <a:ea typeface="Calibri"/>
                <a:cs typeface="Calibri"/>
                <a:sym typeface="Calibri"/>
              </a:rPr>
              <a:t>interpolation</a:t>
            </a:r>
            <a:r>
              <a:rPr lang="en" sz="1300">
                <a:solidFill>
                  <a:schemeClr val="dk1"/>
                </a:solidFill>
                <a:latin typeface="Calibri"/>
                <a:ea typeface="Calibri"/>
                <a:cs typeface="Calibri"/>
                <a:sym typeface="Calibri"/>
              </a:rPr>
              <a:t> or </a:t>
            </a:r>
            <a:r>
              <a:rPr i="1" lang="en" sz="1300">
                <a:solidFill>
                  <a:schemeClr val="dk1"/>
                </a:solidFill>
                <a:latin typeface="Calibri"/>
                <a:ea typeface="Calibri"/>
                <a:cs typeface="Calibri"/>
                <a:sym typeface="Calibri"/>
              </a:rPr>
              <a:t>extrapolation</a:t>
            </a:r>
            <a:r>
              <a:rPr lang="en" sz="1300">
                <a:solidFill>
                  <a:schemeClr val="dk1"/>
                </a:solidFill>
                <a:latin typeface="Calibri"/>
                <a:ea typeface="Calibri"/>
                <a:cs typeface="Calibri"/>
                <a:sym typeface="Calibri"/>
              </a:rPr>
              <a:t>? Make the prediction, and discuss whether it is reasonable. </a:t>
            </a: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The temperature values varied from 52 to 80.5. Predicting the number of chirps at 40 degrees is extrapolation because 40 is outside the range of our data. Using our model: 	40 = 30 + 1.2𝑐</a:t>
            </a:r>
            <a:endParaRPr sz="1300">
              <a:solidFill>
                <a:schemeClr val="dk1"/>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a:solidFill>
                  <a:schemeClr val="dk1"/>
                </a:solidFill>
                <a:latin typeface="Calibri"/>
                <a:ea typeface="Calibri"/>
                <a:cs typeface="Calibri"/>
                <a:sym typeface="Calibri"/>
              </a:rPr>
              <a:t>10 = 1.2𝑐</a:t>
            </a:r>
            <a:endParaRPr sz="1300">
              <a:solidFill>
                <a:schemeClr val="dk1"/>
              </a:solidFill>
              <a:latin typeface="Calibri"/>
              <a:ea typeface="Calibri"/>
              <a:cs typeface="Calibri"/>
              <a:sym typeface="Calibri"/>
            </a:endParaRPr>
          </a:p>
          <a:p>
            <a:pPr indent="457200" lvl="0" marL="914400" rtl="0" algn="l">
              <a:lnSpc>
                <a:spcPct val="115000"/>
              </a:lnSpc>
              <a:spcBef>
                <a:spcPts val="0"/>
              </a:spcBef>
              <a:spcAft>
                <a:spcPts val="0"/>
              </a:spcAft>
              <a:buNone/>
            </a:pPr>
            <a:r>
              <a:rPr lang="en" sz="1300">
                <a:solidFill>
                  <a:schemeClr val="dk1"/>
                </a:solidFill>
                <a:latin typeface="Calibri"/>
                <a:ea typeface="Calibri"/>
                <a:cs typeface="Calibri"/>
                <a:sym typeface="Calibri"/>
              </a:rPr>
              <a:t>𝑐 ≈ 8.33</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5bcbb05a9e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5bcbb05a9e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3 Clarify, Critique, Correct: Reading, Writing,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Before students share their interpretations of the slope, present an ambiguous explanation. For example: “The slope means that as sales increase, the cost of ingredients increases.” Ask students to identify inaccuracies, critique the reasoning, and write a correct explanation. As students discuss with a partner, listen for students who identify and clarify the ambiguous language in the statement. Invite students to share their critiques and corrected explanations with the class. Listen for and amplify the language students use to describe what happens to the sale price when the cost of ingredients increases by $1. This helps students evaluate and improve on the written mathematical arguments of others as they clarify the meaning of slope in context.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Optimize output (for explanation); Maximize meta-awareness</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2200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students with a two-column graphic organizer. Label one column “graph” and the other column “equation.” Ask students to transfer their answers into the corresponding column on their organizer. When the whole group shares, they can continue to use the organizer to capture the answer if anyone used the alternative method for each question.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Language,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are asked to interpret in context the slope and vertical intercept of a linear model given a scatter plot and the equation for a linear model that fits the data well. The linear model is also used to interpolate and extrapolate information about the data in context.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Monitor for students who:</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Estimate values based on the graph.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Use the equation for the linear model to find the values.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$5.98 from the equation (3.48 </a:t>
            </a:r>
            <a:r>
              <a:rPr b="1" lang="en" sz="1500">
                <a:solidFill>
                  <a:schemeClr val="dk1"/>
                </a:solidFill>
                <a:latin typeface="Calibri"/>
                <a:ea typeface="Calibri"/>
                <a:cs typeface="Calibri"/>
                <a:sym typeface="Calibri"/>
              </a:rPr>
              <a: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1.5 + 0.76 = 5.98), or approximately $6 from the scatter plot graph.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$1.79 from the equation (7 − 0.76) ÷ 3.48 = 1.79), or approximately $1.75 from the scatter plot graph.</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3.48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This means that for every extra dollar spent on ingredients, the sale price of the food item is expected to increase by about $3.48.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0.76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This means that a food item that is made with free ingredients would still be sold for approximately 76 cents.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Answers will vary, but here are some samples: </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doesn’t seem to make sense because something that is free to make should not cost anything for the customer.</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might make sense since it would still cost some money to either run the machines or pay the people to make the item.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Although the grid in the picture does not look like squares, all the lines in both the horizontal and vertical directions are 0.5 apart. Tell students who are confused to look at the values listed on the axes and identify the values attached to a few of the grid lines.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purpose of this discussion is for students to describe where to find the slope and vertical intercept from a scatter plot and interpret the values in terms of the context. Select previously identified students to share in the order listed in the narrative (#1 students who estimated values </a:t>
            </a:r>
            <a:r>
              <a:rPr i="1" lang="en" sz="1300">
                <a:solidFill>
                  <a:schemeClr val="dk1"/>
                </a:solidFill>
                <a:latin typeface="Calibri"/>
                <a:ea typeface="Calibri"/>
                <a:cs typeface="Calibri"/>
                <a:sym typeface="Calibri"/>
              </a:rPr>
              <a:t>using the graph</a:t>
            </a:r>
            <a:r>
              <a:rPr lang="en" sz="1300">
                <a:solidFill>
                  <a:schemeClr val="dk1"/>
                </a:solidFill>
                <a:latin typeface="Calibri"/>
                <a:ea typeface="Calibri"/>
                <a:cs typeface="Calibri"/>
                <a:sym typeface="Calibri"/>
              </a:rPr>
              <a:t>; #2 students who </a:t>
            </a:r>
            <a:r>
              <a:rPr i="1" lang="en" sz="1300">
                <a:solidFill>
                  <a:schemeClr val="dk1"/>
                </a:solidFill>
                <a:latin typeface="Calibri"/>
                <a:ea typeface="Calibri"/>
                <a:cs typeface="Calibri"/>
                <a:sym typeface="Calibri"/>
              </a:rPr>
              <a:t>used the equation</a:t>
            </a:r>
            <a:r>
              <a:rPr lang="en" sz="1300">
                <a:solidFill>
                  <a:schemeClr val="dk1"/>
                </a:solidFill>
                <a:latin typeface="Calibri"/>
                <a:ea typeface="Calibri"/>
                <a:cs typeface="Calibri"/>
                <a:sym typeface="Calibri"/>
              </a:rPr>
              <a:t> to find the values).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Are the values obtained from looking at the graph close to the values calculated using the equation?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Answer: Yes, the values are close.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method will you use to predict values based on the model?</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Answer: Maybe a mixture of both methods. Using the equation produces a more precise value from the model, but it is also important to look at the graph to get a sense of how well the model fits the data where I am predicting.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 you think the 𝑦-intercept for the model is not (0,0)?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Answer: Companies may still charge money for items that cost nothing to produce. They need to pay for the salaries of their workers, research and development, as well as other things that require the company to make money more than just the cost of making the item. It may also be the case that it does not make sense to interpret the 𝑦-intercept since we have no evidence to believe that the same linear relationship will hold there.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slope is negative, and if the points (13, 6000) and (7, 12000) are used, the slope is (12000 − 6000) ÷ (7 − 13) = − </a:t>
            </a:r>
            <a:r>
              <a:rPr baseline="30000" lang="en" sz="1300">
                <a:solidFill>
                  <a:schemeClr val="dk1"/>
                </a:solidFill>
                <a:latin typeface="Calibri"/>
                <a:ea typeface="Calibri"/>
                <a:cs typeface="Calibri"/>
                <a:sym typeface="Calibri"/>
              </a:rPr>
              <a:t>6000</a:t>
            </a:r>
            <a:r>
              <a:rPr lang="en" sz="1300">
                <a:solidFill>
                  <a:schemeClr val="dk1"/>
                </a:solidFill>
                <a:latin typeface="Calibri"/>
                <a:ea typeface="Calibri"/>
                <a:cs typeface="Calibri"/>
                <a:sym typeface="Calibri"/>
              </a:rPr>
              <a:t>/</a:t>
            </a:r>
            <a:r>
              <a:rPr baseline="-25000" lang="en" sz="1300">
                <a:solidFill>
                  <a:schemeClr val="dk1"/>
                </a:solidFill>
                <a:latin typeface="Calibri"/>
                <a:ea typeface="Calibri"/>
                <a:cs typeface="Calibri"/>
                <a:sym typeface="Calibri"/>
              </a:rPr>
              <a:t>6</a:t>
            </a:r>
            <a:r>
              <a:rPr lang="en" sz="1300">
                <a:solidFill>
                  <a:schemeClr val="dk1"/>
                </a:solidFill>
                <a:latin typeface="Calibri"/>
                <a:ea typeface="Calibri"/>
                <a:cs typeface="Calibri"/>
                <a:sym typeface="Calibri"/>
              </a:rPr>
              <a:t>= − 1000.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a:solidFill>
                  <a:schemeClr val="dk1"/>
                </a:solidFill>
                <a:latin typeface="Noto Sans"/>
                <a:ea typeface="Noto Sans"/>
                <a:cs typeface="Noto Sans"/>
                <a:sym typeface="Noto Sans"/>
              </a:rPr>
              <a:t>The slope of the line is negative, and the price decreases as the cars get older. The answer is the slope is −1000. For every year older the car is, its price decreases 1000 dollars.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a:solidFill>
                  <a:schemeClr val="dk1"/>
                </a:solidFill>
                <a:latin typeface="Noto Sans"/>
                <a:ea typeface="Noto Sans"/>
                <a:cs typeface="Noto Sans"/>
                <a:sym typeface="Noto Sans"/>
              </a:rPr>
              <a:t>The slope of the line is negative, and the price decreases as the cars get older. The answer is the slope is −1000. For every year older the car is, its price decreases 1000 dollars.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a:solidFill>
                  <a:schemeClr val="dk1"/>
                </a:solidFill>
                <a:latin typeface="Noto Sans"/>
                <a:ea typeface="Noto Sans"/>
                <a:cs typeface="Noto Sans"/>
                <a:sym typeface="Noto Sans"/>
              </a:rPr>
              <a:t>To find slope, use the change of the 𝑦-values over the change of the 𝑥-values, or rise over run. For every year older the car is, its price decreases 1000 dollars.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 </a:t>
            </a:r>
            <a:r>
              <a:rPr lang="en" sz="1300">
                <a:solidFill>
                  <a:srgbClr val="1D2125"/>
                </a:solidFill>
                <a:latin typeface="Calibri"/>
                <a:ea typeface="Calibri"/>
                <a:cs typeface="Calibri"/>
                <a:sym typeface="Calibri"/>
              </a:rPr>
              <a:t>For every foot taller the roller coaster is, the speed increases 0.11 miles per hour.</a:t>
            </a:r>
            <a:endParaRPr>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rPr lang="en">
                <a:solidFill>
                  <a:srgbClr val="1D2125"/>
                </a:solidFill>
                <a:latin typeface="Noto Sans"/>
                <a:ea typeface="Noto Sans"/>
                <a:cs typeface="Noto Sans"/>
                <a:sym typeface="Noto Sans"/>
              </a:rPr>
              <a:t>Consider asking students to make some predictions using the data as well (both the equation and the graph). </a:t>
            </a:r>
            <a:endParaRPr>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5bcbb05a9e_0_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5bcbb05a9e_0_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35bcbb05a9e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35bcbb05a9e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pairs, encourage students to take turns sharing their interpretation of the slope and vertical intercept for each scatter plot. Display the following sentence frames for all to see: “_____ represents _____,” “Is there another way to say . . .?” and “It looks like _____ represents . . .” Encourage students to challenge each other when they disagree. This will help students clarify their understanding of the meaning of the slope and the vertical intercept in context.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Maximize meta-awareness</a:t>
            </a:r>
            <a:endParaRPr i="1"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Develop Expression and Communication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help students get started, display sentence frames such as: “What does this part of _____ mean?” and “I predict _____ because . . .” Encourage students to annotate their graphs while using the sentence frames.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Language;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35bcbb05a9e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35bcbb05a9e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mathematical purpose of this activity is for students to interpret the slope (rate of change) and the intercept (constant term) of a linear model in the context of the data. Students are given scatter plots for different pairs of variables and the equation of a line of best fit and then use them to describe the meaning of the vertical intercept and slope.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As students work, observe different strategies and plan to have contrasting approaches shared during discussion.</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Ask students to compare their responses to their partner’s for the scatter plots and decide if both their responses are correct for each scatter plot, even if they are different. Follow with a whole-class discussion.</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u="sng">
                <a:solidFill>
                  <a:schemeClr val="dk1"/>
                </a:solidFill>
                <a:latin typeface="Calibri"/>
                <a:ea typeface="Calibri"/>
                <a:cs typeface="Calibri"/>
                <a:sym typeface="Calibri"/>
              </a:rPr>
              <a:t>Scatter plot A:</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9.25</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+ 400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every increase in age of one year, the linear model estimates that the reaction time decreases by about 9.25 milliseconds.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reaction time estimated by the linear model for a newborn is 400 milliseconds.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Scatter plot B:</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0.44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+ 0.04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every additional banana, the linear model estimates that the price increases by about $0.44.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price estimated by the linear model for purchasing zero bananas is $0.04.</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Additional activity questions, answers,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35bcbb05a9e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35bcbb05a9e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u="sng">
                <a:solidFill>
                  <a:schemeClr val="dk1"/>
                </a:solidFill>
                <a:latin typeface="Calibri"/>
                <a:ea typeface="Calibri"/>
                <a:cs typeface="Calibri"/>
                <a:sym typeface="Calibri"/>
              </a:rPr>
              <a:t>Scatter plot C:</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+ 87</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For each additional square foot, the linear model estimates that the cost to install flooring increases by about $4.</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The fixed cost to install flooring is $87.</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u="sng">
                <a:solidFill>
                  <a:schemeClr val="dk1"/>
                </a:solidFill>
                <a:latin typeface="Calibri"/>
                <a:ea typeface="Calibri"/>
                <a:cs typeface="Calibri"/>
                <a:sym typeface="Calibri"/>
              </a:rPr>
              <a:t>Scatter plot D:</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 2.4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+ 25.0</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For every increase in temperature of 1 degree Celsius, the linear model estimates that the volume decreases by about 2.4 cubic centimeters.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startAt="5"/>
            </a:pPr>
            <a:r>
              <a:rPr lang="en" sz="1300">
                <a:solidFill>
                  <a:schemeClr val="dk1"/>
                </a:solidFill>
                <a:latin typeface="Calibri"/>
                <a:ea typeface="Calibri"/>
                <a:cs typeface="Calibri"/>
                <a:sym typeface="Calibri"/>
              </a:rPr>
              <a:t>25 cubic centimeters is the volume estimated by the linear model for a temperature of zero degrees Celsius.</a:t>
            </a:r>
            <a:endParaRPr b="1"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Activity Synthesis: </a:t>
            </a:r>
            <a:r>
              <a:rPr lang="en" sz="1300">
                <a:solidFill>
                  <a:schemeClr val="dk1"/>
                </a:solidFill>
                <a:latin typeface="Calibri"/>
                <a:ea typeface="Calibri"/>
                <a:cs typeface="Calibri"/>
                <a:sym typeface="Calibri"/>
              </a:rPr>
              <a:t>The purpose of this discussion is for students to describe the rate of change and the vertical intercept using the context in each graph. Use Think-Pair-Share to ask students: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is the intercept for the bananas not (0,0)?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linear model is not exact even for the data it is based on. It is an approximation based on the data in the scatter plot. It is possible that it represents the weight of the bag that bananas were placed in. It is also possible that this value does not make sense since there is no evidence to believe the same linear relationship will hold near zero.</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you interpret the slope for each equation?</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slope is the change in 𝑦 divided by the change in 𝑥, so look at the labels on the scatter plot and talk about for each increase of 1 on the 𝑥 variable, on average, there is a decrease (if the slope is negative) or increase (if the slope is positive) in the variable represented by the 𝑦-direction.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might it make sense to interpret the 𝑦-intercept for a linear model?</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𝑥-values around 0 are in the range of the data used to create the model. In other cases, care should be taken not to put too much faith in the answer since the linear trend may not continue to hold farther from the collected data.</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7" name="Shape 377"/>
        <p:cNvGrpSpPr/>
        <p:nvPr/>
      </p:nvGrpSpPr>
      <p:grpSpPr>
        <a:xfrm>
          <a:off x="0" y="0"/>
          <a:ext cx="0" cy="0"/>
          <a:chOff x="0" y="0"/>
          <a:chExt cx="0" cy="0"/>
        </a:xfrm>
      </p:grpSpPr>
      <p:sp>
        <p:nvSpPr>
          <p:cNvPr id="378" name="Google Shape;378;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9" name="Google Shape;379;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Questions and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Interpret the slope and 𝑦-intercept of Clare’s line of best fit in this situation.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The slope means that the fuel economy decreases 9 miles per gallon for every 1,000 kg increase in mass. The 𝑦-intercept represents the fuel economy of a car, in miles per gallon, that has a mass of 0 kg.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2"/>
            </a:pPr>
            <a:r>
              <a:rPr lang="en" sz="1300">
                <a:solidFill>
                  <a:schemeClr val="dk1"/>
                </a:solidFill>
                <a:latin typeface="Calibri"/>
                <a:ea typeface="Calibri"/>
                <a:cs typeface="Calibri"/>
                <a:sym typeface="Calibri"/>
              </a:rPr>
              <a:t>Diego looks at the data for new cars and used cars. He claims that the fuel economy of new cars decreases as the mass increases. He also claims that the fuel economy of used cars increases as the mass increases. Do you agree with Diego’s claims? Be prepared to show your reasoning.</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Diego’s claim about new cars is correct. You can look at the graph and see that the fuel economy tends to decrease as the mass increases because the scatter plot appears to have a negative slope. Diego’s claim about used cars is not correct because the line of best fit has a negative slope, which means that the fuel economy decreases as the mass increases.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Elena looks at the data for hybrid cars and correctly claims that the fuel economy decreases as the mass increases. How could Elena compare the decrease in fuel economy as mass increases for hybrid cars to the decrease in fuel economy as mass increases for new cars? Be prepared to show your reasoning.</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Elena needs to compare the slope of the data for hybrids to the slope of the data for new cars. She could do this by looking at the scatter plots and graphing an approximated line of best for each scatter plot. She could then see which line of best fit looks like it is decreasing faster or find and compare the slopes of each approximated line of best fit.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5bcbb05a9e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5bcbb05a9e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Notice the slope of the line is negative. As the line goes farther right, the line goes down.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As the line goes farther right, the line goes down.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As the number of hours spent on video games increases, the line goes down, so the number of hours spent sleeping decreases.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There is a linear model to the data points.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5bcbb05a9e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5bcbb05a9e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Using Linear Models </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The scatter plot shows the distance from “Go” to a property (in number of spaces moving from “Go” in a clockwise direction) and the price of the properties on the Monopoly game board. Have students examine the graph where 𝑃 represents the price (in Monopoly dollars) and 𝑥 represents the distance (in number of spaces).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rgbClr val="1D2125"/>
                </a:solidFill>
                <a:latin typeface="Calibri"/>
                <a:ea typeface="Calibri"/>
                <a:cs typeface="Calibri"/>
                <a:sym typeface="Calibri"/>
              </a:rPr>
              <a:t>What claims can be made about the data or model?</a:t>
            </a:r>
            <a:endParaRPr sz="1300">
              <a:solidFill>
                <a:srgbClr val="1D2125"/>
              </a:solidFill>
              <a:latin typeface="Calibri"/>
              <a:ea typeface="Calibri"/>
              <a:cs typeface="Calibri"/>
              <a:sym typeface="Calibri"/>
            </a:endParaRPr>
          </a:p>
          <a:p>
            <a:pPr indent="-311150" lvl="0" marL="457200" rtl="0" algn="l">
              <a:lnSpc>
                <a:spcPct val="115000"/>
              </a:lnSpc>
              <a:spcBef>
                <a:spcPts val="120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model shows that as the distance from “Go” increases, the price of the property increases.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slope of the equation of the linear model is 8. This means that for every space from “Go,” the price of the property increases $8.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Notice the model (equation) gives an estimate. The most expensive property is 39 spaces from “Go” and costs $400. The model would give the price to be 𝑦 = 8(39) + 40 or $352.</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model gives a difference of $48 between the estimated price using the model and the actual price.</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05000"/>
              </a:lnSpc>
              <a:spcBef>
                <a:spcPts val="1200"/>
              </a:spcBef>
              <a:spcAft>
                <a:spcPts val="0"/>
              </a:spcAft>
              <a:buClr>
                <a:schemeClr val="dk1"/>
              </a:buClr>
              <a:buSzPts val="1100"/>
              <a:buFont typeface="Arial"/>
              <a:buNone/>
            </a:pPr>
            <a:r>
              <a:t/>
            </a:r>
            <a:endParaRPr b="1" sz="1300">
              <a:solidFill>
                <a:srgbClr val="1D2125"/>
              </a:solidFill>
              <a:latin typeface="Calibri"/>
              <a:ea typeface="Calibri"/>
              <a:cs typeface="Calibri"/>
              <a:sym typeface="Calibri"/>
            </a:endParaRPr>
          </a:p>
          <a:p>
            <a:pPr indent="0" lvl="0" marL="0" rtl="0" algn="l">
              <a:lnSpc>
                <a:spcPct val="115000"/>
              </a:lnSpc>
              <a:spcBef>
                <a:spcPts val="3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4" name="Shape 414"/>
        <p:cNvGrpSpPr/>
        <p:nvPr/>
      </p:nvGrpSpPr>
      <p:grpSpPr>
        <a:xfrm>
          <a:off x="0" y="0"/>
          <a:ext cx="0" cy="0"/>
          <a:chOff x="0" y="0"/>
          <a:chExt cx="0" cy="0"/>
        </a:xfrm>
      </p:grpSpPr>
      <p:sp>
        <p:nvSpPr>
          <p:cNvPr id="415" name="Google Shape;415;g35bcbb05a9e_0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6" name="Google Shape;416;g35bcbb05a9e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For every additional thousand people in the stadium, the noise level increases by about 1.5 decibels.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120.2 decibels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is a sample: It is a reasonable value since the data seem to fit a linear model well, so it is probably near this value.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𝑦-intercept is (0, 22.7).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point (0, 22.7) means a stadium with no people in it will have a maximum noise level of 22.7 decibels.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Your answer may vary, but here are some samples: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is actually reasonable since a whisper is about 20 decibels.</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is not reasonable since it should be silent with no people in the stadium.</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is not reasonable because the point is so far from the data that it is unlikely that the linear model will be accurate.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is a great opportunity to highlight that we have to look at axes and demonstrate the usefulness of using an equation for a fit line, rather than sketching on a graph. This will be revisited in the next lesson’s cool down.</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5bcbb05a9e_0_1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5bcbb05a9e_0_1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2" name="Google Shape;492;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5bcbb05a9e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35bcbb05a9e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 </a:t>
            </a:r>
            <a:r>
              <a:rPr lang="en" sz="1300">
                <a:solidFill>
                  <a:schemeClr val="dk1"/>
                </a:solidFill>
                <a:latin typeface="Calibri"/>
                <a:ea typeface="Calibri"/>
                <a:cs typeface="Calibri"/>
                <a:sym typeface="Calibri"/>
              </a:rPr>
              <a:t>The goal of this discussion is for students to make connections between bivariate data, a linear model, and the context of the data.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You could use a two-way table for categorical data and a scatter plot for numerical data.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linear model allows us to make predictions for the data in a range near the given data. It also helps describe the relationship between the two variables quantitatively.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Answers will vary, but here is a sample: In science class, we graphed the relationship between the temperature and the time it took for a reaction to take place. The slope represents how much the reaction time changes, on average, for each unit increase in temperature. The vertical intercept represents the reaction time when the temperature is 0.</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4.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1.png"/><Relationship Id="rId5" Type="http://schemas.openxmlformats.org/officeDocument/2006/relationships/image" Target="../media/image15.png"/><Relationship Id="rId6" Type="http://schemas.openxmlformats.org/officeDocument/2006/relationships/image" Target="../media/image2.png"/><Relationship Id="rId7" Type="http://schemas.openxmlformats.org/officeDocument/2006/relationships/image" Target="../media/image5.png"/><Relationship Id="rId8"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8.jp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7.png"/><Relationship Id="rId5" Type="http://schemas.openxmlformats.org/officeDocument/2006/relationships/image" Target="../media/image11.png"/><Relationship Id="rId6" Type="http://schemas.openxmlformats.org/officeDocument/2006/relationships/image" Target="../media/image9.png"/><Relationship Id="rId7" Type="http://schemas.openxmlformats.org/officeDocument/2006/relationships/image" Target="../media/image8.png"/><Relationship Id="rId8"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3.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8.jpg"/><Relationship Id="rId4" Type="http://schemas.openxmlformats.org/officeDocument/2006/relationships/hyperlink" Target="http://www.youtube.com/watch?v=BHSfpU0fhl0" TargetMode="External"/><Relationship Id="rId5" Type="http://schemas.openxmlformats.org/officeDocument/2006/relationships/image" Target="../media/image2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8.jp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4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 Id="rId4" Type="http://schemas.openxmlformats.org/officeDocument/2006/relationships/image" Target="../media/image32.png"/><Relationship Id="rId5" Type="http://schemas.openxmlformats.org/officeDocument/2006/relationships/image" Target="../media/image43.png"/><Relationship Id="rId6" Type="http://schemas.openxmlformats.org/officeDocument/2006/relationships/image" Target="../media/image5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16.png"/><Relationship Id="rId8"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3.png"/><Relationship Id="rId4" Type="http://schemas.openxmlformats.org/officeDocument/2006/relationships/image" Target="../media/image1.png"/><Relationship Id="rId5" Type="http://schemas.openxmlformats.org/officeDocument/2006/relationships/image" Target="../media/image1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8.jpg"/><Relationship Id="rId4" Type="http://schemas.openxmlformats.org/officeDocument/2006/relationships/hyperlink" Target="https://www.youtube.com/watch?v=puKvvLCilPg" TargetMode="External"/><Relationship Id="rId5" Type="http://schemas.openxmlformats.org/officeDocument/2006/relationships/hyperlink" Target="https://www.youtube.com/watch?v=puKvvLCilPg" TargetMode="External"/><Relationship Id="rId6" Type="http://schemas.openxmlformats.org/officeDocument/2006/relationships/hyperlink" Target="http://www.youtube.com/watch?v=puKvvLCilPg" TargetMode="External"/><Relationship Id="rId7" Type="http://schemas.openxmlformats.org/officeDocument/2006/relationships/image" Target="../media/image3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8.jp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3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7.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8.png"/><Relationship Id="rId7"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3.png"/><Relationship Id="rId4" Type="http://schemas.openxmlformats.org/officeDocument/2006/relationships/image" Target="../media/image1.png"/><Relationship Id="rId5"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8.jpg"/><Relationship Id="rId4" Type="http://schemas.openxmlformats.org/officeDocument/2006/relationships/image" Target="../media/image52.png"/><Relationship Id="rId5" Type="http://schemas.openxmlformats.org/officeDocument/2006/relationships/image" Target="../media/image4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8.jpg"/><Relationship Id="rId4" Type="http://schemas.openxmlformats.org/officeDocument/2006/relationships/slide" Target="/ppt/slides/slide25.xml"/><Relationship Id="rId5" Type="http://schemas.openxmlformats.org/officeDocument/2006/relationships/image" Target="../media/image44.png"/><Relationship Id="rId6"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3.png"/><Relationship Id="rId4" Type="http://schemas.openxmlformats.org/officeDocument/2006/relationships/image" Target="../media/image2.png"/><Relationship Id="rId5" Type="http://schemas.openxmlformats.org/officeDocument/2006/relationships/image" Target="../media/image50.png"/><Relationship Id="rId6"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3.png"/><Relationship Id="rId4" Type="http://schemas.openxmlformats.org/officeDocument/2006/relationships/image" Target="../media/image5.png"/><Relationship Id="rId5" Type="http://schemas.openxmlformats.org/officeDocument/2006/relationships/image" Target="../media/image4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4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10.png"/><Relationship Id="rId7"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8.jpg"/><Relationship Id="rId4" Type="http://schemas.openxmlformats.org/officeDocument/2006/relationships/image" Target="../media/image2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11.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28.png"/><Relationship Id="rId7" Type="http://schemas.openxmlformats.org/officeDocument/2006/relationships/image" Target="../media/image3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8.jpg"/><Relationship Id="rId4" Type="http://schemas.openxmlformats.org/officeDocument/2006/relationships/image" Target="../media/image3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11.png"/><Relationship Id="rId4" Type="http://schemas.openxmlformats.org/officeDocument/2006/relationships/image" Target="../media/image10.png"/><Relationship Id="rId5" Type="http://schemas.openxmlformats.org/officeDocument/2006/relationships/image" Target="../media/image28.png"/><Relationship Id="rId6" Type="http://schemas.openxmlformats.org/officeDocument/2006/relationships/image" Target="../media/image34.png"/><Relationship Id="rId7" Type="http://schemas.openxmlformats.org/officeDocument/2006/relationships/image" Target="../media/image38.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18.jpg"/><Relationship Id="rId4" Type="http://schemas.openxmlformats.org/officeDocument/2006/relationships/image" Target="../media/image5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a:t>
            </a:r>
            <a:r>
              <a:rPr lang="en" sz="1900">
                <a:solidFill>
                  <a:srgbClr val="FDBD3E"/>
                </a:solidFill>
                <a:latin typeface="Calibri"/>
                <a:ea typeface="Calibri"/>
                <a:cs typeface="Calibri"/>
                <a:sym typeface="Calibri"/>
              </a:rPr>
              <a:t> 3 Two Variable Statistics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3.1 Linear Models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Lesson 3.1 Linear Models</a:t>
            </a:r>
            <a:endParaRPr sz="1000"/>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{518C5360-2BB0-4149-910F-48BB95EF7130}</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Describe the rate of change </a:t>
            </a:r>
            <a:r>
              <a:rPr lang="en">
                <a:solidFill>
                  <a:srgbClr val="F3F3F3"/>
                </a:solidFill>
              </a:rPr>
              <a:t>and </a:t>
            </a:r>
            <a:r>
              <a:rPr b="1" i="1" lang="en">
                <a:solidFill>
                  <a:srgbClr val="F3F3F3"/>
                </a:solidFill>
                <a:latin typeface="Times New Roman"/>
                <a:ea typeface="Times New Roman"/>
                <a:cs typeface="Times New Roman"/>
                <a:sym typeface="Times New Roman"/>
              </a:rPr>
              <a:t>y</a:t>
            </a:r>
            <a:r>
              <a:rPr b="1" lang="en">
                <a:solidFill>
                  <a:srgbClr val="F3F3F3"/>
                </a:solidFill>
              </a:rPr>
              <a:t>-intercept </a:t>
            </a:r>
            <a:r>
              <a:rPr lang="en">
                <a:solidFill>
                  <a:srgbClr val="F3F3F3"/>
                </a:solidFill>
              </a:rPr>
              <a:t>for a linear model in everyday language.</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Draw a linear model </a:t>
            </a:r>
            <a:r>
              <a:rPr lang="en">
                <a:solidFill>
                  <a:srgbClr val="F3F3F3"/>
                </a:solidFill>
              </a:rPr>
              <a:t>that fits the data well and use the linear model to </a:t>
            </a:r>
            <a:r>
              <a:rPr b="1" lang="en">
                <a:solidFill>
                  <a:srgbClr val="F3F3F3"/>
                </a:solidFill>
              </a:rPr>
              <a:t>estimate values</a:t>
            </a:r>
            <a:r>
              <a:rPr lang="en">
                <a:solidFill>
                  <a:srgbClr val="F3F3F3"/>
                </a:solidFill>
              </a:rPr>
              <a:t>. </a:t>
            </a:r>
            <a:endParaRPr>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solidFill>
                  <a:srgbClr val="EFEFEF"/>
                </a:solidFill>
              </a:rPr>
              <a:t>3.1 Linear Models</a:t>
            </a:r>
            <a:endParaRPr sz="1000">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Scatter plot</a:t>
            </a:r>
            <a:endParaRPr/>
          </a:p>
          <a:p>
            <a:pPr indent="-330200" lvl="1" marL="914400" rtl="0" algn="l">
              <a:spcBef>
                <a:spcPts val="0"/>
              </a:spcBef>
              <a:spcAft>
                <a:spcPts val="0"/>
              </a:spcAft>
              <a:buSzPts val="1600"/>
              <a:buChar char="○"/>
            </a:pPr>
            <a:r>
              <a:rPr lang="en"/>
              <a:t>Points on a graph demonstrating a relationship between two variables.</a:t>
            </a:r>
            <a:endParaRPr/>
          </a:p>
          <a:p>
            <a:pPr indent="-342900" lvl="0" marL="457200" rtl="0" algn="l">
              <a:spcBef>
                <a:spcPts val="0"/>
              </a:spcBef>
              <a:spcAft>
                <a:spcPts val="0"/>
              </a:spcAft>
              <a:buSzPts val="1800"/>
              <a:buChar char="●"/>
            </a:pPr>
            <a:r>
              <a:rPr lang="en"/>
              <a:t>Slope</a:t>
            </a:r>
            <a:endParaRPr/>
          </a:p>
          <a:p>
            <a:pPr indent="-330200" lvl="1" marL="914400" rtl="0" algn="l">
              <a:spcBef>
                <a:spcPts val="0"/>
              </a:spcBef>
              <a:spcAft>
                <a:spcPts val="0"/>
              </a:spcAft>
              <a:buSzPts val="1600"/>
              <a:buChar char="○"/>
            </a:pPr>
            <a:r>
              <a:rPr lang="en"/>
              <a:t>The rate of change in 𝑦 over the change in 𝑥, or steepness of a line.</a:t>
            </a:r>
            <a:endParaRPr/>
          </a:p>
          <a:p>
            <a:pPr indent="-342900" lvl="0" marL="457200" rtl="0" algn="l">
              <a:spcBef>
                <a:spcPts val="0"/>
              </a:spcBef>
              <a:spcAft>
                <a:spcPts val="0"/>
              </a:spcAft>
              <a:buSzPts val="1800"/>
              <a:buChar char="●"/>
            </a:pPr>
            <a:r>
              <a:rPr lang="en"/>
              <a:t>I</a:t>
            </a:r>
            <a:r>
              <a:rPr lang="en"/>
              <a:t>ntercept </a:t>
            </a:r>
            <a:endParaRPr/>
          </a:p>
          <a:p>
            <a:pPr indent="-330200" lvl="1" marL="914400" rtl="0" algn="l">
              <a:spcBef>
                <a:spcPts val="0"/>
              </a:spcBef>
              <a:spcAft>
                <a:spcPts val="0"/>
              </a:spcAft>
              <a:buSzPts val="1600"/>
              <a:buChar char="○"/>
            </a:pPr>
            <a:r>
              <a:rPr lang="en"/>
              <a:t>Point where the graph of a function crosses the </a:t>
            </a:r>
            <a:r>
              <a:rPr i="1" lang="en">
                <a:latin typeface="Times New Roman"/>
                <a:ea typeface="Times New Roman"/>
                <a:cs typeface="Times New Roman"/>
                <a:sym typeface="Times New Roman"/>
              </a:rPr>
              <a:t>x</a:t>
            </a:r>
            <a:r>
              <a:rPr lang="en"/>
              <a:t>-axis or the 𝑦-axis.</a:t>
            </a:r>
            <a:endParaRPr/>
          </a:p>
          <a:p>
            <a:pPr indent="0" lvl="0" marL="914400" rtl="0" algn="l">
              <a:spcBef>
                <a:spcPts val="1200"/>
              </a:spcBef>
              <a:spcAft>
                <a:spcPts val="1200"/>
              </a:spcAft>
              <a:buNone/>
            </a:pPr>
            <a:r>
              <a:t/>
            </a:r>
            <a:endParaRPr/>
          </a:p>
        </p:txBody>
      </p:sp>
      <p:sp>
        <p:nvSpPr>
          <p:cNvPr id="77" name="Google Shape;77;p1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 Linear Models</a:t>
            </a:r>
            <a:endParaRPr sz="1000"/>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Extrapolate</a:t>
            </a:r>
            <a:endParaRPr/>
          </a:p>
          <a:p>
            <a:pPr indent="-330200" lvl="1" marL="914400" rtl="0" algn="l">
              <a:spcBef>
                <a:spcPts val="0"/>
              </a:spcBef>
              <a:spcAft>
                <a:spcPts val="0"/>
              </a:spcAft>
              <a:buSzPts val="1600"/>
              <a:buChar char="○"/>
            </a:pPr>
            <a:r>
              <a:rPr lang="en"/>
              <a:t>Estimating a value outside the domain and/or range of a data set.</a:t>
            </a:r>
            <a:endParaRPr/>
          </a:p>
          <a:p>
            <a:pPr indent="-342900" lvl="0" marL="457200" rtl="0" algn="l">
              <a:spcBef>
                <a:spcPts val="0"/>
              </a:spcBef>
              <a:spcAft>
                <a:spcPts val="0"/>
              </a:spcAft>
              <a:buSzPts val="1800"/>
              <a:buChar char="●"/>
            </a:pPr>
            <a:r>
              <a:rPr lang="en"/>
              <a:t>Interpolate</a:t>
            </a:r>
            <a:endParaRPr/>
          </a:p>
          <a:p>
            <a:pPr indent="-330200" lvl="1" marL="914400" rtl="0" algn="l">
              <a:spcBef>
                <a:spcPts val="0"/>
              </a:spcBef>
              <a:spcAft>
                <a:spcPts val="0"/>
              </a:spcAft>
              <a:buSzPts val="1600"/>
              <a:buChar char="○"/>
            </a:pPr>
            <a:r>
              <a:rPr lang="en"/>
              <a:t>Estimating a value within the domain and/or range of a data set.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6" name="Google Shape;86;p12"/>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1371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1" name="Google Shape;91;p12"/>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2" name="Google Shape;92;p12"/>
          <p:cNvCxnSpPr>
            <a:stCxn id="86" idx="2"/>
            <a:endCxn id="88" idx="1"/>
          </p:cNvCxnSpPr>
          <p:nvPr/>
        </p:nvCxnSpPr>
        <p:spPr>
          <a:xfrm flipH="1" rot="-5400000">
            <a:off x="748362" y="3059650"/>
            <a:ext cx="999600" cy="2469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8" idx="3"/>
            <a:endCxn id="87"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4"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84" idx="3"/>
            <a:endCxn id="90"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2171695" y="3227832"/>
            <a:ext cx="228600" cy="228600"/>
          </a:xfrm>
          <a:prstGeom prst="rect">
            <a:avLst/>
          </a:prstGeom>
          <a:noFill/>
          <a:ln>
            <a:noFill/>
          </a:ln>
        </p:spPr>
      </p:pic>
      <p:sp>
        <p:nvSpPr>
          <p:cNvPr id="98" name="Google Shape;98;p12"/>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00" name="Google Shape;100;p12"/>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02" name="Google Shape;102;p12"/>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06" name="Google Shape;106;p12"/>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09" name="Google Shape;109;p12"/>
          <p:cNvCxnSpPr>
            <a:stCxn id="90" idx="3"/>
            <a:endCxn id="91"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10" name="Google Shape;110;p12"/>
          <p:cNvCxnSpPr>
            <a:stCxn id="87" idx="3"/>
            <a:endCxn id="89"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11" name="Google Shape;111;p12"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12" name="Google Shape;112;p12"/>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6" name="Shape 116"/>
        <p:cNvGrpSpPr/>
        <p:nvPr/>
      </p:nvGrpSpPr>
      <p:grpSpPr>
        <a:xfrm>
          <a:off x="0" y="0"/>
          <a:ext cx="0" cy="0"/>
          <a:chOff x="0" y="0"/>
          <a:chExt cx="0" cy="0"/>
        </a:xfrm>
      </p:grpSpPr>
      <p:sp>
        <p:nvSpPr>
          <p:cNvPr id="117" name="Google Shape;117;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Notice &amp; Wonder</a:t>
            </a:r>
            <a:r>
              <a:rPr lang="en" sz="3000">
                <a:solidFill>
                  <a:srgbClr val="005047"/>
                </a:solidFill>
              </a:rPr>
              <a:t> </a:t>
            </a:r>
            <a:r>
              <a:rPr lang="en" sz="3000"/>
              <a:t>🔊</a:t>
            </a:r>
            <a:endParaRPr>
              <a:solidFill>
                <a:srgbClr val="005047"/>
              </a:solidFill>
            </a:endParaRPr>
          </a:p>
        </p:txBody>
      </p:sp>
      <p:sp>
        <p:nvSpPr>
          <p:cNvPr id="118" name="Google Shape;118;p13"/>
          <p:cNvSpPr txBox="1"/>
          <p:nvPr>
            <p:ph idx="1" type="body"/>
          </p:nvPr>
        </p:nvSpPr>
        <p:spPr>
          <a:xfrm>
            <a:off x="311700" y="1152475"/>
            <a:ext cx="39960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t/>
            </a:r>
            <a:endParaRPr/>
          </a:p>
          <a:p>
            <a:pPr indent="-368300" lvl="0" marL="457200" rtl="0" algn="l">
              <a:lnSpc>
                <a:spcPct val="100000"/>
              </a:lnSpc>
              <a:spcBef>
                <a:spcPts val="0"/>
              </a:spcBef>
              <a:spcAft>
                <a:spcPts val="0"/>
              </a:spcAft>
              <a:buSzPts val="2200"/>
              <a:buChar char="●"/>
            </a:pPr>
            <a:r>
              <a:rPr lang="en" sz="2200"/>
              <a:t>What do you notice? </a:t>
            </a:r>
            <a:endParaRPr sz="2200"/>
          </a:p>
          <a:p>
            <a:pPr indent="-368300" lvl="0" marL="457200" rtl="0" algn="l">
              <a:lnSpc>
                <a:spcPct val="100000"/>
              </a:lnSpc>
              <a:spcBef>
                <a:spcPts val="1000"/>
              </a:spcBef>
              <a:spcAft>
                <a:spcPts val="1000"/>
              </a:spcAft>
              <a:buSzPts val="2200"/>
              <a:buChar char="●"/>
            </a:pPr>
            <a:r>
              <a:rPr lang="en" sz="2200"/>
              <a:t>What do you wonder? </a:t>
            </a:r>
            <a:endParaRPr sz="2200"/>
          </a:p>
        </p:txBody>
      </p:sp>
      <p:sp>
        <p:nvSpPr>
          <p:cNvPr id="119" name="Google Shape;119;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0" name="Google Shape;120;p1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3.1.1 Exploring Scatter Plots </a:t>
            </a:r>
            <a:endParaRPr sz="1000"/>
          </a:p>
        </p:txBody>
      </p:sp>
      <p:pic>
        <p:nvPicPr>
          <p:cNvPr id="121" name="Google Shape;121;p13"/>
          <p:cNvPicPr preferRelativeResize="0"/>
          <p:nvPr/>
        </p:nvPicPr>
        <p:blipFill>
          <a:blip r:embed="rId4">
            <a:alphaModFix/>
          </a:blip>
          <a:stretch>
            <a:fillRect/>
          </a:stretch>
        </p:blipFill>
        <p:spPr>
          <a:xfrm>
            <a:off x="5671915" y="1242924"/>
            <a:ext cx="2592573" cy="2700275"/>
          </a:xfrm>
          <a:prstGeom prst="rect">
            <a:avLst/>
          </a:prstGeom>
          <a:noFill/>
          <a:ln>
            <a:noFill/>
          </a:ln>
        </p:spPr>
      </p:pic>
      <p:sp>
        <p:nvSpPr>
          <p:cNvPr id="122" name="Google Shape;122;p13"/>
          <p:cNvSpPr/>
          <p:nvPr/>
        </p:nvSpPr>
        <p:spPr>
          <a:xfrm>
            <a:off x="5799513" y="4051963"/>
            <a:ext cx="2736300" cy="4902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2100">
                <a:latin typeface="Times New Roman"/>
                <a:ea typeface="Times New Roman"/>
                <a:cs typeface="Times New Roman"/>
                <a:sym typeface="Times New Roman"/>
              </a:rPr>
              <a:t>y</a:t>
            </a:r>
            <a:r>
              <a:rPr lang="en" sz="2100">
                <a:solidFill>
                  <a:srgbClr val="000000"/>
                </a:solidFill>
                <a:latin typeface="Calibri"/>
                <a:ea typeface="Calibri"/>
                <a:cs typeface="Calibri"/>
                <a:sym typeface="Calibri"/>
              </a:rPr>
              <a:t> = </a:t>
            </a:r>
            <a:r>
              <a:rPr lang="en" sz="2100">
                <a:latin typeface="Calibri"/>
                <a:ea typeface="Calibri"/>
                <a:cs typeface="Calibri"/>
                <a:sym typeface="Calibri"/>
              </a:rPr>
              <a:t>1.5</a:t>
            </a:r>
            <a:r>
              <a:rPr i="1" lang="en" sz="2100">
                <a:latin typeface="Times New Roman"/>
                <a:ea typeface="Times New Roman"/>
                <a:cs typeface="Times New Roman"/>
                <a:sym typeface="Times New Roman"/>
              </a:rPr>
              <a:t>x</a:t>
            </a:r>
            <a:r>
              <a:rPr lang="en" sz="2100">
                <a:latin typeface="Calibri"/>
                <a:ea typeface="Calibri"/>
                <a:cs typeface="Calibri"/>
                <a:sym typeface="Calibri"/>
              </a:rPr>
              <a:t> + 22.7</a:t>
            </a:r>
            <a:endParaRPr sz="21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6" name="Shape 126"/>
        <p:cNvGrpSpPr/>
        <p:nvPr/>
      </p:nvGrpSpPr>
      <p:grpSpPr>
        <a:xfrm>
          <a:off x="0" y="0"/>
          <a:ext cx="0" cy="0"/>
          <a:chOff x="0" y="0"/>
          <a:chExt cx="0" cy="0"/>
        </a:xfrm>
      </p:grpSpPr>
      <p:sp>
        <p:nvSpPr>
          <p:cNvPr id="127" name="Google Shape;127;p14"/>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29" name="Google Shape;129;p1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2523744" y="135578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5" name="Google Shape;135;p14"/>
          <p:cNvCxnSpPr>
            <a:stCxn id="129" idx="2"/>
            <a:endCxn id="131"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136" name="Google Shape;136;p14"/>
          <p:cNvCxnSpPr>
            <a:stCxn id="131" idx="3"/>
            <a:endCxn id="130" idx="2"/>
          </p:cNvCxnSpPr>
          <p:nvPr/>
        </p:nvCxnSpPr>
        <p:spPr>
          <a:xfrm flipH="1" rot="10800000">
            <a:off x="3200400" y="2681738"/>
            <a:ext cx="237600" cy="1001100"/>
          </a:xfrm>
          <a:prstGeom prst="bentConnector2">
            <a:avLst/>
          </a:prstGeom>
          <a:noFill/>
          <a:ln cap="flat" cmpd="sng" w="19050">
            <a:solidFill>
              <a:srgbClr val="CCCCCC"/>
            </a:solidFill>
            <a:prstDash val="dash"/>
            <a:round/>
            <a:headEnd len="med" w="med" type="none"/>
            <a:tailEnd len="med" w="med" type="none"/>
          </a:ln>
        </p:spPr>
      </p:cxnSp>
      <p:cxnSp>
        <p:nvCxnSpPr>
          <p:cNvPr id="137" name="Google Shape;137;p14"/>
          <p:cNvCxnSpPr>
            <a:stCxn id="132" idx="3"/>
            <a:endCxn id="127"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138" name="Google Shape;138;p14"/>
          <p:cNvCxnSpPr>
            <a:stCxn id="127" idx="3"/>
            <a:endCxn id="133"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139" name="Google Shape;139;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40" name="Google Shape;140;p14" title="hugeicons_task-done-01.png"/>
          <p:cNvPicPr preferRelativeResize="0"/>
          <p:nvPr/>
        </p:nvPicPr>
        <p:blipFill>
          <a:blip r:embed="rId3">
            <a:alphaModFix/>
          </a:blip>
          <a:stretch>
            <a:fillRect/>
          </a:stretch>
        </p:blipFill>
        <p:spPr>
          <a:xfrm>
            <a:off x="3323845" y="1554480"/>
            <a:ext cx="228600" cy="228600"/>
          </a:xfrm>
          <a:prstGeom prst="rect">
            <a:avLst/>
          </a:prstGeom>
          <a:noFill/>
          <a:ln>
            <a:noFill/>
          </a:ln>
        </p:spPr>
      </p:pic>
      <p:sp>
        <p:nvSpPr>
          <p:cNvPr id="141" name="Google Shape;141;p1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2" name="Google Shape;142;p14" title="hugeicons_chart-down.png"/>
          <p:cNvPicPr preferRelativeResize="0"/>
          <p:nvPr/>
        </p:nvPicPr>
        <p:blipFill>
          <a:blip r:embed="rId4">
            <a:alphaModFix/>
          </a:blip>
          <a:stretch>
            <a:fillRect/>
          </a:stretch>
        </p:blipFill>
        <p:spPr>
          <a:xfrm>
            <a:off x="5623569" y="1554480"/>
            <a:ext cx="228600" cy="228600"/>
          </a:xfrm>
          <a:prstGeom prst="rect">
            <a:avLst/>
          </a:prstGeom>
          <a:noFill/>
          <a:ln>
            <a:noFill/>
          </a:ln>
        </p:spPr>
      </p:pic>
      <p:sp>
        <p:nvSpPr>
          <p:cNvPr id="143" name="Google Shape;143;p1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4" name="Google Shape;144;p1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5" name="Google Shape;145;p1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6" name="Google Shape;146;p14" title="hugeicons_start-up-02.png"/>
          <p:cNvPicPr preferRelativeResize="0"/>
          <p:nvPr/>
        </p:nvPicPr>
        <p:blipFill>
          <a:blip r:embed="rId5">
            <a:alphaModFix/>
          </a:blip>
          <a:stretch>
            <a:fillRect/>
          </a:stretch>
        </p:blipFill>
        <p:spPr>
          <a:xfrm>
            <a:off x="1008059" y="1554480"/>
            <a:ext cx="228600" cy="228600"/>
          </a:xfrm>
          <a:prstGeom prst="rect">
            <a:avLst/>
          </a:prstGeom>
          <a:noFill/>
          <a:ln>
            <a:noFill/>
          </a:ln>
        </p:spPr>
      </p:pic>
      <p:sp>
        <p:nvSpPr>
          <p:cNvPr id="147" name="Google Shape;147;p1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8" name="Google Shape;148;p14" title="hugeicons_centralized.png"/>
          <p:cNvPicPr preferRelativeResize="0"/>
          <p:nvPr/>
        </p:nvPicPr>
        <p:blipFill>
          <a:blip r:embed="rId6">
            <a:alphaModFix/>
          </a:blip>
          <a:stretch>
            <a:fillRect/>
          </a:stretch>
        </p:blipFill>
        <p:spPr>
          <a:xfrm>
            <a:off x="7923307" y="1554480"/>
            <a:ext cx="228600" cy="228600"/>
          </a:xfrm>
          <a:prstGeom prst="rect">
            <a:avLst/>
          </a:prstGeom>
          <a:noFill/>
          <a:ln>
            <a:noFill/>
          </a:ln>
        </p:spPr>
      </p:pic>
      <p:pic>
        <p:nvPicPr>
          <p:cNvPr id="149" name="Google Shape;149;p14" title="hugeicons_pencil.png"/>
          <p:cNvPicPr preferRelativeResize="0"/>
          <p:nvPr/>
        </p:nvPicPr>
        <p:blipFill>
          <a:blip r:embed="rId7">
            <a:alphaModFix/>
          </a:blip>
          <a:stretch>
            <a:fillRect/>
          </a:stretch>
        </p:blipFill>
        <p:spPr>
          <a:xfrm>
            <a:off x="6743697" y="3227832"/>
            <a:ext cx="228600" cy="228600"/>
          </a:xfrm>
          <a:prstGeom prst="rect">
            <a:avLst/>
          </a:prstGeom>
          <a:noFill/>
          <a:ln>
            <a:noFill/>
          </a:ln>
        </p:spPr>
      </p:pic>
      <p:cxnSp>
        <p:nvCxnSpPr>
          <p:cNvPr id="150" name="Google Shape;150;p14"/>
          <p:cNvCxnSpPr>
            <a:stCxn id="133" idx="3"/>
            <a:endCxn id="134"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151" name="Google Shape;151;p14"/>
          <p:cNvCxnSpPr>
            <a:stCxn id="130" idx="3"/>
            <a:endCxn id="132"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152" name="Google Shape;152;p14" title="hugeicons_task-done-01.png"/>
          <p:cNvPicPr preferRelativeResize="0"/>
          <p:nvPr/>
        </p:nvPicPr>
        <p:blipFill>
          <a:blip r:embed="rId3">
            <a:alphaModFix/>
          </a:blip>
          <a:stretch>
            <a:fillRect/>
          </a:stretch>
        </p:blipFill>
        <p:spPr>
          <a:xfrm>
            <a:off x="4457695" y="3227832"/>
            <a:ext cx="228600" cy="228600"/>
          </a:xfrm>
          <a:prstGeom prst="rect">
            <a:avLst/>
          </a:prstGeom>
          <a:noFill/>
          <a:ln>
            <a:noFill/>
          </a:ln>
        </p:spPr>
      </p:pic>
      <p:sp>
        <p:nvSpPr>
          <p:cNvPr id="153" name="Google Shape;153;p1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154" name="Google Shape;154;p1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155" name="Google Shape;155;p14"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9" name="Shape 159"/>
        <p:cNvGrpSpPr/>
        <p:nvPr/>
      </p:nvGrpSpPr>
      <p:grpSpPr>
        <a:xfrm>
          <a:off x="0" y="0"/>
          <a:ext cx="0" cy="0"/>
          <a:chOff x="0" y="0"/>
          <a:chExt cx="0" cy="0"/>
        </a:xfrm>
      </p:grpSpPr>
      <p:sp>
        <p:nvSpPr>
          <p:cNvPr id="160" name="Google Shape;160;p15"/>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600"/>
              <a:t>Weighing Oranges 🍊</a:t>
            </a:r>
            <a:endParaRPr sz="2400">
              <a:solidFill>
                <a:srgbClr val="005047"/>
              </a:solidFill>
            </a:endParaRPr>
          </a:p>
        </p:txBody>
      </p:sp>
      <p:sp>
        <p:nvSpPr>
          <p:cNvPr id="161" name="Google Shape;161;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2" name="Google Shape;162;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3.1.2 Creating a Scatter Plot Using Data</a:t>
            </a:r>
            <a:endParaRPr/>
          </a:p>
        </p:txBody>
      </p:sp>
      <p:pic>
        <p:nvPicPr>
          <p:cNvPr id="163" name="Google Shape;163;p15" title="Frame 13.png"/>
          <p:cNvPicPr preferRelativeResize="0"/>
          <p:nvPr/>
        </p:nvPicPr>
        <p:blipFill>
          <a:blip r:embed="rId4">
            <a:alphaModFix/>
          </a:blip>
          <a:stretch>
            <a:fillRect/>
          </a:stretch>
        </p:blipFill>
        <p:spPr>
          <a:xfrm>
            <a:off x="8702040" y="140230"/>
            <a:ext cx="274320" cy="274320"/>
          </a:xfrm>
          <a:prstGeom prst="rect">
            <a:avLst/>
          </a:prstGeom>
          <a:noFill/>
          <a:ln>
            <a:noFill/>
          </a:ln>
        </p:spPr>
      </p:pic>
      <p:sp>
        <p:nvSpPr>
          <p:cNvPr id="164" name="Google Shape;164;p15"/>
          <p:cNvSpPr/>
          <p:nvPr/>
        </p:nvSpPr>
        <p:spPr>
          <a:xfrm>
            <a:off x="5034300" y="1309575"/>
            <a:ext cx="3798000" cy="20091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How predictable is an estimate of … </a:t>
            </a:r>
            <a:endParaRPr sz="1500">
              <a:latin typeface="Calibri"/>
              <a:ea typeface="Calibri"/>
              <a:cs typeface="Calibri"/>
              <a:sym typeface="Calibri"/>
            </a:endParaRPr>
          </a:p>
          <a:p>
            <a:pPr indent="-323850" lvl="0" marL="457200" rtl="0" algn="l">
              <a:spcBef>
                <a:spcPts val="0"/>
              </a:spcBef>
              <a:spcAft>
                <a:spcPts val="0"/>
              </a:spcAft>
              <a:buSzPts val="1500"/>
              <a:buFont typeface="Calibri"/>
              <a:buChar char="-"/>
            </a:pPr>
            <a:r>
              <a:rPr lang="en" sz="1500">
                <a:latin typeface="Calibri"/>
                <a:ea typeface="Calibri"/>
                <a:cs typeface="Calibri"/>
                <a:sym typeface="Calibri"/>
              </a:rPr>
              <a:t>the weight of a</a:t>
            </a:r>
            <a:r>
              <a:rPr lang="en" sz="1500">
                <a:latin typeface="Calibri"/>
                <a:ea typeface="Calibri"/>
                <a:cs typeface="Calibri"/>
                <a:sym typeface="Calibri"/>
              </a:rPr>
              <a:t> box of pumpkins?</a:t>
            </a:r>
            <a:endParaRPr sz="1500">
              <a:latin typeface="Calibri"/>
              <a:ea typeface="Calibri"/>
              <a:cs typeface="Calibri"/>
              <a:sym typeface="Calibri"/>
            </a:endParaRPr>
          </a:p>
          <a:p>
            <a:pPr indent="-323850" lvl="0" marL="457200" rtl="0" algn="l">
              <a:spcBef>
                <a:spcPts val="0"/>
              </a:spcBef>
              <a:spcAft>
                <a:spcPts val="0"/>
              </a:spcAft>
              <a:buSzPts val="1500"/>
              <a:buFont typeface="Calibri"/>
              <a:buChar char="-"/>
            </a:pPr>
            <a:r>
              <a:rPr lang="en" sz="1500">
                <a:latin typeface="Calibri"/>
                <a:ea typeface="Calibri"/>
                <a:cs typeface="Calibri"/>
                <a:sym typeface="Calibri"/>
              </a:rPr>
              <a:t>the weight of a bag of candy (Halloween, Easter, etc.)?</a:t>
            </a:r>
            <a:endParaRPr sz="1500">
              <a:latin typeface="Calibri"/>
              <a:ea typeface="Calibri"/>
              <a:cs typeface="Calibri"/>
              <a:sym typeface="Calibri"/>
            </a:endParaRPr>
          </a:p>
          <a:p>
            <a:pPr indent="-323850" lvl="0" marL="457200" rtl="0" algn="l">
              <a:spcBef>
                <a:spcPts val="0"/>
              </a:spcBef>
              <a:spcAft>
                <a:spcPts val="0"/>
              </a:spcAft>
              <a:buSzPts val="1500"/>
              <a:buFont typeface="Calibri"/>
              <a:buChar char="-"/>
            </a:pPr>
            <a:r>
              <a:rPr lang="en" sz="1500">
                <a:latin typeface="Calibri"/>
                <a:ea typeface="Calibri"/>
                <a:cs typeface="Calibri"/>
                <a:sym typeface="Calibri"/>
              </a:rPr>
              <a:t>the weight of a dog?</a:t>
            </a:r>
            <a:endParaRPr sz="1500">
              <a:latin typeface="Calibri"/>
              <a:ea typeface="Calibri"/>
              <a:cs typeface="Calibri"/>
              <a:sym typeface="Calibri"/>
            </a:endParaRPr>
          </a:p>
          <a:p>
            <a:pPr indent="0" lvl="0" marL="0" rtl="0" algn="l">
              <a:spcBef>
                <a:spcPts val="1000"/>
              </a:spcBef>
              <a:spcAft>
                <a:spcPts val="0"/>
              </a:spcAft>
              <a:buNone/>
            </a:pPr>
            <a:r>
              <a:rPr lang="en" sz="1500">
                <a:latin typeface="Calibri"/>
                <a:ea typeface="Calibri"/>
                <a:cs typeface="Calibri"/>
                <a:sym typeface="Calibri"/>
              </a:rPr>
              <a:t>Is the prediction more accurate when there are a few data or a lot?</a:t>
            </a:r>
            <a:endParaRPr sz="1500">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165" name="Google Shape;165;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this strategy to adjust the activity to support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 directly on top of the activity or give the instructions aloud. </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9" name="Shape 169"/>
        <p:cNvGrpSpPr/>
        <p:nvPr/>
      </p:nvGrpSpPr>
      <p:grpSpPr>
        <a:xfrm>
          <a:off x="0" y="0"/>
          <a:ext cx="0" cy="0"/>
          <a:chOff x="0" y="0"/>
          <a:chExt cx="0" cy="0"/>
        </a:xfrm>
      </p:grpSpPr>
      <p:sp>
        <p:nvSpPr>
          <p:cNvPr id="170" name="Google Shape;170;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Weighing Oranges 🍊</a:t>
            </a:r>
            <a:endParaRPr>
              <a:solidFill>
                <a:srgbClr val="005047"/>
              </a:solidFill>
            </a:endParaRPr>
          </a:p>
        </p:txBody>
      </p:sp>
      <p:sp>
        <p:nvSpPr>
          <p:cNvPr id="171" name="Google Shape;171;p16"/>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2" name="Google Shape;172;p16"/>
          <p:cNvSpPr txBox="1"/>
          <p:nvPr>
            <p:ph idx="3" type="sldNum"/>
          </p:nvPr>
        </p:nvSpPr>
        <p:spPr>
          <a:xfrm>
            <a:off x="311700" y="47348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a:t>
            </a:r>
            <a:r>
              <a:rPr lang="en" sz="1000"/>
              <a:t>.1.2 Creating a Scatter Plot Using Data</a:t>
            </a:r>
            <a:endParaRPr/>
          </a:p>
        </p:txBody>
      </p:sp>
      <p:pic>
        <p:nvPicPr>
          <p:cNvPr descr="Students model the process of gathering data for a linear scatterplot using a digital scale to weigh a box of oranges. Viewers collect the weight of the box as it changes when more oranges are added.&#10;&#10;This Algebra 1 curriculum has been developed by Rice University's OpenStax through the Rice Algebra Initiative for Success and Equity (RAISE). Learn more at https://openstax.org/k12/algebra.&#10;&#10;#Algebra #HighSchool #TwoVariableStatistics #Scatterplot #Correlation #Linear #Science #Realworld #Demonstration" id="173" name="Google Shape;173;p16" title="Weighing Oranges in a Box">
            <a:hlinkClick r:id="rId4"/>
          </p:cNvPr>
          <p:cNvPicPr preferRelativeResize="0"/>
          <p:nvPr/>
        </p:nvPicPr>
        <p:blipFill>
          <a:blip r:embed="rId5">
            <a:alphaModFix/>
          </a:blip>
          <a:stretch>
            <a:fillRect/>
          </a:stretch>
        </p:blipFill>
        <p:spPr>
          <a:xfrm>
            <a:off x="311700" y="1211788"/>
            <a:ext cx="4300300" cy="2418925"/>
          </a:xfrm>
          <a:prstGeom prst="rect">
            <a:avLst/>
          </a:prstGeom>
          <a:noFill/>
          <a:ln>
            <a:noFill/>
          </a:ln>
        </p:spPr>
      </p:pic>
      <p:graphicFrame>
        <p:nvGraphicFramePr>
          <p:cNvPr id="174" name="Google Shape;174;p16"/>
          <p:cNvGraphicFramePr/>
          <p:nvPr/>
        </p:nvGraphicFramePr>
        <p:xfrm>
          <a:off x="5433675" y="1211788"/>
          <a:ext cx="3000000" cy="3000000"/>
        </p:xfrm>
        <a:graphic>
          <a:graphicData uri="http://schemas.openxmlformats.org/drawingml/2006/table">
            <a:tbl>
              <a:tblPr>
                <a:noFill/>
                <a:tableStyleId>{518C5360-2BB0-4149-910F-48BB95EF7130}</a:tableStyleId>
              </a:tblPr>
              <a:tblGrid>
                <a:gridCol w="1331600"/>
                <a:gridCol w="1331600"/>
              </a:tblGrid>
              <a:tr h="418050">
                <a:tc>
                  <a:txBody>
                    <a:bodyPr/>
                    <a:lstStyle/>
                    <a:p>
                      <a:pPr indent="0" lvl="0" marL="0" rtl="0" algn="ctr">
                        <a:spcBef>
                          <a:spcPts val="0"/>
                        </a:spcBef>
                        <a:spcAft>
                          <a:spcPts val="0"/>
                        </a:spcAft>
                        <a:buNone/>
                      </a:pPr>
                      <a:r>
                        <a:rPr lang="en" sz="1800">
                          <a:solidFill>
                            <a:srgbClr val="FFFFFF"/>
                          </a:solidFill>
                          <a:latin typeface="Calibri"/>
                          <a:ea typeface="Calibri"/>
                          <a:cs typeface="Calibri"/>
                          <a:sym typeface="Calibri"/>
                        </a:rPr>
                        <a:t>Number of oranges</a:t>
                      </a:r>
                      <a:endParaRPr sz="1800">
                        <a:solidFill>
                          <a:srgbClr val="FFFFFF"/>
                        </a:solidFill>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Clr>
                          <a:schemeClr val="dk1"/>
                        </a:buClr>
                        <a:buSzPts val="1100"/>
                        <a:buFont typeface="Arial"/>
                        <a:buNone/>
                      </a:pPr>
                      <a:r>
                        <a:rPr lang="en" sz="1800">
                          <a:solidFill>
                            <a:schemeClr val="lt1"/>
                          </a:solidFill>
                          <a:latin typeface="Calibri"/>
                          <a:ea typeface="Calibri"/>
                          <a:cs typeface="Calibri"/>
                          <a:sym typeface="Calibri"/>
                        </a:rPr>
                        <a:t>Weight in kilograms</a:t>
                      </a:r>
                      <a:endParaRPr sz="1800">
                        <a:solidFill>
                          <a:srgbClr val="FFFFFF"/>
                        </a:solidFill>
                        <a:latin typeface="Times New Roman"/>
                        <a:ea typeface="Times New Roman"/>
                        <a:cs typeface="Times New Roman"/>
                        <a:sym typeface="Times New Roman"/>
                      </a:endParaRPr>
                    </a:p>
                  </a:txBody>
                  <a:tcPr marT="91425" marB="91425" marR="91425" marL="91425" anchor="ctr">
                    <a:lnL cap="flat" cmpd="sng" w="9525">
                      <a:solidFill>
                        <a:schemeClr val="lt1"/>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r>
              <a:tr h="304450">
                <a:tc>
                  <a:txBody>
                    <a:bodyPr/>
                    <a:lstStyle/>
                    <a:p>
                      <a:pPr indent="0" lvl="0" marL="0" rtl="0" algn="ctr">
                        <a:spcBef>
                          <a:spcPts val="0"/>
                        </a:spcBef>
                        <a:spcAft>
                          <a:spcPts val="0"/>
                        </a:spcAft>
                        <a:buNone/>
                      </a:pPr>
                      <a:r>
                        <a:rPr lang="en"/>
                        <a:t>3</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7475">
                <a:tc>
                  <a:txBody>
                    <a:bodyPr/>
                    <a:lstStyle/>
                    <a:p>
                      <a:pPr indent="0" lvl="0" marL="0" rtl="0" algn="ctr">
                        <a:spcBef>
                          <a:spcPts val="0"/>
                        </a:spcBef>
                        <a:spcAft>
                          <a:spcPts val="0"/>
                        </a:spcAft>
                        <a:buNone/>
                      </a:pPr>
                      <a:r>
                        <a:rPr lang="en"/>
                        <a:t>4</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13050">
                <a:tc>
                  <a:txBody>
                    <a:bodyPr/>
                    <a:lstStyle/>
                    <a:p>
                      <a:pPr indent="0" lvl="0" marL="0" rtl="0" algn="ctr">
                        <a:spcBef>
                          <a:spcPts val="0"/>
                        </a:spcBef>
                        <a:spcAft>
                          <a:spcPts val="0"/>
                        </a:spcAft>
                        <a:buNone/>
                      </a:pPr>
                      <a:r>
                        <a:rPr lang="en"/>
                        <a:t>5</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13050">
                <a:tc>
                  <a:txBody>
                    <a:bodyPr/>
                    <a:lstStyle/>
                    <a:p>
                      <a:pPr indent="0" lvl="0" marL="0" rtl="0" algn="ctr">
                        <a:spcBef>
                          <a:spcPts val="0"/>
                        </a:spcBef>
                        <a:spcAft>
                          <a:spcPts val="0"/>
                        </a:spcAft>
                        <a:buNone/>
                      </a:pPr>
                      <a:r>
                        <a:rPr lang="en"/>
                        <a:t>6</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04450">
                <a:tc>
                  <a:txBody>
                    <a:bodyPr/>
                    <a:lstStyle/>
                    <a:p>
                      <a:pPr indent="0" lvl="0" marL="0" rtl="0" algn="ctr">
                        <a:spcBef>
                          <a:spcPts val="0"/>
                        </a:spcBef>
                        <a:spcAft>
                          <a:spcPts val="0"/>
                        </a:spcAft>
                        <a:buNone/>
                      </a:pPr>
                      <a:r>
                        <a:rPr lang="en"/>
                        <a:t>7</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691500">
                <a:tc>
                  <a:txBody>
                    <a:bodyPr/>
                    <a:lstStyle/>
                    <a:p>
                      <a:pPr indent="0" lvl="0" marL="0" rtl="0" algn="ctr">
                        <a:spcBef>
                          <a:spcPts val="0"/>
                        </a:spcBef>
                        <a:spcAft>
                          <a:spcPts val="0"/>
                        </a:spcAft>
                        <a:buNone/>
                      </a:pPr>
                      <a:r>
                        <a:rPr lang="en"/>
                        <a:t>…</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t/>
                      </a:r>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bl>
          </a:graphicData>
        </a:graphic>
      </p:graphicFrame>
      <p:sp>
        <p:nvSpPr>
          <p:cNvPr id="175" name="Google Shape;175;p16"/>
          <p:cNvSpPr txBox="1"/>
          <p:nvPr/>
        </p:nvSpPr>
        <p:spPr>
          <a:xfrm>
            <a:off x="348350" y="3630725"/>
            <a:ext cx="4288500" cy="11124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Record the weight for the number of oranges in the box from the video.</a:t>
            </a:r>
            <a:endParaRPr sz="1900">
              <a:solidFill>
                <a:srgbClr val="424242"/>
              </a:solidFill>
              <a:latin typeface="Calibri"/>
              <a:ea typeface="Calibri"/>
              <a:cs typeface="Calibri"/>
              <a:sym typeface="Calibri"/>
            </a:endParaRPr>
          </a:p>
          <a:p>
            <a:pPr indent="-349250" lvl="0" marL="457200" rtl="0" algn="l">
              <a:spcBef>
                <a:spcPts val="100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Create a scatter plot of the data.</a:t>
            </a:r>
            <a:endParaRPr sz="1900">
              <a:solidFill>
                <a:srgbClr val="424242"/>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17"/>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Weighing Oranges 🍊</a:t>
            </a:r>
            <a:endParaRPr sz="3000">
              <a:solidFill>
                <a:srgbClr val="005047"/>
              </a:solidFill>
            </a:endParaRPr>
          </a:p>
        </p:txBody>
      </p:sp>
      <p:sp>
        <p:nvSpPr>
          <p:cNvPr id="181" name="Google Shape;181;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2" name="Google Shape;182;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3.1.2 Creating a Scatter Plot Using Data</a:t>
            </a:r>
            <a:endParaRPr/>
          </a:p>
        </p:txBody>
      </p:sp>
      <p:sp>
        <p:nvSpPr>
          <p:cNvPr id="183" name="Google Shape;183;p17"/>
          <p:cNvSpPr txBox="1"/>
          <p:nvPr/>
        </p:nvSpPr>
        <p:spPr>
          <a:xfrm>
            <a:off x="348350" y="1182525"/>
            <a:ext cx="5400000" cy="34332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rgbClr val="424242"/>
              </a:buClr>
              <a:buSzPts val="1900"/>
              <a:buFont typeface="Calibri"/>
              <a:buAutoNum type="arabicPeriod" startAt="3"/>
            </a:pPr>
            <a:r>
              <a:rPr lang="en" sz="1900">
                <a:solidFill>
                  <a:srgbClr val="424242"/>
                </a:solidFill>
                <a:latin typeface="Calibri"/>
                <a:ea typeface="Calibri"/>
                <a:cs typeface="Calibri"/>
                <a:sym typeface="Calibri"/>
              </a:rPr>
              <a:t>Approximate </a:t>
            </a:r>
            <a:r>
              <a:rPr lang="en" sz="1900">
                <a:solidFill>
                  <a:srgbClr val="424242"/>
                </a:solidFill>
                <a:latin typeface="Calibri"/>
                <a:ea typeface="Calibri"/>
                <a:cs typeface="Calibri"/>
                <a:sym typeface="Calibri"/>
              </a:rPr>
              <a:t>the equation of the line of best fit.</a:t>
            </a:r>
            <a:endParaRPr sz="1900">
              <a:solidFill>
                <a:srgbClr val="424242"/>
              </a:solidFill>
              <a:latin typeface="Calibri"/>
              <a:ea typeface="Calibri"/>
              <a:cs typeface="Calibri"/>
              <a:sym typeface="Calibri"/>
            </a:endParaRPr>
          </a:p>
          <a:p>
            <a:pPr indent="-349250" lvl="0" marL="457200" rtl="0" algn="l">
              <a:spcBef>
                <a:spcPts val="0"/>
              </a:spcBef>
              <a:spcAft>
                <a:spcPts val="0"/>
              </a:spcAft>
              <a:buClr>
                <a:srgbClr val="424242"/>
              </a:buClr>
              <a:buSzPts val="1900"/>
              <a:buFont typeface="Calibri"/>
              <a:buAutoNum type="arabicPeriod" startAt="3"/>
            </a:pPr>
            <a:r>
              <a:rPr lang="en" sz="1900">
                <a:solidFill>
                  <a:srgbClr val="424242"/>
                </a:solidFill>
                <a:latin typeface="Calibri"/>
                <a:ea typeface="Calibri"/>
                <a:cs typeface="Calibri"/>
                <a:sym typeface="Calibri"/>
              </a:rPr>
              <a:t>Estimate the slope of the line. What does the slope represent?</a:t>
            </a:r>
            <a:endParaRPr sz="1900">
              <a:solidFill>
                <a:srgbClr val="424242"/>
              </a:solidFill>
              <a:latin typeface="Calibri"/>
              <a:ea typeface="Calibri"/>
              <a:cs typeface="Calibri"/>
              <a:sym typeface="Calibri"/>
            </a:endParaRPr>
          </a:p>
          <a:p>
            <a:pPr indent="0" lvl="0" marL="0" rtl="0" algn="l">
              <a:spcBef>
                <a:spcPts val="1000"/>
              </a:spcBef>
              <a:spcAft>
                <a:spcPts val="0"/>
              </a:spcAft>
              <a:buNone/>
            </a:pPr>
            <a:r>
              <a:rPr lang="en" sz="1900">
                <a:solidFill>
                  <a:srgbClr val="424242"/>
                </a:solidFill>
                <a:latin typeface="Calibri"/>
                <a:ea typeface="Calibri"/>
                <a:cs typeface="Calibri"/>
                <a:sym typeface="Calibri"/>
              </a:rPr>
              <a:t>Estimate</a:t>
            </a:r>
            <a:r>
              <a:rPr lang="en" sz="1900">
                <a:solidFill>
                  <a:srgbClr val="424242"/>
                </a:solidFill>
                <a:latin typeface="Calibri"/>
                <a:ea typeface="Calibri"/>
                <a:cs typeface="Calibri"/>
                <a:sym typeface="Calibri"/>
              </a:rPr>
              <a:t> the weight of the box - </a:t>
            </a:r>
            <a:endParaRPr sz="1900">
              <a:solidFill>
                <a:srgbClr val="424242"/>
              </a:solidFill>
              <a:latin typeface="Calibri"/>
              <a:ea typeface="Calibri"/>
              <a:cs typeface="Calibri"/>
              <a:sym typeface="Calibri"/>
            </a:endParaRPr>
          </a:p>
          <a:p>
            <a:pPr indent="-349250" lvl="0" marL="457200" rtl="0" algn="l">
              <a:spcBef>
                <a:spcPts val="0"/>
              </a:spcBef>
              <a:spcAft>
                <a:spcPts val="0"/>
              </a:spcAft>
              <a:buClr>
                <a:srgbClr val="424242"/>
              </a:buClr>
              <a:buSzPts val="1900"/>
              <a:buFont typeface="Calibri"/>
              <a:buAutoNum type="arabicPeriod" startAt="3"/>
            </a:pPr>
            <a:r>
              <a:rPr lang="en" sz="1900">
                <a:solidFill>
                  <a:srgbClr val="424242"/>
                </a:solidFill>
                <a:latin typeface="Calibri"/>
                <a:ea typeface="Calibri"/>
                <a:cs typeface="Calibri"/>
                <a:sym typeface="Calibri"/>
              </a:rPr>
              <a:t>- containing 11 oranges. </a:t>
            </a:r>
            <a:br>
              <a:rPr lang="en" sz="1900">
                <a:solidFill>
                  <a:srgbClr val="424242"/>
                </a:solidFill>
                <a:latin typeface="Calibri"/>
                <a:ea typeface="Calibri"/>
                <a:cs typeface="Calibri"/>
                <a:sym typeface="Calibri"/>
              </a:rPr>
            </a:br>
            <a:r>
              <a:rPr lang="en" sz="1900">
                <a:solidFill>
                  <a:srgbClr val="424242"/>
                </a:solidFill>
                <a:latin typeface="Calibri"/>
                <a:ea typeface="Calibri"/>
                <a:cs typeface="Calibri"/>
                <a:sym typeface="Calibri"/>
              </a:rPr>
              <a:t>Will this be close to the actual value? </a:t>
            </a:r>
            <a:endParaRPr sz="1900">
              <a:solidFill>
                <a:srgbClr val="424242"/>
              </a:solidFill>
              <a:latin typeface="Calibri"/>
              <a:ea typeface="Calibri"/>
              <a:cs typeface="Calibri"/>
              <a:sym typeface="Calibri"/>
            </a:endParaRPr>
          </a:p>
          <a:p>
            <a:pPr indent="-349250" lvl="0" marL="457200" rtl="0" algn="l">
              <a:spcBef>
                <a:spcPts val="1000"/>
              </a:spcBef>
              <a:spcAft>
                <a:spcPts val="0"/>
              </a:spcAft>
              <a:buClr>
                <a:srgbClr val="424242"/>
              </a:buClr>
              <a:buSzPts val="1900"/>
              <a:buFont typeface="Calibri"/>
              <a:buAutoNum type="arabicPeriod" startAt="3"/>
            </a:pPr>
            <a:r>
              <a:rPr lang="en" sz="1900">
                <a:solidFill>
                  <a:srgbClr val="424242"/>
                </a:solidFill>
                <a:latin typeface="Calibri"/>
                <a:ea typeface="Calibri"/>
                <a:cs typeface="Calibri"/>
                <a:sym typeface="Calibri"/>
              </a:rPr>
              <a:t>- containing 50 oranges. </a:t>
            </a:r>
            <a:br>
              <a:rPr lang="en" sz="1900">
                <a:solidFill>
                  <a:srgbClr val="424242"/>
                </a:solidFill>
                <a:latin typeface="Calibri"/>
                <a:ea typeface="Calibri"/>
                <a:cs typeface="Calibri"/>
                <a:sym typeface="Calibri"/>
              </a:rPr>
            </a:br>
            <a:r>
              <a:rPr lang="en" sz="1900">
                <a:solidFill>
                  <a:srgbClr val="424242"/>
                </a:solidFill>
                <a:latin typeface="Calibri"/>
                <a:ea typeface="Calibri"/>
                <a:cs typeface="Calibri"/>
                <a:sym typeface="Calibri"/>
              </a:rPr>
              <a:t>Will this be close to the actual value? </a:t>
            </a:r>
            <a:endParaRPr sz="1900">
              <a:solidFill>
                <a:srgbClr val="424242"/>
              </a:solidFill>
              <a:latin typeface="Calibri"/>
              <a:ea typeface="Calibri"/>
              <a:cs typeface="Calibri"/>
              <a:sym typeface="Calibri"/>
            </a:endParaRPr>
          </a:p>
          <a:p>
            <a:pPr indent="-349250" lvl="0" marL="457200" rtl="0" algn="l">
              <a:spcBef>
                <a:spcPts val="1000"/>
              </a:spcBef>
              <a:spcAft>
                <a:spcPts val="0"/>
              </a:spcAft>
              <a:buClr>
                <a:srgbClr val="424242"/>
              </a:buClr>
              <a:buSzPts val="1900"/>
              <a:buFont typeface="Calibri"/>
              <a:buAutoNum type="arabicPeriod" startAt="3"/>
            </a:pPr>
            <a:r>
              <a:rPr lang="en" sz="1900">
                <a:solidFill>
                  <a:srgbClr val="424242"/>
                </a:solidFill>
                <a:latin typeface="Calibri"/>
                <a:ea typeface="Calibri"/>
                <a:cs typeface="Calibri"/>
                <a:sym typeface="Calibri"/>
              </a:rPr>
              <a:t>Estimate the vertical intercept of the line. What does the </a:t>
            </a:r>
            <a:r>
              <a:rPr i="1" lang="en" sz="1900">
                <a:solidFill>
                  <a:srgbClr val="424242"/>
                </a:solidFill>
                <a:latin typeface="Times New Roman"/>
                <a:ea typeface="Times New Roman"/>
                <a:cs typeface="Times New Roman"/>
                <a:sym typeface="Times New Roman"/>
              </a:rPr>
              <a:t>y</a:t>
            </a:r>
            <a:r>
              <a:rPr lang="en" sz="1900">
                <a:solidFill>
                  <a:srgbClr val="424242"/>
                </a:solidFill>
                <a:latin typeface="Calibri"/>
                <a:ea typeface="Calibri"/>
                <a:cs typeface="Calibri"/>
                <a:sym typeface="Calibri"/>
              </a:rPr>
              <a:t>-coordinate for the point represent?</a:t>
            </a:r>
            <a:endParaRPr sz="1900">
              <a:solidFill>
                <a:srgbClr val="424242"/>
              </a:solidFill>
              <a:latin typeface="Calibri"/>
              <a:ea typeface="Calibri"/>
              <a:cs typeface="Calibri"/>
              <a:sym typeface="Calibri"/>
            </a:endParaRPr>
          </a:p>
        </p:txBody>
      </p:sp>
      <p:pic>
        <p:nvPicPr>
          <p:cNvPr id="184" name="Google Shape;184;p17"/>
          <p:cNvPicPr preferRelativeResize="0"/>
          <p:nvPr/>
        </p:nvPicPr>
        <p:blipFill>
          <a:blip r:embed="rId4">
            <a:alphaModFix/>
          </a:blip>
          <a:stretch>
            <a:fillRect/>
          </a:stretch>
        </p:blipFill>
        <p:spPr>
          <a:xfrm>
            <a:off x="6096000" y="1182525"/>
            <a:ext cx="2754125" cy="2967350"/>
          </a:xfrm>
          <a:prstGeom prst="rect">
            <a:avLst/>
          </a:prstGeom>
          <a:noFill/>
          <a:ln>
            <a:noFill/>
          </a:ln>
        </p:spPr>
      </p:pic>
      <p:cxnSp>
        <p:nvCxnSpPr>
          <p:cNvPr id="185" name="Google Shape;185;p17"/>
          <p:cNvCxnSpPr/>
          <p:nvPr/>
        </p:nvCxnSpPr>
        <p:spPr>
          <a:xfrm flipH="1" rot="10800000">
            <a:off x="6660173" y="2022019"/>
            <a:ext cx="2208600" cy="1481700"/>
          </a:xfrm>
          <a:prstGeom prst="straightConnector1">
            <a:avLst/>
          </a:prstGeom>
          <a:noFill/>
          <a:ln cap="flat" cmpd="sng" w="28575">
            <a:solidFill>
              <a:srgbClr val="FDBD3E"/>
            </a:solidFill>
            <a:prstDash val="solid"/>
            <a:round/>
            <a:headEnd len="med" w="med" type="none"/>
            <a:tailEnd len="med" w="med" type="none"/>
          </a:ln>
        </p:spPr>
      </p:cxn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1" name="Google Shape;191;p18"/>
          <p:cNvSpPr txBox="1"/>
          <p:nvPr>
            <p:ph idx="1" type="body"/>
          </p:nvPr>
        </p:nvSpPr>
        <p:spPr>
          <a:xfrm>
            <a:off x="311700" y="1152475"/>
            <a:ext cx="423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The plot given is a scatter plot of mean temperature in July and mean inches of rain per year for a sample of midwestern cities. A line is drawn to fit the data.</a:t>
            </a:r>
            <a:endParaRPr sz="1700"/>
          </a:p>
          <a:p>
            <a:pPr indent="0" lvl="0" marL="0" rtl="0" algn="l">
              <a:lnSpc>
                <a:spcPct val="100000"/>
              </a:lnSpc>
              <a:spcBef>
                <a:spcPts val="1200"/>
              </a:spcBef>
              <a:spcAft>
                <a:spcPts val="0"/>
              </a:spcAft>
              <a:buNone/>
            </a:pPr>
            <a:r>
              <a:rPr lang="en" sz="1700"/>
              <a:t>Use the line provided to predict the mean number of inches of rain per year for a city that has a mean temperature of 70°F in July.</a:t>
            </a:r>
            <a:endParaRPr sz="1700"/>
          </a:p>
          <a:p>
            <a:pPr indent="-336550" lvl="0" marL="457200" rtl="0" algn="l">
              <a:lnSpc>
                <a:spcPct val="100000"/>
              </a:lnSpc>
              <a:spcBef>
                <a:spcPts val="1200"/>
              </a:spcBef>
              <a:spcAft>
                <a:spcPts val="0"/>
              </a:spcAft>
              <a:buSzPts val="1700"/>
              <a:buAutoNum type="alphaLcPeriod"/>
            </a:pPr>
            <a:r>
              <a:rPr lang="en" sz="1700"/>
              <a:t>32 inches per year</a:t>
            </a:r>
            <a:endParaRPr sz="1700"/>
          </a:p>
          <a:p>
            <a:pPr indent="-336550" lvl="0" marL="457200" rtl="0" algn="l">
              <a:lnSpc>
                <a:spcPct val="100000"/>
              </a:lnSpc>
              <a:spcBef>
                <a:spcPts val="0"/>
              </a:spcBef>
              <a:spcAft>
                <a:spcPts val="0"/>
              </a:spcAft>
              <a:buSzPts val="1700"/>
              <a:buAutoNum type="alphaLcPeriod"/>
            </a:pPr>
            <a:r>
              <a:rPr lang="en" sz="1700"/>
              <a:t>33 inches per year</a:t>
            </a:r>
            <a:endParaRPr sz="1700"/>
          </a:p>
          <a:p>
            <a:pPr indent="-336550" lvl="0" marL="457200" rtl="0" algn="l">
              <a:lnSpc>
                <a:spcPct val="100000"/>
              </a:lnSpc>
              <a:spcBef>
                <a:spcPts val="0"/>
              </a:spcBef>
              <a:spcAft>
                <a:spcPts val="0"/>
              </a:spcAft>
              <a:buSzPts val="1700"/>
              <a:buAutoNum type="alphaLcPeriod"/>
            </a:pPr>
            <a:r>
              <a:rPr lang="en" sz="1700"/>
              <a:t>34 inches per year</a:t>
            </a:r>
            <a:endParaRPr sz="1700"/>
          </a:p>
          <a:p>
            <a:pPr indent="-336550" lvl="0" marL="457200" rtl="0" algn="l">
              <a:lnSpc>
                <a:spcPct val="100000"/>
              </a:lnSpc>
              <a:spcBef>
                <a:spcPts val="0"/>
              </a:spcBef>
              <a:spcAft>
                <a:spcPts val="0"/>
              </a:spcAft>
              <a:buSzPts val="1700"/>
              <a:buAutoNum type="alphaLcPeriod"/>
            </a:pPr>
            <a:r>
              <a:rPr lang="en" sz="1700"/>
              <a:t>31 inches per year</a:t>
            </a:r>
            <a:endParaRPr sz="1700"/>
          </a:p>
        </p:txBody>
      </p:sp>
      <p:sp>
        <p:nvSpPr>
          <p:cNvPr id="192" name="Google Shape;192;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3" name="Google Shape;193;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3.1.2 Creating a Scatter Plot Using Data</a:t>
            </a:r>
            <a:endParaRPr/>
          </a:p>
        </p:txBody>
      </p:sp>
      <p:pic>
        <p:nvPicPr>
          <p:cNvPr id="194" name="Google Shape;194;p1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95" name="Google Shape;195;p18">
            <a:hlinkClick action="ppaction://hlinkshowjump?jump=nextslide"/>
          </p:cNvPr>
          <p:cNvSpPr/>
          <p:nvPr/>
        </p:nvSpPr>
        <p:spPr>
          <a:xfrm>
            <a:off x="6189313" y="463745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196" name="Google Shape;196;p18"/>
          <p:cNvPicPr preferRelativeResize="0"/>
          <p:nvPr/>
        </p:nvPicPr>
        <p:blipFill>
          <a:blip r:embed="rId5">
            <a:alphaModFix/>
          </a:blip>
          <a:stretch>
            <a:fillRect/>
          </a:stretch>
        </p:blipFill>
        <p:spPr>
          <a:xfrm>
            <a:off x="5283632" y="1269800"/>
            <a:ext cx="3403168" cy="321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0" name="Shape 200"/>
        <p:cNvGrpSpPr/>
        <p:nvPr/>
      </p:nvGrpSpPr>
      <p:grpSpPr>
        <a:xfrm>
          <a:off x="0" y="0"/>
          <a:ext cx="0" cy="0"/>
          <a:chOff x="0" y="0"/>
          <a:chExt cx="0" cy="0"/>
        </a:xfrm>
      </p:grpSpPr>
      <p:sp>
        <p:nvSpPr>
          <p:cNvPr id="201" name="Google Shape;201;p19"/>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2" name="Google Shape;202;p19"/>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3" name="Google Shape;203;p19"/>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3.1.2 Creating a Scatter Plot Using Data - Additional Resources</a:t>
            </a:r>
            <a:endParaRPr/>
          </a:p>
        </p:txBody>
      </p:sp>
      <p:pic>
        <p:nvPicPr>
          <p:cNvPr id="204" name="Google Shape;204;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graphicFrame>
        <p:nvGraphicFramePr>
          <p:cNvPr id="205" name="Google Shape;205;p19"/>
          <p:cNvGraphicFramePr/>
          <p:nvPr/>
        </p:nvGraphicFramePr>
        <p:xfrm>
          <a:off x="210413" y="2905650"/>
          <a:ext cx="3000000" cy="3000000"/>
        </p:xfrm>
        <a:graphic>
          <a:graphicData uri="http://schemas.openxmlformats.org/drawingml/2006/table">
            <a:tbl>
              <a:tblPr>
                <a:noFill/>
                <a:tableStyleId>{518C5360-2BB0-4149-910F-48BB95EF7130}</a:tableStyleId>
              </a:tblPr>
              <a:tblGrid>
                <a:gridCol w="2840200"/>
                <a:gridCol w="2840200"/>
                <a:gridCol w="2840200"/>
              </a:tblGrid>
              <a:tr h="1778650">
                <a:tc>
                  <a:txBody>
                    <a:bodyPr/>
                    <a:lstStyle/>
                    <a:p>
                      <a:pPr indent="-317500" lvl="0" marL="457200" rtl="0" algn="l">
                        <a:spcBef>
                          <a:spcPts val="0"/>
                        </a:spcBef>
                        <a:spcAft>
                          <a:spcPts val="0"/>
                        </a:spcAft>
                        <a:buSzPts val="1400"/>
                        <a:buChar char="●"/>
                      </a:pPr>
                      <a:r>
                        <a:rPr lang="en"/>
                        <a:t>Plot the data: </a:t>
                      </a:r>
                      <a:r>
                        <a:rPr b="1" lang="en"/>
                        <a:t>the number of cricket chirps </a:t>
                      </a:r>
                      <a:r>
                        <a:rPr lang="en"/>
                        <a:t>in 15 seconds for different air </a:t>
                      </a:r>
                      <a:r>
                        <a:rPr b="1" lang="en"/>
                        <a:t>temperatures </a:t>
                      </a:r>
                      <a:r>
                        <a:rPr lang="en"/>
                        <a:t>in degrees Fahrenheit </a:t>
                      </a:r>
                      <a:endParaRPr/>
                    </a:p>
                    <a:p>
                      <a:pPr indent="-317500" lvl="0" marL="457200" rtl="0" algn="l">
                        <a:spcBef>
                          <a:spcPts val="1000"/>
                        </a:spcBef>
                        <a:spcAft>
                          <a:spcPts val="0"/>
                        </a:spcAft>
                        <a:buSzPts val="1400"/>
                        <a:buChar char="●"/>
                      </a:pPr>
                      <a:r>
                        <a:rPr lang="en"/>
                        <a:t>Trend appears roughly linear</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SzPts val="1400"/>
                        <a:buChar char="●"/>
                      </a:pPr>
                      <a:r>
                        <a:rPr lang="en"/>
                        <a:t>Sketch a best fit line</a:t>
                      </a:r>
                      <a:endParaRPr/>
                    </a:p>
                    <a:p>
                      <a:pPr indent="-317500" lvl="0" marL="457200" rtl="0" algn="l">
                        <a:spcBef>
                          <a:spcPts val="1000"/>
                        </a:spcBef>
                        <a:spcAft>
                          <a:spcPts val="0"/>
                        </a:spcAft>
                        <a:buSzPts val="1400"/>
                        <a:buChar char="●"/>
                      </a:pPr>
                      <a:r>
                        <a:rPr lang="en"/>
                        <a:t>Use sample points to calculate the slope: </a:t>
                      </a:r>
                      <a:endParaRPr/>
                    </a:p>
                    <a:p>
                      <a:pPr indent="0" lvl="0" marL="457200" rtl="0" algn="l">
                        <a:spcBef>
                          <a:spcPts val="0"/>
                        </a:spcBef>
                        <a:spcAft>
                          <a:spcPts val="0"/>
                        </a:spcAft>
                        <a:buNone/>
                      </a:pPr>
                      <a:r>
                        <a:rPr lang="en">
                          <a:solidFill>
                            <a:srgbClr val="5E5E5E"/>
                          </a:solidFill>
                        </a:rPr>
                        <a:t>   </a:t>
                      </a:r>
                      <a:r>
                        <a:rPr lang="en">
                          <a:solidFill>
                            <a:srgbClr val="5E5E5E"/>
                          </a:solidFill>
                        </a:rPr>
                        <a:t>(0, 30) &amp; (50, 90)</a:t>
                      </a:r>
                      <a:endParaRPr>
                        <a:solidFill>
                          <a:srgbClr val="5E5E5E"/>
                        </a:solidFill>
                      </a:endParaRPr>
                    </a:p>
                    <a:p>
                      <a:pPr indent="0" lvl="0" marL="457200" rtl="0" algn="l">
                        <a:spcBef>
                          <a:spcPts val="0"/>
                        </a:spcBef>
                        <a:spcAft>
                          <a:spcPts val="0"/>
                        </a:spcAft>
                        <a:buNone/>
                      </a:pPr>
                      <a:r>
                        <a:rPr i="1" lang="en">
                          <a:solidFill>
                            <a:srgbClr val="5E5E5E"/>
                          </a:solidFill>
                          <a:latin typeface="Times New Roman"/>
                          <a:ea typeface="Times New Roman"/>
                          <a:cs typeface="Times New Roman"/>
                          <a:sym typeface="Times New Roman"/>
                        </a:rPr>
                        <a:t>   </a:t>
                      </a:r>
                      <a:r>
                        <a:rPr i="1" lang="en">
                          <a:solidFill>
                            <a:srgbClr val="5E5E5E"/>
                          </a:solidFill>
                          <a:latin typeface="Times New Roman"/>
                          <a:ea typeface="Times New Roman"/>
                          <a:cs typeface="Times New Roman"/>
                          <a:sym typeface="Times New Roman"/>
                        </a:rPr>
                        <a:t>m</a:t>
                      </a:r>
                      <a:r>
                        <a:rPr lang="en">
                          <a:solidFill>
                            <a:srgbClr val="5E5E5E"/>
                          </a:solidFill>
                        </a:rPr>
                        <a:t> = </a:t>
                      </a:r>
                      <a:r>
                        <a:rPr baseline="30000" lang="en">
                          <a:solidFill>
                            <a:srgbClr val="5E5E5E"/>
                          </a:solidFill>
                        </a:rPr>
                        <a:t>60</a:t>
                      </a:r>
                      <a:r>
                        <a:rPr lang="en">
                          <a:solidFill>
                            <a:srgbClr val="5E5E5E"/>
                          </a:solidFill>
                        </a:rPr>
                        <a:t>/</a:t>
                      </a:r>
                      <a:r>
                        <a:rPr baseline="-25000" lang="en">
                          <a:solidFill>
                            <a:srgbClr val="5E5E5E"/>
                          </a:solidFill>
                        </a:rPr>
                        <a:t>50</a:t>
                      </a:r>
                      <a:r>
                        <a:rPr lang="en">
                          <a:solidFill>
                            <a:srgbClr val="5E5E5E"/>
                          </a:solidFill>
                        </a:rPr>
                        <a:t> = 1.2</a:t>
                      </a:r>
                      <a:r>
                        <a:rPr lang="en"/>
                        <a:t> </a:t>
                      </a:r>
                      <a:endParaRPr/>
                    </a:p>
                    <a:p>
                      <a:pPr indent="-317500" lvl="0" marL="457200" rtl="0" algn="l">
                        <a:spcBef>
                          <a:spcPts val="1000"/>
                        </a:spcBef>
                        <a:spcAft>
                          <a:spcPts val="0"/>
                        </a:spcAft>
                        <a:buSzPts val="1400"/>
                        <a:buChar char="●"/>
                      </a:pPr>
                      <a:r>
                        <a:rPr lang="en"/>
                        <a:t>Extend the line to find the </a:t>
                      </a:r>
                      <a:r>
                        <a:rPr i="1" lang="en">
                          <a:latin typeface="Times New Roman"/>
                          <a:ea typeface="Times New Roman"/>
                          <a:cs typeface="Times New Roman"/>
                          <a:sym typeface="Times New Roman"/>
                        </a:rPr>
                        <a:t>y</a:t>
                      </a:r>
                      <a:r>
                        <a:rPr lang="en"/>
                        <a:t>-intercept</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Char char="●"/>
                      </a:pPr>
                      <a:r>
                        <a:rPr lang="en">
                          <a:solidFill>
                            <a:schemeClr val="dk1"/>
                          </a:solidFill>
                        </a:rPr>
                        <a:t>Interpolation predicts a value inside the domain &amp;/or range of data</a:t>
                      </a:r>
                      <a:endParaRPr>
                        <a:solidFill>
                          <a:schemeClr val="dk1"/>
                        </a:solidFill>
                      </a:endParaRPr>
                    </a:p>
                    <a:p>
                      <a:pPr indent="-317500" lvl="0" marL="457200" rtl="0" algn="l">
                        <a:spcBef>
                          <a:spcPts val="1000"/>
                        </a:spcBef>
                        <a:spcAft>
                          <a:spcPts val="1000"/>
                        </a:spcAft>
                        <a:buClr>
                          <a:schemeClr val="dk1"/>
                        </a:buClr>
                        <a:buSzPts val="1400"/>
                        <a:buChar char="●"/>
                      </a:pPr>
                      <a:r>
                        <a:rPr lang="en">
                          <a:solidFill>
                            <a:schemeClr val="dk1"/>
                          </a:solidFill>
                        </a:rPr>
                        <a:t>Extrapolation predicts a value outside the domain &amp;/or range of data</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206" name="Google Shape;206;p19"/>
          <p:cNvPicPr preferRelativeResize="0"/>
          <p:nvPr/>
        </p:nvPicPr>
        <p:blipFill>
          <a:blip r:embed="rId4">
            <a:alphaModFix/>
          </a:blip>
          <a:stretch>
            <a:fillRect/>
          </a:stretch>
        </p:blipFill>
        <p:spPr>
          <a:xfrm>
            <a:off x="525426" y="1114913"/>
            <a:ext cx="2136700" cy="1693550"/>
          </a:xfrm>
          <a:prstGeom prst="rect">
            <a:avLst/>
          </a:prstGeom>
          <a:noFill/>
          <a:ln>
            <a:noFill/>
          </a:ln>
        </p:spPr>
      </p:pic>
      <p:pic>
        <p:nvPicPr>
          <p:cNvPr id="207" name="Google Shape;207;p19"/>
          <p:cNvPicPr preferRelativeResize="0"/>
          <p:nvPr/>
        </p:nvPicPr>
        <p:blipFill>
          <a:blip r:embed="rId5">
            <a:alphaModFix/>
          </a:blip>
          <a:stretch>
            <a:fillRect/>
          </a:stretch>
        </p:blipFill>
        <p:spPr>
          <a:xfrm>
            <a:off x="3431212" y="980112"/>
            <a:ext cx="2079025" cy="1963150"/>
          </a:xfrm>
          <a:prstGeom prst="rect">
            <a:avLst/>
          </a:prstGeom>
          <a:noFill/>
          <a:ln>
            <a:noFill/>
          </a:ln>
        </p:spPr>
      </p:pic>
      <p:pic>
        <p:nvPicPr>
          <p:cNvPr id="208" name="Google Shape;208;p19"/>
          <p:cNvPicPr preferRelativeResize="0"/>
          <p:nvPr/>
        </p:nvPicPr>
        <p:blipFill>
          <a:blip r:embed="rId6">
            <a:alphaModFix/>
          </a:blip>
          <a:stretch>
            <a:fillRect/>
          </a:stretch>
        </p:blipFill>
        <p:spPr>
          <a:xfrm>
            <a:off x="6279313" y="1017725"/>
            <a:ext cx="1965583" cy="1735525"/>
          </a:xfrm>
          <a:prstGeom prst="rect">
            <a:avLst/>
          </a:prstGeom>
          <a:noFill/>
          <a:ln>
            <a:noFill/>
          </a:ln>
        </p:spPr>
      </p:pic>
      <p:cxnSp>
        <p:nvCxnSpPr>
          <p:cNvPr id="209" name="Google Shape;209;p19"/>
          <p:cNvCxnSpPr/>
          <p:nvPr/>
        </p:nvCxnSpPr>
        <p:spPr>
          <a:xfrm>
            <a:off x="3072525" y="1031825"/>
            <a:ext cx="0" cy="3659700"/>
          </a:xfrm>
          <a:prstGeom prst="straightConnector1">
            <a:avLst/>
          </a:prstGeom>
          <a:noFill/>
          <a:ln cap="flat" cmpd="sng" w="9525">
            <a:solidFill>
              <a:srgbClr val="5E5E5E"/>
            </a:solidFill>
            <a:prstDash val="solid"/>
            <a:round/>
            <a:headEnd len="med" w="med" type="none"/>
            <a:tailEnd len="med" w="med" type="none"/>
          </a:ln>
        </p:spPr>
      </p:cxnSp>
      <p:cxnSp>
        <p:nvCxnSpPr>
          <p:cNvPr id="210" name="Google Shape;210;p19"/>
          <p:cNvCxnSpPr/>
          <p:nvPr/>
        </p:nvCxnSpPr>
        <p:spPr>
          <a:xfrm>
            <a:off x="5890825" y="1033272"/>
            <a:ext cx="0" cy="3659700"/>
          </a:xfrm>
          <a:prstGeom prst="straightConnector1">
            <a:avLst/>
          </a:prstGeom>
          <a:noFill/>
          <a:ln cap="flat" cmpd="sng" w="9525">
            <a:solidFill>
              <a:srgbClr val="5E5E5E"/>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14" name="Shape 214"/>
        <p:cNvGrpSpPr/>
        <p:nvPr/>
      </p:nvGrpSpPr>
      <p:grpSpPr>
        <a:xfrm>
          <a:off x="0" y="0"/>
          <a:ext cx="0" cy="0"/>
          <a:chOff x="0" y="0"/>
          <a:chExt cx="0" cy="0"/>
        </a:xfrm>
      </p:grpSpPr>
      <p:sp>
        <p:nvSpPr>
          <p:cNvPr id="215" name="Google Shape;215;p20"/>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6" name="Google Shape;216;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17" name="Google Shape;217;p20"/>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8" name="Google Shape;218;p20"/>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9" name="Google Shape;219;p20"/>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0" name="Google Shape;220;p20"/>
          <p:cNvSpPr/>
          <p:nvPr/>
        </p:nvSpPr>
        <p:spPr>
          <a:xfrm>
            <a:off x="3657600" y="30198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1" name="Google Shape;221;p20"/>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2" name="Google Shape;222;p20"/>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3" name="Google Shape;223;p20"/>
          <p:cNvCxnSpPr>
            <a:stCxn id="217" idx="2"/>
            <a:endCxn id="219"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224" name="Google Shape;224;p20"/>
          <p:cNvCxnSpPr>
            <a:stCxn id="219" idx="3"/>
            <a:endCxn id="218"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225" name="Google Shape;225;p20"/>
          <p:cNvCxnSpPr>
            <a:stCxn id="220" idx="3"/>
            <a:endCxn id="215"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226" name="Google Shape;226;p20"/>
          <p:cNvCxnSpPr>
            <a:stCxn id="215" idx="3"/>
            <a:endCxn id="221"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227" name="Google Shape;227;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228" name="Google Shape;228;p20"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229" name="Google Shape;229;p20"/>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0" name="Google Shape;230;p20"/>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1" name="Google Shape;231;p20"/>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32" name="Google Shape;232;p20"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233" name="Google Shape;233;p20"/>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34" name="Google Shape;234;p20"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235" name="Google Shape;235;p20"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236" name="Google Shape;236;p20"/>
          <p:cNvCxnSpPr>
            <a:stCxn id="221" idx="3"/>
            <a:endCxn id="222"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237" name="Google Shape;237;p20"/>
          <p:cNvCxnSpPr>
            <a:stCxn id="218" idx="3"/>
            <a:endCxn id="220" idx="0"/>
          </p:cNvCxnSpPr>
          <p:nvPr/>
        </p:nvCxnSpPr>
        <p:spPr>
          <a:xfrm>
            <a:off x="4352544" y="2018788"/>
            <a:ext cx="219600" cy="1001100"/>
          </a:xfrm>
          <a:prstGeom prst="bentConnector2">
            <a:avLst/>
          </a:prstGeom>
          <a:noFill/>
          <a:ln cap="flat" cmpd="sng" w="19050">
            <a:solidFill>
              <a:srgbClr val="CCCCCC"/>
            </a:solidFill>
            <a:prstDash val="dash"/>
            <a:round/>
            <a:headEnd len="med" w="med" type="none"/>
            <a:tailEnd len="med" w="med" type="none"/>
          </a:ln>
        </p:spPr>
      </p:cxnSp>
      <p:pic>
        <p:nvPicPr>
          <p:cNvPr id="238" name="Google Shape;238;p20" title="hugeicons_task-done-01.png"/>
          <p:cNvPicPr preferRelativeResize="0"/>
          <p:nvPr/>
        </p:nvPicPr>
        <p:blipFill>
          <a:blip r:embed="rId7">
            <a:alphaModFix/>
          </a:blip>
          <a:stretch>
            <a:fillRect/>
          </a:stretch>
        </p:blipFill>
        <p:spPr>
          <a:xfrm>
            <a:off x="4457695" y="3227832"/>
            <a:ext cx="228600" cy="228600"/>
          </a:xfrm>
          <a:prstGeom prst="rect">
            <a:avLst/>
          </a:prstGeom>
          <a:noFill/>
          <a:ln>
            <a:noFill/>
          </a:ln>
        </p:spPr>
      </p:pic>
      <p:sp>
        <p:nvSpPr>
          <p:cNvPr id="239" name="Google Shape;239;p20"/>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sp>
        <p:nvSpPr>
          <p:cNvPr id="240" name="Google Shape;240;p20"/>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241" name="Google Shape;241;p20"/>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2" name="Google Shape;242;p20" title="hugeicons_task-done-01.png"/>
          <p:cNvPicPr preferRelativeResize="0"/>
          <p:nvPr/>
        </p:nvPicPr>
        <p:blipFill>
          <a:blip r:embed="rId8">
            <a:alphaModFix/>
          </a:blip>
          <a:stretch>
            <a:fillRect/>
          </a:stretch>
        </p:blipFill>
        <p:spPr>
          <a:xfrm>
            <a:off x="3328416" y="1554480"/>
            <a:ext cx="228600" cy="228600"/>
          </a:xfrm>
          <a:prstGeom prst="rect">
            <a:avLst/>
          </a:prstGeom>
          <a:noFill/>
          <a:ln>
            <a:noFill/>
          </a:ln>
        </p:spPr>
      </p:pic>
      <p:pic>
        <p:nvPicPr>
          <p:cNvPr id="243" name="Google Shape;243;p20" title="hugeicons_task-done-01.png"/>
          <p:cNvPicPr preferRelativeResize="0"/>
          <p:nvPr/>
        </p:nvPicPr>
        <p:blipFill>
          <a:blip r:embed="rId8">
            <a:alphaModFix/>
          </a:blip>
          <a:stretch>
            <a:fillRect/>
          </a:stretch>
        </p:blipFill>
        <p:spPr>
          <a:xfrm>
            <a:off x="2167128" y="3227832"/>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21"/>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Ingredient Costs 💰</a:t>
            </a:r>
            <a:endParaRPr sz="2600">
              <a:solidFill>
                <a:srgbClr val="005047"/>
              </a:solidFill>
            </a:endParaRPr>
          </a:p>
        </p:txBody>
      </p:sp>
      <p:sp>
        <p:nvSpPr>
          <p:cNvPr id="249" name="Google Shape;249;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0" name="Google Shape;250;p2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3.1.3 Interpreting the Slope and Vertical Intercept of a Linear Model</a:t>
            </a:r>
            <a:endParaRPr sz="1000"/>
          </a:p>
        </p:txBody>
      </p:sp>
      <p:pic>
        <p:nvPicPr>
          <p:cNvPr id="251" name="Google Shape;251;p21"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52" name="Google Shape;252;p21"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53" name="Google Shape;253;p21"/>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a:t>
            </a:r>
            <a:r>
              <a:rPr i="1" lang="en" sz="1700">
                <a:latin typeface="Calibri"/>
                <a:ea typeface="Calibri"/>
                <a:cs typeface="Calibri"/>
                <a:sym typeface="Calibri"/>
              </a:rPr>
              <a:t>The slope means that as sales increase, the cost of ingredients increases.</a:t>
            </a:r>
            <a:r>
              <a:rPr lang="en" sz="1500">
                <a:latin typeface="Calibri"/>
                <a:ea typeface="Calibri"/>
                <a:cs typeface="Calibri"/>
                <a:sym typeface="Calibri"/>
              </a:rPr>
              <a:t>”</a:t>
            </a:r>
            <a:endParaRPr sz="1500">
              <a:latin typeface="Calibri"/>
              <a:ea typeface="Calibri"/>
              <a:cs typeface="Calibri"/>
              <a:sym typeface="Calibri"/>
            </a:endParaRPr>
          </a:p>
          <a:p>
            <a:pPr indent="-323850" lvl="0" marL="457200" rtl="0" algn="l">
              <a:spcBef>
                <a:spcPts val="1000"/>
              </a:spcBef>
              <a:spcAft>
                <a:spcPts val="0"/>
              </a:spcAft>
              <a:buSzPts val="1500"/>
              <a:buFont typeface="Calibri"/>
              <a:buAutoNum type="arabicPeriod"/>
            </a:pPr>
            <a:r>
              <a:rPr lang="en" sz="1500">
                <a:latin typeface="Calibri"/>
                <a:ea typeface="Calibri"/>
                <a:cs typeface="Calibri"/>
                <a:sym typeface="Calibri"/>
              </a:rPr>
              <a:t>Identify inaccuracies in this statement.</a:t>
            </a:r>
            <a:endParaRPr sz="1500">
              <a:latin typeface="Calibri"/>
              <a:ea typeface="Calibri"/>
              <a:cs typeface="Calibri"/>
              <a:sym typeface="Calibri"/>
            </a:endParaRPr>
          </a:p>
          <a:p>
            <a:pPr indent="-323850" lvl="0" marL="457200" rtl="0" algn="l">
              <a:spcBef>
                <a:spcPts val="0"/>
              </a:spcBef>
              <a:spcAft>
                <a:spcPts val="0"/>
              </a:spcAft>
              <a:buSzPts val="1500"/>
              <a:buFont typeface="Calibri"/>
              <a:buAutoNum type="arabicPeriod"/>
            </a:pPr>
            <a:r>
              <a:rPr lang="en" sz="1500">
                <a:latin typeface="Calibri"/>
                <a:ea typeface="Calibri"/>
                <a:cs typeface="Calibri"/>
                <a:sym typeface="Calibri"/>
              </a:rPr>
              <a:t>Critique the reasoning.</a:t>
            </a:r>
            <a:endParaRPr sz="1500">
              <a:latin typeface="Calibri"/>
              <a:ea typeface="Calibri"/>
              <a:cs typeface="Calibri"/>
              <a:sym typeface="Calibri"/>
            </a:endParaRPr>
          </a:p>
          <a:p>
            <a:pPr indent="-323850" lvl="0" marL="457200" rtl="0" algn="l">
              <a:spcBef>
                <a:spcPts val="0"/>
              </a:spcBef>
              <a:spcAft>
                <a:spcPts val="0"/>
              </a:spcAft>
              <a:buSzPts val="1500"/>
              <a:buFont typeface="Calibri"/>
              <a:buAutoNum type="arabicPeriod"/>
            </a:pPr>
            <a:r>
              <a:rPr lang="en" sz="1500">
                <a:latin typeface="Calibri"/>
                <a:ea typeface="Calibri"/>
                <a:cs typeface="Calibri"/>
                <a:sym typeface="Calibri"/>
              </a:rPr>
              <a:t>Write a more correct explanation.</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Clarify, Critique, Correct</a:t>
            </a:r>
            <a:endParaRPr sz="1000">
              <a:latin typeface="Calibri"/>
              <a:ea typeface="Calibri"/>
              <a:cs typeface="Calibri"/>
              <a:sym typeface="Calibri"/>
            </a:endParaRPr>
          </a:p>
        </p:txBody>
      </p:sp>
      <p:sp>
        <p:nvSpPr>
          <p:cNvPr id="254" name="Google Shape;254;p21"/>
          <p:cNvSpPr/>
          <p:nvPr/>
        </p:nvSpPr>
        <p:spPr>
          <a:xfrm>
            <a:off x="4779300" y="3077000"/>
            <a:ext cx="3907500" cy="1624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Fold your paper in half to create a T-chart.</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Label the left side, “graph.” Label the right side, “equation.”</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the chart to organize your answers or capture answers from others.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255" name="Google Shape;255;p2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9" name="Shape 259"/>
        <p:cNvGrpSpPr/>
        <p:nvPr/>
      </p:nvGrpSpPr>
      <p:grpSpPr>
        <a:xfrm>
          <a:off x="0" y="0"/>
          <a:ext cx="0" cy="0"/>
          <a:chOff x="0" y="0"/>
          <a:chExt cx="0" cy="0"/>
        </a:xfrm>
      </p:grpSpPr>
      <p:sp>
        <p:nvSpPr>
          <p:cNvPr id="260" name="Google Shape;260;p2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Ingredient Costs 💰</a:t>
            </a:r>
            <a:endParaRPr>
              <a:solidFill>
                <a:srgbClr val="005047"/>
              </a:solidFill>
            </a:endParaRPr>
          </a:p>
        </p:txBody>
      </p:sp>
      <p:sp>
        <p:nvSpPr>
          <p:cNvPr id="261" name="Google Shape;261;p22"/>
          <p:cNvSpPr txBox="1"/>
          <p:nvPr>
            <p:ph idx="1" type="body"/>
          </p:nvPr>
        </p:nvSpPr>
        <p:spPr>
          <a:xfrm>
            <a:off x="4235575" y="2800150"/>
            <a:ext cx="4642200" cy="17598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a:pPr>
            <a:r>
              <a:rPr lang="en" sz="2000"/>
              <a:t>What is the predicted sale price of an item with ingredients that cost $1.50?</a:t>
            </a:r>
            <a:endParaRPr sz="2000"/>
          </a:p>
          <a:p>
            <a:pPr indent="-355600" lvl="0" marL="457200" rtl="0" algn="l">
              <a:lnSpc>
                <a:spcPct val="100000"/>
              </a:lnSpc>
              <a:spcBef>
                <a:spcPts val="1000"/>
              </a:spcBef>
              <a:spcAft>
                <a:spcPts val="0"/>
              </a:spcAft>
              <a:buSzPts val="2000"/>
              <a:buAutoNum type="arabicPeriod"/>
            </a:pPr>
            <a:r>
              <a:rPr lang="en" sz="2000"/>
              <a:t>What is the predicted ingredient cost of an item that has a sale price of $7? </a:t>
            </a:r>
            <a:endParaRPr sz="2000"/>
          </a:p>
        </p:txBody>
      </p:sp>
      <p:sp>
        <p:nvSpPr>
          <p:cNvPr id="262" name="Google Shape;26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2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3.1.3 Interpreting the Slope and Vertical Intercept of a Linear Model</a:t>
            </a:r>
            <a:endParaRPr sz="1000"/>
          </a:p>
        </p:txBody>
      </p:sp>
      <p:sp>
        <p:nvSpPr>
          <p:cNvPr id="264" name="Google Shape;264;p22"/>
          <p:cNvSpPr/>
          <p:nvPr/>
        </p:nvSpPr>
        <p:spPr>
          <a:xfrm>
            <a:off x="5108263" y="2046713"/>
            <a:ext cx="2736300" cy="4902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2100">
                <a:latin typeface="Times New Roman"/>
                <a:ea typeface="Times New Roman"/>
                <a:cs typeface="Times New Roman"/>
                <a:sym typeface="Times New Roman"/>
              </a:rPr>
              <a:t>y</a:t>
            </a:r>
            <a:r>
              <a:rPr lang="en" sz="2100">
                <a:solidFill>
                  <a:srgbClr val="000000"/>
                </a:solidFill>
                <a:latin typeface="Calibri"/>
                <a:ea typeface="Calibri"/>
                <a:cs typeface="Calibri"/>
                <a:sym typeface="Calibri"/>
              </a:rPr>
              <a:t> = </a:t>
            </a:r>
            <a:r>
              <a:rPr lang="en" sz="2100">
                <a:latin typeface="Calibri"/>
                <a:ea typeface="Calibri"/>
                <a:cs typeface="Calibri"/>
                <a:sym typeface="Calibri"/>
              </a:rPr>
              <a:t>3.48</a:t>
            </a:r>
            <a:r>
              <a:rPr i="1" lang="en" sz="2100">
                <a:latin typeface="Times New Roman"/>
                <a:ea typeface="Times New Roman"/>
                <a:cs typeface="Times New Roman"/>
                <a:sym typeface="Times New Roman"/>
              </a:rPr>
              <a:t>x</a:t>
            </a:r>
            <a:r>
              <a:rPr lang="en" sz="2100">
                <a:latin typeface="Calibri"/>
                <a:ea typeface="Calibri"/>
                <a:cs typeface="Calibri"/>
                <a:sym typeface="Calibri"/>
              </a:rPr>
              <a:t> + 0.76</a:t>
            </a:r>
            <a:endParaRPr sz="2100">
              <a:latin typeface="Calibri"/>
              <a:ea typeface="Calibri"/>
              <a:cs typeface="Calibri"/>
              <a:sym typeface="Calibri"/>
            </a:endParaRPr>
          </a:p>
        </p:txBody>
      </p:sp>
      <p:sp>
        <p:nvSpPr>
          <p:cNvPr id="265" name="Google Shape;265;p22"/>
          <p:cNvSpPr txBox="1"/>
          <p:nvPr>
            <p:ph idx="1" type="body"/>
          </p:nvPr>
        </p:nvSpPr>
        <p:spPr>
          <a:xfrm>
            <a:off x="4350600" y="1060625"/>
            <a:ext cx="4481700" cy="813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000"/>
              <a:t>Examine the graph. The line is represented by the equation below. </a:t>
            </a:r>
            <a:endParaRPr sz="2000"/>
          </a:p>
        </p:txBody>
      </p:sp>
      <p:pic>
        <p:nvPicPr>
          <p:cNvPr id="266" name="Google Shape;266;p22"/>
          <p:cNvPicPr preferRelativeResize="0"/>
          <p:nvPr/>
        </p:nvPicPr>
        <p:blipFill>
          <a:blip r:embed="rId4">
            <a:alphaModFix/>
          </a:blip>
          <a:stretch>
            <a:fillRect/>
          </a:stretch>
        </p:blipFill>
        <p:spPr>
          <a:xfrm>
            <a:off x="579925" y="1060625"/>
            <a:ext cx="3000375" cy="31813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0" name="Shape 270"/>
        <p:cNvGrpSpPr/>
        <p:nvPr/>
      </p:nvGrpSpPr>
      <p:grpSpPr>
        <a:xfrm>
          <a:off x="0" y="0"/>
          <a:ext cx="0" cy="0"/>
          <a:chOff x="0" y="0"/>
          <a:chExt cx="0" cy="0"/>
        </a:xfrm>
      </p:grpSpPr>
      <p:sp>
        <p:nvSpPr>
          <p:cNvPr id="271" name="Google Shape;271;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3"/>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a:t>
            </a:r>
            <a:r>
              <a:rPr b="1" lang="en" u="sng">
                <a:solidFill>
                  <a:schemeClr val="hlink"/>
                </a:solidFill>
                <a:hlinkClick r:id="rId5"/>
              </a:rPr>
              <a:t>Linear Models</a:t>
            </a:r>
            <a:endParaRPr b="1"/>
          </a:p>
        </p:txBody>
      </p:sp>
      <p:pic>
        <p:nvPicPr>
          <p:cNvPr descr="Given a scatter plot and a linear model for data, students make predictions and determine the meaning of key characteristics about the graph." id="273" name="Google Shape;273;p23" title="Linear Models">
            <a:hlinkClick r:id="rId6"/>
          </p:cNvPr>
          <p:cNvPicPr preferRelativeResize="0"/>
          <p:nvPr/>
        </p:nvPicPr>
        <p:blipFill>
          <a:blip r:embed="rId7">
            <a:alphaModFix/>
          </a:blip>
          <a:stretch>
            <a:fillRect/>
          </a:stretch>
        </p:blipFill>
        <p:spPr>
          <a:xfrm>
            <a:off x="1535488" y="322850"/>
            <a:ext cx="6073025" cy="34160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73"/>
                                        </p:tgtEl>
                                        <p:attrNameLst>
                                          <p:attrName>style.visibility</p:attrName>
                                        </p:attrNameLst>
                                      </p:cBhvr>
                                      <p:to>
                                        <p:strVal val="visible"/>
                                      </p:to>
                                    </p:set>
                                    <p:animEffect filter="fade" transition="in">
                                      <p:cBhvr>
                                        <p:cTn dur="1000"/>
                                        <p:tgtEl>
                                          <p:spTgt spid="2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7" name="Shape 277"/>
        <p:cNvGrpSpPr/>
        <p:nvPr/>
      </p:nvGrpSpPr>
      <p:grpSpPr>
        <a:xfrm>
          <a:off x="0" y="0"/>
          <a:ext cx="0" cy="0"/>
          <a:chOff x="0" y="0"/>
          <a:chExt cx="0" cy="0"/>
        </a:xfrm>
      </p:grpSpPr>
      <p:sp>
        <p:nvSpPr>
          <p:cNvPr id="278" name="Google Shape;278;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Ingredient Costs 💰</a:t>
            </a:r>
            <a:endParaRPr>
              <a:solidFill>
                <a:srgbClr val="005047"/>
              </a:solidFill>
            </a:endParaRPr>
          </a:p>
        </p:txBody>
      </p:sp>
      <p:sp>
        <p:nvSpPr>
          <p:cNvPr id="279" name="Google Shape;279;p24"/>
          <p:cNvSpPr txBox="1"/>
          <p:nvPr>
            <p:ph idx="1" type="body"/>
          </p:nvPr>
        </p:nvSpPr>
        <p:spPr>
          <a:xfrm>
            <a:off x="4235575" y="1914150"/>
            <a:ext cx="4596600" cy="2797200"/>
          </a:xfrm>
          <a:prstGeom prst="rect">
            <a:avLst/>
          </a:prstGeom>
        </p:spPr>
        <p:txBody>
          <a:bodyPr anchorCtr="0" anchor="t" bIns="91425" lIns="91425" spcFirstLastPara="1" rIns="91425" wrap="square" tIns="91425">
            <a:normAutofit lnSpcReduction="10000"/>
          </a:bodyPr>
          <a:lstStyle/>
          <a:p>
            <a:pPr indent="-355600" lvl="0" marL="457200" rtl="0" algn="l">
              <a:lnSpc>
                <a:spcPct val="100000"/>
              </a:lnSpc>
              <a:spcBef>
                <a:spcPts val="0"/>
              </a:spcBef>
              <a:spcAft>
                <a:spcPts val="0"/>
              </a:spcAft>
              <a:buSzPts val="2000"/>
              <a:buAutoNum type="arabicPeriod" startAt="3"/>
            </a:pPr>
            <a:r>
              <a:rPr lang="en" sz="2000"/>
              <a:t>What is the slope of the linear model? </a:t>
            </a:r>
            <a:endParaRPr sz="2000"/>
          </a:p>
          <a:p>
            <a:pPr indent="-355600" lvl="0" marL="457200" rtl="0" algn="l">
              <a:lnSpc>
                <a:spcPct val="100000"/>
              </a:lnSpc>
              <a:spcBef>
                <a:spcPts val="500"/>
              </a:spcBef>
              <a:spcAft>
                <a:spcPts val="0"/>
              </a:spcAft>
              <a:buSzPts val="2000"/>
              <a:buAutoNum type="arabicPeriod" startAt="3"/>
            </a:pPr>
            <a:r>
              <a:rPr lang="en" sz="2000"/>
              <a:t>What does the slope value mean?</a:t>
            </a:r>
            <a:endParaRPr sz="2000"/>
          </a:p>
          <a:p>
            <a:pPr indent="-355600" lvl="0" marL="457200" rtl="0" algn="l">
              <a:lnSpc>
                <a:spcPct val="100000"/>
              </a:lnSpc>
              <a:spcBef>
                <a:spcPts val="500"/>
              </a:spcBef>
              <a:spcAft>
                <a:spcPts val="0"/>
              </a:spcAft>
              <a:buSzPts val="2000"/>
              <a:buAutoNum type="arabicPeriod" startAt="3"/>
            </a:pPr>
            <a:r>
              <a:rPr lang="en" sz="2000"/>
              <a:t>What is the </a:t>
            </a:r>
            <a:r>
              <a:rPr i="1" lang="en" sz="2000">
                <a:latin typeface="Times New Roman"/>
                <a:ea typeface="Times New Roman"/>
                <a:cs typeface="Times New Roman"/>
                <a:sym typeface="Times New Roman"/>
              </a:rPr>
              <a:t>y</a:t>
            </a:r>
            <a:r>
              <a:rPr lang="en" sz="2000"/>
              <a:t>-intercept of the linear model? </a:t>
            </a:r>
            <a:endParaRPr sz="2000"/>
          </a:p>
          <a:p>
            <a:pPr indent="-355600" lvl="0" marL="457200" rtl="0" algn="l">
              <a:lnSpc>
                <a:spcPct val="100000"/>
              </a:lnSpc>
              <a:spcBef>
                <a:spcPts val="500"/>
              </a:spcBef>
              <a:spcAft>
                <a:spcPts val="0"/>
              </a:spcAft>
              <a:buSzPts val="2000"/>
              <a:buAutoNum type="arabicPeriod" startAt="3"/>
            </a:pPr>
            <a:r>
              <a:rPr lang="en" sz="2000"/>
              <a:t>What does the </a:t>
            </a:r>
            <a:r>
              <a:rPr i="1" lang="en" sz="2000">
                <a:latin typeface="Times New Roman"/>
                <a:ea typeface="Times New Roman"/>
                <a:cs typeface="Times New Roman"/>
                <a:sym typeface="Times New Roman"/>
              </a:rPr>
              <a:t>y</a:t>
            </a:r>
            <a:r>
              <a:rPr lang="en" sz="2000"/>
              <a:t>-intercept mean in this situation?</a:t>
            </a:r>
            <a:endParaRPr sz="2000"/>
          </a:p>
          <a:p>
            <a:pPr indent="-355600" lvl="0" marL="457200" rtl="0" algn="l">
              <a:lnSpc>
                <a:spcPct val="100000"/>
              </a:lnSpc>
              <a:spcBef>
                <a:spcPts val="500"/>
              </a:spcBef>
              <a:spcAft>
                <a:spcPts val="500"/>
              </a:spcAft>
              <a:buSzPts val="2000"/>
              <a:buAutoNum type="arabicPeriod" startAt="3"/>
            </a:pPr>
            <a:r>
              <a:rPr lang="en" sz="2000"/>
              <a:t>Does the </a:t>
            </a:r>
            <a:r>
              <a:rPr i="1" lang="en" sz="2000">
                <a:latin typeface="Times New Roman"/>
                <a:ea typeface="Times New Roman"/>
                <a:cs typeface="Times New Roman"/>
                <a:sym typeface="Times New Roman"/>
              </a:rPr>
              <a:t>y</a:t>
            </a:r>
            <a:r>
              <a:rPr lang="en" sz="2000"/>
              <a:t>-intercept make sense in this situation? </a:t>
            </a:r>
            <a:endParaRPr sz="2000"/>
          </a:p>
        </p:txBody>
      </p:sp>
      <p:sp>
        <p:nvSpPr>
          <p:cNvPr id="280" name="Google Shape;28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1" name="Google Shape;281;p24"/>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3.1.3 Interpreting the Slope and Vertical Intercept of a Linear Model</a:t>
            </a:r>
            <a:endParaRPr sz="1000"/>
          </a:p>
        </p:txBody>
      </p:sp>
      <p:pic>
        <p:nvPicPr>
          <p:cNvPr id="282" name="Google Shape;282;p24"/>
          <p:cNvPicPr preferRelativeResize="0"/>
          <p:nvPr/>
        </p:nvPicPr>
        <p:blipFill>
          <a:blip r:embed="rId4">
            <a:alphaModFix/>
          </a:blip>
          <a:stretch>
            <a:fillRect/>
          </a:stretch>
        </p:blipFill>
        <p:spPr>
          <a:xfrm>
            <a:off x="579925" y="1060625"/>
            <a:ext cx="3000375" cy="3181350"/>
          </a:xfrm>
          <a:prstGeom prst="rect">
            <a:avLst/>
          </a:prstGeom>
          <a:noFill/>
          <a:ln>
            <a:noFill/>
          </a:ln>
        </p:spPr>
      </p:pic>
      <p:sp>
        <p:nvSpPr>
          <p:cNvPr id="283" name="Google Shape;283;p24"/>
          <p:cNvSpPr/>
          <p:nvPr/>
        </p:nvSpPr>
        <p:spPr>
          <a:xfrm>
            <a:off x="5165713" y="1242275"/>
            <a:ext cx="2736300" cy="4902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2100">
                <a:latin typeface="Times New Roman"/>
                <a:ea typeface="Times New Roman"/>
                <a:cs typeface="Times New Roman"/>
                <a:sym typeface="Times New Roman"/>
              </a:rPr>
              <a:t>y</a:t>
            </a:r>
            <a:r>
              <a:rPr lang="en" sz="2100">
                <a:solidFill>
                  <a:srgbClr val="000000"/>
                </a:solidFill>
                <a:latin typeface="Calibri"/>
                <a:ea typeface="Calibri"/>
                <a:cs typeface="Calibri"/>
                <a:sym typeface="Calibri"/>
              </a:rPr>
              <a:t> = </a:t>
            </a:r>
            <a:r>
              <a:rPr lang="en" sz="2100">
                <a:latin typeface="Calibri"/>
                <a:ea typeface="Calibri"/>
                <a:cs typeface="Calibri"/>
                <a:sym typeface="Calibri"/>
              </a:rPr>
              <a:t>3.48</a:t>
            </a:r>
            <a:r>
              <a:rPr i="1" lang="en" sz="2100">
                <a:latin typeface="Times New Roman"/>
                <a:ea typeface="Times New Roman"/>
                <a:cs typeface="Times New Roman"/>
                <a:sym typeface="Times New Roman"/>
              </a:rPr>
              <a:t>x</a:t>
            </a:r>
            <a:r>
              <a:rPr lang="en" sz="2100">
                <a:latin typeface="Calibri"/>
                <a:ea typeface="Calibri"/>
                <a:cs typeface="Calibri"/>
                <a:sym typeface="Calibri"/>
              </a:rPr>
              <a:t> + 0.76</a:t>
            </a:r>
            <a:endParaRPr sz="21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7" name="Shape 287"/>
        <p:cNvGrpSpPr/>
        <p:nvPr/>
      </p:nvGrpSpPr>
      <p:grpSpPr>
        <a:xfrm>
          <a:off x="0" y="0"/>
          <a:ext cx="0" cy="0"/>
          <a:chOff x="0" y="0"/>
          <a:chExt cx="0" cy="0"/>
        </a:xfrm>
      </p:grpSpPr>
      <p:sp>
        <p:nvSpPr>
          <p:cNvPr id="288" name="Google Shape;288;p25"/>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89" name="Google Shape;289;p25"/>
          <p:cNvSpPr txBox="1"/>
          <p:nvPr>
            <p:ph idx="1" type="body"/>
          </p:nvPr>
        </p:nvSpPr>
        <p:spPr>
          <a:xfrm>
            <a:off x="225050" y="865325"/>
            <a:ext cx="8520600" cy="1237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The scatter plot below shows the age (in years) and the price (in dollars) of used compact cars advertised in the local newspaper.</a:t>
            </a:r>
            <a:endParaRPr sz="1600"/>
          </a:p>
          <a:p>
            <a:pPr indent="0" lvl="0" marL="0" rtl="0" algn="l">
              <a:lnSpc>
                <a:spcPct val="100000"/>
              </a:lnSpc>
              <a:spcBef>
                <a:spcPts val="1200"/>
              </a:spcBef>
              <a:spcAft>
                <a:spcPts val="0"/>
              </a:spcAft>
              <a:buNone/>
            </a:pPr>
            <a:r>
              <a:rPr lang="en" sz="1600"/>
              <a:t>Nora drew a line to fit the data. What is the slope of her line, and what does it mean in the problem?</a:t>
            </a:r>
            <a:endParaRPr sz="1600"/>
          </a:p>
          <a:p>
            <a:pPr indent="0" lvl="0" marL="0" rtl="0" algn="l">
              <a:lnSpc>
                <a:spcPct val="100000"/>
              </a:lnSpc>
              <a:spcBef>
                <a:spcPts val="0"/>
              </a:spcBef>
              <a:spcAft>
                <a:spcPts val="1000"/>
              </a:spcAft>
              <a:buNone/>
            </a:pPr>
            <a:r>
              <a:t/>
            </a:r>
            <a:endParaRPr sz="1600">
              <a:latin typeface="Noto Sans"/>
              <a:ea typeface="Noto Sans"/>
              <a:cs typeface="Noto Sans"/>
              <a:sym typeface="Noto Sans"/>
            </a:endParaRPr>
          </a:p>
        </p:txBody>
      </p:sp>
      <p:sp>
        <p:nvSpPr>
          <p:cNvPr id="290" name="Google Shape;290;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id="291" name="Google Shape;291;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92" name="Google Shape;292;p25">
            <a:hlinkClick action="ppaction://hlinkshowjump?jump=nextslide"/>
          </p:cNvPr>
          <p:cNvSpPr/>
          <p:nvPr/>
        </p:nvSpPr>
        <p:spPr>
          <a:xfrm>
            <a:off x="6731925" y="46374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93" name="Google Shape;293;p25"/>
          <p:cNvPicPr preferRelativeResize="0"/>
          <p:nvPr/>
        </p:nvPicPr>
        <p:blipFill>
          <a:blip r:embed="rId5">
            <a:alphaModFix/>
          </a:blip>
          <a:stretch>
            <a:fillRect/>
          </a:stretch>
        </p:blipFill>
        <p:spPr>
          <a:xfrm>
            <a:off x="378125" y="1930000"/>
            <a:ext cx="3395800" cy="2998750"/>
          </a:xfrm>
          <a:prstGeom prst="rect">
            <a:avLst/>
          </a:prstGeom>
          <a:noFill/>
          <a:ln>
            <a:noFill/>
          </a:ln>
        </p:spPr>
      </p:pic>
      <p:sp>
        <p:nvSpPr>
          <p:cNvPr id="294" name="Google Shape;294;p25"/>
          <p:cNvSpPr txBox="1"/>
          <p:nvPr/>
        </p:nvSpPr>
        <p:spPr>
          <a:xfrm>
            <a:off x="3994950" y="1954250"/>
            <a:ext cx="4893000" cy="2586600"/>
          </a:xfrm>
          <a:prstGeom prst="rect">
            <a:avLst/>
          </a:prstGeom>
          <a:noFill/>
          <a:ln>
            <a:noFill/>
          </a:ln>
        </p:spPr>
        <p:txBody>
          <a:bodyPr anchorCtr="0" anchor="t" bIns="91425" lIns="91425" spcFirstLastPara="1" rIns="91425" wrap="square" tIns="91425">
            <a:noAutofit/>
          </a:bodyPr>
          <a:lstStyle/>
          <a:p>
            <a:pPr indent="-330200" lvl="0" marL="914400" rtl="0" algn="l">
              <a:spcBef>
                <a:spcPts val="0"/>
              </a:spcBef>
              <a:spcAft>
                <a:spcPts val="0"/>
              </a:spcAft>
              <a:buClr>
                <a:srgbClr val="424242"/>
              </a:buClr>
              <a:buSzPts val="1600"/>
              <a:buFont typeface="Noto Sans"/>
              <a:buAutoNum type="alphaLcPeriod"/>
            </a:pPr>
            <a:r>
              <a:rPr lang="en" sz="1600">
                <a:solidFill>
                  <a:srgbClr val="424242"/>
                </a:solidFill>
                <a:latin typeface="Calibri"/>
                <a:ea typeface="Calibri"/>
                <a:cs typeface="Calibri"/>
                <a:sym typeface="Calibri"/>
              </a:rPr>
              <a:t>– 1000, for every year older the car is, its price decreases 1000 dollars</a:t>
            </a:r>
            <a:endParaRPr baseline="30000" sz="1600">
              <a:solidFill>
                <a:srgbClr val="424242"/>
              </a:solidFill>
              <a:latin typeface="Noto Sans"/>
              <a:ea typeface="Noto Sans"/>
              <a:cs typeface="Noto Sans"/>
              <a:sym typeface="Noto Sans"/>
            </a:endParaRPr>
          </a:p>
          <a:p>
            <a:pPr indent="-330200" lvl="0" marL="914400" rtl="0" algn="l">
              <a:spcBef>
                <a:spcPts val="1000"/>
              </a:spcBef>
              <a:spcAft>
                <a:spcPts val="0"/>
              </a:spcAft>
              <a:buClr>
                <a:srgbClr val="424242"/>
              </a:buClr>
              <a:buSzPts val="1600"/>
              <a:buFont typeface="Noto Sans"/>
              <a:buAutoNum type="alphaLcPeriod"/>
            </a:pPr>
            <a:r>
              <a:rPr lang="en" sz="1600">
                <a:solidFill>
                  <a:srgbClr val="424242"/>
                </a:solidFill>
                <a:latin typeface="Calibri"/>
                <a:ea typeface="Calibri"/>
                <a:cs typeface="Calibri"/>
                <a:sym typeface="Calibri"/>
              </a:rPr>
              <a:t>1000, for every year older the car is, its price decreases 1000 dollars</a:t>
            </a:r>
            <a:endParaRPr sz="1600">
              <a:solidFill>
                <a:srgbClr val="424242"/>
              </a:solidFill>
              <a:latin typeface="Noto Sans"/>
              <a:ea typeface="Noto Sans"/>
              <a:cs typeface="Noto Sans"/>
              <a:sym typeface="Noto Sans"/>
            </a:endParaRPr>
          </a:p>
          <a:p>
            <a:pPr indent="-330200" lvl="0" marL="914400" rtl="0" algn="l">
              <a:spcBef>
                <a:spcPts val="1000"/>
              </a:spcBef>
              <a:spcAft>
                <a:spcPts val="0"/>
              </a:spcAft>
              <a:buClr>
                <a:srgbClr val="424242"/>
              </a:buClr>
              <a:buSzPts val="1600"/>
              <a:buFont typeface="Noto Sans"/>
              <a:buAutoNum type="alphaLcPeriod"/>
            </a:pPr>
            <a:r>
              <a:rPr lang="en" sz="1600">
                <a:solidFill>
                  <a:srgbClr val="424242"/>
                </a:solidFill>
                <a:latin typeface="Calibri"/>
                <a:ea typeface="Calibri"/>
                <a:cs typeface="Calibri"/>
                <a:sym typeface="Calibri"/>
              </a:rPr>
              <a:t>1000, for every year older the car is, its price increases 1000 dollars</a:t>
            </a:r>
            <a:endParaRPr sz="1600">
              <a:solidFill>
                <a:srgbClr val="424242"/>
              </a:solidFill>
              <a:latin typeface="Noto Sans"/>
              <a:ea typeface="Noto Sans"/>
              <a:cs typeface="Noto Sans"/>
              <a:sym typeface="Noto Sans"/>
            </a:endParaRPr>
          </a:p>
          <a:p>
            <a:pPr indent="-330200" lvl="0" marL="914400" rtl="0" algn="l">
              <a:spcBef>
                <a:spcPts val="1000"/>
              </a:spcBef>
              <a:spcAft>
                <a:spcPts val="0"/>
              </a:spcAft>
              <a:buClr>
                <a:srgbClr val="424242"/>
              </a:buClr>
              <a:buSzPts val="1600"/>
              <a:buFont typeface="Noto Sans"/>
              <a:buAutoNum type="alphaLcPeriod"/>
            </a:pPr>
            <a:r>
              <a:rPr lang="en" sz="1600">
                <a:solidFill>
                  <a:srgbClr val="424242"/>
                </a:solidFill>
                <a:latin typeface="Calibri"/>
                <a:ea typeface="Calibri"/>
                <a:cs typeface="Calibri"/>
                <a:sym typeface="Calibri"/>
              </a:rPr>
              <a:t>– </a:t>
            </a:r>
            <a:r>
              <a:rPr baseline="30000" lang="en" sz="1600">
                <a:solidFill>
                  <a:srgbClr val="424242"/>
                </a:solidFill>
                <a:latin typeface="Calibri"/>
                <a:ea typeface="Calibri"/>
                <a:cs typeface="Calibri"/>
                <a:sym typeface="Calibri"/>
              </a:rPr>
              <a:t>1</a:t>
            </a:r>
            <a:r>
              <a:rPr lang="en" sz="1600">
                <a:solidFill>
                  <a:srgbClr val="424242"/>
                </a:solidFill>
                <a:latin typeface="Calibri"/>
                <a:ea typeface="Calibri"/>
                <a:cs typeface="Calibri"/>
                <a:sym typeface="Calibri"/>
              </a:rPr>
              <a:t>/</a:t>
            </a:r>
            <a:r>
              <a:rPr baseline="-25000" lang="en" sz="1600">
                <a:solidFill>
                  <a:srgbClr val="424242"/>
                </a:solidFill>
                <a:latin typeface="Calibri"/>
                <a:ea typeface="Calibri"/>
                <a:cs typeface="Calibri"/>
                <a:sym typeface="Calibri"/>
              </a:rPr>
              <a:t>1000</a:t>
            </a:r>
            <a:r>
              <a:rPr lang="en" sz="1600">
                <a:solidFill>
                  <a:srgbClr val="424242"/>
                </a:solidFill>
                <a:latin typeface="Calibri"/>
                <a:ea typeface="Calibri"/>
                <a:cs typeface="Calibri"/>
                <a:sym typeface="Calibri"/>
              </a:rPr>
              <a:t>, for every year older the car is, it decreases </a:t>
            </a:r>
            <a:r>
              <a:rPr baseline="30000" lang="en" sz="1600">
                <a:solidFill>
                  <a:srgbClr val="424242"/>
                </a:solidFill>
                <a:latin typeface="Calibri"/>
                <a:ea typeface="Calibri"/>
                <a:cs typeface="Calibri"/>
                <a:sym typeface="Calibri"/>
              </a:rPr>
              <a:t>1</a:t>
            </a:r>
            <a:r>
              <a:rPr lang="en" sz="1600">
                <a:solidFill>
                  <a:srgbClr val="424242"/>
                </a:solidFill>
                <a:latin typeface="Calibri"/>
                <a:ea typeface="Calibri"/>
                <a:cs typeface="Calibri"/>
                <a:sym typeface="Calibri"/>
              </a:rPr>
              <a:t>/</a:t>
            </a:r>
            <a:r>
              <a:rPr baseline="-25000" lang="en" sz="1600">
                <a:solidFill>
                  <a:srgbClr val="424242"/>
                </a:solidFill>
                <a:latin typeface="Calibri"/>
                <a:ea typeface="Calibri"/>
                <a:cs typeface="Calibri"/>
                <a:sym typeface="Calibri"/>
              </a:rPr>
              <a:t>1000</a:t>
            </a:r>
            <a:r>
              <a:rPr lang="en" sz="1600">
                <a:solidFill>
                  <a:srgbClr val="424242"/>
                </a:solidFill>
                <a:latin typeface="Calibri"/>
                <a:ea typeface="Calibri"/>
                <a:cs typeface="Calibri"/>
                <a:sym typeface="Calibri"/>
              </a:rPr>
              <a:t> of its value the year before</a:t>
            </a:r>
            <a:endParaRPr sz="1600">
              <a:solidFill>
                <a:srgbClr val="424242"/>
              </a:solidFill>
              <a:latin typeface="Noto Sans"/>
              <a:ea typeface="Noto Sans"/>
              <a:cs typeface="Noto Sans"/>
              <a:sym typeface="Noto Sans"/>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8" name="Shape 298"/>
        <p:cNvGrpSpPr/>
        <p:nvPr/>
      </p:nvGrpSpPr>
      <p:grpSpPr>
        <a:xfrm>
          <a:off x="0" y="0"/>
          <a:ext cx="0" cy="0"/>
          <a:chOff x="0" y="0"/>
          <a:chExt cx="0" cy="0"/>
        </a:xfrm>
      </p:grpSpPr>
      <p:sp>
        <p:nvSpPr>
          <p:cNvPr id="299" name="Google Shape;299;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0" name="Google Shape;300;p26"/>
          <p:cNvSpPr txBox="1"/>
          <p:nvPr>
            <p:ph idx="1" type="body"/>
          </p:nvPr>
        </p:nvSpPr>
        <p:spPr>
          <a:xfrm>
            <a:off x="311700" y="1152475"/>
            <a:ext cx="3974100" cy="33510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1D2125"/>
                </a:solidFill>
              </a:rPr>
              <a:t>The scatter plot below shows the height and speed of some of the world’s fastest roller coasters. A line has been drawn to show a good fit for the data.</a:t>
            </a:r>
            <a:endParaRPr>
              <a:solidFill>
                <a:srgbClr val="1D2125"/>
              </a:solidFill>
            </a:endParaRPr>
          </a:p>
          <a:p>
            <a:pPr indent="-342900" lvl="1" marL="914400" rtl="0" algn="l">
              <a:lnSpc>
                <a:spcPct val="105000"/>
              </a:lnSpc>
              <a:spcBef>
                <a:spcPts val="1200"/>
              </a:spcBef>
              <a:spcAft>
                <a:spcPts val="0"/>
              </a:spcAft>
              <a:buClr>
                <a:srgbClr val="1D2125"/>
              </a:buClr>
              <a:buSzPts val="1800"/>
              <a:buChar char="○"/>
            </a:pPr>
            <a:r>
              <a:rPr lang="en">
                <a:solidFill>
                  <a:srgbClr val="1D2125"/>
                </a:solidFill>
              </a:rPr>
              <a:t>The equation of the line drawn is </a:t>
            </a:r>
            <a:br>
              <a:rPr lang="en">
                <a:solidFill>
                  <a:srgbClr val="1D2125"/>
                </a:solidFill>
              </a:rPr>
            </a:br>
            <a:r>
              <a:rPr lang="en">
                <a:solidFill>
                  <a:srgbClr val="1D2125"/>
                </a:solidFill>
              </a:rPr>
              <a:t>𝑆 = 0.11ℎ + 60.</a:t>
            </a:r>
            <a:endParaRPr>
              <a:solidFill>
                <a:srgbClr val="1D2125"/>
              </a:solidFill>
            </a:endParaRPr>
          </a:p>
          <a:p>
            <a:pPr indent="-342900" lvl="1" marL="914400" rtl="0" algn="l">
              <a:lnSpc>
                <a:spcPct val="105000"/>
              </a:lnSpc>
              <a:spcBef>
                <a:spcPts val="1000"/>
              </a:spcBef>
              <a:spcAft>
                <a:spcPts val="300"/>
              </a:spcAft>
              <a:buClr>
                <a:srgbClr val="1D2125"/>
              </a:buClr>
              <a:buSzPts val="1800"/>
              <a:buChar char="○"/>
            </a:pPr>
            <a:r>
              <a:rPr lang="en">
                <a:solidFill>
                  <a:srgbClr val="1D2125"/>
                </a:solidFill>
              </a:rPr>
              <a:t>What does this slope mean in the problem?</a:t>
            </a:r>
            <a:endParaRPr>
              <a:solidFill>
                <a:srgbClr val="1D2125"/>
              </a:solidFill>
            </a:endParaRPr>
          </a:p>
        </p:txBody>
      </p:sp>
      <p:pic>
        <p:nvPicPr>
          <p:cNvPr id="301" name="Google Shape;301;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2" name="Google Shape;302;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3" name="Google Shape;303;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3.1.3 Interpreting the Slope and Vertical Intercept of a Linear Model</a:t>
            </a:r>
            <a:r>
              <a:rPr lang="en" sz="1000"/>
              <a:t> - Additional Resources</a:t>
            </a:r>
            <a:endParaRPr/>
          </a:p>
        </p:txBody>
      </p:sp>
      <p:pic>
        <p:nvPicPr>
          <p:cNvPr id="304" name="Google Shape;304;p26"/>
          <p:cNvPicPr preferRelativeResize="0"/>
          <p:nvPr/>
        </p:nvPicPr>
        <p:blipFill>
          <a:blip r:embed="rId4">
            <a:alphaModFix/>
          </a:blip>
          <a:stretch>
            <a:fillRect/>
          </a:stretch>
        </p:blipFill>
        <p:spPr>
          <a:xfrm>
            <a:off x="4696800" y="834300"/>
            <a:ext cx="4195675" cy="381664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08" name="Shape 308"/>
        <p:cNvGrpSpPr/>
        <p:nvPr/>
      </p:nvGrpSpPr>
      <p:grpSpPr>
        <a:xfrm>
          <a:off x="0" y="0"/>
          <a:ext cx="0" cy="0"/>
          <a:chOff x="0" y="0"/>
          <a:chExt cx="0" cy="0"/>
        </a:xfrm>
      </p:grpSpPr>
      <p:sp>
        <p:nvSpPr>
          <p:cNvPr id="309" name="Google Shape;309;p27"/>
          <p:cNvSpPr/>
          <p:nvPr/>
        </p:nvSpPr>
        <p:spPr>
          <a:xfrm>
            <a:off x="4791456" y="1353312"/>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0" name="Google Shape;310;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1" name="Google Shape;311;p27"/>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2" name="Google Shape;312;p27"/>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3" name="Google Shape;313;p27"/>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4" name="Google Shape;314;p27"/>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5" name="Google Shape;315;p27"/>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6" name="Google Shape;316;p27"/>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7" name="Google Shape;317;p27"/>
          <p:cNvCxnSpPr>
            <a:stCxn id="311" idx="2"/>
            <a:endCxn id="313"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318" name="Google Shape;318;p27"/>
          <p:cNvCxnSpPr>
            <a:stCxn id="313" idx="3"/>
            <a:endCxn id="312"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319" name="Google Shape;319;p27"/>
          <p:cNvCxnSpPr>
            <a:stCxn id="314" idx="3"/>
            <a:endCxn id="309" idx="2"/>
          </p:cNvCxnSpPr>
          <p:nvPr/>
        </p:nvCxnSpPr>
        <p:spPr>
          <a:xfrm flipH="1" rot="10800000">
            <a:off x="5486400" y="2679338"/>
            <a:ext cx="219600" cy="1003500"/>
          </a:xfrm>
          <a:prstGeom prst="bentConnector2">
            <a:avLst/>
          </a:prstGeom>
          <a:noFill/>
          <a:ln cap="flat" cmpd="sng" w="19050">
            <a:solidFill>
              <a:srgbClr val="CCCCCC"/>
            </a:solidFill>
            <a:prstDash val="dash"/>
            <a:round/>
            <a:headEnd len="med" w="med" type="none"/>
            <a:tailEnd len="med" w="med" type="none"/>
          </a:ln>
        </p:spPr>
      </p:cxnSp>
      <p:cxnSp>
        <p:nvCxnSpPr>
          <p:cNvPr id="320" name="Google Shape;320;p27"/>
          <p:cNvCxnSpPr>
            <a:stCxn id="309" idx="3"/>
            <a:endCxn id="315"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321" name="Google Shape;321;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322" name="Google Shape;322;p27" title="hugeicons_chart-down.png"/>
          <p:cNvPicPr preferRelativeResize="0"/>
          <p:nvPr/>
        </p:nvPicPr>
        <p:blipFill>
          <a:blip r:embed="rId3">
            <a:alphaModFix/>
          </a:blip>
          <a:stretch>
            <a:fillRect/>
          </a:stretch>
        </p:blipFill>
        <p:spPr>
          <a:xfrm>
            <a:off x="5623569" y="1554480"/>
            <a:ext cx="228600" cy="228600"/>
          </a:xfrm>
          <a:prstGeom prst="rect">
            <a:avLst/>
          </a:prstGeom>
          <a:noFill/>
          <a:ln>
            <a:noFill/>
          </a:ln>
        </p:spPr>
      </p:pic>
      <p:sp>
        <p:nvSpPr>
          <p:cNvPr id="323" name="Google Shape;323;p27"/>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324" name="Google Shape;324;p27"/>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25" name="Google Shape;325;p27"/>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26" name="Google Shape;326;p27" title="hugeicons_start-up-02.png"/>
          <p:cNvPicPr preferRelativeResize="0"/>
          <p:nvPr/>
        </p:nvPicPr>
        <p:blipFill>
          <a:blip r:embed="rId4">
            <a:alphaModFix/>
          </a:blip>
          <a:stretch>
            <a:fillRect/>
          </a:stretch>
        </p:blipFill>
        <p:spPr>
          <a:xfrm>
            <a:off x="1008059" y="1554480"/>
            <a:ext cx="228600" cy="228600"/>
          </a:xfrm>
          <a:prstGeom prst="rect">
            <a:avLst/>
          </a:prstGeom>
          <a:noFill/>
          <a:ln>
            <a:noFill/>
          </a:ln>
        </p:spPr>
      </p:pic>
      <p:sp>
        <p:nvSpPr>
          <p:cNvPr id="327" name="Google Shape;327;p27"/>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28" name="Google Shape;328;p27" title="hugeicons_centralized.png"/>
          <p:cNvPicPr preferRelativeResize="0"/>
          <p:nvPr/>
        </p:nvPicPr>
        <p:blipFill>
          <a:blip r:embed="rId5">
            <a:alphaModFix/>
          </a:blip>
          <a:stretch>
            <a:fillRect/>
          </a:stretch>
        </p:blipFill>
        <p:spPr>
          <a:xfrm>
            <a:off x="7923307" y="1554480"/>
            <a:ext cx="228600" cy="228600"/>
          </a:xfrm>
          <a:prstGeom prst="rect">
            <a:avLst/>
          </a:prstGeom>
          <a:noFill/>
          <a:ln>
            <a:noFill/>
          </a:ln>
        </p:spPr>
      </p:pic>
      <p:pic>
        <p:nvPicPr>
          <p:cNvPr id="329" name="Google Shape;329;p27" title="hugeicons_pencil.png"/>
          <p:cNvPicPr preferRelativeResize="0"/>
          <p:nvPr/>
        </p:nvPicPr>
        <p:blipFill>
          <a:blip r:embed="rId6">
            <a:alphaModFix/>
          </a:blip>
          <a:stretch>
            <a:fillRect/>
          </a:stretch>
        </p:blipFill>
        <p:spPr>
          <a:xfrm>
            <a:off x="6743697" y="3227832"/>
            <a:ext cx="228600" cy="228600"/>
          </a:xfrm>
          <a:prstGeom prst="rect">
            <a:avLst/>
          </a:prstGeom>
          <a:noFill/>
          <a:ln>
            <a:noFill/>
          </a:ln>
        </p:spPr>
      </p:pic>
      <p:cxnSp>
        <p:nvCxnSpPr>
          <p:cNvPr id="330" name="Google Shape;330;p27"/>
          <p:cNvCxnSpPr>
            <a:stCxn id="315" idx="3"/>
            <a:endCxn id="316"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331" name="Google Shape;331;p27"/>
          <p:cNvCxnSpPr>
            <a:stCxn id="312" idx="3"/>
            <a:endCxn id="314"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332" name="Google Shape;332;p27"/>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333" name="Google Shape;333;p27"/>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4" name="Google Shape;334;p27"/>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335" name="Google Shape;335;p27" title="hugeicons_task-done-01.png"/>
          <p:cNvPicPr preferRelativeResize="0"/>
          <p:nvPr/>
        </p:nvPicPr>
        <p:blipFill>
          <a:blip r:embed="rId7">
            <a:alphaModFix/>
          </a:blip>
          <a:stretch>
            <a:fillRect/>
          </a:stretch>
        </p:blipFill>
        <p:spPr>
          <a:xfrm>
            <a:off x="3328416" y="1554480"/>
            <a:ext cx="228600" cy="228600"/>
          </a:xfrm>
          <a:prstGeom prst="rect">
            <a:avLst/>
          </a:prstGeom>
          <a:noFill/>
          <a:ln>
            <a:noFill/>
          </a:ln>
        </p:spPr>
      </p:pic>
      <p:pic>
        <p:nvPicPr>
          <p:cNvPr id="336" name="Google Shape;336;p27" title="hugeicons_task-done-01.png"/>
          <p:cNvPicPr preferRelativeResize="0"/>
          <p:nvPr/>
        </p:nvPicPr>
        <p:blipFill>
          <a:blip r:embed="rId7">
            <a:alphaModFix/>
          </a:blip>
          <a:stretch>
            <a:fillRect/>
          </a:stretch>
        </p:blipFill>
        <p:spPr>
          <a:xfrm>
            <a:off x="2167128" y="3227832"/>
            <a:ext cx="228600" cy="228600"/>
          </a:xfrm>
          <a:prstGeom prst="rect">
            <a:avLst/>
          </a:prstGeom>
          <a:noFill/>
          <a:ln>
            <a:noFill/>
          </a:ln>
        </p:spPr>
      </p:pic>
      <p:pic>
        <p:nvPicPr>
          <p:cNvPr id="337" name="Google Shape;337;p27" title="hugeicons_task-done-01.png"/>
          <p:cNvPicPr preferRelativeResize="0"/>
          <p:nvPr/>
        </p:nvPicPr>
        <p:blipFill>
          <a:blip r:embed="rId7">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41" name="Shape 341"/>
        <p:cNvGrpSpPr/>
        <p:nvPr/>
      </p:nvGrpSpPr>
      <p:grpSpPr>
        <a:xfrm>
          <a:off x="0" y="0"/>
          <a:ext cx="0" cy="0"/>
          <a:chOff x="0" y="0"/>
          <a:chExt cx="0" cy="0"/>
        </a:xfrm>
      </p:grpSpPr>
      <p:sp>
        <p:nvSpPr>
          <p:cNvPr id="342" name="Google Shape;342;p28"/>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600"/>
              <a:t>Real World Data 📈</a:t>
            </a:r>
            <a:endParaRPr sz="2600">
              <a:solidFill>
                <a:srgbClr val="005047"/>
              </a:solidFill>
            </a:endParaRPr>
          </a:p>
        </p:txBody>
      </p:sp>
      <p:sp>
        <p:nvSpPr>
          <p:cNvPr id="343" name="Google Shape;343;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4" name="Google Shape;344;p2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3.1.4 Interpreting the Slope and Vertical Intercept of a Scatter Plot</a:t>
            </a:r>
            <a:endParaRPr sz="1000"/>
          </a:p>
        </p:txBody>
      </p:sp>
      <p:pic>
        <p:nvPicPr>
          <p:cNvPr id="345" name="Google Shape;345;p28"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346" name="Google Shape;346;p28"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347" name="Google Shape;347;p28"/>
          <p:cNvSpPr/>
          <p:nvPr/>
        </p:nvSpPr>
        <p:spPr>
          <a:xfrm>
            <a:off x="4779300" y="1160325"/>
            <a:ext cx="3907500" cy="16062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Use the following sentence stems: </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 ___ represents ___”</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“Is there another way to say …?”</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“It looks like ___ represents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348" name="Google Shape;348;p28"/>
          <p:cNvSpPr/>
          <p:nvPr/>
        </p:nvSpPr>
        <p:spPr>
          <a:xfrm>
            <a:off x="4779300" y="2905650"/>
            <a:ext cx="3907500" cy="18960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Use the sentence stems: </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“What does this part of ___ mean?”</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“I predict ___ because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Annotate your graphs while using the sentence frames.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349" name="Google Shape;349;p28"/>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3" name="Shape 353"/>
        <p:cNvGrpSpPr/>
        <p:nvPr/>
      </p:nvGrpSpPr>
      <p:grpSpPr>
        <a:xfrm>
          <a:off x="0" y="0"/>
          <a:ext cx="0" cy="0"/>
          <a:chOff x="0" y="0"/>
          <a:chExt cx="0" cy="0"/>
        </a:xfrm>
      </p:grpSpPr>
      <p:sp>
        <p:nvSpPr>
          <p:cNvPr id="354" name="Google Shape;354;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rgbClr val="005047"/>
                </a:solidFill>
              </a:rPr>
              <a:t>Le</a:t>
            </a:r>
            <a:r>
              <a:rPr lang="en" sz="2600">
                <a:solidFill>
                  <a:srgbClr val="005047"/>
                </a:solidFill>
              </a:rPr>
              <a:t>arning Activity </a:t>
            </a:r>
            <a:r>
              <a:rPr lang="en" sz="2600"/>
              <a:t>- Real World Data 📈 </a:t>
            </a:r>
            <a:r>
              <a:rPr lang="en">
                <a:solidFill>
                  <a:srgbClr val="005047"/>
                </a:solidFill>
              </a:rPr>
              <a:t> </a:t>
            </a:r>
            <a:endParaRPr>
              <a:solidFill>
                <a:srgbClr val="005047"/>
              </a:solidFill>
            </a:endParaRPr>
          </a:p>
        </p:txBody>
      </p:sp>
      <p:sp>
        <p:nvSpPr>
          <p:cNvPr id="355" name="Google Shape;355;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6" name="Google Shape;356;p2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3.1.4 Interpreting the Slope and Vertical Intercept of a Scatter Plot</a:t>
            </a:r>
            <a:endParaRPr sz="1000"/>
          </a:p>
        </p:txBody>
      </p:sp>
      <p:graphicFrame>
        <p:nvGraphicFramePr>
          <p:cNvPr id="357" name="Google Shape;357;p29"/>
          <p:cNvGraphicFramePr/>
          <p:nvPr/>
        </p:nvGraphicFramePr>
        <p:xfrm>
          <a:off x="261038" y="3273100"/>
          <a:ext cx="3000000" cy="3000000"/>
        </p:xfrm>
        <a:graphic>
          <a:graphicData uri="http://schemas.openxmlformats.org/drawingml/2006/table">
            <a:tbl>
              <a:tblPr>
                <a:noFill/>
                <a:tableStyleId>{518C5360-2BB0-4149-910F-48BB95EF7130}</a:tableStyleId>
              </a:tblPr>
              <a:tblGrid>
                <a:gridCol w="4310950"/>
                <a:gridCol w="4310950"/>
              </a:tblGrid>
              <a:tr h="1141700">
                <a:tc>
                  <a:txBody>
                    <a:bodyPr/>
                    <a:lstStyle/>
                    <a:p>
                      <a:pPr indent="-317500" lvl="0" marL="457200" rtl="0" algn="l">
                        <a:spcBef>
                          <a:spcPts val="0"/>
                        </a:spcBef>
                        <a:spcAft>
                          <a:spcPts val="0"/>
                        </a:spcAft>
                        <a:buSzPts val="1400"/>
                        <a:buAutoNum type="arabicPeriod"/>
                      </a:pPr>
                      <a:r>
                        <a:rPr lang="en"/>
                        <a:t>Interpret the slope of the linear model in the situation shown. What does it mean?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startAt="2"/>
                      </a:pPr>
                      <a:r>
                        <a:rPr lang="en"/>
                        <a:t>If the linear relationship continues, interpret the </a:t>
                      </a:r>
                      <a:r>
                        <a:rPr i="1" lang="en">
                          <a:latin typeface="Times New Roman"/>
                          <a:ea typeface="Times New Roman"/>
                          <a:cs typeface="Times New Roman"/>
                          <a:sym typeface="Times New Roman"/>
                        </a:rPr>
                        <a:t>y</a:t>
                      </a:r>
                      <a:r>
                        <a:rPr lang="en"/>
                        <a:t>-intercept of the linear model.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AutoNum type="arabicPeriod" startAt="3"/>
                      </a:pPr>
                      <a:r>
                        <a:rPr lang="en">
                          <a:solidFill>
                            <a:schemeClr val="dk1"/>
                          </a:solidFill>
                        </a:rPr>
                        <a:t>Interpret the slope of the linear model in the situation shown. What does it mean?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317500" lvl="0" marL="457200" rtl="0" algn="l">
                        <a:spcBef>
                          <a:spcPts val="0"/>
                        </a:spcBef>
                        <a:spcAft>
                          <a:spcPts val="0"/>
                        </a:spcAft>
                        <a:buClr>
                          <a:schemeClr val="dk1"/>
                        </a:buClr>
                        <a:buSzPts val="1400"/>
                        <a:buAutoNum type="arabicPeriod" startAt="4"/>
                      </a:pPr>
                      <a:r>
                        <a:rPr lang="en">
                          <a:solidFill>
                            <a:schemeClr val="dk1"/>
                          </a:solidFill>
                        </a:rPr>
                        <a:t>If the linear relationship continues, interpret the </a:t>
                      </a:r>
                      <a:r>
                        <a:rPr i="1" lang="en">
                          <a:solidFill>
                            <a:schemeClr val="dk1"/>
                          </a:solidFill>
                          <a:latin typeface="Times New Roman"/>
                          <a:ea typeface="Times New Roman"/>
                          <a:cs typeface="Times New Roman"/>
                          <a:sym typeface="Times New Roman"/>
                        </a:rPr>
                        <a:t>y</a:t>
                      </a:r>
                      <a:r>
                        <a:rPr lang="en">
                          <a:solidFill>
                            <a:schemeClr val="dk1"/>
                          </a:solidFill>
                        </a:rPr>
                        <a:t>-intercept of the linear model.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358" name="Google Shape;358;p29"/>
          <p:cNvPicPr preferRelativeResize="0"/>
          <p:nvPr/>
        </p:nvPicPr>
        <p:blipFill>
          <a:blip r:embed="rId4">
            <a:alphaModFix/>
          </a:blip>
          <a:stretch>
            <a:fillRect/>
          </a:stretch>
        </p:blipFill>
        <p:spPr>
          <a:xfrm>
            <a:off x="311700" y="1126425"/>
            <a:ext cx="2004050" cy="2080875"/>
          </a:xfrm>
          <a:prstGeom prst="rect">
            <a:avLst/>
          </a:prstGeom>
          <a:noFill/>
          <a:ln>
            <a:noFill/>
          </a:ln>
        </p:spPr>
      </p:pic>
      <p:pic>
        <p:nvPicPr>
          <p:cNvPr id="359" name="Google Shape;359;p29"/>
          <p:cNvPicPr preferRelativeResize="0"/>
          <p:nvPr/>
        </p:nvPicPr>
        <p:blipFill>
          <a:blip r:embed="rId5">
            <a:alphaModFix/>
          </a:blip>
          <a:stretch>
            <a:fillRect/>
          </a:stretch>
        </p:blipFill>
        <p:spPr>
          <a:xfrm>
            <a:off x="4725963" y="1124712"/>
            <a:ext cx="2009020" cy="2084832"/>
          </a:xfrm>
          <a:prstGeom prst="rect">
            <a:avLst/>
          </a:prstGeom>
          <a:noFill/>
          <a:ln>
            <a:noFill/>
          </a:ln>
        </p:spPr>
      </p:pic>
      <p:cxnSp>
        <p:nvCxnSpPr>
          <p:cNvPr id="360" name="Google Shape;360;p29"/>
          <p:cNvCxnSpPr/>
          <p:nvPr/>
        </p:nvCxnSpPr>
        <p:spPr>
          <a:xfrm>
            <a:off x="4516525" y="991250"/>
            <a:ext cx="0" cy="3659700"/>
          </a:xfrm>
          <a:prstGeom prst="straightConnector1">
            <a:avLst/>
          </a:prstGeom>
          <a:noFill/>
          <a:ln cap="flat" cmpd="sng" w="9525">
            <a:solidFill>
              <a:srgbClr val="5E5E5E"/>
            </a:solidFill>
            <a:prstDash val="solid"/>
            <a:round/>
            <a:headEnd len="med" w="med" type="none"/>
            <a:tailEnd len="med" w="med" type="none"/>
          </a:ln>
        </p:spPr>
      </p:cxnSp>
      <p:sp>
        <p:nvSpPr>
          <p:cNvPr id="361" name="Google Shape;361;p29"/>
          <p:cNvSpPr/>
          <p:nvPr/>
        </p:nvSpPr>
        <p:spPr>
          <a:xfrm>
            <a:off x="2580975" y="1717738"/>
            <a:ext cx="1836600" cy="3387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latin typeface="Calibri"/>
                <a:ea typeface="Calibri"/>
                <a:cs typeface="Calibri"/>
                <a:sym typeface="Calibri"/>
              </a:rPr>
              <a:t> </a:t>
            </a:r>
            <a:r>
              <a:rPr i="1" lang="en" sz="1700">
                <a:latin typeface="Times New Roman"/>
                <a:ea typeface="Times New Roman"/>
                <a:cs typeface="Times New Roman"/>
                <a:sym typeface="Times New Roman"/>
              </a:rPr>
              <a:t>y</a:t>
            </a:r>
            <a:r>
              <a:rPr lang="en" sz="1700">
                <a:solidFill>
                  <a:srgbClr val="000000"/>
                </a:solidFill>
                <a:latin typeface="Calibri"/>
                <a:ea typeface="Calibri"/>
                <a:cs typeface="Calibri"/>
                <a:sym typeface="Calibri"/>
              </a:rPr>
              <a:t> = </a:t>
            </a:r>
            <a:r>
              <a:rPr lang="en" sz="1700">
                <a:latin typeface="Calibri"/>
                <a:ea typeface="Calibri"/>
                <a:cs typeface="Calibri"/>
                <a:sym typeface="Calibri"/>
              </a:rPr>
              <a:t>– 9.25</a:t>
            </a:r>
            <a:r>
              <a:rPr i="1" lang="en" sz="1700">
                <a:latin typeface="Times New Roman"/>
                <a:ea typeface="Times New Roman"/>
                <a:cs typeface="Times New Roman"/>
                <a:sym typeface="Times New Roman"/>
              </a:rPr>
              <a:t>x</a:t>
            </a:r>
            <a:r>
              <a:rPr lang="en" sz="1700">
                <a:latin typeface="Calibri"/>
                <a:ea typeface="Calibri"/>
                <a:cs typeface="Calibri"/>
                <a:sym typeface="Calibri"/>
              </a:rPr>
              <a:t> + 400</a:t>
            </a:r>
            <a:endParaRPr sz="1700">
              <a:latin typeface="Calibri"/>
              <a:ea typeface="Calibri"/>
              <a:cs typeface="Calibri"/>
              <a:sym typeface="Calibri"/>
            </a:endParaRPr>
          </a:p>
        </p:txBody>
      </p:sp>
      <p:sp>
        <p:nvSpPr>
          <p:cNvPr id="362" name="Google Shape;362;p29"/>
          <p:cNvSpPr/>
          <p:nvPr/>
        </p:nvSpPr>
        <p:spPr>
          <a:xfrm>
            <a:off x="7043375" y="1717738"/>
            <a:ext cx="1836600" cy="3387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latin typeface="Calibri"/>
                <a:ea typeface="Calibri"/>
                <a:cs typeface="Calibri"/>
                <a:sym typeface="Calibri"/>
              </a:rPr>
              <a:t> </a:t>
            </a:r>
            <a:r>
              <a:rPr i="1" lang="en" sz="1700">
                <a:latin typeface="Times New Roman"/>
                <a:ea typeface="Times New Roman"/>
                <a:cs typeface="Times New Roman"/>
                <a:sym typeface="Times New Roman"/>
              </a:rPr>
              <a:t>y</a:t>
            </a:r>
            <a:r>
              <a:rPr lang="en" sz="1700">
                <a:solidFill>
                  <a:srgbClr val="000000"/>
                </a:solidFill>
                <a:latin typeface="Calibri"/>
                <a:ea typeface="Calibri"/>
                <a:cs typeface="Calibri"/>
                <a:sym typeface="Calibri"/>
              </a:rPr>
              <a:t> = </a:t>
            </a:r>
            <a:r>
              <a:rPr lang="en" sz="1700">
                <a:latin typeface="Calibri"/>
                <a:ea typeface="Calibri"/>
                <a:cs typeface="Calibri"/>
                <a:sym typeface="Calibri"/>
              </a:rPr>
              <a:t>0.44</a:t>
            </a:r>
            <a:r>
              <a:rPr i="1" lang="en" sz="1700">
                <a:latin typeface="Times New Roman"/>
                <a:ea typeface="Times New Roman"/>
                <a:cs typeface="Times New Roman"/>
                <a:sym typeface="Times New Roman"/>
              </a:rPr>
              <a:t>x</a:t>
            </a:r>
            <a:r>
              <a:rPr lang="en" sz="1700">
                <a:latin typeface="Calibri"/>
                <a:ea typeface="Calibri"/>
                <a:cs typeface="Calibri"/>
                <a:sym typeface="Calibri"/>
              </a:rPr>
              <a:t> + 0.04</a:t>
            </a:r>
            <a:endParaRPr sz="170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6" name="Shape 366"/>
        <p:cNvGrpSpPr/>
        <p:nvPr/>
      </p:nvGrpSpPr>
      <p:grpSpPr>
        <a:xfrm>
          <a:off x="0" y="0"/>
          <a:ext cx="0" cy="0"/>
          <a:chOff x="0" y="0"/>
          <a:chExt cx="0" cy="0"/>
        </a:xfrm>
      </p:grpSpPr>
      <p:sp>
        <p:nvSpPr>
          <p:cNvPr id="367" name="Google Shape;367;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rgbClr val="005047"/>
                </a:solidFill>
              </a:rPr>
              <a:t>Le</a:t>
            </a:r>
            <a:r>
              <a:rPr lang="en" sz="2600">
                <a:solidFill>
                  <a:srgbClr val="005047"/>
                </a:solidFill>
              </a:rPr>
              <a:t>arning Activity - </a:t>
            </a:r>
            <a:r>
              <a:rPr lang="en" sz="2600"/>
              <a:t>Real World Data 📈 </a:t>
            </a:r>
            <a:r>
              <a:rPr lang="en">
                <a:solidFill>
                  <a:srgbClr val="005047"/>
                </a:solidFill>
              </a:rPr>
              <a:t> </a:t>
            </a:r>
            <a:endParaRPr>
              <a:solidFill>
                <a:srgbClr val="005047"/>
              </a:solidFill>
            </a:endParaRPr>
          </a:p>
        </p:txBody>
      </p:sp>
      <p:sp>
        <p:nvSpPr>
          <p:cNvPr id="368" name="Google Shape;368;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9" name="Google Shape;369;p30"/>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3.1.4 Interpreting the Slope and Vertical Intercept of a Scatter Plot</a:t>
            </a:r>
            <a:endParaRPr sz="1000"/>
          </a:p>
        </p:txBody>
      </p:sp>
      <p:sp>
        <p:nvSpPr>
          <p:cNvPr id="370" name="Google Shape;370;p30">
            <a:hlinkClick action="ppaction://hlinksldjump" r:id="rId4"/>
          </p:cNvPr>
          <p:cNvSpPr/>
          <p:nvPr/>
        </p:nvSpPr>
        <p:spPr>
          <a:xfrm>
            <a:off x="7617500" y="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graphicFrame>
        <p:nvGraphicFramePr>
          <p:cNvPr id="371" name="Google Shape;371;p30"/>
          <p:cNvGraphicFramePr/>
          <p:nvPr/>
        </p:nvGraphicFramePr>
        <p:xfrm>
          <a:off x="261038" y="3273100"/>
          <a:ext cx="3000000" cy="3000000"/>
        </p:xfrm>
        <a:graphic>
          <a:graphicData uri="http://schemas.openxmlformats.org/drawingml/2006/table">
            <a:tbl>
              <a:tblPr>
                <a:noFill/>
                <a:tableStyleId>{518C5360-2BB0-4149-910F-48BB95EF7130}</a:tableStyleId>
              </a:tblPr>
              <a:tblGrid>
                <a:gridCol w="4310950"/>
                <a:gridCol w="4310950"/>
              </a:tblGrid>
              <a:tr h="1141700">
                <a:tc>
                  <a:txBody>
                    <a:bodyPr/>
                    <a:lstStyle/>
                    <a:p>
                      <a:pPr indent="-317500" lvl="0" marL="457200" rtl="0" algn="l">
                        <a:spcBef>
                          <a:spcPts val="0"/>
                        </a:spcBef>
                        <a:spcAft>
                          <a:spcPts val="0"/>
                        </a:spcAft>
                        <a:buSzPts val="1400"/>
                        <a:buAutoNum type="arabicPeriod" startAt="5"/>
                      </a:pPr>
                      <a:r>
                        <a:rPr lang="en"/>
                        <a:t>Interpret the slope of the linear model in the situation shown. What does it mean?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startAt="6"/>
                      </a:pPr>
                      <a:r>
                        <a:rPr lang="en"/>
                        <a:t>If the linear relationship continues, interpret the </a:t>
                      </a:r>
                      <a:r>
                        <a:rPr i="1" lang="en">
                          <a:solidFill>
                            <a:schemeClr val="dk1"/>
                          </a:solidFill>
                          <a:latin typeface="Times New Roman"/>
                          <a:ea typeface="Times New Roman"/>
                          <a:cs typeface="Times New Roman"/>
                          <a:sym typeface="Times New Roman"/>
                        </a:rPr>
                        <a:t>y</a:t>
                      </a:r>
                      <a:r>
                        <a:rPr lang="en"/>
                        <a:t>-intercept of the linear model.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17500" lvl="0" marL="457200" rtl="0" algn="l">
                        <a:spcBef>
                          <a:spcPts val="0"/>
                        </a:spcBef>
                        <a:spcAft>
                          <a:spcPts val="0"/>
                        </a:spcAft>
                        <a:buClr>
                          <a:schemeClr val="dk1"/>
                        </a:buClr>
                        <a:buSzPts val="1400"/>
                        <a:buAutoNum type="arabicPeriod" startAt="7"/>
                      </a:pPr>
                      <a:r>
                        <a:rPr lang="en">
                          <a:solidFill>
                            <a:schemeClr val="dk1"/>
                          </a:solidFill>
                        </a:rPr>
                        <a:t>Interpret the slope of the linear model in the situation shown. What does it mean? </a:t>
                      </a:r>
                      <a:endParaRPr>
                        <a:solidFill>
                          <a:schemeClr val="dk1"/>
                        </a:solidFill>
                      </a:endParaRPr>
                    </a:p>
                    <a:p>
                      <a:pPr indent="0" lvl="0" marL="0" rtl="0" algn="l">
                        <a:spcBef>
                          <a:spcPts val="0"/>
                        </a:spcBef>
                        <a:spcAft>
                          <a:spcPts val="0"/>
                        </a:spcAft>
                        <a:buNone/>
                      </a:pPr>
                      <a:r>
                        <a:t/>
                      </a:r>
                      <a:endParaRPr>
                        <a:solidFill>
                          <a:schemeClr val="dk1"/>
                        </a:solidFill>
                      </a:endParaRPr>
                    </a:p>
                    <a:p>
                      <a:pPr indent="-317500" lvl="0" marL="457200" rtl="0" algn="l">
                        <a:spcBef>
                          <a:spcPts val="0"/>
                        </a:spcBef>
                        <a:spcAft>
                          <a:spcPts val="0"/>
                        </a:spcAft>
                        <a:buClr>
                          <a:schemeClr val="dk1"/>
                        </a:buClr>
                        <a:buSzPts val="1400"/>
                        <a:buAutoNum type="arabicPeriod" startAt="8"/>
                      </a:pPr>
                      <a:r>
                        <a:rPr lang="en">
                          <a:solidFill>
                            <a:schemeClr val="dk1"/>
                          </a:solidFill>
                        </a:rPr>
                        <a:t>If the linear relationship continues, interpret the </a:t>
                      </a:r>
                      <a:r>
                        <a:rPr i="1" lang="en">
                          <a:solidFill>
                            <a:schemeClr val="dk1"/>
                          </a:solidFill>
                          <a:latin typeface="Times New Roman"/>
                          <a:ea typeface="Times New Roman"/>
                          <a:cs typeface="Times New Roman"/>
                          <a:sym typeface="Times New Roman"/>
                        </a:rPr>
                        <a:t>y</a:t>
                      </a:r>
                      <a:r>
                        <a:rPr lang="en">
                          <a:solidFill>
                            <a:schemeClr val="dk1"/>
                          </a:solidFill>
                        </a:rPr>
                        <a:t>-intercept of the linear model.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372" name="Google Shape;372;p30"/>
          <p:cNvSpPr/>
          <p:nvPr/>
        </p:nvSpPr>
        <p:spPr>
          <a:xfrm>
            <a:off x="2580975" y="1717738"/>
            <a:ext cx="1836600" cy="3387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latin typeface="Calibri"/>
                <a:ea typeface="Calibri"/>
                <a:cs typeface="Calibri"/>
                <a:sym typeface="Calibri"/>
              </a:rPr>
              <a:t> </a:t>
            </a:r>
            <a:r>
              <a:rPr i="1" lang="en" sz="1700">
                <a:latin typeface="Times New Roman"/>
                <a:ea typeface="Times New Roman"/>
                <a:cs typeface="Times New Roman"/>
                <a:sym typeface="Times New Roman"/>
              </a:rPr>
              <a:t>y</a:t>
            </a:r>
            <a:r>
              <a:rPr lang="en" sz="1700">
                <a:solidFill>
                  <a:srgbClr val="000000"/>
                </a:solidFill>
                <a:latin typeface="Calibri"/>
                <a:ea typeface="Calibri"/>
                <a:cs typeface="Calibri"/>
                <a:sym typeface="Calibri"/>
              </a:rPr>
              <a:t> = </a:t>
            </a:r>
            <a:r>
              <a:rPr lang="en" sz="1700">
                <a:latin typeface="Calibri"/>
                <a:ea typeface="Calibri"/>
                <a:cs typeface="Calibri"/>
                <a:sym typeface="Calibri"/>
              </a:rPr>
              <a:t>4</a:t>
            </a:r>
            <a:r>
              <a:rPr i="1" lang="en" sz="1700">
                <a:latin typeface="Times New Roman"/>
                <a:ea typeface="Times New Roman"/>
                <a:cs typeface="Times New Roman"/>
                <a:sym typeface="Times New Roman"/>
              </a:rPr>
              <a:t>x</a:t>
            </a:r>
            <a:r>
              <a:rPr lang="en" sz="1700">
                <a:latin typeface="Calibri"/>
                <a:ea typeface="Calibri"/>
                <a:cs typeface="Calibri"/>
                <a:sym typeface="Calibri"/>
              </a:rPr>
              <a:t> + 87</a:t>
            </a:r>
            <a:endParaRPr sz="1700">
              <a:latin typeface="Calibri"/>
              <a:ea typeface="Calibri"/>
              <a:cs typeface="Calibri"/>
              <a:sym typeface="Calibri"/>
            </a:endParaRPr>
          </a:p>
        </p:txBody>
      </p:sp>
      <p:cxnSp>
        <p:nvCxnSpPr>
          <p:cNvPr id="373" name="Google Shape;373;p30"/>
          <p:cNvCxnSpPr/>
          <p:nvPr/>
        </p:nvCxnSpPr>
        <p:spPr>
          <a:xfrm>
            <a:off x="4516525" y="991250"/>
            <a:ext cx="0" cy="3659700"/>
          </a:xfrm>
          <a:prstGeom prst="straightConnector1">
            <a:avLst/>
          </a:prstGeom>
          <a:noFill/>
          <a:ln cap="flat" cmpd="sng" w="9525">
            <a:solidFill>
              <a:srgbClr val="5E5E5E"/>
            </a:solidFill>
            <a:prstDash val="solid"/>
            <a:round/>
            <a:headEnd len="med" w="med" type="none"/>
            <a:tailEnd len="med" w="med" type="none"/>
          </a:ln>
        </p:spPr>
      </p:cxnSp>
      <p:sp>
        <p:nvSpPr>
          <p:cNvPr id="374" name="Google Shape;374;p30"/>
          <p:cNvSpPr/>
          <p:nvPr/>
        </p:nvSpPr>
        <p:spPr>
          <a:xfrm>
            <a:off x="7043375" y="1717738"/>
            <a:ext cx="1836600" cy="3387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latin typeface="Calibri"/>
                <a:ea typeface="Calibri"/>
                <a:cs typeface="Calibri"/>
                <a:sym typeface="Calibri"/>
              </a:rPr>
              <a:t> </a:t>
            </a:r>
            <a:r>
              <a:rPr i="1" lang="en" sz="1700">
                <a:latin typeface="Times New Roman"/>
                <a:ea typeface="Times New Roman"/>
                <a:cs typeface="Times New Roman"/>
                <a:sym typeface="Times New Roman"/>
              </a:rPr>
              <a:t>y</a:t>
            </a:r>
            <a:r>
              <a:rPr lang="en" sz="1700">
                <a:solidFill>
                  <a:srgbClr val="000000"/>
                </a:solidFill>
                <a:latin typeface="Calibri"/>
                <a:ea typeface="Calibri"/>
                <a:cs typeface="Calibri"/>
                <a:sym typeface="Calibri"/>
              </a:rPr>
              <a:t> = </a:t>
            </a:r>
            <a:r>
              <a:rPr lang="en" sz="1700">
                <a:latin typeface="Calibri"/>
                <a:ea typeface="Calibri"/>
                <a:cs typeface="Calibri"/>
                <a:sym typeface="Calibri"/>
              </a:rPr>
              <a:t>– 2.4</a:t>
            </a:r>
            <a:r>
              <a:rPr i="1" lang="en" sz="1700">
                <a:latin typeface="Times New Roman"/>
                <a:ea typeface="Times New Roman"/>
                <a:cs typeface="Times New Roman"/>
                <a:sym typeface="Times New Roman"/>
              </a:rPr>
              <a:t>x</a:t>
            </a:r>
            <a:r>
              <a:rPr lang="en" sz="1700">
                <a:latin typeface="Calibri"/>
                <a:ea typeface="Calibri"/>
                <a:cs typeface="Calibri"/>
                <a:sym typeface="Calibri"/>
              </a:rPr>
              <a:t> + 25.0</a:t>
            </a:r>
            <a:endParaRPr sz="1700">
              <a:latin typeface="Calibri"/>
              <a:ea typeface="Calibri"/>
              <a:cs typeface="Calibri"/>
              <a:sym typeface="Calibri"/>
            </a:endParaRPr>
          </a:p>
        </p:txBody>
      </p:sp>
      <p:pic>
        <p:nvPicPr>
          <p:cNvPr id="375" name="Google Shape;375;p30"/>
          <p:cNvPicPr preferRelativeResize="0"/>
          <p:nvPr/>
        </p:nvPicPr>
        <p:blipFill>
          <a:blip r:embed="rId5">
            <a:alphaModFix/>
          </a:blip>
          <a:stretch>
            <a:fillRect/>
          </a:stretch>
        </p:blipFill>
        <p:spPr>
          <a:xfrm>
            <a:off x="4803875" y="1060050"/>
            <a:ext cx="1952161" cy="2084832"/>
          </a:xfrm>
          <a:prstGeom prst="rect">
            <a:avLst/>
          </a:prstGeom>
          <a:noFill/>
          <a:ln>
            <a:noFill/>
          </a:ln>
        </p:spPr>
      </p:pic>
      <p:pic>
        <p:nvPicPr>
          <p:cNvPr id="376" name="Google Shape;376;p30"/>
          <p:cNvPicPr preferRelativeResize="0"/>
          <p:nvPr/>
        </p:nvPicPr>
        <p:blipFill>
          <a:blip r:embed="rId6">
            <a:alphaModFix/>
          </a:blip>
          <a:stretch>
            <a:fillRect/>
          </a:stretch>
        </p:blipFill>
        <p:spPr>
          <a:xfrm>
            <a:off x="311700" y="1124450"/>
            <a:ext cx="2065879" cy="208483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380" name="Shape 380"/>
        <p:cNvGrpSpPr/>
        <p:nvPr/>
      </p:nvGrpSpPr>
      <p:grpSpPr>
        <a:xfrm>
          <a:off x="0" y="0"/>
          <a:ext cx="0" cy="0"/>
          <a:chOff x="0" y="0"/>
          <a:chExt cx="0" cy="0"/>
        </a:xfrm>
      </p:grpSpPr>
      <p:sp>
        <p:nvSpPr>
          <p:cNvPr id="381" name="Google Shape;381;p31"/>
          <p:cNvSpPr txBox="1"/>
          <p:nvPr>
            <p:ph type="title"/>
          </p:nvPr>
        </p:nvSpPr>
        <p:spPr>
          <a:xfrm>
            <a:off x="311700" y="2926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382" name="Google Shape;382;p31"/>
          <p:cNvSpPr txBox="1"/>
          <p:nvPr>
            <p:ph idx="1" type="body"/>
          </p:nvPr>
        </p:nvSpPr>
        <p:spPr>
          <a:xfrm>
            <a:off x="210425" y="794675"/>
            <a:ext cx="6679200" cy="679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Clare, Diego, and Elena collect data on the mass and fuel economy </a:t>
            </a:r>
            <a:br>
              <a:rPr lang="en"/>
            </a:br>
            <a:r>
              <a:rPr lang="en"/>
              <a:t>of cars at different dealerships. </a:t>
            </a:r>
            <a:endParaRPr sz="1800">
              <a:solidFill>
                <a:srgbClr val="424242"/>
              </a:solidFill>
            </a:endParaRPr>
          </a:p>
        </p:txBody>
      </p:sp>
      <p:sp>
        <p:nvSpPr>
          <p:cNvPr id="383" name="Google Shape;383;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4" name="Google Shape;384;p3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3.1.4 Interpreting the Slope and Vertical Intercept of a Scatter Plot</a:t>
            </a:r>
            <a:endParaRPr sz="1000"/>
          </a:p>
        </p:txBody>
      </p:sp>
      <p:pic>
        <p:nvPicPr>
          <p:cNvPr id="385" name="Google Shape;385;p31"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graphicFrame>
        <p:nvGraphicFramePr>
          <p:cNvPr id="386" name="Google Shape;386;p31"/>
          <p:cNvGraphicFramePr/>
          <p:nvPr/>
        </p:nvGraphicFramePr>
        <p:xfrm>
          <a:off x="210413" y="3323250"/>
          <a:ext cx="3000000" cy="3000000"/>
        </p:xfrm>
        <a:graphic>
          <a:graphicData uri="http://schemas.openxmlformats.org/drawingml/2006/table">
            <a:tbl>
              <a:tblPr>
                <a:noFill/>
                <a:tableStyleId>{518C5360-2BB0-4149-910F-48BB95EF7130}</a:tableStyleId>
              </a:tblPr>
              <a:tblGrid>
                <a:gridCol w="2840200"/>
                <a:gridCol w="2840200"/>
                <a:gridCol w="2840200"/>
              </a:tblGrid>
              <a:tr h="1361050">
                <a:tc>
                  <a:txBody>
                    <a:bodyPr/>
                    <a:lstStyle/>
                    <a:p>
                      <a:pPr indent="-317500" lvl="0" marL="457200" rtl="0" algn="l">
                        <a:spcBef>
                          <a:spcPts val="0"/>
                        </a:spcBef>
                        <a:spcAft>
                          <a:spcPts val="0"/>
                        </a:spcAft>
                        <a:buSzPts val="1400"/>
                        <a:buChar char="●"/>
                      </a:pPr>
                      <a:r>
                        <a:rPr lang="en"/>
                        <a:t>Clare finds line of best fit for data about 12 cars </a:t>
                      </a:r>
                      <a:endParaRPr b="1"/>
                    </a:p>
                    <a:p>
                      <a:pPr indent="-317500" lvl="0" marL="457200" rtl="0" algn="l">
                        <a:spcBef>
                          <a:spcPts val="1000"/>
                        </a:spcBef>
                        <a:spcAft>
                          <a:spcPts val="1000"/>
                        </a:spcAft>
                        <a:buSzPts val="1400"/>
                        <a:buChar char="●"/>
                      </a:pPr>
                      <a:r>
                        <a:rPr lang="en"/>
                        <a:t>Where </a:t>
                      </a:r>
                      <a:r>
                        <a:rPr i="1" lang="en">
                          <a:latin typeface="Times New Roman"/>
                          <a:ea typeface="Times New Roman"/>
                          <a:cs typeface="Times New Roman"/>
                          <a:sym typeface="Times New Roman"/>
                        </a:rPr>
                        <a:t>x</a:t>
                      </a:r>
                      <a:r>
                        <a:rPr lang="en"/>
                        <a:t> is the car’s mass (kg) and </a:t>
                      </a:r>
                      <a:r>
                        <a:rPr i="1" lang="en">
                          <a:latin typeface="Times New Roman"/>
                          <a:ea typeface="Times New Roman"/>
                          <a:cs typeface="Times New Roman"/>
                          <a:sym typeface="Times New Roman"/>
                        </a:rPr>
                        <a:t>y</a:t>
                      </a:r>
                      <a:r>
                        <a:rPr lang="en"/>
                        <a:t> is the fuel economy </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a:p>
                      <a:pPr indent="-317500" lvl="0" marL="457200" rtl="0" algn="l">
                        <a:spcBef>
                          <a:spcPts val="0"/>
                        </a:spcBef>
                        <a:spcAft>
                          <a:spcPts val="0"/>
                        </a:spcAft>
                        <a:buSzPts val="1400"/>
                        <a:buChar char="●"/>
                      </a:pPr>
                      <a:r>
                        <a:rPr lang="en"/>
                        <a:t>Diego makes scatter plot for data about 10 cars</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457200" rtl="0" algn="l">
                        <a:spcBef>
                          <a:spcPts val="0"/>
                        </a:spcBef>
                        <a:spcAft>
                          <a:spcPts val="0"/>
                        </a:spcAft>
                        <a:buNone/>
                      </a:pPr>
                      <a:r>
                        <a:t/>
                      </a:r>
                      <a:endParaRPr>
                        <a:solidFill>
                          <a:schemeClr val="dk1"/>
                        </a:solidFill>
                      </a:endParaRPr>
                    </a:p>
                    <a:p>
                      <a:pPr indent="0" lvl="0" marL="457200" rtl="0" algn="l">
                        <a:spcBef>
                          <a:spcPts val="1000"/>
                        </a:spcBef>
                        <a:spcAft>
                          <a:spcPts val="0"/>
                        </a:spcAft>
                        <a:buNone/>
                      </a:pPr>
                      <a:r>
                        <a:t/>
                      </a:r>
                      <a:endParaRPr>
                        <a:solidFill>
                          <a:schemeClr val="dk1"/>
                        </a:solidFill>
                      </a:endParaRPr>
                    </a:p>
                    <a:p>
                      <a:pPr indent="-317500" lvl="0" marL="457200" rtl="0" algn="l">
                        <a:spcBef>
                          <a:spcPts val="1000"/>
                        </a:spcBef>
                        <a:spcAft>
                          <a:spcPts val="1000"/>
                        </a:spcAft>
                        <a:buClr>
                          <a:schemeClr val="dk1"/>
                        </a:buClr>
                        <a:buSzPts val="1400"/>
                        <a:buChar char="●"/>
                      </a:pPr>
                      <a:r>
                        <a:rPr lang="en">
                          <a:solidFill>
                            <a:schemeClr val="dk1"/>
                          </a:solidFill>
                        </a:rPr>
                        <a:t>Elena makes a table for data on 11 hybrid cars</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cxnSp>
        <p:nvCxnSpPr>
          <p:cNvPr id="387" name="Google Shape;387;p31"/>
          <p:cNvCxnSpPr/>
          <p:nvPr/>
        </p:nvCxnSpPr>
        <p:spPr>
          <a:xfrm flipH="1">
            <a:off x="3051225" y="1737360"/>
            <a:ext cx="21300" cy="2746200"/>
          </a:xfrm>
          <a:prstGeom prst="straightConnector1">
            <a:avLst/>
          </a:prstGeom>
          <a:noFill/>
          <a:ln cap="flat" cmpd="sng" w="9525">
            <a:solidFill>
              <a:srgbClr val="5E5E5E"/>
            </a:solidFill>
            <a:prstDash val="solid"/>
            <a:round/>
            <a:headEnd len="med" w="med" type="none"/>
            <a:tailEnd len="med" w="med" type="none"/>
          </a:ln>
        </p:spPr>
      </p:cxnSp>
      <p:cxnSp>
        <p:nvCxnSpPr>
          <p:cNvPr id="388" name="Google Shape;388;p31"/>
          <p:cNvCxnSpPr/>
          <p:nvPr/>
        </p:nvCxnSpPr>
        <p:spPr>
          <a:xfrm>
            <a:off x="5890825" y="1737360"/>
            <a:ext cx="8100" cy="2743200"/>
          </a:xfrm>
          <a:prstGeom prst="straightConnector1">
            <a:avLst/>
          </a:prstGeom>
          <a:noFill/>
          <a:ln cap="flat" cmpd="sng" w="9525">
            <a:solidFill>
              <a:srgbClr val="5E5E5E"/>
            </a:solidFill>
            <a:prstDash val="solid"/>
            <a:round/>
            <a:headEnd len="med" w="med" type="none"/>
            <a:tailEnd len="med" w="med" type="none"/>
          </a:ln>
        </p:spPr>
      </p:cxnSp>
      <p:sp>
        <p:nvSpPr>
          <p:cNvPr id="389" name="Google Shape;389;p31"/>
          <p:cNvSpPr/>
          <p:nvPr/>
        </p:nvSpPr>
        <p:spPr>
          <a:xfrm>
            <a:off x="433000" y="2144950"/>
            <a:ext cx="2289900" cy="5772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700">
                <a:latin typeface="Calibri"/>
                <a:ea typeface="Calibri"/>
                <a:cs typeface="Calibri"/>
                <a:sym typeface="Calibri"/>
              </a:rPr>
              <a:t> </a:t>
            </a:r>
            <a:r>
              <a:rPr i="1" lang="en" sz="1700">
                <a:latin typeface="Times New Roman"/>
                <a:ea typeface="Times New Roman"/>
                <a:cs typeface="Times New Roman"/>
                <a:sym typeface="Times New Roman"/>
              </a:rPr>
              <a:t>y</a:t>
            </a:r>
            <a:r>
              <a:rPr lang="en" sz="1700">
                <a:solidFill>
                  <a:srgbClr val="000000"/>
                </a:solidFill>
                <a:latin typeface="Calibri"/>
                <a:ea typeface="Calibri"/>
                <a:cs typeface="Calibri"/>
                <a:sym typeface="Calibri"/>
              </a:rPr>
              <a:t> =  </a:t>
            </a:r>
            <a:r>
              <a:rPr lang="en" sz="1700">
                <a:latin typeface="Calibri"/>
                <a:ea typeface="Calibri"/>
                <a:cs typeface="Calibri"/>
                <a:sym typeface="Calibri"/>
              </a:rPr>
              <a:t>– </a:t>
            </a:r>
            <a:r>
              <a:rPr baseline="30000" lang="en" sz="1700">
                <a:latin typeface="Calibri"/>
                <a:ea typeface="Calibri"/>
                <a:cs typeface="Calibri"/>
                <a:sym typeface="Calibri"/>
              </a:rPr>
              <a:t>9</a:t>
            </a:r>
            <a:r>
              <a:rPr lang="en" sz="1700">
                <a:latin typeface="Calibri"/>
                <a:ea typeface="Calibri"/>
                <a:cs typeface="Calibri"/>
                <a:sym typeface="Calibri"/>
              </a:rPr>
              <a:t>/</a:t>
            </a:r>
            <a:r>
              <a:rPr baseline="-25000" lang="en" sz="1700">
                <a:latin typeface="Calibri"/>
                <a:ea typeface="Calibri"/>
                <a:cs typeface="Calibri"/>
                <a:sym typeface="Calibri"/>
              </a:rPr>
              <a:t>1000 </a:t>
            </a:r>
            <a:r>
              <a:rPr i="1" lang="en" sz="1700">
                <a:latin typeface="Times New Roman"/>
                <a:ea typeface="Times New Roman"/>
                <a:cs typeface="Times New Roman"/>
                <a:sym typeface="Times New Roman"/>
              </a:rPr>
              <a:t>x</a:t>
            </a:r>
            <a:r>
              <a:rPr lang="en" sz="1700">
                <a:latin typeface="Calibri"/>
                <a:ea typeface="Calibri"/>
                <a:cs typeface="Calibri"/>
                <a:sym typeface="Calibri"/>
              </a:rPr>
              <a:t>  +  34.3</a:t>
            </a:r>
            <a:endParaRPr sz="1700">
              <a:latin typeface="Calibri"/>
              <a:ea typeface="Calibri"/>
              <a:cs typeface="Calibri"/>
              <a:sym typeface="Calibri"/>
            </a:endParaRPr>
          </a:p>
        </p:txBody>
      </p:sp>
      <p:pic>
        <p:nvPicPr>
          <p:cNvPr id="390" name="Google Shape;390;p31"/>
          <p:cNvPicPr preferRelativeResize="0"/>
          <p:nvPr/>
        </p:nvPicPr>
        <p:blipFill>
          <a:blip r:embed="rId5">
            <a:alphaModFix/>
          </a:blip>
          <a:stretch>
            <a:fillRect/>
          </a:stretch>
        </p:blipFill>
        <p:spPr>
          <a:xfrm>
            <a:off x="3400855" y="1518734"/>
            <a:ext cx="2161642" cy="2287563"/>
          </a:xfrm>
          <a:prstGeom prst="rect">
            <a:avLst/>
          </a:prstGeom>
          <a:noFill/>
          <a:ln>
            <a:noFill/>
          </a:ln>
        </p:spPr>
      </p:pic>
      <p:pic>
        <p:nvPicPr>
          <p:cNvPr id="391" name="Google Shape;391;p31" title="Screenshot 2025-05-22 at 3.16.17 PM.png"/>
          <p:cNvPicPr preferRelativeResize="0"/>
          <p:nvPr/>
        </p:nvPicPr>
        <p:blipFill>
          <a:blip r:embed="rId6">
            <a:alphaModFix/>
          </a:blip>
          <a:stretch>
            <a:fillRect/>
          </a:stretch>
        </p:blipFill>
        <p:spPr>
          <a:xfrm>
            <a:off x="6701300" y="895675"/>
            <a:ext cx="1393450" cy="307574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5" name="Shape 395"/>
        <p:cNvGrpSpPr/>
        <p:nvPr/>
      </p:nvGrpSpPr>
      <p:grpSpPr>
        <a:xfrm>
          <a:off x="0" y="0"/>
          <a:ext cx="0" cy="0"/>
          <a:chOff x="0" y="0"/>
          <a:chExt cx="0" cy="0"/>
        </a:xfrm>
      </p:grpSpPr>
      <p:sp>
        <p:nvSpPr>
          <p:cNvPr id="396" name="Google Shape;396;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97" name="Google Shape;397;p32"/>
          <p:cNvSpPr txBox="1"/>
          <p:nvPr>
            <p:ph idx="1" type="body"/>
          </p:nvPr>
        </p:nvSpPr>
        <p:spPr>
          <a:xfrm>
            <a:off x="311700" y="1152475"/>
            <a:ext cx="52752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The scatter plot shows the results of a survey of eighth-grade students who were asked to report the number of hours per week they spend playing video games and the typical number of hours they sleep each night.</a:t>
            </a:r>
            <a:endParaRPr sz="1600"/>
          </a:p>
          <a:p>
            <a:pPr indent="0" lvl="0" marL="0" rtl="0" algn="l">
              <a:lnSpc>
                <a:spcPct val="100000"/>
              </a:lnSpc>
              <a:spcBef>
                <a:spcPts val="1200"/>
              </a:spcBef>
              <a:spcAft>
                <a:spcPts val="0"/>
              </a:spcAft>
              <a:buNone/>
            </a:pPr>
            <a:r>
              <a:rPr lang="en" sz="1600"/>
              <a:t>Which of the following conclusions can you make looking at the data?</a:t>
            </a:r>
            <a:endParaRPr sz="1600"/>
          </a:p>
          <a:p>
            <a:pPr indent="-330200" lvl="0" marL="571500" rtl="0" algn="l">
              <a:lnSpc>
                <a:spcPct val="100000"/>
              </a:lnSpc>
              <a:spcBef>
                <a:spcPts val="1200"/>
              </a:spcBef>
              <a:spcAft>
                <a:spcPts val="0"/>
              </a:spcAft>
              <a:buSzPts val="1600"/>
              <a:buFont typeface="Noto Sans"/>
              <a:buAutoNum type="alphaLcPeriod"/>
            </a:pPr>
            <a:r>
              <a:rPr lang="en" sz="1600"/>
              <a:t>As video game time increases, sleep time increases</a:t>
            </a:r>
            <a:r>
              <a:rPr lang="en" sz="1600"/>
              <a:t>.</a:t>
            </a:r>
            <a:endParaRPr sz="1600"/>
          </a:p>
          <a:p>
            <a:pPr indent="-330200" lvl="0" marL="571500" rtl="0" algn="l">
              <a:lnSpc>
                <a:spcPct val="100000"/>
              </a:lnSpc>
              <a:spcBef>
                <a:spcPts val="1000"/>
              </a:spcBef>
              <a:spcAft>
                <a:spcPts val="0"/>
              </a:spcAft>
              <a:buSzPts val="1600"/>
              <a:buFont typeface="Noto Sans"/>
              <a:buAutoNum type="alphaLcPeriod"/>
            </a:pPr>
            <a:r>
              <a:rPr lang="en" sz="1600"/>
              <a:t>As video game time decreases, sleep time decreases.</a:t>
            </a:r>
            <a:endParaRPr sz="1600"/>
          </a:p>
          <a:p>
            <a:pPr indent="-330200" lvl="0" marL="571500" rtl="0" algn="l">
              <a:lnSpc>
                <a:spcPct val="100000"/>
              </a:lnSpc>
              <a:spcBef>
                <a:spcPts val="1000"/>
              </a:spcBef>
              <a:spcAft>
                <a:spcPts val="0"/>
              </a:spcAft>
              <a:buSzPts val="1600"/>
              <a:buFont typeface="Noto Sans"/>
              <a:buAutoNum type="alphaLcPeriod"/>
            </a:pPr>
            <a:r>
              <a:rPr lang="en" sz="1600"/>
              <a:t>As video game time increases, sleep time decreases.</a:t>
            </a:r>
            <a:endParaRPr sz="1600"/>
          </a:p>
          <a:p>
            <a:pPr indent="-330200" lvl="0" marL="571500" rtl="0" algn="l">
              <a:lnSpc>
                <a:spcPct val="100000"/>
              </a:lnSpc>
              <a:spcBef>
                <a:spcPts val="1000"/>
              </a:spcBef>
              <a:spcAft>
                <a:spcPts val="1000"/>
              </a:spcAft>
              <a:buSzPts val="1600"/>
              <a:buFont typeface="Noto Sans"/>
              <a:buAutoNum type="alphaLcPeriod"/>
            </a:pPr>
            <a:r>
              <a:rPr lang="en" sz="1600"/>
              <a:t>There is not a trend between time spent on video games and sleep time.</a:t>
            </a:r>
            <a:endParaRPr sz="1600"/>
          </a:p>
        </p:txBody>
      </p:sp>
      <p:sp>
        <p:nvSpPr>
          <p:cNvPr id="398" name="Google Shape;39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9" name="Google Shape;399;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3.1.4 Interpreting the Slope and Vertical Intercept of a Scatter Plot</a:t>
            </a:r>
            <a:endParaRPr sz="1000"/>
          </a:p>
        </p:txBody>
      </p:sp>
      <p:pic>
        <p:nvPicPr>
          <p:cNvPr id="400" name="Google Shape;400;p32"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401" name="Google Shape;401;p32">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402" name="Google Shape;402;p32"/>
          <p:cNvPicPr preferRelativeResize="0"/>
          <p:nvPr/>
        </p:nvPicPr>
        <p:blipFill>
          <a:blip r:embed="rId5">
            <a:alphaModFix/>
          </a:blip>
          <a:stretch>
            <a:fillRect/>
          </a:stretch>
        </p:blipFill>
        <p:spPr>
          <a:xfrm>
            <a:off x="5739300" y="1170125"/>
            <a:ext cx="3252300" cy="295851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6" name="Shape 406"/>
        <p:cNvGrpSpPr/>
        <p:nvPr/>
      </p:nvGrpSpPr>
      <p:grpSpPr>
        <a:xfrm>
          <a:off x="0" y="0"/>
          <a:ext cx="0" cy="0"/>
          <a:chOff x="0" y="0"/>
          <a:chExt cx="0" cy="0"/>
        </a:xfrm>
      </p:grpSpPr>
      <p:sp>
        <p:nvSpPr>
          <p:cNvPr id="407" name="Google Shape;40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408" name="Google Shape;408;p33"/>
          <p:cNvSpPr txBox="1"/>
          <p:nvPr>
            <p:ph idx="1" type="body"/>
          </p:nvPr>
        </p:nvSpPr>
        <p:spPr>
          <a:xfrm>
            <a:off x="311700" y="1208188"/>
            <a:ext cx="4642800" cy="325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1D2125"/>
                </a:solidFill>
              </a:rPr>
              <a:t>What claims can be made about the data or model?</a:t>
            </a:r>
            <a:endParaRPr b="1" sz="1600">
              <a:solidFill>
                <a:srgbClr val="1D2125"/>
              </a:solidFill>
            </a:endParaRPr>
          </a:p>
          <a:p>
            <a:pPr indent="0" lvl="0" marL="0" rtl="0" algn="l">
              <a:spcBef>
                <a:spcPts val="0"/>
              </a:spcBef>
              <a:spcAft>
                <a:spcPts val="0"/>
              </a:spcAft>
              <a:buNone/>
            </a:pPr>
            <a:r>
              <a:t/>
            </a:r>
            <a:endParaRPr b="1" sz="1600">
              <a:solidFill>
                <a:srgbClr val="1D2125"/>
              </a:solidFill>
            </a:endParaRPr>
          </a:p>
          <a:p>
            <a:pPr indent="-330200" lvl="0" marL="457200" rtl="0" algn="l">
              <a:spcBef>
                <a:spcPts val="0"/>
              </a:spcBef>
              <a:spcAft>
                <a:spcPts val="0"/>
              </a:spcAft>
              <a:buClr>
                <a:srgbClr val="1D2125"/>
              </a:buClr>
              <a:buSzPts val="1600"/>
              <a:buChar char="●"/>
            </a:pPr>
            <a:r>
              <a:rPr lang="en" sz="1600">
                <a:solidFill>
                  <a:srgbClr val="1D2125"/>
                </a:solidFill>
              </a:rPr>
              <a:t>As distance from “Go” increases ↑, </a:t>
            </a:r>
            <a:br>
              <a:rPr lang="en" sz="1600">
                <a:solidFill>
                  <a:srgbClr val="1D2125"/>
                </a:solidFill>
              </a:rPr>
            </a:br>
            <a:r>
              <a:rPr lang="en" sz="1600">
                <a:solidFill>
                  <a:srgbClr val="1D2125"/>
                </a:solidFill>
              </a:rPr>
              <a:t>the price of the property increases ↑</a:t>
            </a:r>
            <a:endParaRPr sz="1600">
              <a:solidFill>
                <a:srgbClr val="1D2125"/>
              </a:solidFill>
            </a:endParaRPr>
          </a:p>
          <a:p>
            <a:pPr indent="-330200" lvl="0" marL="457200" rtl="0" algn="l">
              <a:spcBef>
                <a:spcPts val="1000"/>
              </a:spcBef>
              <a:spcAft>
                <a:spcPts val="0"/>
              </a:spcAft>
              <a:buClr>
                <a:srgbClr val="1D2125"/>
              </a:buClr>
              <a:buSzPts val="1600"/>
              <a:buChar char="●"/>
            </a:pPr>
            <a:r>
              <a:rPr lang="en" sz="1600">
                <a:solidFill>
                  <a:srgbClr val="1D2125"/>
                </a:solidFill>
              </a:rPr>
              <a:t>Slope = 8; This means for every space from “Go,” property price increases $8</a:t>
            </a:r>
            <a:endParaRPr sz="1600">
              <a:solidFill>
                <a:srgbClr val="1D2125"/>
              </a:solidFill>
            </a:endParaRPr>
          </a:p>
          <a:p>
            <a:pPr indent="-330200" lvl="0" marL="457200" rtl="0" algn="l">
              <a:spcBef>
                <a:spcPts val="1000"/>
              </a:spcBef>
              <a:spcAft>
                <a:spcPts val="0"/>
              </a:spcAft>
              <a:buClr>
                <a:srgbClr val="1D2125"/>
              </a:buClr>
              <a:buSzPts val="1600"/>
              <a:buChar char="●"/>
            </a:pPr>
            <a:r>
              <a:rPr lang="en" sz="1600">
                <a:solidFill>
                  <a:srgbClr val="1D2125"/>
                </a:solidFill>
              </a:rPr>
              <a:t>Calculate cost of property 39 spaces </a:t>
            </a:r>
            <a:br>
              <a:rPr lang="en" sz="1600">
                <a:solidFill>
                  <a:srgbClr val="1D2125"/>
                </a:solidFill>
              </a:rPr>
            </a:br>
            <a:r>
              <a:rPr lang="en" sz="1600">
                <a:solidFill>
                  <a:srgbClr val="1D2125"/>
                </a:solidFill>
              </a:rPr>
              <a:t>from “Go”</a:t>
            </a:r>
            <a:endParaRPr sz="1600">
              <a:solidFill>
                <a:srgbClr val="1D2125"/>
              </a:solidFill>
            </a:endParaRPr>
          </a:p>
          <a:p>
            <a:pPr indent="-317500" lvl="1" marL="914400" rtl="0" algn="l">
              <a:spcBef>
                <a:spcPts val="0"/>
              </a:spcBef>
              <a:spcAft>
                <a:spcPts val="0"/>
              </a:spcAft>
              <a:buClr>
                <a:srgbClr val="1D2125"/>
              </a:buClr>
              <a:buSzPts val="1400"/>
              <a:buChar char="○"/>
            </a:pPr>
            <a:r>
              <a:rPr lang="en" sz="1400">
                <a:solidFill>
                  <a:srgbClr val="1D2125"/>
                </a:solidFill>
              </a:rPr>
              <a:t>Using equation (linear model): </a:t>
            </a:r>
            <a:endParaRPr sz="1400">
              <a:solidFill>
                <a:srgbClr val="1D2125"/>
              </a:solidFill>
            </a:endParaRPr>
          </a:p>
          <a:p>
            <a:pPr indent="0" lvl="0" marL="914400" rtl="0" algn="l">
              <a:spcBef>
                <a:spcPts val="0"/>
              </a:spcBef>
              <a:spcAft>
                <a:spcPts val="0"/>
              </a:spcAft>
              <a:buNone/>
            </a:pPr>
            <a:r>
              <a:rPr lang="en" sz="1400">
                <a:solidFill>
                  <a:srgbClr val="1D2125"/>
                </a:solidFill>
              </a:rPr>
              <a:t>𝑦 = 8(39) + 40 = $352</a:t>
            </a:r>
            <a:endParaRPr sz="1400">
              <a:solidFill>
                <a:srgbClr val="1D2125"/>
              </a:solidFill>
            </a:endParaRPr>
          </a:p>
          <a:p>
            <a:pPr indent="-317500" lvl="0" marL="914400" rtl="0" algn="l">
              <a:spcBef>
                <a:spcPts val="0"/>
              </a:spcBef>
              <a:spcAft>
                <a:spcPts val="0"/>
              </a:spcAft>
              <a:buClr>
                <a:srgbClr val="1D2125"/>
              </a:buClr>
              <a:buSzPts val="1400"/>
              <a:buChar char="○"/>
            </a:pPr>
            <a:r>
              <a:rPr lang="en" sz="1400">
                <a:solidFill>
                  <a:srgbClr val="1D2125"/>
                </a:solidFill>
              </a:rPr>
              <a:t>Using graph data (actual price): $400</a:t>
            </a:r>
            <a:endParaRPr sz="1400">
              <a:solidFill>
                <a:srgbClr val="1D2125"/>
              </a:solidFill>
            </a:endParaRPr>
          </a:p>
        </p:txBody>
      </p:sp>
      <p:pic>
        <p:nvPicPr>
          <p:cNvPr id="409" name="Google Shape;409;p33"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410" name="Google Shape;410;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1" name="Google Shape;411;p33"/>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3.1.4 Interpreting the Slope and Vertical Intercept of a </a:t>
            </a:r>
            <a:r>
              <a:rPr lang="en" sz="1000"/>
              <a:t>Scatter Plot</a:t>
            </a:r>
            <a:r>
              <a:rPr lang="en" sz="1000"/>
              <a:t> - Additional Resources</a:t>
            </a:r>
            <a:endParaRPr/>
          </a:p>
        </p:txBody>
      </p:sp>
      <p:pic>
        <p:nvPicPr>
          <p:cNvPr id="412" name="Google Shape;412;p33"/>
          <p:cNvPicPr preferRelativeResize="0"/>
          <p:nvPr/>
        </p:nvPicPr>
        <p:blipFill>
          <a:blip r:embed="rId4">
            <a:alphaModFix/>
          </a:blip>
          <a:stretch>
            <a:fillRect/>
          </a:stretch>
        </p:blipFill>
        <p:spPr>
          <a:xfrm>
            <a:off x="5452604" y="1415002"/>
            <a:ext cx="3422496" cy="3252426"/>
          </a:xfrm>
          <a:prstGeom prst="rect">
            <a:avLst/>
          </a:prstGeom>
          <a:noFill/>
          <a:ln>
            <a:noFill/>
          </a:ln>
        </p:spPr>
      </p:pic>
      <p:sp>
        <p:nvSpPr>
          <p:cNvPr id="413" name="Google Shape;413;p33"/>
          <p:cNvSpPr/>
          <p:nvPr/>
        </p:nvSpPr>
        <p:spPr>
          <a:xfrm>
            <a:off x="5495400" y="465600"/>
            <a:ext cx="3336900" cy="6675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800">
                <a:solidFill>
                  <a:srgbClr val="1D2125"/>
                </a:solidFill>
                <a:latin typeface="Calibri"/>
                <a:ea typeface="Calibri"/>
                <a:cs typeface="Calibri"/>
                <a:sym typeface="Calibri"/>
              </a:rPr>
              <a:t>Equation of the linear model </a:t>
            </a:r>
            <a:endParaRPr b="1" sz="1800">
              <a:solidFill>
                <a:srgbClr val="1D2125"/>
              </a:solidFill>
              <a:latin typeface="Calibri"/>
              <a:ea typeface="Calibri"/>
              <a:cs typeface="Calibri"/>
              <a:sym typeface="Calibri"/>
            </a:endParaRPr>
          </a:p>
          <a:p>
            <a:pPr indent="0" lvl="0" marL="0" rtl="0" algn="ctr">
              <a:lnSpc>
                <a:spcPct val="115000"/>
              </a:lnSpc>
              <a:spcBef>
                <a:spcPts val="0"/>
              </a:spcBef>
              <a:spcAft>
                <a:spcPts val="0"/>
              </a:spcAft>
              <a:buClr>
                <a:schemeClr val="dk1"/>
              </a:buClr>
              <a:buSzPts val="1100"/>
              <a:buFont typeface="Arial"/>
              <a:buNone/>
            </a:pPr>
            <a:r>
              <a:rPr b="1" lang="en" sz="1800">
                <a:solidFill>
                  <a:srgbClr val="1D2125"/>
                </a:solidFill>
                <a:latin typeface="Calibri"/>
                <a:ea typeface="Calibri"/>
                <a:cs typeface="Calibri"/>
                <a:sym typeface="Calibri"/>
              </a:rPr>
              <a:t>𝑃 = 8𝑥 + 40 </a:t>
            </a:r>
            <a:endParaRPr>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17" name="Shape 417"/>
        <p:cNvGrpSpPr/>
        <p:nvPr/>
      </p:nvGrpSpPr>
      <p:grpSpPr>
        <a:xfrm>
          <a:off x="0" y="0"/>
          <a:ext cx="0" cy="0"/>
          <a:chOff x="0" y="0"/>
          <a:chExt cx="0" cy="0"/>
        </a:xfrm>
      </p:grpSpPr>
      <p:sp>
        <p:nvSpPr>
          <p:cNvPr id="418" name="Google Shape;418;p34"/>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19" name="Google Shape;419;p3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20" name="Google Shape;420;p34"/>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1" name="Google Shape;421;p34"/>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2" name="Google Shape;422;p34"/>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3" name="Google Shape;423;p34"/>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4" name="Google Shape;424;p34"/>
          <p:cNvSpPr/>
          <p:nvPr/>
        </p:nvSpPr>
        <p:spPr>
          <a:xfrm>
            <a:off x="5943600" y="3017520"/>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25" name="Google Shape;425;p34"/>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26" name="Google Shape;426;p34"/>
          <p:cNvCxnSpPr>
            <a:stCxn id="420" idx="2"/>
            <a:endCxn id="422"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27" name="Google Shape;427;p34"/>
          <p:cNvCxnSpPr>
            <a:stCxn id="422" idx="3"/>
            <a:endCxn id="421"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28" name="Google Shape;428;p34"/>
          <p:cNvCxnSpPr>
            <a:stCxn id="423" idx="3"/>
            <a:endCxn id="418"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29" name="Google Shape;429;p34"/>
          <p:cNvCxnSpPr>
            <a:stCxn id="418" idx="3"/>
            <a:endCxn id="424" idx="0"/>
          </p:cNvCxnSpPr>
          <p:nvPr/>
        </p:nvCxnSpPr>
        <p:spPr>
          <a:xfrm>
            <a:off x="6620256" y="2016312"/>
            <a:ext cx="237600" cy="1001100"/>
          </a:xfrm>
          <a:prstGeom prst="bentConnector2">
            <a:avLst/>
          </a:prstGeom>
          <a:noFill/>
          <a:ln cap="flat" cmpd="sng" w="19050">
            <a:solidFill>
              <a:srgbClr val="CCCCCC"/>
            </a:solidFill>
            <a:prstDash val="dash"/>
            <a:round/>
            <a:headEnd len="med" w="med" type="none"/>
            <a:tailEnd len="med" w="med" type="none"/>
          </a:ln>
        </p:spPr>
      </p:cxnSp>
      <p:sp>
        <p:nvSpPr>
          <p:cNvPr id="430" name="Google Shape;430;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31" name="Google Shape;431;p34"/>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432" name="Google Shape;432;p34"/>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33" name="Google Shape;433;p34"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34" name="Google Shape;434;p34"/>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35" name="Google Shape;435;p34"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pic>
        <p:nvPicPr>
          <p:cNvPr id="436" name="Google Shape;436;p34" title="hugeicons_pencil.png"/>
          <p:cNvPicPr preferRelativeResize="0"/>
          <p:nvPr/>
        </p:nvPicPr>
        <p:blipFill>
          <a:blip r:embed="rId5">
            <a:alphaModFix/>
          </a:blip>
          <a:stretch>
            <a:fillRect/>
          </a:stretch>
        </p:blipFill>
        <p:spPr>
          <a:xfrm>
            <a:off x="6743697" y="3227832"/>
            <a:ext cx="228600" cy="228600"/>
          </a:xfrm>
          <a:prstGeom prst="rect">
            <a:avLst/>
          </a:prstGeom>
          <a:noFill/>
          <a:ln>
            <a:noFill/>
          </a:ln>
        </p:spPr>
      </p:pic>
      <p:cxnSp>
        <p:nvCxnSpPr>
          <p:cNvPr id="437" name="Google Shape;437;p34"/>
          <p:cNvCxnSpPr>
            <a:stCxn id="424" idx="3"/>
            <a:endCxn id="425"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38" name="Google Shape;438;p34"/>
          <p:cNvCxnSpPr>
            <a:stCxn id="421" idx="3"/>
            <a:endCxn id="423"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39" name="Google Shape;439;p34"/>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40" name="Google Shape;440;p34"/>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1" name="Google Shape;441;p34"/>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42" name="Google Shape;442;p34"/>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43" name="Google Shape;443;p34" title="hugeicons_task-done-01.png"/>
          <p:cNvPicPr preferRelativeResize="0"/>
          <p:nvPr/>
        </p:nvPicPr>
        <p:blipFill>
          <a:blip r:embed="rId6">
            <a:alphaModFix/>
          </a:blip>
          <a:stretch>
            <a:fillRect/>
          </a:stretch>
        </p:blipFill>
        <p:spPr>
          <a:xfrm>
            <a:off x="3328416" y="1554480"/>
            <a:ext cx="228600" cy="228600"/>
          </a:xfrm>
          <a:prstGeom prst="rect">
            <a:avLst/>
          </a:prstGeom>
          <a:noFill/>
          <a:ln>
            <a:noFill/>
          </a:ln>
        </p:spPr>
      </p:pic>
      <p:pic>
        <p:nvPicPr>
          <p:cNvPr id="444" name="Google Shape;444;p34" title="hugeicons_chart-down.png"/>
          <p:cNvPicPr preferRelativeResize="0"/>
          <p:nvPr/>
        </p:nvPicPr>
        <p:blipFill>
          <a:blip r:embed="rId7">
            <a:alphaModFix/>
          </a:blip>
          <a:stretch>
            <a:fillRect/>
          </a:stretch>
        </p:blipFill>
        <p:spPr>
          <a:xfrm>
            <a:off x="5623560" y="1554480"/>
            <a:ext cx="228600" cy="228600"/>
          </a:xfrm>
          <a:prstGeom prst="rect">
            <a:avLst/>
          </a:prstGeom>
          <a:noFill/>
          <a:ln>
            <a:noFill/>
          </a:ln>
        </p:spPr>
      </p:pic>
      <p:pic>
        <p:nvPicPr>
          <p:cNvPr id="445" name="Google Shape;445;p34" title="hugeicons_task-done-01.png"/>
          <p:cNvPicPr preferRelativeResize="0"/>
          <p:nvPr/>
        </p:nvPicPr>
        <p:blipFill>
          <a:blip r:embed="rId6">
            <a:alphaModFix/>
          </a:blip>
          <a:stretch>
            <a:fillRect/>
          </a:stretch>
        </p:blipFill>
        <p:spPr>
          <a:xfrm>
            <a:off x="2167128" y="3227832"/>
            <a:ext cx="228600" cy="228600"/>
          </a:xfrm>
          <a:prstGeom prst="rect">
            <a:avLst/>
          </a:prstGeom>
          <a:noFill/>
          <a:ln>
            <a:noFill/>
          </a:ln>
        </p:spPr>
      </p:pic>
      <p:pic>
        <p:nvPicPr>
          <p:cNvPr id="446" name="Google Shape;446;p34" title="hugeicons_task-done-01.png"/>
          <p:cNvPicPr preferRelativeResize="0"/>
          <p:nvPr/>
        </p:nvPicPr>
        <p:blipFill>
          <a:blip r:embed="rId6">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50" name="Shape 450"/>
        <p:cNvGrpSpPr/>
        <p:nvPr/>
      </p:nvGrpSpPr>
      <p:grpSpPr>
        <a:xfrm>
          <a:off x="0" y="0"/>
          <a:ext cx="0" cy="0"/>
          <a:chOff x="0" y="0"/>
          <a:chExt cx="0" cy="0"/>
        </a:xfrm>
      </p:grpSpPr>
      <p:sp>
        <p:nvSpPr>
          <p:cNvPr id="451" name="Google Shape;451;p35"/>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452" name="Google Shape;452;p35"/>
          <p:cNvSpPr txBox="1"/>
          <p:nvPr>
            <p:ph idx="1" type="body"/>
          </p:nvPr>
        </p:nvSpPr>
        <p:spPr>
          <a:xfrm>
            <a:off x="311700" y="908225"/>
            <a:ext cx="5032500" cy="366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The scatter plot shows the maximum noise level (</a:t>
            </a:r>
            <a:r>
              <a:rPr lang="en" sz="1600"/>
              <a:t>𝑦</a:t>
            </a:r>
            <a:r>
              <a:rPr lang="en" sz="1600"/>
              <a:t>) when different numbers of people (</a:t>
            </a:r>
            <a:r>
              <a:rPr i="1" lang="en" sz="1600">
                <a:latin typeface="Times New Roman"/>
                <a:ea typeface="Times New Roman"/>
                <a:cs typeface="Times New Roman"/>
                <a:sym typeface="Times New Roman"/>
              </a:rPr>
              <a:t>x</a:t>
            </a:r>
            <a:r>
              <a:rPr lang="en" sz="1600"/>
              <a:t>, in thousands) are in a stadium.</a:t>
            </a:r>
            <a:endParaRPr sz="1600"/>
          </a:p>
          <a:p>
            <a:pPr indent="-330200" lvl="0" marL="457200" rtl="0" algn="l">
              <a:lnSpc>
                <a:spcPct val="100000"/>
              </a:lnSpc>
              <a:spcBef>
                <a:spcPts val="1200"/>
              </a:spcBef>
              <a:spcAft>
                <a:spcPts val="0"/>
              </a:spcAft>
              <a:buClr>
                <a:srgbClr val="424242"/>
              </a:buClr>
              <a:buSzPts val="1600"/>
              <a:buFont typeface="Noto Sans"/>
              <a:buAutoNum type="arabicPeriod"/>
            </a:pPr>
            <a:r>
              <a:rPr lang="en" sz="1600"/>
              <a:t>The slope is 1.5. What does this mean in terms of the </a:t>
            </a:r>
            <a:r>
              <a:rPr lang="en" sz="1600"/>
              <a:t>maximum </a:t>
            </a:r>
            <a:r>
              <a:rPr lang="en" sz="1600"/>
              <a:t>noise level and the number of people?</a:t>
            </a:r>
            <a:endParaRPr sz="1600"/>
          </a:p>
          <a:p>
            <a:pPr indent="-330200" lvl="0" marL="457200" rtl="0" algn="l">
              <a:lnSpc>
                <a:spcPct val="100000"/>
              </a:lnSpc>
              <a:spcBef>
                <a:spcPts val="0"/>
              </a:spcBef>
              <a:spcAft>
                <a:spcPts val="0"/>
              </a:spcAft>
              <a:buClr>
                <a:srgbClr val="424242"/>
              </a:buClr>
              <a:buSzPts val="1600"/>
              <a:buFont typeface="Noto Sans"/>
              <a:buAutoNum type="arabicPeriod"/>
            </a:pPr>
            <a:r>
              <a:rPr lang="en" sz="1600"/>
              <a:t>A sports announcer states there are 65,000 fans in the stadium. Estimate the maximum noise level.</a:t>
            </a:r>
            <a:endParaRPr sz="1600"/>
          </a:p>
          <a:p>
            <a:pPr indent="-330200" lvl="0" marL="457200" rtl="0" algn="l">
              <a:lnSpc>
                <a:spcPct val="100000"/>
              </a:lnSpc>
              <a:spcBef>
                <a:spcPts val="0"/>
              </a:spcBef>
              <a:spcAft>
                <a:spcPts val="0"/>
              </a:spcAft>
              <a:buClr>
                <a:srgbClr val="424242"/>
              </a:buClr>
              <a:buSzPts val="1600"/>
              <a:buFont typeface="Noto Sans"/>
              <a:buAutoNum type="arabicPeriod"/>
            </a:pPr>
            <a:r>
              <a:rPr lang="en" sz="1600"/>
              <a:t>Is this estimate reasonable?</a:t>
            </a:r>
            <a:endParaRPr sz="1600"/>
          </a:p>
          <a:p>
            <a:pPr indent="-330200" lvl="0" marL="457200" rtl="0" algn="l">
              <a:lnSpc>
                <a:spcPct val="100000"/>
              </a:lnSpc>
              <a:spcBef>
                <a:spcPts val="1000"/>
              </a:spcBef>
              <a:spcAft>
                <a:spcPts val="0"/>
              </a:spcAft>
              <a:buSzPts val="1600"/>
              <a:buAutoNum type="arabicPeriod"/>
            </a:pPr>
            <a:r>
              <a:rPr lang="en" sz="1600"/>
              <a:t>What is the 𝑦-intercept of the linear model?</a:t>
            </a:r>
            <a:endParaRPr sz="1600"/>
          </a:p>
          <a:p>
            <a:pPr indent="-330200" lvl="0" marL="457200" rtl="0" algn="l">
              <a:lnSpc>
                <a:spcPct val="100000"/>
              </a:lnSpc>
              <a:spcBef>
                <a:spcPts val="0"/>
              </a:spcBef>
              <a:spcAft>
                <a:spcPts val="0"/>
              </a:spcAft>
              <a:buSzPts val="1600"/>
              <a:buAutoNum type="arabicPeriod"/>
            </a:pPr>
            <a:r>
              <a:rPr lang="en" sz="1600"/>
              <a:t>What does the value of the 𝑦-intercept mean in the context of the problem?</a:t>
            </a:r>
            <a:endParaRPr sz="1600"/>
          </a:p>
          <a:p>
            <a:pPr indent="-330200" lvl="0" marL="457200" rtl="0" algn="l">
              <a:lnSpc>
                <a:spcPct val="100000"/>
              </a:lnSpc>
              <a:spcBef>
                <a:spcPts val="0"/>
              </a:spcBef>
              <a:spcAft>
                <a:spcPts val="0"/>
              </a:spcAft>
              <a:buSzPts val="1600"/>
              <a:buAutoNum type="arabicPeriod"/>
            </a:pPr>
            <a:r>
              <a:rPr lang="en" sz="1600"/>
              <a:t>Is this value for the 𝑦-intercept reasonable?</a:t>
            </a:r>
            <a:endParaRPr sz="1600"/>
          </a:p>
        </p:txBody>
      </p:sp>
      <p:sp>
        <p:nvSpPr>
          <p:cNvPr id="453" name="Google Shape;453;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54" name="Google Shape;454;p3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3.1.5 Using an Equation for a Fit Line</a:t>
            </a:r>
            <a:endParaRPr sz="1000"/>
          </a:p>
        </p:txBody>
      </p:sp>
      <p:pic>
        <p:nvPicPr>
          <p:cNvPr id="455" name="Google Shape;455;p35"/>
          <p:cNvPicPr preferRelativeResize="0"/>
          <p:nvPr/>
        </p:nvPicPr>
        <p:blipFill>
          <a:blip r:embed="rId4">
            <a:alphaModFix/>
          </a:blip>
          <a:stretch>
            <a:fillRect/>
          </a:stretch>
        </p:blipFill>
        <p:spPr>
          <a:xfrm>
            <a:off x="5850975" y="513075"/>
            <a:ext cx="2981325" cy="3105150"/>
          </a:xfrm>
          <a:prstGeom prst="rect">
            <a:avLst/>
          </a:prstGeom>
          <a:noFill/>
          <a:ln>
            <a:noFill/>
          </a:ln>
        </p:spPr>
      </p:pic>
      <p:sp>
        <p:nvSpPr>
          <p:cNvPr id="456" name="Google Shape;456;p35"/>
          <p:cNvSpPr/>
          <p:nvPr/>
        </p:nvSpPr>
        <p:spPr>
          <a:xfrm>
            <a:off x="5673188" y="3800838"/>
            <a:ext cx="3336900" cy="6675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lnSpc>
                <a:spcPct val="115000"/>
              </a:lnSpc>
              <a:spcBef>
                <a:spcPts val="0"/>
              </a:spcBef>
              <a:spcAft>
                <a:spcPts val="0"/>
              </a:spcAft>
              <a:buNone/>
            </a:pPr>
            <a:r>
              <a:rPr b="1" lang="en" sz="1800">
                <a:solidFill>
                  <a:srgbClr val="1D2125"/>
                </a:solidFill>
                <a:latin typeface="Calibri"/>
                <a:ea typeface="Calibri"/>
                <a:cs typeface="Calibri"/>
                <a:sym typeface="Calibri"/>
              </a:rPr>
              <a:t>Equation of the linear model </a:t>
            </a:r>
            <a:endParaRPr b="1" sz="1800">
              <a:solidFill>
                <a:srgbClr val="1D2125"/>
              </a:solidFill>
              <a:latin typeface="Calibri"/>
              <a:ea typeface="Calibri"/>
              <a:cs typeface="Calibri"/>
              <a:sym typeface="Calibri"/>
            </a:endParaRPr>
          </a:p>
          <a:p>
            <a:pPr indent="0" lvl="0" marL="0" rtl="0" algn="ctr">
              <a:lnSpc>
                <a:spcPct val="115000"/>
              </a:lnSpc>
              <a:spcBef>
                <a:spcPts val="0"/>
              </a:spcBef>
              <a:spcAft>
                <a:spcPts val="0"/>
              </a:spcAft>
              <a:buNone/>
            </a:pPr>
            <a:r>
              <a:rPr b="1" i="1" lang="en" sz="1800">
                <a:solidFill>
                  <a:srgbClr val="1D2125"/>
                </a:solidFill>
                <a:latin typeface="Times New Roman"/>
                <a:ea typeface="Times New Roman"/>
                <a:cs typeface="Times New Roman"/>
                <a:sym typeface="Times New Roman"/>
              </a:rPr>
              <a:t>y</a:t>
            </a:r>
            <a:r>
              <a:rPr b="1" lang="en" sz="1800">
                <a:solidFill>
                  <a:srgbClr val="1D2125"/>
                </a:solidFill>
                <a:latin typeface="Calibri"/>
                <a:ea typeface="Calibri"/>
                <a:cs typeface="Calibri"/>
                <a:sym typeface="Calibri"/>
              </a:rPr>
              <a:t> = 1.5𝑥 + 22.7 </a:t>
            </a:r>
            <a:endParaRPr>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460" name="Shape 460"/>
        <p:cNvGrpSpPr/>
        <p:nvPr/>
      </p:nvGrpSpPr>
      <p:grpSpPr>
        <a:xfrm>
          <a:off x="0" y="0"/>
          <a:ext cx="0" cy="0"/>
          <a:chOff x="0" y="0"/>
          <a:chExt cx="0" cy="0"/>
        </a:xfrm>
      </p:grpSpPr>
      <p:sp>
        <p:nvSpPr>
          <p:cNvPr id="461" name="Google Shape;461;p36"/>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2" name="Google Shape;462;p3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63" name="Google Shape;463;p36"/>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4" name="Google Shape;464;p36"/>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5" name="Google Shape;465;p36"/>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6" name="Google Shape;466;p36"/>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7" name="Google Shape;467;p36"/>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68" name="Google Shape;468;p36"/>
          <p:cNvSpPr/>
          <p:nvPr/>
        </p:nvSpPr>
        <p:spPr>
          <a:xfrm>
            <a:off x="7123176" y="1350438"/>
            <a:ext cx="1828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69" name="Google Shape;469;p36"/>
          <p:cNvCxnSpPr>
            <a:stCxn id="463" idx="2"/>
            <a:endCxn id="465"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470" name="Google Shape;470;p36"/>
          <p:cNvCxnSpPr>
            <a:stCxn id="465" idx="3"/>
            <a:endCxn id="464"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471" name="Google Shape;471;p36"/>
          <p:cNvCxnSpPr>
            <a:stCxn id="466" idx="3"/>
            <a:endCxn id="461"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472" name="Google Shape;472;p36"/>
          <p:cNvCxnSpPr>
            <a:stCxn id="461" idx="3"/>
            <a:endCxn id="467"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473" name="Google Shape;473;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74" name="Google Shape;474;p36"/>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475" name="Google Shape;475;p36"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476" name="Google Shape;476;p36"/>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77" name="Google Shape;477;p36" title="hugeicons_centralized.png"/>
          <p:cNvPicPr preferRelativeResize="0"/>
          <p:nvPr/>
        </p:nvPicPr>
        <p:blipFill>
          <a:blip r:embed="rId4">
            <a:alphaModFix/>
          </a:blip>
          <a:stretch>
            <a:fillRect/>
          </a:stretch>
        </p:blipFill>
        <p:spPr>
          <a:xfrm>
            <a:off x="7923307" y="1554480"/>
            <a:ext cx="228600" cy="228600"/>
          </a:xfrm>
          <a:prstGeom prst="rect">
            <a:avLst/>
          </a:prstGeom>
          <a:noFill/>
          <a:ln>
            <a:noFill/>
          </a:ln>
        </p:spPr>
      </p:pic>
      <p:cxnSp>
        <p:nvCxnSpPr>
          <p:cNvPr id="478" name="Google Shape;478;p36"/>
          <p:cNvCxnSpPr>
            <a:stCxn id="467" idx="3"/>
            <a:endCxn id="468" idx="2"/>
          </p:cNvCxnSpPr>
          <p:nvPr/>
        </p:nvCxnSpPr>
        <p:spPr>
          <a:xfrm flipH="1" rot="10800000">
            <a:off x="7772400" y="2676420"/>
            <a:ext cx="265200" cy="1004100"/>
          </a:xfrm>
          <a:prstGeom prst="bentConnector2">
            <a:avLst/>
          </a:prstGeom>
          <a:noFill/>
          <a:ln cap="flat" cmpd="sng" w="19050">
            <a:solidFill>
              <a:srgbClr val="CCCCCC"/>
            </a:solidFill>
            <a:prstDash val="dash"/>
            <a:round/>
            <a:headEnd len="med" w="med" type="none"/>
            <a:tailEnd len="med" w="med" type="none"/>
          </a:ln>
        </p:spPr>
      </p:cxnSp>
      <p:cxnSp>
        <p:nvCxnSpPr>
          <p:cNvPr id="479" name="Google Shape;479;p36"/>
          <p:cNvCxnSpPr>
            <a:stCxn id="464" idx="3"/>
            <a:endCxn id="466"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480" name="Google Shape;480;p36"/>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481" name="Google Shape;481;p36"/>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82" name="Google Shape;482;p36"/>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483" name="Google Shape;483;p36"/>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484" name="Google Shape;484;p36"/>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485" name="Google Shape;485;p36" title="hugeicons_task-done-01.png"/>
          <p:cNvPicPr preferRelativeResize="0"/>
          <p:nvPr/>
        </p:nvPicPr>
        <p:blipFill>
          <a:blip r:embed="rId5">
            <a:alphaModFix/>
          </a:blip>
          <a:stretch>
            <a:fillRect/>
          </a:stretch>
        </p:blipFill>
        <p:spPr>
          <a:xfrm>
            <a:off x="3328416" y="1554480"/>
            <a:ext cx="228600" cy="228600"/>
          </a:xfrm>
          <a:prstGeom prst="rect">
            <a:avLst/>
          </a:prstGeom>
          <a:noFill/>
          <a:ln>
            <a:noFill/>
          </a:ln>
        </p:spPr>
      </p:pic>
      <p:pic>
        <p:nvPicPr>
          <p:cNvPr id="486" name="Google Shape;486;p36" title="hugeicons_chart-down.png"/>
          <p:cNvPicPr preferRelativeResize="0"/>
          <p:nvPr/>
        </p:nvPicPr>
        <p:blipFill>
          <a:blip r:embed="rId6">
            <a:alphaModFix/>
          </a:blip>
          <a:stretch>
            <a:fillRect/>
          </a:stretch>
        </p:blipFill>
        <p:spPr>
          <a:xfrm>
            <a:off x="5623560" y="1554480"/>
            <a:ext cx="228600" cy="228600"/>
          </a:xfrm>
          <a:prstGeom prst="rect">
            <a:avLst/>
          </a:prstGeom>
          <a:noFill/>
          <a:ln>
            <a:noFill/>
          </a:ln>
        </p:spPr>
      </p:pic>
      <p:pic>
        <p:nvPicPr>
          <p:cNvPr id="487" name="Google Shape;487;p36" title="hugeicons_pencil.png"/>
          <p:cNvPicPr preferRelativeResize="0"/>
          <p:nvPr/>
        </p:nvPicPr>
        <p:blipFill>
          <a:blip r:embed="rId7">
            <a:alphaModFix/>
          </a:blip>
          <a:stretch>
            <a:fillRect/>
          </a:stretch>
        </p:blipFill>
        <p:spPr>
          <a:xfrm>
            <a:off x="6739128" y="3227832"/>
            <a:ext cx="228600" cy="228600"/>
          </a:xfrm>
          <a:prstGeom prst="rect">
            <a:avLst/>
          </a:prstGeom>
          <a:noFill/>
          <a:ln>
            <a:noFill/>
          </a:ln>
        </p:spPr>
      </p:pic>
      <p:pic>
        <p:nvPicPr>
          <p:cNvPr id="488" name="Google Shape;488;p36" title="hugeicons_task-done-01.png"/>
          <p:cNvPicPr preferRelativeResize="0"/>
          <p:nvPr/>
        </p:nvPicPr>
        <p:blipFill>
          <a:blip r:embed="rId5">
            <a:alphaModFix/>
          </a:blip>
          <a:stretch>
            <a:fillRect/>
          </a:stretch>
        </p:blipFill>
        <p:spPr>
          <a:xfrm>
            <a:off x="2167128" y="3227832"/>
            <a:ext cx="228600" cy="228600"/>
          </a:xfrm>
          <a:prstGeom prst="rect">
            <a:avLst/>
          </a:prstGeom>
          <a:noFill/>
          <a:ln>
            <a:noFill/>
          </a:ln>
        </p:spPr>
      </p:pic>
      <p:pic>
        <p:nvPicPr>
          <p:cNvPr id="489" name="Google Shape;489;p36" title="hugeicons_task-done-01.png"/>
          <p:cNvPicPr preferRelativeResize="0"/>
          <p:nvPr/>
        </p:nvPicPr>
        <p:blipFill>
          <a:blip r:embed="rId5">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93" name="Shape 493"/>
        <p:cNvGrpSpPr/>
        <p:nvPr/>
      </p:nvGrpSpPr>
      <p:grpSpPr>
        <a:xfrm>
          <a:off x="0" y="0"/>
          <a:ext cx="0" cy="0"/>
          <a:chOff x="0" y="0"/>
          <a:chExt cx="0" cy="0"/>
        </a:xfrm>
      </p:grpSpPr>
      <p:sp>
        <p:nvSpPr>
          <p:cNvPr id="494" name="Google Shape;494;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95" name="Google Shape;495;p37"/>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000"/>
              <a:t>Put your hard work to action, practice what you’ve learned! </a:t>
            </a:r>
            <a:endParaRPr sz="2000"/>
          </a:p>
        </p:txBody>
      </p:sp>
      <p:sp>
        <p:nvSpPr>
          <p:cNvPr id="496" name="Google Shape;496;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97" name="Google Shape;497;p3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3.1.6 Practice</a:t>
            </a:r>
            <a:endParaRPr sz="1000"/>
          </a:p>
        </p:txBody>
      </p:sp>
      <p:pic>
        <p:nvPicPr>
          <p:cNvPr descr="Student studying with a laptop and open book, showing focus and independent learning during math practice." id="498" name="Google Shape;498;p37"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502" name="Shape 502"/>
        <p:cNvGrpSpPr/>
        <p:nvPr/>
      </p:nvGrpSpPr>
      <p:grpSpPr>
        <a:xfrm>
          <a:off x="0" y="0"/>
          <a:ext cx="0" cy="0"/>
          <a:chOff x="0" y="0"/>
          <a:chExt cx="0" cy="0"/>
        </a:xfrm>
      </p:grpSpPr>
      <p:sp>
        <p:nvSpPr>
          <p:cNvPr id="503" name="Google Shape;503;p38"/>
          <p:cNvSpPr/>
          <p:nvPr/>
        </p:nvSpPr>
        <p:spPr>
          <a:xfrm>
            <a:off x="4791456" y="1353312"/>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4" name="Google Shape;504;p38"/>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505" name="Google Shape;505;p38"/>
          <p:cNvSpPr/>
          <p:nvPr/>
        </p:nvSpPr>
        <p:spPr>
          <a:xfrm>
            <a:off x="210312" y="1354300"/>
            <a:ext cx="1828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6" name="Google Shape;506;p38"/>
          <p:cNvSpPr/>
          <p:nvPr/>
        </p:nvSpPr>
        <p:spPr>
          <a:xfrm>
            <a:off x="2523744" y="135578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7" name="Google Shape;507;p38"/>
          <p:cNvSpPr/>
          <p:nvPr/>
        </p:nvSpPr>
        <p:spPr>
          <a:xfrm>
            <a:off x="1371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8" name="Google Shape;508;p38"/>
          <p:cNvSpPr/>
          <p:nvPr/>
        </p:nvSpPr>
        <p:spPr>
          <a:xfrm>
            <a:off x="3657600" y="30198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09" name="Google Shape;509;p38"/>
          <p:cNvSpPr/>
          <p:nvPr/>
        </p:nvSpPr>
        <p:spPr>
          <a:xfrm>
            <a:off x="5943600" y="3017520"/>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510" name="Google Shape;510;p38"/>
          <p:cNvSpPr/>
          <p:nvPr/>
        </p:nvSpPr>
        <p:spPr>
          <a:xfrm>
            <a:off x="7123176" y="1350438"/>
            <a:ext cx="1828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511" name="Google Shape;511;p38"/>
          <p:cNvCxnSpPr>
            <a:stCxn id="505" idx="2"/>
            <a:endCxn id="507" idx="1"/>
          </p:cNvCxnSpPr>
          <p:nvPr/>
        </p:nvCxnSpPr>
        <p:spPr>
          <a:xfrm flipH="1" rot="-5400000">
            <a:off x="748362" y="3059650"/>
            <a:ext cx="999600" cy="246900"/>
          </a:xfrm>
          <a:prstGeom prst="bentConnector2">
            <a:avLst/>
          </a:prstGeom>
          <a:noFill/>
          <a:ln cap="flat" cmpd="sng" w="19050">
            <a:solidFill>
              <a:srgbClr val="005047"/>
            </a:solidFill>
            <a:prstDash val="dash"/>
            <a:round/>
            <a:headEnd len="med" w="med" type="none"/>
            <a:tailEnd len="med" w="med" type="none"/>
          </a:ln>
        </p:spPr>
      </p:cxnSp>
      <p:cxnSp>
        <p:nvCxnSpPr>
          <p:cNvPr id="512" name="Google Shape;512;p38"/>
          <p:cNvCxnSpPr>
            <a:stCxn id="507" idx="3"/>
            <a:endCxn id="506" idx="2"/>
          </p:cNvCxnSpPr>
          <p:nvPr/>
        </p:nvCxnSpPr>
        <p:spPr>
          <a:xfrm flipH="1" rot="10800000">
            <a:off x="3200400" y="2681738"/>
            <a:ext cx="237600" cy="1001100"/>
          </a:xfrm>
          <a:prstGeom prst="bentConnector2">
            <a:avLst/>
          </a:prstGeom>
          <a:noFill/>
          <a:ln cap="flat" cmpd="sng" w="19050">
            <a:solidFill>
              <a:srgbClr val="005047"/>
            </a:solidFill>
            <a:prstDash val="dash"/>
            <a:round/>
            <a:headEnd len="med" w="med" type="none"/>
            <a:tailEnd len="med" w="med" type="none"/>
          </a:ln>
        </p:spPr>
      </p:cxnSp>
      <p:cxnSp>
        <p:nvCxnSpPr>
          <p:cNvPr id="513" name="Google Shape;513;p38"/>
          <p:cNvCxnSpPr>
            <a:stCxn id="508" idx="3"/>
            <a:endCxn id="503" idx="2"/>
          </p:cNvCxnSpPr>
          <p:nvPr/>
        </p:nvCxnSpPr>
        <p:spPr>
          <a:xfrm flipH="1" rot="10800000">
            <a:off x="5486400" y="2679338"/>
            <a:ext cx="219600" cy="1003500"/>
          </a:xfrm>
          <a:prstGeom prst="bentConnector2">
            <a:avLst/>
          </a:prstGeom>
          <a:noFill/>
          <a:ln cap="flat" cmpd="sng" w="19050">
            <a:solidFill>
              <a:srgbClr val="005047"/>
            </a:solidFill>
            <a:prstDash val="dash"/>
            <a:round/>
            <a:headEnd len="med" w="med" type="none"/>
            <a:tailEnd len="med" w="med" type="none"/>
          </a:ln>
        </p:spPr>
      </p:cxnSp>
      <p:cxnSp>
        <p:nvCxnSpPr>
          <p:cNvPr id="514" name="Google Shape;514;p38"/>
          <p:cNvCxnSpPr>
            <a:stCxn id="503" idx="3"/>
            <a:endCxn id="509" idx="0"/>
          </p:cNvCxnSpPr>
          <p:nvPr/>
        </p:nvCxnSpPr>
        <p:spPr>
          <a:xfrm>
            <a:off x="6620256" y="2016312"/>
            <a:ext cx="237600" cy="1001100"/>
          </a:xfrm>
          <a:prstGeom prst="bentConnector2">
            <a:avLst/>
          </a:prstGeom>
          <a:noFill/>
          <a:ln cap="flat" cmpd="sng" w="19050">
            <a:solidFill>
              <a:srgbClr val="005047"/>
            </a:solidFill>
            <a:prstDash val="dash"/>
            <a:round/>
            <a:headEnd len="med" w="med" type="none"/>
            <a:tailEnd len="med" w="med" type="none"/>
          </a:ln>
        </p:spPr>
      </p:cxnSp>
      <p:sp>
        <p:nvSpPr>
          <p:cNvPr id="515" name="Google Shape;515;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516" name="Google Shape;516;p38"/>
          <p:cNvSpPr txBox="1"/>
          <p:nvPr/>
        </p:nvSpPr>
        <p:spPr>
          <a:xfrm>
            <a:off x="1371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sp>
        <p:nvSpPr>
          <p:cNvPr id="517" name="Google Shape;517;p38"/>
          <p:cNvSpPr txBox="1"/>
          <p:nvPr/>
        </p:nvSpPr>
        <p:spPr>
          <a:xfrm>
            <a:off x="25237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518" name="Google Shape;518;p38"/>
          <p:cNvSpPr txBox="1"/>
          <p:nvPr/>
        </p:nvSpPr>
        <p:spPr>
          <a:xfrm>
            <a:off x="4791438"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sz="1800">
              <a:solidFill>
                <a:srgbClr val="FDBD3E"/>
              </a:solidFill>
              <a:latin typeface="Calibri"/>
              <a:ea typeface="Calibri"/>
              <a:cs typeface="Calibri"/>
              <a:sym typeface="Calibri"/>
            </a:endParaRPr>
          </a:p>
        </p:txBody>
      </p:sp>
      <p:sp>
        <p:nvSpPr>
          <p:cNvPr id="519" name="Google Shape;519;p38"/>
          <p:cNvSpPr txBox="1"/>
          <p:nvPr/>
        </p:nvSpPr>
        <p:spPr>
          <a:xfrm>
            <a:off x="5943588" y="350215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sz="1800">
              <a:solidFill>
                <a:srgbClr val="FDBD3E"/>
              </a:solidFill>
              <a:latin typeface="Calibri"/>
              <a:ea typeface="Calibri"/>
              <a:cs typeface="Calibri"/>
              <a:sym typeface="Calibri"/>
            </a:endParaRPr>
          </a:p>
        </p:txBody>
      </p:sp>
      <p:sp>
        <p:nvSpPr>
          <p:cNvPr id="520" name="Google Shape;520;p38"/>
          <p:cNvSpPr txBox="1"/>
          <p:nvPr/>
        </p:nvSpPr>
        <p:spPr>
          <a:xfrm>
            <a:off x="7123175"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sz="1800">
              <a:solidFill>
                <a:srgbClr val="FDBD3E"/>
              </a:solidFill>
              <a:latin typeface="Calibri"/>
              <a:ea typeface="Calibri"/>
              <a:cs typeface="Calibri"/>
              <a:sym typeface="Calibri"/>
            </a:endParaRPr>
          </a:p>
        </p:txBody>
      </p:sp>
      <p:pic>
        <p:nvPicPr>
          <p:cNvPr id="521" name="Google Shape;521;p38" title="hugeicons_start-up-02.png"/>
          <p:cNvPicPr preferRelativeResize="0"/>
          <p:nvPr/>
        </p:nvPicPr>
        <p:blipFill>
          <a:blip r:embed="rId3">
            <a:alphaModFix/>
          </a:blip>
          <a:stretch>
            <a:fillRect/>
          </a:stretch>
        </p:blipFill>
        <p:spPr>
          <a:xfrm>
            <a:off x="1008059" y="1554480"/>
            <a:ext cx="228600" cy="228600"/>
          </a:xfrm>
          <a:prstGeom prst="rect">
            <a:avLst/>
          </a:prstGeom>
          <a:noFill/>
          <a:ln>
            <a:noFill/>
          </a:ln>
        </p:spPr>
      </p:pic>
      <p:sp>
        <p:nvSpPr>
          <p:cNvPr id="522" name="Google Shape;522;p38"/>
          <p:cNvSpPr txBox="1"/>
          <p:nvPr/>
        </p:nvSpPr>
        <p:spPr>
          <a:xfrm>
            <a:off x="2079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cxnSp>
        <p:nvCxnSpPr>
          <p:cNvPr id="523" name="Google Shape;523;p38"/>
          <p:cNvCxnSpPr>
            <a:stCxn id="509" idx="3"/>
            <a:endCxn id="510" idx="2"/>
          </p:cNvCxnSpPr>
          <p:nvPr/>
        </p:nvCxnSpPr>
        <p:spPr>
          <a:xfrm flipH="1" rot="10800000">
            <a:off x="7772400" y="2676420"/>
            <a:ext cx="265200" cy="1004100"/>
          </a:xfrm>
          <a:prstGeom prst="bentConnector2">
            <a:avLst/>
          </a:prstGeom>
          <a:noFill/>
          <a:ln cap="flat" cmpd="sng" w="19050">
            <a:solidFill>
              <a:srgbClr val="005047"/>
            </a:solidFill>
            <a:prstDash val="dash"/>
            <a:round/>
            <a:headEnd len="med" w="med" type="none"/>
            <a:tailEnd len="med" w="med" type="none"/>
          </a:ln>
        </p:spPr>
      </p:cxnSp>
      <p:cxnSp>
        <p:nvCxnSpPr>
          <p:cNvPr id="524" name="Google Shape;524;p38"/>
          <p:cNvCxnSpPr>
            <a:stCxn id="506" idx="3"/>
            <a:endCxn id="508" idx="0"/>
          </p:cNvCxnSpPr>
          <p:nvPr/>
        </p:nvCxnSpPr>
        <p:spPr>
          <a:xfrm>
            <a:off x="4352544" y="2018788"/>
            <a:ext cx="219600" cy="1001100"/>
          </a:xfrm>
          <a:prstGeom prst="bentConnector2">
            <a:avLst/>
          </a:prstGeom>
          <a:noFill/>
          <a:ln cap="flat" cmpd="sng" w="19050">
            <a:solidFill>
              <a:srgbClr val="005047"/>
            </a:solidFill>
            <a:prstDash val="dash"/>
            <a:round/>
            <a:headEnd len="med" w="med" type="none"/>
            <a:tailEnd len="med" w="med" type="none"/>
          </a:ln>
        </p:spPr>
      </p:cxnSp>
      <p:sp>
        <p:nvSpPr>
          <p:cNvPr id="525" name="Google Shape;525;p38"/>
          <p:cNvSpPr txBox="1"/>
          <p:nvPr/>
        </p:nvSpPr>
        <p:spPr>
          <a:xfrm>
            <a:off x="3657600" y="3498195"/>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sz="1800">
              <a:solidFill>
                <a:srgbClr val="FDBD3E"/>
              </a:solidFill>
              <a:latin typeface="Calibri"/>
              <a:ea typeface="Calibri"/>
              <a:cs typeface="Calibri"/>
              <a:sym typeface="Calibri"/>
            </a:endParaRPr>
          </a:p>
        </p:txBody>
      </p:sp>
      <p:pic>
        <p:nvPicPr>
          <p:cNvPr id="526" name="Google Shape;526;p38" title="hugeicons_task-done-01.png"/>
          <p:cNvPicPr preferRelativeResize="0"/>
          <p:nvPr/>
        </p:nvPicPr>
        <p:blipFill>
          <a:blip r:embed="rId4">
            <a:alphaModFix/>
          </a:blip>
          <a:stretch>
            <a:fillRect/>
          </a:stretch>
        </p:blipFill>
        <p:spPr>
          <a:xfrm>
            <a:off x="3328416" y="1554480"/>
            <a:ext cx="228600" cy="228600"/>
          </a:xfrm>
          <a:prstGeom prst="rect">
            <a:avLst/>
          </a:prstGeom>
          <a:noFill/>
          <a:ln>
            <a:noFill/>
          </a:ln>
        </p:spPr>
      </p:pic>
      <p:pic>
        <p:nvPicPr>
          <p:cNvPr id="527" name="Google Shape;527;p38" title="hugeicons_chart-down.png"/>
          <p:cNvPicPr preferRelativeResize="0"/>
          <p:nvPr/>
        </p:nvPicPr>
        <p:blipFill>
          <a:blip r:embed="rId5">
            <a:alphaModFix/>
          </a:blip>
          <a:stretch>
            <a:fillRect/>
          </a:stretch>
        </p:blipFill>
        <p:spPr>
          <a:xfrm>
            <a:off x="5623560" y="1554480"/>
            <a:ext cx="228600" cy="228600"/>
          </a:xfrm>
          <a:prstGeom prst="rect">
            <a:avLst/>
          </a:prstGeom>
          <a:noFill/>
          <a:ln>
            <a:noFill/>
          </a:ln>
        </p:spPr>
      </p:pic>
      <p:pic>
        <p:nvPicPr>
          <p:cNvPr id="528" name="Google Shape;528;p38" title="hugeicons_pencil.png"/>
          <p:cNvPicPr preferRelativeResize="0"/>
          <p:nvPr/>
        </p:nvPicPr>
        <p:blipFill>
          <a:blip r:embed="rId6">
            <a:alphaModFix/>
          </a:blip>
          <a:stretch>
            <a:fillRect/>
          </a:stretch>
        </p:blipFill>
        <p:spPr>
          <a:xfrm>
            <a:off x="6739128" y="3227832"/>
            <a:ext cx="228600" cy="228600"/>
          </a:xfrm>
          <a:prstGeom prst="rect">
            <a:avLst/>
          </a:prstGeom>
          <a:noFill/>
          <a:ln>
            <a:noFill/>
          </a:ln>
        </p:spPr>
      </p:pic>
      <p:pic>
        <p:nvPicPr>
          <p:cNvPr id="529" name="Google Shape;529;p38" title="hugeicons_centralized.png"/>
          <p:cNvPicPr preferRelativeResize="0"/>
          <p:nvPr/>
        </p:nvPicPr>
        <p:blipFill>
          <a:blip r:embed="rId7">
            <a:alphaModFix/>
          </a:blip>
          <a:stretch>
            <a:fillRect/>
          </a:stretch>
        </p:blipFill>
        <p:spPr>
          <a:xfrm>
            <a:off x="7927848" y="1554480"/>
            <a:ext cx="228600" cy="228600"/>
          </a:xfrm>
          <a:prstGeom prst="rect">
            <a:avLst/>
          </a:prstGeom>
          <a:noFill/>
          <a:ln>
            <a:noFill/>
          </a:ln>
        </p:spPr>
      </p:pic>
      <p:pic>
        <p:nvPicPr>
          <p:cNvPr id="530" name="Google Shape;530;p38" title="hugeicons_task-done-01.png"/>
          <p:cNvPicPr preferRelativeResize="0"/>
          <p:nvPr/>
        </p:nvPicPr>
        <p:blipFill>
          <a:blip r:embed="rId4">
            <a:alphaModFix/>
          </a:blip>
          <a:stretch>
            <a:fillRect/>
          </a:stretch>
        </p:blipFill>
        <p:spPr>
          <a:xfrm>
            <a:off x="2167128" y="3227832"/>
            <a:ext cx="228600" cy="228600"/>
          </a:xfrm>
          <a:prstGeom prst="rect">
            <a:avLst/>
          </a:prstGeom>
          <a:noFill/>
          <a:ln>
            <a:noFill/>
          </a:ln>
        </p:spPr>
      </p:pic>
      <p:pic>
        <p:nvPicPr>
          <p:cNvPr id="531" name="Google Shape;531;p38" title="hugeicons_task-done-01.png"/>
          <p:cNvPicPr preferRelativeResize="0"/>
          <p:nvPr/>
        </p:nvPicPr>
        <p:blipFill>
          <a:blip r:embed="rId4">
            <a:alphaModFix/>
          </a:blip>
          <a:stretch>
            <a:fillRect/>
          </a:stretch>
        </p:blipFill>
        <p:spPr>
          <a:xfrm>
            <a:off x="4453128" y="3227832"/>
            <a:ext cx="228600" cy="2286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5" name="Shape 535"/>
        <p:cNvGrpSpPr/>
        <p:nvPr/>
      </p:nvGrpSpPr>
      <p:grpSpPr>
        <a:xfrm>
          <a:off x="0" y="0"/>
          <a:ext cx="0" cy="0"/>
          <a:chOff x="0" y="0"/>
          <a:chExt cx="0" cy="0"/>
        </a:xfrm>
      </p:grpSpPr>
      <p:sp>
        <p:nvSpPr>
          <p:cNvPr id="536" name="Google Shape;536;p3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537" name="Google Shape;537;p39"/>
          <p:cNvSpPr txBox="1"/>
          <p:nvPr>
            <p:ph idx="1" type="body"/>
          </p:nvPr>
        </p:nvSpPr>
        <p:spPr>
          <a:xfrm>
            <a:off x="311700" y="1295975"/>
            <a:ext cx="5867700" cy="33039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a:pPr>
            <a:r>
              <a:rPr lang="en" sz="2000"/>
              <a:t>How do you represent bivariate </a:t>
            </a:r>
            <a:r>
              <a:rPr i="1" lang="en" sz="2000"/>
              <a:t>numerical</a:t>
            </a:r>
            <a:r>
              <a:rPr lang="en" sz="2000"/>
              <a:t> data? How do you represent bivariate </a:t>
            </a:r>
            <a:r>
              <a:rPr i="1" lang="en" sz="2000"/>
              <a:t>categorical </a:t>
            </a:r>
            <a:r>
              <a:rPr lang="en" sz="2000"/>
              <a:t>data?</a:t>
            </a:r>
            <a:endParaRPr sz="2000"/>
          </a:p>
          <a:p>
            <a:pPr indent="-355600" lvl="0" marL="457200" rtl="0" algn="l">
              <a:lnSpc>
                <a:spcPct val="100000"/>
              </a:lnSpc>
              <a:spcBef>
                <a:spcPts val="1000"/>
              </a:spcBef>
              <a:spcAft>
                <a:spcPts val="0"/>
              </a:spcAft>
              <a:buSzPts val="2000"/>
              <a:buAutoNum type="arabicPeriod"/>
            </a:pPr>
            <a:r>
              <a:rPr lang="en" sz="2000"/>
              <a:t>Why is creating a linear model useful?</a:t>
            </a:r>
            <a:endParaRPr sz="2000"/>
          </a:p>
          <a:p>
            <a:pPr indent="-355600" lvl="0" marL="457200" rtl="0" algn="l">
              <a:lnSpc>
                <a:spcPct val="100000"/>
              </a:lnSpc>
              <a:spcBef>
                <a:spcPts val="1000"/>
              </a:spcBef>
              <a:spcAft>
                <a:spcPts val="0"/>
              </a:spcAft>
              <a:buSzPts val="2000"/>
              <a:buAutoNum type="arabicPeriod"/>
            </a:pPr>
            <a:r>
              <a:rPr lang="en" sz="2000"/>
              <a:t>What are some situations in which you have encountered a scatter plot or a line of best fit previously? </a:t>
            </a:r>
            <a:endParaRPr sz="2000"/>
          </a:p>
          <a:p>
            <a:pPr indent="-342900" lvl="1" marL="914400" rtl="0" algn="l">
              <a:lnSpc>
                <a:spcPct val="100000"/>
              </a:lnSpc>
              <a:spcBef>
                <a:spcPts val="1000"/>
              </a:spcBef>
              <a:spcAft>
                <a:spcPts val="0"/>
              </a:spcAft>
              <a:buSzPts val="1800"/>
              <a:buChar char="○"/>
            </a:pPr>
            <a:r>
              <a:rPr lang="en" sz="1800"/>
              <a:t>What is the meaning of the slope and vertical intercept of the line of best fit in this context?</a:t>
            </a:r>
            <a:endParaRPr sz="1800"/>
          </a:p>
        </p:txBody>
      </p:sp>
      <p:sp>
        <p:nvSpPr>
          <p:cNvPr id="538" name="Google Shape;538;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39" name="Google Shape;539;p3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 Linear Models</a:t>
            </a:r>
            <a:endParaRPr sz="1000"/>
          </a:p>
        </p:txBody>
      </p:sp>
      <p:pic>
        <p:nvPicPr>
          <p:cNvPr id="540" name="Google Shape;540;p39" title="Practice-2.png"/>
          <p:cNvPicPr preferRelativeResize="0"/>
          <p:nvPr/>
        </p:nvPicPr>
        <p:blipFill>
          <a:blip r:embed="rId4">
            <a:alphaModFix/>
          </a:blip>
          <a:stretch>
            <a:fillRect/>
          </a:stretch>
        </p:blipFill>
        <p:spPr>
          <a:xfrm>
            <a:off x="6098975" y="1602528"/>
            <a:ext cx="2741925" cy="27419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546" name="Google Shape;546;p40"/>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547" name="Google Shape;547;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548" name="Google Shape;548;p4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3.1 Linear Models</a:t>
            </a:r>
            <a:endParaRPr sz="1000"/>
          </a:p>
        </p:txBody>
      </p:sp>
      <p:graphicFrame>
        <p:nvGraphicFramePr>
          <p:cNvPr id="549" name="Google Shape;549;p40"/>
          <p:cNvGraphicFramePr/>
          <p:nvPr/>
        </p:nvGraphicFramePr>
        <p:xfrm>
          <a:off x="311700" y="1764100"/>
          <a:ext cx="3000000" cy="3000000"/>
        </p:xfrm>
        <a:graphic>
          <a:graphicData uri="http://schemas.openxmlformats.org/drawingml/2006/table">
            <a:tbl>
              <a:tblPr>
                <a:noFill/>
                <a:tableStyleId>{518C5360-2BB0-4149-910F-48BB95EF7130}</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the rate of change and </a:t>
                      </a:r>
                      <a:r>
                        <a:rPr i="1" lang="en" sz="1800">
                          <a:solidFill>
                            <a:srgbClr val="424242"/>
                          </a:solidFill>
                          <a:latin typeface="Times New Roman"/>
                          <a:ea typeface="Times New Roman"/>
                          <a:cs typeface="Times New Roman"/>
                          <a:sym typeface="Times New Roman"/>
                        </a:rPr>
                        <a:t>y</a:t>
                      </a:r>
                      <a:r>
                        <a:rPr lang="en" sz="1800">
                          <a:solidFill>
                            <a:srgbClr val="424242"/>
                          </a:solidFill>
                          <a:latin typeface="Calibri"/>
                          <a:ea typeface="Calibri"/>
                          <a:cs typeface="Calibri"/>
                          <a:sym typeface="Calibri"/>
                        </a:rPr>
                        <a:t>-intercept for a linear model in everyday language.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Draw a linear model that fits the data well and use the linear model to estimate values.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