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847C9E-49FD-4250-BD2C-58F2BF45ECBB}">
  <a:tblStyle styleId="{8A847C9E-49FD-4250-BD2C-58F2BF45ECB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U3Asn5LcHR0" TargetMode="External"/><Relationship Id="rId3" Type="http://schemas.openxmlformats.org/officeDocument/2006/relationships/hyperlink" Target="https://polypad.amplify.com/p" TargetMode="External"/><Relationship Id="rId4" Type="http://schemas.openxmlformats.org/officeDocument/2006/relationships/hyperlink" Target="https://ancillaries.openstax.org/ancillaries/resources/ddbc409a-95e0-46eb-8a8a-2786b11fdc85/1748882784005/99e4a3d3-55ac-486a-ae16-30c75ca9c18d/2e/unit-6-working-with-polynomials/6-5-2-factoring-trinomials-with-leading-coefficients-of-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 Id="rId5" Type="http://schemas.openxmlformats.org/officeDocument/2006/relationships/hyperlink" Target="https://www.youtube.com/watch?v=U3Asn5LcHR0"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5-3-factoring-trinomials-using-trial-and-error"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5-4-factoring-trinomials-using-the-ac-method-and-substitution"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introduces a method for factoring trinomials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By undoing FOIL, students can reverse the process used to multiply binomials and find the factored form of the trinomials.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lesson also introduces multiple ways to factor trinomials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Factor out the </a:t>
            </a:r>
            <a:r>
              <a:rPr b="1" lang="en" sz="1300">
                <a:solidFill>
                  <a:schemeClr val="dk1"/>
                </a:solidFill>
                <a:latin typeface="Calibri"/>
                <a:ea typeface="Calibri"/>
                <a:cs typeface="Calibri"/>
                <a:sym typeface="Calibri"/>
              </a:rPr>
              <a:t>GCF</a:t>
            </a:r>
            <a:r>
              <a:rPr lang="en" sz="1300">
                <a:solidFill>
                  <a:schemeClr val="dk1"/>
                </a:solidFill>
                <a:latin typeface="Calibri"/>
                <a:ea typeface="Calibri"/>
                <a:cs typeface="Calibri"/>
                <a:sym typeface="Calibri"/>
              </a:rPr>
              <a:t> and determine what simplifies the form of the trinomial.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If the form is still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then students may choose from </a:t>
            </a:r>
            <a:r>
              <a:rPr b="1" lang="en" sz="1300">
                <a:solidFill>
                  <a:schemeClr val="dk1"/>
                </a:solidFill>
                <a:latin typeface="Calibri"/>
                <a:ea typeface="Calibri"/>
                <a:cs typeface="Calibri"/>
                <a:sym typeface="Calibri"/>
              </a:rPr>
              <a:t>trial and error</a:t>
            </a:r>
            <a:r>
              <a:rPr lang="en" sz="1300">
                <a:solidFill>
                  <a:schemeClr val="dk1"/>
                </a:solidFill>
                <a:latin typeface="Calibri"/>
                <a:ea typeface="Calibri"/>
                <a:cs typeface="Calibri"/>
                <a:sym typeface="Calibri"/>
              </a:rPr>
              <a:t> and the </a:t>
            </a:r>
            <a:r>
              <a:rPr b="1" lang="en" sz="1300">
                <a:solidFill>
                  <a:schemeClr val="dk1"/>
                </a:solidFill>
                <a:latin typeface="Calibri"/>
                <a:ea typeface="Calibri"/>
                <a:cs typeface="Calibri"/>
                <a:sym typeface="Calibri"/>
              </a:rPr>
              <a:t>“𝑎𝑐” method</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If a polynomial does not seem to fit the known forms for factoring, it may be possible to </a:t>
            </a:r>
            <a:r>
              <a:rPr b="1" lang="en" sz="1300">
                <a:solidFill>
                  <a:schemeClr val="dk1"/>
                </a:solidFill>
                <a:latin typeface="Calibri"/>
                <a:ea typeface="Calibri"/>
                <a:cs typeface="Calibri"/>
                <a:sym typeface="Calibri"/>
              </a:rPr>
              <a:t>substitute the variable 𝑢 for an expression</a:t>
            </a:r>
            <a:r>
              <a:rPr lang="en" sz="1300">
                <a:solidFill>
                  <a:schemeClr val="dk1"/>
                </a:solidFill>
                <a:latin typeface="Calibri"/>
                <a:ea typeface="Calibri"/>
                <a:cs typeface="Calibri"/>
                <a:sym typeface="Calibri"/>
              </a:rPr>
              <a:t>, thus simplifying the trinomial into a more recognizable form before substituting the expression back into the polynomial.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A1(C) select tools, including real objects, manipulatives, paper and pencil, and technology as appropriate, and techniques, including mental math, estimation, and number sense as appropriate, to solve problems.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A10(E) factor, if possible, trinomials with real factors in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including perfect square trinomials of degree two.</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i="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activity introduces the idea of reversing the FOIL process to factor a trinomial back into its factored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Introduce the first activity by identifying the trinomial </a:t>
            </a:r>
            <a:r>
              <a:rPr lang="en" sz="1300">
                <a:solidFill>
                  <a:schemeClr val="dk1"/>
                </a:solidFill>
                <a:latin typeface="Times New Roman"/>
                <a:ea typeface="Times New Roman"/>
                <a:cs typeface="Times New Roman"/>
                <a:sym typeface="Times New Roman"/>
              </a:rPr>
              <a:t>𝑞</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a:t>
            </a:r>
            <a:r>
              <a:rPr lang="en" sz="1300">
                <a:solidFill>
                  <a:schemeClr val="dk1"/>
                </a:solidFill>
                <a:latin typeface="Times New Roman"/>
                <a:ea typeface="Times New Roman"/>
                <a:cs typeface="Times New Roman"/>
                <a:sym typeface="Times New Roman"/>
              </a:rPr>
              <a:t>𝑞</a:t>
            </a:r>
            <a:r>
              <a:rPr lang="en" sz="1300">
                <a:solidFill>
                  <a:schemeClr val="dk1"/>
                </a:solidFill>
                <a:latin typeface="Calibri"/>
                <a:ea typeface="Calibri"/>
                <a:cs typeface="Calibri"/>
                <a:sym typeface="Calibri"/>
              </a:rPr>
              <a:t> + 24.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2 – 3 minutes for students to write down their answers, completing the table.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Once they have finished, review the solution to ensure their table is correct. Emphasize that we are looking for the factors that multiply to 24 and have a sum of 10.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Once students identify the correct factors, display the factored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a check, use FOIL to multiply the expression the students just found. This will demonstrate why they were searching for factors that multiplied to 24 and added to 10.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Factor Pairs		Sum of Factors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 24			1 + 14 = 25</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 12			2 + 12 = 14</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 8			3 + 8 = 11</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4, 6			4 + 6 =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rabicPeriod"/>
            </a:pPr>
            <a:r>
              <a:rPr lang="en" sz="1300">
                <a:solidFill>
                  <a:schemeClr val="dk1"/>
                </a:solidFill>
                <a:latin typeface="Calibri"/>
                <a:ea typeface="Calibri"/>
                <a:cs typeface="Calibri"/>
                <a:sym typeface="Calibri"/>
              </a:rPr>
              <a:t>4 and 6; so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80"/>
              </a:spcAft>
              <a:buNone/>
            </a:pPr>
            <a:r>
              <a:rPr lang="en" sz="1300">
                <a:solidFill>
                  <a:schemeClr val="dk1"/>
                </a:solidFill>
                <a:latin typeface="Calibri"/>
                <a:ea typeface="Calibri"/>
                <a:cs typeface="Calibri"/>
                <a:sym typeface="Calibri"/>
              </a:rPr>
              <a:t>The FOIL process is a way of multiplying two binomials. By thinking about reversing this process, students can start to see how a trinomial might be rewritten into its factored form.</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students to factoring a trinomial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by visualizing how to undo the FOIL process (or reversing the Distributive property). Students will try to think of two numbers that are factors of 𝑐 and have a sum of 𝑏. The factors that meet these requirements will be the last terms of the binomial factors of the trinomial.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Solve the first example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on each part of the question for students to answer.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students identify the correct factors, ask what should happen next.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a:t>
            </a:r>
            <a:r>
              <a:rPr lang="en" sz="1300">
                <a:solidFill>
                  <a:schemeClr val="dk1"/>
                </a:solidFill>
                <a:latin typeface="Calibri"/>
                <a:ea typeface="Calibri"/>
                <a:cs typeface="Calibri"/>
                <a:sym typeface="Calibri"/>
              </a:rPr>
              <a:t>n the online textbook) </a:t>
            </a:r>
            <a:r>
              <a:rPr lang="en" sz="1300">
                <a:solidFill>
                  <a:schemeClr val="dk1"/>
                </a:solidFill>
                <a:latin typeface="Calibri"/>
                <a:ea typeface="Calibri"/>
                <a:cs typeface="Calibri"/>
                <a:sym typeface="Calibri"/>
              </a:rPr>
              <a:t>When students are able to correctly say they should be placed as the last terms of the two binomial factors, click the Show/Hide button to reveal the factored form. A </a:t>
            </a:r>
            <a:r>
              <a:rPr lang="en" sz="1300" u="sng">
                <a:solidFill>
                  <a:schemeClr val="hlink"/>
                </a:solidFill>
                <a:latin typeface="Calibri"/>
                <a:ea typeface="Calibri"/>
                <a:cs typeface="Calibri"/>
                <a:sym typeface="Calibri"/>
                <a:hlinkClick r:id="rId2"/>
              </a:rPr>
              <a:t>video</a:t>
            </a:r>
            <a:r>
              <a:rPr lang="en" sz="1300">
                <a:solidFill>
                  <a:schemeClr val="dk1"/>
                </a:solidFill>
                <a:latin typeface="Calibri"/>
                <a:ea typeface="Calibri"/>
                <a:cs typeface="Calibri"/>
                <a:sym typeface="Calibri"/>
              </a:rPr>
              <a:t> has also been provided to explain the process.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allow students to solve the remaining problems individually.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students finish, ask if there are any questions.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you would like to use </a:t>
            </a:r>
            <a:r>
              <a:rPr lang="en" sz="1300" u="sng">
                <a:solidFill>
                  <a:schemeClr val="hlink"/>
                </a:solidFill>
                <a:latin typeface="Calibri"/>
                <a:ea typeface="Calibri"/>
                <a:cs typeface="Calibri"/>
                <a:sym typeface="Calibri"/>
                <a:hlinkClick r:id="rId3"/>
              </a:rPr>
              <a:t>digital algebra tiles</a:t>
            </a:r>
            <a:r>
              <a:rPr lang="en" sz="1300">
                <a:solidFill>
                  <a:schemeClr val="dk1"/>
                </a:solidFill>
                <a:latin typeface="Calibri"/>
                <a:ea typeface="Calibri"/>
                <a:cs typeface="Calibri"/>
                <a:sym typeface="Calibri"/>
              </a:rPr>
              <a:t> to model the process of factoring, extensive instructions are provided in the </a:t>
            </a:r>
            <a:r>
              <a:rPr lang="en" sz="1300" u="sng">
                <a:solidFill>
                  <a:schemeClr val="hlink"/>
                </a:solidFill>
                <a:latin typeface="Calibri"/>
                <a:ea typeface="Calibri"/>
                <a:cs typeface="Calibri"/>
                <a:sym typeface="Calibri"/>
                <a:hlinkClick r:id="rId4"/>
              </a:rPr>
              <a:t>online Teacher Guide</a:t>
            </a:r>
            <a:r>
              <a:rPr lang="en" sz="1300">
                <a:solidFill>
                  <a:schemeClr val="dk1"/>
                </a:solidFill>
                <a:latin typeface="Calibri"/>
                <a:ea typeface="Calibri"/>
                <a:cs typeface="Calibri"/>
                <a:sym typeface="Calibri"/>
              </a:rPr>
              <a:t> for this lesson activity. Remember you must be logged into your verified teacher account before you are able to access this resource (teacher and student accounts are free).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anticipated misconceptions, and the activity synthesis are included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 + 3)(𝑚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(𝑎 − 𝑏)(𝑎 − 10𝑏)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(𝑝 − 1)(𝑝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 + 𝑛)(𝑚 − 65𝑛)</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students place the trinomial into terms with descending degrees. For example, the terms in questions 1 and 4 need to be commuted.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Also, students may struggle to determine what operations to place within the binomial factors. Emphasize to students the role of the signs in the trinomial: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sign on the constant term,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alerts them as to whether the the signs in the binomial factors will be the same (+) or different (-). [Students will encounter trinomials where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negative in later lessons.]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In these trinomials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the sign on the linear term,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alerts them as to whether both signs are positive or negative.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to students that for “undoing FOIL” to be possible as a way to factor a polynomial, it must be a trinomial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If the coefficient of the first term of degree 2 is not 1, then this is not an effective way to factor the polynomial.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“undoing FOIL” to factor a trinomial, 𝑥2+𝑏𝑥+𝑐:</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Think: What are the factors of 𝑐?</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of these factors have a sum of 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factors that meet these requirements as the last terms of the binomial factors.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Multiply the binomials using FOIL to check your answer. The product should be the original trinomial.</a:t>
            </a:r>
            <a:endParaRPr b="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These factors do not produce the term −16𝑦 or the term +63.</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These factors do not produce the term −16𝑦 or the term +63.</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These factors do not produce the term −16𝑦.</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Use FOIL (the Distributive Property) on the factors to verify that they are equivalent to 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−16𝑦 +63.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Additional examples are available in the online textbook and include polynomials where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have opposite signs (when the value of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negative).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6.5.2.</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5 Co-Craft Questions: Speaking,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talk through the trial and error process to factor trinomials. Ask students to write down possible mathematical questions that could be asked to help them determine which factors could solve the problem. Invite students to compare their questions before starting the trial and error process. Listen for and amplify any questions involving factoring trinomials. The process of creating mathematical questions, without the pressure of producing answers or solutions, prompts students to make sense of the given information and to activate the language of mathematical questions. This work helps to prepare students to process the actual questions.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Learn more about this routine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View the instructional video</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3"/>
              </a:rPr>
              <a:t>follow along with the materials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4"/>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Flexibility and Choice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algebra tiles to help factoring by trial and error. Algebra tiles help represent algebraic equations and provide students with a visualization of the process of factoring polynomials and trinomials. Watch the video in </a:t>
            </a:r>
            <a:r>
              <a:rPr lang="en" sz="1300" u="sng">
                <a:solidFill>
                  <a:schemeClr val="hlink"/>
                </a:solidFill>
                <a:latin typeface="Calibri"/>
                <a:ea typeface="Calibri"/>
                <a:cs typeface="Calibri"/>
                <a:sym typeface="Calibri"/>
                <a:hlinkClick r:id="rId5"/>
              </a:rPr>
              <a:t>Factoring Trinomials with Leading Coefficients of 1</a:t>
            </a:r>
            <a:r>
              <a:rPr lang="en" sz="1300">
                <a:solidFill>
                  <a:schemeClr val="dk1"/>
                </a:solidFill>
                <a:latin typeface="Calibri"/>
                <a:ea typeface="Calibri"/>
                <a:cs typeface="Calibri"/>
                <a:sym typeface="Calibri"/>
              </a:rPr>
              <a:t> to see an example of how to use algebra tiles at the 2:00 mark.</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b="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chemeClr val="dk1"/>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students to a new way to factor trinomials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where the leading coefficient is not 1. Students will use trial and error to find the binomial factors.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answers, and the activity synthesis.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Introduce the trial and error process used to factor a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Explain this is similar to the Undoing FOIL process, but that it is made more complicated when the leading coefficient is not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Assign students partners to help them talk through the process of using trial and error to factor trinomials.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helpful rules as a class. Discuss each one.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each pair of students to work together to solve the remaining problems. Encourage them to share their reasoning as they use trial and error to factor the trinomials.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 </a:t>
            </a:r>
            <a:r>
              <a:rPr lang="en" sz="1300">
                <a:solidFill>
                  <a:schemeClr val="dk1"/>
                </a:solidFill>
                <a:latin typeface="Calibri"/>
                <a:ea typeface="Calibri"/>
                <a:cs typeface="Calibri"/>
                <a:sym typeface="Calibri"/>
              </a:rPr>
              <a:t>As you read through the steps, remind students to </a:t>
            </a:r>
            <a:r>
              <a:rPr b="1" lang="en" sz="1300">
                <a:solidFill>
                  <a:schemeClr val="dk1"/>
                </a:solidFill>
                <a:latin typeface="Calibri"/>
                <a:ea typeface="Calibri"/>
                <a:cs typeface="Calibri"/>
                <a:sym typeface="Calibri"/>
              </a:rPr>
              <a:t>Remember these helpful rules when factoring trinomials: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out the GCF first. (Step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is an important rule since it makes the remaining trinomial much simpler to factor. It may change the trinomial from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to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This would allow you to use the “undoing FOIL” process instead of trial and error.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middle term is negative and the last term is positive, the signs in the binomials must both be negative.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Only two negative numbers will result in a negative sum and a positive product.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leading coefficient is negative, so is the GCF.</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Factoring out the negative sign from the leading coefficient will make the trinomial simpler to factor.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leading term is not 1 and there is no GCF, then the first two terms of the binomial factors will multiply to equal the leading term.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means you can use trial and error to find the correct binomial factors.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provide suggestions for how to factor a trinomial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a:t>
            </a:r>
            <a:r>
              <a:rPr i="1" lang="en" sz="1300">
                <a:solidFill>
                  <a:schemeClr val="dk1"/>
                </a:solidFill>
                <a:latin typeface="Calibri"/>
                <a:ea typeface="Calibri"/>
                <a:cs typeface="Calibri"/>
                <a:sym typeface="Calibri"/>
              </a:rPr>
              <a:t>Undo FOIL</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provide suggestions for how to factor a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a:t>
            </a:r>
            <a:r>
              <a:rPr i="1" lang="en" sz="1300">
                <a:solidFill>
                  <a:schemeClr val="dk1"/>
                </a:solidFill>
                <a:latin typeface="Calibri"/>
                <a:ea typeface="Calibri"/>
                <a:cs typeface="Calibri"/>
                <a:sym typeface="Calibri"/>
              </a:rPr>
              <a:t>First, check to see if a GCF can be factored out from the trinomial.</a:t>
            </a:r>
            <a:endParaRPr i="1" sz="1300">
              <a:solidFill>
                <a:schemeClr val="dk1"/>
              </a:solidFill>
              <a:latin typeface="Calibri"/>
              <a:ea typeface="Calibri"/>
              <a:cs typeface="Calibri"/>
              <a:sym typeface="Calibri"/>
            </a:endParaRPr>
          </a:p>
          <a:p>
            <a:pPr indent="-311150" lvl="1" marL="13716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If yes, and a trinomial of the form 𝑥</a:t>
            </a:r>
            <a:r>
              <a:rPr baseline="30000" i="1"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 + 𝑏𝑥 + 𝑐 remains, then “Undo FOIL.”</a:t>
            </a:r>
            <a:endParaRPr i="1" sz="1300">
              <a:solidFill>
                <a:schemeClr val="dk1"/>
              </a:solidFill>
              <a:latin typeface="Calibri"/>
              <a:ea typeface="Calibri"/>
              <a:cs typeface="Calibri"/>
              <a:sym typeface="Calibri"/>
            </a:endParaRPr>
          </a:p>
          <a:p>
            <a:pPr indent="-311150" lvl="1" marL="13716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If yes or no, and a trinomial of the form 𝑎𝑥</a:t>
            </a:r>
            <a:r>
              <a:rPr baseline="30000" i="1"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 + 𝑏𝑥 + 𝑐 remains, try trial and error.</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a student to summarize in their own words the steps used when factoring a trinomial using trial and error. Display the steps shown at the start of the activity. Ask students if there is any point of confusion regarding these rules for factoring trinomials.</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middle term is positive, so the greater number in the binomials should be added, not subtracted.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answer is not completely factored. The first step is to factor out the GCF of 6</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Multiply the factors together to determine if you have 6</a:t>
            </a:r>
            <a:r>
              <a:rPr i="1" lang="en" sz="1300">
                <a:solidFill>
                  <a:schemeClr val="dk1"/>
                </a:solidFill>
                <a:latin typeface="Times New Roman"/>
                <a:ea typeface="Times New Roman"/>
                <a:cs typeface="Times New Roman"/>
                <a:sym typeface="Times New Roman"/>
              </a:rPr>
              <a:t>y</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+ 18</a:t>
            </a:r>
            <a:r>
              <a:rPr i="1" lang="en" sz="1300">
                <a:solidFill>
                  <a:schemeClr val="dk1"/>
                </a:solidFill>
                <a:latin typeface="Times New Roman"/>
                <a:ea typeface="Times New Roman"/>
                <a:cs typeface="Times New Roman"/>
                <a:sym typeface="Times New Roman"/>
              </a:rPr>
              <a:t>y</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last term of the trinomial is negative, so the binomials should have opposite signs. After removing the GCF of 6</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the trinomial is not correctly factored.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Additional examples are available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including where a GCF needs to be factored and hints for narrowing down extensive searches.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middle term is negative and the last term is positive, the signs in the binomials must both be negative.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we factor an expression, we always look for a greatest common factor first. If the expression does not have a greatest common factor, there cannot be one in its factors either. This may help us eliminate some of the possible factor combinations.</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have already learned one way to factor trinomials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In this activity, they will be introduced to the “𝑎𝑐” method, which works on any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also learn to recognize situations where they can substitute the variable 𝑢 for an expression, which leaves them a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which is much more recognizable to factor.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Open the activity by introducing the “𝑎𝑐” method to students. Explain that this method will allow them to factor any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Tell students that while this is a new way to factor trinomials, it is based on skills that they have already learned. Read through each step, stopping to address any confusion as needed.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the steps visible to the class and work through the first problem. This will help solidify the process using the “𝑎𝑐” method.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students are feeling less confident in the process, allow them to work in pairs as they complete questions 2 – 3. This will encourage them to talk out the process as they learn a new method to factor trinomials.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Steps 4 – 5 of the Launch will be included on the next slide with additional questions, answers, and the activity synthesis.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4(2𝑥 − 3)(2𝑥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(3𝑦 + 5)(2𝑦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3𝑧(8𝑧 + 3)(2𝑧 − 5)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Continuation of the activity questions, answers, and the activity synthesis are included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 </a:t>
            </a:r>
            <a:r>
              <a:rPr lang="en" sz="1300">
                <a:solidFill>
                  <a:schemeClr val="dk1"/>
                </a:solidFill>
                <a:latin typeface="Calibri"/>
                <a:ea typeface="Calibri"/>
                <a:cs typeface="Calibri"/>
                <a:sym typeface="Calibri"/>
              </a:rPr>
              <a:t>continued from previous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As a class, read the text on factoring by substitution that precedes question 4. To provide a hint for question 4, display the equation 𝑢 = 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using this equation to substitute, students will find a trinomial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that they will recognize.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Allow time for students to complete questions 4 – 6. Pause for student questions about using substitution to factor before moving to the 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answers and the activity synthesis.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(𝑥 − 3)(𝑥 − 1) [HINT: Let </a:t>
            </a:r>
            <a:r>
              <a:rPr i="1" lang="en" sz="1300">
                <a:solidFill>
                  <a:schemeClr val="dk1"/>
                </a:solidFill>
                <a:latin typeface="Times New Roman"/>
                <a:ea typeface="Times New Roman"/>
                <a:cs typeface="Times New Roman"/>
                <a:sym typeface="Times New Roman"/>
              </a:rPr>
              <a:t>u</a:t>
            </a:r>
            <a:r>
              <a:rPr lang="en" sz="1300">
                <a:solidFill>
                  <a:schemeClr val="dk1"/>
                </a:solidFill>
                <a:latin typeface="Calibri"/>
                <a:ea typeface="Calibri"/>
                <a:cs typeface="Calibri"/>
                <a:sym typeface="Calibri"/>
              </a:rPr>
              <a:t> = (𝑥 – 5) which yields ((𝑥 – 5) + 2)((𝑥 – 5) + 4) and simplifies to the answer given.]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learned two new ways to factor trinomials. By using the “𝑎𝑐” method, students can solve any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Ask the class as a whole to brainstorm the steps used in the “𝑎𝑐” method. If needed, repost the steps given on the previous slide (the steps are also given on the Additional Resources slide after the Self Check).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By using substitution, some trinomials that could not previously be factored using the methods we know will now seem to have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Ask students to name sample values for which 𝑢 could be substituted in a polynomial: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(𝑥 − 7)].</a:t>
            </a:r>
            <a:endParaRPr b="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using the FOIL method (Distributive Property) to check to make sure the answer is equivalent to the starting polynomial.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These factors do not multiply to the correct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term.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These factors do not multiply to the correct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term.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These factors do not multiply to neither the correct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nor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term.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Additional examples are available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including how to factor using substitution.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Trial and error;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6(</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Substitution;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Points to Emphasize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are still struggling to identify which method to use, encourage them to develop a set of questions they can pose to themselves like a checklist. For instance, “Is there a coefficient on the squared term?” or “Is there a GCF that can be factored out?” Remind them that the “</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method works for any trinomial of the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opportunities to review and practice how to factor polynomial expressions again in Unit 8 when they use factoring to solve quadratic equations.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understanding of key points from the lesson, discuss each of the following ways to factor trinomials: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factor a trinomial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undo FOIL to find the binomial factors: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Write the factors as two binomials with the first terms 𝑥.</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two numbers that multiply to 𝑐 and add to 𝑏.</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these numbers as the last terms of the binomial factors.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Check by multiplying the factors together.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factor a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use the trial and error method: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any GCF.</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all the factor pairs of the first term.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all the factor pairs of the third term.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Test all the possible combinations of the factors until the correct product is found.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Check by multiplying the factors together.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another way to factor a trinomial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use the “𝑎𝑐” method: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This method works on any trinomial of the form 𝑎𝑥</a:t>
            </a:r>
            <a:r>
              <a:rPr b="1" baseline="30000" lang="en" sz="1300">
                <a:solidFill>
                  <a:schemeClr val="dk1"/>
                </a:solidFill>
                <a:latin typeface="Calibri"/>
                <a:ea typeface="Calibri"/>
                <a:cs typeface="Calibri"/>
                <a:sym typeface="Calibri"/>
              </a:rPr>
              <a:t>2</a:t>
            </a:r>
            <a:r>
              <a:rPr b="1" lang="en" sz="1300">
                <a:solidFill>
                  <a:schemeClr val="dk1"/>
                </a:solidFill>
                <a:latin typeface="Calibri"/>
                <a:ea typeface="Calibri"/>
                <a:cs typeface="Calibri"/>
                <a:sym typeface="Calibri"/>
              </a:rPr>
              <a:t> + 𝑏𝑥 + 𝑐.</a:t>
            </a:r>
            <a:endParaRPr b="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any GCF.</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the product 𝑎𝑐.</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two numbers, 𝑚 and 𝑛, that multiply to 𝑎𝑐 and add to 𝑏.</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Split the middle term using 𝑚 and 𝑛: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𝑚𝑥 + 𝑛𝑥 + 𝑐.</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by grouping.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Check by multiplying the factors together.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factor a polynomial that does not appear to be written in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use substitution: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any GCF.</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Substitute 𝑢 for a common expression in the first terms.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Factor as if the trinomial is of the form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Replace 𝑢 with the original value.</a:t>
            </a:r>
            <a:endParaRPr b="1"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8.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g"/><Relationship Id="rId4" Type="http://schemas.openxmlformats.org/officeDocument/2006/relationships/hyperlink" Target="https://youtu.be/U3Asn5LcHR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1" Type="http://schemas.openxmlformats.org/officeDocument/2006/relationships/hyperlink" Target="http://www.youtube.com/watch?v=yUE8D1e0qZg" TargetMode="External"/><Relationship Id="rId10" Type="http://schemas.openxmlformats.org/officeDocument/2006/relationships/hyperlink" Target="https://youtu.be/yUE8D1e0qZg" TargetMode="External"/><Relationship Id="rId12" Type="http://schemas.openxmlformats.org/officeDocument/2006/relationships/image" Target="../media/image29.jpg"/><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1.jpg"/><Relationship Id="rId4" Type="http://schemas.openxmlformats.org/officeDocument/2006/relationships/hyperlink" Target="https://youtu.be/yUE8D1e0qZg" TargetMode="External"/><Relationship Id="rId9" Type="http://schemas.openxmlformats.org/officeDocument/2006/relationships/hyperlink" Target="https://youtu.be/yUE8D1e0qZg" TargetMode="External"/><Relationship Id="rId5" Type="http://schemas.openxmlformats.org/officeDocument/2006/relationships/hyperlink" Target="https://youtu.be/yUE8D1e0qZg" TargetMode="External"/><Relationship Id="rId6" Type="http://schemas.openxmlformats.org/officeDocument/2006/relationships/hyperlink" Target="https://youtu.be/yUE8D1e0qZg" TargetMode="External"/><Relationship Id="rId7" Type="http://schemas.openxmlformats.org/officeDocument/2006/relationships/hyperlink" Target="https://youtu.be/yUE8D1e0qZg" TargetMode="External"/><Relationship Id="rId8" Type="http://schemas.openxmlformats.org/officeDocument/2006/relationships/hyperlink" Target="https://youtu.be/yUE8D1e0qZ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1.jp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Working with Polynomials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6.5 Factor Trinomials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{8A847C9E-49FD-4250-BD2C-58F2BF45ECBB}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5674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Factor trinomials</a:t>
            </a:r>
            <a:r>
              <a:rPr lang="en">
                <a:solidFill>
                  <a:srgbClr val="F3F3F3"/>
                </a:solidFill>
              </a:rPr>
              <a:t> of the form </a:t>
            </a:r>
            <a:br>
              <a:rPr lang="en">
                <a:solidFill>
                  <a:srgbClr val="F3F3F3"/>
                </a:solidFill>
              </a:rPr>
            </a:br>
            <a:r>
              <a:rPr i="1" lang="en">
                <a:solidFill>
                  <a:srgbClr val="F3F3F3"/>
                </a:solidFill>
                <a:latin typeface="Times New Roman"/>
                <a:ea typeface="Times New Roman"/>
                <a:cs typeface="Times New Roman"/>
                <a:sym typeface="Times New Roman"/>
              </a:rPr>
              <a:t>x</a:t>
            </a:r>
            <a:r>
              <a:rPr baseline="30000" lang="en">
                <a:solidFill>
                  <a:srgbClr val="F3F3F3"/>
                </a:solidFill>
              </a:rPr>
              <a:t>2</a:t>
            </a:r>
            <a:r>
              <a:rPr lang="en">
                <a:solidFill>
                  <a:srgbClr val="F3F3F3"/>
                </a:solidFill>
              </a:rPr>
              <a:t> + </a:t>
            </a:r>
            <a:r>
              <a:rPr i="1" lang="en">
                <a:solidFill>
                  <a:srgbClr val="F3F3F3"/>
                </a:solidFill>
                <a:latin typeface="Times New Roman"/>
                <a:ea typeface="Times New Roman"/>
                <a:cs typeface="Times New Roman"/>
                <a:sym typeface="Times New Roman"/>
              </a:rPr>
              <a:t>bx</a:t>
            </a:r>
            <a:r>
              <a:rPr lang="en">
                <a:solidFill>
                  <a:srgbClr val="F3F3F3"/>
                </a:solidFill>
              </a:rPr>
              <a:t> + </a:t>
            </a:r>
            <a:r>
              <a:rPr i="1" lang="en">
                <a:solidFill>
                  <a:srgbClr val="F3F3F3"/>
                </a:solidFill>
                <a:latin typeface="Times New Roman"/>
                <a:ea typeface="Times New Roman"/>
                <a:cs typeface="Times New Roman"/>
                <a:sym typeface="Times New Roman"/>
              </a:rPr>
              <a:t>c</a:t>
            </a:r>
            <a:r>
              <a:rPr lang="en">
                <a:solidFill>
                  <a:srgbClr val="F3F3F3"/>
                </a:solidFill>
              </a:rPr>
              <a:t>.</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Factor trinomials</a:t>
            </a:r>
            <a:r>
              <a:rPr lang="en">
                <a:solidFill>
                  <a:srgbClr val="F3F3F3"/>
                </a:solidFill>
              </a:rPr>
              <a:t> of the form </a:t>
            </a:r>
            <a:br>
              <a:rPr lang="en">
                <a:solidFill>
                  <a:srgbClr val="F3F3F3"/>
                </a:solidFill>
              </a:rPr>
            </a:br>
            <a:r>
              <a:rPr i="1" lang="en">
                <a:solidFill>
                  <a:srgbClr val="F3F3F3"/>
                </a:solidFill>
                <a:latin typeface="Times New Roman"/>
                <a:ea typeface="Times New Roman"/>
                <a:cs typeface="Times New Roman"/>
                <a:sym typeface="Times New Roman"/>
              </a:rPr>
              <a:t>ax</a:t>
            </a:r>
            <a:r>
              <a:rPr baseline="30000" lang="en">
                <a:solidFill>
                  <a:srgbClr val="F3F3F3"/>
                </a:solidFill>
              </a:rPr>
              <a:t>2</a:t>
            </a:r>
            <a:r>
              <a:rPr lang="en">
                <a:solidFill>
                  <a:srgbClr val="F3F3F3"/>
                </a:solidFill>
              </a:rPr>
              <a:t> + </a:t>
            </a:r>
            <a:r>
              <a:rPr i="1" lang="en">
                <a:solidFill>
                  <a:srgbClr val="F3F3F3"/>
                </a:solidFill>
                <a:latin typeface="Times New Roman"/>
                <a:ea typeface="Times New Roman"/>
                <a:cs typeface="Times New Roman"/>
                <a:sym typeface="Times New Roman"/>
              </a:rPr>
              <a:t>bx</a:t>
            </a:r>
            <a:r>
              <a:rPr lang="en">
                <a:solidFill>
                  <a:srgbClr val="F3F3F3"/>
                </a:solidFill>
              </a:rPr>
              <a:t> + </a:t>
            </a:r>
            <a:r>
              <a:rPr i="1" lang="en">
                <a:solidFill>
                  <a:srgbClr val="F3F3F3"/>
                </a:solidFill>
                <a:latin typeface="Times New Roman"/>
                <a:ea typeface="Times New Roman"/>
                <a:cs typeface="Times New Roman"/>
                <a:sym typeface="Times New Roman"/>
              </a:rPr>
              <a:t>c</a:t>
            </a:r>
            <a:r>
              <a:rPr lang="en">
                <a:solidFill>
                  <a:srgbClr val="F3F3F3"/>
                </a:solidFill>
              </a:rPr>
              <a:t> </a:t>
            </a:r>
            <a:r>
              <a:rPr b="1" lang="en">
                <a:solidFill>
                  <a:srgbClr val="F3F3F3"/>
                </a:solidFill>
              </a:rPr>
              <a:t>using trial and error.</a:t>
            </a:r>
            <a:r>
              <a:rPr lang="en">
                <a:solidFill>
                  <a:srgbClr val="F3F3F3"/>
                </a:solidFill>
              </a:rPr>
              <a:t> </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lang="en">
                <a:solidFill>
                  <a:srgbClr val="F3F3F3"/>
                </a:solidFill>
              </a:rPr>
              <a:t>Factor trinomials of the form </a:t>
            </a:r>
            <a:r>
              <a:rPr i="1" lang="en">
                <a:solidFill>
                  <a:srgbClr val="F3F3F3"/>
                </a:solidFill>
                <a:latin typeface="Times New Roman"/>
                <a:ea typeface="Times New Roman"/>
                <a:cs typeface="Times New Roman"/>
                <a:sym typeface="Times New Roman"/>
              </a:rPr>
              <a:t>ax</a:t>
            </a:r>
            <a:r>
              <a:rPr baseline="30000" lang="en">
                <a:solidFill>
                  <a:srgbClr val="F3F3F3"/>
                </a:solidFill>
              </a:rPr>
              <a:t>2</a:t>
            </a:r>
            <a:r>
              <a:rPr lang="en">
                <a:solidFill>
                  <a:srgbClr val="F3F3F3"/>
                </a:solidFill>
              </a:rPr>
              <a:t> + </a:t>
            </a:r>
            <a:r>
              <a:rPr i="1" lang="en">
                <a:solidFill>
                  <a:srgbClr val="F3F3F3"/>
                </a:solidFill>
                <a:latin typeface="Times New Roman"/>
                <a:ea typeface="Times New Roman"/>
                <a:cs typeface="Times New Roman"/>
                <a:sym typeface="Times New Roman"/>
              </a:rPr>
              <a:t>bx</a:t>
            </a:r>
            <a:r>
              <a:rPr lang="en">
                <a:solidFill>
                  <a:srgbClr val="F3F3F3"/>
                </a:solidFill>
              </a:rPr>
              <a:t> + </a:t>
            </a:r>
            <a:r>
              <a:rPr i="1" lang="en">
                <a:solidFill>
                  <a:srgbClr val="F3F3F3"/>
                </a:solidFill>
                <a:latin typeface="Times New Roman"/>
                <a:ea typeface="Times New Roman"/>
                <a:cs typeface="Times New Roman"/>
                <a:sym typeface="Times New Roman"/>
              </a:rPr>
              <a:t>c</a:t>
            </a:r>
            <a:r>
              <a:rPr lang="en">
                <a:solidFill>
                  <a:srgbClr val="F3F3F3"/>
                </a:solidFill>
              </a:rPr>
              <a:t> </a:t>
            </a:r>
            <a:r>
              <a:rPr b="1" lang="en">
                <a:solidFill>
                  <a:srgbClr val="F3F3F3"/>
                </a:solidFill>
              </a:rPr>
              <a:t>using the “</a:t>
            </a:r>
            <a:r>
              <a:rPr b="1" i="1" lang="en">
                <a:solidFill>
                  <a:srgbClr val="F3F3F3"/>
                </a:solidFill>
                <a:latin typeface="Times New Roman"/>
                <a:ea typeface="Times New Roman"/>
                <a:cs typeface="Times New Roman"/>
                <a:sym typeface="Times New Roman"/>
              </a:rPr>
              <a:t>ac</a:t>
            </a:r>
            <a:r>
              <a:rPr b="1" lang="en">
                <a:solidFill>
                  <a:srgbClr val="F3F3F3"/>
                </a:solidFill>
              </a:rPr>
              <a:t>” method</a:t>
            </a:r>
            <a:r>
              <a:rPr lang="en">
                <a:solidFill>
                  <a:srgbClr val="F3F3F3"/>
                </a:solidFill>
              </a:rPr>
              <a:t>.</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lang="en">
                <a:solidFill>
                  <a:srgbClr val="F3F3F3"/>
                </a:solidFill>
              </a:rPr>
              <a:t>Factor trinomials </a:t>
            </a:r>
            <a:r>
              <a:rPr b="1" lang="en">
                <a:solidFill>
                  <a:srgbClr val="F3F3F3"/>
                </a:solidFill>
              </a:rPr>
              <a:t>using substitution</a:t>
            </a:r>
            <a:r>
              <a:rPr lang="en">
                <a:solidFill>
                  <a:srgbClr val="F3F3F3"/>
                </a:solidFill>
              </a:rPr>
              <a:t>.</a:t>
            </a:r>
            <a:endParaRPr>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879251" y="1633174"/>
            <a:ext cx="3065200" cy="2043475"/>
          </a:xfrm>
          <a:prstGeom prst="rect">
            <a:avLst/>
          </a:prstGeom>
          <a:noFill/>
          <a:ln>
            <a:noFill/>
          </a:ln>
        </p:spPr>
      </p:pic>
      <p:sp>
        <p:nvSpPr>
          <p:cNvPr id="115" name="Google Shape;115;p17"/>
          <p:cNvSpPr txBox="1"/>
          <p:nvPr>
            <p:ph idx="12" type="sldNum"/>
          </p:nvPr>
        </p:nvSpPr>
        <p:spPr>
          <a:xfrm>
            <a:off x="8283608" y="469100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9100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6.5 Factor Trinomials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219900" y="960125"/>
            <a:ext cx="4855200" cy="38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9250" lvl="0" marL="457200" rtl="0" algn="l">
              <a:spcBef>
                <a:spcPts val="1200"/>
              </a:spcBef>
              <a:spcAft>
                <a:spcPts val="0"/>
              </a:spcAft>
              <a:buSzPts val="1900"/>
              <a:buChar char="●"/>
            </a:pPr>
            <a:r>
              <a:rPr b="1" lang="en" sz="1900"/>
              <a:t>Binomial</a:t>
            </a:r>
            <a:endParaRPr b="1" sz="1900"/>
          </a:p>
          <a:p>
            <a:pPr indent="-342900" lvl="1" marL="914400" rtl="0" algn="l">
              <a:lnSpc>
                <a:spcPct val="100000"/>
              </a:lnSpc>
              <a:spcBef>
                <a:spcPts val="0"/>
              </a:spcBef>
              <a:spcAft>
                <a:spcPts val="0"/>
              </a:spcAft>
              <a:buSzPts val="1800"/>
              <a:buChar char="○"/>
            </a:pPr>
            <a:r>
              <a:rPr lang="en" sz="1800"/>
              <a:t>An algebraic expression with </a:t>
            </a:r>
            <a:br>
              <a:rPr lang="en" sz="1800"/>
            </a:br>
            <a:r>
              <a:rPr lang="en" sz="1800"/>
              <a:t>two terms.</a:t>
            </a:r>
            <a:endParaRPr i="1" sz="1800"/>
          </a:p>
          <a:p>
            <a:pPr indent="-349250" lvl="0" marL="457200" rtl="0" algn="l">
              <a:spcBef>
                <a:spcPts val="0"/>
              </a:spcBef>
              <a:spcAft>
                <a:spcPts val="0"/>
              </a:spcAft>
              <a:buSzPts val="1900"/>
              <a:buChar char="●"/>
            </a:pPr>
            <a:r>
              <a:rPr b="1" lang="en" sz="1900"/>
              <a:t>Trinomial</a:t>
            </a:r>
            <a:endParaRPr b="1" sz="1900"/>
          </a:p>
          <a:p>
            <a:pPr indent="-342900" lvl="1" marL="914400" rtl="0" algn="l">
              <a:lnSpc>
                <a:spcPct val="100000"/>
              </a:lnSpc>
              <a:spcBef>
                <a:spcPts val="0"/>
              </a:spcBef>
              <a:spcAft>
                <a:spcPts val="0"/>
              </a:spcAft>
              <a:buSzPts val="1800"/>
              <a:buChar char="○"/>
            </a:pPr>
            <a:r>
              <a:rPr lang="en" sz="1800"/>
              <a:t>An algebraic expression with </a:t>
            </a:r>
            <a:br>
              <a:rPr lang="en" sz="1800"/>
            </a:br>
            <a:r>
              <a:rPr lang="en" sz="1800"/>
              <a:t>three terms.</a:t>
            </a:r>
            <a:endParaRPr sz="1800"/>
          </a:p>
          <a:p>
            <a:pPr indent="-349250" lvl="0" marL="457200" rtl="0" algn="l">
              <a:spcBef>
                <a:spcPts val="0"/>
              </a:spcBef>
              <a:spcAft>
                <a:spcPts val="0"/>
              </a:spcAft>
              <a:buSzPts val="1900"/>
              <a:buChar char="●"/>
            </a:pPr>
            <a:r>
              <a:rPr b="1" lang="en" sz="1900"/>
              <a:t>Polynomial</a:t>
            </a:r>
            <a:endParaRPr b="1" sz="1900"/>
          </a:p>
          <a:p>
            <a:pPr indent="-342900" lvl="1" marL="914400" rtl="0" algn="l">
              <a:lnSpc>
                <a:spcPct val="100000"/>
              </a:lnSpc>
              <a:spcBef>
                <a:spcPts val="0"/>
              </a:spcBef>
              <a:spcAft>
                <a:spcPts val="0"/>
              </a:spcAft>
              <a:buSzPts val="1800"/>
              <a:buChar char="○"/>
            </a:pPr>
            <a:r>
              <a:rPr lang="en" sz="1800"/>
              <a:t>An algebraic expression containing one or more monomials combined with addition or subtraction.</a:t>
            </a:r>
            <a:endParaRPr sz="1800"/>
          </a:p>
        </p:txBody>
      </p:sp>
      <p:sp>
        <p:nvSpPr>
          <p:cNvPr id="123" name="Google Shape;123;p18"/>
          <p:cNvSpPr txBox="1"/>
          <p:nvPr>
            <p:ph idx="2" type="body"/>
          </p:nvPr>
        </p:nvSpPr>
        <p:spPr>
          <a:xfrm>
            <a:off x="4952575" y="960125"/>
            <a:ext cx="4072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49250" lvl="0" marL="457200" rtl="0" algn="l">
              <a:spcBef>
                <a:spcPts val="1200"/>
              </a:spcBef>
              <a:spcAft>
                <a:spcPts val="0"/>
              </a:spcAft>
              <a:buSzPts val="1900"/>
              <a:buChar char="●"/>
            </a:pPr>
            <a:r>
              <a:rPr b="1" lang="en" sz="1900"/>
              <a:t>Factoring</a:t>
            </a:r>
            <a:endParaRPr b="1" sz="1900"/>
          </a:p>
          <a:p>
            <a:pPr indent="-355600" lvl="1" marL="914400" rtl="0" algn="l">
              <a:lnSpc>
                <a:spcPct val="100000"/>
              </a:lnSpc>
              <a:spcBef>
                <a:spcPts val="0"/>
              </a:spcBef>
              <a:spcAft>
                <a:spcPts val="0"/>
              </a:spcAft>
              <a:buSzPts val="2000"/>
              <a:buChar char="○"/>
            </a:pPr>
            <a:r>
              <a:rPr lang="en" sz="1800"/>
              <a:t>Determining the numbers or expressions that multiply to a specific product.</a:t>
            </a:r>
            <a:r>
              <a:rPr lang="en"/>
              <a:t> </a:t>
            </a:r>
            <a:endParaRPr/>
          </a:p>
          <a:p>
            <a:pPr indent="-349250" lvl="0" marL="457200" rtl="0" algn="l">
              <a:spcBef>
                <a:spcPts val="0"/>
              </a:spcBef>
              <a:spcAft>
                <a:spcPts val="0"/>
              </a:spcAft>
              <a:buSzPts val="1900"/>
              <a:buChar char="●"/>
            </a:pPr>
            <a:r>
              <a:rPr b="1" lang="en" sz="1900"/>
              <a:t>Greatest common factor [GCF]</a:t>
            </a:r>
            <a:endParaRPr b="1" sz="1900"/>
          </a:p>
          <a:p>
            <a:pPr indent="-342900" lvl="1" marL="914400" rtl="0" algn="l">
              <a:lnSpc>
                <a:spcPct val="100000"/>
              </a:lnSpc>
              <a:spcBef>
                <a:spcPts val="0"/>
              </a:spcBef>
              <a:spcAft>
                <a:spcPts val="0"/>
              </a:spcAft>
              <a:buSzPts val="1800"/>
              <a:buChar char="○"/>
            </a:pPr>
            <a:r>
              <a:rPr lang="en" sz="1800"/>
              <a:t>The largest expression that is a factor of all given expressions.</a:t>
            </a:r>
            <a:endParaRPr sz="1800"/>
          </a:p>
        </p:txBody>
      </p:sp>
      <p:sp>
        <p:nvSpPr>
          <p:cNvPr id="124" name="Google Shape;124;p18"/>
          <p:cNvSpPr txBox="1"/>
          <p:nvPr>
            <p:ph idx="12" type="sldNum"/>
          </p:nvPr>
        </p:nvSpPr>
        <p:spPr>
          <a:xfrm>
            <a:off x="8283608" y="469100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9100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6.5 Factor Trinomials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1" name="Google Shape;131;p19"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Reversing the Process</a:t>
            </a:r>
            <a:endParaRPr>
              <a:solidFill>
                <a:srgbClr val="005047"/>
              </a:solidFill>
            </a:endParaRPr>
          </a:p>
        </p:txBody>
      </p:sp>
      <p:sp>
        <p:nvSpPr>
          <p:cNvPr id="138" name="Google Shape;138;p20"/>
          <p:cNvSpPr txBox="1"/>
          <p:nvPr>
            <p:ph idx="1" type="body"/>
          </p:nvPr>
        </p:nvSpPr>
        <p:spPr>
          <a:xfrm>
            <a:off x="311700" y="1007750"/>
            <a:ext cx="54285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t>We want to factor </a:t>
            </a:r>
            <a:r>
              <a:rPr i="1" lang="en" sz="2300">
                <a:latin typeface="Times New Roman"/>
                <a:ea typeface="Times New Roman"/>
                <a:cs typeface="Times New Roman"/>
                <a:sym typeface="Times New Roman"/>
              </a:rPr>
              <a:t>q</a:t>
            </a:r>
            <a:r>
              <a:rPr baseline="30000" lang="en" sz="2300"/>
              <a:t>2</a:t>
            </a:r>
            <a:r>
              <a:rPr lang="en" sz="2300"/>
              <a:t> + 10</a:t>
            </a:r>
            <a:r>
              <a:rPr i="1" lang="en" sz="2300">
                <a:latin typeface="Times New Roman"/>
                <a:ea typeface="Times New Roman"/>
                <a:cs typeface="Times New Roman"/>
                <a:sym typeface="Times New Roman"/>
              </a:rPr>
              <a:t>q</a:t>
            </a:r>
            <a:r>
              <a:rPr lang="en" sz="2300"/>
              <a:t> + 24 by reversing the process of FOIL.</a:t>
            </a:r>
            <a:endParaRPr sz="2300"/>
          </a:p>
          <a:p>
            <a:pPr indent="-374650" lvl="0" marL="457200" rtl="0" algn="l">
              <a:lnSpc>
                <a:spcPct val="100000"/>
              </a:lnSpc>
              <a:spcBef>
                <a:spcPts val="1000"/>
              </a:spcBef>
              <a:spcAft>
                <a:spcPts val="0"/>
              </a:spcAft>
              <a:buSzPts val="2300"/>
              <a:buAutoNum type="arabicPeriod"/>
            </a:pPr>
            <a:r>
              <a:rPr lang="en" sz="2300"/>
              <a:t>Find all the different combinations of factors of 24. Then, find the sum of each pair of factors. </a:t>
            </a:r>
            <a:endParaRPr sz="2300"/>
          </a:p>
          <a:p>
            <a:pPr indent="-374650" lvl="0" marL="457200" rtl="0" algn="l">
              <a:lnSpc>
                <a:spcPct val="100000"/>
              </a:lnSpc>
              <a:spcBef>
                <a:spcPts val="1000"/>
              </a:spcBef>
              <a:spcAft>
                <a:spcPts val="0"/>
              </a:spcAft>
              <a:buSzPts val="2300"/>
              <a:buAutoNum type="arabicPeriod"/>
            </a:pPr>
            <a:r>
              <a:rPr lang="en" sz="2300"/>
              <a:t>Identify the pair of factors that fits the situation. What is the factored expression? </a:t>
            </a:r>
            <a:br>
              <a:rPr lang="en" sz="2300"/>
            </a:br>
            <a:r>
              <a:rPr lang="en" sz="2300"/>
              <a:t>(</a:t>
            </a:r>
            <a:r>
              <a:rPr i="1" lang="en" sz="2300">
                <a:latin typeface="Times New Roman"/>
                <a:ea typeface="Times New Roman"/>
                <a:cs typeface="Times New Roman"/>
                <a:sym typeface="Times New Roman"/>
              </a:rPr>
              <a:t>q</a:t>
            </a:r>
            <a:r>
              <a:rPr lang="en" sz="2300"/>
              <a:t> + ⬜)(</a:t>
            </a:r>
            <a:r>
              <a:rPr i="1" lang="en" sz="2300">
                <a:latin typeface="Times New Roman"/>
                <a:ea typeface="Times New Roman"/>
                <a:cs typeface="Times New Roman"/>
                <a:sym typeface="Times New Roman"/>
              </a:rPr>
              <a:t>q</a:t>
            </a:r>
            <a:r>
              <a:rPr lang="en" sz="2300"/>
              <a:t> + ⬜)</a:t>
            </a:r>
            <a:endParaRPr sz="2300"/>
          </a:p>
        </p:txBody>
      </p:sp>
      <p:graphicFrame>
        <p:nvGraphicFramePr>
          <p:cNvPr descr="A 2-column table where the first row serves as the headers. The first column in row 1 is labeled the factors of 24. The second column in row 1 is labeled sum of the factors. Row 2 contains an example. In column 1 of row 2 are the numbers 1 comma 24. In column 2 of row 2 is 1 plus 24 equals 25. In all of the remaining cells of rows 3, 4, and 5 there are blank spaces to be filled in. " id="139" name="Google Shape;139;p20" title="Table for Factor pairs of 24 "/>
          <p:cNvGraphicFramePr/>
          <p:nvPr/>
        </p:nvGraphicFramePr>
        <p:xfrm>
          <a:off x="6044325" y="1272638"/>
          <a:ext cx="3000000" cy="3000000"/>
        </p:xfrm>
        <a:graphic>
          <a:graphicData uri="http://schemas.openxmlformats.org/drawingml/2006/table">
            <a:tbl>
              <a:tblPr>
                <a:noFill/>
                <a:tableStyleId>{8A847C9E-49FD-4250-BD2C-58F2BF45ECBB}</a:tableStyleId>
              </a:tblPr>
              <a:tblGrid>
                <a:gridCol w="1448700"/>
                <a:gridCol w="1448700"/>
              </a:tblGrid>
              <a:tr h="381000">
                <a:tc>
                  <a:txBody>
                    <a:bodyPr/>
                    <a:lstStyle/>
                    <a:p>
                      <a:pPr indent="0" lvl="0" marL="0" rtl="0" algn="ctr">
                        <a:spcBef>
                          <a:spcPts val="0"/>
                        </a:spcBef>
                        <a:spcAft>
                          <a:spcPts val="0"/>
                        </a:spcAft>
                        <a:buNone/>
                      </a:pPr>
                      <a:r>
                        <a:rPr b="1" lang="en" sz="2400">
                          <a:solidFill>
                            <a:srgbClr val="FFFFFF"/>
                          </a:solidFill>
                          <a:latin typeface="Noto Sans"/>
                          <a:ea typeface="Noto Sans"/>
                          <a:cs typeface="Noto Sans"/>
                          <a:sym typeface="Noto Sans"/>
                        </a:rPr>
                        <a:t>Factors of 24</a:t>
                      </a:r>
                      <a:endParaRPr b="1" sz="24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2400">
                          <a:solidFill>
                            <a:srgbClr val="FFFFFF"/>
                          </a:solidFill>
                          <a:latin typeface="Noto Sans"/>
                          <a:ea typeface="Noto Sans"/>
                          <a:cs typeface="Noto Sans"/>
                          <a:sym typeface="Noto Sans"/>
                        </a:rPr>
                        <a:t>Sum of factors</a:t>
                      </a:r>
                      <a:endParaRPr b="1" sz="24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sz="1900">
                          <a:latin typeface="Noto Sans"/>
                          <a:ea typeface="Noto Sans"/>
                          <a:cs typeface="Noto Sans"/>
                          <a:sym typeface="Noto Sans"/>
                        </a:rPr>
                        <a:t>1, 24</a:t>
                      </a:r>
                      <a:endParaRPr sz="19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1900">
                          <a:latin typeface="Noto Sans"/>
                          <a:ea typeface="Noto Sans"/>
                          <a:cs typeface="Noto Sans"/>
                          <a:sym typeface="Noto Sans"/>
                        </a:rPr>
                        <a:t>1 + 24 = 25</a:t>
                      </a:r>
                      <a:endParaRPr sz="19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2400">
                          <a:latin typeface="Noto Sans"/>
                          <a:ea typeface="Noto Sans"/>
                          <a:cs typeface="Noto Sans"/>
                          <a:sym typeface="Noto Sans"/>
                        </a:rPr>
                        <a:t>_____</a:t>
                      </a:r>
                      <a:endParaRPr sz="24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400">
                          <a:solidFill>
                            <a:schemeClr val="dk1"/>
                          </a:solidFill>
                          <a:latin typeface="Noto Sans"/>
                          <a:ea typeface="Noto Sans"/>
                          <a:cs typeface="Noto Sans"/>
                          <a:sym typeface="Noto Sans"/>
                        </a:rPr>
                        <a:t>_____</a:t>
                      </a:r>
                      <a:endParaRPr sz="24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 sz="2400">
                          <a:solidFill>
                            <a:schemeClr val="dk1"/>
                          </a:solidFill>
                          <a:latin typeface="Noto Sans"/>
                          <a:ea typeface="Noto Sans"/>
                          <a:cs typeface="Noto Sans"/>
                          <a:sym typeface="Noto Sans"/>
                        </a:rPr>
                        <a:t>_____</a:t>
                      </a:r>
                      <a:endParaRPr sz="24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400">
                          <a:solidFill>
                            <a:schemeClr val="dk1"/>
                          </a:solidFill>
                          <a:latin typeface="Noto Sans"/>
                          <a:ea typeface="Noto Sans"/>
                          <a:cs typeface="Noto Sans"/>
                          <a:sym typeface="Noto Sans"/>
                        </a:rPr>
                        <a:t>_____</a:t>
                      </a:r>
                      <a:endParaRPr sz="24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 sz="2400">
                          <a:solidFill>
                            <a:schemeClr val="dk1"/>
                          </a:solidFill>
                          <a:latin typeface="Noto Sans"/>
                          <a:ea typeface="Noto Sans"/>
                          <a:cs typeface="Noto Sans"/>
                          <a:sym typeface="Noto Sans"/>
                        </a:rPr>
                        <a:t>_____</a:t>
                      </a:r>
                      <a:endParaRPr sz="24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2400">
                          <a:solidFill>
                            <a:schemeClr val="dk1"/>
                          </a:solidFill>
                          <a:latin typeface="Noto Sans"/>
                          <a:ea typeface="Noto Sans"/>
                          <a:cs typeface="Noto Sans"/>
                          <a:sym typeface="Noto Sans"/>
                        </a:rPr>
                        <a:t>_____</a:t>
                      </a:r>
                      <a:endParaRPr sz="2400">
                        <a:latin typeface="Noto Sans"/>
                        <a:ea typeface="Noto Sans"/>
                        <a:cs typeface="Noto Sans"/>
                        <a:sym typeface="Noto Sans"/>
                      </a:endParaRPr>
                    </a:p>
                  </a:txBody>
                  <a:tcPr marT="91425" marB="91425" marR="91425" marL="91425"/>
                </a:tc>
              </a:tr>
            </a:tbl>
          </a:graphicData>
        </a:graphic>
      </p:graphicFrame>
      <p:sp>
        <p:nvSpPr>
          <p:cNvPr id="140" name="Google Shape;140;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6.5.1 Undoing FOIL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7" name="Google Shape;147;p21"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2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Let the Factoring Begin! 🏇</a:t>
            </a:r>
            <a:endParaRPr>
              <a:solidFill>
                <a:srgbClr val="005047"/>
              </a:solidFill>
            </a:endParaRPr>
          </a:p>
        </p:txBody>
      </p:sp>
      <p:sp>
        <p:nvSpPr>
          <p:cNvPr id="154" name="Google Shape;154;p22"/>
          <p:cNvSpPr txBox="1"/>
          <p:nvPr>
            <p:ph idx="1" type="body"/>
          </p:nvPr>
        </p:nvSpPr>
        <p:spPr>
          <a:xfrm>
            <a:off x="311700" y="960050"/>
            <a:ext cx="8520600" cy="3790500"/>
          </a:xfrm>
          <a:prstGeom prst="rect">
            <a:avLst/>
          </a:prstGeom>
        </p:spPr>
        <p:txBody>
          <a:bodyPr anchorCtr="0" anchor="t" bIns="91425" lIns="91425" spcFirstLastPara="1" rIns="91425" wrap="square" tIns="91425">
            <a:normAutofit fontScale="92500" lnSpcReduction="20000"/>
          </a:bodyPr>
          <a:lstStyle/>
          <a:p>
            <a:pPr indent="0" lvl="0" marL="0" rtl="0" algn="l">
              <a:lnSpc>
                <a:spcPct val="90000"/>
              </a:lnSpc>
              <a:spcBef>
                <a:spcPts val="0"/>
              </a:spcBef>
              <a:spcAft>
                <a:spcPts val="0"/>
              </a:spcAft>
              <a:buNone/>
            </a:pPr>
            <a:r>
              <a:rPr lang="en"/>
              <a:t>Let’s factor: </a:t>
            </a:r>
            <a:r>
              <a:rPr i="1" lang="en">
                <a:latin typeface="Times New Roman"/>
                <a:ea typeface="Times New Roman"/>
                <a:cs typeface="Times New Roman"/>
                <a:sym typeface="Times New Roman"/>
              </a:rPr>
              <a:t>t</a:t>
            </a:r>
            <a:r>
              <a:rPr baseline="30000" lang="en"/>
              <a:t>2</a:t>
            </a:r>
            <a:r>
              <a:rPr lang="en"/>
              <a:t> + 14</a:t>
            </a:r>
            <a:r>
              <a:rPr i="1" lang="en">
                <a:latin typeface="Times New Roman"/>
                <a:ea typeface="Times New Roman"/>
                <a:cs typeface="Times New Roman"/>
                <a:sym typeface="Times New Roman"/>
              </a:rPr>
              <a:t>t</a:t>
            </a:r>
            <a:r>
              <a:rPr lang="en"/>
              <a:t> + 24</a:t>
            </a:r>
            <a:endParaRPr/>
          </a:p>
          <a:p>
            <a:pPr indent="0" lvl="0" marL="0" rtl="0" algn="l">
              <a:lnSpc>
                <a:spcPct val="90000"/>
              </a:lnSpc>
              <a:spcBef>
                <a:spcPts val="1200"/>
              </a:spcBef>
              <a:spcAft>
                <a:spcPts val="0"/>
              </a:spcAft>
              <a:buNone/>
            </a:pPr>
            <a:r>
              <a:rPr lang="en"/>
              <a:t>What multiplies to be </a:t>
            </a:r>
            <a:r>
              <a:rPr i="1" lang="en">
                <a:latin typeface="Times New Roman"/>
                <a:ea typeface="Times New Roman"/>
                <a:cs typeface="Times New Roman"/>
                <a:sym typeface="Times New Roman"/>
              </a:rPr>
              <a:t>t</a:t>
            </a:r>
            <a:r>
              <a:rPr baseline="30000" lang="en"/>
              <a:t>2</a:t>
            </a:r>
            <a:r>
              <a:rPr lang="en"/>
              <a:t>? </a:t>
            </a:r>
            <a:endParaRPr/>
          </a:p>
          <a:p>
            <a:pPr indent="0" lvl="0" marL="0" rtl="0" algn="l">
              <a:lnSpc>
                <a:spcPct val="90000"/>
              </a:lnSpc>
              <a:spcBef>
                <a:spcPts val="3000"/>
              </a:spcBef>
              <a:spcAft>
                <a:spcPts val="0"/>
              </a:spcAft>
              <a:buNone/>
            </a:pPr>
            <a:r>
              <a:rPr lang="en"/>
              <a:t>Think: </a:t>
            </a:r>
            <a:endParaRPr/>
          </a:p>
          <a:p>
            <a:pPr indent="-369570" lvl="0" marL="457200" rtl="0" algn="l">
              <a:lnSpc>
                <a:spcPct val="100000"/>
              </a:lnSpc>
              <a:spcBef>
                <a:spcPts val="1200"/>
              </a:spcBef>
              <a:spcAft>
                <a:spcPts val="0"/>
              </a:spcAft>
              <a:buSzPct val="120000"/>
              <a:buChar char="●"/>
            </a:pPr>
            <a:r>
              <a:rPr lang="en"/>
              <a:t>What are the factors of 24?</a:t>
            </a:r>
            <a:br>
              <a:rPr lang="en"/>
            </a:br>
            <a:r>
              <a:rPr lang="en" sz="2000"/>
              <a:t>(record them in column 1 of the table)</a:t>
            </a:r>
            <a:endParaRPr sz="2000"/>
          </a:p>
          <a:p>
            <a:pPr indent="-369570" lvl="0" marL="457200" rtl="0" algn="l">
              <a:lnSpc>
                <a:spcPct val="100000"/>
              </a:lnSpc>
              <a:spcBef>
                <a:spcPts val="1200"/>
              </a:spcBef>
              <a:spcAft>
                <a:spcPts val="0"/>
              </a:spcAft>
              <a:buSzPct val="100000"/>
              <a:buChar char="●"/>
            </a:pPr>
            <a:r>
              <a:rPr lang="en"/>
              <a:t>Which of these factors add to 14?</a:t>
            </a:r>
            <a:br>
              <a:rPr lang="en"/>
            </a:br>
            <a:r>
              <a:rPr lang="en" sz="2000"/>
              <a:t>(record the sum in column 2 of the table)</a:t>
            </a:r>
            <a:r>
              <a:rPr lang="en"/>
              <a:t> </a:t>
            </a:r>
            <a:endParaRPr/>
          </a:p>
          <a:p>
            <a:pPr indent="0" lvl="0" marL="0" rtl="0" algn="l">
              <a:lnSpc>
                <a:spcPct val="90000"/>
              </a:lnSpc>
              <a:spcBef>
                <a:spcPts val="3000"/>
              </a:spcBef>
              <a:spcAft>
                <a:spcPts val="0"/>
              </a:spcAft>
              <a:buNone/>
            </a:pPr>
            <a:r>
              <a:rPr lang="en"/>
              <a:t>Use these factors as the last terms of the binomial. </a:t>
            </a:r>
            <a:endParaRPr/>
          </a:p>
          <a:p>
            <a:pPr indent="0" lvl="0" marL="0" rtl="0" algn="r">
              <a:lnSpc>
                <a:spcPct val="90000"/>
              </a:lnSpc>
              <a:spcBef>
                <a:spcPts val="1200"/>
              </a:spcBef>
              <a:spcAft>
                <a:spcPts val="0"/>
              </a:spcAft>
              <a:buNone/>
            </a:pPr>
            <a:r>
              <a:rPr lang="en" sz="2000" u="sng">
                <a:solidFill>
                  <a:schemeClr val="hlink"/>
                </a:solidFill>
                <a:hlinkClick r:id="rId4"/>
              </a:rPr>
              <a:t>Video</a:t>
            </a:r>
            <a:endParaRPr sz="2000"/>
          </a:p>
        </p:txBody>
      </p:sp>
      <p:graphicFrame>
        <p:nvGraphicFramePr>
          <p:cNvPr descr="A 2-column table where the first row serves as the headers. The first column in row 1 is labeled the factors of 24. The second column in row 1 is labeled sum of the factors. Row 2 contains an example. In column 1 of row 2 are the numbers 1 comma 24. In column 2 of row 2 is 1 plus 24 equals 25. In all of the remaining cells of rows 3, 4, and 5 there are blank spaces to be filled in. " id="155" name="Google Shape;155;p22" title="Table for Factor pairs of 24 "/>
          <p:cNvGraphicFramePr/>
          <p:nvPr/>
        </p:nvGraphicFramePr>
        <p:xfrm>
          <a:off x="5783150" y="568663"/>
          <a:ext cx="3000000" cy="3000000"/>
        </p:xfrm>
        <a:graphic>
          <a:graphicData uri="http://schemas.openxmlformats.org/drawingml/2006/table">
            <a:tbl>
              <a:tblPr>
                <a:noFill/>
                <a:tableStyleId>{8A847C9E-49FD-4250-BD2C-58F2BF45ECBB}</a:tableStyleId>
              </a:tblPr>
              <a:tblGrid>
                <a:gridCol w="1579275"/>
                <a:gridCol w="1579275"/>
              </a:tblGrid>
              <a:tr h="381000">
                <a:tc>
                  <a:txBody>
                    <a:bodyPr/>
                    <a:lstStyle/>
                    <a:p>
                      <a:pPr indent="0" lvl="0" marL="0" rtl="0" algn="ctr">
                        <a:spcBef>
                          <a:spcPts val="0"/>
                        </a:spcBef>
                        <a:spcAft>
                          <a:spcPts val="0"/>
                        </a:spcAft>
                        <a:buNone/>
                      </a:pPr>
                      <a:r>
                        <a:rPr b="1" lang="en" sz="2000">
                          <a:solidFill>
                            <a:srgbClr val="FFFFFF"/>
                          </a:solidFill>
                          <a:latin typeface="Noto Sans"/>
                          <a:ea typeface="Noto Sans"/>
                          <a:cs typeface="Noto Sans"/>
                          <a:sym typeface="Noto Sans"/>
                        </a:rPr>
                        <a:t>Factors of 24</a:t>
                      </a:r>
                      <a:endParaRPr b="1" sz="20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2000">
                          <a:solidFill>
                            <a:srgbClr val="FFFFFF"/>
                          </a:solidFill>
                          <a:latin typeface="Noto Sans"/>
                          <a:ea typeface="Noto Sans"/>
                          <a:cs typeface="Noto Sans"/>
                          <a:sym typeface="Noto Sans"/>
                        </a:rPr>
                        <a:t>Sum of factors</a:t>
                      </a:r>
                      <a:endParaRPr b="1" sz="2000">
                        <a:solidFill>
                          <a:srgbClr val="FFFFFF"/>
                        </a:solidFill>
                        <a:latin typeface="Noto Sans"/>
                        <a:ea typeface="Noto Sans"/>
                        <a:cs typeface="Noto Sans"/>
                        <a:sym typeface="Noto Sans"/>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0B5B51"/>
                    </a:solidFill>
                  </a:tcPr>
                </a:tc>
              </a:tr>
              <a:tr h="381000">
                <a:tc>
                  <a:txBody>
                    <a:bodyPr/>
                    <a:lstStyle/>
                    <a:p>
                      <a:pPr indent="0" lvl="0" marL="0" rtl="0" algn="ctr">
                        <a:spcBef>
                          <a:spcPts val="0"/>
                        </a:spcBef>
                        <a:spcAft>
                          <a:spcPts val="0"/>
                        </a:spcAft>
                        <a:buNone/>
                      </a:pPr>
                      <a:r>
                        <a:rPr lang="en" sz="2000">
                          <a:latin typeface="Noto Sans"/>
                          <a:ea typeface="Noto Sans"/>
                          <a:cs typeface="Noto Sans"/>
                          <a:sym typeface="Noto Sans"/>
                        </a:rPr>
                        <a:t>1, 24</a:t>
                      </a:r>
                      <a:endParaRPr sz="20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sz="2000">
                          <a:latin typeface="Noto Sans"/>
                          <a:ea typeface="Noto Sans"/>
                          <a:cs typeface="Noto Sans"/>
                          <a:sym typeface="Noto Sans"/>
                        </a:rPr>
                        <a:t>1 + 24 = 25</a:t>
                      </a:r>
                      <a:endParaRPr sz="2000">
                        <a:latin typeface="Noto Sans"/>
                        <a:ea typeface="Noto Sans"/>
                        <a:cs typeface="Noto Sans"/>
                        <a:sym typeface="Noto Sans"/>
                      </a:endParaRPr>
                    </a:p>
                  </a:txBody>
                  <a:tcPr marT="91425" marB="91425" marR="91425" marL="91425">
                    <a:lnT cap="flat" cmpd="sng" w="19050">
                      <a:solidFill>
                        <a:srgbClr val="9E9E9E"/>
                      </a:solidFill>
                      <a:prstDash val="solid"/>
                      <a:round/>
                      <a:headEnd len="sm" w="sm" type="none"/>
                      <a:tailEnd len="sm" w="sm" type="none"/>
                    </a:lnT>
                  </a:tcPr>
                </a:tc>
              </a:tr>
              <a:tr h="381000">
                <a:tc>
                  <a:txBody>
                    <a:bodyPr/>
                    <a:lstStyle/>
                    <a:p>
                      <a:pPr indent="0" lvl="0" marL="0" rtl="0" algn="ctr">
                        <a:spcBef>
                          <a:spcPts val="0"/>
                        </a:spcBef>
                        <a:spcAft>
                          <a:spcPts val="0"/>
                        </a:spcAft>
                        <a:buNone/>
                      </a:pPr>
                      <a:r>
                        <a:rPr lang="en" sz="2000">
                          <a:latin typeface="Noto Sans"/>
                          <a:ea typeface="Noto Sans"/>
                          <a:cs typeface="Noto Sans"/>
                          <a:sym typeface="Noto Sans"/>
                        </a:rPr>
                        <a:t>_____</a:t>
                      </a:r>
                      <a:endParaRPr sz="20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_____</a:t>
                      </a:r>
                      <a:endParaRPr sz="20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_____</a:t>
                      </a:r>
                      <a:endParaRPr sz="20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_____</a:t>
                      </a:r>
                      <a:endParaRPr sz="20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_____</a:t>
                      </a:r>
                      <a:endParaRPr sz="20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_____</a:t>
                      </a:r>
                      <a:endParaRPr sz="2000">
                        <a:latin typeface="Noto Sans"/>
                        <a:ea typeface="Noto Sans"/>
                        <a:cs typeface="Noto Sans"/>
                        <a:sym typeface="Noto Sans"/>
                      </a:endParaRPr>
                    </a:p>
                  </a:txBody>
                  <a:tcPr marT="91425" marB="91425" marR="91425" marL="91425"/>
                </a:tc>
              </a:tr>
            </a:tbl>
          </a:graphicData>
        </a:graphic>
      </p:graphicFrame>
      <p:sp>
        <p:nvSpPr>
          <p:cNvPr id="156" name="Google Shape;156;p22"/>
          <p:cNvSpPr txBox="1"/>
          <p:nvPr>
            <p:ph idx="12" type="sldNum"/>
          </p:nvPr>
        </p:nvSpPr>
        <p:spPr>
          <a:xfrm>
            <a:off x="8283608" y="468742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57" name="Google Shape;157;p22"/>
          <p:cNvSpPr txBox="1"/>
          <p:nvPr>
            <p:ph idx="2" type="sldNum"/>
          </p:nvPr>
        </p:nvSpPr>
        <p:spPr>
          <a:xfrm>
            <a:off x="311700" y="468742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6.5.2 Factoring Trinomials with Leading Coefficients of 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Let the Factoring Begin! </a:t>
            </a:r>
            <a:r>
              <a:rPr lang="en" sz="2600"/>
              <a:t>🏇</a:t>
            </a:r>
            <a:r>
              <a:rPr lang="en"/>
              <a:t> </a:t>
            </a:r>
            <a:endParaRPr sz="3000">
              <a:solidFill>
                <a:srgbClr val="005047"/>
              </a:solidFill>
            </a:endParaRPr>
          </a:p>
        </p:txBody>
      </p:sp>
      <p:sp>
        <p:nvSpPr>
          <p:cNvPr id="163" name="Google Shape;163;p2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Factor each trinomial. If the trinomial cannot be factored, write “prime.”</a:t>
            </a:r>
            <a:endParaRPr/>
          </a:p>
          <a:p>
            <a:pPr indent="-381000" lvl="0" marL="457200" rtl="0" algn="l">
              <a:spcBef>
                <a:spcPts val="1200"/>
              </a:spcBef>
              <a:spcAft>
                <a:spcPts val="0"/>
              </a:spcAft>
              <a:buSzPts val="2400"/>
              <a:buAutoNum type="arabicPeriod"/>
            </a:pPr>
            <a:r>
              <a:rPr lang="en"/>
              <a:t>9</a:t>
            </a:r>
            <a:r>
              <a:rPr i="1" lang="en">
                <a:latin typeface="Times New Roman"/>
                <a:ea typeface="Times New Roman"/>
                <a:cs typeface="Times New Roman"/>
                <a:sym typeface="Times New Roman"/>
              </a:rPr>
              <a:t>m</a:t>
            </a:r>
            <a:r>
              <a:rPr lang="en"/>
              <a:t> + </a:t>
            </a:r>
            <a:r>
              <a:rPr i="1" lang="en">
                <a:latin typeface="Times New Roman"/>
                <a:ea typeface="Times New Roman"/>
                <a:cs typeface="Times New Roman"/>
                <a:sym typeface="Times New Roman"/>
              </a:rPr>
              <a:t>m</a:t>
            </a:r>
            <a:r>
              <a:rPr baseline="30000" lang="en"/>
              <a:t>2</a:t>
            </a:r>
            <a:r>
              <a:rPr lang="en"/>
              <a:t> + 18</a:t>
            </a:r>
            <a:endParaRPr/>
          </a:p>
          <a:p>
            <a:pPr indent="-381000" lvl="0" marL="457200" rtl="0" algn="l">
              <a:spcBef>
                <a:spcPts val="1000"/>
              </a:spcBef>
              <a:spcAft>
                <a:spcPts val="0"/>
              </a:spcAft>
              <a:buSzPts val="2400"/>
              <a:buAutoNum type="arabicPeriod"/>
            </a:pPr>
            <a:r>
              <a:rPr i="1" lang="en">
                <a:latin typeface="Times New Roman"/>
                <a:ea typeface="Times New Roman"/>
                <a:cs typeface="Times New Roman"/>
                <a:sym typeface="Times New Roman"/>
              </a:rPr>
              <a:t>a</a:t>
            </a:r>
            <a:r>
              <a:rPr baseline="30000" lang="en"/>
              <a:t>2</a:t>
            </a:r>
            <a:r>
              <a:rPr lang="en"/>
              <a:t> – 11</a:t>
            </a:r>
            <a:r>
              <a:rPr i="1" lang="en">
                <a:latin typeface="Times New Roman"/>
                <a:ea typeface="Times New Roman"/>
                <a:cs typeface="Times New Roman"/>
                <a:sym typeface="Times New Roman"/>
              </a:rPr>
              <a:t>ab</a:t>
            </a:r>
            <a:r>
              <a:rPr lang="en"/>
              <a:t> + 10</a:t>
            </a:r>
            <a:r>
              <a:rPr i="1" lang="en">
                <a:latin typeface="Times New Roman"/>
                <a:ea typeface="Times New Roman"/>
                <a:cs typeface="Times New Roman"/>
                <a:sym typeface="Times New Roman"/>
              </a:rPr>
              <a:t>b</a:t>
            </a:r>
            <a:r>
              <a:rPr baseline="30000" lang="en"/>
              <a:t>2</a:t>
            </a:r>
            <a:endParaRPr baseline="30000"/>
          </a:p>
          <a:p>
            <a:pPr indent="-381000" lvl="0" marL="457200" rtl="0" algn="l">
              <a:spcBef>
                <a:spcPts val="1000"/>
              </a:spcBef>
              <a:spcAft>
                <a:spcPts val="0"/>
              </a:spcAft>
              <a:buSzPts val="2400"/>
              <a:buAutoNum type="arabicPeriod"/>
            </a:pPr>
            <a:r>
              <a:rPr i="1" lang="en">
                <a:latin typeface="Times New Roman"/>
                <a:ea typeface="Times New Roman"/>
                <a:cs typeface="Times New Roman"/>
                <a:sym typeface="Times New Roman"/>
              </a:rPr>
              <a:t>u</a:t>
            </a:r>
            <a:r>
              <a:rPr baseline="30000" lang="en"/>
              <a:t>2</a:t>
            </a:r>
            <a:r>
              <a:rPr lang="en"/>
              <a:t> – 9</a:t>
            </a:r>
            <a:r>
              <a:rPr i="1" lang="en">
                <a:latin typeface="Times New Roman"/>
                <a:ea typeface="Times New Roman"/>
                <a:cs typeface="Times New Roman"/>
                <a:sym typeface="Times New Roman"/>
              </a:rPr>
              <a:t>uv</a:t>
            </a:r>
            <a:r>
              <a:rPr lang="en"/>
              <a:t> – 12</a:t>
            </a:r>
            <a:r>
              <a:rPr i="1" lang="en">
                <a:latin typeface="Times New Roman"/>
                <a:ea typeface="Times New Roman"/>
                <a:cs typeface="Times New Roman"/>
                <a:sym typeface="Times New Roman"/>
              </a:rPr>
              <a:t>v</a:t>
            </a:r>
            <a:r>
              <a:rPr baseline="30000" lang="en"/>
              <a:t>2</a:t>
            </a:r>
            <a:endParaRPr baseline="30000"/>
          </a:p>
          <a:p>
            <a:pPr indent="-381000" lvl="0" marL="457200" rtl="0" algn="l">
              <a:spcBef>
                <a:spcPts val="1000"/>
              </a:spcBef>
              <a:spcAft>
                <a:spcPts val="0"/>
              </a:spcAft>
              <a:buSzPts val="2400"/>
              <a:buAutoNum type="arabicPeriod"/>
            </a:pPr>
            <a:r>
              <a:rPr lang="en"/>
              <a:t>5</a:t>
            </a:r>
            <a:r>
              <a:rPr i="1" lang="en">
                <a:latin typeface="Times New Roman"/>
                <a:ea typeface="Times New Roman"/>
                <a:cs typeface="Times New Roman"/>
                <a:sym typeface="Times New Roman"/>
              </a:rPr>
              <a:t>p</a:t>
            </a:r>
            <a:r>
              <a:rPr lang="en"/>
              <a:t> – 6 + </a:t>
            </a:r>
            <a:r>
              <a:rPr i="1" lang="en">
                <a:latin typeface="Times New Roman"/>
                <a:ea typeface="Times New Roman"/>
                <a:cs typeface="Times New Roman"/>
                <a:sym typeface="Times New Roman"/>
              </a:rPr>
              <a:t>p</a:t>
            </a:r>
            <a:r>
              <a:rPr baseline="30000" lang="en"/>
              <a:t>2</a:t>
            </a:r>
            <a:endParaRPr baseline="30000"/>
          </a:p>
          <a:p>
            <a:pPr indent="-381000" lvl="0" marL="457200" rtl="0" algn="l">
              <a:spcBef>
                <a:spcPts val="1000"/>
              </a:spcBef>
              <a:spcAft>
                <a:spcPts val="0"/>
              </a:spcAft>
              <a:buSzPts val="2400"/>
              <a:buAutoNum type="arabicPeriod"/>
            </a:pPr>
            <a:r>
              <a:rPr i="1" lang="en">
                <a:latin typeface="Times New Roman"/>
                <a:ea typeface="Times New Roman"/>
                <a:cs typeface="Times New Roman"/>
                <a:sym typeface="Times New Roman"/>
              </a:rPr>
              <a:t>m</a:t>
            </a:r>
            <a:r>
              <a:rPr baseline="30000" lang="en"/>
              <a:t>2</a:t>
            </a:r>
            <a:r>
              <a:rPr lang="en"/>
              <a:t> – 64</a:t>
            </a:r>
            <a:r>
              <a:rPr i="1" lang="en">
                <a:latin typeface="Times New Roman"/>
                <a:ea typeface="Times New Roman"/>
                <a:cs typeface="Times New Roman"/>
                <a:sym typeface="Times New Roman"/>
              </a:rPr>
              <a:t>m</a:t>
            </a:r>
            <a:r>
              <a:rPr i="1" lang="en">
                <a:latin typeface="Times New Roman"/>
                <a:ea typeface="Times New Roman"/>
                <a:cs typeface="Times New Roman"/>
                <a:sym typeface="Times New Roman"/>
              </a:rPr>
              <a:t>n</a:t>
            </a:r>
            <a:r>
              <a:rPr lang="en"/>
              <a:t> – 65</a:t>
            </a:r>
            <a:r>
              <a:rPr i="1" lang="en">
                <a:latin typeface="Times New Roman"/>
                <a:ea typeface="Times New Roman"/>
                <a:cs typeface="Times New Roman"/>
                <a:sym typeface="Times New Roman"/>
              </a:rPr>
              <a:t>n</a:t>
            </a:r>
            <a:r>
              <a:rPr baseline="30000" lang="en"/>
              <a:t>2</a:t>
            </a:r>
            <a:endParaRPr baseline="30000"/>
          </a:p>
        </p:txBody>
      </p:sp>
      <p:sp>
        <p:nvSpPr>
          <p:cNvPr id="164" name="Google Shape;164;p23"/>
          <p:cNvSpPr txBox="1"/>
          <p:nvPr>
            <p:ph idx="12" type="sldNum"/>
          </p:nvPr>
        </p:nvSpPr>
        <p:spPr>
          <a:xfrm>
            <a:off x="8283608" y="469654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5" name="Google Shape;165;p23"/>
          <p:cNvSpPr txBox="1"/>
          <p:nvPr>
            <p:ph idx="2" type="sldNum"/>
          </p:nvPr>
        </p:nvSpPr>
        <p:spPr>
          <a:xfrm>
            <a:off x="311700" y="469654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6.5.2 Factoring Trinomials with Leading Coefficients of 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descr="Icon indicating the slide contains a check for understanding question for students " id="170" name="Google Shape;170;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71" name="Google Shape;171;p24"/>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Factor </a:t>
            </a:r>
            <a:r>
              <a:rPr i="1" lang="en">
                <a:solidFill>
                  <a:srgbClr val="424242"/>
                </a:solidFill>
                <a:latin typeface="Times New Roman"/>
                <a:ea typeface="Times New Roman"/>
                <a:cs typeface="Times New Roman"/>
                <a:sym typeface="Times New Roman"/>
              </a:rPr>
              <a:t>y</a:t>
            </a:r>
            <a:r>
              <a:rPr baseline="30000" lang="en">
                <a:solidFill>
                  <a:srgbClr val="424242"/>
                </a:solidFill>
              </a:rPr>
              <a:t>2</a:t>
            </a:r>
            <a:r>
              <a:rPr lang="en">
                <a:solidFill>
                  <a:srgbClr val="424242"/>
                </a:solidFill>
              </a:rPr>
              <a:t> – 16</a:t>
            </a:r>
            <a:r>
              <a:rPr i="1" lang="en">
                <a:solidFill>
                  <a:srgbClr val="424242"/>
                </a:solidFill>
                <a:latin typeface="Times New Roman"/>
                <a:ea typeface="Times New Roman"/>
                <a:cs typeface="Times New Roman"/>
                <a:sym typeface="Times New Roman"/>
              </a:rPr>
              <a:t>y</a:t>
            </a:r>
            <a:r>
              <a:rPr lang="en">
                <a:solidFill>
                  <a:srgbClr val="424242"/>
                </a:solidFill>
              </a:rPr>
              <a:t> + 63.</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y</a:t>
            </a:r>
            <a:r>
              <a:rPr lang="en">
                <a:solidFill>
                  <a:srgbClr val="424242"/>
                </a:solidFill>
              </a:rPr>
              <a:t> – 7)(</a:t>
            </a:r>
            <a:r>
              <a:rPr i="1" lang="en">
                <a:solidFill>
                  <a:srgbClr val="424242"/>
                </a:solidFill>
                <a:latin typeface="Times New Roman"/>
                <a:ea typeface="Times New Roman"/>
                <a:cs typeface="Times New Roman"/>
                <a:sym typeface="Times New Roman"/>
              </a:rPr>
              <a:t>y</a:t>
            </a:r>
            <a:r>
              <a:rPr lang="en">
                <a:solidFill>
                  <a:srgbClr val="424242"/>
                </a:solidFill>
              </a:rPr>
              <a:t> + 9)</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y</a:t>
            </a:r>
            <a:r>
              <a:rPr lang="en">
                <a:solidFill>
                  <a:srgbClr val="424242"/>
                </a:solidFill>
              </a:rPr>
              <a:t> + 7)(</a:t>
            </a:r>
            <a:r>
              <a:rPr i="1" lang="en">
                <a:solidFill>
                  <a:srgbClr val="424242"/>
                </a:solidFill>
                <a:latin typeface="Times New Roman"/>
                <a:ea typeface="Times New Roman"/>
                <a:cs typeface="Times New Roman"/>
                <a:sym typeface="Times New Roman"/>
              </a:rPr>
              <a:t>y</a:t>
            </a:r>
            <a:r>
              <a:rPr lang="en">
                <a:solidFill>
                  <a:srgbClr val="424242"/>
                </a:solidFill>
              </a:rPr>
              <a:t> – 9)</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y</a:t>
            </a:r>
            <a:r>
              <a:rPr lang="en">
                <a:solidFill>
                  <a:srgbClr val="424242"/>
                </a:solidFill>
              </a:rPr>
              <a:t> + 7)(</a:t>
            </a:r>
            <a:r>
              <a:rPr i="1" lang="en">
                <a:solidFill>
                  <a:srgbClr val="424242"/>
                </a:solidFill>
                <a:latin typeface="Times New Roman"/>
                <a:ea typeface="Times New Roman"/>
                <a:cs typeface="Times New Roman"/>
                <a:sym typeface="Times New Roman"/>
              </a:rPr>
              <a:t>y</a:t>
            </a:r>
            <a:r>
              <a:rPr lang="en">
                <a:solidFill>
                  <a:srgbClr val="424242"/>
                </a:solidFill>
              </a:rPr>
              <a:t> + 9)</a:t>
            </a:r>
            <a:endParaRPr>
              <a:solidFill>
                <a:srgbClr val="424242"/>
              </a:solidFill>
            </a:endParaRPr>
          </a:p>
          <a:p>
            <a:pPr indent="-381000" lvl="0" marL="914400" rtl="0" algn="l">
              <a:lnSpc>
                <a:spcPct val="100000"/>
              </a:lnSpc>
              <a:spcBef>
                <a:spcPts val="1000"/>
              </a:spcBef>
              <a:spcAft>
                <a:spcPts val="100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y</a:t>
            </a:r>
            <a:r>
              <a:rPr lang="en">
                <a:solidFill>
                  <a:srgbClr val="424242"/>
                </a:solidFill>
              </a:rPr>
              <a:t> – 7)(</a:t>
            </a:r>
            <a:r>
              <a:rPr i="1" lang="en">
                <a:solidFill>
                  <a:srgbClr val="424242"/>
                </a:solidFill>
                <a:latin typeface="Times New Roman"/>
                <a:ea typeface="Times New Roman"/>
                <a:cs typeface="Times New Roman"/>
                <a:sym typeface="Times New Roman"/>
              </a:rPr>
              <a:t>y</a:t>
            </a:r>
            <a:r>
              <a:rPr lang="en">
                <a:solidFill>
                  <a:srgbClr val="424242"/>
                </a:solidFill>
              </a:rPr>
              <a:t> – 9)</a:t>
            </a:r>
            <a:endParaRPr>
              <a:solidFill>
                <a:srgbClr val="424242"/>
              </a:solidFill>
            </a:endParaRPr>
          </a:p>
        </p:txBody>
      </p:sp>
      <p:sp>
        <p:nvSpPr>
          <p:cNvPr id="172" name="Google Shape;172;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3" name="Google Shape;173;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6.5.2 Factoring Trinomials with Leading Coefficients of 1</a:t>
            </a:r>
            <a:endParaRPr/>
          </a:p>
        </p:txBody>
      </p:sp>
      <p:sp>
        <p:nvSpPr>
          <p:cNvPr descr="An arrow icon reads &quot;Let's review!&quot; and links to a slide that reviews the content that was assessed in the self check question. " id="174" name="Google Shape;174;p24"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78" name="Shape 178"/>
        <p:cNvGrpSpPr/>
        <p:nvPr/>
      </p:nvGrpSpPr>
      <p:grpSpPr>
        <a:xfrm>
          <a:off x="0" y="0"/>
          <a:ext cx="0" cy="0"/>
          <a:chOff x="0" y="0"/>
          <a:chExt cx="0" cy="0"/>
        </a:xfrm>
      </p:grpSpPr>
      <p:pic>
        <p:nvPicPr>
          <p:cNvPr descr="Icon indicating the slide contains a additional resources for students who struggled with the check for understanding (self check) question" id="179" name="Google Shape;179;p2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80" name="Google Shape;180;p25"/>
          <p:cNvSpPr txBox="1"/>
          <p:nvPr>
            <p:ph type="title"/>
          </p:nvPr>
        </p:nvSpPr>
        <p:spPr>
          <a:xfrm>
            <a:off x="311700" y="49898"/>
            <a:ext cx="5202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a:t>
            </a:r>
            <a:r>
              <a:rPr lang="en"/>
              <a:t> Review</a:t>
            </a:r>
            <a:endParaRPr/>
          </a:p>
        </p:txBody>
      </p:sp>
      <p:sp>
        <p:nvSpPr>
          <p:cNvPr id="181" name="Google Shape;181;p25"/>
          <p:cNvSpPr txBox="1"/>
          <p:nvPr>
            <p:ph idx="1" type="body"/>
          </p:nvPr>
        </p:nvSpPr>
        <p:spPr>
          <a:xfrm>
            <a:off x="311700" y="814700"/>
            <a:ext cx="4313400" cy="3909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100"/>
              <a:t>Factor: </a:t>
            </a:r>
            <a:r>
              <a:rPr i="1" lang="en" sz="2100">
                <a:latin typeface="Times New Roman"/>
                <a:ea typeface="Times New Roman"/>
                <a:cs typeface="Times New Roman"/>
                <a:sym typeface="Times New Roman"/>
              </a:rPr>
              <a:t>y</a:t>
            </a:r>
            <a:r>
              <a:rPr baseline="30000" lang="en" sz="2100"/>
              <a:t>2</a:t>
            </a:r>
            <a:r>
              <a:rPr lang="en" sz="2100"/>
              <a:t> – 11</a:t>
            </a:r>
            <a:r>
              <a:rPr i="1" lang="en" sz="2100">
                <a:latin typeface="Times New Roman"/>
                <a:ea typeface="Times New Roman"/>
                <a:cs typeface="Times New Roman"/>
                <a:sym typeface="Times New Roman"/>
              </a:rPr>
              <a:t>y</a:t>
            </a:r>
            <a:r>
              <a:rPr lang="en" sz="2100"/>
              <a:t> + 28</a:t>
            </a:r>
            <a:endParaRPr sz="2000"/>
          </a:p>
        </p:txBody>
      </p:sp>
      <p:sp>
        <p:nvSpPr>
          <p:cNvPr id="182" name="Google Shape;182;p25"/>
          <p:cNvSpPr txBox="1"/>
          <p:nvPr>
            <p:ph idx="2" type="body"/>
          </p:nvPr>
        </p:nvSpPr>
        <p:spPr>
          <a:xfrm>
            <a:off x="4843350" y="679400"/>
            <a:ext cx="4146600" cy="4044900"/>
          </a:xfrm>
          <a:prstGeom prst="rect">
            <a:avLst/>
          </a:prstGeom>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700">
                <a:solidFill>
                  <a:srgbClr val="424242"/>
                </a:solidFill>
              </a:rPr>
              <a:t>FACTORING </a:t>
            </a:r>
            <a:r>
              <a:rPr b="1" i="1" lang="en" sz="1700">
                <a:solidFill>
                  <a:srgbClr val="424242"/>
                </a:solidFill>
                <a:latin typeface="Times New Roman"/>
                <a:ea typeface="Times New Roman"/>
                <a:cs typeface="Times New Roman"/>
                <a:sym typeface="Times New Roman"/>
              </a:rPr>
              <a:t>x</a:t>
            </a:r>
            <a:r>
              <a:rPr b="1" baseline="30000" lang="en" sz="1700">
                <a:solidFill>
                  <a:srgbClr val="424242"/>
                </a:solidFill>
              </a:rPr>
              <a:t>2</a:t>
            </a:r>
            <a:r>
              <a:rPr b="1" lang="en" sz="1700">
                <a:solidFill>
                  <a:srgbClr val="424242"/>
                </a:solidFill>
              </a:rPr>
              <a:t> + </a:t>
            </a:r>
            <a:r>
              <a:rPr b="1" i="1" lang="en" sz="1700">
                <a:solidFill>
                  <a:srgbClr val="424242"/>
                </a:solidFill>
                <a:latin typeface="Times New Roman"/>
                <a:ea typeface="Times New Roman"/>
                <a:cs typeface="Times New Roman"/>
                <a:sym typeface="Times New Roman"/>
              </a:rPr>
              <a:t>bx</a:t>
            </a:r>
            <a:r>
              <a:rPr b="1" lang="en" sz="1700">
                <a:solidFill>
                  <a:srgbClr val="424242"/>
                </a:solidFill>
              </a:rPr>
              <a:t> + </a:t>
            </a:r>
            <a:r>
              <a:rPr b="1" i="1" lang="en" sz="1700">
                <a:solidFill>
                  <a:srgbClr val="424242"/>
                </a:solidFill>
                <a:latin typeface="Times New Roman"/>
                <a:ea typeface="Times New Roman"/>
                <a:cs typeface="Times New Roman"/>
                <a:sym typeface="Times New Roman"/>
              </a:rPr>
              <a:t>c</a:t>
            </a:r>
            <a:endParaRPr sz="1700">
              <a:solidFill>
                <a:srgbClr val="424242"/>
              </a:solidFill>
              <a:latin typeface="Times New Roman"/>
              <a:ea typeface="Times New Roman"/>
              <a:cs typeface="Times New Roman"/>
              <a:sym typeface="Times New Roman"/>
            </a:endParaRPr>
          </a:p>
          <a:p>
            <a:pPr indent="0" lvl="0" marL="0" rtl="0" algn="l">
              <a:lnSpc>
                <a:spcPct val="100000"/>
              </a:lnSpc>
              <a:spcBef>
                <a:spcPts val="3500"/>
              </a:spcBef>
              <a:spcAft>
                <a:spcPts val="0"/>
              </a:spcAft>
              <a:buClr>
                <a:schemeClr val="dk1"/>
              </a:buClr>
              <a:buSzPts val="1100"/>
              <a:buFont typeface="Arial"/>
              <a:buNone/>
            </a:pPr>
            <a:r>
              <a:rPr b="1" lang="en" sz="1700">
                <a:solidFill>
                  <a:srgbClr val="424242"/>
                </a:solidFill>
              </a:rPr>
              <a:t>Step 1 -</a:t>
            </a:r>
            <a:r>
              <a:rPr lang="en" sz="1700">
                <a:solidFill>
                  <a:srgbClr val="424242"/>
                </a:solidFill>
              </a:rPr>
              <a:t> Write the factors as two binomials with the first terms “</a:t>
            </a:r>
            <a:r>
              <a:rPr b="1" i="1" lang="en" sz="1700">
                <a:solidFill>
                  <a:srgbClr val="424242"/>
                </a:solidFill>
                <a:latin typeface="Times New Roman"/>
                <a:ea typeface="Times New Roman"/>
                <a:cs typeface="Times New Roman"/>
                <a:sym typeface="Times New Roman"/>
              </a:rPr>
              <a:t>x</a:t>
            </a:r>
            <a:r>
              <a:rPr lang="en" sz="1700">
                <a:solidFill>
                  <a:srgbClr val="424242"/>
                </a:solidFill>
              </a:rPr>
              <a:t>.” </a:t>
            </a:r>
            <a:endParaRPr sz="17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700">
                <a:solidFill>
                  <a:srgbClr val="424242"/>
                </a:solidFill>
              </a:rPr>
              <a:t>Step 2 -</a:t>
            </a:r>
            <a:r>
              <a:rPr lang="en" sz="1700">
                <a:solidFill>
                  <a:srgbClr val="424242"/>
                </a:solidFill>
              </a:rPr>
              <a:t> Find two numbers </a:t>
            </a:r>
            <a:r>
              <a:rPr i="1" lang="en" sz="1700">
                <a:solidFill>
                  <a:srgbClr val="424242"/>
                </a:solidFill>
                <a:latin typeface="Times New Roman"/>
                <a:ea typeface="Times New Roman"/>
                <a:cs typeface="Times New Roman"/>
                <a:sym typeface="Times New Roman"/>
              </a:rPr>
              <a:t>m</a:t>
            </a:r>
            <a:r>
              <a:rPr lang="en" sz="1700">
                <a:solidFill>
                  <a:srgbClr val="424242"/>
                </a:solidFill>
              </a:rPr>
              <a:t> and </a:t>
            </a:r>
            <a:r>
              <a:rPr i="1" lang="en" sz="1700">
                <a:solidFill>
                  <a:srgbClr val="424242"/>
                </a:solidFill>
                <a:latin typeface="Times New Roman"/>
                <a:ea typeface="Times New Roman"/>
                <a:cs typeface="Times New Roman"/>
                <a:sym typeface="Times New Roman"/>
              </a:rPr>
              <a:t>n</a:t>
            </a:r>
            <a:r>
              <a:rPr lang="en" sz="1700">
                <a:solidFill>
                  <a:srgbClr val="424242"/>
                </a:solidFill>
              </a:rPr>
              <a:t>, that: </a:t>
            </a:r>
            <a:endParaRPr sz="1700">
              <a:solidFill>
                <a:srgbClr val="424242"/>
              </a:solidFill>
            </a:endParaRPr>
          </a:p>
          <a:p>
            <a:pPr indent="-330200" lvl="0" marL="457200" rtl="0" algn="l">
              <a:lnSpc>
                <a:spcPct val="100000"/>
              </a:lnSpc>
              <a:spcBef>
                <a:spcPts val="0"/>
              </a:spcBef>
              <a:spcAft>
                <a:spcPts val="0"/>
              </a:spcAft>
              <a:buClr>
                <a:srgbClr val="424242"/>
              </a:buClr>
              <a:buSzPts val="1600"/>
              <a:buFont typeface="Calibri"/>
              <a:buChar char="●"/>
            </a:pPr>
            <a:r>
              <a:rPr lang="en" sz="1700">
                <a:solidFill>
                  <a:srgbClr val="424242"/>
                </a:solidFill>
              </a:rPr>
              <a:t>Multiply to be </a:t>
            </a:r>
            <a:r>
              <a:rPr i="1" lang="en" sz="1700">
                <a:solidFill>
                  <a:srgbClr val="424242"/>
                </a:solidFill>
                <a:latin typeface="Times New Roman"/>
                <a:ea typeface="Times New Roman"/>
                <a:cs typeface="Times New Roman"/>
                <a:sym typeface="Times New Roman"/>
              </a:rPr>
              <a:t>c</a:t>
            </a:r>
            <a:r>
              <a:rPr lang="en" sz="1700">
                <a:solidFill>
                  <a:srgbClr val="424242"/>
                </a:solidFill>
              </a:rPr>
              <a:t>: </a:t>
            </a:r>
            <a:r>
              <a:rPr i="1" lang="en" sz="1700">
                <a:solidFill>
                  <a:srgbClr val="424242"/>
                </a:solidFill>
                <a:latin typeface="Times New Roman"/>
                <a:ea typeface="Times New Roman"/>
                <a:cs typeface="Times New Roman"/>
                <a:sym typeface="Times New Roman"/>
              </a:rPr>
              <a:t>m</a:t>
            </a:r>
            <a:r>
              <a:rPr i="1" lang="en" sz="1700">
                <a:solidFill>
                  <a:srgbClr val="424242"/>
                </a:solidFill>
              </a:rPr>
              <a:t> </a:t>
            </a:r>
            <a:r>
              <a:rPr baseline="30000" lang="en" sz="1000">
                <a:solidFill>
                  <a:srgbClr val="424242"/>
                </a:solidFill>
              </a:rPr>
              <a:t>⏺</a:t>
            </a:r>
            <a:r>
              <a:rPr lang="en" sz="1700">
                <a:solidFill>
                  <a:srgbClr val="424242"/>
                </a:solidFill>
              </a:rPr>
              <a:t> </a:t>
            </a:r>
            <a:r>
              <a:rPr i="1" lang="en" sz="1700">
                <a:solidFill>
                  <a:srgbClr val="424242"/>
                </a:solidFill>
                <a:latin typeface="Times New Roman"/>
                <a:ea typeface="Times New Roman"/>
                <a:cs typeface="Times New Roman"/>
                <a:sym typeface="Times New Roman"/>
              </a:rPr>
              <a:t>n</a:t>
            </a:r>
            <a:r>
              <a:rPr lang="en" sz="1700">
                <a:solidFill>
                  <a:srgbClr val="424242"/>
                </a:solidFill>
              </a:rPr>
              <a:t> = </a:t>
            </a:r>
            <a:r>
              <a:rPr i="1" lang="en" sz="1700">
                <a:solidFill>
                  <a:srgbClr val="424242"/>
                </a:solidFill>
                <a:latin typeface="Times New Roman"/>
                <a:ea typeface="Times New Roman"/>
                <a:cs typeface="Times New Roman"/>
                <a:sym typeface="Times New Roman"/>
              </a:rPr>
              <a:t>c</a:t>
            </a:r>
            <a:endParaRPr i="1" sz="1700">
              <a:solidFill>
                <a:srgbClr val="424242"/>
              </a:solidFill>
              <a:latin typeface="Times New Roman"/>
              <a:ea typeface="Times New Roman"/>
              <a:cs typeface="Times New Roman"/>
              <a:sym typeface="Times New Roman"/>
            </a:endParaRPr>
          </a:p>
          <a:p>
            <a:pPr indent="-336550" lvl="0" marL="457200" rtl="0" algn="l">
              <a:lnSpc>
                <a:spcPct val="100000"/>
              </a:lnSpc>
              <a:spcBef>
                <a:spcPts val="0"/>
              </a:spcBef>
              <a:spcAft>
                <a:spcPts val="0"/>
              </a:spcAft>
              <a:buClr>
                <a:srgbClr val="424242"/>
              </a:buClr>
              <a:buSzPts val="1700"/>
              <a:buFont typeface="Calibri"/>
              <a:buChar char="●"/>
            </a:pPr>
            <a:r>
              <a:rPr lang="en" sz="1700">
                <a:solidFill>
                  <a:srgbClr val="424242"/>
                </a:solidFill>
              </a:rPr>
              <a:t>Sum to be </a:t>
            </a:r>
            <a:r>
              <a:rPr i="1" lang="en" sz="1700">
                <a:solidFill>
                  <a:srgbClr val="424242"/>
                </a:solidFill>
                <a:latin typeface="Times New Roman"/>
                <a:ea typeface="Times New Roman"/>
                <a:cs typeface="Times New Roman"/>
                <a:sym typeface="Times New Roman"/>
              </a:rPr>
              <a:t>b</a:t>
            </a:r>
            <a:r>
              <a:rPr lang="en" sz="1700">
                <a:solidFill>
                  <a:srgbClr val="424242"/>
                </a:solidFill>
              </a:rPr>
              <a:t>: </a:t>
            </a:r>
            <a:r>
              <a:rPr i="1" lang="en" sz="1700">
                <a:solidFill>
                  <a:srgbClr val="424242"/>
                </a:solidFill>
                <a:latin typeface="Times New Roman"/>
                <a:ea typeface="Times New Roman"/>
                <a:cs typeface="Times New Roman"/>
                <a:sym typeface="Times New Roman"/>
              </a:rPr>
              <a:t>m</a:t>
            </a:r>
            <a:r>
              <a:rPr lang="en" sz="1700">
                <a:solidFill>
                  <a:srgbClr val="424242"/>
                </a:solidFill>
              </a:rPr>
              <a:t> + </a:t>
            </a:r>
            <a:r>
              <a:rPr i="1" lang="en" sz="1700">
                <a:solidFill>
                  <a:srgbClr val="424242"/>
                </a:solidFill>
                <a:latin typeface="Times New Roman"/>
                <a:ea typeface="Times New Roman"/>
                <a:cs typeface="Times New Roman"/>
                <a:sym typeface="Times New Roman"/>
              </a:rPr>
              <a:t>n</a:t>
            </a:r>
            <a:r>
              <a:rPr lang="en" sz="1700">
                <a:solidFill>
                  <a:srgbClr val="424242"/>
                </a:solidFill>
              </a:rPr>
              <a:t> = </a:t>
            </a:r>
            <a:r>
              <a:rPr i="1" lang="en" sz="1700">
                <a:solidFill>
                  <a:srgbClr val="424242"/>
                </a:solidFill>
                <a:latin typeface="Times New Roman"/>
                <a:ea typeface="Times New Roman"/>
                <a:cs typeface="Times New Roman"/>
                <a:sym typeface="Times New Roman"/>
              </a:rPr>
              <a:t>b</a:t>
            </a:r>
            <a:endParaRPr sz="1700">
              <a:solidFill>
                <a:srgbClr val="424242"/>
              </a:solidFill>
              <a:latin typeface="Times New Roman"/>
              <a:ea typeface="Times New Roman"/>
              <a:cs typeface="Times New Roman"/>
              <a:sym typeface="Times New Roman"/>
            </a:endParaRPr>
          </a:p>
          <a:p>
            <a:pPr indent="0" lvl="0" marL="0" rtl="0" algn="l">
              <a:lnSpc>
                <a:spcPct val="100000"/>
              </a:lnSpc>
              <a:spcBef>
                <a:spcPts val="1000"/>
              </a:spcBef>
              <a:spcAft>
                <a:spcPts val="0"/>
              </a:spcAft>
              <a:buClr>
                <a:schemeClr val="dk1"/>
              </a:buClr>
              <a:buSzPts val="1100"/>
              <a:buFont typeface="Arial"/>
              <a:buNone/>
            </a:pPr>
            <a:r>
              <a:rPr b="1" lang="en" sz="1700">
                <a:solidFill>
                  <a:srgbClr val="424242"/>
                </a:solidFill>
              </a:rPr>
              <a:t>Step 3 -</a:t>
            </a:r>
            <a:r>
              <a:rPr lang="en" sz="1700">
                <a:solidFill>
                  <a:srgbClr val="424242"/>
                </a:solidFill>
              </a:rPr>
              <a:t> Use </a:t>
            </a:r>
            <a:r>
              <a:rPr i="1" lang="en" sz="1700">
                <a:solidFill>
                  <a:srgbClr val="424242"/>
                </a:solidFill>
                <a:latin typeface="Times New Roman"/>
                <a:ea typeface="Times New Roman"/>
                <a:cs typeface="Times New Roman"/>
                <a:sym typeface="Times New Roman"/>
              </a:rPr>
              <a:t>m</a:t>
            </a:r>
            <a:r>
              <a:rPr lang="en" sz="1700">
                <a:solidFill>
                  <a:srgbClr val="424242"/>
                </a:solidFill>
              </a:rPr>
              <a:t> and </a:t>
            </a:r>
            <a:r>
              <a:rPr i="1" lang="en" sz="1700">
                <a:solidFill>
                  <a:srgbClr val="424242"/>
                </a:solidFill>
              </a:rPr>
              <a:t>n</a:t>
            </a:r>
            <a:r>
              <a:rPr lang="en" sz="1700">
                <a:solidFill>
                  <a:srgbClr val="424242"/>
                </a:solidFill>
              </a:rPr>
              <a:t> as the last terms in the factors. </a:t>
            </a:r>
            <a:endParaRPr sz="17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700">
                <a:solidFill>
                  <a:srgbClr val="424242"/>
                </a:solidFill>
              </a:rPr>
              <a:t>Step 4 -</a:t>
            </a:r>
            <a:r>
              <a:rPr lang="en" sz="1700">
                <a:solidFill>
                  <a:srgbClr val="424242"/>
                </a:solidFill>
              </a:rPr>
              <a:t> Check by multiplying the factors.</a:t>
            </a:r>
            <a:endParaRPr sz="1900"/>
          </a:p>
        </p:txBody>
      </p:sp>
      <p:cxnSp>
        <p:nvCxnSpPr>
          <p:cNvPr descr="a gray line segment used to visually separate the title from the &quot;how to&quot; steps" id="183" name="Google Shape;183;p25"/>
          <p:cNvCxnSpPr/>
          <p:nvPr/>
        </p:nvCxnSpPr>
        <p:spPr>
          <a:xfrm flipH="1" rot="10800000">
            <a:off x="5459750" y="1215013"/>
            <a:ext cx="2913600" cy="3300"/>
          </a:xfrm>
          <a:prstGeom prst="straightConnector1">
            <a:avLst/>
          </a:prstGeom>
          <a:noFill/>
          <a:ln cap="flat" cmpd="sng" w="28575">
            <a:solidFill>
              <a:srgbClr val="9E9E9E"/>
            </a:solidFill>
            <a:prstDash val="solid"/>
            <a:round/>
            <a:headEnd len="med" w="med" type="none"/>
            <a:tailEnd len="med" w="med" type="none"/>
          </a:ln>
        </p:spPr>
      </p:cxnSp>
      <p:sp>
        <p:nvSpPr>
          <p:cNvPr id="184" name="Google Shape;184;p25"/>
          <p:cNvSpPr txBox="1"/>
          <p:nvPr>
            <p:ph idx="12" type="sldNum"/>
          </p:nvPr>
        </p:nvSpPr>
        <p:spPr>
          <a:xfrm>
            <a:off x="8283608" y="474546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25"/>
          <p:cNvSpPr txBox="1"/>
          <p:nvPr>
            <p:ph idx="3" type="sldNum"/>
          </p:nvPr>
        </p:nvSpPr>
        <p:spPr>
          <a:xfrm>
            <a:off x="311700" y="4745473"/>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6.5.2 Factoring Trinomials with Leading Coefficients of 1</a:t>
            </a:r>
            <a:r>
              <a:rPr lang="en"/>
              <a:t> - Additional Resources</a:t>
            </a:r>
            <a:endParaRPr>
              <a:latin typeface="Noto Sans"/>
              <a:ea typeface="Noto Sans"/>
              <a:cs typeface="Noto Sans"/>
              <a:sym typeface="No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6"/>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191" name="Google Shape;191;p26"/>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Factoring Trinomials of the Form </a:t>
            </a:r>
            <a:r>
              <a:rPr i="1" lang="en" u="sng">
                <a:solidFill>
                  <a:schemeClr val="hlink"/>
                </a:solidFill>
                <a:latin typeface="Times New Roman"/>
                <a:ea typeface="Times New Roman"/>
                <a:cs typeface="Times New Roman"/>
                <a:sym typeface="Times New Roman"/>
                <a:hlinkClick r:id="rId5"/>
              </a:rPr>
              <a:t>ax</a:t>
            </a:r>
            <a:r>
              <a:rPr baseline="30000" lang="en" u="sng">
                <a:solidFill>
                  <a:schemeClr val="hlink"/>
                </a:solidFill>
                <a:hlinkClick r:id="rId6"/>
              </a:rPr>
              <a:t>2</a:t>
            </a:r>
            <a:r>
              <a:rPr lang="en" u="sng">
                <a:solidFill>
                  <a:schemeClr val="hlink"/>
                </a:solidFill>
                <a:hlinkClick r:id="rId7"/>
              </a:rPr>
              <a:t> + </a:t>
            </a:r>
            <a:r>
              <a:rPr i="1" lang="en" u="sng">
                <a:solidFill>
                  <a:schemeClr val="hlink"/>
                </a:solidFill>
                <a:latin typeface="Times New Roman"/>
                <a:ea typeface="Times New Roman"/>
                <a:cs typeface="Times New Roman"/>
                <a:sym typeface="Times New Roman"/>
                <a:hlinkClick r:id="rId8"/>
              </a:rPr>
              <a:t>bx</a:t>
            </a:r>
            <a:r>
              <a:rPr lang="en" u="sng">
                <a:solidFill>
                  <a:schemeClr val="hlink"/>
                </a:solidFill>
                <a:hlinkClick r:id="rId9"/>
              </a:rPr>
              <a:t> + </a:t>
            </a:r>
            <a:r>
              <a:rPr i="1" lang="en" u="sng">
                <a:solidFill>
                  <a:schemeClr val="hlink"/>
                </a:solidFill>
                <a:latin typeface="Times New Roman"/>
                <a:ea typeface="Times New Roman"/>
                <a:cs typeface="Times New Roman"/>
                <a:sym typeface="Times New Roman"/>
                <a:hlinkClick r:id="rId10"/>
              </a:rPr>
              <a:t>c</a:t>
            </a:r>
            <a:endParaRPr i="1">
              <a:latin typeface="Times New Roman"/>
              <a:ea typeface="Times New Roman"/>
              <a:cs typeface="Times New Roman"/>
              <a:sym typeface="Times New Roman"/>
            </a:endParaRPr>
          </a:p>
        </p:txBody>
      </p:sp>
      <p:pic>
        <p:nvPicPr>
          <p:cNvPr descr="This Algebra 1 curriculum has been developed by Rice University's OpenStax through the Rice Algebra Initiative for Success and Equity (RAISE). Learn more at https://openstax.org/k12/algebra.&#10;&#10;#Algebra #HighSchool #Polynomials #SimplifyingExpressions #WorkedExample #Annotations" id="192" name="Google Shape;192;p26" title="Factoring Trinomials">
            <a:hlinkClick r:id="rId11"/>
          </p:cNvPr>
          <p:cNvPicPr preferRelativeResize="0"/>
          <p:nvPr/>
        </p:nvPicPr>
        <p:blipFill>
          <a:blip r:embed="rId12">
            <a:alphaModFix/>
          </a:blip>
          <a:stretch>
            <a:fillRect/>
          </a:stretch>
        </p:blipFill>
        <p:spPr>
          <a:xfrm>
            <a:off x="1691640" y="1161288"/>
            <a:ext cx="5760720" cy="3200400"/>
          </a:xfrm>
          <a:prstGeom prst="rect">
            <a:avLst/>
          </a:prstGeom>
          <a:noFill/>
          <a:ln>
            <a:noFill/>
          </a:ln>
        </p:spPr>
      </p:pic>
      <p:sp>
        <p:nvSpPr>
          <p:cNvPr id="193" name="Google Shape;19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26"/>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6.5.2 Factoring Trinomials with Leading Coefficients of 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0" name="Google Shape;200;p27"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01" name="Google Shape;20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5" name="Shape 205"/>
        <p:cNvGrpSpPr/>
        <p:nvPr/>
      </p:nvGrpSpPr>
      <p:grpSpPr>
        <a:xfrm>
          <a:off x="0" y="0"/>
          <a:ext cx="0" cy="0"/>
          <a:chOff x="0" y="0"/>
          <a:chExt cx="0" cy="0"/>
        </a:xfrm>
      </p:grpSpPr>
      <p:pic>
        <p:nvPicPr>
          <p:cNvPr descr="Icon indicating the slide contains a support for students with disabilities" id="206" name="Google Shape;206;p2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07" name="Google Shape;207;p28"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08" name="Google Shape;208;p2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a:t>“BIG TIME” Factoring!</a:t>
            </a:r>
            <a:endParaRPr sz="2600"/>
          </a:p>
        </p:txBody>
      </p:sp>
      <p:sp>
        <p:nvSpPr>
          <p:cNvPr id="209" name="Google Shape;209;p2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providing support steps for students based on universal designs for learning. " id="210" name="Google Shape;210;p28" title="UDL callout box"/>
          <p:cNvSpPr/>
          <p:nvPr/>
        </p:nvSpPr>
        <p:spPr>
          <a:xfrm>
            <a:off x="4874700" y="2702825"/>
            <a:ext cx="4098300" cy="19149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Gather the algebra tiles you need for the polynomial.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Arrange the tiles into a rectangular shape. </a:t>
            </a:r>
            <a:endParaRPr sz="1500">
              <a:solidFill>
                <a:schemeClr val="dk1"/>
              </a:solidFill>
              <a:latin typeface="Noto Sans"/>
              <a:ea typeface="Noto Sans"/>
              <a:cs typeface="Noto Sans"/>
              <a:sym typeface="Noto Sans"/>
            </a:endParaRPr>
          </a:p>
          <a:p>
            <a:pPr indent="0" lvl="0" marL="0" rtl="0" algn="l">
              <a:spcBef>
                <a:spcPts val="500"/>
              </a:spcBef>
              <a:spcAft>
                <a:spcPts val="0"/>
              </a:spcAft>
              <a:buNone/>
            </a:pPr>
            <a:r>
              <a:rPr b="1" lang="en" sz="1500">
                <a:solidFill>
                  <a:schemeClr val="dk1"/>
                </a:solidFill>
                <a:latin typeface="Noto Sans"/>
                <a:ea typeface="Noto Sans"/>
                <a:cs typeface="Noto Sans"/>
                <a:sym typeface="Noto Sans"/>
              </a:rPr>
              <a:t>HINT:</a:t>
            </a:r>
            <a:r>
              <a:rPr lang="en" sz="1500">
                <a:solidFill>
                  <a:schemeClr val="dk1"/>
                </a:solidFill>
                <a:latin typeface="Noto Sans"/>
                <a:ea typeface="Noto Sans"/>
                <a:cs typeface="Noto Sans"/>
                <a:sym typeface="Noto Sans"/>
              </a:rPr>
              <a:t> Put the squared terms at the top left of the rectangle. </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descr="A callout box providing steps in a math language routine to support English Language Learners." id="211" name="Google Shape;211;p28" title="ELL callout box"/>
          <p:cNvSpPr/>
          <p:nvPr/>
        </p:nvSpPr>
        <p:spPr>
          <a:xfrm>
            <a:off x="4970100" y="760976"/>
            <a:ext cx="3907500" cy="1723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List the questions that could be asked to help determine which factors are needed.</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Compare your questions with a partner and other classmates. </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212" name="Google Shape;212;p28"/>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3" name="Google Shape;213;p2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6.5.3 Factoring </a:t>
            </a:r>
            <a:r>
              <a:rPr lang="en"/>
              <a:t>Trinomials</a:t>
            </a:r>
            <a:r>
              <a:rPr lang="en"/>
              <a:t> Using Trial and Error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sp>
        <p:nvSpPr>
          <p:cNvPr id="218" name="Google Shape;218;p29"/>
          <p:cNvSpPr txBox="1"/>
          <p:nvPr>
            <p:ph type="title"/>
          </p:nvPr>
        </p:nvSpPr>
        <p:spPr>
          <a:xfrm>
            <a:off x="264075" y="80000"/>
            <a:ext cx="46854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“BIG TIME” Factoring!</a:t>
            </a:r>
            <a:endParaRPr>
              <a:solidFill>
                <a:srgbClr val="005047"/>
              </a:solidFill>
            </a:endParaRPr>
          </a:p>
        </p:txBody>
      </p:sp>
      <p:sp>
        <p:nvSpPr>
          <p:cNvPr id="219" name="Google Shape;219;p29"/>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Work with a partner to factor each trinomial. </a:t>
            </a:r>
            <a:endParaRPr/>
          </a:p>
          <a:p>
            <a:pPr indent="-368300" lvl="0" marL="457200" rtl="0" algn="l">
              <a:lnSpc>
                <a:spcPct val="100000"/>
              </a:lnSpc>
              <a:spcBef>
                <a:spcPts val="1200"/>
              </a:spcBef>
              <a:spcAft>
                <a:spcPts val="0"/>
              </a:spcAft>
              <a:buSzPts val="2200"/>
              <a:buAutoNum type="arabicPeriod"/>
            </a:pPr>
            <a:r>
              <a:rPr lang="en"/>
              <a:t>2</a:t>
            </a:r>
            <a:r>
              <a:rPr i="1" lang="en">
                <a:latin typeface="Times New Roman"/>
                <a:ea typeface="Times New Roman"/>
                <a:cs typeface="Times New Roman"/>
                <a:sym typeface="Times New Roman"/>
              </a:rPr>
              <a:t>a</a:t>
            </a:r>
            <a:r>
              <a:rPr baseline="30000" lang="en"/>
              <a:t>2</a:t>
            </a:r>
            <a:r>
              <a:rPr lang="en"/>
              <a:t> + 5</a:t>
            </a:r>
            <a:r>
              <a:rPr i="1" lang="en">
                <a:latin typeface="Times New Roman"/>
                <a:ea typeface="Times New Roman"/>
                <a:cs typeface="Times New Roman"/>
                <a:sym typeface="Times New Roman"/>
              </a:rPr>
              <a:t>a</a:t>
            </a:r>
            <a:r>
              <a:rPr lang="en"/>
              <a:t> + 3</a:t>
            </a:r>
            <a:endParaRPr/>
          </a:p>
          <a:p>
            <a:pPr indent="-368300" lvl="0" marL="457200" rtl="0" algn="l">
              <a:lnSpc>
                <a:spcPct val="100000"/>
              </a:lnSpc>
              <a:spcBef>
                <a:spcPts val="1000"/>
              </a:spcBef>
              <a:spcAft>
                <a:spcPts val="0"/>
              </a:spcAft>
              <a:buSzPts val="2200"/>
              <a:buAutoNum type="arabicPeriod"/>
            </a:pPr>
            <a:r>
              <a:rPr lang="en"/>
              <a:t>8</a:t>
            </a:r>
            <a:r>
              <a:rPr i="1" lang="en">
                <a:latin typeface="Times New Roman"/>
                <a:ea typeface="Times New Roman"/>
                <a:cs typeface="Times New Roman"/>
                <a:sym typeface="Times New Roman"/>
              </a:rPr>
              <a:t>x</a:t>
            </a:r>
            <a:r>
              <a:rPr baseline="30000" lang="en"/>
              <a:t>2</a:t>
            </a:r>
            <a:r>
              <a:rPr lang="en"/>
              <a:t> – 14</a:t>
            </a:r>
            <a:r>
              <a:rPr i="1" lang="en">
                <a:latin typeface="Times New Roman"/>
                <a:ea typeface="Times New Roman"/>
                <a:cs typeface="Times New Roman"/>
                <a:sym typeface="Times New Roman"/>
              </a:rPr>
              <a:t>x</a:t>
            </a:r>
            <a:r>
              <a:rPr lang="en"/>
              <a:t> + 3</a:t>
            </a:r>
            <a:endParaRPr/>
          </a:p>
          <a:p>
            <a:pPr indent="-368300" lvl="0" marL="457200" rtl="0" algn="l">
              <a:lnSpc>
                <a:spcPct val="100000"/>
              </a:lnSpc>
              <a:spcBef>
                <a:spcPts val="1000"/>
              </a:spcBef>
              <a:spcAft>
                <a:spcPts val="0"/>
              </a:spcAft>
              <a:buSzPts val="2200"/>
              <a:buAutoNum type="arabicPeriod"/>
            </a:pPr>
            <a:r>
              <a:rPr lang="en"/>
              <a:t>18</a:t>
            </a:r>
            <a:r>
              <a:rPr i="1" lang="en">
                <a:latin typeface="Times New Roman"/>
                <a:ea typeface="Times New Roman"/>
                <a:cs typeface="Times New Roman"/>
                <a:sym typeface="Times New Roman"/>
              </a:rPr>
              <a:t>x</a:t>
            </a:r>
            <a:r>
              <a:rPr baseline="30000" lang="en"/>
              <a:t>2</a:t>
            </a:r>
            <a:r>
              <a:rPr lang="en"/>
              <a:t> – 3</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y</a:t>
            </a:r>
            <a:r>
              <a:rPr lang="en"/>
              <a:t> – 10</a:t>
            </a:r>
            <a:r>
              <a:rPr i="1" lang="en">
                <a:latin typeface="Times New Roman"/>
                <a:ea typeface="Times New Roman"/>
                <a:cs typeface="Times New Roman"/>
                <a:sym typeface="Times New Roman"/>
              </a:rPr>
              <a:t>y</a:t>
            </a:r>
            <a:r>
              <a:rPr baseline="30000" lang="en"/>
              <a:t>2</a:t>
            </a:r>
            <a:endParaRPr baseline="30000"/>
          </a:p>
          <a:p>
            <a:pPr indent="-368300" lvl="0" marL="457200" rtl="0" algn="l">
              <a:lnSpc>
                <a:spcPct val="100000"/>
              </a:lnSpc>
              <a:spcBef>
                <a:spcPts val="1000"/>
              </a:spcBef>
              <a:spcAft>
                <a:spcPts val="0"/>
              </a:spcAft>
              <a:buSzPts val="2200"/>
              <a:buAutoNum type="arabicPeriod"/>
            </a:pPr>
            <a:r>
              <a:rPr lang="en"/>
              <a:t>15</a:t>
            </a:r>
            <a:r>
              <a:rPr i="1" lang="en">
                <a:latin typeface="Times New Roman"/>
                <a:ea typeface="Times New Roman"/>
                <a:cs typeface="Times New Roman"/>
                <a:sym typeface="Times New Roman"/>
              </a:rPr>
              <a:t>n</a:t>
            </a:r>
            <a:r>
              <a:rPr baseline="30000" lang="en"/>
              <a:t>3</a:t>
            </a:r>
            <a:r>
              <a:rPr lang="en"/>
              <a:t> – 85</a:t>
            </a:r>
            <a:r>
              <a:rPr i="1" lang="en">
                <a:latin typeface="Times New Roman"/>
                <a:ea typeface="Times New Roman"/>
                <a:cs typeface="Times New Roman"/>
                <a:sym typeface="Times New Roman"/>
              </a:rPr>
              <a:t>n</a:t>
            </a:r>
            <a:r>
              <a:rPr baseline="30000" lang="en"/>
              <a:t>2</a:t>
            </a:r>
            <a:r>
              <a:rPr lang="en"/>
              <a:t> + 100</a:t>
            </a:r>
            <a:r>
              <a:rPr i="1" lang="en">
                <a:latin typeface="Times New Roman"/>
                <a:ea typeface="Times New Roman"/>
                <a:cs typeface="Times New Roman"/>
                <a:sym typeface="Times New Roman"/>
              </a:rPr>
              <a:t>n</a:t>
            </a:r>
            <a:endParaRPr/>
          </a:p>
          <a:p>
            <a:pPr indent="-368300" lvl="0" marL="457200" rtl="0" algn="l">
              <a:lnSpc>
                <a:spcPct val="100000"/>
              </a:lnSpc>
              <a:spcBef>
                <a:spcPts val="1000"/>
              </a:spcBef>
              <a:spcAft>
                <a:spcPts val="0"/>
              </a:spcAft>
              <a:buSzPts val="2200"/>
              <a:buAutoNum type="arabicPeriod"/>
            </a:pPr>
            <a:r>
              <a:rPr lang="en"/>
              <a:t>–10</a:t>
            </a:r>
            <a:r>
              <a:rPr i="1" lang="en">
                <a:latin typeface="Times New Roman"/>
                <a:ea typeface="Times New Roman"/>
                <a:cs typeface="Times New Roman"/>
                <a:sym typeface="Times New Roman"/>
              </a:rPr>
              <a:t>y</a:t>
            </a:r>
            <a:r>
              <a:rPr baseline="30000" lang="en"/>
              <a:t>4</a:t>
            </a:r>
            <a:r>
              <a:rPr lang="en"/>
              <a:t>– 55</a:t>
            </a:r>
            <a:r>
              <a:rPr i="1" lang="en">
                <a:latin typeface="Times New Roman"/>
                <a:ea typeface="Times New Roman"/>
                <a:cs typeface="Times New Roman"/>
                <a:sym typeface="Times New Roman"/>
              </a:rPr>
              <a:t>y</a:t>
            </a:r>
            <a:r>
              <a:rPr baseline="30000" lang="en"/>
              <a:t>3</a:t>
            </a:r>
            <a:r>
              <a:rPr lang="en"/>
              <a:t> – 60</a:t>
            </a:r>
            <a:r>
              <a:rPr i="1" lang="en">
                <a:latin typeface="Times New Roman"/>
                <a:ea typeface="Times New Roman"/>
                <a:cs typeface="Times New Roman"/>
                <a:sym typeface="Times New Roman"/>
              </a:rPr>
              <a:t>y</a:t>
            </a:r>
            <a:r>
              <a:rPr baseline="30000" lang="en"/>
              <a:t>2</a:t>
            </a:r>
            <a:endParaRPr baseline="30000"/>
          </a:p>
          <a:p>
            <a:pPr indent="-368300" lvl="0" marL="457200" rtl="0" algn="l">
              <a:lnSpc>
                <a:spcPct val="100000"/>
              </a:lnSpc>
              <a:spcBef>
                <a:spcPts val="1000"/>
              </a:spcBef>
              <a:spcAft>
                <a:spcPts val="0"/>
              </a:spcAft>
              <a:buSzPts val="2200"/>
              <a:buAutoNum type="arabicPeriod"/>
            </a:pPr>
            <a:r>
              <a:rPr lang="en"/>
              <a:t>56</a:t>
            </a:r>
            <a:r>
              <a:rPr i="1" lang="en">
                <a:latin typeface="Times New Roman"/>
                <a:ea typeface="Times New Roman"/>
                <a:cs typeface="Times New Roman"/>
                <a:sym typeface="Times New Roman"/>
              </a:rPr>
              <a:t>q</a:t>
            </a:r>
            <a:r>
              <a:rPr baseline="30000" lang="en"/>
              <a:t>3</a:t>
            </a:r>
            <a:r>
              <a:rPr lang="en"/>
              <a:t> + 320</a:t>
            </a:r>
            <a:r>
              <a:rPr i="1" lang="en">
                <a:latin typeface="Times New Roman"/>
                <a:ea typeface="Times New Roman"/>
                <a:cs typeface="Times New Roman"/>
                <a:sym typeface="Times New Roman"/>
              </a:rPr>
              <a:t>q</a:t>
            </a:r>
            <a:r>
              <a:rPr baseline="30000" lang="en"/>
              <a:t>2</a:t>
            </a:r>
            <a:r>
              <a:rPr lang="en"/>
              <a:t> – 96</a:t>
            </a:r>
            <a:r>
              <a:rPr i="1" lang="en">
                <a:latin typeface="Times New Roman"/>
                <a:ea typeface="Times New Roman"/>
                <a:cs typeface="Times New Roman"/>
                <a:sym typeface="Times New Roman"/>
              </a:rPr>
              <a:t>q</a:t>
            </a:r>
            <a:endParaRPr/>
          </a:p>
        </p:txBody>
      </p:sp>
      <p:sp>
        <p:nvSpPr>
          <p:cNvPr id="220" name="Google Shape;220;p29"/>
          <p:cNvSpPr txBox="1"/>
          <p:nvPr>
            <p:ph idx="2" type="body"/>
          </p:nvPr>
        </p:nvSpPr>
        <p:spPr>
          <a:xfrm>
            <a:off x="4965750" y="683575"/>
            <a:ext cx="3999900" cy="39342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600">
                <a:solidFill>
                  <a:srgbClr val="424242"/>
                </a:solidFill>
              </a:rPr>
              <a:t>FACTORING </a:t>
            </a:r>
            <a:r>
              <a:rPr b="1" i="1" lang="en" sz="1600">
                <a:solidFill>
                  <a:srgbClr val="424242"/>
                </a:solidFill>
                <a:latin typeface="Times New Roman"/>
                <a:ea typeface="Times New Roman"/>
                <a:cs typeface="Times New Roman"/>
                <a:sym typeface="Times New Roman"/>
              </a:rPr>
              <a:t>ax</a:t>
            </a:r>
            <a:r>
              <a:rPr b="1" baseline="30000" lang="en" sz="1600">
                <a:solidFill>
                  <a:srgbClr val="424242"/>
                </a:solidFill>
              </a:rPr>
              <a:t>2</a:t>
            </a:r>
            <a:r>
              <a:rPr b="1" lang="en" sz="1600">
                <a:solidFill>
                  <a:srgbClr val="424242"/>
                </a:solidFill>
              </a:rPr>
              <a:t> + </a:t>
            </a:r>
            <a:r>
              <a:rPr b="1" i="1" lang="en" sz="1600">
                <a:solidFill>
                  <a:srgbClr val="424242"/>
                </a:solidFill>
                <a:latin typeface="Times New Roman"/>
                <a:ea typeface="Times New Roman"/>
                <a:cs typeface="Times New Roman"/>
                <a:sym typeface="Times New Roman"/>
              </a:rPr>
              <a:t>bx</a:t>
            </a:r>
            <a:r>
              <a:rPr b="1" lang="en" sz="1600">
                <a:solidFill>
                  <a:srgbClr val="424242"/>
                </a:solidFill>
              </a:rPr>
              <a:t> + </a:t>
            </a:r>
            <a:r>
              <a:rPr b="1" lang="en" sz="1600">
                <a:solidFill>
                  <a:srgbClr val="424242"/>
                </a:solidFill>
                <a:latin typeface="Times New Roman"/>
                <a:ea typeface="Times New Roman"/>
                <a:cs typeface="Times New Roman"/>
                <a:sym typeface="Times New Roman"/>
              </a:rPr>
              <a:t>c</a:t>
            </a:r>
            <a:endParaRPr sz="1600">
              <a:solidFill>
                <a:srgbClr val="424242"/>
              </a:solidFill>
              <a:latin typeface="Times New Roman"/>
              <a:ea typeface="Times New Roman"/>
              <a:cs typeface="Times New Roman"/>
              <a:sym typeface="Times New Roman"/>
            </a:endParaRPr>
          </a:p>
          <a:p>
            <a:pPr indent="0" lvl="0" marL="0" rtl="0" algn="l">
              <a:lnSpc>
                <a:spcPct val="100000"/>
              </a:lnSpc>
              <a:spcBef>
                <a:spcPts val="3000"/>
              </a:spcBef>
              <a:spcAft>
                <a:spcPts val="0"/>
              </a:spcAft>
              <a:buClr>
                <a:schemeClr val="dk1"/>
              </a:buClr>
              <a:buSzPts val="1100"/>
              <a:buFont typeface="Arial"/>
              <a:buNone/>
            </a:pPr>
            <a:r>
              <a:rPr b="1" lang="en" sz="1500">
                <a:solidFill>
                  <a:srgbClr val="424242"/>
                </a:solidFill>
              </a:rPr>
              <a:t>Step 1 -</a:t>
            </a:r>
            <a:r>
              <a:rPr lang="en" sz="1500">
                <a:solidFill>
                  <a:srgbClr val="424242"/>
                </a:solidFill>
              </a:rPr>
              <a:t> Write the trinomial in descending order of degrees as needed.</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2 -</a:t>
            </a:r>
            <a:r>
              <a:rPr lang="en" sz="1500">
                <a:solidFill>
                  <a:srgbClr val="424242"/>
                </a:solidFill>
              </a:rPr>
              <a:t> Factor any GCF.</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3 -</a:t>
            </a:r>
            <a:r>
              <a:rPr lang="en" sz="1500">
                <a:solidFill>
                  <a:srgbClr val="424242"/>
                </a:solidFill>
              </a:rPr>
              <a:t> Find all the factor pairs of the first term.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4 -</a:t>
            </a:r>
            <a:r>
              <a:rPr lang="en" sz="1500">
                <a:solidFill>
                  <a:srgbClr val="424242"/>
                </a:solidFill>
              </a:rPr>
              <a:t> Find all the factor pairs of the third term.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5 -</a:t>
            </a:r>
            <a:r>
              <a:rPr lang="en" sz="1500">
                <a:solidFill>
                  <a:srgbClr val="424242"/>
                </a:solidFill>
              </a:rPr>
              <a:t> Test all the possible combinations of the factors until the correct product is found.</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6 -</a:t>
            </a:r>
            <a:r>
              <a:rPr lang="en" sz="1500">
                <a:solidFill>
                  <a:srgbClr val="424242"/>
                </a:solidFill>
              </a:rPr>
              <a:t> Check by multiplying the factors.</a:t>
            </a:r>
            <a:endParaRPr/>
          </a:p>
        </p:txBody>
      </p:sp>
      <p:cxnSp>
        <p:nvCxnSpPr>
          <p:cNvPr descr="a gray line segment used to visually separate the title from the &quot;how to&quot; steps" id="221" name="Google Shape;221;p29"/>
          <p:cNvCxnSpPr/>
          <p:nvPr/>
        </p:nvCxnSpPr>
        <p:spPr>
          <a:xfrm flipH="1" rot="10800000">
            <a:off x="5891242" y="1176913"/>
            <a:ext cx="2148900" cy="3300"/>
          </a:xfrm>
          <a:prstGeom prst="straightConnector1">
            <a:avLst/>
          </a:prstGeom>
          <a:noFill/>
          <a:ln cap="flat" cmpd="sng" w="28575">
            <a:solidFill>
              <a:srgbClr val="9E9E9E"/>
            </a:solidFill>
            <a:prstDash val="solid"/>
            <a:round/>
            <a:headEnd len="med" w="med" type="none"/>
            <a:tailEnd len="med" w="med" type="none"/>
          </a:ln>
        </p:spPr>
      </p:cxnSp>
      <p:sp>
        <p:nvSpPr>
          <p:cNvPr id="222" name="Google Shape;222;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6.5.3 Factoring Trinomials Using Trial and Error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pic>
        <p:nvPicPr>
          <p:cNvPr descr="Icon indicating the slide contains a check for understanding question for students " id="228" name="Google Shape;228;p3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29" name="Google Shape;229;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30" name="Google Shape;230;p30"/>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Factor the trinomial completely: 6</a:t>
            </a:r>
            <a:r>
              <a:rPr i="1" lang="en">
                <a:latin typeface="Times New Roman"/>
                <a:ea typeface="Times New Roman"/>
                <a:cs typeface="Times New Roman"/>
                <a:sym typeface="Times New Roman"/>
              </a:rPr>
              <a:t>y</a:t>
            </a:r>
            <a:r>
              <a:rPr baseline="30000" lang="en"/>
              <a:t>3</a:t>
            </a:r>
            <a:r>
              <a:rPr lang="en"/>
              <a:t> + 18</a:t>
            </a:r>
            <a:r>
              <a:rPr i="1" lang="en">
                <a:latin typeface="Times New Roman"/>
                <a:ea typeface="Times New Roman"/>
                <a:cs typeface="Times New Roman"/>
                <a:sym typeface="Times New Roman"/>
              </a:rPr>
              <a:t>y</a:t>
            </a:r>
            <a:r>
              <a:rPr baseline="30000" lang="en"/>
              <a:t>2</a:t>
            </a:r>
            <a:r>
              <a:rPr lang="en"/>
              <a:t> – 60</a:t>
            </a:r>
            <a:r>
              <a:rPr i="1" lang="en">
                <a:latin typeface="Times New Roman"/>
                <a:ea typeface="Times New Roman"/>
                <a:cs typeface="Times New Roman"/>
                <a:sym typeface="Times New Roman"/>
              </a:rPr>
              <a:t>y</a:t>
            </a:r>
            <a:r>
              <a:rPr lang="en"/>
              <a:t>. </a:t>
            </a:r>
            <a:endParaRPr/>
          </a:p>
          <a:p>
            <a:pPr indent="-381000" lvl="0" marL="914400" rtl="0" algn="l">
              <a:lnSpc>
                <a:spcPct val="100000"/>
              </a:lnSpc>
              <a:spcBef>
                <a:spcPts val="1200"/>
              </a:spcBef>
              <a:spcAft>
                <a:spcPts val="0"/>
              </a:spcAft>
              <a:buSzPts val="2400"/>
              <a:buFont typeface="Noto Sans"/>
              <a:buAutoNum type="alphaLcPeriod"/>
            </a:pPr>
            <a:r>
              <a:rPr lang="en"/>
              <a:t>6</a:t>
            </a:r>
            <a:r>
              <a:rPr i="1" lang="en">
                <a:latin typeface="Times New Roman"/>
                <a:ea typeface="Times New Roman"/>
                <a:cs typeface="Times New Roman"/>
                <a:sym typeface="Times New Roman"/>
              </a:rPr>
              <a:t>y</a:t>
            </a:r>
            <a:r>
              <a:rPr lang="en"/>
              <a:t>(</a:t>
            </a:r>
            <a:r>
              <a:rPr i="1" lang="en">
                <a:latin typeface="Times New Roman"/>
                <a:ea typeface="Times New Roman"/>
                <a:cs typeface="Times New Roman"/>
                <a:sym typeface="Times New Roman"/>
              </a:rPr>
              <a:t>y</a:t>
            </a:r>
            <a:r>
              <a:rPr lang="en"/>
              <a:t> + 2)(</a:t>
            </a:r>
            <a:r>
              <a:rPr i="1" lang="en">
                <a:latin typeface="Times New Roman"/>
                <a:ea typeface="Times New Roman"/>
                <a:cs typeface="Times New Roman"/>
                <a:sym typeface="Times New Roman"/>
              </a:rPr>
              <a:t>y</a:t>
            </a:r>
            <a:r>
              <a:rPr lang="en"/>
              <a:t> – 5)</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(6</a:t>
            </a:r>
            <a:r>
              <a:rPr i="1" lang="en">
                <a:latin typeface="Times New Roman"/>
                <a:ea typeface="Times New Roman"/>
                <a:cs typeface="Times New Roman"/>
                <a:sym typeface="Times New Roman"/>
              </a:rPr>
              <a:t>y</a:t>
            </a:r>
            <a:r>
              <a:rPr baseline="30000" lang="en"/>
              <a:t>2</a:t>
            </a:r>
            <a:r>
              <a:rPr lang="en"/>
              <a:t> – 12</a:t>
            </a:r>
            <a:r>
              <a:rPr i="1" lang="en">
                <a:latin typeface="Times New Roman"/>
                <a:ea typeface="Times New Roman"/>
                <a:cs typeface="Times New Roman"/>
                <a:sym typeface="Times New Roman"/>
              </a:rPr>
              <a:t>y</a:t>
            </a:r>
            <a:r>
              <a:rPr lang="en"/>
              <a:t>)(</a:t>
            </a:r>
            <a:r>
              <a:rPr i="1" lang="en">
                <a:latin typeface="Times New Roman"/>
                <a:ea typeface="Times New Roman"/>
                <a:cs typeface="Times New Roman"/>
                <a:sym typeface="Times New Roman"/>
              </a:rPr>
              <a:t>y</a:t>
            </a:r>
            <a:r>
              <a:rPr lang="en"/>
              <a:t> + 5)</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6</a:t>
            </a:r>
            <a:r>
              <a:rPr i="1" lang="en">
                <a:latin typeface="Times New Roman"/>
                <a:ea typeface="Times New Roman"/>
                <a:cs typeface="Times New Roman"/>
                <a:sym typeface="Times New Roman"/>
              </a:rPr>
              <a:t>y</a:t>
            </a:r>
            <a:r>
              <a:rPr lang="en"/>
              <a:t>(</a:t>
            </a:r>
            <a:r>
              <a:rPr i="1" lang="en">
                <a:latin typeface="Times New Roman"/>
                <a:ea typeface="Times New Roman"/>
                <a:cs typeface="Times New Roman"/>
                <a:sym typeface="Times New Roman"/>
              </a:rPr>
              <a:t>y</a:t>
            </a:r>
            <a:r>
              <a:rPr lang="en"/>
              <a:t> – 2)(</a:t>
            </a:r>
            <a:r>
              <a:rPr i="1" lang="en">
                <a:latin typeface="Times New Roman"/>
                <a:ea typeface="Times New Roman"/>
                <a:cs typeface="Times New Roman"/>
                <a:sym typeface="Times New Roman"/>
              </a:rPr>
              <a:t>y</a:t>
            </a:r>
            <a:r>
              <a:rPr lang="en"/>
              <a:t> + 5)</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lang="en"/>
              <a:t>6</a:t>
            </a:r>
            <a:r>
              <a:rPr i="1" lang="en">
                <a:latin typeface="Times New Roman"/>
                <a:ea typeface="Times New Roman"/>
                <a:cs typeface="Times New Roman"/>
                <a:sym typeface="Times New Roman"/>
              </a:rPr>
              <a:t>y</a:t>
            </a:r>
            <a:r>
              <a:rPr lang="en"/>
              <a:t>(</a:t>
            </a:r>
            <a:r>
              <a:rPr i="1" lang="en">
                <a:latin typeface="Times New Roman"/>
                <a:ea typeface="Times New Roman"/>
                <a:cs typeface="Times New Roman"/>
                <a:sym typeface="Times New Roman"/>
              </a:rPr>
              <a:t>y</a:t>
            </a:r>
            <a:r>
              <a:rPr lang="en"/>
              <a:t> + 2)(</a:t>
            </a:r>
            <a:r>
              <a:rPr i="1" lang="en">
                <a:latin typeface="Times New Roman"/>
                <a:ea typeface="Times New Roman"/>
                <a:cs typeface="Times New Roman"/>
                <a:sym typeface="Times New Roman"/>
              </a:rPr>
              <a:t>y</a:t>
            </a:r>
            <a:r>
              <a:rPr lang="en"/>
              <a:t> + 5)</a:t>
            </a:r>
            <a:endParaRPr>
              <a:latin typeface="Noto Sans"/>
              <a:ea typeface="Noto Sans"/>
              <a:cs typeface="Noto Sans"/>
              <a:sym typeface="Noto Sans"/>
            </a:endParaRPr>
          </a:p>
        </p:txBody>
      </p:sp>
      <p:sp>
        <p:nvSpPr>
          <p:cNvPr id="231" name="Google Shape;23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2" name="Google Shape;232;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6.5.3 Factoring Trinomials Using Trial and Error</a:t>
            </a:r>
            <a:endParaRPr/>
          </a:p>
        </p:txBody>
      </p:sp>
      <p:sp>
        <p:nvSpPr>
          <p:cNvPr descr="An arrow icon reads &quot;Let's review!&quot; and links to a slide that reviews the content that was assessed in the self check question. " id="233" name="Google Shape;233;p30"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7" name="Shape 237"/>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8" name="Google Shape;238;p3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9" name="Google Shape;239;p31"/>
          <p:cNvSpPr txBox="1"/>
          <p:nvPr>
            <p:ph type="title"/>
          </p:nvPr>
        </p:nvSpPr>
        <p:spPr>
          <a:xfrm>
            <a:off x="158425" y="89525"/>
            <a:ext cx="47055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40" name="Google Shape;240;p31"/>
          <p:cNvSpPr txBox="1"/>
          <p:nvPr>
            <p:ph idx="1" type="body"/>
          </p:nvPr>
        </p:nvSpPr>
        <p:spPr>
          <a:xfrm>
            <a:off x="158425" y="883600"/>
            <a:ext cx="4857900" cy="3734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SzPts val="770"/>
              <a:buNone/>
            </a:pPr>
            <a:r>
              <a:rPr lang="en" sz="1840">
                <a:solidFill>
                  <a:srgbClr val="1D2125"/>
                </a:solidFill>
              </a:rPr>
              <a:t>Factor: 3</a:t>
            </a:r>
            <a:r>
              <a:rPr i="1" lang="en" sz="1840">
                <a:solidFill>
                  <a:srgbClr val="1D2125"/>
                </a:solidFill>
                <a:latin typeface="Times New Roman"/>
                <a:ea typeface="Times New Roman"/>
                <a:cs typeface="Times New Roman"/>
                <a:sym typeface="Times New Roman"/>
              </a:rPr>
              <a:t>x</a:t>
            </a:r>
            <a:r>
              <a:rPr baseline="30000" lang="en" sz="1840">
                <a:solidFill>
                  <a:srgbClr val="1D2125"/>
                </a:solidFill>
              </a:rPr>
              <a:t>2</a:t>
            </a:r>
            <a:r>
              <a:rPr lang="en" sz="1840">
                <a:solidFill>
                  <a:srgbClr val="1D2125"/>
                </a:solidFill>
              </a:rPr>
              <a:t> + 5</a:t>
            </a:r>
            <a:r>
              <a:rPr i="1" lang="en" sz="1840">
                <a:solidFill>
                  <a:srgbClr val="1D2125"/>
                </a:solidFill>
                <a:latin typeface="Times New Roman"/>
                <a:ea typeface="Times New Roman"/>
                <a:cs typeface="Times New Roman"/>
                <a:sym typeface="Times New Roman"/>
              </a:rPr>
              <a:t>x</a:t>
            </a:r>
            <a:r>
              <a:rPr lang="en" sz="1840">
                <a:solidFill>
                  <a:srgbClr val="1D2125"/>
                </a:solidFill>
              </a:rPr>
              <a:t> + 2</a:t>
            </a:r>
            <a:endParaRPr sz="1740">
              <a:solidFill>
                <a:srgbClr val="1D2125"/>
              </a:solidFill>
            </a:endParaRPr>
          </a:p>
        </p:txBody>
      </p:sp>
      <p:sp>
        <p:nvSpPr>
          <p:cNvPr id="241" name="Google Shape;241;p31"/>
          <p:cNvSpPr txBox="1"/>
          <p:nvPr>
            <p:ph idx="2" type="body"/>
          </p:nvPr>
        </p:nvSpPr>
        <p:spPr>
          <a:xfrm>
            <a:off x="5159050" y="584425"/>
            <a:ext cx="3857700" cy="4114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600">
                <a:solidFill>
                  <a:srgbClr val="424242"/>
                </a:solidFill>
              </a:rPr>
              <a:t>FACTORING </a:t>
            </a:r>
            <a:r>
              <a:rPr b="1" i="1" lang="en" sz="1600">
                <a:solidFill>
                  <a:srgbClr val="424242"/>
                </a:solidFill>
                <a:latin typeface="Times New Roman"/>
                <a:ea typeface="Times New Roman"/>
                <a:cs typeface="Times New Roman"/>
                <a:sym typeface="Times New Roman"/>
              </a:rPr>
              <a:t>ax</a:t>
            </a:r>
            <a:r>
              <a:rPr b="1" baseline="30000" lang="en" sz="1600">
                <a:solidFill>
                  <a:srgbClr val="424242"/>
                </a:solidFill>
              </a:rPr>
              <a:t>2</a:t>
            </a:r>
            <a:r>
              <a:rPr b="1" lang="en" sz="1600">
                <a:solidFill>
                  <a:srgbClr val="424242"/>
                </a:solidFill>
              </a:rPr>
              <a:t> + </a:t>
            </a:r>
            <a:r>
              <a:rPr b="1" i="1" lang="en" sz="1600">
                <a:solidFill>
                  <a:srgbClr val="424242"/>
                </a:solidFill>
                <a:latin typeface="Times New Roman"/>
                <a:ea typeface="Times New Roman"/>
                <a:cs typeface="Times New Roman"/>
                <a:sym typeface="Times New Roman"/>
              </a:rPr>
              <a:t>bx</a:t>
            </a:r>
            <a:r>
              <a:rPr b="1" lang="en" sz="1600">
                <a:solidFill>
                  <a:srgbClr val="424242"/>
                </a:solidFill>
              </a:rPr>
              <a:t> + </a:t>
            </a:r>
            <a:r>
              <a:rPr b="1" lang="en" sz="1600">
                <a:solidFill>
                  <a:srgbClr val="424242"/>
                </a:solidFill>
                <a:latin typeface="Times New Roman"/>
                <a:ea typeface="Times New Roman"/>
                <a:cs typeface="Times New Roman"/>
                <a:sym typeface="Times New Roman"/>
              </a:rPr>
              <a:t>c</a:t>
            </a:r>
            <a:endParaRPr sz="1600">
              <a:solidFill>
                <a:srgbClr val="424242"/>
              </a:solidFill>
              <a:latin typeface="Times New Roman"/>
              <a:ea typeface="Times New Roman"/>
              <a:cs typeface="Times New Roman"/>
              <a:sym typeface="Times New Roman"/>
            </a:endParaRPr>
          </a:p>
          <a:p>
            <a:pPr indent="0" lvl="0" marL="0" rtl="0" algn="l">
              <a:lnSpc>
                <a:spcPct val="100000"/>
              </a:lnSpc>
              <a:spcBef>
                <a:spcPts val="3000"/>
              </a:spcBef>
              <a:spcAft>
                <a:spcPts val="0"/>
              </a:spcAft>
              <a:buClr>
                <a:schemeClr val="dk1"/>
              </a:buClr>
              <a:buSzPts val="1100"/>
              <a:buFont typeface="Arial"/>
              <a:buNone/>
            </a:pPr>
            <a:r>
              <a:rPr b="1" lang="en" sz="1500">
                <a:solidFill>
                  <a:srgbClr val="424242"/>
                </a:solidFill>
              </a:rPr>
              <a:t>Step 1 -</a:t>
            </a:r>
            <a:r>
              <a:rPr lang="en" sz="1500">
                <a:solidFill>
                  <a:srgbClr val="424242"/>
                </a:solidFill>
              </a:rPr>
              <a:t> Write the trinomial in descending order of degrees as needed.</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2 -</a:t>
            </a:r>
            <a:r>
              <a:rPr lang="en" sz="1500">
                <a:solidFill>
                  <a:srgbClr val="424242"/>
                </a:solidFill>
              </a:rPr>
              <a:t> Factor any GCF.</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3 -</a:t>
            </a:r>
            <a:r>
              <a:rPr lang="en" sz="1500">
                <a:solidFill>
                  <a:srgbClr val="424242"/>
                </a:solidFill>
              </a:rPr>
              <a:t> Find all the factor pairs of the first term.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4 -</a:t>
            </a:r>
            <a:r>
              <a:rPr lang="en" sz="1500">
                <a:solidFill>
                  <a:srgbClr val="424242"/>
                </a:solidFill>
              </a:rPr>
              <a:t> Find all the factor pairs of the third term.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5 -</a:t>
            </a:r>
            <a:r>
              <a:rPr lang="en" sz="1500">
                <a:solidFill>
                  <a:srgbClr val="424242"/>
                </a:solidFill>
              </a:rPr>
              <a:t> Test all the possible combinations of the factors until the correct product is found.</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6 -</a:t>
            </a:r>
            <a:r>
              <a:rPr lang="en" sz="1500">
                <a:solidFill>
                  <a:srgbClr val="424242"/>
                </a:solidFill>
              </a:rPr>
              <a:t> Check by multiplying the factors.</a:t>
            </a:r>
            <a:endParaRPr/>
          </a:p>
        </p:txBody>
      </p:sp>
      <p:cxnSp>
        <p:nvCxnSpPr>
          <p:cNvPr descr="a gray line segment used to visually separate the title from the &quot;how to&quot; steps" id="242" name="Google Shape;242;p31"/>
          <p:cNvCxnSpPr/>
          <p:nvPr/>
        </p:nvCxnSpPr>
        <p:spPr>
          <a:xfrm flipH="1" rot="10800000">
            <a:off x="6013442" y="1110238"/>
            <a:ext cx="2148900" cy="3300"/>
          </a:xfrm>
          <a:prstGeom prst="straightConnector1">
            <a:avLst/>
          </a:prstGeom>
          <a:noFill/>
          <a:ln cap="flat" cmpd="sng" w="28575">
            <a:solidFill>
              <a:srgbClr val="9E9E9E"/>
            </a:solidFill>
            <a:prstDash val="solid"/>
            <a:round/>
            <a:headEnd len="med" w="med" type="none"/>
            <a:tailEnd len="med" w="med" type="none"/>
          </a:ln>
        </p:spPr>
      </p:cxnSp>
      <p:sp>
        <p:nvSpPr>
          <p:cNvPr id="243" name="Google Shape;243;p31"/>
          <p:cNvSpPr txBox="1"/>
          <p:nvPr>
            <p:ph idx="12" type="sldNum"/>
          </p:nvPr>
        </p:nvSpPr>
        <p:spPr>
          <a:xfrm>
            <a:off x="8283608" y="470809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4" name="Google Shape;244;p31"/>
          <p:cNvSpPr txBox="1"/>
          <p:nvPr>
            <p:ph idx="3" type="sldNum"/>
          </p:nvPr>
        </p:nvSpPr>
        <p:spPr>
          <a:xfrm>
            <a:off x="311700" y="47081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6.5.3 Factoring Trinomials Using Trial and Error - Additional Resources</a:t>
            </a:r>
            <a:endParaRPr>
              <a:latin typeface="Noto Sans"/>
              <a:ea typeface="Noto Sans"/>
              <a:cs typeface="Noto Sans"/>
              <a:sym typeface="No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50" name="Google Shape;250;p32"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51" name="Google Shape;251;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3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“MAIN EVENT” Factoring!</a:t>
            </a:r>
            <a:endParaRPr>
              <a:solidFill>
                <a:srgbClr val="005047"/>
              </a:solidFill>
            </a:endParaRPr>
          </a:p>
        </p:txBody>
      </p:sp>
      <p:sp>
        <p:nvSpPr>
          <p:cNvPr id="257" name="Google Shape;257;p33"/>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400"/>
              <a:t>Factor each trinomial using the “</a:t>
            </a:r>
            <a:r>
              <a:rPr i="1" lang="en" sz="2400">
                <a:latin typeface="Times New Roman"/>
                <a:ea typeface="Times New Roman"/>
                <a:cs typeface="Times New Roman"/>
                <a:sym typeface="Times New Roman"/>
              </a:rPr>
              <a:t>ac</a:t>
            </a:r>
            <a:r>
              <a:rPr lang="en" sz="2400"/>
              <a:t>” method.</a:t>
            </a:r>
            <a:endParaRPr sz="2400"/>
          </a:p>
          <a:p>
            <a:pPr indent="-381000" lvl="0" marL="457200" rtl="0" algn="l">
              <a:lnSpc>
                <a:spcPct val="100000"/>
              </a:lnSpc>
              <a:spcBef>
                <a:spcPts val="1200"/>
              </a:spcBef>
              <a:spcAft>
                <a:spcPts val="0"/>
              </a:spcAft>
              <a:buSzPts val="2400"/>
              <a:buAutoNum type="arabicPeriod"/>
            </a:pPr>
            <a:r>
              <a:rPr lang="en" sz="2400"/>
              <a:t>16</a:t>
            </a:r>
            <a:r>
              <a:rPr i="1" lang="en" sz="2400">
                <a:latin typeface="Times New Roman"/>
                <a:ea typeface="Times New Roman"/>
                <a:cs typeface="Times New Roman"/>
                <a:sym typeface="Times New Roman"/>
              </a:rPr>
              <a:t>x</a:t>
            </a:r>
            <a:r>
              <a:rPr baseline="30000" lang="en" sz="2400"/>
              <a:t>2</a:t>
            </a:r>
            <a:r>
              <a:rPr lang="en" sz="2400"/>
              <a:t> – 32</a:t>
            </a:r>
            <a:r>
              <a:rPr i="1" lang="en" sz="2400">
                <a:latin typeface="Times New Roman"/>
                <a:ea typeface="Times New Roman"/>
                <a:cs typeface="Times New Roman"/>
                <a:sym typeface="Times New Roman"/>
              </a:rPr>
              <a:t>x</a:t>
            </a:r>
            <a:r>
              <a:rPr lang="en" sz="2400"/>
              <a:t> + 12</a:t>
            </a:r>
            <a:endParaRPr sz="2400"/>
          </a:p>
          <a:p>
            <a:pPr indent="-381000" lvl="0" marL="457200" rtl="0" algn="l">
              <a:lnSpc>
                <a:spcPct val="100000"/>
              </a:lnSpc>
              <a:spcBef>
                <a:spcPts val="1500"/>
              </a:spcBef>
              <a:spcAft>
                <a:spcPts val="0"/>
              </a:spcAft>
              <a:buSzPts val="2400"/>
              <a:buAutoNum type="arabicPeriod"/>
            </a:pPr>
            <a:r>
              <a:rPr lang="en" sz="2400"/>
              <a:t>6</a:t>
            </a:r>
            <a:r>
              <a:rPr i="1" lang="en" sz="2400">
                <a:latin typeface="Times New Roman"/>
                <a:ea typeface="Times New Roman"/>
                <a:cs typeface="Times New Roman"/>
                <a:sym typeface="Times New Roman"/>
              </a:rPr>
              <a:t>y</a:t>
            </a:r>
            <a:r>
              <a:rPr baseline="30000" lang="en" sz="2400"/>
              <a:t>2</a:t>
            </a:r>
            <a:r>
              <a:rPr lang="en" sz="2400"/>
              <a:t> + </a:t>
            </a:r>
            <a:r>
              <a:rPr i="1" lang="en" sz="2400">
                <a:latin typeface="Times New Roman"/>
                <a:ea typeface="Times New Roman"/>
                <a:cs typeface="Times New Roman"/>
                <a:sym typeface="Times New Roman"/>
              </a:rPr>
              <a:t>y</a:t>
            </a:r>
            <a:r>
              <a:rPr lang="en" sz="2400"/>
              <a:t> – 15</a:t>
            </a:r>
            <a:endParaRPr sz="2400"/>
          </a:p>
          <a:p>
            <a:pPr indent="-381000" lvl="0" marL="457200" rtl="0" algn="l">
              <a:lnSpc>
                <a:spcPct val="100000"/>
              </a:lnSpc>
              <a:spcBef>
                <a:spcPts val="1500"/>
              </a:spcBef>
              <a:spcAft>
                <a:spcPts val="0"/>
              </a:spcAft>
              <a:buSzPts val="2400"/>
              <a:buAutoNum type="arabicPeriod"/>
            </a:pPr>
            <a:r>
              <a:rPr lang="en" sz="2400"/>
              <a:t>48</a:t>
            </a:r>
            <a:r>
              <a:rPr i="1" lang="en" sz="2400">
                <a:latin typeface="Times New Roman"/>
                <a:ea typeface="Times New Roman"/>
                <a:cs typeface="Times New Roman"/>
                <a:sym typeface="Times New Roman"/>
              </a:rPr>
              <a:t>z</a:t>
            </a:r>
            <a:r>
              <a:rPr baseline="30000" lang="en" sz="2400"/>
              <a:t>3</a:t>
            </a:r>
            <a:r>
              <a:rPr lang="en" sz="2400"/>
              <a:t> – 102</a:t>
            </a:r>
            <a:r>
              <a:rPr i="1" lang="en" sz="2400">
                <a:latin typeface="Times New Roman"/>
                <a:ea typeface="Times New Roman"/>
                <a:cs typeface="Times New Roman"/>
                <a:sym typeface="Times New Roman"/>
              </a:rPr>
              <a:t>z</a:t>
            </a:r>
            <a:r>
              <a:rPr baseline="30000" lang="en" sz="2400"/>
              <a:t>2</a:t>
            </a:r>
            <a:r>
              <a:rPr lang="en" sz="2400"/>
              <a:t> – 45</a:t>
            </a:r>
            <a:r>
              <a:rPr i="1" lang="en" sz="2400">
                <a:latin typeface="Times New Roman"/>
                <a:ea typeface="Times New Roman"/>
                <a:cs typeface="Times New Roman"/>
                <a:sym typeface="Times New Roman"/>
              </a:rPr>
              <a:t>z</a:t>
            </a:r>
            <a:endParaRPr sz="2400"/>
          </a:p>
        </p:txBody>
      </p:sp>
      <p:sp>
        <p:nvSpPr>
          <p:cNvPr id="258" name="Google Shape;258;p33"/>
          <p:cNvSpPr txBox="1"/>
          <p:nvPr>
            <p:ph idx="2" type="body"/>
          </p:nvPr>
        </p:nvSpPr>
        <p:spPr>
          <a:xfrm>
            <a:off x="4832400" y="960120"/>
            <a:ext cx="39999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600">
                <a:solidFill>
                  <a:srgbClr val="424242"/>
                </a:solidFill>
              </a:rPr>
              <a:t>FACTORING USING THE “</a:t>
            </a:r>
            <a:r>
              <a:rPr b="1" i="1" lang="en" sz="1600">
                <a:solidFill>
                  <a:srgbClr val="424242"/>
                </a:solidFill>
                <a:latin typeface="Times New Roman"/>
                <a:ea typeface="Times New Roman"/>
                <a:cs typeface="Times New Roman"/>
                <a:sym typeface="Times New Roman"/>
              </a:rPr>
              <a:t>ac</a:t>
            </a:r>
            <a:r>
              <a:rPr b="1" lang="en" sz="1600">
                <a:solidFill>
                  <a:srgbClr val="424242"/>
                </a:solidFill>
              </a:rPr>
              <a:t>” METHOD</a:t>
            </a:r>
            <a:endParaRPr sz="1600">
              <a:solidFill>
                <a:srgbClr val="424242"/>
              </a:solidFill>
            </a:endParaRPr>
          </a:p>
          <a:p>
            <a:pPr indent="0" lvl="0" marL="0" rtl="0" algn="l">
              <a:lnSpc>
                <a:spcPct val="100000"/>
              </a:lnSpc>
              <a:spcBef>
                <a:spcPts val="4000"/>
              </a:spcBef>
              <a:spcAft>
                <a:spcPts val="0"/>
              </a:spcAft>
              <a:buClr>
                <a:schemeClr val="dk1"/>
              </a:buClr>
              <a:buSzPts val="1100"/>
              <a:buFont typeface="Arial"/>
              <a:buNone/>
            </a:pPr>
            <a:r>
              <a:rPr b="1" lang="en" sz="1500">
                <a:solidFill>
                  <a:srgbClr val="424242"/>
                </a:solidFill>
              </a:rPr>
              <a:t>Step 1 - </a:t>
            </a:r>
            <a:r>
              <a:rPr lang="en" sz="1500">
                <a:solidFill>
                  <a:srgbClr val="424242"/>
                </a:solidFill>
              </a:rPr>
              <a:t>Factor any GCF.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2 -</a:t>
            </a:r>
            <a:r>
              <a:rPr lang="en" sz="1500">
                <a:solidFill>
                  <a:srgbClr val="424242"/>
                </a:solidFill>
              </a:rPr>
              <a:t> Find the product “</a:t>
            </a:r>
            <a:r>
              <a:rPr i="1" lang="en" sz="1500">
                <a:solidFill>
                  <a:srgbClr val="424242"/>
                </a:solidFill>
                <a:latin typeface="Times New Roman"/>
                <a:ea typeface="Times New Roman"/>
                <a:cs typeface="Times New Roman"/>
                <a:sym typeface="Times New Roman"/>
              </a:rPr>
              <a:t>ac</a:t>
            </a:r>
            <a:r>
              <a:rPr lang="en" sz="1500">
                <a:solidFill>
                  <a:srgbClr val="424242"/>
                </a:solidFill>
              </a:rPr>
              <a:t>.”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3 -</a:t>
            </a:r>
            <a:r>
              <a:rPr lang="en" sz="1500">
                <a:solidFill>
                  <a:srgbClr val="424242"/>
                </a:solidFill>
              </a:rPr>
              <a:t> Find two numbers </a:t>
            </a:r>
            <a:r>
              <a:rPr i="1" lang="en" sz="1500">
                <a:solidFill>
                  <a:srgbClr val="424242"/>
                </a:solidFill>
              </a:rPr>
              <a:t>m</a:t>
            </a:r>
            <a:r>
              <a:rPr lang="en" sz="1500">
                <a:solidFill>
                  <a:srgbClr val="424242"/>
                </a:solidFill>
              </a:rPr>
              <a:t> and </a:t>
            </a:r>
            <a:r>
              <a:rPr i="1" lang="en" sz="1500">
                <a:solidFill>
                  <a:srgbClr val="424242"/>
                </a:solidFill>
              </a:rPr>
              <a:t>n</a:t>
            </a:r>
            <a:r>
              <a:rPr lang="en" sz="1500">
                <a:solidFill>
                  <a:srgbClr val="424242"/>
                </a:solidFill>
              </a:rPr>
              <a:t>, that: </a:t>
            </a:r>
            <a:endParaRPr sz="1500">
              <a:solidFill>
                <a:srgbClr val="424242"/>
              </a:solidFill>
            </a:endParaRPr>
          </a:p>
          <a:p>
            <a:pPr indent="-330200" lvl="0" marL="457200" rtl="0" algn="l">
              <a:lnSpc>
                <a:spcPct val="100000"/>
              </a:lnSpc>
              <a:spcBef>
                <a:spcPts val="0"/>
              </a:spcBef>
              <a:spcAft>
                <a:spcPts val="0"/>
              </a:spcAft>
              <a:buClr>
                <a:srgbClr val="424242"/>
              </a:buClr>
              <a:buSzPts val="1600"/>
              <a:buFont typeface="Calibri"/>
              <a:buChar char="●"/>
            </a:pPr>
            <a:r>
              <a:rPr lang="en" sz="1500">
                <a:solidFill>
                  <a:srgbClr val="424242"/>
                </a:solidFill>
              </a:rPr>
              <a:t>Multiply to be </a:t>
            </a:r>
            <a:r>
              <a:rPr i="1" lang="en" sz="1500">
                <a:solidFill>
                  <a:srgbClr val="424242"/>
                </a:solidFill>
                <a:latin typeface="Times New Roman"/>
                <a:ea typeface="Times New Roman"/>
                <a:cs typeface="Times New Roman"/>
                <a:sym typeface="Times New Roman"/>
              </a:rPr>
              <a:t>ac</a:t>
            </a:r>
            <a:r>
              <a:rPr lang="en" sz="1500">
                <a:solidFill>
                  <a:srgbClr val="424242"/>
                </a:solidFill>
              </a:rPr>
              <a:t>: </a:t>
            </a:r>
            <a:r>
              <a:rPr i="1" lang="en" sz="1500">
                <a:solidFill>
                  <a:srgbClr val="424242"/>
                </a:solidFill>
                <a:latin typeface="Times New Roman"/>
                <a:ea typeface="Times New Roman"/>
                <a:cs typeface="Times New Roman"/>
                <a:sym typeface="Times New Roman"/>
              </a:rPr>
              <a:t>m</a:t>
            </a:r>
            <a:r>
              <a:rPr i="1" lang="en" sz="1500">
                <a:solidFill>
                  <a:srgbClr val="424242"/>
                </a:solidFill>
              </a:rPr>
              <a:t> </a:t>
            </a:r>
            <a:r>
              <a:rPr lang="en" sz="1500">
                <a:solidFill>
                  <a:srgbClr val="424242"/>
                </a:solidFill>
              </a:rPr>
              <a:t>● </a:t>
            </a:r>
            <a:r>
              <a:rPr i="1" lang="en" sz="1500">
                <a:solidFill>
                  <a:srgbClr val="424242"/>
                </a:solidFill>
                <a:latin typeface="Times New Roman"/>
                <a:ea typeface="Times New Roman"/>
                <a:cs typeface="Times New Roman"/>
                <a:sym typeface="Times New Roman"/>
              </a:rPr>
              <a:t>n</a:t>
            </a:r>
            <a:r>
              <a:rPr lang="en" sz="1500">
                <a:solidFill>
                  <a:srgbClr val="424242"/>
                </a:solidFill>
              </a:rPr>
              <a:t> = </a:t>
            </a:r>
            <a:r>
              <a:rPr i="1" lang="en" sz="1500">
                <a:solidFill>
                  <a:srgbClr val="424242"/>
                </a:solidFill>
                <a:latin typeface="Times New Roman"/>
                <a:ea typeface="Times New Roman"/>
                <a:cs typeface="Times New Roman"/>
                <a:sym typeface="Times New Roman"/>
              </a:rPr>
              <a:t>ac</a:t>
            </a:r>
            <a:endParaRPr i="1" sz="1500">
              <a:solidFill>
                <a:srgbClr val="424242"/>
              </a:solidFill>
              <a:latin typeface="Times New Roman"/>
              <a:ea typeface="Times New Roman"/>
              <a:cs typeface="Times New Roman"/>
              <a:sym typeface="Times New Roman"/>
            </a:endParaRPr>
          </a:p>
          <a:p>
            <a:pPr indent="-323850" lvl="0" marL="457200" rtl="0" algn="l">
              <a:lnSpc>
                <a:spcPct val="100000"/>
              </a:lnSpc>
              <a:spcBef>
                <a:spcPts val="0"/>
              </a:spcBef>
              <a:spcAft>
                <a:spcPts val="0"/>
              </a:spcAft>
              <a:buClr>
                <a:srgbClr val="424242"/>
              </a:buClr>
              <a:buSzPts val="1500"/>
              <a:buFont typeface="Calibri"/>
              <a:buChar char="●"/>
            </a:pPr>
            <a:r>
              <a:rPr lang="en" sz="1500">
                <a:solidFill>
                  <a:srgbClr val="424242"/>
                </a:solidFill>
              </a:rPr>
              <a:t>Sum to be </a:t>
            </a:r>
            <a:r>
              <a:rPr i="1" lang="en" sz="1500">
                <a:solidFill>
                  <a:srgbClr val="424242"/>
                </a:solidFill>
                <a:latin typeface="Times New Roman"/>
                <a:ea typeface="Times New Roman"/>
                <a:cs typeface="Times New Roman"/>
                <a:sym typeface="Times New Roman"/>
              </a:rPr>
              <a:t>b</a:t>
            </a:r>
            <a:r>
              <a:rPr lang="en" sz="1500">
                <a:solidFill>
                  <a:srgbClr val="424242"/>
                </a:solidFill>
              </a:rPr>
              <a:t>: </a:t>
            </a:r>
            <a:r>
              <a:rPr i="1" lang="en" sz="1500">
                <a:solidFill>
                  <a:srgbClr val="424242"/>
                </a:solidFill>
                <a:latin typeface="Times New Roman"/>
                <a:ea typeface="Times New Roman"/>
                <a:cs typeface="Times New Roman"/>
                <a:sym typeface="Times New Roman"/>
              </a:rPr>
              <a:t>m</a:t>
            </a:r>
            <a:r>
              <a:rPr lang="en" sz="1500">
                <a:solidFill>
                  <a:srgbClr val="424242"/>
                </a:solidFill>
              </a:rPr>
              <a:t> + </a:t>
            </a:r>
            <a:r>
              <a:rPr i="1" lang="en" sz="1500">
                <a:solidFill>
                  <a:srgbClr val="424242"/>
                </a:solidFill>
                <a:latin typeface="Times New Roman"/>
                <a:ea typeface="Times New Roman"/>
                <a:cs typeface="Times New Roman"/>
                <a:sym typeface="Times New Roman"/>
              </a:rPr>
              <a:t>n</a:t>
            </a:r>
            <a:r>
              <a:rPr lang="en" sz="1500">
                <a:solidFill>
                  <a:srgbClr val="424242"/>
                </a:solidFill>
              </a:rPr>
              <a:t> = </a:t>
            </a:r>
            <a:r>
              <a:rPr i="1" lang="en" sz="1500">
                <a:solidFill>
                  <a:srgbClr val="424242"/>
                </a:solidFill>
                <a:latin typeface="Times New Roman"/>
                <a:ea typeface="Times New Roman"/>
                <a:cs typeface="Times New Roman"/>
                <a:sym typeface="Times New Roman"/>
              </a:rPr>
              <a:t>b</a:t>
            </a:r>
            <a:endParaRPr sz="1500">
              <a:solidFill>
                <a:srgbClr val="424242"/>
              </a:solidFill>
              <a:latin typeface="Times New Roman"/>
              <a:ea typeface="Times New Roman"/>
              <a:cs typeface="Times New Roman"/>
              <a:sym typeface="Times New Roman"/>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4 -</a:t>
            </a:r>
            <a:r>
              <a:rPr lang="en" sz="1500">
                <a:solidFill>
                  <a:srgbClr val="424242"/>
                </a:solidFill>
              </a:rPr>
              <a:t> Split the middle term (the linear term) using </a:t>
            </a:r>
            <a:r>
              <a:rPr i="1" lang="en" sz="1500">
                <a:solidFill>
                  <a:srgbClr val="424242"/>
                </a:solidFill>
                <a:latin typeface="Times New Roman"/>
                <a:ea typeface="Times New Roman"/>
                <a:cs typeface="Times New Roman"/>
                <a:sym typeface="Times New Roman"/>
              </a:rPr>
              <a:t>m</a:t>
            </a:r>
            <a:r>
              <a:rPr lang="en" sz="1500">
                <a:solidFill>
                  <a:srgbClr val="424242"/>
                </a:solidFill>
              </a:rPr>
              <a:t> and </a:t>
            </a:r>
            <a:r>
              <a:rPr i="1" lang="en" sz="1500">
                <a:solidFill>
                  <a:srgbClr val="424242"/>
                </a:solidFill>
                <a:latin typeface="Times New Roman"/>
                <a:ea typeface="Times New Roman"/>
                <a:cs typeface="Times New Roman"/>
                <a:sym typeface="Times New Roman"/>
              </a:rPr>
              <a:t>n</a:t>
            </a:r>
            <a:r>
              <a:rPr lang="en" sz="1500">
                <a:solidFill>
                  <a:srgbClr val="424242"/>
                </a:solidFill>
              </a:rPr>
              <a:t>.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5 -</a:t>
            </a:r>
            <a:r>
              <a:rPr lang="en" sz="1500">
                <a:solidFill>
                  <a:srgbClr val="424242"/>
                </a:solidFill>
              </a:rPr>
              <a:t> Factor by grouping.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6 -</a:t>
            </a:r>
            <a:r>
              <a:rPr lang="en" sz="1500">
                <a:solidFill>
                  <a:srgbClr val="424242"/>
                </a:solidFill>
              </a:rPr>
              <a:t> Check by multiplying the factors.</a:t>
            </a:r>
            <a:endParaRPr/>
          </a:p>
        </p:txBody>
      </p:sp>
      <p:cxnSp>
        <p:nvCxnSpPr>
          <p:cNvPr descr="a gray line segment used to visually separate the title from the &quot;how to&quot; steps" id="259" name="Google Shape;259;p33"/>
          <p:cNvCxnSpPr/>
          <p:nvPr/>
        </p:nvCxnSpPr>
        <p:spPr>
          <a:xfrm flipH="1" rot="10800000">
            <a:off x="5254942" y="1519813"/>
            <a:ext cx="3154800" cy="3300"/>
          </a:xfrm>
          <a:prstGeom prst="straightConnector1">
            <a:avLst/>
          </a:prstGeom>
          <a:noFill/>
          <a:ln cap="flat" cmpd="sng" w="28575">
            <a:solidFill>
              <a:srgbClr val="9E9E9E"/>
            </a:solidFill>
            <a:prstDash val="solid"/>
            <a:round/>
            <a:headEnd len="med" w="med" type="none"/>
            <a:tailEnd len="med" w="med" type="none"/>
          </a:ln>
        </p:spPr>
      </p:cxnSp>
      <p:sp>
        <p:nvSpPr>
          <p:cNvPr id="260" name="Google Shape;260;p33"/>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33"/>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6.5.4 Factoring Trinomials Using the “</a:t>
            </a:r>
            <a:r>
              <a:rPr i="1" lang="en">
                <a:latin typeface="Times New Roman"/>
                <a:ea typeface="Times New Roman"/>
                <a:cs typeface="Times New Roman"/>
                <a:sym typeface="Times New Roman"/>
              </a:rPr>
              <a:t>ac</a:t>
            </a:r>
            <a:r>
              <a:rPr lang="en"/>
              <a:t>” Method and Substitution</a:t>
            </a:r>
            <a:endParaRPr>
              <a:latin typeface="Noto Sans"/>
              <a:ea typeface="Noto Sans"/>
              <a:cs typeface="Noto Sans"/>
              <a:sym typeface="Noto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3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None/>
            </a:pPr>
            <a:r>
              <a:rPr lang="en"/>
              <a:t>“MAIN EVENT” Factoring!</a:t>
            </a:r>
            <a:endParaRPr sz="3000">
              <a:solidFill>
                <a:srgbClr val="005047"/>
              </a:solidFill>
            </a:endParaRPr>
          </a:p>
        </p:txBody>
      </p:sp>
      <p:sp>
        <p:nvSpPr>
          <p:cNvPr id="267" name="Google Shape;267;p34"/>
          <p:cNvSpPr txBox="1"/>
          <p:nvPr>
            <p:ph idx="1" type="body"/>
          </p:nvPr>
        </p:nvSpPr>
        <p:spPr>
          <a:xfrm>
            <a:off x="311700" y="1017275"/>
            <a:ext cx="42735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t>When a trinomial does not seem to be in the form </a:t>
            </a:r>
            <a:r>
              <a:rPr i="1" lang="en" sz="1800">
                <a:latin typeface="Times New Roman"/>
                <a:ea typeface="Times New Roman"/>
                <a:cs typeface="Times New Roman"/>
                <a:sym typeface="Times New Roman"/>
              </a:rPr>
              <a:t>ax</a:t>
            </a:r>
            <a:r>
              <a:rPr baseline="30000" lang="en" sz="1800"/>
              <a:t>2</a:t>
            </a:r>
            <a:r>
              <a:rPr lang="en" sz="1800"/>
              <a:t> + </a:t>
            </a:r>
            <a:r>
              <a:rPr i="1" lang="en" sz="1800">
                <a:latin typeface="Times New Roman"/>
                <a:ea typeface="Times New Roman"/>
                <a:cs typeface="Times New Roman"/>
                <a:sym typeface="Times New Roman"/>
              </a:rPr>
              <a:t>bx</a:t>
            </a:r>
            <a:r>
              <a:rPr lang="en" sz="1800"/>
              <a:t> + </a:t>
            </a:r>
            <a:r>
              <a:rPr i="1" lang="en" sz="1800">
                <a:latin typeface="Times New Roman"/>
                <a:ea typeface="Times New Roman"/>
                <a:cs typeface="Times New Roman"/>
                <a:sym typeface="Times New Roman"/>
              </a:rPr>
              <a:t>c</a:t>
            </a:r>
            <a:r>
              <a:rPr lang="en" sz="1800"/>
              <a:t> …</a:t>
            </a:r>
            <a:endParaRPr sz="1800"/>
          </a:p>
          <a:p>
            <a:pPr indent="0" lvl="0" marL="0" rtl="0" algn="l">
              <a:spcBef>
                <a:spcPts val="1200"/>
              </a:spcBef>
              <a:spcAft>
                <a:spcPts val="0"/>
              </a:spcAft>
              <a:buNone/>
            </a:pPr>
            <a:r>
              <a:rPr b="1" lang="en" sz="1800"/>
              <a:t>Try a substitution</a:t>
            </a:r>
            <a:r>
              <a:rPr lang="en" sz="1800"/>
              <a:t> that allows the trinomial to be written in the </a:t>
            </a:r>
            <a:r>
              <a:rPr i="1" lang="en" sz="1800">
                <a:latin typeface="Times New Roman"/>
                <a:ea typeface="Times New Roman"/>
                <a:cs typeface="Times New Roman"/>
                <a:sym typeface="Times New Roman"/>
              </a:rPr>
              <a:t>ax</a:t>
            </a:r>
            <a:r>
              <a:rPr baseline="30000" lang="en" sz="1800"/>
              <a:t>2</a:t>
            </a:r>
            <a:r>
              <a:rPr lang="en" sz="1800"/>
              <a:t> + </a:t>
            </a:r>
            <a:r>
              <a:rPr i="1" lang="en" sz="1800">
                <a:latin typeface="Times New Roman"/>
                <a:ea typeface="Times New Roman"/>
                <a:cs typeface="Times New Roman"/>
                <a:sym typeface="Times New Roman"/>
              </a:rPr>
              <a:t>bx</a:t>
            </a:r>
            <a:r>
              <a:rPr lang="en" sz="1800"/>
              <a:t> + </a:t>
            </a:r>
            <a:r>
              <a:rPr i="1" lang="en" sz="1800">
                <a:latin typeface="Times New Roman"/>
                <a:ea typeface="Times New Roman"/>
                <a:cs typeface="Times New Roman"/>
                <a:sym typeface="Times New Roman"/>
              </a:rPr>
              <a:t>c</a:t>
            </a:r>
            <a:r>
              <a:rPr lang="en" sz="1800"/>
              <a:t> </a:t>
            </a:r>
            <a:r>
              <a:rPr lang="en" sz="1800"/>
              <a:t>form.</a:t>
            </a:r>
            <a:endParaRPr sz="1800"/>
          </a:p>
          <a:p>
            <a:pPr indent="0" lvl="0" marL="0" rtl="0" algn="l">
              <a:spcBef>
                <a:spcPts val="1200"/>
              </a:spcBef>
              <a:spcAft>
                <a:spcPts val="0"/>
              </a:spcAft>
              <a:buNone/>
            </a:pPr>
            <a:r>
              <a:rPr lang="en" sz="1800"/>
              <a:t>It is standard to use </a:t>
            </a:r>
            <a:r>
              <a:rPr i="1" lang="en" sz="1800">
                <a:latin typeface="Times New Roman"/>
                <a:ea typeface="Times New Roman"/>
                <a:cs typeface="Times New Roman"/>
                <a:sym typeface="Times New Roman"/>
              </a:rPr>
              <a:t>u</a:t>
            </a:r>
            <a:r>
              <a:rPr lang="en" sz="1800"/>
              <a:t> for the substitution.</a:t>
            </a:r>
            <a:endParaRPr sz="1800"/>
          </a:p>
          <a:p>
            <a:pPr indent="-342900" lvl="0" marL="457200" rtl="0" algn="l">
              <a:spcBef>
                <a:spcPts val="0"/>
              </a:spcBef>
              <a:spcAft>
                <a:spcPts val="0"/>
              </a:spcAft>
              <a:buSzPts val="1800"/>
              <a:buChar char="●"/>
            </a:pPr>
            <a:r>
              <a:rPr lang="en" sz="1800"/>
              <a:t>It might be a variable with an exponent, like </a:t>
            </a:r>
            <a:r>
              <a:rPr i="1" lang="en" sz="1800">
                <a:latin typeface="Times New Roman"/>
                <a:ea typeface="Times New Roman"/>
                <a:cs typeface="Times New Roman"/>
                <a:sym typeface="Times New Roman"/>
              </a:rPr>
              <a:t>x</a:t>
            </a:r>
            <a:r>
              <a:rPr baseline="30000" lang="en" sz="1800"/>
              <a:t>2</a:t>
            </a:r>
            <a:r>
              <a:rPr lang="en" sz="1800"/>
              <a:t>.</a:t>
            </a:r>
            <a:endParaRPr sz="1800"/>
          </a:p>
          <a:p>
            <a:pPr indent="-342900" lvl="0" marL="457200" rtl="0" algn="l">
              <a:spcBef>
                <a:spcPts val="0"/>
              </a:spcBef>
              <a:spcAft>
                <a:spcPts val="0"/>
              </a:spcAft>
              <a:buSzPts val="1800"/>
              <a:buChar char="●"/>
            </a:pPr>
            <a:r>
              <a:rPr lang="en" sz="1800"/>
              <a:t>It might be a binomial, like (</a:t>
            </a:r>
            <a:r>
              <a:rPr i="1" lang="en" sz="1800">
                <a:latin typeface="Times New Roman"/>
                <a:ea typeface="Times New Roman"/>
                <a:cs typeface="Times New Roman"/>
                <a:sym typeface="Times New Roman"/>
              </a:rPr>
              <a:t>x</a:t>
            </a:r>
            <a:r>
              <a:rPr lang="en" sz="1800"/>
              <a:t> – 3).</a:t>
            </a:r>
            <a:endParaRPr sz="1800"/>
          </a:p>
        </p:txBody>
      </p:sp>
      <p:sp>
        <p:nvSpPr>
          <p:cNvPr id="268" name="Google Shape;268;p34"/>
          <p:cNvSpPr txBox="1"/>
          <p:nvPr>
            <p:ph idx="2" type="body"/>
          </p:nvPr>
        </p:nvSpPr>
        <p:spPr>
          <a:xfrm>
            <a:off x="4994325" y="960125"/>
            <a:ext cx="3753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t>Factor each trinomial using the substitution method.</a:t>
            </a:r>
            <a:endParaRPr sz="2400"/>
          </a:p>
          <a:p>
            <a:pPr indent="-381000" lvl="0" marL="457200" rtl="0" algn="l">
              <a:lnSpc>
                <a:spcPct val="100000"/>
              </a:lnSpc>
              <a:spcBef>
                <a:spcPts val="1200"/>
              </a:spcBef>
              <a:spcAft>
                <a:spcPts val="0"/>
              </a:spcAft>
              <a:buSzPts val="2400"/>
              <a:buAutoNum type="arabicPeriod" startAt="4"/>
            </a:pPr>
            <a:r>
              <a:rPr i="1" lang="en" sz="2400">
                <a:latin typeface="Times New Roman"/>
                <a:ea typeface="Times New Roman"/>
                <a:cs typeface="Times New Roman"/>
                <a:sym typeface="Times New Roman"/>
              </a:rPr>
              <a:t>y</a:t>
            </a:r>
            <a:r>
              <a:rPr baseline="30000" lang="en" sz="2400"/>
              <a:t>4</a:t>
            </a:r>
            <a:r>
              <a:rPr lang="en" sz="2400"/>
              <a:t> – </a:t>
            </a:r>
            <a:r>
              <a:rPr i="1" lang="en" sz="2400">
                <a:latin typeface="Times New Roman"/>
                <a:ea typeface="Times New Roman"/>
                <a:cs typeface="Times New Roman"/>
                <a:sym typeface="Times New Roman"/>
              </a:rPr>
              <a:t>y</a:t>
            </a:r>
            <a:r>
              <a:rPr baseline="30000" lang="en" sz="2400"/>
              <a:t>2</a:t>
            </a:r>
            <a:r>
              <a:rPr lang="en" sz="2400"/>
              <a:t> – 20 </a:t>
            </a:r>
            <a:br>
              <a:rPr lang="en" sz="2400"/>
            </a:br>
            <a:r>
              <a:rPr lang="en" sz="1900">
                <a:solidFill>
                  <a:srgbClr val="0B5B51"/>
                </a:solidFill>
              </a:rPr>
              <a:t>[HINT: Use </a:t>
            </a:r>
            <a:r>
              <a:rPr i="1" lang="en" sz="1900">
                <a:solidFill>
                  <a:srgbClr val="0B5B51"/>
                </a:solidFill>
                <a:latin typeface="Times New Roman"/>
                <a:ea typeface="Times New Roman"/>
                <a:cs typeface="Times New Roman"/>
                <a:sym typeface="Times New Roman"/>
              </a:rPr>
              <a:t>u</a:t>
            </a:r>
            <a:r>
              <a:rPr lang="en" sz="1900">
                <a:solidFill>
                  <a:srgbClr val="0B5B51"/>
                </a:solidFill>
              </a:rPr>
              <a:t> = </a:t>
            </a:r>
            <a:r>
              <a:rPr i="1" lang="en" sz="1900">
                <a:solidFill>
                  <a:srgbClr val="0B5B51"/>
                </a:solidFill>
                <a:latin typeface="Times New Roman"/>
                <a:ea typeface="Times New Roman"/>
                <a:cs typeface="Times New Roman"/>
                <a:sym typeface="Times New Roman"/>
              </a:rPr>
              <a:t>y</a:t>
            </a:r>
            <a:r>
              <a:rPr baseline="30000" lang="en" sz="1900">
                <a:solidFill>
                  <a:srgbClr val="0B5B51"/>
                </a:solidFill>
              </a:rPr>
              <a:t>2</a:t>
            </a:r>
            <a:r>
              <a:rPr lang="en" sz="1900">
                <a:solidFill>
                  <a:srgbClr val="0B5B51"/>
                </a:solidFill>
              </a:rPr>
              <a:t>]</a:t>
            </a:r>
            <a:endParaRPr sz="1900">
              <a:solidFill>
                <a:srgbClr val="0B5B51"/>
              </a:solidFill>
            </a:endParaRPr>
          </a:p>
          <a:p>
            <a:pPr indent="-381000" lvl="0" marL="457200" rtl="0" algn="l">
              <a:lnSpc>
                <a:spcPct val="100000"/>
              </a:lnSpc>
              <a:spcBef>
                <a:spcPts val="1500"/>
              </a:spcBef>
              <a:spcAft>
                <a:spcPts val="0"/>
              </a:spcAft>
              <a:buSzPts val="2400"/>
              <a:buAutoNum type="arabicPeriod" startAt="4"/>
            </a:pPr>
            <a:r>
              <a:rPr lang="en" sz="2400"/>
              <a:t>(</a:t>
            </a:r>
            <a:r>
              <a:rPr i="1" lang="en" sz="2400">
                <a:latin typeface="Times New Roman"/>
                <a:ea typeface="Times New Roman"/>
                <a:cs typeface="Times New Roman"/>
                <a:sym typeface="Times New Roman"/>
              </a:rPr>
              <a:t>x</a:t>
            </a:r>
            <a:r>
              <a:rPr lang="en" sz="2400"/>
              <a:t> – 5)</a:t>
            </a:r>
            <a:r>
              <a:rPr baseline="30000" lang="en" sz="2400"/>
              <a:t>2</a:t>
            </a:r>
            <a:r>
              <a:rPr lang="en" sz="2400"/>
              <a:t> + 6(</a:t>
            </a:r>
            <a:r>
              <a:rPr i="1" lang="en" sz="2400">
                <a:latin typeface="Times New Roman"/>
                <a:ea typeface="Times New Roman"/>
                <a:cs typeface="Times New Roman"/>
                <a:sym typeface="Times New Roman"/>
              </a:rPr>
              <a:t>x</a:t>
            </a:r>
            <a:r>
              <a:rPr lang="en" sz="2400"/>
              <a:t> – 5) + 8</a:t>
            </a:r>
            <a:endParaRPr sz="2400"/>
          </a:p>
          <a:p>
            <a:pPr indent="-381000" lvl="0" marL="457200" rtl="0" algn="l">
              <a:lnSpc>
                <a:spcPct val="100000"/>
              </a:lnSpc>
              <a:spcBef>
                <a:spcPts val="1500"/>
              </a:spcBef>
              <a:spcAft>
                <a:spcPts val="0"/>
              </a:spcAft>
              <a:buSzPts val="2400"/>
              <a:buAutoNum type="arabicPeriod" startAt="4"/>
            </a:pPr>
            <a:r>
              <a:rPr i="1" lang="en" sz="2400">
                <a:latin typeface="Times New Roman"/>
                <a:ea typeface="Times New Roman"/>
                <a:cs typeface="Times New Roman"/>
                <a:sym typeface="Times New Roman"/>
              </a:rPr>
              <a:t>x</a:t>
            </a:r>
            <a:r>
              <a:rPr baseline="30000" lang="en" sz="2400"/>
              <a:t>4</a:t>
            </a:r>
            <a:r>
              <a:rPr lang="en" sz="2400"/>
              <a:t> – 3</a:t>
            </a:r>
            <a:r>
              <a:rPr i="1" lang="en" sz="2400">
                <a:latin typeface="Times New Roman"/>
                <a:ea typeface="Times New Roman"/>
                <a:cs typeface="Times New Roman"/>
                <a:sym typeface="Times New Roman"/>
              </a:rPr>
              <a:t>x</a:t>
            </a:r>
            <a:r>
              <a:rPr baseline="30000" lang="en" sz="2400"/>
              <a:t>2</a:t>
            </a:r>
            <a:r>
              <a:rPr lang="en" sz="2400"/>
              <a:t> – 28</a:t>
            </a:r>
            <a:endParaRPr sz="2400"/>
          </a:p>
        </p:txBody>
      </p:sp>
      <p:sp>
        <p:nvSpPr>
          <p:cNvPr id="269" name="Google Shape;269;p34"/>
          <p:cNvSpPr txBox="1"/>
          <p:nvPr>
            <p:ph idx="12" type="sldNum"/>
          </p:nvPr>
        </p:nvSpPr>
        <p:spPr>
          <a:xfrm>
            <a:off x="8283608" y="470809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34"/>
          <p:cNvSpPr txBox="1"/>
          <p:nvPr>
            <p:ph idx="3" type="sldNum"/>
          </p:nvPr>
        </p:nvSpPr>
        <p:spPr>
          <a:xfrm>
            <a:off x="311700" y="47081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6.5.4 Factoring Trinomials Using the “</a:t>
            </a:r>
            <a:r>
              <a:rPr i="1" lang="en">
                <a:latin typeface="Times New Roman"/>
                <a:ea typeface="Times New Roman"/>
                <a:cs typeface="Times New Roman"/>
                <a:sym typeface="Times New Roman"/>
              </a:rPr>
              <a:t>ac</a:t>
            </a:r>
            <a:r>
              <a:rPr lang="en"/>
              <a:t>” Method and Substitution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descr="Icon indicating the slide contains a check for understanding question for students " id="275" name="Google Shape;275;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76" name="Google Shape;276;p35"/>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424242"/>
                </a:solidFill>
              </a:rPr>
              <a:t>Factor using the “</a:t>
            </a:r>
            <a:r>
              <a:rPr i="1" lang="en">
                <a:solidFill>
                  <a:srgbClr val="424242"/>
                </a:solidFill>
                <a:latin typeface="Times New Roman"/>
                <a:ea typeface="Times New Roman"/>
                <a:cs typeface="Times New Roman"/>
                <a:sym typeface="Times New Roman"/>
              </a:rPr>
              <a:t>ac</a:t>
            </a:r>
            <a:r>
              <a:rPr lang="en">
                <a:solidFill>
                  <a:srgbClr val="424242"/>
                </a:solidFill>
              </a:rPr>
              <a:t>” method: 6</a:t>
            </a:r>
            <a:r>
              <a:rPr i="1" lang="en">
                <a:solidFill>
                  <a:srgbClr val="424242"/>
                </a:solidFill>
                <a:latin typeface="Times New Roman"/>
                <a:ea typeface="Times New Roman"/>
                <a:cs typeface="Times New Roman"/>
                <a:sym typeface="Times New Roman"/>
              </a:rPr>
              <a:t>x</a:t>
            </a:r>
            <a:r>
              <a:rPr baseline="30000" lang="en">
                <a:solidFill>
                  <a:srgbClr val="424242"/>
                </a:solidFill>
              </a:rPr>
              <a:t>2</a:t>
            </a:r>
            <a:r>
              <a:rPr lang="en">
                <a:solidFill>
                  <a:srgbClr val="424242"/>
                </a:solidFill>
              </a:rPr>
              <a:t> + 13</a:t>
            </a:r>
            <a:r>
              <a:rPr i="1" lang="en">
                <a:solidFill>
                  <a:srgbClr val="424242"/>
                </a:solidFill>
                <a:latin typeface="Times New Roman"/>
                <a:ea typeface="Times New Roman"/>
                <a:cs typeface="Times New Roman"/>
                <a:sym typeface="Times New Roman"/>
              </a:rPr>
              <a:t>x</a:t>
            </a:r>
            <a:r>
              <a:rPr lang="en">
                <a:solidFill>
                  <a:srgbClr val="424242"/>
                </a:solidFill>
              </a:rPr>
              <a:t> + 2.</a:t>
            </a:r>
            <a:endParaRPr>
              <a:solidFill>
                <a:srgbClr val="424242"/>
              </a:solidFill>
            </a:endParaRPr>
          </a:p>
          <a:p>
            <a:pPr indent="-381000" lvl="0" marL="914400" rtl="0" algn="l">
              <a:lnSpc>
                <a:spcPct val="100000"/>
              </a:lnSpc>
              <a:spcBef>
                <a:spcPts val="1200"/>
              </a:spcBef>
              <a:spcAft>
                <a:spcPts val="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x</a:t>
            </a:r>
            <a:r>
              <a:rPr lang="en">
                <a:solidFill>
                  <a:srgbClr val="424242"/>
                </a:solidFill>
              </a:rPr>
              <a:t> + 2)(6</a:t>
            </a:r>
            <a:r>
              <a:rPr i="1" lang="en">
                <a:solidFill>
                  <a:srgbClr val="424242"/>
                </a:solidFill>
                <a:latin typeface="Times New Roman"/>
                <a:ea typeface="Times New Roman"/>
                <a:cs typeface="Times New Roman"/>
                <a:sym typeface="Times New Roman"/>
              </a:rPr>
              <a:t>x</a:t>
            </a:r>
            <a:r>
              <a:rPr lang="en">
                <a:solidFill>
                  <a:srgbClr val="424242"/>
                </a:solidFill>
              </a:rPr>
              <a:t> + 1)</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(6</a:t>
            </a:r>
            <a:r>
              <a:rPr i="1" lang="en">
                <a:solidFill>
                  <a:srgbClr val="424242"/>
                </a:solidFill>
                <a:latin typeface="Times New Roman"/>
                <a:ea typeface="Times New Roman"/>
                <a:cs typeface="Times New Roman"/>
                <a:sym typeface="Times New Roman"/>
              </a:rPr>
              <a:t>x</a:t>
            </a:r>
            <a:r>
              <a:rPr lang="en">
                <a:solidFill>
                  <a:srgbClr val="424242"/>
                </a:solidFill>
              </a:rPr>
              <a:t> + 2)(</a:t>
            </a:r>
            <a:r>
              <a:rPr i="1" lang="en">
                <a:solidFill>
                  <a:srgbClr val="424242"/>
                </a:solidFill>
                <a:latin typeface="Times New Roman"/>
                <a:ea typeface="Times New Roman"/>
                <a:cs typeface="Times New Roman"/>
                <a:sym typeface="Times New Roman"/>
              </a:rPr>
              <a:t>x</a:t>
            </a:r>
            <a:r>
              <a:rPr lang="en">
                <a:solidFill>
                  <a:srgbClr val="424242"/>
                </a:solidFill>
              </a:rPr>
              <a:t> + 1)</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x</a:t>
            </a:r>
            <a:r>
              <a:rPr lang="en">
                <a:solidFill>
                  <a:srgbClr val="424242"/>
                </a:solidFill>
              </a:rPr>
              <a:t> – 2)(6</a:t>
            </a:r>
            <a:r>
              <a:rPr i="1" lang="en">
                <a:solidFill>
                  <a:srgbClr val="424242"/>
                </a:solidFill>
                <a:latin typeface="Times New Roman"/>
                <a:ea typeface="Times New Roman"/>
                <a:cs typeface="Times New Roman"/>
                <a:sym typeface="Times New Roman"/>
              </a:rPr>
              <a:t>x</a:t>
            </a:r>
            <a:r>
              <a:rPr lang="en">
                <a:solidFill>
                  <a:srgbClr val="424242"/>
                </a:solidFill>
              </a:rPr>
              <a:t> – 1)</a:t>
            </a:r>
            <a:endParaRPr>
              <a:solidFill>
                <a:srgbClr val="424242"/>
              </a:solidFill>
            </a:endParaRPr>
          </a:p>
          <a:p>
            <a:pPr indent="-381000" lvl="0" marL="914400" rtl="0" algn="l">
              <a:lnSpc>
                <a:spcPct val="100000"/>
              </a:lnSpc>
              <a:spcBef>
                <a:spcPts val="1000"/>
              </a:spcBef>
              <a:spcAft>
                <a:spcPts val="0"/>
              </a:spcAft>
              <a:buClr>
                <a:srgbClr val="424242"/>
              </a:buClr>
              <a:buSzPts val="2400"/>
              <a:buFont typeface="Calibri"/>
              <a:buAutoNum type="alphaLcPeriod"/>
            </a:pPr>
            <a:r>
              <a:rPr lang="en">
                <a:solidFill>
                  <a:srgbClr val="424242"/>
                </a:solidFill>
              </a:rPr>
              <a:t>(</a:t>
            </a:r>
            <a:r>
              <a:rPr i="1" lang="en">
                <a:solidFill>
                  <a:srgbClr val="424242"/>
                </a:solidFill>
                <a:latin typeface="Times New Roman"/>
                <a:ea typeface="Times New Roman"/>
                <a:cs typeface="Times New Roman"/>
                <a:sym typeface="Times New Roman"/>
              </a:rPr>
              <a:t>x</a:t>
            </a:r>
            <a:r>
              <a:rPr lang="en">
                <a:solidFill>
                  <a:srgbClr val="424242"/>
                </a:solidFill>
              </a:rPr>
              <a:t> – 2)(6</a:t>
            </a:r>
            <a:r>
              <a:rPr i="1" lang="en">
                <a:solidFill>
                  <a:srgbClr val="424242"/>
                </a:solidFill>
                <a:latin typeface="Times New Roman"/>
                <a:ea typeface="Times New Roman"/>
                <a:cs typeface="Times New Roman"/>
                <a:sym typeface="Times New Roman"/>
              </a:rPr>
              <a:t>x</a:t>
            </a:r>
            <a:r>
              <a:rPr lang="en">
                <a:solidFill>
                  <a:srgbClr val="424242"/>
                </a:solidFill>
              </a:rPr>
              <a:t> + 1)</a:t>
            </a:r>
            <a:endParaRPr>
              <a:solidFill>
                <a:srgbClr val="424242"/>
              </a:solidFill>
            </a:endParaRPr>
          </a:p>
        </p:txBody>
      </p:sp>
      <p:sp>
        <p:nvSpPr>
          <p:cNvPr id="277" name="Google Shape;27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8" name="Google Shape;278;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6.5.4 Factoring Trinomials Using the “</a:t>
            </a:r>
            <a:r>
              <a:rPr i="1" lang="en">
                <a:latin typeface="Times New Roman"/>
                <a:ea typeface="Times New Roman"/>
                <a:cs typeface="Times New Roman"/>
                <a:sym typeface="Times New Roman"/>
              </a:rPr>
              <a:t>ac</a:t>
            </a:r>
            <a:r>
              <a:rPr lang="en"/>
              <a:t>” Method and Substitution</a:t>
            </a:r>
            <a:endParaRPr/>
          </a:p>
        </p:txBody>
      </p:sp>
      <p:sp>
        <p:nvSpPr>
          <p:cNvPr descr="An arrow icon reads &quot;Let's review!&quot; and links to a slide that reviews the content that was assessed in the self check question. " id="279" name="Google Shape;279;p3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83" name="Shape 28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84" name="Google Shape;284;p3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85" name="Google Shape;285;p36"/>
          <p:cNvSpPr txBox="1"/>
          <p:nvPr>
            <p:ph type="title"/>
          </p:nvPr>
        </p:nvSpPr>
        <p:spPr>
          <a:xfrm>
            <a:off x="156050" y="118100"/>
            <a:ext cx="50865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86" name="Google Shape;286;p36"/>
          <p:cNvSpPr txBox="1"/>
          <p:nvPr>
            <p:ph idx="1" type="body"/>
          </p:nvPr>
        </p:nvSpPr>
        <p:spPr>
          <a:xfrm>
            <a:off x="156050" y="960125"/>
            <a:ext cx="4850700" cy="3776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1800"/>
              <a:t>Factor using the “</a:t>
            </a:r>
            <a:r>
              <a:rPr i="1" lang="en" sz="1800">
                <a:latin typeface="Times New Roman"/>
                <a:ea typeface="Times New Roman"/>
                <a:cs typeface="Times New Roman"/>
                <a:sym typeface="Times New Roman"/>
              </a:rPr>
              <a:t>ac</a:t>
            </a:r>
            <a:r>
              <a:rPr lang="en" sz="1800"/>
              <a:t>” method: 6</a:t>
            </a:r>
            <a:r>
              <a:rPr i="1" lang="en" sz="1800">
                <a:latin typeface="Times New Roman"/>
                <a:ea typeface="Times New Roman"/>
                <a:cs typeface="Times New Roman"/>
                <a:sym typeface="Times New Roman"/>
              </a:rPr>
              <a:t>x</a:t>
            </a:r>
            <a:r>
              <a:rPr baseline="30000" lang="en" sz="1800"/>
              <a:t>2</a:t>
            </a:r>
            <a:r>
              <a:rPr lang="en" sz="1800"/>
              <a:t> + 7</a:t>
            </a:r>
            <a:r>
              <a:rPr i="1" lang="en" sz="1800">
                <a:latin typeface="Times New Roman"/>
                <a:ea typeface="Times New Roman"/>
                <a:cs typeface="Times New Roman"/>
                <a:sym typeface="Times New Roman"/>
              </a:rPr>
              <a:t>x</a:t>
            </a:r>
            <a:r>
              <a:rPr lang="en" sz="1800"/>
              <a:t> + 2</a:t>
            </a:r>
            <a:endParaRPr sz="1800"/>
          </a:p>
        </p:txBody>
      </p:sp>
      <p:sp>
        <p:nvSpPr>
          <p:cNvPr id="287" name="Google Shape;287;p36"/>
          <p:cNvSpPr txBox="1"/>
          <p:nvPr>
            <p:ph idx="2" type="body"/>
          </p:nvPr>
        </p:nvSpPr>
        <p:spPr>
          <a:xfrm>
            <a:off x="5078025" y="988625"/>
            <a:ext cx="3923100" cy="3600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600">
                <a:solidFill>
                  <a:srgbClr val="424242"/>
                </a:solidFill>
              </a:rPr>
              <a:t>FACTORING USING THE “</a:t>
            </a:r>
            <a:r>
              <a:rPr b="1" i="1" lang="en" sz="1600">
                <a:solidFill>
                  <a:srgbClr val="424242"/>
                </a:solidFill>
                <a:latin typeface="Times New Roman"/>
                <a:ea typeface="Times New Roman"/>
                <a:cs typeface="Times New Roman"/>
                <a:sym typeface="Times New Roman"/>
              </a:rPr>
              <a:t>ac</a:t>
            </a:r>
            <a:r>
              <a:rPr b="1" lang="en" sz="1600">
                <a:solidFill>
                  <a:srgbClr val="424242"/>
                </a:solidFill>
              </a:rPr>
              <a:t>” METHOD</a:t>
            </a:r>
            <a:endParaRPr sz="1600">
              <a:solidFill>
                <a:srgbClr val="424242"/>
              </a:solidFill>
            </a:endParaRPr>
          </a:p>
          <a:p>
            <a:pPr indent="0" lvl="0" marL="0" rtl="0" algn="l">
              <a:lnSpc>
                <a:spcPct val="100000"/>
              </a:lnSpc>
              <a:spcBef>
                <a:spcPts val="3000"/>
              </a:spcBef>
              <a:spcAft>
                <a:spcPts val="0"/>
              </a:spcAft>
              <a:buClr>
                <a:schemeClr val="dk1"/>
              </a:buClr>
              <a:buSzPts val="1100"/>
              <a:buFont typeface="Arial"/>
              <a:buNone/>
            </a:pPr>
            <a:r>
              <a:rPr b="1" lang="en" sz="1500">
                <a:solidFill>
                  <a:srgbClr val="424242"/>
                </a:solidFill>
              </a:rPr>
              <a:t>Step 1 - </a:t>
            </a:r>
            <a:r>
              <a:rPr lang="en" sz="1500">
                <a:solidFill>
                  <a:srgbClr val="424242"/>
                </a:solidFill>
              </a:rPr>
              <a:t>Factor any GCF.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2 -</a:t>
            </a:r>
            <a:r>
              <a:rPr lang="en" sz="1500">
                <a:solidFill>
                  <a:srgbClr val="424242"/>
                </a:solidFill>
              </a:rPr>
              <a:t> Find the product “</a:t>
            </a:r>
            <a:r>
              <a:rPr i="1" lang="en" sz="1500">
                <a:solidFill>
                  <a:srgbClr val="424242"/>
                </a:solidFill>
                <a:latin typeface="Times New Roman"/>
                <a:ea typeface="Times New Roman"/>
                <a:cs typeface="Times New Roman"/>
                <a:sym typeface="Times New Roman"/>
              </a:rPr>
              <a:t>ac</a:t>
            </a:r>
            <a:r>
              <a:rPr lang="en" sz="1500">
                <a:solidFill>
                  <a:srgbClr val="424242"/>
                </a:solidFill>
              </a:rPr>
              <a:t>.”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3 -</a:t>
            </a:r>
            <a:r>
              <a:rPr lang="en" sz="1500">
                <a:solidFill>
                  <a:srgbClr val="424242"/>
                </a:solidFill>
              </a:rPr>
              <a:t> Find two numbers </a:t>
            </a:r>
            <a:r>
              <a:rPr i="1" lang="en" sz="1500">
                <a:solidFill>
                  <a:srgbClr val="424242"/>
                </a:solidFill>
              </a:rPr>
              <a:t>m</a:t>
            </a:r>
            <a:r>
              <a:rPr lang="en" sz="1500">
                <a:solidFill>
                  <a:srgbClr val="424242"/>
                </a:solidFill>
              </a:rPr>
              <a:t> and </a:t>
            </a:r>
            <a:r>
              <a:rPr i="1" lang="en" sz="1500">
                <a:solidFill>
                  <a:srgbClr val="424242"/>
                </a:solidFill>
              </a:rPr>
              <a:t>n</a:t>
            </a:r>
            <a:r>
              <a:rPr lang="en" sz="1500">
                <a:solidFill>
                  <a:srgbClr val="424242"/>
                </a:solidFill>
              </a:rPr>
              <a:t>, that: </a:t>
            </a:r>
            <a:endParaRPr sz="1500">
              <a:solidFill>
                <a:srgbClr val="424242"/>
              </a:solidFill>
            </a:endParaRPr>
          </a:p>
          <a:p>
            <a:pPr indent="-323850" lvl="0" marL="457200" rtl="0" algn="l">
              <a:lnSpc>
                <a:spcPct val="100000"/>
              </a:lnSpc>
              <a:spcBef>
                <a:spcPts val="0"/>
              </a:spcBef>
              <a:spcAft>
                <a:spcPts val="0"/>
              </a:spcAft>
              <a:buClr>
                <a:srgbClr val="424242"/>
              </a:buClr>
              <a:buSzPts val="1500"/>
              <a:buFont typeface="Calibri"/>
              <a:buChar char="●"/>
            </a:pPr>
            <a:r>
              <a:rPr lang="en" sz="1500">
                <a:solidFill>
                  <a:srgbClr val="424242"/>
                </a:solidFill>
              </a:rPr>
              <a:t>Multiply to be </a:t>
            </a:r>
            <a:r>
              <a:rPr i="1" lang="en" sz="1500">
                <a:solidFill>
                  <a:srgbClr val="424242"/>
                </a:solidFill>
                <a:latin typeface="Times New Roman"/>
                <a:ea typeface="Times New Roman"/>
                <a:cs typeface="Times New Roman"/>
                <a:sym typeface="Times New Roman"/>
              </a:rPr>
              <a:t>ac</a:t>
            </a:r>
            <a:r>
              <a:rPr lang="en" sz="1500">
                <a:solidFill>
                  <a:srgbClr val="424242"/>
                </a:solidFill>
              </a:rPr>
              <a:t>: </a:t>
            </a:r>
            <a:r>
              <a:rPr i="1" lang="en" sz="1500">
                <a:solidFill>
                  <a:srgbClr val="424242"/>
                </a:solidFill>
                <a:latin typeface="Times New Roman"/>
                <a:ea typeface="Times New Roman"/>
                <a:cs typeface="Times New Roman"/>
                <a:sym typeface="Times New Roman"/>
              </a:rPr>
              <a:t>m</a:t>
            </a:r>
            <a:r>
              <a:rPr i="1" lang="en" sz="1500">
                <a:solidFill>
                  <a:srgbClr val="424242"/>
                </a:solidFill>
              </a:rPr>
              <a:t> </a:t>
            </a:r>
            <a:r>
              <a:rPr lang="en" sz="1500"/>
              <a:t>●</a:t>
            </a:r>
            <a:r>
              <a:rPr lang="en" sz="1500">
                <a:solidFill>
                  <a:srgbClr val="424242"/>
                </a:solidFill>
              </a:rPr>
              <a:t> </a:t>
            </a:r>
            <a:r>
              <a:rPr i="1" lang="en" sz="1500">
                <a:solidFill>
                  <a:srgbClr val="424242"/>
                </a:solidFill>
                <a:latin typeface="Times New Roman"/>
                <a:ea typeface="Times New Roman"/>
                <a:cs typeface="Times New Roman"/>
                <a:sym typeface="Times New Roman"/>
              </a:rPr>
              <a:t>n</a:t>
            </a:r>
            <a:r>
              <a:rPr lang="en" sz="1500">
                <a:solidFill>
                  <a:srgbClr val="424242"/>
                </a:solidFill>
              </a:rPr>
              <a:t> = </a:t>
            </a:r>
            <a:r>
              <a:rPr i="1" lang="en" sz="1500">
                <a:solidFill>
                  <a:srgbClr val="424242"/>
                </a:solidFill>
                <a:latin typeface="Times New Roman"/>
                <a:ea typeface="Times New Roman"/>
                <a:cs typeface="Times New Roman"/>
                <a:sym typeface="Times New Roman"/>
              </a:rPr>
              <a:t>ac</a:t>
            </a:r>
            <a:endParaRPr i="1" sz="1500">
              <a:solidFill>
                <a:srgbClr val="424242"/>
              </a:solidFill>
              <a:latin typeface="Times New Roman"/>
              <a:ea typeface="Times New Roman"/>
              <a:cs typeface="Times New Roman"/>
              <a:sym typeface="Times New Roman"/>
            </a:endParaRPr>
          </a:p>
          <a:p>
            <a:pPr indent="-323850" lvl="0" marL="457200" rtl="0" algn="l">
              <a:lnSpc>
                <a:spcPct val="100000"/>
              </a:lnSpc>
              <a:spcBef>
                <a:spcPts val="0"/>
              </a:spcBef>
              <a:spcAft>
                <a:spcPts val="0"/>
              </a:spcAft>
              <a:buClr>
                <a:srgbClr val="424242"/>
              </a:buClr>
              <a:buSzPts val="1500"/>
              <a:buFont typeface="Calibri"/>
              <a:buChar char="●"/>
            </a:pPr>
            <a:r>
              <a:rPr lang="en" sz="1500">
                <a:solidFill>
                  <a:srgbClr val="424242"/>
                </a:solidFill>
              </a:rPr>
              <a:t>Sum to be </a:t>
            </a:r>
            <a:r>
              <a:rPr i="1" lang="en" sz="1500">
                <a:solidFill>
                  <a:srgbClr val="424242"/>
                </a:solidFill>
                <a:latin typeface="Times New Roman"/>
                <a:ea typeface="Times New Roman"/>
                <a:cs typeface="Times New Roman"/>
                <a:sym typeface="Times New Roman"/>
              </a:rPr>
              <a:t>b</a:t>
            </a:r>
            <a:r>
              <a:rPr lang="en" sz="1500">
                <a:solidFill>
                  <a:srgbClr val="424242"/>
                </a:solidFill>
              </a:rPr>
              <a:t>: </a:t>
            </a:r>
            <a:r>
              <a:rPr i="1" lang="en" sz="1500">
                <a:solidFill>
                  <a:srgbClr val="424242"/>
                </a:solidFill>
                <a:latin typeface="Times New Roman"/>
                <a:ea typeface="Times New Roman"/>
                <a:cs typeface="Times New Roman"/>
                <a:sym typeface="Times New Roman"/>
              </a:rPr>
              <a:t>m</a:t>
            </a:r>
            <a:r>
              <a:rPr lang="en" sz="1500">
                <a:solidFill>
                  <a:srgbClr val="424242"/>
                </a:solidFill>
              </a:rPr>
              <a:t> + </a:t>
            </a:r>
            <a:r>
              <a:rPr i="1" lang="en" sz="1500">
                <a:solidFill>
                  <a:srgbClr val="424242"/>
                </a:solidFill>
                <a:latin typeface="Times New Roman"/>
                <a:ea typeface="Times New Roman"/>
                <a:cs typeface="Times New Roman"/>
                <a:sym typeface="Times New Roman"/>
              </a:rPr>
              <a:t>n</a:t>
            </a:r>
            <a:r>
              <a:rPr lang="en" sz="1500">
                <a:solidFill>
                  <a:srgbClr val="424242"/>
                </a:solidFill>
              </a:rPr>
              <a:t> = </a:t>
            </a:r>
            <a:r>
              <a:rPr i="1" lang="en" sz="1500">
                <a:solidFill>
                  <a:srgbClr val="424242"/>
                </a:solidFill>
                <a:latin typeface="Times New Roman"/>
                <a:ea typeface="Times New Roman"/>
                <a:cs typeface="Times New Roman"/>
                <a:sym typeface="Times New Roman"/>
              </a:rPr>
              <a:t>b</a:t>
            </a:r>
            <a:endParaRPr sz="1500">
              <a:solidFill>
                <a:srgbClr val="424242"/>
              </a:solidFill>
              <a:latin typeface="Times New Roman"/>
              <a:ea typeface="Times New Roman"/>
              <a:cs typeface="Times New Roman"/>
              <a:sym typeface="Times New Roman"/>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4 -</a:t>
            </a:r>
            <a:r>
              <a:rPr lang="en" sz="1500">
                <a:solidFill>
                  <a:srgbClr val="424242"/>
                </a:solidFill>
              </a:rPr>
              <a:t> Split the middle term (the linear term) using </a:t>
            </a:r>
            <a:r>
              <a:rPr i="1" lang="en" sz="1500">
                <a:solidFill>
                  <a:srgbClr val="424242"/>
                </a:solidFill>
                <a:latin typeface="Times New Roman"/>
                <a:ea typeface="Times New Roman"/>
                <a:cs typeface="Times New Roman"/>
                <a:sym typeface="Times New Roman"/>
              </a:rPr>
              <a:t>m</a:t>
            </a:r>
            <a:r>
              <a:rPr lang="en" sz="1500">
                <a:solidFill>
                  <a:srgbClr val="424242"/>
                </a:solidFill>
              </a:rPr>
              <a:t> and </a:t>
            </a:r>
            <a:r>
              <a:rPr i="1" lang="en" sz="1500">
                <a:solidFill>
                  <a:srgbClr val="424242"/>
                </a:solidFill>
                <a:latin typeface="Times New Roman"/>
                <a:ea typeface="Times New Roman"/>
                <a:cs typeface="Times New Roman"/>
                <a:sym typeface="Times New Roman"/>
              </a:rPr>
              <a:t>n</a:t>
            </a:r>
            <a:r>
              <a:rPr lang="en" sz="1500">
                <a:solidFill>
                  <a:srgbClr val="424242"/>
                </a:solidFill>
              </a:rPr>
              <a:t>.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5 -</a:t>
            </a:r>
            <a:r>
              <a:rPr lang="en" sz="1500">
                <a:solidFill>
                  <a:srgbClr val="424242"/>
                </a:solidFill>
              </a:rPr>
              <a:t> Factor by grouping. </a:t>
            </a:r>
            <a:endParaRPr sz="1500">
              <a:solidFill>
                <a:srgbClr val="424242"/>
              </a:solidFill>
            </a:endParaRPr>
          </a:p>
          <a:p>
            <a:pPr indent="0" lvl="0" marL="0" rtl="0" algn="l">
              <a:lnSpc>
                <a:spcPct val="100000"/>
              </a:lnSpc>
              <a:spcBef>
                <a:spcPts val="1000"/>
              </a:spcBef>
              <a:spcAft>
                <a:spcPts val="0"/>
              </a:spcAft>
              <a:buClr>
                <a:schemeClr val="dk1"/>
              </a:buClr>
              <a:buSzPts val="1100"/>
              <a:buFont typeface="Arial"/>
              <a:buNone/>
            </a:pPr>
            <a:r>
              <a:rPr b="1" lang="en" sz="1500">
                <a:solidFill>
                  <a:srgbClr val="424242"/>
                </a:solidFill>
              </a:rPr>
              <a:t>Step 6 -</a:t>
            </a:r>
            <a:r>
              <a:rPr lang="en" sz="1500">
                <a:solidFill>
                  <a:srgbClr val="424242"/>
                </a:solidFill>
              </a:rPr>
              <a:t> Check by multiplying the factors.</a:t>
            </a:r>
            <a:endParaRPr sz="1500"/>
          </a:p>
        </p:txBody>
      </p:sp>
      <p:cxnSp>
        <p:nvCxnSpPr>
          <p:cNvPr descr="a gray line segment used to visually separate the title from the &quot;how to&quot; steps" id="288" name="Google Shape;288;p36"/>
          <p:cNvCxnSpPr/>
          <p:nvPr/>
        </p:nvCxnSpPr>
        <p:spPr>
          <a:xfrm flipH="1" rot="10800000">
            <a:off x="5462167" y="1492338"/>
            <a:ext cx="3154800" cy="3300"/>
          </a:xfrm>
          <a:prstGeom prst="straightConnector1">
            <a:avLst/>
          </a:prstGeom>
          <a:noFill/>
          <a:ln cap="flat" cmpd="sng" w="28575">
            <a:solidFill>
              <a:srgbClr val="9E9E9E"/>
            </a:solidFill>
            <a:prstDash val="solid"/>
            <a:round/>
            <a:headEnd len="med" w="med" type="none"/>
            <a:tailEnd len="med" w="med" type="none"/>
          </a:ln>
        </p:spPr>
      </p:cxnSp>
      <p:sp>
        <p:nvSpPr>
          <p:cNvPr id="289" name="Google Shape;289;p36"/>
          <p:cNvSpPr txBox="1"/>
          <p:nvPr>
            <p:ph idx="12" type="sldNum"/>
          </p:nvPr>
        </p:nvSpPr>
        <p:spPr>
          <a:xfrm>
            <a:off x="8283608" y="473666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36"/>
          <p:cNvSpPr txBox="1"/>
          <p:nvPr>
            <p:ph idx="3" type="sldNum"/>
          </p:nvPr>
        </p:nvSpPr>
        <p:spPr>
          <a:xfrm>
            <a:off x="156050" y="4736675"/>
            <a:ext cx="81276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6.5.4 Factoring Trinomials Using the “</a:t>
            </a:r>
            <a:r>
              <a:rPr i="1" lang="en">
                <a:latin typeface="Times New Roman"/>
                <a:ea typeface="Times New Roman"/>
                <a:cs typeface="Times New Roman"/>
                <a:sym typeface="Times New Roman"/>
              </a:rPr>
              <a:t>ac</a:t>
            </a:r>
            <a:r>
              <a:rPr lang="en"/>
              <a:t>” Method and Substitution - Additional Resources</a:t>
            </a:r>
            <a:endParaRPr>
              <a:latin typeface="Noto Sans"/>
              <a:ea typeface="Noto Sans"/>
              <a:cs typeface="Noto Sans"/>
              <a:sym typeface="Noto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296" name="Google Shape;296;p37"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297" name="Google Shape;297;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sp>
        <p:nvSpPr>
          <p:cNvPr id="302" name="Google Shape;302;p38"/>
          <p:cNvSpPr txBox="1"/>
          <p:nvPr>
            <p:ph type="title"/>
          </p:nvPr>
        </p:nvSpPr>
        <p:spPr>
          <a:xfrm>
            <a:off x="311700" y="137152"/>
            <a:ext cx="8520600" cy="62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03" name="Google Shape;303;p38"/>
          <p:cNvSpPr txBox="1"/>
          <p:nvPr>
            <p:ph idx="1" type="body"/>
          </p:nvPr>
        </p:nvSpPr>
        <p:spPr>
          <a:xfrm>
            <a:off x="311700" y="814350"/>
            <a:ext cx="8520600" cy="380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Work with a partner. </a:t>
            </a:r>
            <a:endParaRPr/>
          </a:p>
          <a:p>
            <a:pPr indent="-381000" lvl="0" marL="457200" rtl="0" algn="l">
              <a:lnSpc>
                <a:spcPct val="100000"/>
              </a:lnSpc>
              <a:spcBef>
                <a:spcPts val="1200"/>
              </a:spcBef>
              <a:spcAft>
                <a:spcPts val="0"/>
              </a:spcAft>
              <a:buSzPts val="2400"/>
              <a:buChar char="●"/>
            </a:pPr>
            <a:r>
              <a:rPr lang="en"/>
              <a:t>For each trinomial, explain which method you use to factor. </a:t>
            </a:r>
            <a:endParaRPr/>
          </a:p>
          <a:p>
            <a:pPr indent="-381000" lvl="0" marL="457200" rtl="0" algn="l">
              <a:lnSpc>
                <a:spcPct val="100000"/>
              </a:lnSpc>
              <a:spcBef>
                <a:spcPts val="0"/>
              </a:spcBef>
              <a:spcAft>
                <a:spcPts val="0"/>
              </a:spcAft>
              <a:buSzPts val="2400"/>
              <a:buChar char="●"/>
            </a:pPr>
            <a:r>
              <a:rPr lang="en"/>
              <a:t>When you have discussed your reasoning, </a:t>
            </a:r>
            <a:r>
              <a:rPr lang="en"/>
              <a:t>factor</a:t>
            </a:r>
            <a:r>
              <a:rPr lang="en"/>
              <a:t> the trinomial and compare your solutions. </a:t>
            </a:r>
            <a:endParaRPr/>
          </a:p>
          <a:p>
            <a:pPr indent="-381000" lvl="0" marL="457200" rtl="0" algn="l">
              <a:lnSpc>
                <a:spcPct val="100000"/>
              </a:lnSpc>
              <a:spcBef>
                <a:spcPts val="1000"/>
              </a:spcBef>
              <a:spcAft>
                <a:spcPts val="0"/>
              </a:spcAft>
              <a:buSzPts val="2400"/>
              <a:buAutoNum type="arabicPeriod"/>
            </a:pPr>
            <a:r>
              <a:rPr i="1" lang="en">
                <a:latin typeface="Times New Roman"/>
                <a:ea typeface="Times New Roman"/>
                <a:cs typeface="Times New Roman"/>
                <a:sym typeface="Times New Roman"/>
              </a:rPr>
              <a:t>x</a:t>
            </a:r>
            <a:r>
              <a:rPr baseline="30000" lang="en"/>
              <a:t>2</a:t>
            </a:r>
            <a:r>
              <a:rPr lang="en"/>
              <a:t> – 14</a:t>
            </a:r>
            <a:r>
              <a:rPr i="1" lang="en">
                <a:latin typeface="Times New Roman"/>
                <a:ea typeface="Times New Roman"/>
                <a:cs typeface="Times New Roman"/>
                <a:sym typeface="Times New Roman"/>
              </a:rPr>
              <a:t>x</a:t>
            </a:r>
            <a:r>
              <a:rPr lang="en"/>
              <a:t> – 32</a:t>
            </a:r>
            <a:endParaRPr/>
          </a:p>
          <a:p>
            <a:pPr indent="-381000" lvl="0" marL="457200" rtl="0" algn="l">
              <a:lnSpc>
                <a:spcPct val="100000"/>
              </a:lnSpc>
              <a:spcBef>
                <a:spcPts val="1000"/>
              </a:spcBef>
              <a:spcAft>
                <a:spcPts val="0"/>
              </a:spcAft>
              <a:buSzPts val="2400"/>
              <a:buAutoNum type="arabicPeriod"/>
            </a:pPr>
            <a:r>
              <a:rPr lang="en"/>
              <a:t>6</a:t>
            </a:r>
            <a:r>
              <a:rPr i="1" lang="en">
                <a:latin typeface="Times New Roman"/>
                <a:ea typeface="Times New Roman"/>
                <a:cs typeface="Times New Roman"/>
                <a:sym typeface="Times New Roman"/>
              </a:rPr>
              <a:t>r</a:t>
            </a:r>
            <a:r>
              <a:rPr baseline="30000" lang="en"/>
              <a:t>2</a:t>
            </a:r>
            <a:r>
              <a:rPr lang="en"/>
              <a:t> + 30</a:t>
            </a:r>
            <a:r>
              <a:rPr i="1" lang="en">
                <a:latin typeface="Times New Roman"/>
                <a:ea typeface="Times New Roman"/>
                <a:cs typeface="Times New Roman"/>
                <a:sym typeface="Times New Roman"/>
              </a:rPr>
              <a:t>r</a:t>
            </a:r>
            <a:r>
              <a:rPr lang="en"/>
              <a:t> + 36</a:t>
            </a:r>
            <a:endParaRPr/>
          </a:p>
          <a:p>
            <a:pPr indent="-381000" lvl="0" marL="457200" rtl="0" algn="l">
              <a:lnSpc>
                <a:spcPct val="100000"/>
              </a:lnSpc>
              <a:spcBef>
                <a:spcPts val="1000"/>
              </a:spcBef>
              <a:spcAft>
                <a:spcPts val="0"/>
              </a:spcAft>
              <a:buSzPts val="2400"/>
              <a:buAutoNum type="arabicPeriod"/>
            </a:pPr>
            <a:r>
              <a:rPr lang="en"/>
              <a:t>(</a:t>
            </a:r>
            <a:r>
              <a:rPr i="1" lang="en">
                <a:latin typeface="Times New Roman"/>
                <a:ea typeface="Times New Roman"/>
                <a:cs typeface="Times New Roman"/>
                <a:sym typeface="Times New Roman"/>
              </a:rPr>
              <a:t>x</a:t>
            </a:r>
            <a:r>
              <a:rPr lang="en"/>
              <a:t> + 3)</a:t>
            </a:r>
            <a:r>
              <a:rPr baseline="30000" lang="en"/>
              <a:t>2</a:t>
            </a:r>
            <a:r>
              <a:rPr lang="en"/>
              <a:t> – 9(</a:t>
            </a:r>
            <a:r>
              <a:rPr i="1" lang="en">
                <a:latin typeface="Times New Roman"/>
                <a:ea typeface="Times New Roman"/>
                <a:cs typeface="Times New Roman"/>
                <a:sym typeface="Times New Roman"/>
              </a:rPr>
              <a:t>x</a:t>
            </a:r>
            <a:r>
              <a:rPr lang="en"/>
              <a:t> + 3) – 36</a:t>
            </a:r>
            <a:endParaRPr/>
          </a:p>
        </p:txBody>
      </p:sp>
      <p:sp>
        <p:nvSpPr>
          <p:cNvPr id="304" name="Google Shape;30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5" name="Google Shape;305;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6.5</a:t>
            </a:r>
            <a:r>
              <a:rPr lang="en"/>
              <a:t>.5 Choosing Your Own Method To Factor Trinomials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11" name="Google Shape;311;p39"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12" name="Google Shape;312;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6" name="Shape 316"/>
        <p:cNvGrpSpPr/>
        <p:nvPr/>
      </p:nvGrpSpPr>
      <p:grpSpPr>
        <a:xfrm>
          <a:off x="0" y="0"/>
          <a:ext cx="0" cy="0"/>
          <a:chOff x="0" y="0"/>
          <a:chExt cx="0" cy="0"/>
        </a:xfrm>
      </p:grpSpPr>
      <p:sp>
        <p:nvSpPr>
          <p:cNvPr id="317" name="Google Shape;317;p40"/>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18" name="Google Shape;318;p4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19" name="Google Shape;319;p40"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20" name="Google Shape;320;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1" name="Google Shape;321;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6.5.6 Practice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7" name="Google Shape;327;p41"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28" name="Google Shape;328;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2" name="Shape 332"/>
        <p:cNvGrpSpPr/>
        <p:nvPr/>
      </p:nvGrpSpPr>
      <p:grpSpPr>
        <a:xfrm>
          <a:off x="0" y="0"/>
          <a:ext cx="0" cy="0"/>
          <a:chOff x="0" y="0"/>
          <a:chExt cx="0" cy="0"/>
        </a:xfrm>
      </p:grpSpPr>
      <p:sp>
        <p:nvSpPr>
          <p:cNvPr id="333" name="Google Shape;333;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4" name="Google Shape;334;p42"/>
          <p:cNvSpPr txBox="1"/>
          <p:nvPr>
            <p:ph idx="1" type="body"/>
          </p:nvPr>
        </p:nvSpPr>
        <p:spPr>
          <a:xfrm>
            <a:off x="311700" y="959075"/>
            <a:ext cx="2391900" cy="3657600"/>
          </a:xfrm>
          <a:prstGeom prst="rect">
            <a:avLst/>
          </a:prstGeom>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0"/>
              </a:spcAft>
              <a:buNone/>
            </a:pPr>
            <a:r>
              <a:rPr lang="en"/>
              <a:t>With a partner, list out the steps for each of the factoring methods given in the table.</a:t>
            </a:r>
            <a:endParaRPr/>
          </a:p>
          <a:p>
            <a:pPr indent="0" lvl="0" marL="0" rtl="0" algn="l">
              <a:lnSpc>
                <a:spcPct val="100000"/>
              </a:lnSpc>
              <a:spcBef>
                <a:spcPts val="2400"/>
              </a:spcBef>
              <a:spcAft>
                <a:spcPts val="0"/>
              </a:spcAft>
              <a:buNone/>
            </a:pPr>
            <a:r>
              <a:rPr lang="en"/>
              <a:t>Which method works on any trinomial of the form </a:t>
            </a:r>
            <a:br>
              <a:rPr lang="en"/>
            </a:br>
            <a:r>
              <a:rPr i="1" lang="en">
                <a:latin typeface="Times New Roman"/>
                <a:ea typeface="Times New Roman"/>
                <a:cs typeface="Times New Roman"/>
                <a:sym typeface="Times New Roman"/>
              </a:rPr>
              <a:t>ax</a:t>
            </a:r>
            <a:r>
              <a:rPr baseline="30000" lang="en"/>
              <a:t>2</a:t>
            </a:r>
            <a:r>
              <a:rPr lang="en"/>
              <a:t> + </a:t>
            </a:r>
            <a:r>
              <a:rPr i="1" lang="en">
                <a:latin typeface="Times New Roman"/>
                <a:ea typeface="Times New Roman"/>
                <a:cs typeface="Times New Roman"/>
                <a:sym typeface="Times New Roman"/>
              </a:rPr>
              <a:t>bx</a:t>
            </a:r>
            <a:r>
              <a:rPr lang="en"/>
              <a:t> + </a:t>
            </a:r>
            <a:r>
              <a:rPr i="1" lang="en">
                <a:latin typeface="Times New Roman"/>
                <a:ea typeface="Times New Roman"/>
                <a:cs typeface="Times New Roman"/>
                <a:sym typeface="Times New Roman"/>
              </a:rPr>
              <a:t>c</a:t>
            </a:r>
            <a:r>
              <a:rPr lang="en"/>
              <a:t>? </a:t>
            </a:r>
            <a:endParaRPr/>
          </a:p>
        </p:txBody>
      </p:sp>
      <p:graphicFrame>
        <p:nvGraphicFramePr>
          <p:cNvPr descr="A table with two rows and two columns has been provided to organize the key points from the lesson. In row 1, column 1, students describe, &quot;how to factor a trinomial of the form x-squared plus b times x plus c by undoing FOIL to find the binomial factors.&quot; In row 1, column 2, students are asked to explain how to &quot;factor a trinomial of the form a times x-squared plus b times x plus c when using the trial and error method.&quot; In row 2, column 1, students describe &quot;another way to factor a trinomial of the form a times x-squared plus b times x plus c by using the a times c method.&quot; In row 2, column 2, students are asked to explain how to factor a trinomial that is not written in the form a times x-squared plus b times x plus c by using substitution. " id="335" name="Google Shape;335;p42" title="Notes organizer"/>
          <p:cNvGraphicFramePr/>
          <p:nvPr/>
        </p:nvGraphicFramePr>
        <p:xfrm>
          <a:off x="2825275" y="960038"/>
          <a:ext cx="3000000" cy="3000000"/>
        </p:xfrm>
        <a:graphic>
          <a:graphicData uri="http://schemas.openxmlformats.org/drawingml/2006/table">
            <a:tbl>
              <a:tblPr>
                <a:noFill/>
                <a:tableStyleId>{8A847C9E-49FD-4250-BD2C-58F2BF45ECBB}</a:tableStyleId>
              </a:tblPr>
              <a:tblGrid>
                <a:gridCol w="3055325"/>
                <a:gridCol w="3055325"/>
              </a:tblGrid>
              <a:tr h="1655175">
                <a:tc>
                  <a:txBody>
                    <a:bodyPr/>
                    <a:lstStyle/>
                    <a:p>
                      <a:pPr indent="0" lvl="0" marL="0" rtl="0" algn="l">
                        <a:spcBef>
                          <a:spcPts val="0"/>
                        </a:spcBef>
                        <a:spcAft>
                          <a:spcPts val="0"/>
                        </a:spcAft>
                        <a:buClr>
                          <a:schemeClr val="dk1"/>
                        </a:buClr>
                        <a:buSzPts val="1100"/>
                        <a:buFont typeface="Arial"/>
                        <a:buNone/>
                      </a:pPr>
                      <a:r>
                        <a:rPr lang="en" sz="1900">
                          <a:solidFill>
                            <a:schemeClr val="dk1"/>
                          </a:solidFill>
                          <a:latin typeface="Noto Sans"/>
                          <a:ea typeface="Noto Sans"/>
                          <a:cs typeface="Noto Sans"/>
                          <a:sym typeface="Noto Sans"/>
                        </a:rPr>
                        <a:t>To factor a trinomial of the form</a:t>
                      </a:r>
                      <a:r>
                        <a:rPr lang="en" sz="1600">
                          <a:solidFill>
                            <a:schemeClr val="dk1"/>
                          </a:solidFill>
                          <a:latin typeface="Calibri"/>
                          <a:ea typeface="Calibri"/>
                          <a:cs typeface="Calibri"/>
                          <a:sym typeface="Calibri"/>
                        </a:rPr>
                        <a:t>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Calibri"/>
                          <a:ea typeface="Calibri"/>
                          <a:cs typeface="Calibri"/>
                          <a:sym typeface="Calibri"/>
                        </a:rPr>
                        <a:t>2</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undo FOIL to find the binomial factors: </a:t>
                      </a:r>
                      <a:endParaRPr sz="1700">
                        <a:solidFill>
                          <a:schemeClr val="dk1"/>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1900">
                          <a:solidFill>
                            <a:schemeClr val="dk1"/>
                          </a:solidFill>
                          <a:latin typeface="Noto Sans"/>
                          <a:ea typeface="Noto Sans"/>
                          <a:cs typeface="Noto Sans"/>
                          <a:sym typeface="Noto Sans"/>
                        </a:rPr>
                        <a:t>To factor a trinomial of the form</a:t>
                      </a:r>
                      <a:r>
                        <a:rPr lang="en" sz="1600">
                          <a:solidFill>
                            <a:schemeClr val="dk1"/>
                          </a:solidFill>
                          <a:latin typeface="Calibri"/>
                          <a:ea typeface="Calibri"/>
                          <a:cs typeface="Calibri"/>
                          <a:sym typeface="Calibri"/>
                        </a:rPr>
                        <a:t>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Calibri"/>
                          <a:ea typeface="Calibri"/>
                          <a:cs typeface="Calibri"/>
                          <a:sym typeface="Calibri"/>
                        </a:rPr>
                        <a:t>2</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use the trial and error method: </a:t>
                      </a:r>
                      <a:endParaRPr>
                        <a:solidFill>
                          <a:srgbClr val="000000"/>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r>
              <a:tr h="1655175">
                <a:tc>
                  <a:txBody>
                    <a:bodyPr/>
                    <a:lstStyle/>
                    <a:p>
                      <a:pPr indent="0" lvl="0" marL="0" rtl="0" algn="l">
                        <a:spcBef>
                          <a:spcPts val="0"/>
                        </a:spcBef>
                        <a:spcAft>
                          <a:spcPts val="0"/>
                        </a:spcAft>
                        <a:buClr>
                          <a:schemeClr val="dk1"/>
                        </a:buClr>
                        <a:buSzPts val="1100"/>
                        <a:buFont typeface="Arial"/>
                        <a:buNone/>
                      </a:pPr>
                      <a:r>
                        <a:rPr lang="en" sz="1900">
                          <a:solidFill>
                            <a:schemeClr val="dk1"/>
                          </a:solidFill>
                          <a:latin typeface="Noto Sans"/>
                          <a:ea typeface="Noto Sans"/>
                          <a:cs typeface="Noto Sans"/>
                          <a:sym typeface="Noto Sans"/>
                        </a:rPr>
                        <a:t>For another way t</a:t>
                      </a:r>
                      <a:r>
                        <a:rPr lang="en" sz="1900">
                          <a:solidFill>
                            <a:schemeClr val="dk1"/>
                          </a:solidFill>
                          <a:latin typeface="Noto Sans"/>
                          <a:ea typeface="Noto Sans"/>
                          <a:cs typeface="Noto Sans"/>
                          <a:sym typeface="Noto Sans"/>
                        </a:rPr>
                        <a:t>o factor a trinomial of the form</a:t>
                      </a:r>
                      <a:r>
                        <a:rPr lang="en" sz="1600">
                          <a:solidFill>
                            <a:schemeClr val="dk1"/>
                          </a:solidFill>
                          <a:latin typeface="Calibri"/>
                          <a:ea typeface="Calibri"/>
                          <a:cs typeface="Calibri"/>
                          <a:sym typeface="Calibri"/>
                        </a:rPr>
                        <a:t>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Calibri"/>
                          <a:ea typeface="Calibri"/>
                          <a:cs typeface="Calibri"/>
                          <a:sym typeface="Calibri"/>
                        </a:rPr>
                        <a:t>2</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use the “</a:t>
                      </a:r>
                      <a:r>
                        <a:rPr i="1" lang="en" sz="1900">
                          <a:solidFill>
                            <a:schemeClr val="dk1"/>
                          </a:solidFill>
                          <a:latin typeface="Times New Roman"/>
                          <a:ea typeface="Times New Roman"/>
                          <a:cs typeface="Times New Roman"/>
                          <a:sym typeface="Times New Roman"/>
                        </a:rPr>
                        <a:t>ac</a:t>
                      </a:r>
                      <a:r>
                        <a:rPr lang="en" sz="1900">
                          <a:solidFill>
                            <a:schemeClr val="dk1"/>
                          </a:solidFill>
                          <a:latin typeface="Noto Sans"/>
                          <a:ea typeface="Noto Sans"/>
                          <a:cs typeface="Noto Sans"/>
                          <a:sym typeface="Noto Sans"/>
                        </a:rPr>
                        <a:t>” method: </a:t>
                      </a:r>
                      <a:endParaRPr>
                        <a:solidFill>
                          <a:srgbClr val="000000"/>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c>
                  <a:txBody>
                    <a:bodyPr/>
                    <a:lstStyle/>
                    <a:p>
                      <a:pPr indent="0" lvl="0" marL="0" rtl="0" algn="l">
                        <a:spcBef>
                          <a:spcPts val="0"/>
                        </a:spcBef>
                        <a:spcAft>
                          <a:spcPts val="0"/>
                        </a:spcAft>
                        <a:buClr>
                          <a:schemeClr val="dk1"/>
                        </a:buClr>
                        <a:buSzPts val="1100"/>
                        <a:buFont typeface="Arial"/>
                        <a:buNone/>
                      </a:pPr>
                      <a:r>
                        <a:rPr lang="en" sz="1900">
                          <a:solidFill>
                            <a:schemeClr val="dk1"/>
                          </a:solidFill>
                          <a:latin typeface="Noto Sans"/>
                          <a:ea typeface="Noto Sans"/>
                          <a:cs typeface="Noto Sans"/>
                          <a:sym typeface="Noto Sans"/>
                        </a:rPr>
                        <a:t>To factor a trinomial </a:t>
                      </a:r>
                      <a:r>
                        <a:rPr b="1" lang="en" sz="1900">
                          <a:solidFill>
                            <a:schemeClr val="dk1"/>
                          </a:solidFill>
                          <a:latin typeface="Noto Sans"/>
                          <a:ea typeface="Noto Sans"/>
                          <a:cs typeface="Noto Sans"/>
                          <a:sym typeface="Noto Sans"/>
                        </a:rPr>
                        <a:t>not</a:t>
                      </a:r>
                      <a:r>
                        <a:rPr lang="en" sz="1900">
                          <a:solidFill>
                            <a:schemeClr val="dk1"/>
                          </a:solidFill>
                          <a:latin typeface="Noto Sans"/>
                          <a:ea typeface="Noto Sans"/>
                          <a:cs typeface="Noto Sans"/>
                          <a:sym typeface="Noto Sans"/>
                        </a:rPr>
                        <a:t> written in the form</a:t>
                      </a:r>
                      <a:r>
                        <a:rPr lang="en" sz="1600">
                          <a:solidFill>
                            <a:schemeClr val="dk1"/>
                          </a:solidFill>
                          <a:latin typeface="Calibri"/>
                          <a:ea typeface="Calibri"/>
                          <a:cs typeface="Calibri"/>
                          <a:sym typeface="Calibri"/>
                        </a:rPr>
                        <a:t>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Calibri"/>
                          <a:ea typeface="Calibri"/>
                          <a:cs typeface="Calibri"/>
                          <a:sym typeface="Calibri"/>
                        </a:rPr>
                        <a:t>2</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Calibri"/>
                          <a:ea typeface="Calibri"/>
                          <a:cs typeface="Calibri"/>
                          <a:sym typeface="Calibri"/>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use substitution: </a:t>
                      </a:r>
                      <a:endParaRPr>
                        <a:solidFill>
                          <a:srgbClr val="000000"/>
                        </a:solidFill>
                        <a:latin typeface="Noto Sans"/>
                        <a:ea typeface="Noto Sans"/>
                        <a:cs typeface="Noto Sans"/>
                        <a:sym typeface="Noto Sans"/>
                      </a:endParaRPr>
                    </a:p>
                  </a:txBody>
                  <a:tcPr marT="91425" marB="91425" marR="91425" marL="91425">
                    <a:lnL cap="flat" cmpd="sng" w="38100">
                      <a:solidFill>
                        <a:srgbClr val="005047"/>
                      </a:solidFill>
                      <a:prstDash val="solid"/>
                      <a:round/>
                      <a:headEnd len="sm" w="sm" type="none"/>
                      <a:tailEnd len="sm" w="sm" type="none"/>
                    </a:lnL>
                    <a:lnR cap="flat" cmpd="sng" w="38100">
                      <a:solidFill>
                        <a:srgbClr val="005047"/>
                      </a:solidFill>
                      <a:prstDash val="solid"/>
                      <a:round/>
                      <a:headEnd len="sm" w="sm" type="none"/>
                      <a:tailEnd len="sm" w="sm" type="none"/>
                    </a:lnR>
                    <a:lnT cap="flat" cmpd="sng" w="38100">
                      <a:solidFill>
                        <a:srgbClr val="005047"/>
                      </a:solidFill>
                      <a:prstDash val="solid"/>
                      <a:round/>
                      <a:headEnd len="sm" w="sm" type="none"/>
                      <a:tailEnd len="sm" w="sm" type="none"/>
                    </a:lnT>
                    <a:lnB cap="flat" cmpd="sng" w="38100">
                      <a:solidFill>
                        <a:srgbClr val="005047"/>
                      </a:solidFill>
                      <a:prstDash val="solid"/>
                      <a:round/>
                      <a:headEnd len="sm" w="sm" type="none"/>
                      <a:tailEnd len="sm" w="sm" type="none"/>
                    </a:lnB>
                    <a:solidFill>
                      <a:srgbClr val="F3F3F3"/>
                    </a:solidFill>
                  </a:tcPr>
                </a:tc>
              </a:tr>
            </a:tbl>
          </a:graphicData>
        </a:graphic>
      </p:graphicFrame>
      <p:sp>
        <p:nvSpPr>
          <p:cNvPr id="336" name="Google Shape;336;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7" name="Google Shape;337;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6.5 Factor Trinomials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43" name="Google Shape;343;p43"/>
          <p:cNvSpPr txBox="1"/>
          <p:nvPr>
            <p:ph idx="1" type="body"/>
          </p:nvPr>
        </p:nvSpPr>
        <p:spPr>
          <a:xfrm>
            <a:off x="311700" y="743339"/>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4" name="Google Shape;344;p43" title="Student Self Assessment table"/>
          <p:cNvGraphicFramePr/>
          <p:nvPr/>
        </p:nvGraphicFramePr>
        <p:xfrm>
          <a:off x="403153" y="1461278"/>
          <a:ext cx="3000000" cy="3000000"/>
        </p:xfrm>
        <a:graphic>
          <a:graphicData uri="http://schemas.openxmlformats.org/drawingml/2006/table">
            <a:tbl>
              <a:tblPr>
                <a:noFill/>
                <a:tableStyleId>{8A847C9E-49FD-4250-BD2C-58F2BF45ECBB}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1000"/>
                        </a:spcAft>
                        <a:buNone/>
                      </a:pPr>
                      <a:r>
                        <a:rPr lang="en" sz="1900">
                          <a:solidFill>
                            <a:schemeClr val="dk1"/>
                          </a:solidFill>
                          <a:latin typeface="Noto Sans"/>
                          <a:ea typeface="Noto Sans"/>
                          <a:cs typeface="Noto Sans"/>
                          <a:sym typeface="Noto Sans"/>
                        </a:rPr>
                        <a:t>Factor trinomials of the form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1000"/>
                        </a:spcAft>
                        <a:buNone/>
                      </a:pPr>
                      <a:r>
                        <a:rPr lang="en" sz="1900">
                          <a:solidFill>
                            <a:schemeClr val="dk1"/>
                          </a:solidFill>
                          <a:latin typeface="Noto Sans"/>
                          <a:ea typeface="Noto Sans"/>
                          <a:cs typeface="Noto Sans"/>
                          <a:sym typeface="Noto Sans"/>
                        </a:rPr>
                        <a:t>Factor trinomials of the form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using trial and error.</a:t>
                      </a:r>
                      <a:endParaRPr sz="19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1000"/>
                        </a:spcAft>
                        <a:buNone/>
                      </a:pPr>
                      <a:r>
                        <a:rPr lang="en" sz="1900">
                          <a:solidFill>
                            <a:schemeClr val="dk1"/>
                          </a:solidFill>
                          <a:latin typeface="Noto Sans"/>
                          <a:ea typeface="Noto Sans"/>
                          <a:cs typeface="Noto Sans"/>
                          <a:sym typeface="Noto Sans"/>
                        </a:rPr>
                        <a:t>Factor trinomials of the form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using the “</a:t>
                      </a:r>
                      <a:r>
                        <a:rPr i="1" lang="en" sz="1900">
                          <a:solidFill>
                            <a:schemeClr val="dk1"/>
                          </a:solidFill>
                          <a:latin typeface="Times New Roman"/>
                          <a:ea typeface="Times New Roman"/>
                          <a:cs typeface="Times New Roman"/>
                          <a:sym typeface="Times New Roman"/>
                        </a:rPr>
                        <a:t>ac</a:t>
                      </a:r>
                      <a:r>
                        <a:rPr lang="en" sz="1900">
                          <a:solidFill>
                            <a:schemeClr val="dk1"/>
                          </a:solidFill>
                          <a:latin typeface="Noto Sans"/>
                          <a:ea typeface="Noto Sans"/>
                          <a:cs typeface="Noto Sans"/>
                          <a:sym typeface="Noto Sans"/>
                        </a:rPr>
                        <a:t>” method.</a:t>
                      </a:r>
                      <a:endParaRPr sz="22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1000"/>
                        </a:spcAft>
                        <a:buNone/>
                      </a:pPr>
                      <a:r>
                        <a:rPr lang="en" sz="1900">
                          <a:solidFill>
                            <a:schemeClr val="dk1"/>
                          </a:solidFill>
                          <a:latin typeface="Noto Sans"/>
                          <a:ea typeface="Noto Sans"/>
                          <a:cs typeface="Noto Sans"/>
                          <a:sym typeface="Noto Sans"/>
                        </a:rPr>
                        <a:t>Factor trinomials using substitution.</a:t>
                      </a:r>
                      <a:endParaRPr sz="19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5" name="Google Shape;345;p43"/>
          <p:cNvSpPr txBox="1"/>
          <p:nvPr>
            <p:ph idx="12" type="sldNum"/>
          </p:nvPr>
        </p:nvSpPr>
        <p:spPr>
          <a:xfrm>
            <a:off x="8283608" y="471906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6" name="Google Shape;346;p43"/>
          <p:cNvSpPr txBox="1"/>
          <p:nvPr>
            <p:ph idx="2" type="sldNum"/>
          </p:nvPr>
        </p:nvSpPr>
        <p:spPr>
          <a:xfrm>
            <a:off x="311700" y="471907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6.5 Factor Trinomials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