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31313A7-9279-485C-8846-CCED6F54E348}">
  <a:tblStyle styleId="{131313A7-9279-485C-8846-CCED6F54E34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2" Type="http://schemas.openxmlformats.org/officeDocument/2006/relationships/slide" Target="slides/slide46.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9b9a567ed04eb181e85653e9ab876f80591726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4.xml"/><Relationship Id="rId3" Type="http://schemas.openxmlformats.org/officeDocument/2006/relationships/slide" Target="/pp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review the definition of a function and explore real-world examples using descriptions, tables, and graphs. They learn that a function assigns exactly one output to each input and analyze representations to determine if a relationship is a function. Students interpret input-output pairs and connect verbal descriptions to tables and graphs in context.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the paper cutting activity, prepare 1 pair of scissors for every 2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Sheets of 8 x 10 grid paper</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Scissors</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A12(D) write a formula for the nth term of arithmetic and geometric sequences, given the value of several of their terms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64e04b9a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64e04b9a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warm-up has students compare four expressions to encourage precise language and reveal their understanding of terminology. It reinforces that repeated addition is multiplication and repeated multiplication is exponents, preparing them to interpret sequence equations.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150">
                <a:solidFill>
                  <a:schemeClr val="dk1"/>
                </a:solidFill>
                <a:highlight>
                  <a:srgbClr val="EDF2FA"/>
                </a:highlight>
                <a:latin typeface="Roboto"/>
                <a:ea typeface="Roboto"/>
                <a:cs typeface="Roboto"/>
                <a:sym typeface="Roboto"/>
              </a:rPr>
              <a:t>Arrange students in groups of 2 – 4. Display the expressions for all to see. Give students 1 minute of quiet time to think individually and then time to share their thinking with their small group. In their small groups, ask each student to share their reasoning why a particular item does not belong.</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oesn’t belong because:</a:t>
            </a:r>
            <a:endParaRPr sz="1300">
              <a:solidFill>
                <a:schemeClr val="dk1"/>
              </a:solidFill>
              <a:latin typeface="Calibri"/>
              <a:ea typeface="Calibri"/>
              <a:cs typeface="Calibri"/>
              <a:sym typeface="Calibri"/>
            </a:endParaRPr>
          </a:p>
          <a:p>
            <a:pPr indent="-311150" lvl="0"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expression with repeated addition.</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expression that only has addition.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Doesn’t belong because:</a:t>
            </a:r>
            <a:endParaRPr b="1" sz="1300">
              <a:solidFill>
                <a:schemeClr val="dk1"/>
              </a:solidFill>
              <a:latin typeface="Calibri"/>
              <a:ea typeface="Calibri"/>
              <a:cs typeface="Calibri"/>
              <a:sym typeface="Calibri"/>
            </a:endParaRPr>
          </a:p>
          <a:p>
            <a:pPr indent="-311150" lvl="0"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expression with both addition and multiplication.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Doesn’t belong because:</a:t>
            </a:r>
            <a:endParaRPr sz="1300">
              <a:solidFill>
                <a:schemeClr val="dk1"/>
              </a:solidFill>
              <a:latin typeface="Calibri"/>
              <a:ea typeface="Calibri"/>
              <a:cs typeface="Calibri"/>
              <a:sym typeface="Calibri"/>
            </a:endParaRPr>
          </a:p>
          <a:p>
            <a:pPr indent="-311150" lvl="0"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expression with an exponent.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Doesn’t belong because:</a:t>
            </a:r>
            <a:endParaRPr b="1" sz="1300">
              <a:solidFill>
                <a:schemeClr val="dk1"/>
              </a:solidFill>
              <a:latin typeface="Calibri"/>
              <a:ea typeface="Calibri"/>
              <a:cs typeface="Calibri"/>
              <a:sym typeface="Calibri"/>
            </a:endParaRPr>
          </a:p>
          <a:p>
            <a:pPr indent="-311150" lvl="0"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expression with repeated multiplication.</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the only expression that only has multiplication.</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Ask each group to share one reason why a particular item does not belong. Record and display the responses for all to see. After each response, ask the class if they agree or disagree. Since there is no single correct answer to the question of which one does not belong, attend to students’ explanations and ensure the reasons given are correct.</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80"/>
              </a:spcAft>
              <a:buClr>
                <a:schemeClr val="dk1"/>
              </a:buClr>
              <a:buSzPts val="1100"/>
              <a:buFont typeface="Arial"/>
              <a:buNone/>
            </a:pPr>
            <a:r>
              <a:rPr lang="en" sz="1300">
                <a:solidFill>
                  <a:schemeClr val="dk1"/>
                </a:solidFill>
                <a:latin typeface="Calibri"/>
                <a:ea typeface="Calibri"/>
                <a:cs typeface="Calibri"/>
                <a:sym typeface="Calibri"/>
              </a:rPr>
              <a:t>If it doesn’t come up during the discussion, highlight the fact that A and B are equivalent expressions, and C and D are equivalent expressions.</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44bb007edc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44bb007edc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67e820c22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67e820c22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1 Stronger and Clearer Each Time: Writing,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prepare students for the whole-class discussion by providing them with multiple opportunities to clarify their explanations through conversation. Before the whole-class discussion begins, give students time to meet with 1 – 2 other groups to share their response to the question, “Whose equation do you think is correct?” Invite listeners to ask questions and to press for details and mathematical language.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(for explanation);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lnSpc>
                <a:spcPct val="115000"/>
              </a:lnSpc>
              <a:spcBef>
                <a:spcPts val="3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lesson extends TEKS A12(D) and serves as enrichment to deepen understanding of arithmetic and geometric sequences. The goal is for students to see that how an equation defines a function depends on how the domain is interpreted. Previously, starting at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(0) made sense because n was the number of cuts. In this activity, students compare two equations—one starting at Step 0, the other at Step 1—both representing the same visual pattern.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students see that both equations are valid, encourage precise language during partner work and discussion, emphasizing clarity in how n is defined. Some students may struggle with the idea that both equations are correct, so take time to address this misconception.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Monitor for students who clearly define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and use tables or other representations to show both equations produce the same sequence, and invite them to share during the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Making a spreadsheet available gives students an opportunity to choose appropriate tools strategically.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Arrange students in groups of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(1) = 3,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3⋅</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for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are both correct. For example: Lin is correct because if the image shows Steps 1 to 4, her equation gives the correct number of triangles for each step. Andre is correct since if we start with the black triangle, which is like Step 0, then Step 1 is the one with three triangles and Step 2 has 9 triangles, and those numbers match his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assume that at least one person has to be wrong because their equations aren’t equivalent. Encourage them to make a table for each equation that starts with the first value for n</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according to the definition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goal of this discussion is to help students understand why both Andre's and Lin's equations represent the visual pattern, based on how they interpret n. Display the pattern, have students share reasoning for Andre or Lin, and record their ideas. If confusion remains about starting at 0, give more time to consider Andre's view (e.g., n as "breaking apart" phase) and have students explain.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Explain that choosing a domain depends on both the context and how the relationship is viewed. Multiple correct equations can represent a function, but students must clearly state their domain so others can interpret their equation correctly.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3√2, 6√2, 12√2 or equivalent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44bb007edc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44bb007ed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63687aa2a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63687aa2a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Engagement: Develop Effort and Persistence</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Break the class into small group discussion groups and then invite a representative from each group to report back to the whole class.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Language; Social-emotional skills; Attention</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729fed197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729fed197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revisit the 8x10 grid paper to explore non-recursive definitions of a geometric and an arithmetic sequence based on different cutting methods. They use repeated reasoning to find specific terms and then generalize to the nth term, introducing the idea that a function’s domain depends on how the relationship is viewed. Graphing technology can be provided for strategic tool use.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Depending on time, either ask students for observations about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or explain it’s a geometric sequence with a growth factor of ½. Say, “This sequence starts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0, since we begin with a paper with 0 cuts. How can we write a recursive definition for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(0) = 80,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−1) ⋅ ½,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1). Select students to share, emphasizing the starting term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(0) and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1. Highlight that the domain depends on the situation, and starting at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1 isn't always appropriate. Using function notation, we specify starting at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(0) and adjust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1 accordingly.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Clarify that multiplying 80 ⋅ ½  ⋅ ½  ⋯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times is the same as 80 ⋅ (½ )</a:t>
            </a:r>
            <a:r>
              <a:rPr baseline="30000"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Discuss how (½ )</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½  × ½ , etc.</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Arrange students in pairs and give each group scissors and 2 sheets of grid paper if using.</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Remind them of Clare’s paper cutting activity: starting with an 8x10 sheet, she cuts, stacks, and repeats. Define C(n) as the area of each piece after n cuts. Display the table for reference. Click </a:t>
            </a:r>
            <a:r>
              <a:rPr lang="en" sz="1300" u="sng">
                <a:solidFill>
                  <a:schemeClr val="hlink"/>
                </a:solidFill>
                <a:latin typeface="Calibri"/>
                <a:ea typeface="Calibri"/>
                <a:cs typeface="Calibri"/>
                <a:sym typeface="Calibri"/>
                <a:hlinkClick action="ppaction://hlinksldjump" r:id="rId3"/>
              </a:rPr>
              <a:t>Here </a:t>
            </a:r>
            <a:r>
              <a:rPr lang="en" sz="1300">
                <a:solidFill>
                  <a:schemeClr val="dk1"/>
                </a:solidFill>
                <a:latin typeface="Calibri"/>
                <a:ea typeface="Calibri"/>
                <a:cs typeface="Calibri"/>
                <a:sym typeface="Calibri"/>
              </a:rPr>
              <a:t>to go to the slide that contains the table.</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For example: Each cut halves the area, and there are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cuts. The original area is 80, so 80⋅12⋅12⋅⋅⋅⋅⋅12 with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multiplications of 12 is the same as saying 80⋅(12)</a:t>
            </a:r>
            <a:r>
              <a:rPr baseline="30000"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Approximately 0.078 square inches (exactly </a:t>
            </a:r>
            <a:r>
              <a:rPr lang="en" sz="1800">
                <a:solidFill>
                  <a:schemeClr val="dk1"/>
                </a:solidFill>
                <a:latin typeface="Calibri"/>
                <a:ea typeface="Calibri"/>
                <a:cs typeface="Calibri"/>
                <a:sym typeface="Calibri"/>
              </a:rPr>
              <a:t>⁸⁰⁄₁₀₂₄</a:t>
            </a:r>
            <a:r>
              <a:rPr lang="en" sz="1300">
                <a:solidFill>
                  <a:schemeClr val="dk1"/>
                </a:solidFill>
                <a:latin typeface="Calibri"/>
                <a:ea typeface="Calibri"/>
                <a:cs typeface="Calibri"/>
                <a:sym typeface="Calibri"/>
              </a:rPr>
              <a:t>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Filled in table appears on slide click.</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For example: Each cut removes 8 square inches, so 6 cuts removes 48 square inches. The original area was 80 square inches, so the remaining area, in square inches, is 80 − 8⋅6.</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80 − 8</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for integers 0 ≤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9 or equivalent.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More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729fed197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729fed197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Table Used in the Launch</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rgbClr val="1D2125"/>
                </a:solidFill>
                <a:latin typeface="Roboto"/>
                <a:ea typeface="Roboto"/>
                <a:cs typeface="Roboto"/>
                <a:sym typeface="Roboto"/>
              </a:rPr>
              <a:t>Ask students to recall the paper cutting activity from an earlier lesson. In it, Clare takes a sheet of paper that is 8 inches by 10 inches, cuts the paper in half, stacks the pieces, cuts the pieces in half, then stacks them, etc. We can let C(n) be the area, in square inches, of each piece based on the number of cuts n.</a:t>
            </a:r>
            <a:r>
              <a:rPr lang="en" sz="850">
                <a:solidFill>
                  <a:srgbClr val="1D2125"/>
                </a:solidFill>
                <a:latin typeface="Roboto"/>
                <a:ea typeface="Roboto"/>
                <a:cs typeface="Roboto"/>
                <a:sym typeface="Roboto"/>
              </a:rPr>
              <a:t> </a:t>
            </a:r>
            <a:r>
              <a:rPr b="1" lang="en" sz="1350">
                <a:solidFill>
                  <a:srgbClr val="1D2125"/>
                </a:solidFill>
                <a:latin typeface="Roboto"/>
                <a:ea typeface="Roboto"/>
                <a:cs typeface="Roboto"/>
                <a:sym typeface="Roboto"/>
              </a:rPr>
              <a:t>Display the table for all to see.</a:t>
            </a:r>
            <a:endParaRPr b="1" sz="1350">
              <a:solidFill>
                <a:srgbClr val="1D2125"/>
              </a:solidFill>
              <a:latin typeface="Roboto"/>
              <a:ea typeface="Roboto"/>
              <a:cs typeface="Roboto"/>
              <a:sym typeface="Roboto"/>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78b43ee85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78b43ee85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(6) is larger.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is arithmetic.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is geometric.</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struggling to visualize the paper cuts can draw and label each step or physically cut paper and calculate areas. If they don’t see why Kiran removes 8 square inches each time, have them record dimensions and areas for the first few steps, drawing if needed.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Display the two definitions: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80 ⋅ (½)</a:t>
            </a:r>
            <a:r>
              <a:rPr baseline="30000"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80 − 8</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Ask, “Which defines a geometric sequence and which an arithmetic sequence?”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halves each term—geometric.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subtracts 8 each time—arithmetic.)</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that both are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th-term definitions, also called explicit formulas, which students will use when asked to write an equation for a sequence. Recursive definitions are different and will be explored later.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allows, ask students to compare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(10) and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(10).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(10) = 0,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(10) &gt; 0, though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(10) may not exist since a tenth cut isn’t possible.) Highlight the importance of considering domain based on context.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Remember to multiply the difference by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not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Substitute the values into the nth term formula for arithmetic sequences. The answer is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Make sure to add to the first term. The answer is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Substitute into the formula, </a:t>
            </a:r>
            <a:r>
              <a:rPr i="1" lang="en" sz="1300">
                <a:solidFill>
                  <a:schemeClr val="dk1"/>
                </a:solidFill>
                <a:latin typeface="Calibri"/>
                <a:ea typeface="Calibri"/>
                <a:cs typeface="Calibri"/>
                <a:sym typeface="Calibri"/>
              </a:rPr>
              <a:t>an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a</a:t>
            </a:r>
            <a:r>
              <a:rPr baseline="-25000" lang="en" sz="1300">
                <a:solidFill>
                  <a:schemeClr val="dk1"/>
                </a:solidFill>
                <a:latin typeface="Calibri"/>
                <a:ea typeface="Calibri"/>
                <a:cs typeface="Calibri"/>
                <a:sym typeface="Calibri"/>
              </a:rPr>
              <a:t>1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so that </a:t>
            </a:r>
            <a:r>
              <a:rPr i="1" lang="en" sz="1300">
                <a:solidFill>
                  <a:schemeClr val="dk1"/>
                </a:solidFill>
                <a:latin typeface="Calibri"/>
                <a:ea typeface="Calibri"/>
                <a:cs typeface="Calibri"/>
                <a:sym typeface="Calibri"/>
              </a:rPr>
              <a:t>a</a:t>
            </a:r>
            <a:r>
              <a:rPr baseline="-25000" lang="en" sz="1300">
                <a:solidFill>
                  <a:schemeClr val="dk1"/>
                </a:solidFill>
                <a:latin typeface="Calibri"/>
                <a:ea typeface="Calibri"/>
                <a:cs typeface="Calibri"/>
                <a:sym typeface="Calibri"/>
              </a:rPr>
              <a:t>12 </a:t>
            </a:r>
            <a:r>
              <a:rPr lang="en" sz="1300">
                <a:solidFill>
                  <a:schemeClr val="dk1"/>
                </a:solidFill>
                <a:latin typeface="Calibri"/>
                <a:ea typeface="Calibri"/>
                <a:cs typeface="Calibri"/>
                <a:sym typeface="Calibri"/>
              </a:rPr>
              <a:t>= 22 + (12 − 1)(−2) = 22 + (−22) = 0</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–45056</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Use the formula for arithmetic sequences, not geometric. The answer is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1625" lvl="0" marL="457200" rtl="0" algn="l">
              <a:lnSpc>
                <a:spcPct val="115000"/>
              </a:lnSpc>
              <a:spcBef>
                <a:spcPts val="0"/>
              </a:spcBef>
              <a:spcAft>
                <a:spcPts val="0"/>
              </a:spcAft>
              <a:buClr>
                <a:srgbClr val="1D2125"/>
              </a:buClr>
              <a:buSzPts val="1150"/>
              <a:buFont typeface="Roboto"/>
              <a:buAutoNum type="arabicPeriod"/>
            </a:pPr>
            <a:r>
              <a:rPr lang="en" sz="1300">
                <a:solidFill>
                  <a:srgbClr val="1D2125"/>
                </a:solidFill>
                <a:latin typeface="Calibri"/>
                <a:ea typeface="Calibri"/>
                <a:cs typeface="Calibri"/>
                <a:sym typeface="Calibri"/>
              </a:rPr>
              <a:t>Write the explicit formula for the sequence given by the terms 18, 21, 24, 27, ...</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b="1" lang="en" sz="1300">
                <a:solidFill>
                  <a:srgbClr val="1D2125"/>
                </a:solidFill>
                <a:latin typeface="Calibri"/>
                <a:ea typeface="Calibri"/>
                <a:cs typeface="Calibri"/>
                <a:sym typeface="Calibri"/>
              </a:rPr>
              <a:t>Answer:</a:t>
            </a:r>
            <a:endParaRPr b="1"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rgbClr val="1D2125"/>
                </a:solidFill>
                <a:latin typeface="Calibri"/>
                <a:ea typeface="Calibri"/>
                <a:cs typeface="Calibri"/>
                <a:sym typeface="Calibri"/>
              </a:rPr>
              <a:t>Step 1</a:t>
            </a:r>
            <a:r>
              <a:rPr lang="en" sz="1300">
                <a:solidFill>
                  <a:srgbClr val="1D2125"/>
                </a:solidFill>
                <a:latin typeface="Calibri"/>
                <a:ea typeface="Calibri"/>
                <a:cs typeface="Calibri"/>
                <a:sym typeface="Calibri"/>
              </a:rPr>
              <a:t>: Write the general formula </a:t>
            </a:r>
            <a:r>
              <a:rPr i="1" lang="en" sz="1300">
                <a:solidFill>
                  <a:srgbClr val="1D2125"/>
                </a:solidFill>
                <a:latin typeface="Calibri"/>
                <a:ea typeface="Calibri"/>
                <a:cs typeface="Calibri"/>
                <a:sym typeface="Calibri"/>
              </a:rPr>
              <a:t>an </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a:t>
            </a:r>
            <a:r>
              <a:rPr i="1" lang="en" sz="1300">
                <a:solidFill>
                  <a:srgbClr val="1D2125"/>
                </a:solidFill>
                <a:latin typeface="Calibri"/>
                <a:ea typeface="Calibri"/>
                <a:cs typeface="Calibri"/>
                <a:sym typeface="Calibri"/>
              </a:rPr>
              <a:t>d</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rgbClr val="1D2125"/>
                </a:solidFill>
                <a:latin typeface="Calibri"/>
                <a:ea typeface="Calibri"/>
                <a:cs typeface="Calibri"/>
                <a:sym typeface="Calibri"/>
              </a:rPr>
              <a:t>Step 2: </a:t>
            </a:r>
            <a:r>
              <a:rPr lang="en" sz="1300">
                <a:solidFill>
                  <a:srgbClr val="1D2125"/>
                </a:solidFill>
                <a:latin typeface="Calibri"/>
                <a:ea typeface="Calibri"/>
                <a:cs typeface="Calibri"/>
                <a:sym typeface="Calibri"/>
              </a:rPr>
              <a:t> Substitute values for the first term, common difference/ratio, term number. </a:t>
            </a:r>
            <a:endParaRPr sz="1300">
              <a:solidFill>
                <a:srgbClr val="1D2125"/>
              </a:solidFill>
              <a:latin typeface="Calibri"/>
              <a:ea typeface="Calibri"/>
              <a:cs typeface="Calibri"/>
              <a:sym typeface="Calibri"/>
            </a:endParaRPr>
          </a:p>
          <a:p>
            <a:pPr indent="457200" lvl="0" marL="457200" rtl="0" algn="l">
              <a:lnSpc>
                <a:spcPct val="115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 </a:t>
            </a:r>
            <a:r>
              <a:rPr lang="en" sz="1300">
                <a:solidFill>
                  <a:srgbClr val="1D2125"/>
                </a:solidFill>
                <a:latin typeface="Calibri"/>
                <a:ea typeface="Calibri"/>
                <a:cs typeface="Calibri"/>
                <a:sym typeface="Calibri"/>
              </a:rPr>
              <a:t>= 18, </a:t>
            </a:r>
            <a:r>
              <a:rPr i="1" lang="en" sz="1300">
                <a:solidFill>
                  <a:srgbClr val="1D2125"/>
                </a:solidFill>
                <a:latin typeface="Calibri"/>
                <a:ea typeface="Calibri"/>
                <a:cs typeface="Calibri"/>
                <a:sym typeface="Calibri"/>
              </a:rPr>
              <a:t>d </a:t>
            </a:r>
            <a:r>
              <a:rPr lang="en" sz="1300">
                <a:solidFill>
                  <a:srgbClr val="1D2125"/>
                </a:solidFill>
                <a:latin typeface="Calibri"/>
                <a:ea typeface="Calibri"/>
                <a:cs typeface="Calibri"/>
                <a:sym typeface="Calibri"/>
              </a:rPr>
              <a:t>= 3</a:t>
            </a:r>
            <a:endParaRPr sz="1300">
              <a:solidFill>
                <a:srgbClr val="1D2125"/>
              </a:solidFill>
              <a:latin typeface="Calibri"/>
              <a:ea typeface="Calibri"/>
              <a:cs typeface="Calibri"/>
              <a:sym typeface="Calibri"/>
            </a:endParaRPr>
          </a:p>
          <a:p>
            <a:pPr indent="457200" lvl="0" marL="457200" rtl="0" algn="l">
              <a:lnSpc>
                <a:spcPct val="115000"/>
              </a:lnSpc>
              <a:spcBef>
                <a:spcPts val="0"/>
              </a:spcBef>
              <a:spcAft>
                <a:spcPts val="0"/>
              </a:spcAft>
              <a:buNone/>
            </a:pPr>
            <a:r>
              <a:rPr i="1" lang="en" sz="1300">
                <a:solidFill>
                  <a:srgbClr val="1D2125"/>
                </a:solidFill>
                <a:latin typeface="Calibri"/>
                <a:ea typeface="Calibri"/>
                <a:cs typeface="Calibri"/>
                <a:sym typeface="Calibri"/>
              </a:rPr>
              <a:t>a</a:t>
            </a:r>
            <a:r>
              <a:rPr baseline="-25000"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18 + (</a:t>
            </a: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− 1)3</a:t>
            </a:r>
            <a:endParaRPr sz="1300">
              <a:solidFill>
                <a:srgbClr val="1D2125"/>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So, the explicit formula for the sequence 18, 21, 24, 27… is </a:t>
            </a:r>
            <a:r>
              <a:rPr i="1" lang="en" sz="1300">
                <a:solidFill>
                  <a:srgbClr val="1D2125"/>
                </a:solidFill>
                <a:latin typeface="Calibri"/>
                <a:ea typeface="Calibri"/>
                <a:cs typeface="Calibri"/>
                <a:sym typeface="Calibri"/>
              </a:rPr>
              <a:t>a</a:t>
            </a:r>
            <a:r>
              <a:rPr baseline="-25000"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18 + (</a:t>
            </a: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− 1)3.</a:t>
            </a:r>
            <a:endParaRPr sz="1300">
              <a:solidFill>
                <a:srgbClr val="1D2125"/>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Now any term can more easily be determined - even the 1000th term!</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301625" lvl="0" marL="457200" rtl="0" algn="l">
              <a:lnSpc>
                <a:spcPct val="115000"/>
              </a:lnSpc>
              <a:spcBef>
                <a:spcPts val="0"/>
              </a:spcBef>
              <a:spcAft>
                <a:spcPts val="0"/>
              </a:spcAft>
              <a:buClr>
                <a:srgbClr val="1D2125"/>
              </a:buClr>
              <a:buSzPts val="1150"/>
              <a:buFont typeface="Roboto"/>
              <a:buAutoNum type="arabicPeriod"/>
            </a:pPr>
            <a:r>
              <a:rPr lang="en" sz="1300">
                <a:solidFill>
                  <a:srgbClr val="1D2125"/>
                </a:solidFill>
                <a:latin typeface="Calibri"/>
                <a:ea typeface="Calibri"/>
                <a:cs typeface="Calibri"/>
                <a:sym typeface="Calibri"/>
              </a:rPr>
              <a:t>Find the 15th term of a sequence where the first term is 3 and the common difference is 6.</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b="1" lang="en" sz="1300">
                <a:solidFill>
                  <a:srgbClr val="1D2125"/>
                </a:solidFill>
                <a:latin typeface="Calibri"/>
                <a:ea typeface="Calibri"/>
                <a:cs typeface="Calibri"/>
                <a:sym typeface="Calibri"/>
              </a:rPr>
              <a:t>Answer:</a:t>
            </a:r>
            <a:endParaRPr b="1"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b="1" lang="en" sz="1300">
                <a:solidFill>
                  <a:srgbClr val="1D2125"/>
                </a:solidFill>
                <a:latin typeface="Calibri"/>
                <a:ea typeface="Calibri"/>
                <a:cs typeface="Calibri"/>
                <a:sym typeface="Calibri"/>
              </a:rPr>
              <a:t>Step 1</a:t>
            </a:r>
            <a:r>
              <a:rPr lang="en" sz="1300">
                <a:solidFill>
                  <a:srgbClr val="1D2125"/>
                </a:solidFill>
                <a:latin typeface="Calibri"/>
                <a:ea typeface="Calibri"/>
                <a:cs typeface="Calibri"/>
                <a:sym typeface="Calibri"/>
              </a:rPr>
              <a:t>: Write the general formula </a:t>
            </a:r>
            <a:r>
              <a:rPr i="1" lang="en" sz="1300">
                <a:solidFill>
                  <a:srgbClr val="1D2125"/>
                </a:solidFill>
                <a:latin typeface="Calibri"/>
                <a:ea typeface="Calibri"/>
                <a:cs typeface="Calibri"/>
                <a:sym typeface="Calibri"/>
              </a:rPr>
              <a:t>an </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a:t>
            </a:r>
            <a:r>
              <a:rPr i="1" lang="en" sz="1300">
                <a:solidFill>
                  <a:srgbClr val="1D2125"/>
                </a:solidFill>
                <a:latin typeface="Calibri"/>
                <a:ea typeface="Calibri"/>
                <a:cs typeface="Calibri"/>
                <a:sym typeface="Calibri"/>
              </a:rPr>
              <a:t>d</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b="1" lang="en" sz="1300">
                <a:solidFill>
                  <a:srgbClr val="1D2125"/>
                </a:solidFill>
                <a:latin typeface="Calibri"/>
                <a:ea typeface="Calibri"/>
                <a:cs typeface="Calibri"/>
                <a:sym typeface="Calibri"/>
              </a:rPr>
              <a:t>Step 2:</a:t>
            </a:r>
            <a:r>
              <a:rPr lang="en" sz="1300">
                <a:solidFill>
                  <a:srgbClr val="1D2125"/>
                </a:solidFill>
                <a:latin typeface="Calibri"/>
                <a:ea typeface="Calibri"/>
                <a:cs typeface="Calibri"/>
                <a:sym typeface="Calibri"/>
              </a:rPr>
              <a:t> Substitute values for the first term, common difference/ratio, term number.</a:t>
            </a:r>
            <a:endParaRPr sz="1300">
              <a:solidFill>
                <a:srgbClr val="1D2125"/>
              </a:solidFill>
              <a:latin typeface="Calibri"/>
              <a:ea typeface="Calibri"/>
              <a:cs typeface="Calibri"/>
              <a:sym typeface="Calibri"/>
            </a:endParaRPr>
          </a:p>
          <a:p>
            <a:pPr indent="457200" lvl="0" marL="457200" rtl="0" algn="l">
              <a:lnSpc>
                <a:spcPct val="100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 </a:t>
            </a:r>
            <a:r>
              <a:rPr lang="en" sz="1300">
                <a:solidFill>
                  <a:srgbClr val="1D2125"/>
                </a:solidFill>
                <a:latin typeface="Calibri"/>
                <a:ea typeface="Calibri"/>
                <a:cs typeface="Calibri"/>
                <a:sym typeface="Calibri"/>
              </a:rPr>
              <a:t>= 3, </a:t>
            </a:r>
            <a:r>
              <a:rPr i="1" lang="en" sz="1300">
                <a:solidFill>
                  <a:srgbClr val="1D2125"/>
                </a:solidFill>
                <a:latin typeface="Calibri"/>
                <a:ea typeface="Calibri"/>
                <a:cs typeface="Calibri"/>
                <a:sym typeface="Calibri"/>
              </a:rPr>
              <a:t>d </a:t>
            </a:r>
            <a:r>
              <a:rPr lang="en" sz="1300">
                <a:solidFill>
                  <a:srgbClr val="1D2125"/>
                </a:solidFill>
                <a:latin typeface="Calibri"/>
                <a:ea typeface="Calibri"/>
                <a:cs typeface="Calibri"/>
                <a:sym typeface="Calibri"/>
              </a:rPr>
              <a:t>= 6</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15</a:t>
            </a:r>
            <a:endParaRPr sz="1300">
              <a:solidFill>
                <a:srgbClr val="1D2125"/>
              </a:solidFill>
              <a:latin typeface="Calibri"/>
              <a:ea typeface="Calibri"/>
              <a:cs typeface="Calibri"/>
              <a:sym typeface="Calibri"/>
            </a:endParaRPr>
          </a:p>
          <a:p>
            <a:pPr indent="0" lvl="0" marL="914400" rtl="0" algn="l">
              <a:lnSpc>
                <a:spcPct val="100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15 </a:t>
            </a:r>
            <a:r>
              <a:rPr lang="en" sz="1300">
                <a:solidFill>
                  <a:srgbClr val="1D2125"/>
                </a:solidFill>
                <a:latin typeface="Calibri"/>
                <a:ea typeface="Calibri"/>
                <a:cs typeface="Calibri"/>
                <a:sym typeface="Calibri"/>
              </a:rPr>
              <a:t>= 3 + (15 − 1)6</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b="1" lang="en" sz="1300">
                <a:solidFill>
                  <a:srgbClr val="1D2125"/>
                </a:solidFill>
                <a:latin typeface="Calibri"/>
                <a:ea typeface="Calibri"/>
                <a:cs typeface="Calibri"/>
                <a:sym typeface="Calibri"/>
              </a:rPr>
              <a:t>Step 3</a:t>
            </a:r>
            <a:r>
              <a:rPr lang="en" sz="1300">
                <a:solidFill>
                  <a:srgbClr val="1D2125"/>
                </a:solidFill>
                <a:latin typeface="Calibri"/>
                <a:ea typeface="Calibri"/>
                <a:cs typeface="Calibri"/>
                <a:sym typeface="Calibri"/>
              </a:rPr>
              <a:t>: Simplify the expression.</a:t>
            </a:r>
            <a:endParaRPr sz="1300">
              <a:solidFill>
                <a:srgbClr val="1D2125"/>
              </a:solidFill>
              <a:latin typeface="Calibri"/>
              <a:ea typeface="Calibri"/>
              <a:cs typeface="Calibri"/>
              <a:sym typeface="Calibri"/>
            </a:endParaRPr>
          </a:p>
          <a:p>
            <a:pPr indent="457200" lvl="0" marL="457200" rtl="0" algn="l">
              <a:lnSpc>
                <a:spcPct val="100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15</a:t>
            </a:r>
            <a:r>
              <a:rPr lang="en" sz="1300">
                <a:solidFill>
                  <a:srgbClr val="1D2125"/>
                </a:solidFill>
                <a:latin typeface="Calibri"/>
                <a:ea typeface="Calibri"/>
                <a:cs typeface="Calibri"/>
                <a:sym typeface="Calibri"/>
              </a:rPr>
              <a:t> = 3 + (14)6</a:t>
            </a:r>
            <a:endParaRPr sz="1300">
              <a:solidFill>
                <a:srgbClr val="1D2125"/>
              </a:solidFill>
              <a:latin typeface="Calibri"/>
              <a:ea typeface="Calibri"/>
              <a:cs typeface="Calibri"/>
              <a:sym typeface="Calibri"/>
            </a:endParaRPr>
          </a:p>
          <a:p>
            <a:pPr indent="457200" lvl="0" marL="457200" rtl="0" algn="l">
              <a:lnSpc>
                <a:spcPct val="100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15 </a:t>
            </a:r>
            <a:r>
              <a:rPr lang="en" sz="1300">
                <a:solidFill>
                  <a:srgbClr val="1D2125"/>
                </a:solidFill>
                <a:latin typeface="Calibri"/>
                <a:ea typeface="Calibri"/>
                <a:cs typeface="Calibri"/>
                <a:sym typeface="Calibri"/>
              </a:rPr>
              <a:t>= 3 + 84</a:t>
            </a:r>
            <a:endParaRPr sz="1300">
              <a:solidFill>
                <a:srgbClr val="1D2125"/>
              </a:solidFill>
              <a:latin typeface="Calibri"/>
              <a:ea typeface="Calibri"/>
              <a:cs typeface="Calibri"/>
              <a:sym typeface="Calibri"/>
            </a:endParaRPr>
          </a:p>
          <a:p>
            <a:pPr indent="457200" lvl="0" marL="457200" rtl="0" algn="l">
              <a:lnSpc>
                <a:spcPct val="100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15 </a:t>
            </a:r>
            <a:r>
              <a:rPr lang="en" sz="1300">
                <a:solidFill>
                  <a:srgbClr val="1D2125"/>
                </a:solidFill>
                <a:latin typeface="Calibri"/>
                <a:ea typeface="Calibri"/>
                <a:cs typeface="Calibri"/>
                <a:sym typeface="Calibri"/>
              </a:rPr>
              <a:t>= </a:t>
            </a:r>
            <a:r>
              <a:rPr lang="en" sz="1300">
                <a:solidFill>
                  <a:srgbClr val="1D2125"/>
                </a:solidFill>
                <a:latin typeface="Calibri"/>
                <a:ea typeface="Calibri"/>
                <a:cs typeface="Calibri"/>
                <a:sym typeface="Calibri"/>
              </a:rPr>
              <a:t>87</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If the explicit formula for this question was needed, we would not have substituted </a:t>
            </a: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15 and the nth term formula would have been </a:t>
            </a: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3 + (</a:t>
            </a: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− 1)6. This formula is also equivalent to </a:t>
            </a:r>
            <a:r>
              <a:rPr i="1" lang="en" sz="1300">
                <a:solidFill>
                  <a:srgbClr val="1D2125"/>
                </a:solidFill>
                <a:latin typeface="Calibri"/>
                <a:ea typeface="Calibri"/>
                <a:cs typeface="Calibri"/>
                <a:sym typeface="Calibri"/>
              </a:rPr>
              <a:t>a</a:t>
            </a:r>
            <a:r>
              <a:rPr baseline="-25000"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3 + 6(</a:t>
            </a: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a:solidFill>
                <a:srgbClr val="1D2125"/>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44bb007edc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44bb007ed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67e820c228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67e820c228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7 Compare and Connect: Representing, Listening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prepare students for the whole-class discussion by inviting students to create a visual display of their work. Students should consider what to include on their display so that other students will be able to interpret how they determined the year the population met specific constraints. Students may wish to add notes or details to their displays to help communicate their reasoning. Begin the whole-class discussion by selecting and arranging 2-4 displays for all to see. Give students 1-2 minutes of quiet time to think individually to interpret the displays before inviting the authors to share their strategies.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a:t>
            </a:r>
            <a:r>
              <a:rPr i="1" lang="en">
                <a:solidFill>
                  <a:schemeClr val="dk1"/>
                </a:solidFill>
                <a:latin typeface="Noto Sans"/>
                <a:ea typeface="Noto Sans"/>
                <a:cs typeface="Noto Sans"/>
                <a:sym typeface="Noto Sans"/>
              </a:rPr>
              <a:t> Principle(s): Support sense-making, Maximize meta-awareness</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This activity introduces the formula for finding the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th term of a geometric sequence and prepares students for exponential functions. As students predict when the population exceeds 500, circulate to observe their chosen strategies (table, graph, or equation) and select students using different methods to present. Monitor their use of terms like initial value, common ratio, recursive formula, and explicit formula, encouraging precise vocabulary.</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Pair students and ask if they’ve seen wildcats in the wild or zoos. Discuss why estimating wildcat populations is challenging. Provide paper or graph paper for tables and graphs, and inform students they may be asked to present their method. Encourage detailed displays to explain their reasoning.</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284 is the starting population of the wildcats in 2015.</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1.04 represents that the population grows 4% or 0.04 each year.</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1.04 comes from 100% of the population + 4% growth = 104% or 1.04.</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represents the number of years since 2015. So, in 2016,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and in 2017,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729fed1974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3729fed197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Filled in graph appears on slide click</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Completed graph appears on slide click.</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The wildcat population is expected to exceed 500 members in 2030 when they are projected to have 511 wildcats.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This data represents a geometric sequence because the equation has a common ratio of 1.04.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This data represents a geometric sequence because the ratio between consecutive terms in the table is 1.04.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This data represents a geometric sequence because the graph does not depict a line, it is curved a little and does not have a constant slope.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anticipated misconceptions, and synthesis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729fed197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729fed197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Completed graph appears on slide click.</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The wildcat population is expected to exceed 500 members in 2030 when they are projected to have 511 wildcats.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This data represents a geometric sequence because the equation has a common ratio of 1.04.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This data represents a geometric sequence because the ratio between consecutive terms in the table is 1.04.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This data represents a geometric sequence because the graph does not depict a line, it is curved a little and does not have a constant slope.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confuse explicit and recursive formulas. Post an anchor chart to help them reference definitions during discussions. Encourage them to explain why they chose a specific formula. Also, ensure students identify whether a sequence is arithmetic or geometric before presenting or completing tasks.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should understand the parts of an explicit formula for geometric sequences and when to use it. Wrap up by having students connect tables, graphs, and equations. Ask non-presenting students to annotate similarities across these representations.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5  must be substituted into the equation. This is ¹⁸⁰⁄₄. The answer is </a:t>
            </a:r>
            <a:r>
              <a:rPr lang="en" sz="1300">
                <a:solidFill>
                  <a:srgbClr val="424242"/>
                </a:solidFill>
                <a:latin typeface="Calibri"/>
                <a:ea typeface="Calibri"/>
                <a:cs typeface="Calibri"/>
                <a:sym typeface="Calibri"/>
              </a:rPr>
              <a:t>¹⁸⁰⁄₈₁</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value when n=3. The answer is </a:t>
            </a:r>
            <a:r>
              <a:rPr lang="en" sz="1300">
                <a:solidFill>
                  <a:srgbClr val="424242"/>
                </a:solidFill>
                <a:latin typeface="Calibri"/>
                <a:ea typeface="Calibri"/>
                <a:cs typeface="Calibri"/>
                <a:sym typeface="Calibri"/>
              </a:rPr>
              <a:t>¹⁸⁰⁄₈₁</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rgbClr val="424242"/>
                </a:solidFill>
                <a:latin typeface="Calibri"/>
                <a:ea typeface="Calibri"/>
                <a:cs typeface="Calibri"/>
                <a:sym typeface="Calibri"/>
              </a:rPr>
              <a:t>¹⁸⁰⁄₈₁</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Substitute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5 into the function. (⅓ )</a:t>
            </a:r>
            <a:r>
              <a:rPr baseline="30000" lang="en" sz="1300">
                <a:solidFill>
                  <a:schemeClr val="dk1"/>
                </a:solidFill>
                <a:latin typeface="Calibri"/>
                <a:ea typeface="Calibri"/>
                <a:cs typeface="Calibri"/>
                <a:sym typeface="Calibri"/>
              </a:rPr>
              <a:t>4 </a:t>
            </a:r>
            <a:r>
              <a:rPr lang="en" sz="1300">
                <a:solidFill>
                  <a:schemeClr val="dk1"/>
                </a:solidFill>
                <a:latin typeface="Calibri"/>
                <a:ea typeface="Calibri"/>
                <a:cs typeface="Calibri"/>
                <a:sym typeface="Calibri"/>
              </a:rPr>
              <a:t>= </a:t>
            </a:r>
            <a:r>
              <a:rPr lang="en" sz="1300">
                <a:solidFill>
                  <a:srgbClr val="424242"/>
                </a:solidFill>
                <a:latin typeface="Calibri"/>
                <a:ea typeface="Calibri"/>
                <a:cs typeface="Calibri"/>
                <a:sym typeface="Calibri"/>
              </a:rPr>
              <a:t>¹⁄₈₁</a:t>
            </a:r>
            <a:r>
              <a:rPr lang="en" sz="1300">
                <a:solidFill>
                  <a:schemeClr val="dk1"/>
                </a:solidFill>
                <a:latin typeface="Calibri"/>
                <a:ea typeface="Calibri"/>
                <a:cs typeface="Calibri"/>
                <a:sym typeface="Calibri"/>
              </a:rPr>
              <a:t>, so </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(4) = </a:t>
            </a:r>
            <a:r>
              <a:rPr lang="en" sz="1300">
                <a:solidFill>
                  <a:srgbClr val="424242"/>
                </a:solidFill>
                <a:latin typeface="Calibri"/>
                <a:ea typeface="Calibri"/>
                <a:cs typeface="Calibri"/>
                <a:sym typeface="Calibri"/>
              </a:rPr>
              <a:t>¹⁸⁰⁄₈₁</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rgbClr val="424242"/>
                </a:solidFill>
                <a:latin typeface="Calibri"/>
                <a:ea typeface="Calibri"/>
                <a:cs typeface="Calibri"/>
                <a:sym typeface="Calibri"/>
              </a:rPr>
              <a:t>¹⁄₈₁</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Make sure to multiply </a:t>
            </a:r>
            <a:r>
              <a:rPr lang="en" sz="1300">
                <a:solidFill>
                  <a:schemeClr val="dk1"/>
                </a:solidFill>
                <a:latin typeface="Calibri"/>
                <a:ea typeface="Calibri"/>
                <a:cs typeface="Calibri"/>
                <a:sym typeface="Calibri"/>
              </a:rPr>
              <a:t>(⅓ )</a:t>
            </a:r>
            <a:r>
              <a:rPr baseline="30000" lang="en" sz="1300">
                <a:solidFill>
                  <a:schemeClr val="dk1"/>
                </a:solidFill>
                <a:latin typeface="Calibri"/>
                <a:ea typeface="Calibri"/>
                <a:cs typeface="Calibri"/>
                <a:sym typeface="Calibri"/>
              </a:rPr>
              <a:t>4 </a:t>
            </a:r>
            <a:r>
              <a:rPr lang="en" sz="1300">
                <a:solidFill>
                  <a:schemeClr val="dk1"/>
                </a:solidFill>
                <a:latin typeface="Calibri"/>
                <a:ea typeface="Calibri"/>
                <a:cs typeface="Calibri"/>
                <a:sym typeface="Calibri"/>
              </a:rPr>
              <a:t> by 180. </a:t>
            </a:r>
            <a:r>
              <a:rPr lang="en" sz="1300">
                <a:solidFill>
                  <a:schemeClr val="dk1"/>
                </a:solidFill>
                <a:latin typeface="Calibri"/>
                <a:ea typeface="Calibri"/>
                <a:cs typeface="Calibri"/>
                <a:sym typeface="Calibri"/>
              </a:rPr>
              <a:t>The answer is </a:t>
            </a:r>
            <a:r>
              <a:rPr lang="en" sz="1300">
                <a:solidFill>
                  <a:srgbClr val="424242"/>
                </a:solidFill>
                <a:latin typeface="Calibri"/>
                <a:ea typeface="Calibri"/>
                <a:cs typeface="Calibri"/>
                <a:sym typeface="Calibri"/>
              </a:rPr>
              <a:t>¹⁸⁰⁄₈₁</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Write the explicit formula for the sequence given by the terms 3, 2, 43, 89 …</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b="1" lang="en" sz="1300">
                <a:solidFill>
                  <a:srgbClr val="1D2125"/>
                </a:solidFill>
                <a:latin typeface="Calibri"/>
                <a:ea typeface="Calibri"/>
                <a:cs typeface="Calibri"/>
                <a:sym typeface="Calibri"/>
              </a:rPr>
              <a:t>Answer</a:t>
            </a:r>
            <a:endParaRPr b="1"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rgbClr val="1D2125"/>
                </a:solidFill>
                <a:latin typeface="Calibri"/>
                <a:ea typeface="Calibri"/>
                <a:cs typeface="Calibri"/>
                <a:sym typeface="Calibri"/>
              </a:rPr>
              <a:t>Step 1-</a:t>
            </a:r>
            <a:r>
              <a:rPr lang="en" sz="1300">
                <a:solidFill>
                  <a:srgbClr val="1D2125"/>
                </a:solidFill>
                <a:latin typeface="Calibri"/>
                <a:ea typeface="Calibri"/>
                <a:cs typeface="Calibri"/>
                <a:sym typeface="Calibri"/>
              </a:rPr>
              <a:t> Write the general formula.</a:t>
            </a:r>
            <a:r>
              <a:rPr i="1" lang="en" sz="1300">
                <a:solidFill>
                  <a:srgbClr val="1D2125"/>
                </a:solidFill>
                <a:latin typeface="Calibri"/>
                <a:ea typeface="Calibri"/>
                <a:cs typeface="Calibri"/>
                <a:sym typeface="Calibri"/>
              </a:rPr>
              <a:t>a</a:t>
            </a:r>
            <a:r>
              <a:rPr baseline="-25000" i="1" lang="en" sz="1300">
                <a:solidFill>
                  <a:srgbClr val="1D2125"/>
                </a:solidFill>
                <a:latin typeface="Calibri"/>
                <a:ea typeface="Calibri"/>
                <a:cs typeface="Calibri"/>
                <a:sym typeface="Calibri"/>
              </a:rPr>
              <a:t>n</a:t>
            </a:r>
            <a:r>
              <a:rPr i="1" lang="en" sz="1300">
                <a:solidFill>
                  <a:srgbClr val="1D2125"/>
                </a:solidFill>
                <a:latin typeface="Calibri"/>
                <a:ea typeface="Calibri"/>
                <a:cs typeface="Calibri"/>
                <a:sym typeface="Calibri"/>
              </a:rPr>
              <a:t> </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r</a:t>
            </a:r>
            <a:r>
              <a:rPr baseline="30000" i="1" lang="en" sz="1300">
                <a:solidFill>
                  <a:srgbClr val="1D2125"/>
                </a:solidFill>
                <a:latin typeface="Calibri"/>
                <a:ea typeface="Calibri"/>
                <a:cs typeface="Calibri"/>
                <a:sym typeface="Calibri"/>
              </a:rPr>
              <a:t>n </a:t>
            </a:r>
            <a:r>
              <a:rPr baseline="30000" lang="en" sz="1300">
                <a:solidFill>
                  <a:srgbClr val="1D2125"/>
                </a:solidFill>
                <a:latin typeface="Calibri"/>
                <a:ea typeface="Calibri"/>
                <a:cs typeface="Calibri"/>
                <a:sym typeface="Calibri"/>
              </a:rPr>
              <a:t>− 1</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rgbClr val="1D2125"/>
                </a:solidFill>
                <a:latin typeface="Calibri"/>
                <a:ea typeface="Calibri"/>
                <a:cs typeface="Calibri"/>
                <a:sym typeface="Calibri"/>
              </a:rPr>
              <a:t>Step 2 -</a:t>
            </a:r>
            <a:r>
              <a:rPr lang="en" sz="1300">
                <a:solidFill>
                  <a:srgbClr val="1D2125"/>
                </a:solidFill>
                <a:latin typeface="Calibri"/>
                <a:ea typeface="Calibri"/>
                <a:cs typeface="Calibri"/>
                <a:sym typeface="Calibri"/>
              </a:rPr>
              <a:t> Substitute values for the first term, common difference/ratio, term number. </a:t>
            </a:r>
            <a:endParaRPr sz="1300">
              <a:solidFill>
                <a:srgbClr val="1D2125"/>
              </a:solidFill>
              <a:latin typeface="Calibri"/>
              <a:ea typeface="Calibri"/>
              <a:cs typeface="Calibri"/>
              <a:sym typeface="Calibri"/>
            </a:endParaRPr>
          </a:p>
          <a:p>
            <a:pPr indent="0" lvl="0" marL="914400" rtl="0" algn="l">
              <a:lnSpc>
                <a:spcPct val="115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 </a:t>
            </a:r>
            <a:r>
              <a:rPr lang="en" sz="1300">
                <a:solidFill>
                  <a:srgbClr val="1D2125"/>
                </a:solidFill>
                <a:latin typeface="Calibri"/>
                <a:ea typeface="Calibri"/>
                <a:cs typeface="Calibri"/>
                <a:sym typeface="Calibri"/>
              </a:rPr>
              <a:t>= 3, </a:t>
            </a:r>
            <a:r>
              <a:rPr i="1" lang="en" sz="1300">
                <a:solidFill>
                  <a:srgbClr val="1D2125"/>
                </a:solidFill>
                <a:latin typeface="Calibri"/>
                <a:ea typeface="Calibri"/>
                <a:cs typeface="Calibri"/>
                <a:sym typeface="Calibri"/>
              </a:rPr>
              <a:t>r </a:t>
            </a:r>
            <a:r>
              <a:rPr lang="en" sz="1300">
                <a:solidFill>
                  <a:srgbClr val="1D2125"/>
                </a:solidFill>
                <a:latin typeface="Calibri"/>
                <a:ea typeface="Calibri"/>
                <a:cs typeface="Calibri"/>
                <a:sym typeface="Calibri"/>
              </a:rPr>
              <a:t>= ⅔ </a:t>
            </a:r>
            <a:endParaRPr sz="1300">
              <a:solidFill>
                <a:srgbClr val="1D2125"/>
              </a:solidFill>
              <a:latin typeface="Calibri"/>
              <a:ea typeface="Calibri"/>
              <a:cs typeface="Calibri"/>
              <a:sym typeface="Calibri"/>
            </a:endParaRPr>
          </a:p>
          <a:p>
            <a:pPr indent="0" lvl="0" marL="914400" rtl="0" algn="l">
              <a:lnSpc>
                <a:spcPct val="115000"/>
              </a:lnSpc>
              <a:spcBef>
                <a:spcPts val="0"/>
              </a:spcBef>
              <a:spcAft>
                <a:spcPts val="0"/>
              </a:spcAft>
              <a:buNone/>
            </a:pPr>
            <a:r>
              <a:rPr i="1" lang="en" sz="1300">
                <a:solidFill>
                  <a:srgbClr val="1D2125"/>
                </a:solidFill>
                <a:latin typeface="Calibri"/>
                <a:ea typeface="Calibri"/>
                <a:cs typeface="Calibri"/>
                <a:sym typeface="Calibri"/>
              </a:rPr>
              <a:t>a</a:t>
            </a:r>
            <a:r>
              <a:rPr baseline="-25000"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3(⅔ )</a:t>
            </a:r>
            <a:r>
              <a:rPr baseline="30000" i="1" lang="en" sz="1300">
                <a:solidFill>
                  <a:srgbClr val="1D2125"/>
                </a:solidFill>
                <a:latin typeface="Calibri"/>
                <a:ea typeface="Calibri"/>
                <a:cs typeface="Calibri"/>
                <a:sym typeface="Calibri"/>
              </a:rPr>
              <a:t>n</a:t>
            </a:r>
            <a:r>
              <a:rPr baseline="30000" lang="en" sz="1300">
                <a:solidFill>
                  <a:srgbClr val="1D2125"/>
                </a:solidFill>
                <a:latin typeface="Calibri"/>
                <a:ea typeface="Calibri"/>
                <a:cs typeface="Calibri"/>
                <a:sym typeface="Calibri"/>
              </a:rPr>
              <a:t>−1</a:t>
            </a:r>
            <a:endParaRPr baseline="30000"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So, the explicit formula for the sequence 3, 2, 43, 89 ... is </a:t>
            </a:r>
            <a:r>
              <a:rPr i="1" lang="en" sz="1300">
                <a:solidFill>
                  <a:srgbClr val="1D2125"/>
                </a:solidFill>
                <a:latin typeface="Calibri"/>
                <a:ea typeface="Calibri"/>
                <a:cs typeface="Calibri"/>
                <a:sym typeface="Calibri"/>
              </a:rPr>
              <a:t>a</a:t>
            </a:r>
            <a:r>
              <a:rPr baseline="-25000"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3(⅔ )</a:t>
            </a:r>
            <a:r>
              <a:rPr baseline="30000" i="1" lang="en" sz="1300">
                <a:solidFill>
                  <a:srgbClr val="1D2125"/>
                </a:solidFill>
                <a:latin typeface="Calibri"/>
                <a:ea typeface="Calibri"/>
                <a:cs typeface="Calibri"/>
                <a:sym typeface="Calibri"/>
              </a:rPr>
              <a:t>n</a:t>
            </a:r>
            <a:r>
              <a:rPr baseline="30000" lang="en" sz="1300">
                <a:solidFill>
                  <a:srgbClr val="1D2125"/>
                </a:solidFill>
                <a:latin typeface="Calibri"/>
                <a:ea typeface="Calibri"/>
                <a:cs typeface="Calibri"/>
                <a:sym typeface="Calibri"/>
              </a:rPr>
              <a:t>−1</a:t>
            </a:r>
            <a:r>
              <a:rPr lang="en" sz="1300">
                <a:solidFill>
                  <a:srgbClr val="1D2125"/>
                </a:solidFill>
                <a:latin typeface="Calibri"/>
                <a:ea typeface="Calibri"/>
                <a:cs typeface="Calibri"/>
                <a:sym typeface="Calibri"/>
              </a:rPr>
              <a:t>.</a:t>
            </a:r>
            <a:endParaRPr baseline="30000"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Just like it is with arithmetic sequences, the explicit formula makes finding any term easier to determine - especially term numbers that are very large!</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Find the 14th term of a sequence where the first term is 64 and the common ratio, </a:t>
            </a:r>
            <a:r>
              <a:rPr i="1" lang="en" sz="1300">
                <a:solidFill>
                  <a:srgbClr val="1D2125"/>
                </a:solidFill>
                <a:latin typeface="Calibri"/>
                <a:ea typeface="Calibri"/>
                <a:cs typeface="Calibri"/>
                <a:sym typeface="Calibri"/>
              </a:rPr>
              <a:t>r </a:t>
            </a:r>
            <a:r>
              <a:rPr lang="en" sz="1300">
                <a:solidFill>
                  <a:srgbClr val="1D2125"/>
                </a:solidFill>
                <a:latin typeface="Calibri"/>
                <a:ea typeface="Calibri"/>
                <a:cs typeface="Calibri"/>
                <a:sym typeface="Calibri"/>
              </a:rPr>
              <a:t>= ½ .</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b="1" lang="en" sz="1300">
                <a:solidFill>
                  <a:srgbClr val="1D2125"/>
                </a:solidFill>
                <a:latin typeface="Calibri"/>
                <a:ea typeface="Calibri"/>
                <a:cs typeface="Calibri"/>
                <a:sym typeface="Calibri"/>
              </a:rPr>
              <a:t>Answer</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Step 1-</a:t>
            </a:r>
            <a:r>
              <a:rPr lang="en" sz="1300">
                <a:solidFill>
                  <a:srgbClr val="1D2125"/>
                </a:solidFill>
                <a:latin typeface="Calibri"/>
                <a:ea typeface="Calibri"/>
                <a:cs typeface="Calibri"/>
                <a:sym typeface="Calibri"/>
              </a:rPr>
              <a:t> Write the general formula.</a:t>
            </a:r>
            <a:r>
              <a:rPr i="1" lang="en" sz="1300">
                <a:solidFill>
                  <a:srgbClr val="1D2125"/>
                </a:solidFill>
                <a:latin typeface="Calibri"/>
                <a:ea typeface="Calibri"/>
                <a:cs typeface="Calibri"/>
                <a:sym typeface="Calibri"/>
              </a:rPr>
              <a:t>a</a:t>
            </a:r>
            <a:r>
              <a:rPr baseline="-25000" i="1" lang="en" sz="1300">
                <a:solidFill>
                  <a:srgbClr val="1D2125"/>
                </a:solidFill>
                <a:latin typeface="Calibri"/>
                <a:ea typeface="Calibri"/>
                <a:cs typeface="Calibri"/>
                <a:sym typeface="Calibri"/>
              </a:rPr>
              <a:t>n</a:t>
            </a:r>
            <a:r>
              <a:rPr i="1" lang="en" sz="1300">
                <a:solidFill>
                  <a:srgbClr val="1D2125"/>
                </a:solidFill>
                <a:latin typeface="Calibri"/>
                <a:ea typeface="Calibri"/>
                <a:cs typeface="Calibri"/>
                <a:sym typeface="Calibri"/>
              </a:rPr>
              <a:t> </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r</a:t>
            </a:r>
            <a:r>
              <a:rPr baseline="30000" i="1" lang="en" sz="1300">
                <a:solidFill>
                  <a:srgbClr val="1D2125"/>
                </a:solidFill>
                <a:latin typeface="Calibri"/>
                <a:ea typeface="Calibri"/>
                <a:cs typeface="Calibri"/>
                <a:sym typeface="Calibri"/>
              </a:rPr>
              <a:t>n </a:t>
            </a:r>
            <a:r>
              <a:rPr baseline="30000" lang="en" sz="1300">
                <a:solidFill>
                  <a:srgbClr val="1D2125"/>
                </a:solidFill>
                <a:latin typeface="Calibri"/>
                <a:ea typeface="Calibri"/>
                <a:cs typeface="Calibri"/>
                <a:sym typeface="Calibri"/>
              </a:rPr>
              <a:t>− 1</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rgbClr val="1D2125"/>
                </a:solidFill>
                <a:latin typeface="Calibri"/>
                <a:ea typeface="Calibri"/>
                <a:cs typeface="Calibri"/>
                <a:sym typeface="Calibri"/>
              </a:rPr>
              <a:t>Step 2 -</a:t>
            </a:r>
            <a:r>
              <a:rPr lang="en" sz="1300">
                <a:solidFill>
                  <a:srgbClr val="1D2125"/>
                </a:solidFill>
                <a:latin typeface="Calibri"/>
                <a:ea typeface="Calibri"/>
                <a:cs typeface="Calibri"/>
                <a:sym typeface="Calibri"/>
              </a:rPr>
              <a:t> Substitute values for the first term, common difference/ratio, term number.</a:t>
            </a:r>
            <a:endParaRPr sz="1300">
              <a:solidFill>
                <a:srgbClr val="1D2125"/>
              </a:solidFill>
              <a:latin typeface="Calibri"/>
              <a:ea typeface="Calibri"/>
              <a:cs typeface="Calibri"/>
              <a:sym typeface="Calibri"/>
            </a:endParaRPr>
          </a:p>
          <a:p>
            <a:pPr indent="457200" lvl="0" marL="457200" rtl="0" algn="l">
              <a:lnSpc>
                <a:spcPct val="115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 </a:t>
            </a:r>
            <a:r>
              <a:rPr lang="en" sz="1300">
                <a:solidFill>
                  <a:srgbClr val="1D2125"/>
                </a:solidFill>
                <a:latin typeface="Calibri"/>
                <a:ea typeface="Calibri"/>
                <a:cs typeface="Calibri"/>
                <a:sym typeface="Calibri"/>
              </a:rPr>
              <a:t>= 64, </a:t>
            </a:r>
            <a:r>
              <a:rPr i="1" lang="en" sz="1300">
                <a:solidFill>
                  <a:srgbClr val="1D2125"/>
                </a:solidFill>
                <a:latin typeface="Calibri"/>
                <a:ea typeface="Calibri"/>
                <a:cs typeface="Calibri"/>
                <a:sym typeface="Calibri"/>
              </a:rPr>
              <a:t>r </a:t>
            </a:r>
            <a:r>
              <a:rPr lang="en" sz="1300">
                <a:solidFill>
                  <a:srgbClr val="1D2125"/>
                </a:solidFill>
                <a:latin typeface="Calibri"/>
                <a:ea typeface="Calibri"/>
                <a:cs typeface="Calibri"/>
                <a:sym typeface="Calibri"/>
              </a:rPr>
              <a:t>= ½, </a:t>
            </a: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14</a:t>
            </a:r>
            <a:endParaRPr sz="1300">
              <a:solidFill>
                <a:srgbClr val="1D2125"/>
              </a:solidFill>
              <a:latin typeface="Calibri"/>
              <a:ea typeface="Calibri"/>
              <a:cs typeface="Calibri"/>
              <a:sym typeface="Calibri"/>
            </a:endParaRPr>
          </a:p>
          <a:p>
            <a:pPr indent="457200" lvl="0" marL="457200" rtl="0" algn="l">
              <a:lnSpc>
                <a:spcPct val="115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14</a:t>
            </a:r>
            <a:r>
              <a:rPr lang="en" sz="1300">
                <a:solidFill>
                  <a:srgbClr val="1D2125"/>
                </a:solidFill>
                <a:latin typeface="Calibri"/>
                <a:ea typeface="Calibri"/>
                <a:cs typeface="Calibri"/>
                <a:sym typeface="Calibri"/>
              </a:rPr>
              <a:t>=64 (½)</a:t>
            </a:r>
            <a:r>
              <a:rPr baseline="30000" lang="en" sz="1300">
                <a:solidFill>
                  <a:srgbClr val="1D2125"/>
                </a:solidFill>
                <a:latin typeface="Calibri"/>
                <a:ea typeface="Calibri"/>
                <a:cs typeface="Calibri"/>
                <a:sym typeface="Calibri"/>
              </a:rPr>
              <a:t>14−1</a:t>
            </a:r>
            <a:endParaRPr baseline="30000"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rgbClr val="1D2125"/>
                </a:solidFill>
                <a:latin typeface="Calibri"/>
                <a:ea typeface="Calibri"/>
                <a:cs typeface="Calibri"/>
                <a:sym typeface="Calibri"/>
              </a:rPr>
              <a:t>Step 3 -</a:t>
            </a:r>
            <a:r>
              <a:rPr lang="en" sz="1300">
                <a:solidFill>
                  <a:srgbClr val="1D2125"/>
                </a:solidFill>
                <a:latin typeface="Calibri"/>
                <a:ea typeface="Calibri"/>
                <a:cs typeface="Calibri"/>
                <a:sym typeface="Calibri"/>
              </a:rPr>
              <a:t> Simplify the expression.</a:t>
            </a:r>
            <a:endParaRPr sz="1300">
              <a:solidFill>
                <a:srgbClr val="1D2125"/>
              </a:solidFill>
              <a:latin typeface="Calibri"/>
              <a:ea typeface="Calibri"/>
              <a:cs typeface="Calibri"/>
              <a:sym typeface="Calibri"/>
            </a:endParaRPr>
          </a:p>
          <a:p>
            <a:pPr indent="457200" lvl="0" marL="457200" rtl="0" algn="l">
              <a:lnSpc>
                <a:spcPct val="115000"/>
              </a:lnSpc>
              <a:spcBef>
                <a:spcPts val="0"/>
              </a:spcBef>
              <a:spcAft>
                <a:spcPts val="0"/>
              </a:spcAft>
              <a:buClr>
                <a:schemeClr val="dk1"/>
              </a:buClr>
              <a:buSzPts val="1100"/>
              <a:buFont typeface="Arial"/>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14</a:t>
            </a:r>
            <a:r>
              <a:rPr lang="en" sz="1300">
                <a:solidFill>
                  <a:srgbClr val="1D2125"/>
                </a:solidFill>
                <a:latin typeface="Calibri"/>
                <a:ea typeface="Calibri"/>
                <a:cs typeface="Calibri"/>
                <a:sym typeface="Calibri"/>
              </a:rPr>
              <a:t>= 64 (½)</a:t>
            </a:r>
            <a:r>
              <a:rPr baseline="30000" lang="en" sz="1300">
                <a:solidFill>
                  <a:srgbClr val="1D2125"/>
                </a:solidFill>
                <a:latin typeface="Calibri"/>
                <a:ea typeface="Calibri"/>
                <a:cs typeface="Calibri"/>
                <a:sym typeface="Calibri"/>
              </a:rPr>
              <a:t>13</a:t>
            </a:r>
            <a:endParaRPr sz="1300">
              <a:solidFill>
                <a:srgbClr val="1D2125"/>
              </a:solidFill>
              <a:latin typeface="Calibri"/>
              <a:ea typeface="Calibri"/>
              <a:cs typeface="Calibri"/>
              <a:sym typeface="Calibri"/>
            </a:endParaRPr>
          </a:p>
          <a:p>
            <a:pPr indent="457200" lvl="0" marL="457200" rtl="0" algn="l">
              <a:lnSpc>
                <a:spcPct val="115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14</a:t>
            </a:r>
            <a:r>
              <a:rPr lang="en" sz="1300">
                <a:solidFill>
                  <a:srgbClr val="1D2125"/>
                </a:solidFill>
                <a:latin typeface="Calibri"/>
                <a:ea typeface="Calibri"/>
                <a:cs typeface="Calibri"/>
                <a:sym typeface="Calibri"/>
              </a:rPr>
              <a:t>= 64 (¹⁄₈₁₉₂)</a:t>
            </a:r>
            <a:endParaRPr sz="1300">
              <a:solidFill>
                <a:srgbClr val="1D2125"/>
              </a:solidFill>
              <a:latin typeface="Calibri"/>
              <a:ea typeface="Calibri"/>
              <a:cs typeface="Calibri"/>
              <a:sym typeface="Calibri"/>
            </a:endParaRPr>
          </a:p>
          <a:p>
            <a:pPr indent="457200" lvl="0" marL="457200" rtl="0" algn="l">
              <a:lnSpc>
                <a:spcPct val="115000"/>
              </a:lnSpc>
              <a:spcBef>
                <a:spcPts val="0"/>
              </a:spcBef>
              <a:spcAft>
                <a:spcPts val="0"/>
              </a:spcAft>
              <a:buNone/>
            </a:pPr>
            <a:r>
              <a:rPr i="1" lang="en" sz="1300">
                <a:solidFill>
                  <a:srgbClr val="1D2125"/>
                </a:solidFill>
                <a:latin typeface="Calibri"/>
                <a:ea typeface="Calibri"/>
                <a:cs typeface="Calibri"/>
                <a:sym typeface="Calibri"/>
              </a:rPr>
              <a:t>a</a:t>
            </a:r>
            <a:r>
              <a:rPr baseline="-25000" lang="en" sz="1300">
                <a:solidFill>
                  <a:srgbClr val="1D2125"/>
                </a:solidFill>
                <a:latin typeface="Calibri"/>
                <a:ea typeface="Calibri"/>
                <a:cs typeface="Calibri"/>
                <a:sym typeface="Calibri"/>
              </a:rPr>
              <a:t>14 </a:t>
            </a:r>
            <a:r>
              <a:rPr lang="en" sz="1300">
                <a:solidFill>
                  <a:srgbClr val="1D2125"/>
                </a:solidFill>
                <a:latin typeface="Calibri"/>
                <a:ea typeface="Calibri"/>
                <a:cs typeface="Calibri"/>
                <a:sym typeface="Calibri"/>
              </a:rPr>
              <a:t>= 1128</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If the explicit formula for this question was needed, we would not have substituted </a:t>
            </a: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14 and the nth term formula would have been </a:t>
            </a:r>
            <a:r>
              <a:rPr i="1" lang="en" sz="1300">
                <a:solidFill>
                  <a:srgbClr val="1D2125"/>
                </a:solidFill>
                <a:latin typeface="Calibri"/>
                <a:ea typeface="Calibri"/>
                <a:cs typeface="Calibri"/>
                <a:sym typeface="Calibri"/>
              </a:rPr>
              <a:t>a</a:t>
            </a:r>
            <a:r>
              <a:rPr baseline="-25000"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64(½ )</a:t>
            </a:r>
            <a:r>
              <a:rPr baseline="30000" i="1" lang="en" sz="1300">
                <a:solidFill>
                  <a:srgbClr val="1D2125"/>
                </a:solidFill>
                <a:latin typeface="Calibri"/>
                <a:ea typeface="Calibri"/>
                <a:cs typeface="Calibri"/>
                <a:sym typeface="Calibri"/>
              </a:rPr>
              <a:t>n </a:t>
            </a:r>
            <a:r>
              <a:rPr baseline="30000" lang="en" sz="1300">
                <a:solidFill>
                  <a:srgbClr val="1D2125"/>
                </a:solidFill>
                <a:latin typeface="Calibri"/>
                <a:ea typeface="Calibri"/>
                <a:cs typeface="Calibri"/>
                <a:sym typeface="Calibri"/>
              </a:rPr>
              <a:t>− 1</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sz="1300">
              <a:solidFill>
                <a:srgbClr val="1D2125"/>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44bb007edc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44bb007edc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44bb007edc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44bb007edc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B</a:t>
            </a:r>
            <a:r>
              <a:rPr baseline="-25000"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 +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− 1)7</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72b2966d5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72b2966d5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i="1" lang="en" sz="1300">
                <a:solidFill>
                  <a:schemeClr val="dk1"/>
                </a:solidFill>
                <a:latin typeface="Calibri"/>
                <a:ea typeface="Calibri"/>
                <a:cs typeface="Calibri"/>
                <a:sym typeface="Calibri"/>
              </a:rPr>
              <a:t>e</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12, </a:t>
            </a:r>
            <a:r>
              <a:rPr i="1" lang="en" sz="1300">
                <a:solidFill>
                  <a:schemeClr val="dk1"/>
                </a:solidFill>
                <a:latin typeface="Calibri"/>
                <a:ea typeface="Calibri"/>
                <a:cs typeface="Calibri"/>
                <a:sym typeface="Calibri"/>
              </a:rPr>
              <a:t>e</a:t>
            </a:r>
            <a:r>
              <a:rPr baseline="-25000"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e</a:t>
            </a:r>
            <a:r>
              <a:rPr baseline="-25000" i="1" lang="en" sz="1300">
                <a:solidFill>
                  <a:schemeClr val="dk1"/>
                </a:solidFill>
                <a:latin typeface="Calibri"/>
                <a:ea typeface="Calibri"/>
                <a:cs typeface="Calibri"/>
                <a:sym typeface="Calibri"/>
              </a:rPr>
              <a:t>n</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+2,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activity questions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72b2966d5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72b2966d5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Calibri"/>
                <a:ea typeface="Calibri"/>
                <a:cs typeface="Calibri"/>
                <a:sym typeface="Calibri"/>
              </a:rPr>
              <a:t>g</a:t>
            </a:r>
            <a:r>
              <a:rPr baseline="-25000"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5⋅4</a:t>
            </a:r>
            <a:r>
              <a:rPr baseline="30000" lang="en" sz="1300">
                <a:solidFill>
                  <a:schemeClr val="dk1"/>
                </a:solidFill>
                <a:latin typeface="Calibri"/>
                <a:ea typeface="Calibri"/>
                <a:cs typeface="Calibri"/>
                <a:sym typeface="Calibri"/>
              </a:rPr>
              <a:t>(</a:t>
            </a:r>
            <a:r>
              <a:rPr baseline="30000" i="1" lang="en" sz="1300">
                <a:solidFill>
                  <a:schemeClr val="dk1"/>
                </a:solidFill>
                <a:latin typeface="Calibri"/>
                <a:ea typeface="Calibri"/>
                <a:cs typeface="Calibri"/>
                <a:sym typeface="Calibri"/>
              </a:rPr>
              <a:t>n</a:t>
            </a:r>
            <a:r>
              <a:rPr baseline="30000" lang="en" sz="1300">
                <a:solidFill>
                  <a:schemeClr val="dk1"/>
                </a:solidFill>
                <a:latin typeface="Calibri"/>
                <a:ea typeface="Calibri"/>
                <a:cs typeface="Calibri"/>
                <a:sym typeface="Calibri"/>
              </a:rPr>
              <a:t>−1)</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activity questions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72b2966d5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372b2966d5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i="1" lang="en" sz="1300">
                <a:solidFill>
                  <a:schemeClr val="dk1"/>
                </a:solidFill>
                <a:latin typeface="Calibri"/>
                <a:ea typeface="Calibri"/>
                <a:cs typeface="Calibri"/>
                <a:sym typeface="Calibri"/>
              </a:rPr>
              <a:t>g</a:t>
            </a:r>
            <a:r>
              <a:rPr baseline="-25000" lang="en" sz="1300">
                <a:solidFill>
                  <a:schemeClr val="dk1"/>
                </a:solidFill>
                <a:latin typeface="Calibri"/>
                <a:ea typeface="Calibri"/>
                <a:cs typeface="Calibri"/>
                <a:sym typeface="Calibri"/>
              </a:rPr>
              <a:t>1 </a:t>
            </a:r>
            <a:r>
              <a:rPr lang="en" sz="1300">
                <a:solidFill>
                  <a:schemeClr val="dk1"/>
                </a:solidFill>
                <a:latin typeface="Calibri"/>
                <a:ea typeface="Calibri"/>
                <a:cs typeface="Calibri"/>
                <a:sym typeface="Calibri"/>
              </a:rPr>
              <a:t>= 14, </a:t>
            </a:r>
            <a:r>
              <a:rPr i="1" lang="en" sz="1300">
                <a:solidFill>
                  <a:schemeClr val="dk1"/>
                </a:solidFill>
                <a:latin typeface="Calibri"/>
                <a:ea typeface="Calibri"/>
                <a:cs typeface="Calibri"/>
                <a:sym typeface="Calibri"/>
              </a:rPr>
              <a:t>g</a:t>
            </a:r>
            <a:r>
              <a:rPr baseline="-25000"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g</a:t>
            </a:r>
            <a:r>
              <a:rPr baseline="-25000" i="1" lang="en" sz="1300">
                <a:solidFill>
                  <a:schemeClr val="dk1"/>
                </a:solidFill>
                <a:latin typeface="Calibri"/>
                <a:ea typeface="Calibri"/>
                <a:cs typeface="Calibri"/>
                <a:sym typeface="Calibri"/>
              </a:rPr>
              <a:t>n</a:t>
            </a:r>
            <a:r>
              <a:rPr baseline="-25000" lang="en" sz="1300">
                <a:solidFill>
                  <a:schemeClr val="dk1"/>
                </a:solidFill>
                <a:latin typeface="Calibri"/>
                <a:ea typeface="Calibri"/>
                <a:cs typeface="Calibri"/>
                <a:sym typeface="Calibri"/>
              </a:rPr>
              <a:t>−1</a:t>
            </a:r>
            <a:r>
              <a:rPr lang="en" sz="1300">
                <a:solidFill>
                  <a:srgbClr val="1D2125"/>
                </a:solidFill>
                <a:highlight>
                  <a:srgbClr val="FFFFFF"/>
                </a:highlight>
              </a:rPr>
              <a:t>⋅</a:t>
            </a:r>
            <a:r>
              <a:rPr lang="en" sz="1300">
                <a:solidFill>
                  <a:schemeClr val="dk1"/>
                </a:solidFill>
                <a:latin typeface="Calibri"/>
                <a:ea typeface="Calibri"/>
                <a:cs typeface="Calibri"/>
                <a:sym typeface="Calibri"/>
              </a:rPr>
              <a:t>2,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729fed1974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729fed197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Table Used in the Launch</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rgbClr val="1D2125"/>
                </a:solidFill>
                <a:latin typeface="Roboto"/>
                <a:ea typeface="Roboto"/>
                <a:cs typeface="Roboto"/>
                <a:sym typeface="Roboto"/>
              </a:rPr>
              <a:t>Ask students to recall the paper cutting activity from an earlier lesson. In it, Clare takes a sheet of paper that is 8 inches by 10 inches, cuts the paper in half, stacks the pieces, cuts the pieces in half, then stacks them, etc. We can let C(n) be the area, in square inches, of each piece based on the number of cuts n. </a:t>
            </a:r>
            <a:r>
              <a:rPr b="1" lang="en" sz="1150">
                <a:solidFill>
                  <a:srgbClr val="1D2125"/>
                </a:solidFill>
                <a:latin typeface="Roboto"/>
                <a:ea typeface="Roboto"/>
                <a:cs typeface="Roboto"/>
                <a:sym typeface="Roboto"/>
              </a:rPr>
              <a:t>Display the table for all to see.</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44bb007edc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344bb007ed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rgbClr val="424242"/>
                </a:solidFill>
                <a:latin typeface="Calibri"/>
                <a:ea typeface="Calibri"/>
                <a:cs typeface="Calibri"/>
                <a:sym typeface="Calibri"/>
              </a:rPr>
              <a:t>g</a:t>
            </a:r>
            <a:r>
              <a:rPr baseline="-25000" i="1" lang="en" sz="1300">
                <a:solidFill>
                  <a:srgbClr val="424242"/>
                </a:solidFill>
                <a:latin typeface="Calibri"/>
                <a:ea typeface="Calibri"/>
                <a:cs typeface="Calibri"/>
                <a:sym typeface="Calibri"/>
              </a:rPr>
              <a:t>n </a:t>
            </a:r>
            <a:r>
              <a:rPr lang="en" sz="1300">
                <a:solidFill>
                  <a:srgbClr val="424242"/>
                </a:solidFill>
                <a:latin typeface="Calibri"/>
                <a:ea typeface="Calibri"/>
                <a:cs typeface="Calibri"/>
                <a:sym typeface="Calibri"/>
              </a:rPr>
              <a:t>= 6</a:t>
            </a:r>
            <a:r>
              <a:rPr i="1" lang="en" sz="1300">
                <a:solidFill>
                  <a:srgbClr val="424242"/>
                </a:solidFill>
                <a:latin typeface="Calibri"/>
                <a:ea typeface="Calibri"/>
                <a:cs typeface="Calibri"/>
                <a:sym typeface="Calibri"/>
              </a:rPr>
              <a:t>n </a:t>
            </a:r>
            <a:r>
              <a:rPr lang="en" sz="1300">
                <a:solidFill>
                  <a:srgbClr val="424242"/>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common ratio should be raised to the power of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and the first term should be multiplied, not added. The answer is </a:t>
            </a:r>
            <a:r>
              <a:rPr i="1" lang="en" sz="1300">
                <a:solidFill>
                  <a:srgbClr val="424242"/>
                </a:solidFill>
                <a:latin typeface="Calibri"/>
                <a:ea typeface="Calibri"/>
                <a:cs typeface="Calibri"/>
                <a:sym typeface="Calibri"/>
              </a:rPr>
              <a:t>g</a:t>
            </a:r>
            <a:r>
              <a:rPr baseline="-25000" i="1" lang="en" sz="1300">
                <a:solidFill>
                  <a:srgbClr val="424242"/>
                </a:solidFill>
                <a:latin typeface="Calibri"/>
                <a:ea typeface="Calibri"/>
                <a:cs typeface="Calibri"/>
                <a:sym typeface="Calibri"/>
              </a:rPr>
              <a:t>n </a:t>
            </a:r>
            <a:r>
              <a:rPr lang="en" sz="1300">
                <a:solidFill>
                  <a:srgbClr val="424242"/>
                </a:solidFill>
                <a:latin typeface="Calibri"/>
                <a:ea typeface="Calibri"/>
                <a:cs typeface="Calibri"/>
                <a:sym typeface="Calibri"/>
              </a:rPr>
              <a:t>= −3⋅6</a:t>
            </a:r>
            <a:r>
              <a:rPr baseline="30000" i="1" lang="en" sz="1300">
                <a:solidFill>
                  <a:srgbClr val="424242"/>
                </a:solidFill>
                <a:latin typeface="Calibri"/>
                <a:ea typeface="Calibri"/>
                <a:cs typeface="Calibri"/>
                <a:sym typeface="Calibri"/>
              </a:rPr>
              <a:t>n-1</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rgbClr val="424242"/>
                </a:solidFill>
                <a:latin typeface="Calibri"/>
                <a:ea typeface="Calibri"/>
                <a:cs typeface="Calibri"/>
                <a:sym typeface="Calibri"/>
              </a:rPr>
              <a:t>g</a:t>
            </a:r>
            <a:r>
              <a:rPr baseline="-25000" i="1" lang="en" sz="1300">
                <a:solidFill>
                  <a:srgbClr val="424242"/>
                </a:solidFill>
                <a:latin typeface="Calibri"/>
                <a:ea typeface="Calibri"/>
                <a:cs typeface="Calibri"/>
                <a:sym typeface="Calibri"/>
              </a:rPr>
              <a:t>n </a:t>
            </a:r>
            <a:r>
              <a:rPr lang="en" sz="1300">
                <a:solidFill>
                  <a:srgbClr val="424242"/>
                </a:solidFill>
                <a:latin typeface="Calibri"/>
                <a:ea typeface="Calibri"/>
                <a:cs typeface="Calibri"/>
                <a:sym typeface="Calibri"/>
              </a:rPr>
              <a:t>= −3⋅6</a:t>
            </a:r>
            <a:r>
              <a:rPr baseline="30000" i="1" lang="en" sz="1300">
                <a:solidFill>
                  <a:srgbClr val="424242"/>
                </a:solidFill>
                <a:latin typeface="Calibri"/>
                <a:ea typeface="Calibri"/>
                <a:cs typeface="Calibri"/>
                <a:sym typeface="Calibri"/>
              </a:rPr>
              <a:t>n</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first term using this formula is –18. Use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for the exponent. The answer is </a:t>
            </a:r>
            <a:r>
              <a:rPr i="1" lang="en" sz="1300">
                <a:solidFill>
                  <a:srgbClr val="424242"/>
                </a:solidFill>
                <a:latin typeface="Calibri"/>
                <a:ea typeface="Calibri"/>
                <a:cs typeface="Calibri"/>
                <a:sym typeface="Calibri"/>
              </a:rPr>
              <a:t>g</a:t>
            </a:r>
            <a:r>
              <a:rPr baseline="-25000" i="1" lang="en" sz="1300">
                <a:solidFill>
                  <a:srgbClr val="424242"/>
                </a:solidFill>
                <a:latin typeface="Calibri"/>
                <a:ea typeface="Calibri"/>
                <a:cs typeface="Calibri"/>
                <a:sym typeface="Calibri"/>
              </a:rPr>
              <a:t>n </a:t>
            </a:r>
            <a:r>
              <a:rPr lang="en" sz="1300">
                <a:solidFill>
                  <a:srgbClr val="424242"/>
                </a:solidFill>
                <a:latin typeface="Calibri"/>
                <a:ea typeface="Calibri"/>
                <a:cs typeface="Calibri"/>
                <a:sym typeface="Calibri"/>
              </a:rPr>
              <a:t>= −3⋅6</a:t>
            </a:r>
            <a:r>
              <a:rPr baseline="30000" i="1" lang="en" sz="1300">
                <a:solidFill>
                  <a:srgbClr val="424242"/>
                </a:solidFill>
                <a:latin typeface="Calibri"/>
                <a:ea typeface="Calibri"/>
                <a:cs typeface="Calibri"/>
                <a:sym typeface="Calibri"/>
              </a:rPr>
              <a:t>n-1</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rgbClr val="424242"/>
                </a:solidFill>
                <a:latin typeface="Calibri"/>
                <a:ea typeface="Calibri"/>
                <a:cs typeface="Calibri"/>
                <a:sym typeface="Calibri"/>
              </a:rPr>
              <a:t>g</a:t>
            </a:r>
            <a:r>
              <a:rPr baseline="-25000" i="1" lang="en" sz="1300">
                <a:solidFill>
                  <a:srgbClr val="424242"/>
                </a:solidFill>
                <a:latin typeface="Calibri"/>
                <a:ea typeface="Calibri"/>
                <a:cs typeface="Calibri"/>
                <a:sym typeface="Calibri"/>
              </a:rPr>
              <a:t>n </a:t>
            </a:r>
            <a:r>
              <a:rPr lang="en" sz="1300">
                <a:solidFill>
                  <a:srgbClr val="424242"/>
                </a:solidFill>
                <a:latin typeface="Calibri"/>
                <a:ea typeface="Calibri"/>
                <a:cs typeface="Calibri"/>
                <a:sym typeface="Calibri"/>
              </a:rPr>
              <a:t>= −3⋅6</a:t>
            </a:r>
            <a:r>
              <a:rPr baseline="30000" i="1" lang="en" sz="1300">
                <a:solidFill>
                  <a:srgbClr val="424242"/>
                </a:solidFill>
                <a:latin typeface="Calibri"/>
                <a:ea typeface="Calibri"/>
                <a:cs typeface="Calibri"/>
                <a:sym typeface="Calibri"/>
              </a:rPr>
              <a:t>n-1</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he first term was –3 and the common ratio is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rgbClr val="424242"/>
                </a:solidFill>
                <a:latin typeface="Calibri"/>
                <a:ea typeface="Calibri"/>
                <a:cs typeface="Calibri"/>
                <a:sym typeface="Calibri"/>
              </a:rPr>
              <a:t>g</a:t>
            </a:r>
            <a:r>
              <a:rPr baseline="-25000" i="1" lang="en" sz="1300">
                <a:solidFill>
                  <a:srgbClr val="424242"/>
                </a:solidFill>
                <a:latin typeface="Calibri"/>
                <a:ea typeface="Calibri"/>
                <a:cs typeface="Calibri"/>
                <a:sym typeface="Calibri"/>
              </a:rPr>
              <a:t>n </a:t>
            </a:r>
            <a:r>
              <a:rPr lang="en" sz="1300">
                <a:solidFill>
                  <a:srgbClr val="424242"/>
                </a:solidFill>
                <a:latin typeface="Calibri"/>
                <a:ea typeface="Calibri"/>
                <a:cs typeface="Calibri"/>
                <a:sym typeface="Calibri"/>
              </a:rPr>
              <a:t>= 6(</a:t>
            </a:r>
            <a:r>
              <a:rPr i="1" lang="en" sz="1300">
                <a:solidFill>
                  <a:srgbClr val="424242"/>
                </a:solidFill>
                <a:latin typeface="Calibri"/>
                <a:ea typeface="Calibri"/>
                <a:cs typeface="Calibri"/>
                <a:sym typeface="Calibri"/>
              </a:rPr>
              <a:t>n </a:t>
            </a:r>
            <a:r>
              <a:rPr lang="en" sz="1300">
                <a:solidFill>
                  <a:srgbClr val="424242"/>
                </a:solidFill>
                <a:latin typeface="Calibri"/>
                <a:ea typeface="Calibri"/>
                <a:cs typeface="Calibri"/>
                <a:sym typeface="Calibri"/>
              </a:rPr>
              <a:t>− 1) −3</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first term should be multiplied by the common ratio. </a:t>
            </a:r>
            <a:r>
              <a:rPr lang="en" sz="1300">
                <a:solidFill>
                  <a:schemeClr val="dk1"/>
                </a:solidFill>
                <a:latin typeface="Calibri"/>
                <a:ea typeface="Calibri"/>
                <a:cs typeface="Calibri"/>
                <a:sym typeface="Calibri"/>
              </a:rPr>
              <a:t>The answer is </a:t>
            </a:r>
            <a:r>
              <a:rPr i="1" lang="en" sz="1300">
                <a:solidFill>
                  <a:srgbClr val="424242"/>
                </a:solidFill>
                <a:latin typeface="Calibri"/>
                <a:ea typeface="Calibri"/>
                <a:cs typeface="Calibri"/>
                <a:sym typeface="Calibri"/>
              </a:rPr>
              <a:t>g</a:t>
            </a:r>
            <a:r>
              <a:rPr baseline="-25000" i="1" lang="en" sz="1300">
                <a:solidFill>
                  <a:srgbClr val="424242"/>
                </a:solidFill>
                <a:latin typeface="Calibri"/>
                <a:ea typeface="Calibri"/>
                <a:cs typeface="Calibri"/>
                <a:sym typeface="Calibri"/>
              </a:rPr>
              <a:t>n </a:t>
            </a:r>
            <a:r>
              <a:rPr lang="en" sz="1300">
                <a:solidFill>
                  <a:srgbClr val="424242"/>
                </a:solidFill>
                <a:latin typeface="Calibri"/>
                <a:ea typeface="Calibri"/>
                <a:cs typeface="Calibri"/>
                <a:sym typeface="Calibri"/>
              </a:rPr>
              <a:t>= −3⋅6</a:t>
            </a:r>
            <a:r>
              <a:rPr baseline="30000" i="1" lang="en" sz="1300">
                <a:solidFill>
                  <a:srgbClr val="424242"/>
                </a:solidFill>
                <a:latin typeface="Calibri"/>
                <a:ea typeface="Calibri"/>
                <a:cs typeface="Calibri"/>
                <a:sym typeface="Calibri"/>
              </a:rPr>
              <a:t>n-1</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44bb007edc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344bb007edc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An example for the explicit general formula for the arithmetic sequence in recursive form is on the next slide.</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638104a88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638104a88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An example for the</a:t>
            </a:r>
            <a:r>
              <a:rPr b="1" lang="en" sz="1150">
                <a:solidFill>
                  <a:srgbClr val="1D2125"/>
                </a:solidFill>
                <a:latin typeface="Roboto"/>
                <a:ea typeface="Roboto"/>
                <a:cs typeface="Roboto"/>
                <a:sym typeface="Roboto"/>
              </a:rPr>
              <a:t> explicit general formula for the geometric sequence in recursive form</a:t>
            </a:r>
            <a:r>
              <a:rPr b="1" lang="en" sz="1150">
                <a:solidFill>
                  <a:srgbClr val="1D2125"/>
                </a:solidFill>
                <a:latin typeface="Roboto"/>
                <a:ea typeface="Roboto"/>
                <a:cs typeface="Roboto"/>
                <a:sym typeface="Roboto"/>
              </a:rPr>
              <a:t> example is on next slide.</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638104a883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3638104a883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An example for the recursive formula for the </a:t>
            </a:r>
            <a:r>
              <a:rPr b="1" lang="en" sz="1150">
                <a:solidFill>
                  <a:srgbClr val="1D2125"/>
                </a:solidFill>
                <a:latin typeface="Roboto"/>
                <a:ea typeface="Roboto"/>
                <a:cs typeface="Roboto"/>
                <a:sym typeface="Roboto"/>
              </a:rPr>
              <a:t>arithmetic</a:t>
            </a:r>
            <a:r>
              <a:rPr b="1" lang="en" sz="1150">
                <a:solidFill>
                  <a:srgbClr val="1D2125"/>
                </a:solidFill>
                <a:latin typeface="Roboto"/>
                <a:ea typeface="Roboto"/>
                <a:cs typeface="Roboto"/>
                <a:sym typeface="Roboto"/>
              </a:rPr>
              <a:t> sequence given in explicit general form is on the next slide.</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638104a883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3638104a88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An example for the recursive formula for the geometric sequence given in explicit general form is on the next slide.</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3638104a883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3638104a883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44bb007edc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344bb007edc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For example: Both definitions create a sequence that starts at –3 and increases by 0.5 each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is the recursive definition of the sequence.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is the </a:t>
            </a:r>
            <a:r>
              <a:rPr i="1" lang="en" sz="1300">
                <a:solidFill>
                  <a:schemeClr val="dk1"/>
                </a:solidFill>
                <a:latin typeface="Calibri"/>
                <a:ea typeface="Calibri"/>
                <a:cs typeface="Calibri"/>
                <a:sym typeface="Calibri"/>
              </a:rPr>
              <a:t>n</a:t>
            </a:r>
            <a:r>
              <a:rPr baseline="30000" lang="en" sz="1300">
                <a:solidFill>
                  <a:schemeClr val="dk1"/>
                </a:solidFill>
                <a:latin typeface="Calibri"/>
                <a:ea typeface="Calibri"/>
                <a:cs typeface="Calibri"/>
                <a:sym typeface="Calibri"/>
              </a:rPr>
              <a:t>th</a:t>
            </a:r>
            <a:r>
              <a:rPr lang="en" sz="1300">
                <a:solidFill>
                  <a:schemeClr val="dk1"/>
                </a:solidFill>
                <a:latin typeface="Calibri"/>
                <a:ea typeface="Calibri"/>
                <a:cs typeface="Calibri"/>
                <a:sym typeface="Calibri"/>
              </a:rPr>
              <a:t> term of the sequence.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44bb007edc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344bb007edc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344bb007edc_0_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344bb007edc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Display these two sequences from an earlier lesson for all to see: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 1, 2, 4, 8, 16, . .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 20, 13, 6, –1, –8, . .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pick one of the sequences and write an equation for the nth term. If students are unsure where to start, remind them of their work writing equations for linear and exponential functions done in previous courses. Arithmetic and geometric sequences are just special types of these functions with a restricted domain. After some work time, select students to share their equations, making sure they clearly state whether they assumed the sequence started with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or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example, an equation for E could be </a:t>
            </a:r>
            <a:r>
              <a:rPr i="1"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20 − 7(</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for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0, or it could be </a:t>
            </a:r>
            <a:r>
              <a:rPr i="1"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20 − 7(</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for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a:t>
            </a:r>
            <a:r>
              <a:rPr b="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www.youtube.com/watch?v=_38P5G9hkh4" TargetMode="External"/><Relationship Id="rId4" Type="http://schemas.openxmlformats.org/officeDocument/2006/relationships/hyperlink" Target="https://www.youtube.com/watch?v=_38P5G9hkh4" TargetMode="External"/><Relationship Id="rId5"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7.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6.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37.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9.png"/><Relationship Id="rId4" Type="http://schemas.openxmlformats.org/officeDocument/2006/relationships/image" Target="../media/image11.png"/><Relationship Id="rId10" Type="http://schemas.openxmlformats.org/officeDocument/2006/relationships/image" Target="../media/image38.png"/><Relationship Id="rId9" Type="http://schemas.openxmlformats.org/officeDocument/2006/relationships/image" Target="../media/image37.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9.png"/><Relationship Id="rId4" Type="http://schemas.openxmlformats.org/officeDocument/2006/relationships/image" Target="../media/image11.png"/><Relationship Id="rId11" Type="http://schemas.openxmlformats.org/officeDocument/2006/relationships/image" Target="../media/image40.png"/><Relationship Id="rId10" Type="http://schemas.openxmlformats.org/officeDocument/2006/relationships/image" Target="../media/image38.png"/><Relationship Id="rId9" Type="http://schemas.openxmlformats.org/officeDocument/2006/relationships/image" Target="../media/image37.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4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4.18: The nth Term of a Sequence</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 The nth Term of a Sequence</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{131313A7-9279-485C-8846-CCED6F54E348}</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Find </a:t>
            </a:r>
            <a:r>
              <a:rPr lang="en">
                <a:solidFill>
                  <a:srgbClr val="F3F3F3"/>
                </a:solidFill>
              </a:rPr>
              <a:t>terms of </a:t>
            </a:r>
            <a:r>
              <a:rPr b="1" lang="en">
                <a:solidFill>
                  <a:srgbClr val="F3F3F3"/>
                </a:solidFill>
              </a:rPr>
              <a:t>sequences</a:t>
            </a:r>
            <a:r>
              <a:rPr lang="en">
                <a:solidFill>
                  <a:srgbClr val="F3F3F3"/>
                </a:solidFill>
              </a:rPr>
              <a:t> directly.</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why </a:t>
            </a:r>
            <a:r>
              <a:rPr b="1" lang="en">
                <a:solidFill>
                  <a:srgbClr val="F3F3F3"/>
                </a:solidFill>
              </a:rPr>
              <a:t>different equations</a:t>
            </a:r>
            <a:r>
              <a:rPr lang="en">
                <a:solidFill>
                  <a:srgbClr val="F3F3F3"/>
                </a:solidFill>
              </a:rPr>
              <a:t> can </a:t>
            </a:r>
            <a:r>
              <a:rPr b="1" lang="en">
                <a:solidFill>
                  <a:srgbClr val="F3F3F3"/>
                </a:solidFill>
              </a:rPr>
              <a:t>represent</a:t>
            </a:r>
            <a:r>
              <a:rPr lang="en">
                <a:solidFill>
                  <a:srgbClr val="F3F3F3"/>
                </a:solidFill>
              </a:rPr>
              <a:t> the </a:t>
            </a:r>
            <a:r>
              <a:rPr b="1" lang="en">
                <a:solidFill>
                  <a:srgbClr val="F3F3F3"/>
                </a:solidFill>
              </a:rPr>
              <a:t>same sequence</a:t>
            </a:r>
            <a:r>
              <a:rPr lang="en">
                <a:solidFill>
                  <a:srgbClr val="F3F3F3"/>
                </a:solidFill>
              </a:rPr>
              <a:t>.</a:t>
            </a:r>
            <a:endParaRPr>
              <a:solidFill>
                <a:srgbClr val="F3F3F3"/>
              </a:solidFill>
            </a:endParaRPr>
          </a:p>
        </p:txBody>
      </p:sp>
      <p:pic>
        <p:nvPicPr>
          <p:cNvPr descr="Student riding a skateboard up a rising bar graph, representing progress, momentum, and confidence in math growth." id="68" name="Google Shape;68;p10" title="Goals-5.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4.18: The nth Term of a Sequence</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5129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Recursive Definition</a:t>
            </a:r>
            <a:endParaRPr/>
          </a:p>
          <a:p>
            <a:pPr indent="-330200" lvl="1" marL="914400" rtl="0" algn="l">
              <a:spcBef>
                <a:spcPts val="0"/>
              </a:spcBef>
              <a:spcAft>
                <a:spcPts val="0"/>
              </a:spcAft>
              <a:buSzPts val="1600"/>
              <a:buChar char="○"/>
            </a:pPr>
            <a:r>
              <a:rPr lang="en"/>
              <a:t>A function that provides a repeated or recurring process for finding terms in a sequence. </a:t>
            </a:r>
            <a:endParaRPr/>
          </a:p>
          <a:p>
            <a:pPr indent="-342900" lvl="0" marL="457200" rtl="0" algn="l">
              <a:spcBef>
                <a:spcPts val="0"/>
              </a:spcBef>
              <a:spcAft>
                <a:spcPts val="0"/>
              </a:spcAft>
              <a:buSzPts val="1800"/>
              <a:buChar char="●"/>
            </a:pPr>
            <a:r>
              <a:rPr lang="en"/>
              <a:t>Arithmetic</a:t>
            </a:r>
            <a:endParaRPr/>
          </a:p>
          <a:p>
            <a:pPr indent="-330200" lvl="1" marL="914400" rtl="0" algn="l">
              <a:spcBef>
                <a:spcPts val="0"/>
              </a:spcBef>
              <a:spcAft>
                <a:spcPts val="0"/>
              </a:spcAft>
              <a:buSzPts val="1600"/>
              <a:buChar char="○"/>
            </a:pPr>
            <a:r>
              <a:rPr lang="en"/>
              <a:t>A sequence with a constant difference between consecutive terms.</a:t>
            </a:r>
            <a:endParaRPr/>
          </a:p>
          <a:p>
            <a:pPr indent="-342900" lvl="0" marL="457200" rtl="0" algn="l">
              <a:spcBef>
                <a:spcPts val="0"/>
              </a:spcBef>
              <a:spcAft>
                <a:spcPts val="0"/>
              </a:spcAft>
              <a:buSzPts val="1800"/>
              <a:buChar char="●"/>
            </a:pPr>
            <a:r>
              <a:rPr lang="en"/>
              <a:t>Geometric</a:t>
            </a:r>
            <a:endParaRPr/>
          </a:p>
          <a:p>
            <a:pPr indent="-330200" lvl="1" marL="914400" rtl="0" algn="l">
              <a:spcBef>
                <a:spcPts val="0"/>
              </a:spcBef>
              <a:spcAft>
                <a:spcPts val="0"/>
              </a:spcAft>
              <a:buSzPts val="1600"/>
              <a:buChar char="○"/>
            </a:pPr>
            <a:r>
              <a:rPr lang="en"/>
              <a:t>A sequence where each term is found by multiplying the previous term by a constant ratio </a:t>
            </a:r>
            <a:r>
              <a:rPr i="1" lang="en">
                <a:latin typeface="Times New Roman"/>
                <a:ea typeface="Times New Roman"/>
                <a:cs typeface="Times New Roman"/>
                <a:sym typeface="Times New Roman"/>
              </a:rPr>
              <a:t>r</a:t>
            </a:r>
            <a:r>
              <a:rPr lang="en"/>
              <a:t>, with </a:t>
            </a:r>
            <a:r>
              <a:rPr i="1" lang="en">
                <a:latin typeface="Times New Roman"/>
                <a:ea typeface="Times New Roman"/>
                <a:cs typeface="Times New Roman"/>
                <a:sym typeface="Times New Roman"/>
              </a:rPr>
              <a:t>r</a:t>
            </a:r>
            <a:r>
              <a:rPr lang="en"/>
              <a:t> ≠ 0 and </a:t>
            </a:r>
            <a:r>
              <a:rPr i="1" lang="en">
                <a:latin typeface="Times New Roman"/>
                <a:ea typeface="Times New Roman"/>
                <a:cs typeface="Times New Roman"/>
                <a:sym typeface="Times New Roman"/>
              </a:rPr>
              <a:t>r</a:t>
            </a:r>
            <a:r>
              <a:rPr lang="en"/>
              <a:t> ≠ 1.</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 The nth Term of a Sequence</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5791900" y="1152475"/>
            <a:ext cx="3040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nth term</a:t>
            </a:r>
            <a:endParaRPr/>
          </a:p>
          <a:p>
            <a:pPr indent="-330200" lvl="1" marL="914400" rtl="0" algn="l">
              <a:spcBef>
                <a:spcPts val="0"/>
              </a:spcBef>
              <a:spcAft>
                <a:spcPts val="0"/>
              </a:spcAft>
              <a:buSzPts val="1600"/>
              <a:buChar char="○"/>
            </a:pPr>
            <a:r>
              <a:rPr lang="en"/>
              <a:t>A formula that tells you the value of any term in a sequence based on its position, 𝑛.</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cxnSp>
        <p:nvCxnSpPr>
          <p:cNvPr id="84" name="Google Shape;84;p12"/>
          <p:cNvCxnSpPr/>
          <p:nvPr/>
        </p:nvCxnSpPr>
        <p:spPr>
          <a:xfrm flipH="1">
            <a:off x="5715144" y="2018788"/>
            <a:ext cx="466200" cy="1001100"/>
          </a:xfrm>
          <a:prstGeom prst="bentConnector4">
            <a:avLst>
              <a:gd fmla="val -51078" name="adj1"/>
              <a:gd fmla="val 83111" name="adj2"/>
            </a:avLst>
          </a:prstGeom>
          <a:noFill/>
          <a:ln cap="flat" cmpd="sng" w="19050">
            <a:solidFill>
              <a:srgbClr val="CCCCCC"/>
            </a:solidFill>
            <a:prstDash val="dash"/>
            <a:round/>
            <a:headEnd len="med" w="med" type="none"/>
            <a:tailEnd len="med" w="med" type="none"/>
          </a:ln>
        </p:spPr>
      </p:cxnSp>
      <p:cxnSp>
        <p:nvCxnSpPr>
          <p:cNvPr id="85" name="Google Shape;85;p12"/>
          <p:cNvCxnSpPr/>
          <p:nvPr/>
        </p:nvCxnSpPr>
        <p:spPr>
          <a:xfrm rot="5400000">
            <a:off x="2132925" y="2635875"/>
            <a:ext cx="943800" cy="388200"/>
          </a:xfrm>
          <a:prstGeom prst="bentConnector3">
            <a:avLst>
              <a:gd fmla="val 50000" name="adj1"/>
            </a:avLst>
          </a:prstGeom>
          <a:noFill/>
          <a:ln cap="flat" cmpd="sng" w="19050">
            <a:solidFill>
              <a:srgbClr val="CCCCCC"/>
            </a:solidFill>
            <a:prstDash val="dash"/>
            <a:round/>
            <a:headEnd len="med" w="med" type="none"/>
            <a:tailEnd len="med" w="med" type="none"/>
          </a:ln>
        </p:spPr>
      </p:cxnSp>
      <p:sp>
        <p:nvSpPr>
          <p:cNvPr id="86" name="Google Shape;86;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87" name="Google Shape;87;p12"/>
          <p:cNvCxnSpPr>
            <a:stCxn id="88" idx="2"/>
            <a:endCxn id="89" idx="1"/>
          </p:cNvCxnSpPr>
          <p:nvPr/>
        </p:nvCxnSpPr>
        <p:spPr>
          <a:xfrm rot="5400000">
            <a:off x="413112" y="2895100"/>
            <a:ext cx="999600" cy="576000"/>
          </a:xfrm>
          <a:prstGeom prst="bentConnector4">
            <a:avLst>
              <a:gd fmla="val 16834" name="adj1"/>
              <a:gd fmla="val 141354" name="adj2"/>
            </a:avLst>
          </a:prstGeom>
          <a:noFill/>
          <a:ln cap="flat" cmpd="sng" w="19050">
            <a:solidFill>
              <a:srgbClr val="CCCCCC"/>
            </a:solidFill>
            <a:prstDash val="dash"/>
            <a:round/>
            <a:headEnd len="med" w="med" type="none"/>
            <a:tailEnd len="med" w="med" type="none"/>
          </a:ln>
        </p:spPr>
      </p:cxnSp>
      <p:cxnSp>
        <p:nvCxnSpPr>
          <p:cNvPr id="90" name="Google Shape;90;p12"/>
          <p:cNvCxnSpPr>
            <a:stCxn id="91" idx="3"/>
            <a:endCxn id="92"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93" name="Google Shape;93;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94" name="Google Shape;94;p12"/>
          <p:cNvGrpSpPr/>
          <p:nvPr/>
        </p:nvGrpSpPr>
        <p:grpSpPr>
          <a:xfrm>
            <a:off x="624840" y="3019838"/>
            <a:ext cx="1828800" cy="1326000"/>
            <a:chOff x="1371600" y="3019838"/>
            <a:chExt cx="1828800" cy="1326000"/>
          </a:xfrm>
        </p:grpSpPr>
        <p:sp>
          <p:nvSpPr>
            <p:cNvPr id="89" name="Google Shape;89;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95" name="Google Shape;95;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6" name="Google Shape;96;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97" name="Google Shape;97;p12"/>
          <p:cNvGrpSpPr/>
          <p:nvPr/>
        </p:nvGrpSpPr>
        <p:grpSpPr>
          <a:xfrm>
            <a:off x="2389632" y="1355788"/>
            <a:ext cx="1828806" cy="1326000"/>
            <a:chOff x="2523744" y="1355788"/>
            <a:chExt cx="1828806" cy="1326000"/>
          </a:xfrm>
        </p:grpSpPr>
        <p:sp>
          <p:nvSpPr>
            <p:cNvPr id="98" name="Google Shape;98;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101" name="Google Shape;101;p12"/>
          <p:cNvGrpSpPr/>
          <p:nvPr/>
        </p:nvGrpSpPr>
        <p:grpSpPr>
          <a:xfrm>
            <a:off x="4831080" y="3017520"/>
            <a:ext cx="1828818" cy="1326000"/>
            <a:chOff x="4791438" y="1353312"/>
            <a:chExt cx="1828818" cy="1326000"/>
          </a:xfrm>
        </p:grpSpPr>
        <p:sp>
          <p:nvSpPr>
            <p:cNvPr id="102" name="Google Shape;102;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03" name="Google Shape;103;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4" name="Google Shape;104;p12"/>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105" name="Google Shape;105;p12"/>
          <p:cNvGrpSpPr/>
          <p:nvPr/>
        </p:nvGrpSpPr>
        <p:grpSpPr>
          <a:xfrm>
            <a:off x="284150" y="1354300"/>
            <a:ext cx="1831162" cy="1329000"/>
            <a:chOff x="207950" y="1354300"/>
            <a:chExt cx="1831162" cy="1329000"/>
          </a:xfrm>
        </p:grpSpPr>
        <p:sp>
          <p:nvSpPr>
            <p:cNvPr id="88" name="Google Shape;88;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06" name="Google Shape;106;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7" name="Google Shape;107;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108" name="Google Shape;108;p12"/>
          <p:cNvGrpSpPr/>
          <p:nvPr/>
        </p:nvGrpSpPr>
        <p:grpSpPr>
          <a:xfrm>
            <a:off x="6934200" y="3017520"/>
            <a:ext cx="1911096" cy="1326000"/>
            <a:chOff x="7040880" y="1350438"/>
            <a:chExt cx="1911096" cy="1326000"/>
          </a:xfrm>
        </p:grpSpPr>
        <p:sp>
          <p:nvSpPr>
            <p:cNvPr id="109" name="Google Shape;109;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2" name="Google Shape;92;p12"/>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10" name="Google Shape;110;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111" name="Google Shape;111;p12"/>
          <p:cNvGrpSpPr/>
          <p:nvPr/>
        </p:nvGrpSpPr>
        <p:grpSpPr>
          <a:xfrm>
            <a:off x="6595872" y="1353312"/>
            <a:ext cx="1828813" cy="1326000"/>
            <a:chOff x="5943588" y="3017520"/>
            <a:chExt cx="1828813" cy="1326000"/>
          </a:xfrm>
        </p:grpSpPr>
        <p:sp>
          <p:nvSpPr>
            <p:cNvPr id="112" name="Google Shape;112;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113" name="Google Shape;113;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114" name="Google Shape;114;p12"/>
          <p:cNvCxnSpPr>
            <a:stCxn id="98" idx="3"/>
            <a:endCxn id="115" idx="0"/>
          </p:cNvCxnSpPr>
          <p:nvPr/>
        </p:nvCxnSpPr>
        <p:spPr>
          <a:xfrm flipH="1">
            <a:off x="3642432" y="2018788"/>
            <a:ext cx="576000" cy="1001100"/>
          </a:xfrm>
          <a:prstGeom prst="bentConnector4">
            <a:avLst>
              <a:gd fmla="val -24803" name="adj1"/>
              <a:gd fmla="val 83111" name="adj2"/>
            </a:avLst>
          </a:prstGeom>
          <a:noFill/>
          <a:ln cap="flat" cmpd="sng" w="19050">
            <a:solidFill>
              <a:srgbClr val="CCCCCC"/>
            </a:solidFill>
            <a:prstDash val="dash"/>
            <a:round/>
            <a:headEnd len="med" w="med" type="none"/>
            <a:tailEnd len="med" w="med" type="none"/>
          </a:ln>
        </p:spPr>
      </p:cxnSp>
      <p:grpSp>
        <p:nvGrpSpPr>
          <p:cNvPr id="116" name="Google Shape;116;p12"/>
          <p:cNvGrpSpPr/>
          <p:nvPr/>
        </p:nvGrpSpPr>
        <p:grpSpPr>
          <a:xfrm>
            <a:off x="2727960" y="3019838"/>
            <a:ext cx="1828800" cy="1326000"/>
            <a:chOff x="3657600" y="3019838"/>
            <a:chExt cx="1828800" cy="1326000"/>
          </a:xfrm>
        </p:grpSpPr>
        <p:sp>
          <p:nvSpPr>
            <p:cNvPr id="115" name="Google Shape;115;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17" name="Google Shape;117;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8" name="Google Shape;118;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119" name="Google Shape;119;p12"/>
          <p:cNvGrpSpPr/>
          <p:nvPr/>
        </p:nvGrpSpPr>
        <p:grpSpPr>
          <a:xfrm>
            <a:off x="4492752" y="1353312"/>
            <a:ext cx="1828800" cy="1326000"/>
            <a:chOff x="3657600" y="3019838"/>
            <a:chExt cx="1828800" cy="1326000"/>
          </a:xfrm>
        </p:grpSpPr>
        <p:sp>
          <p:nvSpPr>
            <p:cNvPr id="120" name="Google Shape;120;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21" name="Google Shape;12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22" name="Google Shape;122;p12"/>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123" name="Google Shape;123;p12"/>
          <p:cNvCxnSpPr>
            <a:endCxn id="118" idx="3"/>
          </p:cNvCxnSpPr>
          <p:nvPr/>
        </p:nvCxnSpPr>
        <p:spPr>
          <a:xfrm rot="5400000">
            <a:off x="4178160" y="3138345"/>
            <a:ext cx="923100" cy="165900"/>
          </a:xfrm>
          <a:prstGeom prst="bentConnector2">
            <a:avLst/>
          </a:prstGeom>
          <a:noFill/>
          <a:ln cap="flat" cmpd="sng" w="19050">
            <a:solidFill>
              <a:srgbClr val="CCCCCC"/>
            </a:solidFill>
            <a:prstDash val="dash"/>
            <a:round/>
            <a:headEnd len="med" w="med" type="none"/>
            <a:tailEnd len="med" w="med" type="none"/>
          </a:ln>
        </p:spPr>
      </p:cxnSp>
      <p:cxnSp>
        <p:nvCxnSpPr>
          <p:cNvPr id="124" name="Google Shape;124;p12"/>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rgbClr val="005047"/>
                </a:solidFill>
              </a:rPr>
              <a:t>Warm Up - </a:t>
            </a:r>
            <a:r>
              <a:rPr lang="en" sz="2700"/>
              <a:t>Which One Doesn’t Belong?</a:t>
            </a:r>
            <a:r>
              <a:rPr lang="en" sz="3000">
                <a:solidFill>
                  <a:srgbClr val="005047"/>
                </a:solidFill>
              </a:rPr>
              <a:t> </a:t>
            </a:r>
            <a:r>
              <a:rPr lang="en" sz="3000"/>
              <a:t>🤔</a:t>
            </a:r>
            <a:endParaRPr>
              <a:solidFill>
                <a:srgbClr val="005047"/>
              </a:solidFill>
            </a:endParaRPr>
          </a:p>
        </p:txBody>
      </p:sp>
      <p:sp>
        <p:nvSpPr>
          <p:cNvPr id="130" name="Google Shape;130;p13"/>
          <p:cNvSpPr txBox="1"/>
          <p:nvPr>
            <p:ph idx="1" type="body"/>
          </p:nvPr>
        </p:nvSpPr>
        <p:spPr>
          <a:xfrm>
            <a:off x="311700" y="1152475"/>
            <a:ext cx="39960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Which one doesn’t belong?</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lphaUcPeriod"/>
            </a:pPr>
            <a:r>
              <a:rPr lang="en"/>
              <a:t>5 + 2 + 2 + 2 + 2 + 2 + 2</a:t>
            </a:r>
            <a:endParaRPr/>
          </a:p>
          <a:p>
            <a:pPr indent="-342900" lvl="0" marL="457200" rtl="0" algn="l">
              <a:lnSpc>
                <a:spcPct val="100000"/>
              </a:lnSpc>
              <a:spcBef>
                <a:spcPts val="0"/>
              </a:spcBef>
              <a:spcAft>
                <a:spcPts val="0"/>
              </a:spcAft>
              <a:buSzPts val="1800"/>
              <a:buAutoNum type="alphaUcPeriod"/>
            </a:pPr>
            <a:r>
              <a:rPr lang="en"/>
              <a:t>5 + 6 ⋅ 2</a:t>
            </a:r>
            <a:endParaRPr/>
          </a:p>
          <a:p>
            <a:pPr indent="-342900" lvl="0" marL="457200" rtl="0" algn="l">
              <a:lnSpc>
                <a:spcPct val="100000"/>
              </a:lnSpc>
              <a:spcBef>
                <a:spcPts val="0"/>
              </a:spcBef>
              <a:spcAft>
                <a:spcPts val="0"/>
              </a:spcAft>
              <a:buSzPts val="1800"/>
              <a:buAutoNum type="alphaUcPeriod"/>
            </a:pPr>
            <a:r>
              <a:rPr lang="en"/>
              <a:t>5⋅2</a:t>
            </a:r>
            <a:r>
              <a:rPr baseline="30000" lang="en"/>
              <a:t>6</a:t>
            </a:r>
            <a:endParaRPr baseline="30000"/>
          </a:p>
          <a:p>
            <a:pPr indent="-342900" lvl="0" marL="457200" rtl="0" algn="l">
              <a:lnSpc>
                <a:spcPct val="100000"/>
              </a:lnSpc>
              <a:spcBef>
                <a:spcPts val="0"/>
              </a:spcBef>
              <a:spcAft>
                <a:spcPts val="0"/>
              </a:spcAft>
              <a:buSzPts val="1800"/>
              <a:buAutoNum type="alphaUcPeriod"/>
            </a:pPr>
            <a:r>
              <a:rPr lang="en"/>
              <a:t>5 ⋅ 2 ⋅ 2 ⋅ 2 ⋅ 2 ⋅ 2 ⋅ 2</a:t>
            </a:r>
            <a:endParaRPr/>
          </a:p>
          <a:p>
            <a:pPr indent="0" lvl="0" marL="0" rtl="0" algn="l">
              <a:lnSpc>
                <a:spcPct val="100000"/>
              </a:lnSpc>
              <a:spcBef>
                <a:spcPts val="0"/>
              </a:spcBef>
              <a:spcAft>
                <a:spcPts val="0"/>
              </a:spcAft>
              <a:buNone/>
            </a:pPr>
            <a:r>
              <a:t/>
            </a:r>
            <a:endParaRPr/>
          </a:p>
        </p:txBody>
      </p:sp>
      <p:sp>
        <p:nvSpPr>
          <p:cNvPr id="131" name="Google Shape;131;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2" name="Google Shape;132;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4.18.1: Repeated Operations</a:t>
            </a:r>
            <a:endParaRPr/>
          </a:p>
        </p:txBody>
      </p:sp>
      <p:pic>
        <p:nvPicPr>
          <p:cNvPr descr="A grid with four squares; three have blue check marks and one has a red X. Text above asks, What doesn’t belong?" id="133" name="Google Shape;133;p13" title="ChatGPT Image Aug 6, 2025, 11_57_20 AM.png"/>
          <p:cNvPicPr preferRelativeResize="0"/>
          <p:nvPr/>
        </p:nvPicPr>
        <p:blipFill>
          <a:blip r:embed="rId3">
            <a:alphaModFix/>
          </a:blip>
          <a:stretch>
            <a:fillRect/>
          </a:stretch>
        </p:blipFill>
        <p:spPr>
          <a:xfrm>
            <a:off x="3922475" y="1160325"/>
            <a:ext cx="3254625" cy="3254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cxnSp>
        <p:nvCxnSpPr>
          <p:cNvPr id="138" name="Google Shape;138;p14"/>
          <p:cNvCxnSpPr/>
          <p:nvPr/>
        </p:nvCxnSpPr>
        <p:spPr>
          <a:xfrm flipH="1">
            <a:off x="5715144" y="2018788"/>
            <a:ext cx="466200" cy="1001100"/>
          </a:xfrm>
          <a:prstGeom prst="bentConnector4">
            <a:avLst>
              <a:gd fmla="val -51078" name="adj1"/>
              <a:gd fmla="val 83111" name="adj2"/>
            </a:avLst>
          </a:prstGeom>
          <a:noFill/>
          <a:ln cap="flat" cmpd="sng" w="19050">
            <a:solidFill>
              <a:srgbClr val="CCCCCC"/>
            </a:solidFill>
            <a:prstDash val="dash"/>
            <a:round/>
            <a:headEnd len="med" w="med" type="none"/>
            <a:tailEnd len="med" w="med" type="none"/>
          </a:ln>
        </p:spPr>
      </p:cxnSp>
      <p:cxnSp>
        <p:nvCxnSpPr>
          <p:cNvPr id="139" name="Google Shape;139;p14"/>
          <p:cNvCxnSpPr/>
          <p:nvPr/>
        </p:nvCxnSpPr>
        <p:spPr>
          <a:xfrm rot="5400000">
            <a:off x="2132925" y="2635875"/>
            <a:ext cx="943800" cy="388200"/>
          </a:xfrm>
          <a:prstGeom prst="bentConnector3">
            <a:avLst>
              <a:gd fmla="val 50000" name="adj1"/>
            </a:avLst>
          </a:prstGeom>
          <a:noFill/>
          <a:ln cap="flat" cmpd="sng" w="19050">
            <a:solidFill>
              <a:srgbClr val="CCCCCC"/>
            </a:solidFill>
            <a:prstDash val="dash"/>
            <a:round/>
            <a:headEnd len="med" w="med" type="none"/>
            <a:tailEnd len="med" w="med" type="none"/>
          </a:ln>
        </p:spPr>
      </p:cxnSp>
      <p:sp>
        <p:nvSpPr>
          <p:cNvPr id="140" name="Google Shape;140;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141" name="Google Shape;141;p14"/>
          <p:cNvCxnSpPr>
            <a:stCxn id="142" idx="2"/>
            <a:endCxn id="143"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144" name="Google Shape;144;p14"/>
          <p:cNvCxnSpPr>
            <a:stCxn id="145" idx="3"/>
            <a:endCxn id="146"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147" name="Google Shape;14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148" name="Google Shape;148;p14"/>
          <p:cNvGrpSpPr/>
          <p:nvPr/>
        </p:nvGrpSpPr>
        <p:grpSpPr>
          <a:xfrm>
            <a:off x="624840" y="3019838"/>
            <a:ext cx="1828800" cy="1326000"/>
            <a:chOff x="1371600" y="3019838"/>
            <a:chExt cx="1828800" cy="1326000"/>
          </a:xfrm>
        </p:grpSpPr>
        <p:sp>
          <p:nvSpPr>
            <p:cNvPr id="143" name="Google Shape;143;p14"/>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49" name="Google Shape;149;p14"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150" name="Google Shape;150;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151" name="Google Shape;151;p14"/>
          <p:cNvGrpSpPr/>
          <p:nvPr/>
        </p:nvGrpSpPr>
        <p:grpSpPr>
          <a:xfrm>
            <a:off x="2389632" y="1355788"/>
            <a:ext cx="1828806" cy="1326000"/>
            <a:chOff x="2523744" y="1355788"/>
            <a:chExt cx="1828806" cy="1326000"/>
          </a:xfrm>
        </p:grpSpPr>
        <p:sp>
          <p:nvSpPr>
            <p:cNvPr id="152" name="Google Shape;152;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53" name="Google Shape;153;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54" name="Google Shape;154;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155" name="Google Shape;155;p14"/>
          <p:cNvGrpSpPr/>
          <p:nvPr/>
        </p:nvGrpSpPr>
        <p:grpSpPr>
          <a:xfrm>
            <a:off x="4831080" y="3017520"/>
            <a:ext cx="1828818" cy="1326000"/>
            <a:chOff x="4791438" y="1353312"/>
            <a:chExt cx="1828818" cy="1326000"/>
          </a:xfrm>
        </p:grpSpPr>
        <p:sp>
          <p:nvSpPr>
            <p:cNvPr id="156" name="Google Shape;156;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57" name="Google Shape;157;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58" name="Google Shape;158;p14"/>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159" name="Google Shape;159;p14"/>
          <p:cNvGrpSpPr/>
          <p:nvPr/>
        </p:nvGrpSpPr>
        <p:grpSpPr>
          <a:xfrm>
            <a:off x="284150" y="1354300"/>
            <a:ext cx="1831162" cy="1329000"/>
            <a:chOff x="207950" y="1354300"/>
            <a:chExt cx="1831162" cy="1329000"/>
          </a:xfrm>
        </p:grpSpPr>
        <p:sp>
          <p:nvSpPr>
            <p:cNvPr id="142" name="Google Shape;142;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60" name="Google Shape;160;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61" name="Google Shape;161;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162" name="Google Shape;162;p14"/>
          <p:cNvGrpSpPr/>
          <p:nvPr/>
        </p:nvGrpSpPr>
        <p:grpSpPr>
          <a:xfrm>
            <a:off x="6934200" y="3017520"/>
            <a:ext cx="1911096" cy="1326000"/>
            <a:chOff x="7040880" y="1350438"/>
            <a:chExt cx="1911096" cy="1326000"/>
          </a:xfrm>
        </p:grpSpPr>
        <p:sp>
          <p:nvSpPr>
            <p:cNvPr id="163" name="Google Shape;163;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6" name="Google Shape;146;p14"/>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64" name="Google Shape;164;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165" name="Google Shape;165;p14"/>
          <p:cNvGrpSpPr/>
          <p:nvPr/>
        </p:nvGrpSpPr>
        <p:grpSpPr>
          <a:xfrm>
            <a:off x="6595872" y="1353312"/>
            <a:ext cx="1828813" cy="1326000"/>
            <a:chOff x="5943588" y="3017520"/>
            <a:chExt cx="1828813" cy="1326000"/>
          </a:xfrm>
        </p:grpSpPr>
        <p:sp>
          <p:nvSpPr>
            <p:cNvPr id="166" name="Google Shape;166;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5" name="Google Shape;145;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167" name="Google Shape;167;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168" name="Google Shape;168;p14"/>
          <p:cNvCxnSpPr>
            <a:stCxn id="152" idx="3"/>
            <a:endCxn id="169" idx="0"/>
          </p:cNvCxnSpPr>
          <p:nvPr/>
        </p:nvCxnSpPr>
        <p:spPr>
          <a:xfrm flipH="1">
            <a:off x="3642432" y="2018788"/>
            <a:ext cx="576000" cy="1001100"/>
          </a:xfrm>
          <a:prstGeom prst="bentConnector4">
            <a:avLst>
              <a:gd fmla="val -24803" name="adj1"/>
              <a:gd fmla="val 83111" name="adj2"/>
            </a:avLst>
          </a:prstGeom>
          <a:noFill/>
          <a:ln cap="flat" cmpd="sng" w="19050">
            <a:solidFill>
              <a:srgbClr val="CCCCCC"/>
            </a:solidFill>
            <a:prstDash val="dash"/>
            <a:round/>
            <a:headEnd len="med" w="med" type="none"/>
            <a:tailEnd len="med" w="med" type="none"/>
          </a:ln>
        </p:spPr>
      </p:cxnSp>
      <p:grpSp>
        <p:nvGrpSpPr>
          <p:cNvPr id="170" name="Google Shape;170;p14"/>
          <p:cNvGrpSpPr/>
          <p:nvPr/>
        </p:nvGrpSpPr>
        <p:grpSpPr>
          <a:xfrm>
            <a:off x="2727960" y="3019838"/>
            <a:ext cx="1828800" cy="1326000"/>
            <a:chOff x="3657600" y="3019838"/>
            <a:chExt cx="1828800" cy="1326000"/>
          </a:xfrm>
        </p:grpSpPr>
        <p:sp>
          <p:nvSpPr>
            <p:cNvPr id="169" name="Google Shape;169;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71" name="Google Shape;171;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72" name="Google Shape;172;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173" name="Google Shape;173;p14"/>
          <p:cNvGrpSpPr/>
          <p:nvPr/>
        </p:nvGrpSpPr>
        <p:grpSpPr>
          <a:xfrm>
            <a:off x="4492752" y="1353312"/>
            <a:ext cx="1828800" cy="1326000"/>
            <a:chOff x="3657600" y="3019838"/>
            <a:chExt cx="1828800" cy="1326000"/>
          </a:xfrm>
        </p:grpSpPr>
        <p:sp>
          <p:nvSpPr>
            <p:cNvPr id="174" name="Google Shape;174;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75" name="Google Shape;175;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76" name="Google Shape;176;p14"/>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177" name="Google Shape;177;p14"/>
          <p:cNvCxnSpPr>
            <a:endCxn id="172" idx="3"/>
          </p:cNvCxnSpPr>
          <p:nvPr/>
        </p:nvCxnSpPr>
        <p:spPr>
          <a:xfrm rot="5400000">
            <a:off x="4178160" y="3138345"/>
            <a:ext cx="923100" cy="165900"/>
          </a:xfrm>
          <a:prstGeom prst="bentConnector2">
            <a:avLst/>
          </a:prstGeom>
          <a:noFill/>
          <a:ln cap="flat" cmpd="sng" w="19050">
            <a:solidFill>
              <a:srgbClr val="CCCCCC"/>
            </a:solidFill>
            <a:prstDash val="dash"/>
            <a:round/>
            <a:headEnd len="med" w="med" type="none"/>
            <a:tailEnd len="med" w="med" type="none"/>
          </a:ln>
        </p:spPr>
      </p:cxnSp>
      <p:cxnSp>
        <p:nvCxnSpPr>
          <p:cNvPr id="178" name="Google Shape;178;p14"/>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
        <p:nvSpPr>
          <p:cNvPr id="179" name="Google Shape;179;p14"/>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80" name="Google Shape;180;p14"/>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81" name="Google Shape;181;p14"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5" name="Shape 185"/>
        <p:cNvGrpSpPr/>
        <p:nvPr/>
      </p:nvGrpSpPr>
      <p:grpSpPr>
        <a:xfrm>
          <a:off x="0" y="0"/>
          <a:ext cx="0" cy="0"/>
          <a:chOff x="0" y="0"/>
          <a:chExt cx="0" cy="0"/>
        </a:xfrm>
      </p:grpSpPr>
      <p:sp>
        <p:nvSpPr>
          <p:cNvPr id="186" name="Google Shape;186;p1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Sierpinski Triangle🔺</a:t>
            </a:r>
            <a:endParaRPr sz="2600">
              <a:solidFill>
                <a:srgbClr val="005047"/>
              </a:solidFill>
            </a:endParaRPr>
          </a:p>
        </p:txBody>
      </p:sp>
      <p:sp>
        <p:nvSpPr>
          <p:cNvPr id="187" name="Google Shape;187;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8" name="Google Shape;188;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4.18.2: Identifying Domain for a Function</a:t>
            </a:r>
            <a:endParaRPr/>
          </a:p>
        </p:txBody>
      </p:sp>
      <p:pic>
        <p:nvPicPr>
          <p:cNvPr id="189" name="Google Shape;189;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90" name="Google Shape;190;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91" name="Google Shape;191;p15"/>
          <p:cNvSpPr/>
          <p:nvPr/>
        </p:nvSpPr>
        <p:spPr>
          <a:xfrm>
            <a:off x="4779300" y="1160325"/>
            <a:ext cx="3907500" cy="1145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a:p>
            <a:pPr indent="0" lvl="0" marL="0" rtl="0" algn="l">
              <a:spcBef>
                <a:spcPts val="500"/>
              </a:spcBef>
              <a:spcAft>
                <a:spcPts val="0"/>
              </a:spcAft>
              <a:buNone/>
            </a:pPr>
            <a:r>
              <a:rPr lang="en" sz="1500">
                <a:latin typeface="Calibri"/>
                <a:ea typeface="Calibri"/>
                <a:cs typeface="Calibri"/>
                <a:sym typeface="Calibri"/>
              </a:rPr>
              <a:t>“Whose equation do you think is correct?”</a:t>
            </a:r>
            <a:endParaRPr sz="1500">
              <a:latin typeface="Calibri"/>
              <a:ea typeface="Calibri"/>
              <a:cs typeface="Calibri"/>
              <a:sym typeface="Calibri"/>
            </a:endParaRPr>
          </a:p>
          <a:p>
            <a:pPr indent="0" lvl="0" marL="0" rtl="0" algn="l">
              <a:spcBef>
                <a:spcPts val="500"/>
              </a:spcBef>
              <a:spcAft>
                <a:spcPts val="0"/>
              </a:spcAft>
              <a:buNone/>
            </a:pPr>
            <a:r>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Stronger and Clearer Each Time</a:t>
            </a:r>
            <a:endParaRPr sz="1000">
              <a:latin typeface="Calibri"/>
              <a:ea typeface="Calibri"/>
              <a:cs typeface="Calibri"/>
              <a:sym typeface="Calibri"/>
            </a:endParaRPr>
          </a:p>
        </p:txBody>
      </p:sp>
      <p:sp>
        <p:nvSpPr>
          <p:cNvPr id="192" name="Google Shape;192;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Sierpinski Triangle🔺</a:t>
            </a:r>
            <a:endParaRPr>
              <a:solidFill>
                <a:srgbClr val="005047"/>
              </a:solidFill>
            </a:endParaRPr>
          </a:p>
        </p:txBody>
      </p:sp>
      <p:sp>
        <p:nvSpPr>
          <p:cNvPr id="198" name="Google Shape;198;p16"/>
          <p:cNvSpPr txBox="1"/>
          <p:nvPr>
            <p:ph idx="1" type="body"/>
          </p:nvPr>
        </p:nvSpPr>
        <p:spPr>
          <a:xfrm>
            <a:off x="311700" y="1000075"/>
            <a:ext cx="8570400" cy="12486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1000"/>
              </a:spcAft>
              <a:buNone/>
            </a:pPr>
            <a:r>
              <a:rPr lang="en"/>
              <a:t>A Sierpinski triangle can be created by starting with an equilateral triangle, breaking the triangle into 4 congruent equilateral triangles, and then removing the middle triangle. Starting from a single black equilateral triangle:</a:t>
            </a:r>
            <a:endParaRPr/>
          </a:p>
        </p:txBody>
      </p:sp>
      <p:sp>
        <p:nvSpPr>
          <p:cNvPr id="199" name="Google Shape;199;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0" name="Google Shape;200;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4.18.2: Identifying Domain for a Function</a:t>
            </a:r>
            <a:endParaRPr/>
          </a:p>
        </p:txBody>
      </p:sp>
      <p:sp>
        <p:nvSpPr>
          <p:cNvPr id="201" name="Google Shape;201;p16"/>
          <p:cNvSpPr txBox="1"/>
          <p:nvPr/>
        </p:nvSpPr>
        <p:spPr>
          <a:xfrm>
            <a:off x="310900" y="3016536"/>
            <a:ext cx="8225100" cy="467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Let </a:t>
            </a:r>
            <a:r>
              <a:rPr i="1" lang="en" sz="1800">
                <a:solidFill>
                  <a:srgbClr val="424242"/>
                </a:solidFill>
                <a:latin typeface="Calibri"/>
                <a:ea typeface="Calibri"/>
                <a:cs typeface="Calibri"/>
                <a:sym typeface="Calibri"/>
              </a:rPr>
              <a:t>S</a:t>
            </a:r>
            <a:r>
              <a:rPr lang="en" sz="1800">
                <a:solidFill>
                  <a:srgbClr val="424242"/>
                </a:solidFill>
                <a:latin typeface="Calibri"/>
                <a:ea typeface="Calibri"/>
                <a:cs typeface="Calibri"/>
                <a:sym typeface="Calibri"/>
              </a:rPr>
              <a:t> be the number of black triangles in Step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Define </a:t>
            </a:r>
            <a:r>
              <a:rPr i="1" lang="en" sz="1800">
                <a:solidFill>
                  <a:srgbClr val="424242"/>
                </a:solidFill>
                <a:latin typeface="Times New Roman"/>
                <a:ea typeface="Times New Roman"/>
                <a:cs typeface="Times New Roman"/>
                <a:sym typeface="Times New Roman"/>
              </a:rPr>
              <a:t>S</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recursively.</a:t>
            </a:r>
            <a:endParaRPr sz="1800">
              <a:solidFill>
                <a:srgbClr val="424242"/>
              </a:solidFill>
              <a:latin typeface="Calibri"/>
              <a:ea typeface="Calibri"/>
              <a:cs typeface="Calibri"/>
              <a:sym typeface="Calibri"/>
            </a:endParaRPr>
          </a:p>
        </p:txBody>
      </p:sp>
      <p:pic>
        <p:nvPicPr>
          <p:cNvPr descr="Four triangles from left to right show increasing fractal patterns: a solid triangle, then triangles divided into smaller white triangles, creating a Sierpinski triangle at different stages of iteration." id="202" name="Google Shape;202;p16"/>
          <p:cNvPicPr preferRelativeResize="0"/>
          <p:nvPr/>
        </p:nvPicPr>
        <p:blipFill>
          <a:blip r:embed="rId3">
            <a:alphaModFix/>
          </a:blip>
          <a:stretch>
            <a:fillRect/>
          </a:stretch>
        </p:blipFill>
        <p:spPr>
          <a:xfrm>
            <a:off x="954375" y="1890690"/>
            <a:ext cx="6686550" cy="1085850"/>
          </a:xfrm>
          <a:prstGeom prst="rect">
            <a:avLst/>
          </a:prstGeom>
          <a:noFill/>
          <a:ln>
            <a:noFill/>
          </a:ln>
        </p:spPr>
      </p:pic>
      <p:sp>
        <p:nvSpPr>
          <p:cNvPr id="203" name="Google Shape;203;p16">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04" name="Google Shape;204;p16"/>
          <p:cNvSpPr txBox="1"/>
          <p:nvPr/>
        </p:nvSpPr>
        <p:spPr>
          <a:xfrm>
            <a:off x="310900" y="3426886"/>
            <a:ext cx="7421400" cy="1072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Andre and Lin are asked to write an equation for </a:t>
            </a:r>
            <a:r>
              <a:rPr i="1" lang="en" sz="1800">
                <a:solidFill>
                  <a:srgbClr val="424242"/>
                </a:solidFill>
                <a:latin typeface="Times New Roman"/>
                <a:ea typeface="Times New Roman"/>
                <a:cs typeface="Times New Roman"/>
                <a:sym typeface="Times New Roman"/>
              </a:rPr>
              <a:t>S</a:t>
            </a:r>
            <a:r>
              <a:rPr lang="en" sz="1800">
                <a:solidFill>
                  <a:srgbClr val="424242"/>
                </a:solidFill>
                <a:latin typeface="Calibri"/>
                <a:ea typeface="Calibri"/>
                <a:cs typeface="Calibri"/>
                <a:sym typeface="Calibri"/>
              </a:rPr>
              <a:t> that isn’t recursive. Andre writes </a:t>
            </a:r>
            <a:r>
              <a:rPr i="1" lang="en" sz="1800">
                <a:solidFill>
                  <a:srgbClr val="424242"/>
                </a:solidFill>
                <a:latin typeface="Times New Roman"/>
                <a:ea typeface="Times New Roman"/>
                <a:cs typeface="Times New Roman"/>
                <a:sym typeface="Times New Roman"/>
              </a:rPr>
              <a:t>S</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 3</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for </a:t>
            </a:r>
            <a:r>
              <a:rPr i="1" lang="en" sz="1800">
                <a:solidFill>
                  <a:srgbClr val="424242"/>
                </a:solidFill>
                <a:latin typeface="Times New Roman"/>
                <a:ea typeface="Times New Roman"/>
                <a:cs typeface="Times New Roman"/>
                <a:sym typeface="Times New Roman"/>
              </a:rPr>
              <a:t>n</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0, while Lin writes </a:t>
            </a:r>
            <a:endParaRPr sz="1800">
              <a:solidFill>
                <a:srgbClr val="424242"/>
              </a:solidFill>
              <a:latin typeface="Calibri"/>
              <a:ea typeface="Calibri"/>
              <a:cs typeface="Calibri"/>
              <a:sym typeface="Calibri"/>
            </a:endParaRPr>
          </a:p>
          <a:p>
            <a:pPr indent="0" lvl="0" marL="457200" rtl="0" algn="l">
              <a:spcBef>
                <a:spcPts val="0"/>
              </a:spcBef>
              <a:spcAft>
                <a:spcPts val="0"/>
              </a:spcAft>
              <a:buNone/>
            </a:pPr>
            <a:r>
              <a:rPr i="1" lang="en" sz="1800">
                <a:solidFill>
                  <a:srgbClr val="424242"/>
                </a:solidFill>
                <a:latin typeface="Times New Roman"/>
                <a:ea typeface="Times New Roman"/>
                <a:cs typeface="Times New Roman"/>
                <a:sym typeface="Times New Roman"/>
              </a:rPr>
              <a:t>S</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 3</a:t>
            </a:r>
            <a:r>
              <a:rPr i="1" lang="en" sz="1800">
                <a:solidFill>
                  <a:srgbClr val="424242"/>
                </a:solidFill>
                <a:latin typeface="Times New Roman"/>
                <a:ea typeface="Times New Roman"/>
                <a:cs typeface="Times New Roman"/>
                <a:sym typeface="Times New Roman"/>
              </a:rPr>
              <a:t>n</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− 1 for </a:t>
            </a:r>
            <a:r>
              <a:rPr i="1" lang="en" sz="1800">
                <a:solidFill>
                  <a:srgbClr val="424242"/>
                </a:solidFill>
                <a:latin typeface="Times New Roman"/>
                <a:ea typeface="Times New Roman"/>
                <a:cs typeface="Times New Roman"/>
                <a:sym typeface="Times New Roman"/>
              </a:rPr>
              <a:t>n</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1. Whose equation do you think is correct? </a:t>
            </a:r>
            <a:endParaRPr sz="1800">
              <a:solidFill>
                <a:srgbClr val="424242"/>
              </a:solidFill>
              <a:latin typeface="Calibri"/>
              <a:ea typeface="Calibri"/>
              <a:cs typeface="Calibri"/>
              <a:sym typeface="Calibri"/>
            </a:endParaRPr>
          </a:p>
          <a:p>
            <a:pPr indent="0" lvl="0" marL="457200" rtl="0" algn="l">
              <a:spcBef>
                <a:spcPts val="0"/>
              </a:spcBef>
              <a:spcAft>
                <a:spcPts val="0"/>
              </a:spcAft>
              <a:buNone/>
            </a:pPr>
            <a:r>
              <a:rPr lang="en" sz="1800">
                <a:solidFill>
                  <a:srgbClr val="424242"/>
                </a:solidFill>
                <a:latin typeface="Calibri"/>
                <a:ea typeface="Calibri"/>
                <a:cs typeface="Calibri"/>
                <a:sym typeface="Calibri"/>
              </a:rPr>
              <a:t>Be prepared to show your reasoning.</a:t>
            </a:r>
            <a:endParaRPr sz="1800">
              <a:solidFill>
                <a:srgbClr val="42424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0" name="Google Shape;210;p17"/>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Learning About Sierpinski’s Triangle</a:t>
            </a:r>
            <a:endParaRPr b="1"/>
          </a:p>
        </p:txBody>
      </p:sp>
      <p:pic>
        <p:nvPicPr>
          <p:cNvPr descr="Four stages of a fractal triangle are shown above a table. The table lists terms 0 to 3 and the corresponding number of black triangles: 1, 3, 9, and 27. The background appears to be a chalkboard." id="211" name="Google Shape;211;p17" title="Screenshot 2025-07-21 163317.png">
            <a:hlinkClick r:id="rId4"/>
          </p:cNvPr>
          <p:cNvPicPr preferRelativeResize="0"/>
          <p:nvPr/>
        </p:nvPicPr>
        <p:blipFill rotWithShape="1">
          <a:blip r:embed="rId5">
            <a:alphaModFix/>
          </a:blip>
          <a:srcRect b="0" l="39" r="49" t="0"/>
          <a:stretch/>
        </p:blipFill>
        <p:spPr>
          <a:xfrm>
            <a:off x="1695488" y="482875"/>
            <a:ext cx="5753026" cy="32189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5" name="Shape 215"/>
        <p:cNvGrpSpPr/>
        <p:nvPr/>
      </p:nvGrpSpPr>
      <p:grpSpPr>
        <a:xfrm>
          <a:off x="0" y="0"/>
          <a:ext cx="0" cy="0"/>
          <a:chOff x="0" y="0"/>
          <a:chExt cx="0" cy="0"/>
        </a:xfrm>
      </p:grpSpPr>
      <p:sp>
        <p:nvSpPr>
          <p:cNvPr id="216" name="Google Shape;216;p18"/>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17" name="Google Shape;217;p18"/>
          <p:cNvSpPr txBox="1"/>
          <p:nvPr>
            <p:ph idx="1" type="body"/>
          </p:nvPr>
        </p:nvSpPr>
        <p:spPr>
          <a:xfrm>
            <a:off x="311700" y="1152475"/>
            <a:ext cx="48102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900"/>
              <a:t>Here is a geometric sequence. Find the missing terms.</a:t>
            </a:r>
            <a:endParaRPr sz="2900"/>
          </a:p>
          <a:p>
            <a:pPr indent="0" lvl="0" marL="0" rtl="0" algn="l">
              <a:lnSpc>
                <a:spcPct val="100000"/>
              </a:lnSpc>
              <a:spcBef>
                <a:spcPts val="1200"/>
              </a:spcBef>
              <a:spcAft>
                <a:spcPts val="0"/>
              </a:spcAft>
              <a:buNone/>
            </a:pPr>
            <a:r>
              <a:t/>
            </a:r>
            <a:endParaRPr sz="2900"/>
          </a:p>
          <a:p>
            <a:pPr indent="0" lvl="0" marL="0" rtl="0" algn="l">
              <a:lnSpc>
                <a:spcPct val="100000"/>
              </a:lnSpc>
              <a:spcBef>
                <a:spcPts val="1200"/>
              </a:spcBef>
              <a:spcAft>
                <a:spcPts val="1200"/>
              </a:spcAft>
              <a:buNone/>
            </a:pPr>
            <a:r>
              <a:rPr lang="en" sz="2900"/>
              <a:t>3, ____, 6, ____, 12, ____, 24</a:t>
            </a:r>
            <a:endParaRPr sz="2900"/>
          </a:p>
        </p:txBody>
      </p:sp>
      <p:sp>
        <p:nvSpPr>
          <p:cNvPr id="218" name="Google Shape;218;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9" name="Google Shape;219;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4.18.2: Identifying Domain for a Function</a:t>
            </a:r>
            <a:endParaRPr sz="1000"/>
          </a:p>
        </p:txBody>
      </p:sp>
      <p:pic>
        <p:nvPicPr>
          <p:cNvPr id="220" name="Google Shape;220;p18"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The image displays the words GEOMETRIC SEQUENCE in bold, dark letters, slanted upward." id="221" name="Google Shape;221;p18" title="ChatGPT Image Aug 6, 2025, 12_02_19 PM.png"/>
          <p:cNvPicPr preferRelativeResize="0"/>
          <p:nvPr/>
        </p:nvPicPr>
        <p:blipFill>
          <a:blip r:embed="rId4">
            <a:alphaModFix/>
          </a:blip>
          <a:stretch>
            <a:fillRect/>
          </a:stretch>
        </p:blipFill>
        <p:spPr>
          <a:xfrm>
            <a:off x="5242875" y="509950"/>
            <a:ext cx="3443917" cy="344391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cxnSp>
        <p:nvCxnSpPr>
          <p:cNvPr id="226" name="Google Shape;226;p19"/>
          <p:cNvCxnSpPr/>
          <p:nvPr/>
        </p:nvCxnSpPr>
        <p:spPr>
          <a:xfrm flipH="1">
            <a:off x="5715144" y="2018788"/>
            <a:ext cx="466200" cy="1001100"/>
          </a:xfrm>
          <a:prstGeom prst="bentConnector4">
            <a:avLst>
              <a:gd fmla="val -51078" name="adj1"/>
              <a:gd fmla="val 83111" name="adj2"/>
            </a:avLst>
          </a:prstGeom>
          <a:noFill/>
          <a:ln cap="flat" cmpd="sng" w="19050">
            <a:solidFill>
              <a:srgbClr val="CCCCCC"/>
            </a:solidFill>
            <a:prstDash val="dash"/>
            <a:round/>
            <a:headEnd len="med" w="med" type="none"/>
            <a:tailEnd len="med" w="med" type="none"/>
          </a:ln>
        </p:spPr>
      </p:cxnSp>
      <p:cxnSp>
        <p:nvCxnSpPr>
          <p:cNvPr id="227" name="Google Shape;227;p19"/>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228" name="Google Shape;228;p1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229" name="Google Shape;229;p19"/>
          <p:cNvCxnSpPr>
            <a:stCxn id="230" idx="2"/>
            <a:endCxn id="231"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232" name="Google Shape;232;p19"/>
          <p:cNvCxnSpPr>
            <a:stCxn id="233" idx="3"/>
            <a:endCxn id="234"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235" name="Google Shape;235;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236" name="Google Shape;236;p19"/>
          <p:cNvGrpSpPr/>
          <p:nvPr/>
        </p:nvGrpSpPr>
        <p:grpSpPr>
          <a:xfrm>
            <a:off x="624840" y="3019838"/>
            <a:ext cx="1828800" cy="1326000"/>
            <a:chOff x="1371600" y="3019838"/>
            <a:chExt cx="1828800" cy="1326000"/>
          </a:xfrm>
        </p:grpSpPr>
        <p:sp>
          <p:nvSpPr>
            <p:cNvPr id="231" name="Google Shape;231;p19"/>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37" name="Google Shape;237;p19"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238" name="Google Shape;238;p1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239" name="Google Shape;239;p19"/>
          <p:cNvGrpSpPr/>
          <p:nvPr/>
        </p:nvGrpSpPr>
        <p:grpSpPr>
          <a:xfrm>
            <a:off x="2389632" y="1355788"/>
            <a:ext cx="1828806" cy="1326000"/>
            <a:chOff x="2523744" y="1355788"/>
            <a:chExt cx="1828806" cy="1326000"/>
          </a:xfrm>
        </p:grpSpPr>
        <p:sp>
          <p:nvSpPr>
            <p:cNvPr id="240" name="Google Shape;240;p19"/>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41" name="Google Shape;241;p19"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242" name="Google Shape;242;p1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243" name="Google Shape;243;p19"/>
          <p:cNvGrpSpPr/>
          <p:nvPr/>
        </p:nvGrpSpPr>
        <p:grpSpPr>
          <a:xfrm>
            <a:off x="4831080" y="3017520"/>
            <a:ext cx="1828818" cy="1326000"/>
            <a:chOff x="4791438" y="1353312"/>
            <a:chExt cx="1828818" cy="1326000"/>
          </a:xfrm>
        </p:grpSpPr>
        <p:sp>
          <p:nvSpPr>
            <p:cNvPr id="244" name="Google Shape;244;p19"/>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45" name="Google Shape;245;p19"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246" name="Google Shape;246;p19"/>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247" name="Google Shape;247;p19"/>
          <p:cNvGrpSpPr/>
          <p:nvPr/>
        </p:nvGrpSpPr>
        <p:grpSpPr>
          <a:xfrm>
            <a:off x="284150" y="1354300"/>
            <a:ext cx="1831162" cy="1329000"/>
            <a:chOff x="207950" y="1354300"/>
            <a:chExt cx="1831162" cy="1329000"/>
          </a:xfrm>
        </p:grpSpPr>
        <p:sp>
          <p:nvSpPr>
            <p:cNvPr id="230" name="Google Shape;230;p1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48" name="Google Shape;248;p19"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249" name="Google Shape;249;p1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250" name="Google Shape;250;p19"/>
          <p:cNvGrpSpPr/>
          <p:nvPr/>
        </p:nvGrpSpPr>
        <p:grpSpPr>
          <a:xfrm>
            <a:off x="6934200" y="3017520"/>
            <a:ext cx="1911096" cy="1326000"/>
            <a:chOff x="7040880" y="1350438"/>
            <a:chExt cx="1911096" cy="1326000"/>
          </a:xfrm>
        </p:grpSpPr>
        <p:sp>
          <p:nvSpPr>
            <p:cNvPr id="251" name="Google Shape;251;p19"/>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4" name="Google Shape;234;p19"/>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52" name="Google Shape;252;p19"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253" name="Google Shape;253;p19"/>
          <p:cNvGrpSpPr/>
          <p:nvPr/>
        </p:nvGrpSpPr>
        <p:grpSpPr>
          <a:xfrm>
            <a:off x="6595872" y="1353312"/>
            <a:ext cx="1828813" cy="1326000"/>
            <a:chOff x="5943588" y="3017520"/>
            <a:chExt cx="1828813" cy="1326000"/>
          </a:xfrm>
        </p:grpSpPr>
        <p:sp>
          <p:nvSpPr>
            <p:cNvPr id="254" name="Google Shape;254;p19"/>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3" name="Google Shape;233;p1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255" name="Google Shape;255;p19"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256" name="Google Shape;256;p19"/>
          <p:cNvCxnSpPr>
            <a:stCxn id="240" idx="3"/>
            <a:endCxn id="257" idx="0"/>
          </p:cNvCxnSpPr>
          <p:nvPr/>
        </p:nvCxnSpPr>
        <p:spPr>
          <a:xfrm flipH="1">
            <a:off x="3642432" y="2018788"/>
            <a:ext cx="576000" cy="1001100"/>
          </a:xfrm>
          <a:prstGeom prst="bentConnector4">
            <a:avLst>
              <a:gd fmla="val -24803" name="adj1"/>
              <a:gd fmla="val 83111" name="adj2"/>
            </a:avLst>
          </a:prstGeom>
          <a:noFill/>
          <a:ln cap="flat" cmpd="sng" w="19050">
            <a:solidFill>
              <a:srgbClr val="CCCCCC"/>
            </a:solidFill>
            <a:prstDash val="dash"/>
            <a:round/>
            <a:headEnd len="med" w="med" type="none"/>
            <a:tailEnd len="med" w="med" type="none"/>
          </a:ln>
        </p:spPr>
      </p:cxnSp>
      <p:grpSp>
        <p:nvGrpSpPr>
          <p:cNvPr id="258" name="Google Shape;258;p19"/>
          <p:cNvGrpSpPr/>
          <p:nvPr/>
        </p:nvGrpSpPr>
        <p:grpSpPr>
          <a:xfrm>
            <a:off x="2727960" y="3019838"/>
            <a:ext cx="1828800" cy="1326000"/>
            <a:chOff x="3657600" y="3019838"/>
            <a:chExt cx="1828800" cy="1326000"/>
          </a:xfrm>
        </p:grpSpPr>
        <p:sp>
          <p:nvSpPr>
            <p:cNvPr id="257" name="Google Shape;257;p19"/>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59" name="Google Shape;259;p19"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260" name="Google Shape;260;p1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261" name="Google Shape;261;p19"/>
          <p:cNvGrpSpPr/>
          <p:nvPr/>
        </p:nvGrpSpPr>
        <p:grpSpPr>
          <a:xfrm>
            <a:off x="4492752" y="1353312"/>
            <a:ext cx="1828800" cy="1326000"/>
            <a:chOff x="3657600" y="3019838"/>
            <a:chExt cx="1828800" cy="1326000"/>
          </a:xfrm>
        </p:grpSpPr>
        <p:sp>
          <p:nvSpPr>
            <p:cNvPr id="262" name="Google Shape;262;p19"/>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63" name="Google Shape;263;p19"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264" name="Google Shape;264;p19"/>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265" name="Google Shape;265;p19"/>
          <p:cNvCxnSpPr>
            <a:endCxn id="260" idx="3"/>
          </p:cNvCxnSpPr>
          <p:nvPr/>
        </p:nvCxnSpPr>
        <p:spPr>
          <a:xfrm rot="5400000">
            <a:off x="4178160" y="3138345"/>
            <a:ext cx="923100" cy="165900"/>
          </a:xfrm>
          <a:prstGeom prst="bentConnector2">
            <a:avLst/>
          </a:prstGeom>
          <a:noFill/>
          <a:ln cap="flat" cmpd="sng" w="19050">
            <a:solidFill>
              <a:srgbClr val="CCCCCC"/>
            </a:solidFill>
            <a:prstDash val="dash"/>
            <a:round/>
            <a:headEnd len="med" w="med" type="none"/>
            <a:tailEnd len="med" w="med" type="none"/>
          </a:ln>
        </p:spPr>
      </p:cxnSp>
      <p:cxnSp>
        <p:nvCxnSpPr>
          <p:cNvPr id="266" name="Google Shape;266;p19"/>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
        <p:nvSpPr>
          <p:cNvPr id="267" name="Google Shape;267;p19"/>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68" name="Google Shape;268;p19"/>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269" name="Google Shape;269;p19"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270" name="Google Shape;270;p19"/>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1" name="Google Shape;271;p19"/>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272" name="Google Shape;272;p19"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6" name="Shape 276"/>
        <p:cNvGrpSpPr/>
        <p:nvPr/>
      </p:nvGrpSpPr>
      <p:grpSpPr>
        <a:xfrm>
          <a:off x="0" y="0"/>
          <a:ext cx="0" cy="0"/>
          <a:chOff x="0" y="0"/>
          <a:chExt cx="0" cy="0"/>
        </a:xfrm>
      </p:grpSpPr>
      <p:sp>
        <p:nvSpPr>
          <p:cNvPr id="277" name="Google Shape;277;p2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200"/>
              <a:t>Learning Strategies</a:t>
            </a:r>
            <a:r>
              <a:rPr lang="en" sz="2200"/>
              <a:t> - Cutting Up Paper</a:t>
            </a:r>
            <a:r>
              <a:rPr lang="en"/>
              <a:t> ✂️</a:t>
            </a:r>
            <a:endParaRPr sz="2200">
              <a:solidFill>
                <a:srgbClr val="005047"/>
              </a:solidFill>
            </a:endParaRPr>
          </a:p>
        </p:txBody>
      </p:sp>
      <p:sp>
        <p:nvSpPr>
          <p:cNvPr id="278" name="Google Shape;278;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4.18.3: Define an Arithmetic Sequence by the nth Term</a:t>
            </a:r>
            <a:endParaRPr/>
          </a:p>
        </p:txBody>
      </p:sp>
      <p:pic>
        <p:nvPicPr>
          <p:cNvPr id="280" name="Google Shape;280;p20"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81" name="Google Shape;281;p20"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82" name="Google Shape;282;p20"/>
          <p:cNvSpPr/>
          <p:nvPr/>
        </p:nvSpPr>
        <p:spPr>
          <a:xfrm>
            <a:off x="5034250" y="1292700"/>
            <a:ext cx="3652500" cy="1896300"/>
          </a:xfrm>
          <a:prstGeom prst="wedgeRoundRectCallout">
            <a:avLst>
              <a:gd fmla="val -59471" name="adj1"/>
              <a:gd fmla="val -18796"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We are going to break the class into small group discussion groups and you will choose a representative from your group to report back to the whole class</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Engagement</a:t>
            </a:r>
            <a:endParaRPr sz="1000">
              <a:latin typeface="Noto Sans Light"/>
              <a:ea typeface="Noto Sans Light"/>
              <a:cs typeface="Noto Sans Light"/>
              <a:sym typeface="Noto Sans Light"/>
            </a:endParaRPr>
          </a:p>
        </p:txBody>
      </p:sp>
      <p:sp>
        <p:nvSpPr>
          <p:cNvPr id="283" name="Google Shape;283;p20"/>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005047"/>
                </a:solidFill>
              </a:rPr>
              <a:t>Le</a:t>
            </a:r>
            <a:r>
              <a:rPr lang="en" sz="2200">
                <a:solidFill>
                  <a:srgbClr val="005047"/>
                </a:solidFill>
              </a:rPr>
              <a:t>arning Activity - </a:t>
            </a:r>
            <a:r>
              <a:rPr lang="en" sz="2200"/>
              <a:t>Cutting Up Paper</a:t>
            </a:r>
            <a:r>
              <a:rPr lang="en">
                <a:solidFill>
                  <a:srgbClr val="005047"/>
                </a:solidFill>
              </a:rPr>
              <a:t> </a:t>
            </a:r>
            <a:r>
              <a:rPr lang="en"/>
              <a:t>✂️</a:t>
            </a:r>
            <a:endParaRPr>
              <a:solidFill>
                <a:srgbClr val="005047"/>
              </a:solidFill>
            </a:endParaRPr>
          </a:p>
        </p:txBody>
      </p:sp>
      <p:sp>
        <p:nvSpPr>
          <p:cNvPr id="289" name="Google Shape;289;p21"/>
          <p:cNvSpPr txBox="1"/>
          <p:nvPr>
            <p:ph idx="1" type="body"/>
          </p:nvPr>
        </p:nvSpPr>
        <p:spPr>
          <a:xfrm>
            <a:off x="311700" y="915100"/>
            <a:ext cx="8564100" cy="13116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SzPts val="1500"/>
              <a:buAutoNum type="arabicPeriod"/>
            </a:pPr>
            <a:r>
              <a:rPr lang="en" sz="1500"/>
              <a:t>Clare starts with an 8x10 inch paper and repeatedly cuts it in half.</a:t>
            </a:r>
            <a:endParaRPr sz="1500"/>
          </a:p>
          <a:p>
            <a:pPr indent="-323850" lvl="1" marL="914400" rtl="0" algn="l">
              <a:lnSpc>
                <a:spcPct val="100000"/>
              </a:lnSpc>
              <a:spcBef>
                <a:spcPts val="0"/>
              </a:spcBef>
              <a:spcAft>
                <a:spcPts val="0"/>
              </a:spcAft>
              <a:buSzPts val="1500"/>
              <a:buAutoNum type="alphaLcPeriod"/>
            </a:pPr>
            <a:r>
              <a:rPr lang="en" sz="1500"/>
              <a:t>Instead of writing a recursive definition, Clare writes </a:t>
            </a:r>
            <a:r>
              <a:rPr i="1" lang="en" sz="1500">
                <a:latin typeface="Times New Roman"/>
                <a:ea typeface="Times New Roman"/>
                <a:cs typeface="Times New Roman"/>
                <a:sym typeface="Times New Roman"/>
              </a:rPr>
              <a:t>C</a:t>
            </a:r>
            <a:r>
              <a:rPr lang="en" sz="1500"/>
              <a:t>(</a:t>
            </a:r>
            <a:r>
              <a:rPr i="1" lang="en" sz="1500">
                <a:latin typeface="Times New Roman"/>
                <a:ea typeface="Times New Roman"/>
                <a:cs typeface="Times New Roman"/>
                <a:sym typeface="Times New Roman"/>
              </a:rPr>
              <a:t>n</a:t>
            </a:r>
            <a:r>
              <a:rPr lang="en" sz="1500"/>
              <a:t>) = 80⋅(1/2)</a:t>
            </a:r>
            <a:r>
              <a:rPr baseline="30000" i="1" lang="en" sz="1500">
                <a:latin typeface="Times New Roman"/>
                <a:ea typeface="Times New Roman"/>
                <a:cs typeface="Times New Roman"/>
                <a:sym typeface="Times New Roman"/>
              </a:rPr>
              <a:t>n</a:t>
            </a:r>
            <a:r>
              <a:rPr lang="en" sz="1500"/>
              <a:t>, where </a:t>
            </a:r>
            <a:r>
              <a:rPr i="1" lang="en" sz="1500">
                <a:latin typeface="Times New Roman"/>
                <a:ea typeface="Times New Roman"/>
                <a:cs typeface="Times New Roman"/>
                <a:sym typeface="Times New Roman"/>
              </a:rPr>
              <a:t>C</a:t>
            </a:r>
            <a:r>
              <a:rPr lang="en" sz="1500"/>
              <a:t> is the area, in square inches, of the paper after </a:t>
            </a:r>
            <a:r>
              <a:rPr i="1" lang="en" sz="1500">
                <a:latin typeface="Times New Roman"/>
                <a:ea typeface="Times New Roman"/>
                <a:cs typeface="Times New Roman"/>
                <a:sym typeface="Times New Roman"/>
              </a:rPr>
              <a:t>n</a:t>
            </a:r>
            <a:r>
              <a:rPr lang="en" sz="1500"/>
              <a:t> cuts. Explain where the terms in her expression came from.</a:t>
            </a:r>
            <a:endParaRPr sz="1500"/>
          </a:p>
          <a:p>
            <a:pPr indent="-323850" lvl="1" marL="914400" rtl="0" algn="l">
              <a:lnSpc>
                <a:spcPct val="100000"/>
              </a:lnSpc>
              <a:spcBef>
                <a:spcPts val="400"/>
              </a:spcBef>
              <a:spcAft>
                <a:spcPts val="0"/>
              </a:spcAft>
              <a:buSzPts val="1500"/>
              <a:buAutoNum type="alphaLcPeriod"/>
            </a:pPr>
            <a:r>
              <a:rPr lang="en" sz="1500"/>
              <a:t>Approximately what is the area of the paper after 10 cuts?</a:t>
            </a:r>
            <a:endParaRPr sz="1500"/>
          </a:p>
          <a:p>
            <a:pPr indent="0" lvl="0" marL="0" rtl="0" algn="l">
              <a:lnSpc>
                <a:spcPct val="100000"/>
              </a:lnSpc>
              <a:spcBef>
                <a:spcPts val="400"/>
              </a:spcBef>
              <a:spcAft>
                <a:spcPts val="0"/>
              </a:spcAft>
              <a:buNone/>
            </a:pPr>
            <a:r>
              <a:t/>
            </a:r>
            <a:endParaRPr sz="1700"/>
          </a:p>
          <a:p>
            <a:pPr indent="0" lvl="0" marL="0" rtl="0" algn="l">
              <a:lnSpc>
                <a:spcPct val="100000"/>
              </a:lnSpc>
              <a:spcBef>
                <a:spcPts val="0"/>
              </a:spcBef>
              <a:spcAft>
                <a:spcPts val="1200"/>
              </a:spcAft>
              <a:buSzPts val="605"/>
              <a:buNone/>
            </a:pPr>
            <a:r>
              <a:t/>
            </a:r>
            <a:endParaRPr sz="1700"/>
          </a:p>
        </p:txBody>
      </p:sp>
      <p:sp>
        <p:nvSpPr>
          <p:cNvPr id="290" name="Google Shape;290;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1" name="Google Shape;291;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4.18.3: Define an Arithmetic Sequence by the nth Term</a:t>
            </a:r>
            <a:endParaRPr/>
          </a:p>
        </p:txBody>
      </p:sp>
      <p:sp>
        <p:nvSpPr>
          <p:cNvPr id="292" name="Google Shape;292;p21"/>
          <p:cNvSpPr txBox="1"/>
          <p:nvPr/>
        </p:nvSpPr>
        <p:spPr>
          <a:xfrm>
            <a:off x="311700" y="1980875"/>
            <a:ext cx="5284200" cy="24369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424242"/>
              </a:buClr>
              <a:buSzPts val="1500"/>
              <a:buFont typeface="Calibri"/>
              <a:buAutoNum type="arabicPeriod" startAt="2"/>
            </a:pPr>
            <a:r>
              <a:rPr lang="en" sz="1500">
                <a:solidFill>
                  <a:srgbClr val="424242"/>
                </a:solidFill>
                <a:latin typeface="Calibri"/>
                <a:ea typeface="Calibri"/>
                <a:cs typeface="Calibri"/>
                <a:sym typeface="Calibri"/>
              </a:rPr>
              <a:t>Kiran starts with an 8x10 inch paper and repeatedly cuts away 1 inch from the width.</a:t>
            </a:r>
            <a:endParaRPr sz="1500">
              <a:solidFill>
                <a:srgbClr val="424242"/>
              </a:solidFill>
              <a:latin typeface="Calibri"/>
              <a:ea typeface="Calibri"/>
              <a:cs typeface="Calibri"/>
              <a:sym typeface="Calibri"/>
            </a:endParaRPr>
          </a:p>
          <a:p>
            <a:pPr indent="-323850" lvl="1" marL="914400" rtl="0" algn="l">
              <a:spcBef>
                <a:spcPts val="1000"/>
              </a:spcBef>
              <a:spcAft>
                <a:spcPts val="0"/>
              </a:spcAft>
              <a:buClr>
                <a:srgbClr val="424242"/>
              </a:buClr>
              <a:buSzPts val="1500"/>
              <a:buFont typeface="Calibri"/>
              <a:buAutoNum type="alphaLcPeriod"/>
            </a:pPr>
            <a:r>
              <a:rPr lang="en" sz="1500">
                <a:solidFill>
                  <a:srgbClr val="424242"/>
                </a:solidFill>
                <a:latin typeface="Calibri"/>
                <a:ea typeface="Calibri"/>
                <a:cs typeface="Calibri"/>
                <a:sym typeface="Calibri"/>
              </a:rPr>
              <a:t>Complete the table for the area of Kiran’s paper </a:t>
            </a:r>
            <a:r>
              <a:rPr i="1" lang="en" sz="1500">
                <a:solidFill>
                  <a:srgbClr val="424242"/>
                </a:solidFill>
                <a:latin typeface="Times New Roman"/>
                <a:ea typeface="Times New Roman"/>
                <a:cs typeface="Times New Roman"/>
                <a:sym typeface="Times New Roman"/>
              </a:rPr>
              <a:t>K</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in square inches, after </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cuts.</a:t>
            </a:r>
            <a:endParaRPr sz="1500">
              <a:solidFill>
                <a:srgbClr val="424242"/>
              </a:solidFill>
              <a:latin typeface="Calibri"/>
              <a:ea typeface="Calibri"/>
              <a:cs typeface="Calibri"/>
              <a:sym typeface="Calibri"/>
            </a:endParaRPr>
          </a:p>
          <a:p>
            <a:pPr indent="-323850" lvl="1" marL="914400" rtl="0" algn="l">
              <a:spcBef>
                <a:spcPts val="1000"/>
              </a:spcBef>
              <a:spcAft>
                <a:spcPts val="0"/>
              </a:spcAft>
              <a:buClr>
                <a:srgbClr val="424242"/>
              </a:buClr>
              <a:buSzPts val="1500"/>
              <a:buFont typeface="Calibri"/>
              <a:buAutoNum type="alphaLcPeriod"/>
            </a:pPr>
            <a:r>
              <a:rPr lang="en" sz="1500">
                <a:solidFill>
                  <a:srgbClr val="424242"/>
                </a:solidFill>
                <a:latin typeface="Calibri"/>
                <a:ea typeface="Calibri"/>
                <a:cs typeface="Calibri"/>
                <a:sym typeface="Calibri"/>
              </a:rPr>
              <a:t>Kiran says the area after 6 cuts, in square inches, is 80−8⋅6. Explain where the terms in her expression came from.</a:t>
            </a:r>
            <a:endParaRPr sz="1500">
              <a:solidFill>
                <a:srgbClr val="424242"/>
              </a:solidFill>
              <a:latin typeface="Calibri"/>
              <a:ea typeface="Calibri"/>
              <a:cs typeface="Calibri"/>
              <a:sym typeface="Calibri"/>
            </a:endParaRPr>
          </a:p>
          <a:p>
            <a:pPr indent="-323850" lvl="1" marL="914400" rtl="0" algn="l">
              <a:spcBef>
                <a:spcPts val="1000"/>
              </a:spcBef>
              <a:spcAft>
                <a:spcPts val="1000"/>
              </a:spcAft>
              <a:buClr>
                <a:srgbClr val="424242"/>
              </a:buClr>
              <a:buSzPts val="1500"/>
              <a:buFont typeface="Calibri"/>
              <a:buAutoNum type="alphaLcPeriod"/>
            </a:pPr>
            <a:r>
              <a:rPr lang="en" sz="1500">
                <a:solidFill>
                  <a:srgbClr val="424242"/>
                </a:solidFill>
                <a:latin typeface="Calibri"/>
                <a:ea typeface="Calibri"/>
                <a:cs typeface="Calibri"/>
                <a:sym typeface="Calibri"/>
              </a:rPr>
              <a:t>Write a definition for </a:t>
            </a:r>
            <a:r>
              <a:rPr i="1" lang="en" sz="1500">
                <a:solidFill>
                  <a:srgbClr val="424242"/>
                </a:solidFill>
                <a:latin typeface="Times New Roman"/>
                <a:ea typeface="Times New Roman"/>
                <a:cs typeface="Times New Roman"/>
                <a:sym typeface="Times New Roman"/>
              </a:rPr>
              <a:t>K</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that is not recursive.</a:t>
            </a:r>
            <a:endParaRPr sz="1500">
              <a:solidFill>
                <a:srgbClr val="424242"/>
              </a:solidFill>
              <a:latin typeface="Calibri"/>
              <a:ea typeface="Calibri"/>
              <a:cs typeface="Calibri"/>
              <a:sym typeface="Calibri"/>
            </a:endParaRPr>
          </a:p>
        </p:txBody>
      </p:sp>
      <p:graphicFrame>
        <p:nvGraphicFramePr>
          <p:cNvPr id="293" name="Google Shape;293;p21"/>
          <p:cNvGraphicFramePr/>
          <p:nvPr/>
        </p:nvGraphicFramePr>
        <p:xfrm>
          <a:off x="5503517" y="2226698"/>
          <a:ext cx="3000000" cy="3000000"/>
        </p:xfrm>
        <a:graphic>
          <a:graphicData uri="http://schemas.openxmlformats.org/drawingml/2006/table">
            <a:tbl>
              <a:tblPr>
                <a:noFill/>
                <a:tableStyleId>{131313A7-9279-485C-8846-CCED6F54E348}</a:tableStyleId>
              </a:tblPr>
              <a:tblGrid>
                <a:gridCol w="1098850"/>
                <a:gridCol w="2182525"/>
              </a:tblGrid>
              <a:tr h="305525">
                <a:tc>
                  <a:txBody>
                    <a:bodyPr/>
                    <a:lstStyle/>
                    <a:p>
                      <a:pPr indent="0" lvl="0" marL="0" rtl="0" algn="ctr">
                        <a:lnSpc>
                          <a:spcPct val="115000"/>
                        </a:lnSpc>
                        <a:spcBef>
                          <a:spcPts val="0"/>
                        </a:spcBef>
                        <a:spcAft>
                          <a:spcPts val="0"/>
                        </a:spcAft>
                        <a:buNone/>
                      </a:pPr>
                      <a:r>
                        <a:rPr b="1" i="1" lang="en" sz="1550">
                          <a:solidFill>
                            <a:srgbClr val="FFFFFF"/>
                          </a:solidFill>
                          <a:highlight>
                            <a:srgbClr val="0B5B51"/>
                          </a:highlight>
                          <a:latin typeface="Roboto"/>
                          <a:ea typeface="Roboto"/>
                          <a:cs typeface="Roboto"/>
                          <a:sym typeface="Roboto"/>
                        </a:rPr>
                        <a:t>n</a:t>
                      </a:r>
                      <a:endParaRPr b="1" i="1" sz="1550">
                        <a:solidFill>
                          <a:srgbClr val="FFFFFF"/>
                        </a:solidFill>
                        <a:highlight>
                          <a:srgbClr val="0B5B51"/>
                        </a:highlight>
                        <a:latin typeface="Roboto"/>
                        <a:ea typeface="Roboto"/>
                        <a:cs typeface="Roboto"/>
                        <a:sym typeface="Roboto"/>
                      </a:endParaRPr>
                    </a:p>
                  </a:txBody>
                  <a:tcPr marT="0" marB="0" marR="0" marL="0">
                    <a:lnB cap="flat" cmpd="sng" w="76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i="1" lang="en" sz="1550">
                          <a:solidFill>
                            <a:srgbClr val="FFFFFF"/>
                          </a:solidFill>
                          <a:highlight>
                            <a:srgbClr val="0B5B51"/>
                          </a:highlight>
                          <a:latin typeface="Roboto"/>
                          <a:ea typeface="Roboto"/>
                          <a:cs typeface="Roboto"/>
                          <a:sym typeface="Roboto"/>
                        </a:rPr>
                        <a:t>K</a:t>
                      </a:r>
                      <a:r>
                        <a:rPr b="1" lang="en" sz="1550">
                          <a:solidFill>
                            <a:srgbClr val="FFFFFF"/>
                          </a:solidFill>
                          <a:highlight>
                            <a:srgbClr val="0B5B51"/>
                          </a:highlight>
                          <a:latin typeface="Roboto"/>
                          <a:ea typeface="Roboto"/>
                          <a:cs typeface="Roboto"/>
                          <a:sym typeface="Roboto"/>
                        </a:rPr>
                        <a:t>(</a:t>
                      </a:r>
                      <a:r>
                        <a:rPr b="1" i="1" lang="en" sz="1550">
                          <a:solidFill>
                            <a:srgbClr val="FFFFFF"/>
                          </a:solidFill>
                          <a:highlight>
                            <a:srgbClr val="0B5B51"/>
                          </a:highlight>
                          <a:latin typeface="Roboto"/>
                          <a:ea typeface="Roboto"/>
                          <a:cs typeface="Roboto"/>
                          <a:sym typeface="Roboto"/>
                        </a:rPr>
                        <a:t>n</a:t>
                      </a:r>
                      <a:r>
                        <a:rPr b="1" lang="en" sz="1550">
                          <a:solidFill>
                            <a:srgbClr val="FFFFFF"/>
                          </a:solidFill>
                          <a:highlight>
                            <a:srgbClr val="0B5B51"/>
                          </a:highlight>
                          <a:latin typeface="Roboto"/>
                          <a:ea typeface="Roboto"/>
                          <a:cs typeface="Roboto"/>
                          <a:sym typeface="Roboto"/>
                        </a:rPr>
                        <a:t>)</a:t>
                      </a:r>
                      <a:endParaRPr b="1" sz="1550">
                        <a:solidFill>
                          <a:srgbClr val="FFFFFF"/>
                        </a:solidFill>
                        <a:highlight>
                          <a:srgbClr val="0B5B51"/>
                        </a:highlight>
                        <a:latin typeface="Roboto"/>
                        <a:ea typeface="Roboto"/>
                        <a:cs typeface="Roboto"/>
                        <a:sym typeface="Roboto"/>
                      </a:endParaRPr>
                    </a:p>
                  </a:txBody>
                  <a:tcPr marT="0" marB="0" marR="0" marL="0">
                    <a:lnB cap="flat" cmpd="sng" w="7625">
                      <a:solidFill>
                        <a:srgbClr val="0B5B51"/>
                      </a:solidFill>
                      <a:prstDash val="solid"/>
                      <a:round/>
                      <a:headEnd len="sm" w="sm" type="none"/>
                      <a:tailEnd len="sm" w="sm" type="none"/>
                    </a:lnB>
                    <a:solidFill>
                      <a:srgbClr val="0B5B51"/>
                    </a:solidFill>
                  </a:tcPr>
                </a:tc>
              </a:tr>
              <a:tr h="205550">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0</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80</a:t>
                      </a:r>
                      <a:endParaRPr sz="125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174600">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1</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195225">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2</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300">
                          <a:solidFill>
                            <a:srgbClr val="424242"/>
                          </a:solidFill>
                          <a:highlight>
                            <a:srgbClr val="FFFFFF"/>
                          </a:highlight>
                          <a:latin typeface="Roboto"/>
                          <a:ea typeface="Roboto"/>
                          <a:cs typeface="Roboto"/>
                          <a:sym typeface="Roboto"/>
                        </a:rPr>
                        <a:t>80 − 8 − 8 = 80 − 8(2) = 64</a:t>
                      </a:r>
                      <a:endParaRPr sz="130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26200">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3</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46825">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4</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15875">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5</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sz="1500"/>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graphicFrame>
        <p:nvGraphicFramePr>
          <p:cNvPr id="294" name="Google Shape;294;p21"/>
          <p:cNvGraphicFramePr/>
          <p:nvPr/>
        </p:nvGraphicFramePr>
        <p:xfrm>
          <a:off x="5504688" y="2231136"/>
          <a:ext cx="3000000" cy="3000000"/>
        </p:xfrm>
        <a:graphic>
          <a:graphicData uri="http://schemas.openxmlformats.org/drawingml/2006/table">
            <a:tbl>
              <a:tblPr>
                <a:noFill/>
                <a:tableStyleId>{131313A7-9279-485C-8846-CCED6F54E348}</a:tableStyleId>
              </a:tblPr>
              <a:tblGrid>
                <a:gridCol w="1098850"/>
                <a:gridCol w="2182525"/>
              </a:tblGrid>
              <a:tr h="305525">
                <a:tc>
                  <a:txBody>
                    <a:bodyPr/>
                    <a:lstStyle/>
                    <a:p>
                      <a:pPr indent="0" lvl="0" marL="0" rtl="0" algn="ctr">
                        <a:lnSpc>
                          <a:spcPct val="115000"/>
                        </a:lnSpc>
                        <a:spcBef>
                          <a:spcPts val="0"/>
                        </a:spcBef>
                        <a:spcAft>
                          <a:spcPts val="0"/>
                        </a:spcAft>
                        <a:buNone/>
                      </a:pPr>
                      <a:r>
                        <a:rPr b="1" i="1" lang="en" sz="1550">
                          <a:solidFill>
                            <a:srgbClr val="FFFFFF"/>
                          </a:solidFill>
                          <a:highlight>
                            <a:srgbClr val="0B5B51"/>
                          </a:highlight>
                          <a:latin typeface="Roboto"/>
                          <a:ea typeface="Roboto"/>
                          <a:cs typeface="Roboto"/>
                          <a:sym typeface="Roboto"/>
                        </a:rPr>
                        <a:t>n</a:t>
                      </a:r>
                      <a:endParaRPr b="1" i="1" sz="1550">
                        <a:solidFill>
                          <a:srgbClr val="FFFFFF"/>
                        </a:solidFill>
                        <a:highlight>
                          <a:srgbClr val="0B5B51"/>
                        </a:highlight>
                        <a:latin typeface="Roboto"/>
                        <a:ea typeface="Roboto"/>
                        <a:cs typeface="Roboto"/>
                        <a:sym typeface="Roboto"/>
                      </a:endParaRPr>
                    </a:p>
                  </a:txBody>
                  <a:tcPr marT="0" marB="0" marR="0" marL="0">
                    <a:lnB cap="flat" cmpd="sng" w="76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i="1" lang="en" sz="1550">
                          <a:solidFill>
                            <a:srgbClr val="FFFFFF"/>
                          </a:solidFill>
                          <a:highlight>
                            <a:srgbClr val="0B5B51"/>
                          </a:highlight>
                          <a:latin typeface="Roboto"/>
                          <a:ea typeface="Roboto"/>
                          <a:cs typeface="Roboto"/>
                          <a:sym typeface="Roboto"/>
                        </a:rPr>
                        <a:t>K</a:t>
                      </a:r>
                      <a:r>
                        <a:rPr b="1" lang="en" sz="1550">
                          <a:solidFill>
                            <a:srgbClr val="FFFFFF"/>
                          </a:solidFill>
                          <a:highlight>
                            <a:srgbClr val="0B5B51"/>
                          </a:highlight>
                          <a:latin typeface="Roboto"/>
                          <a:ea typeface="Roboto"/>
                          <a:cs typeface="Roboto"/>
                          <a:sym typeface="Roboto"/>
                        </a:rPr>
                        <a:t>(</a:t>
                      </a:r>
                      <a:r>
                        <a:rPr b="1" i="1" lang="en" sz="1550">
                          <a:solidFill>
                            <a:srgbClr val="FFFFFF"/>
                          </a:solidFill>
                          <a:highlight>
                            <a:srgbClr val="0B5B51"/>
                          </a:highlight>
                          <a:latin typeface="Roboto"/>
                          <a:ea typeface="Roboto"/>
                          <a:cs typeface="Roboto"/>
                          <a:sym typeface="Roboto"/>
                        </a:rPr>
                        <a:t>n</a:t>
                      </a:r>
                      <a:r>
                        <a:rPr b="1" lang="en" sz="1550">
                          <a:solidFill>
                            <a:srgbClr val="FFFFFF"/>
                          </a:solidFill>
                          <a:highlight>
                            <a:srgbClr val="0B5B51"/>
                          </a:highlight>
                          <a:latin typeface="Roboto"/>
                          <a:ea typeface="Roboto"/>
                          <a:cs typeface="Roboto"/>
                          <a:sym typeface="Roboto"/>
                        </a:rPr>
                        <a:t>)</a:t>
                      </a:r>
                      <a:endParaRPr b="1" sz="1550">
                        <a:solidFill>
                          <a:srgbClr val="FFFFFF"/>
                        </a:solidFill>
                        <a:highlight>
                          <a:srgbClr val="0B5B51"/>
                        </a:highlight>
                        <a:latin typeface="Roboto"/>
                        <a:ea typeface="Roboto"/>
                        <a:cs typeface="Roboto"/>
                        <a:sym typeface="Roboto"/>
                      </a:endParaRPr>
                    </a:p>
                  </a:txBody>
                  <a:tcPr marT="0" marB="0" marR="0" marL="0">
                    <a:lnB cap="flat" cmpd="sng" w="7625">
                      <a:solidFill>
                        <a:srgbClr val="0B5B51"/>
                      </a:solidFill>
                      <a:prstDash val="solid"/>
                      <a:round/>
                      <a:headEnd len="sm" w="sm" type="none"/>
                      <a:tailEnd len="sm" w="sm" type="none"/>
                    </a:lnB>
                    <a:solidFill>
                      <a:srgbClr val="0B5B51"/>
                    </a:solidFill>
                  </a:tcPr>
                </a:tc>
              </a:tr>
              <a:tr h="205550">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0</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80</a:t>
                      </a:r>
                      <a:endParaRPr sz="125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174600">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1</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72</a:t>
                      </a:r>
                      <a:endParaRPr sz="1500"/>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195225">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2</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300">
                          <a:solidFill>
                            <a:srgbClr val="424242"/>
                          </a:solidFill>
                          <a:highlight>
                            <a:srgbClr val="FFFFFF"/>
                          </a:highlight>
                          <a:latin typeface="Roboto"/>
                          <a:ea typeface="Roboto"/>
                          <a:cs typeface="Roboto"/>
                          <a:sym typeface="Roboto"/>
                        </a:rPr>
                        <a:t>64</a:t>
                      </a:r>
                      <a:endParaRPr sz="130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26200">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3</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56</a:t>
                      </a:r>
                      <a:endParaRPr sz="1500"/>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46825">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4</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48</a:t>
                      </a:r>
                      <a:endParaRPr sz="1500"/>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15875">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5</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40</a:t>
                      </a:r>
                      <a:endParaRPr sz="1500"/>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29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8" name="Shape 298"/>
        <p:cNvGrpSpPr/>
        <p:nvPr/>
      </p:nvGrpSpPr>
      <p:grpSpPr>
        <a:xfrm>
          <a:off x="0" y="0"/>
          <a:ext cx="0" cy="0"/>
          <a:chOff x="0" y="0"/>
          <a:chExt cx="0" cy="0"/>
        </a:xfrm>
      </p:grpSpPr>
      <p:sp>
        <p:nvSpPr>
          <p:cNvPr id="299" name="Google Shape;299;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Le</a:t>
            </a:r>
            <a:r>
              <a:rPr lang="en" sz="2200"/>
              <a:t>arning Activity - Cutting Up Paper</a:t>
            </a:r>
            <a:r>
              <a:rPr lang="en"/>
              <a:t> ✂️</a:t>
            </a:r>
            <a:endParaRPr/>
          </a:p>
        </p:txBody>
      </p:sp>
      <p:pic>
        <p:nvPicPr>
          <p:cNvPr id="300" name="Google Shape;300;p22"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1" name="Google Shape;301;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2" name="Google Shape;302;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4.18.3: Define an Arithmetic Sequence by the nth Term</a:t>
            </a:r>
            <a:endParaRPr sz="1000"/>
          </a:p>
        </p:txBody>
      </p:sp>
      <p:pic>
        <p:nvPicPr>
          <p:cNvPr descr="A table with two columns: n (number of cuts) and C(n) (area in square inches of each piece). The rows are: 0/80, 1/40, 2/20, 3/10, and 4/5." id="303" name="Google Shape;303;p22"/>
          <p:cNvPicPr preferRelativeResize="0"/>
          <p:nvPr/>
        </p:nvPicPr>
        <p:blipFill>
          <a:blip r:embed="rId4">
            <a:alphaModFix/>
          </a:blip>
          <a:stretch>
            <a:fillRect/>
          </a:stretch>
        </p:blipFill>
        <p:spPr>
          <a:xfrm>
            <a:off x="2341200" y="1197786"/>
            <a:ext cx="3912901" cy="341572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t>Le</a:t>
            </a:r>
            <a:r>
              <a:rPr lang="en" sz="2200"/>
              <a:t>arning Activity - Cutting Up Paper</a:t>
            </a:r>
            <a:r>
              <a:rPr lang="en"/>
              <a:t> ✂️</a:t>
            </a:r>
            <a:endParaRPr/>
          </a:p>
        </p:txBody>
      </p:sp>
      <p:sp>
        <p:nvSpPr>
          <p:cNvPr id="309" name="Google Shape;309;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0" name="Google Shape;310;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4.18.3: Define an Arithmetic Sequence by the nth Term</a:t>
            </a:r>
            <a:endParaRPr/>
          </a:p>
        </p:txBody>
      </p:sp>
      <p:sp>
        <p:nvSpPr>
          <p:cNvPr id="311" name="Google Shape;311;p23"/>
          <p:cNvSpPr txBox="1"/>
          <p:nvPr>
            <p:ph idx="1" type="body"/>
          </p:nvPr>
        </p:nvSpPr>
        <p:spPr>
          <a:xfrm>
            <a:off x="310900" y="1289225"/>
            <a:ext cx="3134700" cy="11790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SzPts val="1500"/>
              <a:buAutoNum type="arabicPeriod" startAt="3"/>
            </a:pPr>
            <a:r>
              <a:rPr lang="en" sz="1500"/>
              <a:t>Which is larger, </a:t>
            </a:r>
            <a:r>
              <a:rPr i="1" lang="en" sz="1500">
                <a:latin typeface="Times New Roman"/>
                <a:ea typeface="Times New Roman"/>
                <a:cs typeface="Times New Roman"/>
                <a:sym typeface="Times New Roman"/>
              </a:rPr>
              <a:t>K</a:t>
            </a:r>
            <a:r>
              <a:rPr lang="en" sz="1500"/>
              <a:t>(6) or </a:t>
            </a:r>
            <a:r>
              <a:rPr i="1" lang="en" sz="1500">
                <a:latin typeface="Times New Roman"/>
                <a:ea typeface="Times New Roman"/>
                <a:cs typeface="Times New Roman"/>
                <a:sym typeface="Times New Roman"/>
              </a:rPr>
              <a:t>C</a:t>
            </a:r>
            <a:r>
              <a:rPr lang="en" sz="1500"/>
              <a:t>(6)?</a:t>
            </a:r>
            <a:endParaRPr sz="1500"/>
          </a:p>
          <a:p>
            <a:pPr indent="-323850" lvl="0" marL="457200" rtl="0" algn="l">
              <a:lnSpc>
                <a:spcPct val="100000"/>
              </a:lnSpc>
              <a:spcBef>
                <a:spcPts val="1000"/>
              </a:spcBef>
              <a:spcAft>
                <a:spcPts val="0"/>
              </a:spcAft>
              <a:buSzPts val="1500"/>
              <a:buAutoNum type="arabicPeriod" startAt="3"/>
            </a:pPr>
            <a:r>
              <a:rPr lang="en" sz="1500"/>
              <a:t>Is </a:t>
            </a:r>
            <a:r>
              <a:rPr i="1" lang="en" sz="1500">
                <a:latin typeface="Times New Roman"/>
                <a:ea typeface="Times New Roman"/>
                <a:cs typeface="Times New Roman"/>
                <a:sym typeface="Times New Roman"/>
              </a:rPr>
              <a:t>K</a:t>
            </a:r>
            <a:r>
              <a:rPr lang="en" sz="1500"/>
              <a:t> arithmetic or geometric?</a:t>
            </a:r>
            <a:endParaRPr sz="1500"/>
          </a:p>
          <a:p>
            <a:pPr indent="-323850" lvl="0" marL="457200" rtl="0" algn="l">
              <a:lnSpc>
                <a:spcPct val="100000"/>
              </a:lnSpc>
              <a:spcBef>
                <a:spcPts val="1000"/>
              </a:spcBef>
              <a:spcAft>
                <a:spcPts val="1000"/>
              </a:spcAft>
              <a:buSzPts val="1500"/>
              <a:buAutoNum type="arabicPeriod" startAt="3"/>
            </a:pPr>
            <a:r>
              <a:rPr lang="en" sz="1500"/>
              <a:t>Is </a:t>
            </a:r>
            <a:r>
              <a:rPr i="1" lang="en" sz="1500">
                <a:latin typeface="Times New Roman"/>
                <a:ea typeface="Times New Roman"/>
                <a:cs typeface="Times New Roman"/>
                <a:sym typeface="Times New Roman"/>
              </a:rPr>
              <a:t>C</a:t>
            </a:r>
            <a:r>
              <a:rPr lang="en" sz="1500"/>
              <a:t> arithmetic or geometric?</a:t>
            </a:r>
            <a:endParaRPr sz="1500"/>
          </a:p>
        </p:txBody>
      </p:sp>
      <p:sp>
        <p:nvSpPr>
          <p:cNvPr id="312" name="Google Shape;312;p23"/>
          <p:cNvSpPr txBox="1"/>
          <p:nvPr/>
        </p:nvSpPr>
        <p:spPr>
          <a:xfrm>
            <a:off x="544150" y="2747350"/>
            <a:ext cx="8115300" cy="182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A recursive sequence defines each term using one or more previous terms. Given the </a:t>
            </a:r>
            <a:r>
              <a:rPr i="1" lang="en" sz="1600">
                <a:solidFill>
                  <a:schemeClr val="dk1"/>
                </a:solidFill>
                <a:latin typeface="Calibri"/>
                <a:ea typeface="Calibri"/>
                <a:cs typeface="Calibri"/>
                <a:sym typeface="Calibri"/>
              </a:rPr>
              <a:t>n</a:t>
            </a:r>
            <a:r>
              <a:rPr lang="en" sz="1600">
                <a:solidFill>
                  <a:schemeClr val="dk1"/>
                </a:solidFill>
                <a:latin typeface="Calibri"/>
                <a:ea typeface="Calibri"/>
                <a:cs typeface="Calibri"/>
                <a:sym typeface="Calibri"/>
              </a:rPr>
              <a:t>th term and the common difference or factor, you can find the (</a:t>
            </a:r>
            <a:r>
              <a:rPr i="1" lang="en" sz="1600">
                <a:solidFill>
                  <a:schemeClr val="dk1"/>
                </a:solidFill>
                <a:latin typeface="Calibri"/>
                <a:ea typeface="Calibri"/>
                <a:cs typeface="Calibri"/>
                <a:sym typeface="Calibri"/>
              </a:rPr>
              <a:t>n</a:t>
            </a:r>
            <a:r>
              <a:rPr lang="en" sz="1600">
                <a:solidFill>
                  <a:schemeClr val="dk1"/>
                </a:solidFill>
                <a:latin typeface="Calibri"/>
                <a:ea typeface="Calibri"/>
                <a:cs typeface="Calibri"/>
                <a:sym typeface="Calibri"/>
              </a:rPr>
              <a:t>+1)th term using a recursive formula.</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600">
              <a:solidFill>
                <a:schemeClr val="dk1"/>
              </a:solidFill>
              <a:latin typeface="Calibri"/>
              <a:ea typeface="Calibri"/>
              <a:cs typeface="Calibri"/>
              <a:sym typeface="Calibri"/>
            </a:endParaRPr>
          </a:p>
          <a:p>
            <a:pPr indent="0" lvl="0" marL="0" rtl="0" algn="l">
              <a:spcBef>
                <a:spcPts val="0"/>
              </a:spcBef>
              <a:spcAft>
                <a:spcPts val="0"/>
              </a:spcAft>
              <a:buNone/>
            </a:pPr>
            <a:r>
              <a:rPr lang="en" sz="1600">
                <a:solidFill>
                  <a:schemeClr val="dk1"/>
                </a:solidFill>
                <a:latin typeface="Calibri"/>
                <a:ea typeface="Calibri"/>
                <a:cs typeface="Calibri"/>
                <a:sym typeface="Calibri"/>
              </a:rPr>
              <a:t>Different definitions can produce the same sequence. For arithmetic and geometric sequences, explicit formulas provide a direct way to find any term.</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600">
              <a:solidFill>
                <a:schemeClr val="dk1"/>
              </a:solidFill>
              <a:latin typeface="Calibri"/>
              <a:ea typeface="Calibri"/>
              <a:cs typeface="Calibri"/>
              <a:sym typeface="Calibri"/>
            </a:endParaRPr>
          </a:p>
          <a:p>
            <a:pPr indent="0" lvl="0" marL="0" rtl="0" algn="l">
              <a:spcBef>
                <a:spcPts val="0"/>
              </a:spcBef>
              <a:spcAft>
                <a:spcPts val="0"/>
              </a:spcAft>
              <a:buNone/>
            </a:pPr>
            <a:r>
              <a:rPr b="1" lang="en" sz="1600">
                <a:solidFill>
                  <a:schemeClr val="dk1"/>
                </a:solidFill>
                <a:latin typeface="Calibri"/>
                <a:ea typeface="Calibri"/>
                <a:cs typeface="Calibri"/>
                <a:sym typeface="Calibri"/>
              </a:rPr>
              <a:t>These are called the </a:t>
            </a:r>
            <a:r>
              <a:rPr b="1" lang="en" sz="1600" u="sng">
                <a:solidFill>
                  <a:schemeClr val="dk1"/>
                </a:solidFill>
                <a:latin typeface="Calibri"/>
                <a:ea typeface="Calibri"/>
                <a:cs typeface="Calibri"/>
                <a:sym typeface="Calibri"/>
              </a:rPr>
              <a:t>nth term</a:t>
            </a:r>
            <a:r>
              <a:rPr b="1" lang="en" sz="1600">
                <a:solidFill>
                  <a:schemeClr val="dk1"/>
                </a:solidFill>
                <a:latin typeface="Calibri"/>
                <a:ea typeface="Calibri"/>
                <a:cs typeface="Calibri"/>
                <a:sym typeface="Calibri"/>
              </a:rPr>
              <a:t> or the </a:t>
            </a:r>
            <a:r>
              <a:rPr b="1" lang="en" sz="1600" u="sng">
                <a:solidFill>
                  <a:schemeClr val="dk1"/>
                </a:solidFill>
                <a:latin typeface="Calibri"/>
                <a:ea typeface="Calibri"/>
                <a:cs typeface="Calibri"/>
                <a:sym typeface="Calibri"/>
              </a:rPr>
              <a:t>general term</a:t>
            </a:r>
            <a:r>
              <a:rPr b="1" lang="en" sz="1600">
                <a:solidFill>
                  <a:schemeClr val="dk1"/>
                </a:solidFill>
                <a:latin typeface="Calibri"/>
                <a:ea typeface="Calibri"/>
                <a:cs typeface="Calibri"/>
                <a:sym typeface="Calibri"/>
              </a:rPr>
              <a:t> of the sequence.</a:t>
            </a:r>
            <a:endParaRPr b="1"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600">
              <a:solidFill>
                <a:schemeClr val="dk1"/>
              </a:solidFill>
              <a:latin typeface="Calibri"/>
              <a:ea typeface="Calibri"/>
              <a:cs typeface="Calibri"/>
              <a:sym typeface="Calibri"/>
            </a:endParaRPr>
          </a:p>
        </p:txBody>
      </p:sp>
      <p:sp>
        <p:nvSpPr>
          <p:cNvPr id="313" name="Google Shape;313;p23"/>
          <p:cNvSpPr txBox="1"/>
          <p:nvPr/>
        </p:nvSpPr>
        <p:spPr>
          <a:xfrm>
            <a:off x="3745300" y="1060625"/>
            <a:ext cx="4986900" cy="1611000"/>
          </a:xfrm>
          <a:prstGeom prst="rect">
            <a:avLst/>
          </a:prstGeom>
          <a:solidFill>
            <a:srgbClr val="0097A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FFFFFF"/>
                </a:solidFill>
                <a:latin typeface="Calibri"/>
                <a:ea typeface="Calibri"/>
                <a:cs typeface="Calibri"/>
                <a:sym typeface="Calibri"/>
              </a:rPr>
              <a:t>Arithmetic Sequence Formulas</a:t>
            </a:r>
            <a:endParaRPr b="1" sz="1600">
              <a:solidFill>
                <a:srgbClr val="FFFFFF"/>
              </a:solidFill>
              <a:latin typeface="Calibri"/>
              <a:ea typeface="Calibri"/>
              <a:cs typeface="Calibri"/>
              <a:sym typeface="Calibri"/>
            </a:endParaRPr>
          </a:p>
          <a:p>
            <a:pPr indent="0" lvl="0" marL="0" rtl="0" algn="l">
              <a:spcBef>
                <a:spcPts val="0"/>
              </a:spcBef>
              <a:spcAft>
                <a:spcPts val="0"/>
              </a:spcAft>
              <a:buNone/>
            </a:pPr>
            <a:r>
              <a:rPr lang="en" sz="1500">
                <a:solidFill>
                  <a:schemeClr val="lt1"/>
                </a:solidFill>
                <a:latin typeface="Calibri"/>
                <a:ea typeface="Calibri"/>
                <a:cs typeface="Calibri"/>
                <a:sym typeface="Calibri"/>
              </a:rPr>
              <a:t>Where </a:t>
            </a:r>
            <a:r>
              <a:rPr i="1" lang="en" sz="1500">
                <a:solidFill>
                  <a:schemeClr val="lt1"/>
                </a:solidFill>
                <a:latin typeface="Times New Roman"/>
                <a:ea typeface="Times New Roman"/>
                <a:cs typeface="Times New Roman"/>
                <a:sym typeface="Times New Roman"/>
              </a:rPr>
              <a:t>a</a:t>
            </a:r>
            <a:r>
              <a:rPr baseline="-25000" lang="en" sz="1500">
                <a:solidFill>
                  <a:schemeClr val="lt1"/>
                </a:solidFill>
                <a:latin typeface="Times New Roman"/>
                <a:ea typeface="Times New Roman"/>
                <a:cs typeface="Times New Roman"/>
                <a:sym typeface="Times New Roman"/>
              </a:rPr>
              <a:t>1</a:t>
            </a:r>
            <a:r>
              <a:rPr lang="en" sz="1500">
                <a:solidFill>
                  <a:schemeClr val="lt1"/>
                </a:solidFill>
                <a:latin typeface="Calibri"/>
                <a:ea typeface="Calibri"/>
                <a:cs typeface="Calibri"/>
                <a:sym typeface="Calibri"/>
              </a:rPr>
              <a:t> is the first term, </a:t>
            </a:r>
            <a:r>
              <a:rPr i="1" lang="en" sz="1500">
                <a:solidFill>
                  <a:schemeClr val="lt1"/>
                </a:solidFill>
                <a:latin typeface="Times New Roman"/>
                <a:ea typeface="Times New Roman"/>
                <a:cs typeface="Times New Roman"/>
                <a:sym typeface="Times New Roman"/>
              </a:rPr>
              <a:t>n</a:t>
            </a:r>
            <a:r>
              <a:rPr lang="en" sz="1500">
                <a:solidFill>
                  <a:schemeClr val="lt1"/>
                </a:solidFill>
                <a:latin typeface="Calibri"/>
                <a:ea typeface="Calibri"/>
                <a:cs typeface="Calibri"/>
                <a:sym typeface="Calibri"/>
              </a:rPr>
              <a:t> is the term you want, and </a:t>
            </a:r>
            <a:r>
              <a:rPr i="1" lang="en" sz="1500">
                <a:solidFill>
                  <a:schemeClr val="lt1"/>
                </a:solidFill>
                <a:latin typeface="Times New Roman"/>
                <a:ea typeface="Times New Roman"/>
                <a:cs typeface="Times New Roman"/>
                <a:sym typeface="Times New Roman"/>
              </a:rPr>
              <a:t>d</a:t>
            </a:r>
            <a:r>
              <a:rPr lang="en" sz="1500">
                <a:solidFill>
                  <a:schemeClr val="lt1"/>
                </a:solidFill>
                <a:latin typeface="Calibri"/>
                <a:ea typeface="Calibri"/>
                <a:cs typeface="Calibri"/>
                <a:sym typeface="Calibri"/>
              </a:rPr>
              <a:t> is the common difference.</a:t>
            </a:r>
            <a:endParaRPr sz="1500">
              <a:solidFill>
                <a:schemeClr val="lt1"/>
              </a:solidFill>
              <a:latin typeface="Calibri"/>
              <a:ea typeface="Calibri"/>
              <a:cs typeface="Calibri"/>
              <a:sym typeface="Calibri"/>
            </a:endParaRPr>
          </a:p>
          <a:p>
            <a:pPr indent="0" lvl="0" marL="0" rtl="0" algn="l">
              <a:spcBef>
                <a:spcPts val="1000"/>
              </a:spcBef>
              <a:spcAft>
                <a:spcPts val="0"/>
              </a:spcAft>
              <a:buNone/>
            </a:pPr>
            <a:r>
              <a:rPr b="1" lang="en" sz="1500">
                <a:solidFill>
                  <a:schemeClr val="lt1"/>
                </a:solidFill>
                <a:latin typeface="Calibri"/>
                <a:ea typeface="Calibri"/>
                <a:cs typeface="Calibri"/>
                <a:sym typeface="Calibri"/>
              </a:rPr>
              <a:t>Recursive Formula 			Explicit General Formula</a:t>
            </a:r>
            <a:endParaRPr b="1" sz="15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500">
                <a:solidFill>
                  <a:schemeClr val="lt1"/>
                </a:solidFill>
                <a:latin typeface="Times New Roman"/>
                <a:ea typeface="Times New Roman"/>
                <a:cs typeface="Times New Roman"/>
                <a:sym typeface="Times New Roman"/>
              </a:rPr>
              <a:t>a</a:t>
            </a:r>
            <a:r>
              <a:rPr baseline="-25000" i="1" lang="en" sz="1500">
                <a:solidFill>
                  <a:schemeClr val="lt1"/>
                </a:solidFill>
                <a:latin typeface="Times New Roman"/>
                <a:ea typeface="Times New Roman"/>
                <a:cs typeface="Times New Roman"/>
                <a:sym typeface="Times New Roman"/>
              </a:rPr>
              <a:t>n</a:t>
            </a:r>
            <a:r>
              <a:rPr i="1" lang="en" sz="1500">
                <a:solidFill>
                  <a:schemeClr val="lt1"/>
                </a:solidFill>
                <a:latin typeface="Calibri"/>
                <a:ea typeface="Calibri"/>
                <a:cs typeface="Calibri"/>
                <a:sym typeface="Calibri"/>
              </a:rPr>
              <a:t> </a:t>
            </a:r>
            <a:r>
              <a:rPr lang="en" sz="1500">
                <a:solidFill>
                  <a:schemeClr val="lt1"/>
                </a:solidFill>
                <a:latin typeface="Calibri"/>
                <a:ea typeface="Calibri"/>
                <a:cs typeface="Calibri"/>
                <a:sym typeface="Calibri"/>
              </a:rPr>
              <a:t>= </a:t>
            </a:r>
            <a:r>
              <a:rPr i="1" lang="en" sz="1500">
                <a:solidFill>
                  <a:schemeClr val="lt1"/>
                </a:solidFill>
                <a:latin typeface="Times New Roman"/>
                <a:ea typeface="Times New Roman"/>
                <a:cs typeface="Times New Roman"/>
                <a:sym typeface="Times New Roman"/>
              </a:rPr>
              <a:t>a</a:t>
            </a:r>
            <a:r>
              <a:rPr baseline="-25000" i="1" lang="en" sz="1500">
                <a:solidFill>
                  <a:schemeClr val="lt1"/>
                </a:solidFill>
                <a:latin typeface="Times New Roman"/>
                <a:ea typeface="Times New Roman"/>
                <a:cs typeface="Times New Roman"/>
                <a:sym typeface="Times New Roman"/>
              </a:rPr>
              <a:t>n</a:t>
            </a:r>
            <a:r>
              <a:rPr i="1" lang="en" sz="1500">
                <a:solidFill>
                  <a:schemeClr val="lt1"/>
                </a:solidFill>
                <a:latin typeface="Calibri"/>
                <a:ea typeface="Calibri"/>
                <a:cs typeface="Calibri"/>
                <a:sym typeface="Calibri"/>
              </a:rPr>
              <a:t> </a:t>
            </a:r>
            <a:r>
              <a:rPr baseline="-25000" lang="en" sz="1500">
                <a:solidFill>
                  <a:schemeClr val="lt1"/>
                </a:solidFill>
                <a:latin typeface="Calibri"/>
                <a:ea typeface="Calibri"/>
                <a:cs typeface="Calibri"/>
                <a:sym typeface="Calibri"/>
              </a:rPr>
              <a:t>− 1</a:t>
            </a:r>
            <a:r>
              <a:rPr lang="en" sz="1500">
                <a:solidFill>
                  <a:schemeClr val="lt1"/>
                </a:solidFill>
                <a:latin typeface="Calibri"/>
                <a:ea typeface="Calibri"/>
                <a:cs typeface="Calibri"/>
                <a:sym typeface="Calibri"/>
              </a:rPr>
              <a:t> + </a:t>
            </a:r>
            <a:r>
              <a:rPr i="1" lang="en" sz="1500">
                <a:solidFill>
                  <a:schemeClr val="lt1"/>
                </a:solidFill>
                <a:latin typeface="Times New Roman"/>
                <a:ea typeface="Times New Roman"/>
                <a:cs typeface="Times New Roman"/>
                <a:sym typeface="Times New Roman"/>
              </a:rPr>
              <a:t>d</a:t>
            </a:r>
            <a:r>
              <a:rPr lang="en" sz="1500">
                <a:solidFill>
                  <a:schemeClr val="lt1"/>
                </a:solidFill>
                <a:latin typeface="Calibri"/>
                <a:ea typeface="Calibri"/>
                <a:cs typeface="Calibri"/>
                <a:sym typeface="Calibri"/>
              </a:rPr>
              <a:t> 				</a:t>
            </a:r>
            <a:r>
              <a:rPr i="1" lang="en" sz="1500">
                <a:solidFill>
                  <a:schemeClr val="lt1"/>
                </a:solidFill>
                <a:latin typeface="Times New Roman"/>
                <a:ea typeface="Times New Roman"/>
                <a:cs typeface="Times New Roman"/>
                <a:sym typeface="Times New Roman"/>
              </a:rPr>
              <a:t>a</a:t>
            </a:r>
            <a:r>
              <a:rPr baseline="-25000" i="1" lang="en" sz="1500">
                <a:solidFill>
                  <a:schemeClr val="lt1"/>
                </a:solidFill>
                <a:latin typeface="Times New Roman"/>
                <a:ea typeface="Times New Roman"/>
                <a:cs typeface="Times New Roman"/>
                <a:sym typeface="Times New Roman"/>
              </a:rPr>
              <a:t>n</a:t>
            </a:r>
            <a:r>
              <a:rPr i="1" lang="en" sz="1500">
                <a:solidFill>
                  <a:schemeClr val="lt1"/>
                </a:solidFill>
                <a:latin typeface="Calibri"/>
                <a:ea typeface="Calibri"/>
                <a:cs typeface="Calibri"/>
                <a:sym typeface="Calibri"/>
              </a:rPr>
              <a:t> </a:t>
            </a:r>
            <a:r>
              <a:rPr lang="en" sz="1500">
                <a:solidFill>
                  <a:schemeClr val="lt1"/>
                </a:solidFill>
                <a:latin typeface="Calibri"/>
                <a:ea typeface="Calibri"/>
                <a:cs typeface="Calibri"/>
                <a:sym typeface="Calibri"/>
              </a:rPr>
              <a:t>= </a:t>
            </a:r>
            <a:r>
              <a:rPr i="1" lang="en" sz="1500">
                <a:solidFill>
                  <a:schemeClr val="lt1"/>
                </a:solidFill>
                <a:latin typeface="Times New Roman"/>
                <a:ea typeface="Times New Roman"/>
                <a:cs typeface="Times New Roman"/>
                <a:sym typeface="Times New Roman"/>
              </a:rPr>
              <a:t>a</a:t>
            </a:r>
            <a:r>
              <a:rPr baseline="-25000" lang="en" sz="1500">
                <a:solidFill>
                  <a:schemeClr val="lt1"/>
                </a:solidFill>
                <a:latin typeface="Times New Roman"/>
                <a:ea typeface="Times New Roman"/>
                <a:cs typeface="Times New Roman"/>
                <a:sym typeface="Times New Roman"/>
              </a:rPr>
              <a:t>1</a:t>
            </a:r>
            <a:r>
              <a:rPr lang="en" sz="1500">
                <a:solidFill>
                  <a:schemeClr val="lt1"/>
                </a:solidFill>
                <a:latin typeface="Calibri"/>
                <a:ea typeface="Calibri"/>
                <a:cs typeface="Calibri"/>
                <a:sym typeface="Calibri"/>
              </a:rPr>
              <a:t> + (</a:t>
            </a:r>
            <a:r>
              <a:rPr i="1" lang="en" sz="1500">
                <a:solidFill>
                  <a:schemeClr val="lt1"/>
                </a:solidFill>
                <a:latin typeface="Times New Roman"/>
                <a:ea typeface="Times New Roman"/>
                <a:cs typeface="Times New Roman"/>
                <a:sym typeface="Times New Roman"/>
              </a:rPr>
              <a:t>n</a:t>
            </a:r>
            <a:r>
              <a:rPr lang="en" sz="1500">
                <a:solidFill>
                  <a:schemeClr val="lt1"/>
                </a:solidFill>
                <a:latin typeface="Calibri"/>
                <a:ea typeface="Calibri"/>
                <a:cs typeface="Calibri"/>
                <a:sym typeface="Calibri"/>
              </a:rPr>
              <a:t>−1)</a:t>
            </a:r>
            <a:r>
              <a:rPr i="1" lang="en" sz="1500">
                <a:solidFill>
                  <a:schemeClr val="lt1"/>
                </a:solidFill>
                <a:latin typeface="Times New Roman"/>
                <a:ea typeface="Times New Roman"/>
                <a:cs typeface="Times New Roman"/>
                <a:sym typeface="Times New Roman"/>
              </a:rPr>
              <a:t>d</a:t>
            </a:r>
            <a:endParaRPr sz="1500">
              <a:solidFill>
                <a:schemeClr val="lt1"/>
              </a:solidFill>
              <a:latin typeface="Calibri"/>
              <a:ea typeface="Calibri"/>
              <a:cs typeface="Calibri"/>
              <a:sym typeface="Calibri"/>
            </a:endParaRPr>
          </a:p>
          <a:p>
            <a:pPr indent="0" lvl="0" marL="0" rtl="0" algn="l">
              <a:spcBef>
                <a:spcPts val="1000"/>
              </a:spcBef>
              <a:spcAft>
                <a:spcPts val="0"/>
              </a:spcAft>
              <a:buNone/>
            </a:pPr>
            <a:r>
              <a:t/>
            </a:r>
            <a:endParaRPr sz="15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19" name="Google Shape;319;p24"/>
          <p:cNvSpPr txBox="1"/>
          <p:nvPr>
            <p:ph idx="1" type="body"/>
          </p:nvPr>
        </p:nvSpPr>
        <p:spPr>
          <a:xfrm>
            <a:off x="311700" y="1152475"/>
            <a:ext cx="8679900" cy="1424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What is the 12th term in an arithmetic sequence where the first term is 22 and the common difference is –2?</a:t>
            </a:r>
            <a:endParaRPr/>
          </a:p>
          <a:p>
            <a:pPr indent="0" lvl="0" marL="0" rtl="0" algn="l">
              <a:lnSpc>
                <a:spcPct val="100000"/>
              </a:lnSpc>
              <a:spcBef>
                <a:spcPts val="1200"/>
              </a:spcBef>
              <a:spcAft>
                <a:spcPts val="1000"/>
              </a:spcAft>
              <a:buNone/>
            </a:pPr>
            <a:r>
              <a:t/>
            </a:r>
            <a:endParaRPr/>
          </a:p>
        </p:txBody>
      </p:sp>
      <p:sp>
        <p:nvSpPr>
          <p:cNvPr id="320" name="Google Shape;32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1" name="Google Shape;321;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4.18.3: Define an Arithmetic Sequence by the nth Term</a:t>
            </a:r>
            <a:endParaRPr sz="1000"/>
          </a:p>
        </p:txBody>
      </p:sp>
      <p:pic>
        <p:nvPicPr>
          <p:cNvPr id="322" name="Google Shape;322;p24"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23" name="Google Shape;323;p24">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24" name="Google Shape;324;p24"/>
          <p:cNvSpPr txBox="1"/>
          <p:nvPr/>
        </p:nvSpPr>
        <p:spPr>
          <a:xfrm>
            <a:off x="3880950" y="1835175"/>
            <a:ext cx="4662300" cy="1677600"/>
          </a:xfrm>
          <a:prstGeom prst="rect">
            <a:avLst/>
          </a:prstGeom>
          <a:noFill/>
          <a:ln>
            <a:noFill/>
          </a:ln>
        </p:spPr>
        <p:txBody>
          <a:bodyPr anchorCtr="0" anchor="t" bIns="91425" lIns="91425" spcFirstLastPara="1" rIns="91425" wrap="square" tIns="91425">
            <a:spAutoFit/>
          </a:bodyPr>
          <a:lstStyle/>
          <a:p>
            <a:pPr indent="-342900" lvl="0"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-22</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0</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–45056</a:t>
            </a:r>
            <a:endParaRPr sz="1800">
              <a:solidFill>
                <a:srgbClr val="424242"/>
              </a:solidFill>
              <a:latin typeface="Calibri"/>
              <a:ea typeface="Calibri"/>
              <a:cs typeface="Calibri"/>
              <a:sym typeface="Calibri"/>
            </a:endParaRPr>
          </a:p>
        </p:txBody>
      </p:sp>
      <p:pic>
        <p:nvPicPr>
          <p:cNvPr descr="Orange text on a dark blue background reads, What is the value of the function? Centered inside a rounded rectangular orange border, " id="325" name="Google Shape;325;p24" title="ChatGPT Image Aug 6, 2025, 01_06_53 PM.png"/>
          <p:cNvPicPr preferRelativeResize="0"/>
          <p:nvPr/>
        </p:nvPicPr>
        <p:blipFill>
          <a:blip r:embed="rId4">
            <a:alphaModFix/>
          </a:blip>
          <a:stretch>
            <a:fillRect/>
          </a:stretch>
        </p:blipFill>
        <p:spPr>
          <a:xfrm>
            <a:off x="2061700" y="1949700"/>
            <a:ext cx="1769275" cy="1769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9" name="Shape 329"/>
        <p:cNvGrpSpPr/>
        <p:nvPr/>
      </p:nvGrpSpPr>
      <p:grpSpPr>
        <a:xfrm>
          <a:off x="0" y="0"/>
          <a:ext cx="0" cy="0"/>
          <a:chOff x="0" y="0"/>
          <a:chExt cx="0" cy="0"/>
        </a:xfrm>
      </p:grpSpPr>
      <p:sp>
        <p:nvSpPr>
          <p:cNvPr id="330" name="Google Shape;330;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331" name="Google Shape;331;p2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32" name="Google Shape;33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3" name="Google Shape;333;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4.18.3: Define an Arithmetic Sequence by the nth Term - Additional Resources</a:t>
            </a:r>
            <a:endParaRPr sz="1000"/>
          </a:p>
        </p:txBody>
      </p:sp>
      <p:sp>
        <p:nvSpPr>
          <p:cNvPr id="334" name="Google Shape;334;p25"/>
          <p:cNvSpPr txBox="1"/>
          <p:nvPr/>
        </p:nvSpPr>
        <p:spPr>
          <a:xfrm>
            <a:off x="382350" y="3420752"/>
            <a:ext cx="8379300" cy="1293000"/>
          </a:xfrm>
          <a:prstGeom prst="rect">
            <a:avLst/>
          </a:prstGeom>
          <a:noFill/>
          <a:ln>
            <a:noFill/>
          </a:ln>
        </p:spPr>
        <p:txBody>
          <a:bodyPr anchorCtr="0" anchor="t" bIns="91425" lIns="91425" spcFirstLastPara="1" rIns="91425" wrap="square" tIns="91425">
            <a:spAutoFit/>
          </a:bodyPr>
          <a:lstStyle/>
          <a:p>
            <a:pPr indent="-342900" lvl="0" marL="457200" rtl="0" algn="l">
              <a:lnSpc>
                <a:spcPct val="95000"/>
              </a:lnSpc>
              <a:spcBef>
                <a:spcPts val="0"/>
              </a:spcBef>
              <a:spcAft>
                <a:spcPts val="0"/>
              </a:spcAft>
              <a:buClr>
                <a:srgbClr val="1D2125"/>
              </a:buClr>
              <a:buSzPts val="1800"/>
              <a:buFont typeface="Calibri"/>
              <a:buAutoNum type="arabicPeriod"/>
            </a:pPr>
            <a:r>
              <a:rPr lang="en" sz="1800">
                <a:solidFill>
                  <a:srgbClr val="1D2125"/>
                </a:solidFill>
                <a:highlight>
                  <a:srgbClr val="FFFFFF"/>
                </a:highlight>
                <a:latin typeface="Calibri"/>
                <a:ea typeface="Calibri"/>
                <a:cs typeface="Calibri"/>
                <a:sym typeface="Calibri"/>
              </a:rPr>
              <a:t>Write the explicit formula for the sequence given by the terms 18, 21, 24, 27, ...</a:t>
            </a:r>
            <a:endParaRPr sz="1800">
              <a:solidFill>
                <a:srgbClr val="1D2125"/>
              </a:solidFill>
              <a:highlight>
                <a:srgbClr val="FFFFFF"/>
              </a:highlight>
              <a:latin typeface="Calibri"/>
              <a:ea typeface="Calibri"/>
              <a:cs typeface="Calibri"/>
              <a:sym typeface="Calibri"/>
            </a:endParaRPr>
          </a:p>
          <a:p>
            <a:pPr indent="0" lvl="0" marL="0" rtl="0" algn="l">
              <a:lnSpc>
                <a:spcPct val="95000"/>
              </a:lnSpc>
              <a:spcBef>
                <a:spcPts val="0"/>
              </a:spcBef>
              <a:spcAft>
                <a:spcPts val="0"/>
              </a:spcAft>
              <a:buNone/>
            </a:pPr>
            <a:r>
              <a:t/>
            </a:r>
            <a:endParaRPr sz="1800">
              <a:solidFill>
                <a:srgbClr val="1D2125"/>
              </a:solidFill>
              <a:highlight>
                <a:srgbClr val="FFFFFF"/>
              </a:highlight>
              <a:latin typeface="Calibri"/>
              <a:ea typeface="Calibri"/>
              <a:cs typeface="Calibri"/>
              <a:sym typeface="Calibri"/>
            </a:endParaRPr>
          </a:p>
          <a:p>
            <a:pPr indent="-342900" lvl="0" marL="457200" rtl="0" algn="l">
              <a:lnSpc>
                <a:spcPct val="95000"/>
              </a:lnSpc>
              <a:spcBef>
                <a:spcPts val="0"/>
              </a:spcBef>
              <a:spcAft>
                <a:spcPts val="0"/>
              </a:spcAft>
              <a:buClr>
                <a:srgbClr val="1D2125"/>
              </a:buClr>
              <a:buSzPts val="1800"/>
              <a:buFont typeface="Calibri"/>
              <a:buAutoNum type="arabicPeriod"/>
            </a:pPr>
            <a:r>
              <a:rPr lang="en" sz="1800">
                <a:solidFill>
                  <a:srgbClr val="1D2125"/>
                </a:solidFill>
                <a:highlight>
                  <a:srgbClr val="FFFFFF"/>
                </a:highlight>
                <a:latin typeface="Calibri"/>
                <a:ea typeface="Calibri"/>
                <a:cs typeface="Calibri"/>
                <a:sym typeface="Calibri"/>
              </a:rPr>
              <a:t>Find the 15th term of a sequence where the first term is 3 and the common difference is 6.</a:t>
            </a:r>
            <a:endParaRPr sz="1800">
              <a:solidFill>
                <a:srgbClr val="1D2125"/>
              </a:solidFill>
              <a:highlight>
                <a:srgbClr val="FFFFFF"/>
              </a:highlight>
              <a:latin typeface="Calibri"/>
              <a:ea typeface="Calibri"/>
              <a:cs typeface="Calibri"/>
              <a:sym typeface="Calibri"/>
            </a:endParaRPr>
          </a:p>
        </p:txBody>
      </p:sp>
      <p:pic>
        <p:nvPicPr>
          <p:cNvPr descr="Text showing the formula for the nth term of an arithmetic sequence: \( a_n = a_1 + (n-1)d \).&#10;" id="335" name="Google Shape;335;p25" title="ChatGPT Image Aug 6, 2025, 12_13_51 PM.png"/>
          <p:cNvPicPr preferRelativeResize="0"/>
          <p:nvPr/>
        </p:nvPicPr>
        <p:blipFill>
          <a:blip r:embed="rId4">
            <a:alphaModFix/>
          </a:blip>
          <a:stretch>
            <a:fillRect/>
          </a:stretch>
        </p:blipFill>
        <p:spPr>
          <a:xfrm>
            <a:off x="3248538" y="1170125"/>
            <a:ext cx="2098227" cy="209822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cxnSp>
        <p:nvCxnSpPr>
          <p:cNvPr id="340" name="Google Shape;340;p26"/>
          <p:cNvCxnSpPr/>
          <p:nvPr/>
        </p:nvCxnSpPr>
        <p:spPr>
          <a:xfrm flipH="1">
            <a:off x="5715144" y="2018788"/>
            <a:ext cx="466200" cy="1001100"/>
          </a:xfrm>
          <a:prstGeom prst="bentConnector4">
            <a:avLst>
              <a:gd fmla="val -51078" name="adj1"/>
              <a:gd fmla="val 83111" name="adj2"/>
            </a:avLst>
          </a:prstGeom>
          <a:noFill/>
          <a:ln cap="flat" cmpd="sng" w="19050">
            <a:solidFill>
              <a:srgbClr val="CCCCCC"/>
            </a:solidFill>
            <a:prstDash val="dash"/>
            <a:round/>
            <a:headEnd len="med" w="med" type="none"/>
            <a:tailEnd len="med" w="med" type="none"/>
          </a:ln>
        </p:spPr>
      </p:cxnSp>
      <p:cxnSp>
        <p:nvCxnSpPr>
          <p:cNvPr id="341" name="Google Shape;341;p26"/>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342" name="Google Shape;342;p2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343" name="Google Shape;343;p26"/>
          <p:cNvCxnSpPr>
            <a:stCxn id="344" idx="2"/>
            <a:endCxn id="345"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346" name="Google Shape;346;p26"/>
          <p:cNvCxnSpPr>
            <a:stCxn id="347" idx="3"/>
            <a:endCxn id="348"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349" name="Google Shape;349;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350" name="Google Shape;350;p26"/>
          <p:cNvGrpSpPr/>
          <p:nvPr/>
        </p:nvGrpSpPr>
        <p:grpSpPr>
          <a:xfrm>
            <a:off x="624840" y="3019838"/>
            <a:ext cx="1828800" cy="1326000"/>
            <a:chOff x="1371600" y="3019838"/>
            <a:chExt cx="1828800" cy="1326000"/>
          </a:xfrm>
        </p:grpSpPr>
        <p:sp>
          <p:nvSpPr>
            <p:cNvPr id="345" name="Google Shape;345;p26"/>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351" name="Google Shape;351;p26"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352" name="Google Shape;352;p2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353" name="Google Shape;353;p26"/>
          <p:cNvGrpSpPr/>
          <p:nvPr/>
        </p:nvGrpSpPr>
        <p:grpSpPr>
          <a:xfrm>
            <a:off x="2389632" y="1355788"/>
            <a:ext cx="1828806" cy="1326000"/>
            <a:chOff x="2523744" y="1355788"/>
            <a:chExt cx="1828806" cy="1326000"/>
          </a:xfrm>
        </p:grpSpPr>
        <p:sp>
          <p:nvSpPr>
            <p:cNvPr id="354" name="Google Shape;354;p26"/>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355" name="Google Shape;355;p26"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356" name="Google Shape;356;p2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357" name="Google Shape;357;p26"/>
          <p:cNvGrpSpPr/>
          <p:nvPr/>
        </p:nvGrpSpPr>
        <p:grpSpPr>
          <a:xfrm>
            <a:off x="4831080" y="3017520"/>
            <a:ext cx="1828818" cy="1326000"/>
            <a:chOff x="4791438" y="1353312"/>
            <a:chExt cx="1828818" cy="1326000"/>
          </a:xfrm>
        </p:grpSpPr>
        <p:sp>
          <p:nvSpPr>
            <p:cNvPr id="358" name="Google Shape;358;p26"/>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359" name="Google Shape;359;p26"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360" name="Google Shape;360;p26"/>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361" name="Google Shape;361;p26"/>
          <p:cNvGrpSpPr/>
          <p:nvPr/>
        </p:nvGrpSpPr>
        <p:grpSpPr>
          <a:xfrm>
            <a:off x="284150" y="1354300"/>
            <a:ext cx="1831162" cy="1329000"/>
            <a:chOff x="207950" y="1354300"/>
            <a:chExt cx="1831162" cy="1329000"/>
          </a:xfrm>
        </p:grpSpPr>
        <p:sp>
          <p:nvSpPr>
            <p:cNvPr id="344" name="Google Shape;344;p2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362" name="Google Shape;362;p26"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363" name="Google Shape;363;p2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364" name="Google Shape;364;p26"/>
          <p:cNvGrpSpPr/>
          <p:nvPr/>
        </p:nvGrpSpPr>
        <p:grpSpPr>
          <a:xfrm>
            <a:off x="6934200" y="3017520"/>
            <a:ext cx="1911096" cy="1326000"/>
            <a:chOff x="7040880" y="1350438"/>
            <a:chExt cx="1911096" cy="1326000"/>
          </a:xfrm>
        </p:grpSpPr>
        <p:sp>
          <p:nvSpPr>
            <p:cNvPr id="365" name="Google Shape;365;p2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8" name="Google Shape;348;p26"/>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66" name="Google Shape;366;p26"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367" name="Google Shape;367;p26"/>
          <p:cNvGrpSpPr/>
          <p:nvPr/>
        </p:nvGrpSpPr>
        <p:grpSpPr>
          <a:xfrm>
            <a:off x="6595872" y="1353312"/>
            <a:ext cx="1828813" cy="1326000"/>
            <a:chOff x="5943588" y="3017520"/>
            <a:chExt cx="1828813" cy="1326000"/>
          </a:xfrm>
        </p:grpSpPr>
        <p:sp>
          <p:nvSpPr>
            <p:cNvPr id="368" name="Google Shape;368;p26"/>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7" name="Google Shape;347;p2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369" name="Google Shape;369;p26"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370" name="Google Shape;370;p26"/>
          <p:cNvCxnSpPr>
            <a:stCxn id="354" idx="3"/>
            <a:endCxn id="371" idx="0"/>
          </p:cNvCxnSpPr>
          <p:nvPr/>
        </p:nvCxnSpPr>
        <p:spPr>
          <a:xfrm flipH="1">
            <a:off x="3642432" y="2018788"/>
            <a:ext cx="576000" cy="1001100"/>
          </a:xfrm>
          <a:prstGeom prst="bentConnector4">
            <a:avLst>
              <a:gd fmla="val -24803" name="adj1"/>
              <a:gd fmla="val 83111" name="adj2"/>
            </a:avLst>
          </a:prstGeom>
          <a:noFill/>
          <a:ln cap="flat" cmpd="sng" w="19050">
            <a:solidFill>
              <a:srgbClr val="005047"/>
            </a:solidFill>
            <a:prstDash val="dash"/>
            <a:round/>
            <a:headEnd len="med" w="med" type="none"/>
            <a:tailEnd len="med" w="med" type="none"/>
          </a:ln>
        </p:spPr>
      </p:cxnSp>
      <p:grpSp>
        <p:nvGrpSpPr>
          <p:cNvPr id="372" name="Google Shape;372;p26"/>
          <p:cNvGrpSpPr/>
          <p:nvPr/>
        </p:nvGrpSpPr>
        <p:grpSpPr>
          <a:xfrm>
            <a:off x="2727960" y="3019838"/>
            <a:ext cx="1828800" cy="1326000"/>
            <a:chOff x="3657600" y="3019838"/>
            <a:chExt cx="1828800" cy="1326000"/>
          </a:xfrm>
        </p:grpSpPr>
        <p:sp>
          <p:nvSpPr>
            <p:cNvPr id="371" name="Google Shape;371;p26"/>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373" name="Google Shape;373;p26"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374" name="Google Shape;374;p2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375" name="Google Shape;375;p26"/>
          <p:cNvGrpSpPr/>
          <p:nvPr/>
        </p:nvGrpSpPr>
        <p:grpSpPr>
          <a:xfrm>
            <a:off x="4492752" y="1353312"/>
            <a:ext cx="1828800" cy="1326000"/>
            <a:chOff x="3657600" y="3019838"/>
            <a:chExt cx="1828800" cy="1326000"/>
          </a:xfrm>
        </p:grpSpPr>
        <p:sp>
          <p:nvSpPr>
            <p:cNvPr id="376" name="Google Shape;376;p26"/>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377" name="Google Shape;377;p26"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378" name="Google Shape;378;p26"/>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379" name="Google Shape;379;p26"/>
          <p:cNvCxnSpPr>
            <a:endCxn id="374" idx="3"/>
          </p:cNvCxnSpPr>
          <p:nvPr/>
        </p:nvCxnSpPr>
        <p:spPr>
          <a:xfrm rot="5400000">
            <a:off x="4178160" y="3138345"/>
            <a:ext cx="923100" cy="165900"/>
          </a:xfrm>
          <a:prstGeom prst="bentConnector2">
            <a:avLst/>
          </a:prstGeom>
          <a:noFill/>
          <a:ln cap="flat" cmpd="sng" w="19050">
            <a:solidFill>
              <a:srgbClr val="CCCCCC"/>
            </a:solidFill>
            <a:prstDash val="dash"/>
            <a:round/>
            <a:headEnd len="med" w="med" type="none"/>
            <a:tailEnd len="med" w="med" type="none"/>
          </a:ln>
        </p:spPr>
      </p:cxnSp>
      <p:cxnSp>
        <p:nvCxnSpPr>
          <p:cNvPr id="380" name="Google Shape;380;p26"/>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
        <p:nvSpPr>
          <p:cNvPr id="381" name="Google Shape;381;p26"/>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26"/>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83" name="Google Shape;383;p26"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384" name="Google Shape;384;p26"/>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5" name="Google Shape;385;p26"/>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86" name="Google Shape;386;p26"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
        <p:nvSpPr>
          <p:cNvPr id="387" name="Google Shape;387;p26"/>
          <p:cNvSpPr/>
          <p:nvPr/>
        </p:nvSpPr>
        <p:spPr>
          <a:xfrm>
            <a:off x="2724912"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26"/>
          <p:cNvSpPr txBox="1"/>
          <p:nvPr/>
        </p:nvSpPr>
        <p:spPr>
          <a:xfrm>
            <a:off x="2724912" y="352331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89" name="Google Shape;389;p26" title="hugeicons_task-done-01.png"/>
          <p:cNvPicPr preferRelativeResize="0"/>
          <p:nvPr/>
        </p:nvPicPr>
        <p:blipFill>
          <a:blip r:embed="rId8">
            <a:alphaModFix/>
          </a:blip>
          <a:stretch>
            <a:fillRect/>
          </a:stretch>
        </p:blipFill>
        <p:spPr>
          <a:xfrm>
            <a:off x="3520440" y="3252946"/>
            <a:ext cx="228600" cy="228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3" name="Shape 393"/>
        <p:cNvGrpSpPr/>
        <p:nvPr/>
      </p:nvGrpSpPr>
      <p:grpSpPr>
        <a:xfrm>
          <a:off x="0" y="0"/>
          <a:ext cx="0" cy="0"/>
          <a:chOff x="0" y="0"/>
          <a:chExt cx="0" cy="0"/>
        </a:xfrm>
      </p:grpSpPr>
      <p:sp>
        <p:nvSpPr>
          <p:cNvPr id="394" name="Google Shape;394;p27"/>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Estimating Wildcat Populations</a:t>
            </a:r>
            <a:r>
              <a:rPr lang="en" sz="2600"/>
              <a:t> 🐯</a:t>
            </a:r>
            <a:endParaRPr sz="2100">
              <a:solidFill>
                <a:srgbClr val="005047"/>
              </a:solidFill>
            </a:endParaRPr>
          </a:p>
        </p:txBody>
      </p:sp>
      <p:sp>
        <p:nvSpPr>
          <p:cNvPr id="395" name="Google Shape;395;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6" name="Google Shape;396;p2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4.18.4: Define a Geometric Sequence by the nth Term</a:t>
            </a:r>
            <a:endParaRPr/>
          </a:p>
        </p:txBody>
      </p:sp>
      <p:pic>
        <p:nvPicPr>
          <p:cNvPr id="397" name="Google Shape;397;p27"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398" name="Google Shape;398;p27"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399" name="Google Shape;399;p27"/>
          <p:cNvSpPr/>
          <p:nvPr/>
        </p:nvSpPr>
        <p:spPr>
          <a:xfrm>
            <a:off x="5034250" y="1292700"/>
            <a:ext cx="3652500" cy="2190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Create a visual display of your work.</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Think about what to include on your display so others can understand how you figured out the year the population met certain conditions.</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Compare and Connect</a:t>
            </a:r>
            <a:r>
              <a:rPr lang="en" sz="1000">
                <a:solidFill>
                  <a:schemeClr val="dk1"/>
                </a:solidFill>
                <a:latin typeface="Noto Sans Light"/>
                <a:ea typeface="Noto Sans Light"/>
                <a:cs typeface="Noto Sans Light"/>
                <a:sym typeface="Noto Sans Light"/>
              </a:rPr>
              <a:t>s</a:t>
            </a:r>
            <a:endParaRPr sz="1000">
              <a:latin typeface="Noto Sans Light"/>
              <a:ea typeface="Noto Sans Light"/>
              <a:cs typeface="Noto Sans Light"/>
              <a:sym typeface="Noto Sans Light"/>
            </a:endParaRPr>
          </a:p>
        </p:txBody>
      </p:sp>
      <p:sp>
        <p:nvSpPr>
          <p:cNvPr id="400" name="Google Shape;400;p27"/>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8"/>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rgbClr val="005047"/>
                </a:solidFill>
              </a:rPr>
              <a:t>Le</a:t>
            </a:r>
            <a:r>
              <a:rPr lang="en" sz="2100">
                <a:solidFill>
                  <a:srgbClr val="005047"/>
                </a:solidFill>
              </a:rPr>
              <a:t>arning Activity - E</a:t>
            </a:r>
            <a:r>
              <a:rPr lang="en" sz="2100"/>
              <a:t>stimating Wildcat Populations</a:t>
            </a:r>
            <a:r>
              <a:rPr lang="en" sz="2700">
                <a:solidFill>
                  <a:srgbClr val="005047"/>
                </a:solidFill>
              </a:rPr>
              <a:t> </a:t>
            </a:r>
            <a:r>
              <a:rPr lang="en" sz="2700"/>
              <a:t>🐯</a:t>
            </a:r>
            <a:endParaRPr sz="2700">
              <a:solidFill>
                <a:srgbClr val="005047"/>
              </a:solidFill>
            </a:endParaRPr>
          </a:p>
        </p:txBody>
      </p:sp>
      <p:sp>
        <p:nvSpPr>
          <p:cNvPr id="406" name="Google Shape;406;p28"/>
          <p:cNvSpPr txBox="1"/>
          <p:nvPr>
            <p:ph idx="1" type="body"/>
          </p:nvPr>
        </p:nvSpPr>
        <p:spPr>
          <a:xfrm>
            <a:off x="511790" y="1152475"/>
            <a:ext cx="3963300" cy="3560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5"/>
              <a:buNone/>
            </a:pPr>
            <a:r>
              <a:rPr lang="en" sz="1600"/>
              <a:t>In 2015, the number of wildcats in a national park was 284. It was estimated that the wildcat population increased by 4% each year.</a:t>
            </a:r>
            <a:endParaRPr sz="1600"/>
          </a:p>
          <a:p>
            <a:pPr indent="0" lvl="0" marL="0" rtl="0" algn="l">
              <a:lnSpc>
                <a:spcPct val="100000"/>
              </a:lnSpc>
              <a:spcBef>
                <a:spcPts val="0"/>
              </a:spcBef>
              <a:spcAft>
                <a:spcPts val="0"/>
              </a:spcAft>
              <a:buSzPts val="605"/>
              <a:buNone/>
            </a:pPr>
            <a:r>
              <a:t/>
            </a:r>
            <a:endParaRPr sz="1600"/>
          </a:p>
          <a:p>
            <a:pPr indent="-330200" lvl="0" marL="457200" rtl="0" algn="l">
              <a:lnSpc>
                <a:spcPct val="100000"/>
              </a:lnSpc>
              <a:spcBef>
                <a:spcPts val="0"/>
              </a:spcBef>
              <a:spcAft>
                <a:spcPts val="0"/>
              </a:spcAft>
              <a:buSzPts val="1600"/>
              <a:buAutoNum type="arabicPeriod"/>
            </a:pPr>
            <a:r>
              <a:rPr lang="en" sz="1600"/>
              <a:t>A researcher for the park writes </a:t>
            </a:r>
            <a:r>
              <a:rPr i="1" lang="en" sz="1600">
                <a:latin typeface="Times New Roman"/>
                <a:ea typeface="Times New Roman"/>
                <a:cs typeface="Times New Roman"/>
                <a:sym typeface="Times New Roman"/>
              </a:rPr>
              <a:t>W</a:t>
            </a:r>
            <a:r>
              <a:rPr baseline="-25000" i="1" lang="en" sz="1600">
                <a:latin typeface="Times New Roman"/>
                <a:ea typeface="Times New Roman"/>
                <a:cs typeface="Times New Roman"/>
                <a:sym typeface="Times New Roman"/>
              </a:rPr>
              <a:t>n</a:t>
            </a:r>
            <a:r>
              <a:rPr baseline="-25000" i="1" lang="en" sz="1600"/>
              <a:t> </a:t>
            </a:r>
            <a:r>
              <a:rPr lang="en" sz="1600"/>
              <a:t>= 284(1.04)</a:t>
            </a:r>
            <a:r>
              <a:rPr baseline="30000" i="1" lang="en" sz="1600">
                <a:latin typeface="Times New Roman"/>
                <a:ea typeface="Times New Roman"/>
                <a:cs typeface="Times New Roman"/>
                <a:sym typeface="Times New Roman"/>
              </a:rPr>
              <a:t>n</a:t>
            </a:r>
            <a:r>
              <a:rPr lang="en" sz="1600"/>
              <a:t>, where </a:t>
            </a:r>
            <a:r>
              <a:rPr i="1" lang="en" sz="1600">
                <a:latin typeface="Times New Roman"/>
                <a:ea typeface="Times New Roman"/>
                <a:cs typeface="Times New Roman"/>
                <a:sym typeface="Times New Roman"/>
              </a:rPr>
              <a:t>W</a:t>
            </a:r>
            <a:r>
              <a:rPr lang="en" sz="1600"/>
              <a:t> is the projected wildcat population </a:t>
            </a:r>
            <a:r>
              <a:rPr i="1" lang="en" sz="1600">
                <a:latin typeface="Times New Roman"/>
                <a:ea typeface="Times New Roman"/>
                <a:cs typeface="Times New Roman"/>
                <a:sym typeface="Times New Roman"/>
              </a:rPr>
              <a:t>n</a:t>
            </a:r>
            <a:r>
              <a:rPr lang="en" sz="1600"/>
              <a:t> years after 2015. Explain where the different factors in her expression came from.</a:t>
            </a:r>
            <a:endParaRPr sz="1600"/>
          </a:p>
          <a:p>
            <a:pPr indent="0" lvl="0" marL="0" rtl="0" algn="l">
              <a:lnSpc>
                <a:spcPct val="100000"/>
              </a:lnSpc>
              <a:spcBef>
                <a:spcPts val="0"/>
              </a:spcBef>
              <a:spcAft>
                <a:spcPts val="0"/>
              </a:spcAft>
              <a:buNone/>
            </a:pPr>
            <a:r>
              <a:t/>
            </a:r>
            <a:endParaRPr sz="1600"/>
          </a:p>
        </p:txBody>
      </p:sp>
      <p:sp>
        <p:nvSpPr>
          <p:cNvPr id="407" name="Google Shape;407;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8" name="Google Shape;408;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4.18.4: Define a Geometric Sequence by the nth Term</a:t>
            </a:r>
            <a:endParaRPr/>
          </a:p>
        </p:txBody>
      </p:sp>
      <p:pic>
        <p:nvPicPr>
          <p:cNvPr descr="A cartoon lynx stands on a large rock in a forested national park, surrounded by pine trees, mountains, and a sign that reads National Park under a sunny sky." id="409" name="Google Shape;409;p28" title="ChatGPT Image Aug 2, 2025, 06_54_54 PM.png"/>
          <p:cNvPicPr preferRelativeResize="0"/>
          <p:nvPr/>
        </p:nvPicPr>
        <p:blipFill>
          <a:blip r:embed="rId3">
            <a:alphaModFix/>
          </a:blip>
          <a:stretch>
            <a:fillRect/>
          </a:stretch>
        </p:blipFill>
        <p:spPr>
          <a:xfrm>
            <a:off x="4645678" y="1197725"/>
            <a:ext cx="3300818" cy="330081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29"/>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rgbClr val="005047"/>
                </a:solidFill>
              </a:rPr>
              <a:t>Le</a:t>
            </a:r>
            <a:r>
              <a:rPr lang="en" sz="2100">
                <a:solidFill>
                  <a:srgbClr val="005047"/>
                </a:solidFill>
              </a:rPr>
              <a:t>arning Activity - E</a:t>
            </a:r>
            <a:r>
              <a:rPr lang="en" sz="2100"/>
              <a:t>stimating Wildcat Populations</a:t>
            </a:r>
            <a:r>
              <a:rPr lang="en" sz="2700">
                <a:solidFill>
                  <a:srgbClr val="005047"/>
                </a:solidFill>
              </a:rPr>
              <a:t> </a:t>
            </a:r>
            <a:r>
              <a:rPr lang="en" sz="2700"/>
              <a:t>🐯</a:t>
            </a:r>
            <a:endParaRPr sz="2700">
              <a:solidFill>
                <a:srgbClr val="005047"/>
              </a:solidFill>
            </a:endParaRPr>
          </a:p>
        </p:txBody>
      </p:sp>
      <p:sp>
        <p:nvSpPr>
          <p:cNvPr id="415" name="Google Shape;415;p29"/>
          <p:cNvSpPr txBox="1"/>
          <p:nvPr>
            <p:ph idx="1" type="body"/>
          </p:nvPr>
        </p:nvSpPr>
        <p:spPr>
          <a:xfrm>
            <a:off x="311700" y="1152475"/>
            <a:ext cx="8447700" cy="924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With a partner, create a table estimating the wildcat population for the next 7 years.</a:t>
            </a:r>
            <a:endParaRPr sz="1600"/>
          </a:p>
          <a:p>
            <a:pPr indent="0" lvl="0" marL="0" rtl="0" algn="l">
              <a:lnSpc>
                <a:spcPct val="100000"/>
              </a:lnSpc>
              <a:spcBef>
                <a:spcPts val="0"/>
              </a:spcBef>
              <a:spcAft>
                <a:spcPts val="0"/>
              </a:spcAft>
              <a:buNone/>
            </a:pPr>
            <a:r>
              <a:t/>
            </a:r>
            <a:endParaRPr sz="1600"/>
          </a:p>
          <a:p>
            <a:pPr indent="-330200" lvl="0" marL="457200" rtl="0" algn="l">
              <a:lnSpc>
                <a:spcPct val="100000"/>
              </a:lnSpc>
              <a:spcBef>
                <a:spcPts val="0"/>
              </a:spcBef>
              <a:spcAft>
                <a:spcPts val="0"/>
              </a:spcAft>
              <a:buSzPts val="1600"/>
              <a:buAutoNum type="arabicPeriod" startAt="2"/>
            </a:pPr>
            <a:r>
              <a:rPr lang="en" sz="1600"/>
              <a:t>Create a table of values to estimate the projected wildcat population over the next 7 years.</a:t>
            </a:r>
            <a:endParaRPr sz="1600"/>
          </a:p>
        </p:txBody>
      </p:sp>
      <p:sp>
        <p:nvSpPr>
          <p:cNvPr id="416" name="Google Shape;416;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7" name="Google Shape;417;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4.18.4: Define a Geometric Sequence by the nth Term</a:t>
            </a:r>
            <a:endParaRPr/>
          </a:p>
        </p:txBody>
      </p:sp>
      <p:graphicFrame>
        <p:nvGraphicFramePr>
          <p:cNvPr id="418" name="Google Shape;418;p29"/>
          <p:cNvGraphicFramePr/>
          <p:nvPr/>
        </p:nvGraphicFramePr>
        <p:xfrm>
          <a:off x="1895538" y="2148129"/>
          <a:ext cx="3000000" cy="3000000"/>
        </p:xfrm>
        <a:graphic>
          <a:graphicData uri="http://schemas.openxmlformats.org/drawingml/2006/table">
            <a:tbl>
              <a:tblPr>
                <a:noFill/>
                <a:tableStyleId>{131313A7-9279-485C-8846-CCED6F54E348}</a:tableStyleId>
              </a:tblPr>
              <a:tblGrid>
                <a:gridCol w="1659925"/>
                <a:gridCol w="1475350"/>
                <a:gridCol w="2217625"/>
              </a:tblGrid>
              <a:tr h="305525">
                <a:tc>
                  <a:txBody>
                    <a:bodyPr/>
                    <a:lstStyle/>
                    <a:p>
                      <a:pPr indent="0" lvl="0" marL="0" rtl="0" algn="ctr">
                        <a:lnSpc>
                          <a:spcPct val="115000"/>
                        </a:lnSpc>
                        <a:spcBef>
                          <a:spcPts val="0"/>
                        </a:spcBef>
                        <a:spcAft>
                          <a:spcPts val="0"/>
                        </a:spcAft>
                        <a:buNone/>
                      </a:pPr>
                      <a:r>
                        <a:rPr b="1" lang="en" sz="1550">
                          <a:solidFill>
                            <a:srgbClr val="FFFFFF"/>
                          </a:solidFill>
                          <a:highlight>
                            <a:srgbClr val="0B5B51"/>
                          </a:highlight>
                          <a:latin typeface="Roboto"/>
                          <a:ea typeface="Roboto"/>
                          <a:cs typeface="Roboto"/>
                          <a:sym typeface="Roboto"/>
                        </a:rPr>
                        <a:t>Year</a:t>
                      </a:r>
                      <a:endParaRPr b="1" sz="1550">
                        <a:solidFill>
                          <a:srgbClr val="FFFFFF"/>
                        </a:solidFill>
                        <a:highlight>
                          <a:srgbClr val="0B5B51"/>
                        </a:highlight>
                        <a:latin typeface="Roboto"/>
                        <a:ea typeface="Roboto"/>
                        <a:cs typeface="Roboto"/>
                        <a:sym typeface="Roboto"/>
                      </a:endParaRPr>
                    </a:p>
                  </a:txBody>
                  <a:tcPr marT="0" marB="0" marR="0" marL="0">
                    <a:lnB cap="flat" cmpd="sng" w="76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i="1" lang="en" sz="1550">
                          <a:solidFill>
                            <a:srgbClr val="FFFFFF"/>
                          </a:solidFill>
                          <a:highlight>
                            <a:srgbClr val="0B5B51"/>
                          </a:highlight>
                          <a:latin typeface="Roboto"/>
                          <a:ea typeface="Roboto"/>
                          <a:cs typeface="Roboto"/>
                          <a:sym typeface="Roboto"/>
                        </a:rPr>
                        <a:t>n</a:t>
                      </a:r>
                      <a:endParaRPr b="1" sz="1550">
                        <a:solidFill>
                          <a:srgbClr val="FFFFFF"/>
                        </a:solidFill>
                        <a:highlight>
                          <a:srgbClr val="0B5B51"/>
                        </a:highlight>
                        <a:latin typeface="Roboto"/>
                        <a:ea typeface="Roboto"/>
                        <a:cs typeface="Roboto"/>
                        <a:sym typeface="Roboto"/>
                      </a:endParaRPr>
                    </a:p>
                  </a:txBody>
                  <a:tcPr marT="0" marB="0" marR="0" marL="0">
                    <a:lnB cap="flat" cmpd="sng" w="76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lang="en" sz="1550">
                          <a:solidFill>
                            <a:srgbClr val="FFFFFF"/>
                          </a:solidFill>
                          <a:highlight>
                            <a:srgbClr val="0B5B51"/>
                          </a:highlight>
                          <a:latin typeface="Roboto"/>
                          <a:ea typeface="Roboto"/>
                          <a:cs typeface="Roboto"/>
                          <a:sym typeface="Roboto"/>
                        </a:rPr>
                        <a:t>Wildcat Population</a:t>
                      </a:r>
                      <a:endParaRPr b="1" sz="1550">
                        <a:solidFill>
                          <a:srgbClr val="FFFFFF"/>
                        </a:solidFill>
                        <a:highlight>
                          <a:srgbClr val="0B5B51"/>
                        </a:highlight>
                        <a:latin typeface="Roboto"/>
                        <a:ea typeface="Roboto"/>
                        <a:cs typeface="Roboto"/>
                        <a:sym typeface="Roboto"/>
                      </a:endParaRPr>
                    </a:p>
                  </a:txBody>
                  <a:tcPr marT="0" marB="0" marR="0" marL="0">
                    <a:lnB cap="flat" cmpd="sng" w="7625">
                      <a:solidFill>
                        <a:srgbClr val="0B5B51"/>
                      </a:solidFill>
                      <a:prstDash val="solid"/>
                      <a:round/>
                      <a:headEnd len="sm" w="sm" type="none"/>
                      <a:tailEnd len="sm" w="sm" type="none"/>
                    </a:lnB>
                    <a:solidFill>
                      <a:srgbClr val="0B5B51"/>
                    </a:solidFill>
                  </a:tcPr>
                </a:tc>
              </a:tr>
              <a:tr h="205550">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2015</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0</a:t>
                      </a:r>
                      <a:endParaRPr sz="125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i="1" lang="en" sz="1250">
                          <a:solidFill>
                            <a:srgbClr val="424242"/>
                          </a:solidFill>
                          <a:highlight>
                            <a:srgbClr val="FFFFFF"/>
                          </a:highlight>
                          <a:latin typeface="Roboto"/>
                          <a:ea typeface="Roboto"/>
                          <a:cs typeface="Roboto"/>
                          <a:sym typeface="Roboto"/>
                        </a:rPr>
                        <a:t>W</a:t>
                      </a:r>
                      <a:r>
                        <a:rPr baseline="-25000" i="1" lang="en" sz="1250">
                          <a:solidFill>
                            <a:srgbClr val="424242"/>
                          </a:solidFill>
                          <a:highlight>
                            <a:srgbClr val="FFFFFF"/>
                          </a:highlight>
                          <a:latin typeface="Roboto"/>
                          <a:ea typeface="Roboto"/>
                          <a:cs typeface="Roboto"/>
                          <a:sym typeface="Roboto"/>
                        </a:rPr>
                        <a:t>n </a:t>
                      </a:r>
                      <a:r>
                        <a:rPr lang="en" sz="1250">
                          <a:solidFill>
                            <a:srgbClr val="424242"/>
                          </a:solidFill>
                          <a:highlight>
                            <a:srgbClr val="FFFFFF"/>
                          </a:highlight>
                          <a:latin typeface="Roboto"/>
                          <a:ea typeface="Roboto"/>
                          <a:cs typeface="Roboto"/>
                          <a:sym typeface="Roboto"/>
                        </a:rPr>
                        <a:t>= 284(1.04)</a:t>
                      </a:r>
                      <a:r>
                        <a:rPr baseline="30000" lang="en" sz="1250">
                          <a:solidFill>
                            <a:srgbClr val="424242"/>
                          </a:solidFill>
                          <a:highlight>
                            <a:srgbClr val="FFFFFF"/>
                          </a:highlight>
                          <a:latin typeface="Roboto"/>
                          <a:ea typeface="Roboto"/>
                          <a:cs typeface="Roboto"/>
                          <a:sym typeface="Roboto"/>
                        </a:rPr>
                        <a:t>0 </a:t>
                      </a:r>
                      <a:r>
                        <a:rPr lang="en" sz="1250">
                          <a:solidFill>
                            <a:srgbClr val="424242"/>
                          </a:solidFill>
                          <a:highlight>
                            <a:srgbClr val="FFFFFF"/>
                          </a:highlight>
                          <a:latin typeface="Roboto"/>
                          <a:ea typeface="Roboto"/>
                          <a:cs typeface="Roboto"/>
                          <a:sym typeface="Roboto"/>
                        </a:rPr>
                        <a:t>= 284</a:t>
                      </a:r>
                      <a:endParaRPr sz="125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174600">
                <a:tc>
                  <a:txBody>
                    <a:bodyPr/>
                    <a:lstStyle/>
                    <a:p>
                      <a:pPr indent="0" lvl="0" marL="0" rtl="0" algn="ctr">
                        <a:lnSpc>
                          <a:spcPct val="115000"/>
                        </a:lnSpc>
                        <a:spcBef>
                          <a:spcPts val="0"/>
                        </a:spcBef>
                        <a:spcAft>
                          <a:spcPts val="1200"/>
                        </a:spcAft>
                        <a:buClr>
                          <a:schemeClr val="dk1"/>
                        </a:buClr>
                        <a:buSzPts val="1100"/>
                        <a:buFont typeface="Arial"/>
                        <a:buNone/>
                      </a:pPr>
                      <a:r>
                        <a:rPr lang="en" sz="1250">
                          <a:solidFill>
                            <a:srgbClr val="424242"/>
                          </a:solidFill>
                          <a:highlight>
                            <a:schemeClr val="lt1"/>
                          </a:highlight>
                          <a:latin typeface="Roboto"/>
                          <a:ea typeface="Roboto"/>
                          <a:cs typeface="Roboto"/>
                          <a:sym typeface="Roboto"/>
                        </a:rPr>
                        <a:t>2016</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1</a:t>
                      </a:r>
                      <a:endParaRPr sz="1500"/>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Clr>
                          <a:schemeClr val="dk1"/>
                        </a:buClr>
                        <a:buSzPts val="1100"/>
                        <a:buFont typeface="Arial"/>
                        <a:buNone/>
                      </a:pPr>
                      <a:r>
                        <a:rPr i="1" lang="en" sz="1250">
                          <a:solidFill>
                            <a:srgbClr val="424242"/>
                          </a:solidFill>
                          <a:highlight>
                            <a:schemeClr val="lt1"/>
                          </a:highlight>
                          <a:latin typeface="Roboto"/>
                          <a:ea typeface="Roboto"/>
                          <a:cs typeface="Roboto"/>
                          <a:sym typeface="Roboto"/>
                        </a:rPr>
                        <a:t>W</a:t>
                      </a:r>
                      <a:r>
                        <a:rPr baseline="-25000" i="1" lang="en" sz="1250">
                          <a:solidFill>
                            <a:srgbClr val="424242"/>
                          </a:solidFill>
                          <a:highlight>
                            <a:schemeClr val="lt1"/>
                          </a:highlight>
                          <a:latin typeface="Roboto"/>
                          <a:ea typeface="Roboto"/>
                          <a:cs typeface="Roboto"/>
                          <a:sym typeface="Roboto"/>
                        </a:rPr>
                        <a:t>n </a:t>
                      </a:r>
                      <a:r>
                        <a:rPr lang="en" sz="1250">
                          <a:solidFill>
                            <a:srgbClr val="424242"/>
                          </a:solidFill>
                          <a:highlight>
                            <a:schemeClr val="lt1"/>
                          </a:highlight>
                          <a:latin typeface="Roboto"/>
                          <a:ea typeface="Roboto"/>
                          <a:cs typeface="Roboto"/>
                          <a:sym typeface="Roboto"/>
                        </a:rPr>
                        <a:t>= 284(1.04)</a:t>
                      </a:r>
                      <a:r>
                        <a:rPr baseline="30000" lang="en" sz="1250">
                          <a:solidFill>
                            <a:srgbClr val="424242"/>
                          </a:solidFill>
                          <a:highlight>
                            <a:schemeClr val="lt1"/>
                          </a:highlight>
                          <a:latin typeface="Roboto"/>
                          <a:ea typeface="Roboto"/>
                          <a:cs typeface="Roboto"/>
                          <a:sym typeface="Roboto"/>
                        </a:rPr>
                        <a:t>1 </a:t>
                      </a:r>
                      <a:r>
                        <a:rPr lang="en" sz="1250">
                          <a:solidFill>
                            <a:srgbClr val="424242"/>
                          </a:solidFill>
                          <a:highlight>
                            <a:schemeClr val="lt1"/>
                          </a:highlight>
                          <a:latin typeface="Roboto"/>
                          <a:ea typeface="Roboto"/>
                          <a:cs typeface="Roboto"/>
                          <a:sym typeface="Roboto"/>
                        </a:rPr>
                        <a:t>= 295</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195225">
                <a:tc>
                  <a:txBody>
                    <a:bodyPr/>
                    <a:lstStyle/>
                    <a:p>
                      <a:pPr indent="0" lvl="0" marL="0" rtl="0" algn="ctr">
                        <a:lnSpc>
                          <a:spcPct val="115000"/>
                        </a:lnSpc>
                        <a:spcBef>
                          <a:spcPts val="0"/>
                        </a:spcBef>
                        <a:spcAft>
                          <a:spcPts val="1200"/>
                        </a:spcAft>
                        <a:buClr>
                          <a:schemeClr val="dk1"/>
                        </a:buClr>
                        <a:buSzPts val="1100"/>
                        <a:buFont typeface="Arial"/>
                        <a:buNone/>
                      </a:pPr>
                      <a:r>
                        <a:rPr lang="en" sz="1250">
                          <a:solidFill>
                            <a:srgbClr val="424242"/>
                          </a:solidFill>
                          <a:highlight>
                            <a:schemeClr val="lt1"/>
                          </a:highlight>
                          <a:latin typeface="Roboto"/>
                          <a:ea typeface="Roboto"/>
                          <a:cs typeface="Roboto"/>
                          <a:sym typeface="Roboto"/>
                        </a:rPr>
                        <a:t>2017</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300">
                          <a:solidFill>
                            <a:srgbClr val="424242"/>
                          </a:solidFill>
                          <a:highlight>
                            <a:srgbClr val="FFFFFF"/>
                          </a:highlight>
                          <a:latin typeface="Roboto"/>
                          <a:ea typeface="Roboto"/>
                          <a:cs typeface="Roboto"/>
                          <a:sym typeface="Roboto"/>
                        </a:rPr>
                        <a:t>2</a:t>
                      </a:r>
                      <a:endParaRPr sz="130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Clr>
                          <a:schemeClr val="dk1"/>
                        </a:buClr>
                        <a:buSzPts val="1100"/>
                        <a:buFont typeface="Arial"/>
                        <a:buNone/>
                      </a:pPr>
                      <a:r>
                        <a:rPr i="1" lang="en" sz="1250">
                          <a:solidFill>
                            <a:srgbClr val="424242"/>
                          </a:solidFill>
                          <a:highlight>
                            <a:schemeClr val="lt1"/>
                          </a:highlight>
                          <a:latin typeface="Roboto"/>
                          <a:ea typeface="Roboto"/>
                          <a:cs typeface="Roboto"/>
                          <a:sym typeface="Roboto"/>
                        </a:rPr>
                        <a:t>W</a:t>
                      </a:r>
                      <a:r>
                        <a:rPr baseline="-25000" i="1" lang="en" sz="1250">
                          <a:solidFill>
                            <a:srgbClr val="424242"/>
                          </a:solidFill>
                          <a:highlight>
                            <a:schemeClr val="lt1"/>
                          </a:highlight>
                          <a:latin typeface="Roboto"/>
                          <a:ea typeface="Roboto"/>
                          <a:cs typeface="Roboto"/>
                          <a:sym typeface="Roboto"/>
                        </a:rPr>
                        <a:t>n </a:t>
                      </a:r>
                      <a:r>
                        <a:rPr lang="en" sz="1250">
                          <a:solidFill>
                            <a:srgbClr val="424242"/>
                          </a:solidFill>
                          <a:highlight>
                            <a:schemeClr val="lt1"/>
                          </a:highlight>
                          <a:latin typeface="Roboto"/>
                          <a:ea typeface="Roboto"/>
                          <a:cs typeface="Roboto"/>
                          <a:sym typeface="Roboto"/>
                        </a:rPr>
                        <a:t>= 284(1.04)</a:t>
                      </a:r>
                      <a:r>
                        <a:rPr baseline="30000" lang="en" sz="1250">
                          <a:solidFill>
                            <a:srgbClr val="424242"/>
                          </a:solidFill>
                          <a:highlight>
                            <a:schemeClr val="lt1"/>
                          </a:highlight>
                          <a:latin typeface="Roboto"/>
                          <a:ea typeface="Roboto"/>
                          <a:cs typeface="Roboto"/>
                          <a:sym typeface="Roboto"/>
                        </a:rPr>
                        <a:t>2 </a:t>
                      </a:r>
                      <a:r>
                        <a:rPr lang="en" sz="1250">
                          <a:solidFill>
                            <a:srgbClr val="424242"/>
                          </a:solidFill>
                          <a:highlight>
                            <a:schemeClr val="lt1"/>
                          </a:highlight>
                          <a:latin typeface="Roboto"/>
                          <a:ea typeface="Roboto"/>
                          <a:cs typeface="Roboto"/>
                          <a:sym typeface="Roboto"/>
                        </a:rPr>
                        <a:t>= ?</a:t>
                      </a:r>
                      <a:endParaRPr sz="130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26200">
                <a:tc>
                  <a:txBody>
                    <a:bodyPr/>
                    <a:lstStyle/>
                    <a:p>
                      <a:pPr indent="0" lvl="0" marL="0" rtl="0" algn="ctr">
                        <a:lnSpc>
                          <a:spcPct val="115000"/>
                        </a:lnSpc>
                        <a:spcBef>
                          <a:spcPts val="0"/>
                        </a:spcBef>
                        <a:spcAft>
                          <a:spcPts val="1200"/>
                        </a:spcAft>
                        <a:buClr>
                          <a:schemeClr val="dk1"/>
                        </a:buClr>
                        <a:buSzPts val="1100"/>
                        <a:buFont typeface="Arial"/>
                        <a:buNone/>
                      </a:pPr>
                      <a:r>
                        <a:rPr lang="en" sz="1250">
                          <a:solidFill>
                            <a:srgbClr val="424242"/>
                          </a:solidFill>
                          <a:highlight>
                            <a:schemeClr val="lt1"/>
                          </a:highlight>
                          <a:latin typeface="Roboto"/>
                          <a:ea typeface="Roboto"/>
                          <a:cs typeface="Roboto"/>
                          <a:sym typeface="Roboto"/>
                        </a:rPr>
                        <a:t>2018</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3</a:t>
                      </a:r>
                      <a:endParaRPr sz="1500"/>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46825">
                <a:tc>
                  <a:txBody>
                    <a:bodyPr/>
                    <a:lstStyle/>
                    <a:p>
                      <a:pPr indent="0" lvl="0" marL="0" rtl="0" algn="ctr">
                        <a:lnSpc>
                          <a:spcPct val="115000"/>
                        </a:lnSpc>
                        <a:spcBef>
                          <a:spcPts val="0"/>
                        </a:spcBef>
                        <a:spcAft>
                          <a:spcPts val="1200"/>
                        </a:spcAft>
                        <a:buClr>
                          <a:schemeClr val="dk1"/>
                        </a:buClr>
                        <a:buSzPts val="1100"/>
                        <a:buFont typeface="Arial"/>
                        <a:buNone/>
                      </a:pPr>
                      <a:r>
                        <a:rPr lang="en" sz="1250">
                          <a:solidFill>
                            <a:srgbClr val="424242"/>
                          </a:solidFill>
                          <a:highlight>
                            <a:schemeClr val="lt1"/>
                          </a:highlight>
                          <a:latin typeface="Roboto"/>
                          <a:ea typeface="Roboto"/>
                          <a:cs typeface="Roboto"/>
                          <a:sym typeface="Roboto"/>
                        </a:rPr>
                        <a:t>2019</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4</a:t>
                      </a:r>
                      <a:endParaRPr sz="1500"/>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15875">
                <a:tc>
                  <a:txBody>
                    <a:bodyPr/>
                    <a:lstStyle/>
                    <a:p>
                      <a:pPr indent="0" lvl="0" marL="0" rtl="0" algn="ctr">
                        <a:lnSpc>
                          <a:spcPct val="115000"/>
                        </a:lnSpc>
                        <a:spcBef>
                          <a:spcPts val="0"/>
                        </a:spcBef>
                        <a:spcAft>
                          <a:spcPts val="1200"/>
                        </a:spcAft>
                        <a:buClr>
                          <a:schemeClr val="dk1"/>
                        </a:buClr>
                        <a:buSzPts val="1100"/>
                        <a:buFont typeface="Arial"/>
                        <a:buNone/>
                      </a:pPr>
                      <a:r>
                        <a:rPr lang="en" sz="1250">
                          <a:solidFill>
                            <a:srgbClr val="424242"/>
                          </a:solidFill>
                          <a:highlight>
                            <a:schemeClr val="lt1"/>
                          </a:highlight>
                          <a:latin typeface="Roboto"/>
                          <a:ea typeface="Roboto"/>
                          <a:cs typeface="Roboto"/>
                          <a:sym typeface="Roboto"/>
                        </a:rPr>
                        <a:t>2020</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5</a:t>
                      </a:r>
                      <a:endParaRPr sz="1500"/>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15875">
                <a:tc>
                  <a:txBody>
                    <a:bodyPr/>
                    <a:lstStyle/>
                    <a:p>
                      <a:pPr indent="0" lvl="0" marL="0" rtl="0" algn="ctr">
                        <a:lnSpc>
                          <a:spcPct val="115000"/>
                        </a:lnSpc>
                        <a:spcBef>
                          <a:spcPts val="0"/>
                        </a:spcBef>
                        <a:spcAft>
                          <a:spcPts val="1200"/>
                        </a:spcAft>
                        <a:buClr>
                          <a:schemeClr val="dk1"/>
                        </a:buClr>
                        <a:buSzPts val="1100"/>
                        <a:buFont typeface="Arial"/>
                        <a:buNone/>
                      </a:pPr>
                      <a:r>
                        <a:rPr lang="en" sz="1250">
                          <a:solidFill>
                            <a:srgbClr val="424242"/>
                          </a:solidFill>
                          <a:highlight>
                            <a:schemeClr val="lt1"/>
                          </a:highlight>
                          <a:latin typeface="Roboto"/>
                          <a:ea typeface="Roboto"/>
                          <a:cs typeface="Roboto"/>
                          <a:sym typeface="Roboto"/>
                        </a:rPr>
                        <a:t>2021</a:t>
                      </a:r>
                      <a:endParaRPr sz="1250">
                        <a:solidFill>
                          <a:srgbClr val="424242"/>
                        </a:solidFill>
                        <a:highlight>
                          <a:schemeClr val="lt1"/>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6</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15875">
                <a:tc>
                  <a:txBody>
                    <a:bodyPr/>
                    <a:lstStyle/>
                    <a:p>
                      <a:pPr indent="0" lvl="0" marL="0" rtl="0" algn="ctr">
                        <a:lnSpc>
                          <a:spcPct val="115000"/>
                        </a:lnSpc>
                        <a:spcBef>
                          <a:spcPts val="0"/>
                        </a:spcBef>
                        <a:spcAft>
                          <a:spcPts val="1200"/>
                        </a:spcAft>
                        <a:buClr>
                          <a:schemeClr val="dk1"/>
                        </a:buClr>
                        <a:buSzPts val="1100"/>
                        <a:buFont typeface="Arial"/>
                        <a:buNone/>
                      </a:pPr>
                      <a:r>
                        <a:rPr lang="en" sz="1250">
                          <a:solidFill>
                            <a:srgbClr val="424242"/>
                          </a:solidFill>
                          <a:highlight>
                            <a:schemeClr val="lt1"/>
                          </a:highlight>
                          <a:latin typeface="Roboto"/>
                          <a:ea typeface="Roboto"/>
                          <a:cs typeface="Roboto"/>
                          <a:sym typeface="Roboto"/>
                        </a:rPr>
                        <a:t>2022</a:t>
                      </a:r>
                      <a:endParaRPr sz="1250">
                        <a:solidFill>
                          <a:srgbClr val="424242"/>
                        </a:solidFill>
                        <a:highlight>
                          <a:schemeClr val="lt1"/>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7</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graphicFrame>
        <p:nvGraphicFramePr>
          <p:cNvPr id="419" name="Google Shape;419;p29"/>
          <p:cNvGraphicFramePr/>
          <p:nvPr/>
        </p:nvGraphicFramePr>
        <p:xfrm>
          <a:off x="1892808" y="2148840"/>
          <a:ext cx="3000000" cy="3000000"/>
        </p:xfrm>
        <a:graphic>
          <a:graphicData uri="http://schemas.openxmlformats.org/drawingml/2006/table">
            <a:tbl>
              <a:tblPr>
                <a:noFill/>
                <a:tableStyleId>{131313A7-9279-485C-8846-CCED6F54E348}</a:tableStyleId>
              </a:tblPr>
              <a:tblGrid>
                <a:gridCol w="1659925"/>
                <a:gridCol w="1475350"/>
                <a:gridCol w="2217625"/>
              </a:tblGrid>
              <a:tr h="305525">
                <a:tc>
                  <a:txBody>
                    <a:bodyPr/>
                    <a:lstStyle/>
                    <a:p>
                      <a:pPr indent="0" lvl="0" marL="0" rtl="0" algn="ctr">
                        <a:lnSpc>
                          <a:spcPct val="115000"/>
                        </a:lnSpc>
                        <a:spcBef>
                          <a:spcPts val="0"/>
                        </a:spcBef>
                        <a:spcAft>
                          <a:spcPts val="0"/>
                        </a:spcAft>
                        <a:buNone/>
                      </a:pPr>
                      <a:r>
                        <a:rPr b="1" lang="en" sz="1550">
                          <a:solidFill>
                            <a:srgbClr val="FFFFFF"/>
                          </a:solidFill>
                          <a:highlight>
                            <a:srgbClr val="0B5B51"/>
                          </a:highlight>
                          <a:latin typeface="Roboto"/>
                          <a:ea typeface="Roboto"/>
                          <a:cs typeface="Roboto"/>
                          <a:sym typeface="Roboto"/>
                        </a:rPr>
                        <a:t>Year</a:t>
                      </a:r>
                      <a:endParaRPr b="1" sz="1550">
                        <a:solidFill>
                          <a:srgbClr val="FFFFFF"/>
                        </a:solidFill>
                        <a:highlight>
                          <a:srgbClr val="0B5B51"/>
                        </a:highlight>
                        <a:latin typeface="Roboto"/>
                        <a:ea typeface="Roboto"/>
                        <a:cs typeface="Roboto"/>
                        <a:sym typeface="Roboto"/>
                      </a:endParaRPr>
                    </a:p>
                  </a:txBody>
                  <a:tcPr marT="0" marB="0" marR="0" marL="0">
                    <a:lnB cap="flat" cmpd="sng" w="76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i="1" lang="en" sz="1550">
                          <a:solidFill>
                            <a:srgbClr val="FFFFFF"/>
                          </a:solidFill>
                          <a:highlight>
                            <a:srgbClr val="0B5B51"/>
                          </a:highlight>
                          <a:latin typeface="Roboto"/>
                          <a:ea typeface="Roboto"/>
                          <a:cs typeface="Roboto"/>
                          <a:sym typeface="Roboto"/>
                        </a:rPr>
                        <a:t>n</a:t>
                      </a:r>
                      <a:endParaRPr b="1" sz="1550">
                        <a:solidFill>
                          <a:srgbClr val="FFFFFF"/>
                        </a:solidFill>
                        <a:highlight>
                          <a:srgbClr val="0B5B51"/>
                        </a:highlight>
                        <a:latin typeface="Roboto"/>
                        <a:ea typeface="Roboto"/>
                        <a:cs typeface="Roboto"/>
                        <a:sym typeface="Roboto"/>
                      </a:endParaRPr>
                    </a:p>
                  </a:txBody>
                  <a:tcPr marT="0" marB="0" marR="0" marL="0">
                    <a:lnB cap="flat" cmpd="sng" w="76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lang="en" sz="1550">
                          <a:solidFill>
                            <a:srgbClr val="FFFFFF"/>
                          </a:solidFill>
                          <a:highlight>
                            <a:srgbClr val="0B5B51"/>
                          </a:highlight>
                          <a:latin typeface="Roboto"/>
                          <a:ea typeface="Roboto"/>
                          <a:cs typeface="Roboto"/>
                          <a:sym typeface="Roboto"/>
                        </a:rPr>
                        <a:t>Wildcat Population</a:t>
                      </a:r>
                      <a:endParaRPr b="1" sz="1550">
                        <a:solidFill>
                          <a:srgbClr val="FFFFFF"/>
                        </a:solidFill>
                        <a:highlight>
                          <a:srgbClr val="0B5B51"/>
                        </a:highlight>
                        <a:latin typeface="Roboto"/>
                        <a:ea typeface="Roboto"/>
                        <a:cs typeface="Roboto"/>
                        <a:sym typeface="Roboto"/>
                      </a:endParaRPr>
                    </a:p>
                  </a:txBody>
                  <a:tcPr marT="0" marB="0" marR="0" marL="0">
                    <a:lnB cap="flat" cmpd="sng" w="7625">
                      <a:solidFill>
                        <a:srgbClr val="0B5B51"/>
                      </a:solidFill>
                      <a:prstDash val="solid"/>
                      <a:round/>
                      <a:headEnd len="sm" w="sm" type="none"/>
                      <a:tailEnd len="sm" w="sm" type="none"/>
                    </a:lnB>
                    <a:solidFill>
                      <a:srgbClr val="0B5B51"/>
                    </a:solidFill>
                  </a:tcPr>
                </a:tc>
              </a:tr>
              <a:tr h="205550">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2015</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0</a:t>
                      </a:r>
                      <a:endParaRPr sz="125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rgbClr val="FFFFFF"/>
                          </a:highlight>
                          <a:latin typeface="Roboto"/>
                          <a:ea typeface="Roboto"/>
                          <a:cs typeface="Roboto"/>
                          <a:sym typeface="Roboto"/>
                        </a:rPr>
                        <a:t>284</a:t>
                      </a:r>
                      <a:endParaRPr sz="125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174600">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2016</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1</a:t>
                      </a:r>
                      <a:endParaRPr sz="1500"/>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295</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195225">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2017</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300">
                          <a:solidFill>
                            <a:srgbClr val="424242"/>
                          </a:solidFill>
                          <a:highlight>
                            <a:srgbClr val="FFFFFF"/>
                          </a:highlight>
                          <a:latin typeface="Roboto"/>
                          <a:ea typeface="Roboto"/>
                          <a:cs typeface="Roboto"/>
                          <a:sym typeface="Roboto"/>
                        </a:rPr>
                        <a:t>2</a:t>
                      </a:r>
                      <a:endParaRPr sz="130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307</a:t>
                      </a:r>
                      <a:endParaRPr sz="1300">
                        <a:solidFill>
                          <a:srgbClr val="424242"/>
                        </a:solidFill>
                        <a:highlight>
                          <a:srgbClr val="FFFFFF"/>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26200">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2018</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3</a:t>
                      </a:r>
                      <a:endParaRPr sz="1500"/>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319</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46825">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2019</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4</a:t>
                      </a:r>
                      <a:endParaRPr sz="1500"/>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332</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15875">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2020</a:t>
                      </a:r>
                      <a:endParaRPr sz="1250">
                        <a:solidFill>
                          <a:srgbClr val="424242"/>
                        </a:solidFill>
                        <a:highlight>
                          <a:srgbClr val="FFFFFF"/>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5</a:t>
                      </a:r>
                      <a:endParaRPr sz="1500"/>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346</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15875">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2021</a:t>
                      </a:r>
                      <a:endParaRPr sz="1250">
                        <a:solidFill>
                          <a:srgbClr val="424242"/>
                        </a:solidFill>
                        <a:highlight>
                          <a:schemeClr val="lt1"/>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6</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359</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15875">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2022</a:t>
                      </a:r>
                      <a:endParaRPr sz="1250">
                        <a:solidFill>
                          <a:srgbClr val="424242"/>
                        </a:solidFill>
                        <a:highlight>
                          <a:schemeClr val="lt1"/>
                        </a:highlight>
                        <a:latin typeface="Roboto"/>
                        <a:ea typeface="Roboto"/>
                        <a:cs typeface="Roboto"/>
                        <a:sym typeface="Roboto"/>
                      </a:endParaRPr>
                    </a:p>
                  </a:txBody>
                  <a:tcPr marT="45700" marB="18275" marR="0" marL="0">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7</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250">
                          <a:solidFill>
                            <a:srgbClr val="424242"/>
                          </a:solidFill>
                          <a:highlight>
                            <a:schemeClr val="lt1"/>
                          </a:highlight>
                          <a:latin typeface="Roboto"/>
                          <a:ea typeface="Roboto"/>
                          <a:cs typeface="Roboto"/>
                          <a:sym typeface="Roboto"/>
                        </a:rPr>
                        <a:t>374</a:t>
                      </a:r>
                      <a:endParaRPr sz="1250">
                        <a:solidFill>
                          <a:srgbClr val="424242"/>
                        </a:solidFill>
                        <a:highlight>
                          <a:schemeClr val="lt1"/>
                        </a:highlight>
                        <a:latin typeface="Roboto"/>
                        <a:ea typeface="Roboto"/>
                        <a:cs typeface="Roboto"/>
                        <a:sym typeface="Roboto"/>
                      </a:endParaRPr>
                    </a:p>
                  </a:txBody>
                  <a:tcPr marT="45700" marB="18275" marR="0" marL="0">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41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0"/>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Estimating Wildcat Populations</a:t>
            </a:r>
            <a:r>
              <a:rPr lang="en" sz="2700"/>
              <a:t> 🐯</a:t>
            </a:r>
            <a:endParaRPr/>
          </a:p>
        </p:txBody>
      </p:sp>
      <p:sp>
        <p:nvSpPr>
          <p:cNvPr id="425" name="Google Shape;425;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6" name="Google Shape;426;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4.18.4: Define a Geometric Sequence by the nth Term</a:t>
            </a:r>
            <a:endParaRPr/>
          </a:p>
        </p:txBody>
      </p:sp>
      <p:sp>
        <p:nvSpPr>
          <p:cNvPr id="427" name="Google Shape;427;p30"/>
          <p:cNvSpPr txBox="1"/>
          <p:nvPr/>
        </p:nvSpPr>
        <p:spPr>
          <a:xfrm>
            <a:off x="310901" y="1524000"/>
            <a:ext cx="4995900" cy="26922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D2125"/>
              </a:buClr>
              <a:buSzPts val="1800"/>
              <a:buFont typeface="Calibri"/>
              <a:buAutoNum type="arabicPeriod" startAt="3"/>
            </a:pPr>
            <a:r>
              <a:rPr lang="en" sz="1800">
                <a:solidFill>
                  <a:srgbClr val="1D2125"/>
                </a:solidFill>
                <a:highlight>
                  <a:schemeClr val="lt1"/>
                </a:highlight>
                <a:latin typeface="Calibri"/>
                <a:ea typeface="Calibri"/>
                <a:cs typeface="Calibri"/>
                <a:sym typeface="Calibri"/>
              </a:rPr>
              <a:t>On a piece of graph paper,</a:t>
            </a:r>
            <a:r>
              <a:rPr lang="en" sz="1800">
                <a:solidFill>
                  <a:srgbClr val="1D2125"/>
                </a:solidFill>
                <a:highlight>
                  <a:srgbClr val="FFFFFF"/>
                </a:highlight>
                <a:latin typeface="Calibri"/>
                <a:ea typeface="Calibri"/>
                <a:cs typeface="Calibri"/>
                <a:sym typeface="Calibri"/>
              </a:rPr>
              <a:t> graph the data that represents the population projections for this scenario.</a:t>
            </a:r>
            <a:endParaRPr sz="1800">
              <a:solidFill>
                <a:srgbClr val="1D2125"/>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AutoNum type="arabicPeriod" startAt="3"/>
            </a:pPr>
            <a:r>
              <a:rPr lang="en" sz="1800">
                <a:solidFill>
                  <a:srgbClr val="1D2125"/>
                </a:solidFill>
                <a:highlight>
                  <a:srgbClr val="FFFFFF"/>
                </a:highlight>
                <a:latin typeface="Calibri"/>
                <a:ea typeface="Calibri"/>
                <a:cs typeface="Calibri"/>
                <a:sym typeface="Calibri"/>
              </a:rPr>
              <a:t>Calculate and determine the year when the wildcat population will exceed 500 members.</a:t>
            </a:r>
            <a:endParaRPr sz="1800">
              <a:solidFill>
                <a:srgbClr val="1D2125"/>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AutoNum type="arabicPeriod" startAt="3"/>
            </a:pPr>
            <a:r>
              <a:rPr lang="en" sz="1800">
                <a:solidFill>
                  <a:srgbClr val="1D2125"/>
                </a:solidFill>
                <a:highlight>
                  <a:srgbClr val="FFFFFF"/>
                </a:highlight>
                <a:latin typeface="Calibri"/>
                <a:ea typeface="Calibri"/>
                <a:cs typeface="Calibri"/>
                <a:sym typeface="Calibri"/>
              </a:rPr>
              <a:t>Is the data that represents this scenario an arithmetic or geometric sequence? Explain your reasoning.</a:t>
            </a:r>
            <a:endParaRPr sz="1800">
              <a:solidFill>
                <a:srgbClr val="1D2125"/>
              </a:solidFill>
              <a:highlight>
                <a:srgbClr val="FFFFFF"/>
              </a:highlight>
              <a:latin typeface="Calibri"/>
              <a:ea typeface="Calibri"/>
              <a:cs typeface="Calibri"/>
              <a:sym typeface="Calibri"/>
            </a:endParaRPr>
          </a:p>
        </p:txBody>
      </p:sp>
      <p:sp>
        <p:nvSpPr>
          <p:cNvPr id="428" name="Google Shape;428;p30"/>
          <p:cNvSpPr txBox="1"/>
          <p:nvPr/>
        </p:nvSpPr>
        <p:spPr>
          <a:xfrm>
            <a:off x="271325" y="968400"/>
            <a:ext cx="8680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800">
                <a:solidFill>
                  <a:srgbClr val="424242"/>
                </a:solidFill>
                <a:latin typeface="Calibri"/>
                <a:ea typeface="Calibri"/>
                <a:cs typeface="Calibri"/>
                <a:sym typeface="Calibri"/>
              </a:rPr>
              <a:t>Answer the questions using the the pair you  defined as a function.</a:t>
            </a:r>
            <a:endParaRPr sz="1500"/>
          </a:p>
        </p:txBody>
      </p:sp>
      <p:pic>
        <p:nvPicPr>
          <p:cNvPr id="429" name="Google Shape;429;p30" title="2ChatGPT Image Aug 2, 2025, 07_39_59 PM.png"/>
          <p:cNvPicPr preferRelativeResize="0"/>
          <p:nvPr/>
        </p:nvPicPr>
        <p:blipFill rotWithShape="1">
          <a:blip r:embed="rId3">
            <a:alphaModFix/>
          </a:blip>
          <a:srcRect b="0" l="0" r="0" t="0"/>
          <a:stretch/>
        </p:blipFill>
        <p:spPr>
          <a:xfrm>
            <a:off x="5459201" y="1438012"/>
            <a:ext cx="2916042" cy="2916042"/>
          </a:xfrm>
          <a:prstGeom prst="rect">
            <a:avLst/>
          </a:prstGeom>
          <a:noFill/>
          <a:ln>
            <a:noFill/>
          </a:ln>
        </p:spPr>
      </p:pic>
      <p:pic>
        <p:nvPicPr>
          <p:cNvPr descr="A scatter plot with blue circles showing a positive linear trend. The x-axis ranges from -2 to 8, and the y-axis ranges from -100 to 550. Data points increase gradually from left to right." id="430" name="Google Shape;430;p30"/>
          <p:cNvPicPr preferRelativeResize="0"/>
          <p:nvPr/>
        </p:nvPicPr>
        <p:blipFill>
          <a:blip r:embed="rId4">
            <a:alphaModFix/>
          </a:blip>
          <a:stretch>
            <a:fillRect/>
          </a:stretch>
        </p:blipFill>
        <p:spPr>
          <a:xfrm>
            <a:off x="5458968" y="1435608"/>
            <a:ext cx="2916936" cy="29169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42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31"/>
          <p:cNvSpPr txBox="1"/>
          <p:nvPr/>
        </p:nvSpPr>
        <p:spPr>
          <a:xfrm>
            <a:off x="460550" y="2496110"/>
            <a:ext cx="8244000" cy="2121300"/>
          </a:xfrm>
          <a:prstGeom prst="rect">
            <a:avLst/>
          </a:prstGeom>
          <a:solidFill>
            <a:srgbClr val="0097A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FFFFFF"/>
                </a:solidFill>
                <a:latin typeface="Calibri"/>
                <a:ea typeface="Calibri"/>
                <a:cs typeface="Calibri"/>
                <a:sym typeface="Calibri"/>
              </a:rPr>
              <a:t>Geometric</a:t>
            </a:r>
            <a:r>
              <a:rPr b="1" lang="en" sz="1600">
                <a:solidFill>
                  <a:srgbClr val="FFFFFF"/>
                </a:solidFill>
                <a:latin typeface="Calibri"/>
                <a:ea typeface="Calibri"/>
                <a:cs typeface="Calibri"/>
                <a:sym typeface="Calibri"/>
              </a:rPr>
              <a:t> Sequence Formulas</a:t>
            </a:r>
            <a:endParaRPr b="1" sz="1600">
              <a:solidFill>
                <a:srgbClr val="FFFFFF"/>
              </a:solidFill>
              <a:latin typeface="Calibri"/>
              <a:ea typeface="Calibri"/>
              <a:cs typeface="Calibri"/>
              <a:sym typeface="Calibri"/>
            </a:endParaRPr>
          </a:p>
          <a:p>
            <a:pPr indent="0" lvl="0" marL="0" rtl="0" algn="l">
              <a:spcBef>
                <a:spcPts val="0"/>
              </a:spcBef>
              <a:spcAft>
                <a:spcPts val="0"/>
              </a:spcAft>
              <a:buNone/>
            </a:pPr>
            <a:r>
              <a:t/>
            </a:r>
            <a:endParaRPr b="1" sz="1000">
              <a:solidFill>
                <a:srgbClr val="FFFFFF"/>
              </a:solidFill>
              <a:latin typeface="Calibri"/>
              <a:ea typeface="Calibri"/>
              <a:cs typeface="Calibri"/>
              <a:sym typeface="Calibri"/>
            </a:endParaRPr>
          </a:p>
          <a:p>
            <a:pPr indent="0" lvl="0" marL="0" rtl="0" algn="l">
              <a:spcBef>
                <a:spcPts val="0"/>
              </a:spcBef>
              <a:spcAft>
                <a:spcPts val="0"/>
              </a:spcAft>
              <a:buNone/>
            </a:pPr>
            <a:r>
              <a:rPr b="1" lang="en" sz="1500">
                <a:solidFill>
                  <a:srgbClr val="FFFFFF"/>
                </a:solidFill>
                <a:latin typeface="Calibri"/>
                <a:ea typeface="Calibri"/>
                <a:cs typeface="Calibri"/>
                <a:sym typeface="Calibri"/>
              </a:rPr>
              <a:t>Recursive Formula</a:t>
            </a:r>
            <a:endParaRPr b="1" sz="1500">
              <a:solidFill>
                <a:srgbClr val="FFFFFF"/>
              </a:solidFill>
              <a:latin typeface="Calibri"/>
              <a:ea typeface="Calibri"/>
              <a:cs typeface="Calibri"/>
              <a:sym typeface="Calibri"/>
            </a:endParaRPr>
          </a:p>
          <a:p>
            <a:pPr indent="0" lvl="0" marL="0" rtl="0" algn="l">
              <a:spcBef>
                <a:spcPts val="0"/>
              </a:spcBef>
              <a:spcAft>
                <a:spcPts val="0"/>
              </a:spcAft>
              <a:buNone/>
            </a:pPr>
            <a:r>
              <a:rPr i="1" lang="en" sz="1500">
                <a:solidFill>
                  <a:srgbClr val="FFFFFF"/>
                </a:solidFill>
                <a:latin typeface="Times New Roman"/>
                <a:ea typeface="Times New Roman"/>
                <a:cs typeface="Times New Roman"/>
                <a:sym typeface="Times New Roman"/>
              </a:rPr>
              <a:t>a</a:t>
            </a:r>
            <a:r>
              <a:rPr baseline="-25000" i="1" lang="en" sz="1500">
                <a:solidFill>
                  <a:srgbClr val="FFFFFF"/>
                </a:solidFill>
                <a:latin typeface="Times New Roman"/>
                <a:ea typeface="Times New Roman"/>
                <a:cs typeface="Times New Roman"/>
                <a:sym typeface="Times New Roman"/>
              </a:rPr>
              <a:t>n</a:t>
            </a:r>
            <a:r>
              <a:rPr i="1" lang="en" sz="1500">
                <a:solidFill>
                  <a:srgbClr val="FFFFFF"/>
                </a:solidFill>
                <a:latin typeface="Calibri"/>
                <a:ea typeface="Calibri"/>
                <a:cs typeface="Calibri"/>
                <a:sym typeface="Calibri"/>
              </a:rPr>
              <a:t> </a:t>
            </a:r>
            <a:r>
              <a:rPr lang="en" sz="1500">
                <a:solidFill>
                  <a:srgbClr val="FFFFFF"/>
                </a:solidFill>
                <a:latin typeface="Calibri"/>
                <a:ea typeface="Calibri"/>
                <a:cs typeface="Calibri"/>
                <a:sym typeface="Calibri"/>
              </a:rPr>
              <a:t>= </a:t>
            </a:r>
            <a:r>
              <a:rPr i="1" lang="en" sz="1500">
                <a:solidFill>
                  <a:srgbClr val="FFFFFF"/>
                </a:solidFill>
                <a:latin typeface="Times New Roman"/>
                <a:ea typeface="Times New Roman"/>
                <a:cs typeface="Times New Roman"/>
                <a:sym typeface="Times New Roman"/>
              </a:rPr>
              <a:t>a</a:t>
            </a:r>
            <a:r>
              <a:rPr baseline="-25000" i="1" lang="en" sz="1500">
                <a:solidFill>
                  <a:srgbClr val="FFFFFF"/>
                </a:solidFill>
                <a:latin typeface="Times New Roman"/>
                <a:ea typeface="Times New Roman"/>
                <a:cs typeface="Times New Roman"/>
                <a:sym typeface="Times New Roman"/>
              </a:rPr>
              <a:t>n</a:t>
            </a:r>
            <a:r>
              <a:rPr i="1" lang="en" sz="1500">
                <a:solidFill>
                  <a:srgbClr val="FFFFFF"/>
                </a:solidFill>
                <a:latin typeface="Calibri"/>
                <a:ea typeface="Calibri"/>
                <a:cs typeface="Calibri"/>
                <a:sym typeface="Calibri"/>
              </a:rPr>
              <a:t> </a:t>
            </a:r>
            <a:r>
              <a:rPr baseline="-25000" lang="en" sz="1500">
                <a:solidFill>
                  <a:srgbClr val="FFFFFF"/>
                </a:solidFill>
                <a:latin typeface="Calibri"/>
                <a:ea typeface="Calibri"/>
                <a:cs typeface="Calibri"/>
                <a:sym typeface="Calibri"/>
              </a:rPr>
              <a:t>− 1</a:t>
            </a:r>
            <a:r>
              <a:rPr lang="en" sz="1500">
                <a:solidFill>
                  <a:srgbClr val="FFFFFF"/>
                </a:solidFill>
                <a:latin typeface="Calibri"/>
                <a:ea typeface="Calibri"/>
                <a:cs typeface="Calibri"/>
                <a:sym typeface="Calibri"/>
              </a:rPr>
              <a:t> </a:t>
            </a:r>
            <a:r>
              <a:rPr lang="en" sz="1500">
                <a:solidFill>
                  <a:srgbClr val="FFFFFF"/>
                </a:solidFill>
                <a:latin typeface="Calibri"/>
                <a:ea typeface="Calibri"/>
                <a:cs typeface="Calibri"/>
                <a:sym typeface="Calibri"/>
              </a:rPr>
              <a:t>⋅</a:t>
            </a:r>
            <a:r>
              <a:rPr lang="en" sz="1500">
                <a:solidFill>
                  <a:srgbClr val="FFFFFF"/>
                </a:solidFill>
                <a:latin typeface="Times New Roman"/>
                <a:ea typeface="Times New Roman"/>
                <a:cs typeface="Times New Roman"/>
                <a:sym typeface="Times New Roman"/>
              </a:rPr>
              <a:t>r</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Calibri"/>
                <a:ea typeface="Calibri"/>
                <a:cs typeface="Calibri"/>
                <a:sym typeface="Calibri"/>
              </a:rPr>
              <a:t>where </a:t>
            </a:r>
            <a:r>
              <a:rPr i="1" lang="en" sz="1500">
                <a:solidFill>
                  <a:srgbClr val="FFFFFF"/>
                </a:solidFill>
                <a:latin typeface="Times New Roman"/>
                <a:ea typeface="Times New Roman"/>
                <a:cs typeface="Times New Roman"/>
                <a:sym typeface="Times New Roman"/>
              </a:rPr>
              <a:t>a</a:t>
            </a:r>
            <a:r>
              <a:rPr baseline="-25000" lang="en" sz="1500">
                <a:solidFill>
                  <a:srgbClr val="FFFFFF"/>
                </a:solidFill>
                <a:latin typeface="Times New Roman"/>
                <a:ea typeface="Times New Roman"/>
                <a:cs typeface="Times New Roman"/>
                <a:sym typeface="Times New Roman"/>
              </a:rPr>
              <a:t>1</a:t>
            </a:r>
            <a:r>
              <a:rPr lang="en" sz="1500">
                <a:solidFill>
                  <a:srgbClr val="FFFFFF"/>
                </a:solidFill>
                <a:latin typeface="Calibri"/>
                <a:ea typeface="Calibri"/>
                <a:cs typeface="Calibri"/>
                <a:sym typeface="Calibri"/>
              </a:rPr>
              <a:t> is the first term, </a:t>
            </a:r>
            <a:r>
              <a:rPr i="1" lang="en" sz="1500">
                <a:solidFill>
                  <a:srgbClr val="FFFFFF"/>
                </a:solidFill>
                <a:latin typeface="Times New Roman"/>
                <a:ea typeface="Times New Roman"/>
                <a:cs typeface="Times New Roman"/>
                <a:sym typeface="Times New Roman"/>
              </a:rPr>
              <a:t>n</a:t>
            </a:r>
            <a:r>
              <a:rPr lang="en" sz="1500">
                <a:solidFill>
                  <a:srgbClr val="FFFFFF"/>
                </a:solidFill>
                <a:latin typeface="Calibri"/>
                <a:ea typeface="Calibri"/>
                <a:cs typeface="Calibri"/>
                <a:sym typeface="Calibri"/>
              </a:rPr>
              <a:t> is the term you want, and </a:t>
            </a:r>
            <a:r>
              <a:rPr i="1" lang="en" sz="1500">
                <a:solidFill>
                  <a:srgbClr val="FFFFFF"/>
                </a:solidFill>
                <a:latin typeface="Times New Roman"/>
                <a:ea typeface="Times New Roman"/>
                <a:cs typeface="Times New Roman"/>
                <a:sym typeface="Times New Roman"/>
              </a:rPr>
              <a:t>r</a:t>
            </a:r>
            <a:r>
              <a:rPr lang="en" sz="1500">
                <a:solidFill>
                  <a:srgbClr val="FFFFFF"/>
                </a:solidFill>
                <a:latin typeface="Calibri"/>
                <a:ea typeface="Calibri"/>
                <a:cs typeface="Calibri"/>
                <a:sym typeface="Calibri"/>
              </a:rPr>
              <a:t> is the common ratio.</a:t>
            </a:r>
            <a:endParaRPr sz="1500">
              <a:solidFill>
                <a:srgbClr val="FFFFFF"/>
              </a:solidFill>
              <a:latin typeface="Calibri"/>
              <a:ea typeface="Calibri"/>
              <a:cs typeface="Calibri"/>
              <a:sym typeface="Calibri"/>
            </a:endParaRPr>
          </a:p>
          <a:p>
            <a:pPr indent="0" lvl="0" marL="0" rtl="0" algn="l">
              <a:spcBef>
                <a:spcPts val="0"/>
              </a:spcBef>
              <a:spcAft>
                <a:spcPts val="0"/>
              </a:spcAft>
              <a:buNone/>
            </a:pPr>
            <a:r>
              <a:t/>
            </a:r>
            <a:endParaRPr sz="1000">
              <a:solidFill>
                <a:srgbClr val="FFFFFF"/>
              </a:solidFill>
              <a:latin typeface="Calibri"/>
              <a:ea typeface="Calibri"/>
              <a:cs typeface="Calibri"/>
              <a:sym typeface="Calibri"/>
            </a:endParaRPr>
          </a:p>
          <a:p>
            <a:pPr indent="0" lvl="0" marL="0" rtl="0" algn="l">
              <a:spcBef>
                <a:spcPts val="0"/>
              </a:spcBef>
              <a:spcAft>
                <a:spcPts val="0"/>
              </a:spcAft>
              <a:buNone/>
            </a:pPr>
            <a:r>
              <a:rPr b="1" lang="en" sz="1500">
                <a:solidFill>
                  <a:srgbClr val="FFFFFF"/>
                </a:solidFill>
                <a:latin typeface="Calibri"/>
                <a:ea typeface="Calibri"/>
                <a:cs typeface="Calibri"/>
                <a:sym typeface="Calibri"/>
              </a:rPr>
              <a:t>Explicit General Formula</a:t>
            </a:r>
            <a:endParaRPr b="1" sz="1500">
              <a:solidFill>
                <a:srgbClr val="FFFFFF"/>
              </a:solidFill>
              <a:latin typeface="Calibri"/>
              <a:ea typeface="Calibri"/>
              <a:cs typeface="Calibri"/>
              <a:sym typeface="Calibri"/>
            </a:endParaRPr>
          </a:p>
          <a:p>
            <a:pPr indent="0" lvl="0" marL="0" rtl="0" algn="l">
              <a:spcBef>
                <a:spcPts val="0"/>
              </a:spcBef>
              <a:spcAft>
                <a:spcPts val="0"/>
              </a:spcAft>
              <a:buNone/>
            </a:pPr>
            <a:r>
              <a:rPr i="1" lang="en" sz="1500">
                <a:solidFill>
                  <a:srgbClr val="FFFFFF"/>
                </a:solidFill>
                <a:latin typeface="Times New Roman"/>
                <a:ea typeface="Times New Roman"/>
                <a:cs typeface="Times New Roman"/>
                <a:sym typeface="Times New Roman"/>
              </a:rPr>
              <a:t>a</a:t>
            </a:r>
            <a:r>
              <a:rPr baseline="-25000" i="1" lang="en" sz="1500">
                <a:solidFill>
                  <a:srgbClr val="FFFFFF"/>
                </a:solidFill>
                <a:latin typeface="Times New Roman"/>
                <a:ea typeface="Times New Roman"/>
                <a:cs typeface="Times New Roman"/>
                <a:sym typeface="Times New Roman"/>
              </a:rPr>
              <a:t>n</a:t>
            </a:r>
            <a:r>
              <a:rPr i="1" lang="en" sz="1500">
                <a:solidFill>
                  <a:srgbClr val="FFFFFF"/>
                </a:solidFill>
                <a:latin typeface="Calibri"/>
                <a:ea typeface="Calibri"/>
                <a:cs typeface="Calibri"/>
                <a:sym typeface="Calibri"/>
              </a:rPr>
              <a:t> </a:t>
            </a:r>
            <a:r>
              <a:rPr lang="en" sz="1500">
                <a:solidFill>
                  <a:srgbClr val="FFFFFF"/>
                </a:solidFill>
                <a:latin typeface="Calibri"/>
                <a:ea typeface="Calibri"/>
                <a:cs typeface="Calibri"/>
                <a:sym typeface="Calibri"/>
              </a:rPr>
              <a:t>= </a:t>
            </a:r>
            <a:r>
              <a:rPr i="1" lang="en" sz="1500">
                <a:solidFill>
                  <a:srgbClr val="FFFFFF"/>
                </a:solidFill>
                <a:latin typeface="Times New Roman"/>
                <a:ea typeface="Times New Roman"/>
                <a:cs typeface="Times New Roman"/>
                <a:sym typeface="Times New Roman"/>
              </a:rPr>
              <a:t>a</a:t>
            </a:r>
            <a:r>
              <a:rPr baseline="-25000" lang="en" sz="1500">
                <a:solidFill>
                  <a:srgbClr val="FFFFFF"/>
                </a:solidFill>
                <a:latin typeface="Times New Roman"/>
                <a:ea typeface="Times New Roman"/>
                <a:cs typeface="Times New Roman"/>
                <a:sym typeface="Times New Roman"/>
              </a:rPr>
              <a:t>1</a:t>
            </a:r>
            <a:r>
              <a:rPr lang="en" sz="1500">
                <a:solidFill>
                  <a:srgbClr val="FFFFFF"/>
                </a:solidFill>
                <a:latin typeface="Calibri"/>
                <a:ea typeface="Calibri"/>
                <a:cs typeface="Calibri"/>
                <a:sym typeface="Calibri"/>
              </a:rPr>
              <a:t> </a:t>
            </a:r>
            <a:r>
              <a:rPr lang="en" sz="1500">
                <a:solidFill>
                  <a:srgbClr val="FFFFFF"/>
                </a:solidFill>
                <a:latin typeface="Calibri"/>
                <a:ea typeface="Calibri"/>
                <a:cs typeface="Calibri"/>
                <a:sym typeface="Calibri"/>
              </a:rPr>
              <a:t>(</a:t>
            </a:r>
            <a:r>
              <a:rPr i="1" lang="en" sz="1500">
                <a:solidFill>
                  <a:srgbClr val="FFFFFF"/>
                </a:solidFill>
                <a:latin typeface="Times New Roman"/>
                <a:ea typeface="Times New Roman"/>
                <a:cs typeface="Times New Roman"/>
                <a:sym typeface="Times New Roman"/>
              </a:rPr>
              <a:t>r</a:t>
            </a:r>
            <a:r>
              <a:rPr lang="en" sz="1500">
                <a:solidFill>
                  <a:srgbClr val="FFFFFF"/>
                </a:solidFill>
                <a:latin typeface="Calibri"/>
                <a:ea typeface="Calibri"/>
                <a:cs typeface="Calibri"/>
                <a:sym typeface="Calibri"/>
              </a:rPr>
              <a:t>)</a:t>
            </a:r>
            <a:r>
              <a:rPr baseline="30000" i="1" lang="en" sz="1500">
                <a:solidFill>
                  <a:srgbClr val="FFFFFF"/>
                </a:solidFill>
                <a:latin typeface="Times New Roman"/>
                <a:ea typeface="Times New Roman"/>
                <a:cs typeface="Times New Roman"/>
                <a:sym typeface="Times New Roman"/>
              </a:rPr>
              <a:t>n</a:t>
            </a:r>
            <a:r>
              <a:rPr baseline="30000" lang="en" sz="1500">
                <a:solidFill>
                  <a:srgbClr val="FFFFFF"/>
                </a:solidFill>
                <a:latin typeface="Times New Roman"/>
                <a:ea typeface="Times New Roman"/>
                <a:cs typeface="Times New Roman"/>
                <a:sym typeface="Times New Roman"/>
              </a:rPr>
              <a:t>−1</a:t>
            </a:r>
            <a:endParaRPr i="1"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FFFFFF"/>
                </a:solidFill>
                <a:latin typeface="Calibri"/>
                <a:ea typeface="Calibri"/>
                <a:cs typeface="Calibri"/>
                <a:sym typeface="Calibri"/>
              </a:rPr>
              <a:t>Where </a:t>
            </a:r>
            <a:r>
              <a:rPr i="1" lang="en" sz="1500">
                <a:solidFill>
                  <a:srgbClr val="FFFFFF"/>
                </a:solidFill>
                <a:latin typeface="Times New Roman"/>
                <a:ea typeface="Times New Roman"/>
                <a:cs typeface="Times New Roman"/>
                <a:sym typeface="Times New Roman"/>
              </a:rPr>
              <a:t>a</a:t>
            </a:r>
            <a:r>
              <a:rPr baseline="-25000" lang="en" sz="1500">
                <a:solidFill>
                  <a:srgbClr val="FFFFFF"/>
                </a:solidFill>
                <a:latin typeface="Times New Roman"/>
                <a:ea typeface="Times New Roman"/>
                <a:cs typeface="Times New Roman"/>
                <a:sym typeface="Times New Roman"/>
              </a:rPr>
              <a:t>1</a:t>
            </a:r>
            <a:r>
              <a:rPr lang="en" sz="1500">
                <a:solidFill>
                  <a:srgbClr val="FFFFFF"/>
                </a:solidFill>
                <a:latin typeface="Calibri"/>
                <a:ea typeface="Calibri"/>
                <a:cs typeface="Calibri"/>
                <a:sym typeface="Calibri"/>
              </a:rPr>
              <a:t> is the first term, </a:t>
            </a:r>
            <a:r>
              <a:rPr i="1" lang="en" sz="1500">
                <a:solidFill>
                  <a:srgbClr val="FFFFFF"/>
                </a:solidFill>
                <a:latin typeface="Times New Roman"/>
                <a:ea typeface="Times New Roman"/>
                <a:cs typeface="Times New Roman"/>
                <a:sym typeface="Times New Roman"/>
              </a:rPr>
              <a:t>n</a:t>
            </a:r>
            <a:r>
              <a:rPr lang="en" sz="1500">
                <a:solidFill>
                  <a:srgbClr val="FFFFFF"/>
                </a:solidFill>
                <a:latin typeface="Calibri"/>
                <a:ea typeface="Calibri"/>
                <a:cs typeface="Calibri"/>
                <a:sym typeface="Calibri"/>
              </a:rPr>
              <a:t> is the term you want, and </a:t>
            </a:r>
            <a:r>
              <a:rPr i="1" lang="en" sz="1500">
                <a:solidFill>
                  <a:srgbClr val="FFFFFF"/>
                </a:solidFill>
                <a:latin typeface="Times New Roman"/>
                <a:ea typeface="Times New Roman"/>
                <a:cs typeface="Times New Roman"/>
                <a:sym typeface="Times New Roman"/>
              </a:rPr>
              <a:t>r</a:t>
            </a:r>
            <a:r>
              <a:rPr lang="en" sz="1500">
                <a:solidFill>
                  <a:srgbClr val="FFFFFF"/>
                </a:solidFill>
                <a:latin typeface="Calibri"/>
                <a:ea typeface="Calibri"/>
                <a:cs typeface="Calibri"/>
                <a:sym typeface="Calibri"/>
              </a:rPr>
              <a:t> is the common ratio.</a:t>
            </a:r>
            <a:endParaRPr sz="1500">
              <a:solidFill>
                <a:srgbClr val="FFFFFF"/>
              </a:solidFill>
              <a:latin typeface="Calibri"/>
              <a:ea typeface="Calibri"/>
              <a:cs typeface="Calibri"/>
              <a:sym typeface="Calibri"/>
            </a:endParaRPr>
          </a:p>
          <a:p>
            <a:pPr indent="0" lvl="0" marL="0" rtl="0" algn="l">
              <a:spcBef>
                <a:spcPts val="0"/>
              </a:spcBef>
              <a:spcAft>
                <a:spcPts val="0"/>
              </a:spcAft>
              <a:buNone/>
            </a:pPr>
            <a:r>
              <a:t/>
            </a:r>
            <a:endParaRPr sz="1500">
              <a:solidFill>
                <a:srgbClr val="FFFFFF"/>
              </a:solidFill>
              <a:latin typeface="Calibri"/>
              <a:ea typeface="Calibri"/>
              <a:cs typeface="Calibri"/>
              <a:sym typeface="Calibri"/>
            </a:endParaRPr>
          </a:p>
          <a:p>
            <a:pPr indent="0" lvl="0" marL="0" rtl="0" algn="l">
              <a:spcBef>
                <a:spcPts val="0"/>
              </a:spcBef>
              <a:spcAft>
                <a:spcPts val="0"/>
              </a:spcAft>
              <a:buNone/>
            </a:pPr>
            <a:r>
              <a:t/>
            </a:r>
            <a:endParaRPr sz="1500">
              <a:solidFill>
                <a:srgbClr val="FFFFFF"/>
              </a:solidFill>
              <a:latin typeface="Calibri"/>
              <a:ea typeface="Calibri"/>
              <a:cs typeface="Calibri"/>
              <a:sym typeface="Calibri"/>
            </a:endParaRPr>
          </a:p>
        </p:txBody>
      </p:sp>
      <p:sp>
        <p:nvSpPr>
          <p:cNvPr id="436" name="Google Shape;436;p31"/>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t>Le</a:t>
            </a:r>
            <a:r>
              <a:rPr lang="en" sz="2100"/>
              <a:t>arning Activity - Estimating Wildcat Populations</a:t>
            </a:r>
            <a:r>
              <a:rPr lang="en" sz="2700"/>
              <a:t> 🐯</a:t>
            </a:r>
            <a:endParaRPr/>
          </a:p>
        </p:txBody>
      </p:sp>
      <p:sp>
        <p:nvSpPr>
          <p:cNvPr id="437" name="Google Shape;437;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8" name="Google Shape;438;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4.18.4: Define a Geometric Sequence by the nth Term</a:t>
            </a:r>
            <a:endParaRPr/>
          </a:p>
        </p:txBody>
      </p:sp>
      <p:sp>
        <p:nvSpPr>
          <p:cNvPr id="439" name="Google Shape;439;p31"/>
          <p:cNvSpPr txBox="1"/>
          <p:nvPr/>
        </p:nvSpPr>
        <p:spPr>
          <a:xfrm>
            <a:off x="271325" y="968400"/>
            <a:ext cx="8680200" cy="149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Remember that a recursive formula defines terms using one or more of the previous terms. If you need to calculate the 100</a:t>
            </a:r>
            <a:r>
              <a:rPr baseline="30000" lang="en" sz="1500">
                <a:solidFill>
                  <a:srgbClr val="424242"/>
                </a:solidFill>
                <a:latin typeface="Calibri"/>
                <a:ea typeface="Calibri"/>
                <a:cs typeface="Calibri"/>
                <a:sym typeface="Calibri"/>
              </a:rPr>
              <a:t>th</a:t>
            </a:r>
            <a:r>
              <a:rPr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or 500</a:t>
            </a:r>
            <a:r>
              <a:rPr baseline="30000" lang="en" sz="1500">
                <a:solidFill>
                  <a:srgbClr val="424242"/>
                </a:solidFill>
                <a:latin typeface="Calibri"/>
                <a:ea typeface="Calibri"/>
                <a:cs typeface="Calibri"/>
                <a:sym typeface="Calibri"/>
              </a:rPr>
              <a:t>th</a:t>
            </a:r>
            <a:r>
              <a:rPr lang="en" sz="1500">
                <a:solidFill>
                  <a:srgbClr val="424242"/>
                </a:solidFill>
                <a:latin typeface="Calibri"/>
                <a:ea typeface="Calibri"/>
                <a:cs typeface="Calibri"/>
                <a:sym typeface="Calibri"/>
              </a:rPr>
              <a:t> term i</a:t>
            </a:r>
            <a:r>
              <a:rPr lang="en" sz="1500">
                <a:solidFill>
                  <a:srgbClr val="424242"/>
                </a:solidFill>
                <a:latin typeface="Calibri"/>
                <a:ea typeface="Calibri"/>
                <a:cs typeface="Calibri"/>
                <a:sym typeface="Calibri"/>
              </a:rPr>
              <a:t>n a sequence, the recursive formula becomes difficult to use if you do not know the values of the terms near </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100</a:t>
            </a:r>
            <a:r>
              <a:rPr lang="en" sz="1500">
                <a:solidFill>
                  <a:srgbClr val="424242"/>
                </a:solidFill>
                <a:latin typeface="Calibri"/>
                <a:ea typeface="Calibri"/>
                <a:cs typeface="Calibri"/>
                <a:sym typeface="Calibri"/>
              </a:rPr>
              <a:t> or </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500</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p>
            <a:pPr indent="0" lvl="0" marL="0" rtl="0" algn="l">
              <a:spcBef>
                <a:spcPts val="1200"/>
              </a:spcBef>
              <a:spcAft>
                <a:spcPts val="1200"/>
              </a:spcAft>
              <a:buNone/>
            </a:pPr>
            <a:r>
              <a:rPr lang="en" sz="1500">
                <a:solidFill>
                  <a:srgbClr val="424242"/>
                </a:solidFill>
                <a:latin typeface="Calibri"/>
                <a:ea typeface="Calibri"/>
                <a:cs typeface="Calibri"/>
                <a:sym typeface="Calibri"/>
              </a:rPr>
              <a:t>Different formulas can generate the same sequence, but some are written in an easier to use form called general or explicit rules. The, </a:t>
            </a:r>
            <a:r>
              <a:rPr lang="en" sz="1500">
                <a:solidFill>
                  <a:srgbClr val="424242"/>
                </a:solidFill>
                <a:latin typeface="Calibri"/>
                <a:ea typeface="Calibri"/>
                <a:cs typeface="Calibri"/>
                <a:sym typeface="Calibri"/>
              </a:rPr>
              <a:t>rule to find the nth term,</a:t>
            </a:r>
            <a:r>
              <a:rPr lang="en" sz="1500">
                <a:solidFill>
                  <a:srgbClr val="424242"/>
                </a:solidFill>
                <a:latin typeface="Calibri"/>
                <a:ea typeface="Calibri"/>
                <a:cs typeface="Calibri"/>
                <a:sym typeface="Calibri"/>
              </a:rPr>
              <a:t> formulas can be used to find any term in the sequence. </a:t>
            </a:r>
            <a:endParaRPr sz="1500">
              <a:solidFill>
                <a:srgbClr val="424242"/>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445" name="Google Shape;445;p32"/>
          <p:cNvSpPr txBox="1"/>
          <p:nvPr>
            <p:ph idx="1" type="body"/>
          </p:nvPr>
        </p:nvSpPr>
        <p:spPr>
          <a:xfrm>
            <a:off x="4192200" y="1152475"/>
            <a:ext cx="4640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For the function </a:t>
            </a:r>
            <a:r>
              <a:rPr i="1" lang="en">
                <a:latin typeface="Times New Roman"/>
                <a:ea typeface="Times New Roman"/>
                <a:cs typeface="Times New Roman"/>
                <a:sym typeface="Times New Roman"/>
              </a:rPr>
              <a:t>J</a:t>
            </a:r>
            <a:r>
              <a:rPr lang="en"/>
              <a:t>(</a:t>
            </a:r>
            <a:r>
              <a:rPr i="1" lang="en">
                <a:latin typeface="Times New Roman"/>
                <a:ea typeface="Times New Roman"/>
                <a:cs typeface="Times New Roman"/>
                <a:sym typeface="Times New Roman"/>
              </a:rPr>
              <a:t>n</a:t>
            </a:r>
            <a:r>
              <a:rPr lang="en"/>
              <a:t>) = 180(⅓ )</a:t>
            </a:r>
            <a:r>
              <a:rPr baseline="30000" i="1" lang="en">
                <a:latin typeface="Times New Roman"/>
                <a:ea typeface="Times New Roman"/>
                <a:cs typeface="Times New Roman"/>
                <a:sym typeface="Times New Roman"/>
              </a:rPr>
              <a:t>n</a:t>
            </a:r>
            <a:r>
              <a:rPr baseline="30000" i="1" lang="en"/>
              <a:t> </a:t>
            </a:r>
            <a:r>
              <a:rPr baseline="30000" lang="en"/>
              <a:t>− 1</a:t>
            </a:r>
            <a:r>
              <a:rPr lang="en"/>
              <a:t>, what is the value of the function when </a:t>
            </a:r>
            <a:r>
              <a:rPr i="1" lang="en">
                <a:latin typeface="Times New Roman"/>
                <a:ea typeface="Times New Roman"/>
                <a:cs typeface="Times New Roman"/>
                <a:sym typeface="Times New Roman"/>
              </a:rPr>
              <a:t>n</a:t>
            </a:r>
            <a:r>
              <a:rPr i="1" lang="en"/>
              <a:t> </a:t>
            </a:r>
            <a:r>
              <a:rPr lang="en"/>
              <a:t>= 5</a:t>
            </a:r>
            <a:r>
              <a:rPr lang="en"/>
              <a:t>?</a:t>
            </a:r>
            <a:endParaRPr/>
          </a:p>
          <a:p>
            <a:pPr indent="0" lvl="0" marL="0" rtl="0" algn="l">
              <a:lnSpc>
                <a:spcPct val="100000"/>
              </a:lnSpc>
              <a:spcBef>
                <a:spcPts val="1200"/>
              </a:spcBef>
              <a:spcAft>
                <a:spcPts val="0"/>
              </a:spcAft>
              <a:buNone/>
            </a:pPr>
            <a:r>
              <a:t/>
            </a:r>
            <a:endParaRPr/>
          </a:p>
          <a:p>
            <a:pPr indent="-342900" lvl="0" marL="2286000" rtl="0" algn="l">
              <a:lnSpc>
                <a:spcPct val="100000"/>
              </a:lnSpc>
              <a:spcBef>
                <a:spcPts val="1200"/>
              </a:spcBef>
              <a:spcAft>
                <a:spcPts val="0"/>
              </a:spcAft>
              <a:buSzPts val="1800"/>
              <a:buFont typeface="Noto Sans"/>
              <a:buAutoNum type="alphaLcPeriod"/>
            </a:pPr>
            <a:r>
              <a:rPr lang="en"/>
              <a:t>45</a:t>
            </a:r>
            <a:endParaRPr baseline="30000" sz="1800">
              <a:latin typeface="Noto Sans"/>
              <a:ea typeface="Noto Sans"/>
              <a:cs typeface="Noto Sans"/>
              <a:sym typeface="Noto Sans"/>
            </a:endParaRPr>
          </a:p>
          <a:p>
            <a:pPr indent="-342900" lvl="0" marL="2286000" rtl="0" algn="l">
              <a:lnSpc>
                <a:spcPct val="100000"/>
              </a:lnSpc>
              <a:spcBef>
                <a:spcPts val="1000"/>
              </a:spcBef>
              <a:spcAft>
                <a:spcPts val="0"/>
              </a:spcAft>
              <a:buSzPts val="1800"/>
              <a:buFont typeface="Noto Sans"/>
              <a:buAutoNum type="alphaLcPeriod"/>
            </a:pPr>
            <a:r>
              <a:rPr lang="en"/>
              <a:t>20</a:t>
            </a:r>
            <a:endParaRPr sz="1800">
              <a:latin typeface="Noto Sans"/>
              <a:ea typeface="Noto Sans"/>
              <a:cs typeface="Noto Sans"/>
              <a:sym typeface="Noto Sans"/>
            </a:endParaRPr>
          </a:p>
          <a:p>
            <a:pPr indent="-342900" lvl="0" marL="2286000" rtl="0" algn="l">
              <a:lnSpc>
                <a:spcPct val="100000"/>
              </a:lnSpc>
              <a:spcBef>
                <a:spcPts val="1000"/>
              </a:spcBef>
              <a:spcAft>
                <a:spcPts val="0"/>
              </a:spcAft>
              <a:buSzPts val="1800"/>
              <a:buFont typeface="Noto Sans"/>
              <a:buAutoNum type="alphaLcPeriod"/>
            </a:pPr>
            <a:r>
              <a:rPr lang="en" sz="2100"/>
              <a:t>¹</a:t>
            </a:r>
            <a:r>
              <a:rPr lang="en"/>
              <a:t>⁸⁰⁄₈₁</a:t>
            </a:r>
            <a:endParaRPr sz="900"/>
          </a:p>
          <a:p>
            <a:pPr indent="-342900" lvl="0" marL="2286000" rtl="0" algn="l">
              <a:lnSpc>
                <a:spcPct val="100000"/>
              </a:lnSpc>
              <a:spcBef>
                <a:spcPts val="1000"/>
              </a:spcBef>
              <a:spcAft>
                <a:spcPts val="1000"/>
              </a:spcAft>
              <a:buSzPts val="1800"/>
              <a:buFont typeface="Noto Sans"/>
              <a:buAutoNum type="alphaLcPeriod"/>
            </a:pPr>
            <a:r>
              <a:rPr lang="en"/>
              <a:t>¹⁄₈₁</a:t>
            </a:r>
            <a:endParaRPr sz="1800">
              <a:latin typeface="Noto Sans"/>
              <a:ea typeface="Noto Sans"/>
              <a:cs typeface="Noto Sans"/>
              <a:sym typeface="Noto Sans"/>
            </a:endParaRPr>
          </a:p>
        </p:txBody>
      </p:sp>
      <p:sp>
        <p:nvSpPr>
          <p:cNvPr id="446" name="Google Shape;446;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7" name="Google Shape;447;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4.18.4: Define a Geometric Sequence by the nth Term</a:t>
            </a:r>
            <a:endParaRPr sz="1000"/>
          </a:p>
        </p:txBody>
      </p:sp>
      <p:pic>
        <p:nvPicPr>
          <p:cNvPr id="448" name="Google Shape;448;p32"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449" name="Google Shape;449;p32">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Orange text on a dark blue background reads, What is the value of the function? Centered inside a rounded rectangular orange border, " id="450" name="Google Shape;450;p32" title="ChatGPT Image Aug 6, 2025, 01_00_10 PM.png"/>
          <p:cNvPicPr preferRelativeResize="0"/>
          <p:nvPr/>
        </p:nvPicPr>
        <p:blipFill>
          <a:blip r:embed="rId4">
            <a:alphaModFix/>
          </a:blip>
          <a:stretch>
            <a:fillRect/>
          </a:stretch>
        </p:blipFill>
        <p:spPr>
          <a:xfrm>
            <a:off x="668900" y="1152144"/>
            <a:ext cx="3316900" cy="33169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54" name="Shape 454"/>
        <p:cNvGrpSpPr/>
        <p:nvPr/>
      </p:nvGrpSpPr>
      <p:grpSpPr>
        <a:xfrm>
          <a:off x="0" y="0"/>
          <a:ext cx="0" cy="0"/>
          <a:chOff x="0" y="0"/>
          <a:chExt cx="0" cy="0"/>
        </a:xfrm>
      </p:grpSpPr>
      <p:sp>
        <p:nvSpPr>
          <p:cNvPr id="455" name="Google Shape;45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456" name="Google Shape;456;p33"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457" name="Google Shape;457;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8" name="Google Shape;458;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4.18.4: Define a Geometric Sequence by the nth Term - Additional Resources</a:t>
            </a:r>
            <a:endParaRPr sz="1000"/>
          </a:p>
        </p:txBody>
      </p:sp>
      <p:sp>
        <p:nvSpPr>
          <p:cNvPr id="459" name="Google Shape;459;p33"/>
          <p:cNvSpPr txBox="1"/>
          <p:nvPr/>
        </p:nvSpPr>
        <p:spPr>
          <a:xfrm>
            <a:off x="382350" y="3420752"/>
            <a:ext cx="8379300" cy="1293000"/>
          </a:xfrm>
          <a:prstGeom prst="rect">
            <a:avLst/>
          </a:prstGeom>
          <a:noFill/>
          <a:ln>
            <a:noFill/>
          </a:ln>
        </p:spPr>
        <p:txBody>
          <a:bodyPr anchorCtr="0" anchor="t" bIns="91425" lIns="91425" spcFirstLastPara="1" rIns="91425" wrap="square" tIns="91425">
            <a:spAutoFit/>
          </a:bodyPr>
          <a:lstStyle/>
          <a:p>
            <a:pPr indent="-342900" lvl="0" marL="457200" rtl="0" algn="l">
              <a:lnSpc>
                <a:spcPct val="95000"/>
              </a:lnSpc>
              <a:spcBef>
                <a:spcPts val="0"/>
              </a:spcBef>
              <a:spcAft>
                <a:spcPts val="0"/>
              </a:spcAft>
              <a:buClr>
                <a:srgbClr val="1D2125"/>
              </a:buClr>
              <a:buSzPts val="1800"/>
              <a:buFont typeface="Calibri"/>
              <a:buAutoNum type="arabicPeriod"/>
            </a:pPr>
            <a:r>
              <a:rPr lang="en" sz="1800">
                <a:solidFill>
                  <a:srgbClr val="1D2125"/>
                </a:solidFill>
                <a:highlight>
                  <a:srgbClr val="FFFFFF"/>
                </a:highlight>
                <a:latin typeface="Calibri"/>
                <a:ea typeface="Calibri"/>
                <a:cs typeface="Calibri"/>
                <a:sym typeface="Calibri"/>
              </a:rPr>
              <a:t>Write the explicit formula for the sequence given by the terms 3, 2, 43, 89 ...</a:t>
            </a:r>
            <a:endParaRPr sz="1800">
              <a:solidFill>
                <a:srgbClr val="1D2125"/>
              </a:solidFill>
              <a:highlight>
                <a:srgbClr val="FFFFFF"/>
              </a:highlight>
              <a:latin typeface="Calibri"/>
              <a:ea typeface="Calibri"/>
              <a:cs typeface="Calibri"/>
              <a:sym typeface="Calibri"/>
            </a:endParaRPr>
          </a:p>
          <a:p>
            <a:pPr indent="0" lvl="0" marL="0" rtl="0" algn="l">
              <a:lnSpc>
                <a:spcPct val="95000"/>
              </a:lnSpc>
              <a:spcBef>
                <a:spcPts val="0"/>
              </a:spcBef>
              <a:spcAft>
                <a:spcPts val="0"/>
              </a:spcAft>
              <a:buNone/>
            </a:pPr>
            <a:r>
              <a:t/>
            </a:r>
            <a:endParaRPr sz="1800">
              <a:solidFill>
                <a:srgbClr val="1D2125"/>
              </a:solidFill>
              <a:highlight>
                <a:srgbClr val="FFFFFF"/>
              </a:highlight>
              <a:latin typeface="Calibri"/>
              <a:ea typeface="Calibri"/>
              <a:cs typeface="Calibri"/>
              <a:sym typeface="Calibri"/>
            </a:endParaRPr>
          </a:p>
          <a:p>
            <a:pPr indent="-342900" lvl="0" marL="457200" rtl="0" algn="l">
              <a:lnSpc>
                <a:spcPct val="95000"/>
              </a:lnSpc>
              <a:spcBef>
                <a:spcPts val="0"/>
              </a:spcBef>
              <a:spcAft>
                <a:spcPts val="0"/>
              </a:spcAft>
              <a:buClr>
                <a:srgbClr val="1D2125"/>
              </a:buClr>
              <a:buSzPts val="1800"/>
              <a:buFont typeface="Calibri"/>
              <a:buAutoNum type="arabicPeriod"/>
            </a:pPr>
            <a:r>
              <a:rPr lang="en" sz="1800">
                <a:solidFill>
                  <a:srgbClr val="1D2125"/>
                </a:solidFill>
                <a:highlight>
                  <a:srgbClr val="FFFFFF"/>
                </a:highlight>
                <a:latin typeface="Calibri"/>
                <a:ea typeface="Calibri"/>
                <a:cs typeface="Calibri"/>
                <a:sym typeface="Calibri"/>
              </a:rPr>
              <a:t>Find the 14th term of a sequence where the first term is 64 and the common ratio, </a:t>
            </a:r>
            <a:r>
              <a:rPr i="1" lang="en" sz="1800">
                <a:solidFill>
                  <a:srgbClr val="1D2125"/>
                </a:solidFill>
                <a:highlight>
                  <a:srgbClr val="FFFFFF"/>
                </a:highlight>
                <a:latin typeface="Times New Roman"/>
                <a:ea typeface="Times New Roman"/>
                <a:cs typeface="Times New Roman"/>
                <a:sym typeface="Times New Roman"/>
              </a:rPr>
              <a:t>r</a:t>
            </a:r>
            <a:r>
              <a:rPr i="1" lang="en" sz="1800">
                <a:solidFill>
                  <a:srgbClr val="1D2125"/>
                </a:solidFill>
                <a:highlight>
                  <a:srgbClr val="FFFFFF"/>
                </a:highlight>
                <a:latin typeface="Calibri"/>
                <a:ea typeface="Calibri"/>
                <a:cs typeface="Calibri"/>
                <a:sym typeface="Calibri"/>
              </a:rPr>
              <a:t> </a:t>
            </a:r>
            <a:r>
              <a:rPr lang="en" sz="1800">
                <a:solidFill>
                  <a:srgbClr val="1D2125"/>
                </a:solidFill>
                <a:highlight>
                  <a:srgbClr val="FFFFFF"/>
                </a:highlight>
                <a:latin typeface="Calibri"/>
                <a:ea typeface="Calibri"/>
                <a:cs typeface="Calibri"/>
                <a:sym typeface="Calibri"/>
              </a:rPr>
              <a:t>= ½ </a:t>
            </a:r>
            <a:r>
              <a:rPr lang="en" sz="1800">
                <a:solidFill>
                  <a:srgbClr val="1D2125"/>
                </a:solidFill>
                <a:highlight>
                  <a:srgbClr val="FFFFFF"/>
                </a:highlight>
                <a:latin typeface="Calibri"/>
                <a:ea typeface="Calibri"/>
                <a:cs typeface="Calibri"/>
                <a:sym typeface="Calibri"/>
              </a:rPr>
              <a:t>.</a:t>
            </a:r>
            <a:endParaRPr sz="1800">
              <a:solidFill>
                <a:srgbClr val="1D2125"/>
              </a:solidFill>
              <a:highlight>
                <a:srgbClr val="FFFFFF"/>
              </a:highlight>
              <a:latin typeface="Calibri"/>
              <a:ea typeface="Calibri"/>
              <a:cs typeface="Calibri"/>
              <a:sym typeface="Calibri"/>
            </a:endParaRPr>
          </a:p>
        </p:txBody>
      </p:sp>
      <p:pic>
        <p:nvPicPr>
          <p:cNvPr descr="Text on a dark background explains the formula for the nth term of a geometric sequence: an = a₁ × rⁿ⁻¹, where a₁ is the first term and r is the common ratio." id="460" name="Google Shape;460;p33" title="ChatGPT Image Aug 6, 2025, 12_28_32 PM.png"/>
          <p:cNvPicPr preferRelativeResize="0"/>
          <p:nvPr/>
        </p:nvPicPr>
        <p:blipFill>
          <a:blip r:embed="rId4">
            <a:alphaModFix/>
          </a:blip>
          <a:stretch>
            <a:fillRect/>
          </a:stretch>
        </p:blipFill>
        <p:spPr>
          <a:xfrm>
            <a:off x="3522888" y="1263000"/>
            <a:ext cx="2098227" cy="209822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cxnSp>
        <p:nvCxnSpPr>
          <p:cNvPr id="465" name="Google Shape;465;p34"/>
          <p:cNvCxnSpPr/>
          <p:nvPr/>
        </p:nvCxnSpPr>
        <p:spPr>
          <a:xfrm flipH="1">
            <a:off x="5715144" y="2018788"/>
            <a:ext cx="466200" cy="1001100"/>
          </a:xfrm>
          <a:prstGeom prst="bentConnector4">
            <a:avLst>
              <a:gd fmla="val -51078" name="adj1"/>
              <a:gd fmla="val 83111" name="adj2"/>
            </a:avLst>
          </a:prstGeom>
          <a:noFill/>
          <a:ln cap="flat" cmpd="sng" w="19050">
            <a:solidFill>
              <a:srgbClr val="CCCCCC"/>
            </a:solidFill>
            <a:prstDash val="dash"/>
            <a:round/>
            <a:headEnd len="med" w="med" type="none"/>
            <a:tailEnd len="med" w="med" type="none"/>
          </a:ln>
        </p:spPr>
      </p:cxnSp>
      <p:cxnSp>
        <p:nvCxnSpPr>
          <p:cNvPr id="466" name="Google Shape;466;p34"/>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467" name="Google Shape;467;p3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468" name="Google Shape;468;p34"/>
          <p:cNvCxnSpPr>
            <a:stCxn id="469" idx="2"/>
            <a:endCxn id="470"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471" name="Google Shape;471;p34"/>
          <p:cNvCxnSpPr>
            <a:stCxn id="472" idx="3"/>
            <a:endCxn id="473"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474" name="Google Shape;474;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475" name="Google Shape;475;p34"/>
          <p:cNvGrpSpPr/>
          <p:nvPr/>
        </p:nvGrpSpPr>
        <p:grpSpPr>
          <a:xfrm>
            <a:off x="624840" y="3019838"/>
            <a:ext cx="1828800" cy="1326000"/>
            <a:chOff x="1371600" y="3019838"/>
            <a:chExt cx="1828800" cy="1326000"/>
          </a:xfrm>
        </p:grpSpPr>
        <p:sp>
          <p:nvSpPr>
            <p:cNvPr id="470" name="Google Shape;470;p34"/>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476" name="Google Shape;476;p34"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477" name="Google Shape;477;p3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478" name="Google Shape;478;p34"/>
          <p:cNvGrpSpPr/>
          <p:nvPr/>
        </p:nvGrpSpPr>
        <p:grpSpPr>
          <a:xfrm>
            <a:off x="2389632" y="1355788"/>
            <a:ext cx="1828806" cy="1326000"/>
            <a:chOff x="2523744" y="1355788"/>
            <a:chExt cx="1828806" cy="1326000"/>
          </a:xfrm>
        </p:grpSpPr>
        <p:sp>
          <p:nvSpPr>
            <p:cNvPr id="479" name="Google Shape;479;p3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480" name="Google Shape;480;p3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481" name="Google Shape;481;p3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482" name="Google Shape;482;p34"/>
          <p:cNvGrpSpPr/>
          <p:nvPr/>
        </p:nvGrpSpPr>
        <p:grpSpPr>
          <a:xfrm>
            <a:off x="4831080" y="3017520"/>
            <a:ext cx="1828818" cy="1326000"/>
            <a:chOff x="4791438" y="1353312"/>
            <a:chExt cx="1828818" cy="1326000"/>
          </a:xfrm>
        </p:grpSpPr>
        <p:sp>
          <p:nvSpPr>
            <p:cNvPr id="483" name="Google Shape;483;p3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484" name="Google Shape;484;p3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485" name="Google Shape;485;p34"/>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486" name="Google Shape;486;p34"/>
          <p:cNvGrpSpPr/>
          <p:nvPr/>
        </p:nvGrpSpPr>
        <p:grpSpPr>
          <a:xfrm>
            <a:off x="284150" y="1354300"/>
            <a:ext cx="1831162" cy="1329000"/>
            <a:chOff x="207950" y="1354300"/>
            <a:chExt cx="1831162" cy="1329000"/>
          </a:xfrm>
        </p:grpSpPr>
        <p:sp>
          <p:nvSpPr>
            <p:cNvPr id="469" name="Google Shape;469;p3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487" name="Google Shape;487;p3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488" name="Google Shape;488;p3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489" name="Google Shape;489;p34"/>
          <p:cNvGrpSpPr/>
          <p:nvPr/>
        </p:nvGrpSpPr>
        <p:grpSpPr>
          <a:xfrm>
            <a:off x="6934200" y="3017520"/>
            <a:ext cx="1911096" cy="1326000"/>
            <a:chOff x="7040880" y="1350438"/>
            <a:chExt cx="1911096" cy="1326000"/>
          </a:xfrm>
        </p:grpSpPr>
        <p:sp>
          <p:nvSpPr>
            <p:cNvPr id="490" name="Google Shape;490;p3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3" name="Google Shape;473;p34"/>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91" name="Google Shape;491;p3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492" name="Google Shape;492;p34"/>
          <p:cNvGrpSpPr/>
          <p:nvPr/>
        </p:nvGrpSpPr>
        <p:grpSpPr>
          <a:xfrm>
            <a:off x="6595872" y="1353312"/>
            <a:ext cx="1828813" cy="1326000"/>
            <a:chOff x="5943588" y="3017520"/>
            <a:chExt cx="1828813" cy="1326000"/>
          </a:xfrm>
        </p:grpSpPr>
        <p:sp>
          <p:nvSpPr>
            <p:cNvPr id="493" name="Google Shape;493;p3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2" name="Google Shape;472;p3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494" name="Google Shape;494;p3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495" name="Google Shape;495;p34"/>
          <p:cNvCxnSpPr>
            <a:stCxn id="479" idx="3"/>
            <a:endCxn id="496" idx="0"/>
          </p:cNvCxnSpPr>
          <p:nvPr/>
        </p:nvCxnSpPr>
        <p:spPr>
          <a:xfrm flipH="1">
            <a:off x="3642432" y="2018788"/>
            <a:ext cx="576000" cy="1001100"/>
          </a:xfrm>
          <a:prstGeom prst="bentConnector4">
            <a:avLst>
              <a:gd fmla="val -24803" name="adj1"/>
              <a:gd fmla="val 83111" name="adj2"/>
            </a:avLst>
          </a:prstGeom>
          <a:noFill/>
          <a:ln cap="flat" cmpd="sng" w="19050">
            <a:solidFill>
              <a:srgbClr val="005047"/>
            </a:solidFill>
            <a:prstDash val="dash"/>
            <a:round/>
            <a:headEnd len="med" w="med" type="none"/>
            <a:tailEnd len="med" w="med" type="none"/>
          </a:ln>
        </p:spPr>
      </p:cxnSp>
      <p:grpSp>
        <p:nvGrpSpPr>
          <p:cNvPr id="497" name="Google Shape;497;p34"/>
          <p:cNvGrpSpPr/>
          <p:nvPr/>
        </p:nvGrpSpPr>
        <p:grpSpPr>
          <a:xfrm>
            <a:off x="2727960" y="3019838"/>
            <a:ext cx="1828800" cy="1326000"/>
            <a:chOff x="3657600" y="3019838"/>
            <a:chExt cx="1828800" cy="1326000"/>
          </a:xfrm>
        </p:grpSpPr>
        <p:sp>
          <p:nvSpPr>
            <p:cNvPr id="496" name="Google Shape;496;p3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498" name="Google Shape;498;p3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499" name="Google Shape;499;p3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500" name="Google Shape;500;p34"/>
          <p:cNvGrpSpPr/>
          <p:nvPr/>
        </p:nvGrpSpPr>
        <p:grpSpPr>
          <a:xfrm>
            <a:off x="4492752" y="1353312"/>
            <a:ext cx="1828800" cy="1326000"/>
            <a:chOff x="3657600" y="3019838"/>
            <a:chExt cx="1828800" cy="1326000"/>
          </a:xfrm>
        </p:grpSpPr>
        <p:sp>
          <p:nvSpPr>
            <p:cNvPr id="501" name="Google Shape;501;p3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02" name="Google Shape;502;p3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503" name="Google Shape;503;p34"/>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504" name="Google Shape;504;p34"/>
          <p:cNvCxnSpPr>
            <a:endCxn id="499" idx="3"/>
          </p:cNvCxnSpPr>
          <p:nvPr/>
        </p:nvCxnSpPr>
        <p:spPr>
          <a:xfrm rot="5400000">
            <a:off x="4178160" y="3138345"/>
            <a:ext cx="923100" cy="165900"/>
          </a:xfrm>
          <a:prstGeom prst="bentConnector2">
            <a:avLst/>
          </a:prstGeom>
          <a:noFill/>
          <a:ln cap="flat" cmpd="sng" w="19050">
            <a:solidFill>
              <a:srgbClr val="005047"/>
            </a:solidFill>
            <a:prstDash val="dash"/>
            <a:round/>
            <a:headEnd len="med" w="med" type="none"/>
            <a:tailEnd len="med" w="med" type="none"/>
          </a:ln>
        </p:spPr>
      </p:cxnSp>
      <p:cxnSp>
        <p:nvCxnSpPr>
          <p:cNvPr id="505" name="Google Shape;505;p34"/>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
        <p:nvSpPr>
          <p:cNvPr id="506" name="Google Shape;506;p34"/>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7" name="Google Shape;507;p34"/>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08" name="Google Shape;508;p34"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509" name="Google Shape;509;p34"/>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0" name="Google Shape;510;p34"/>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11" name="Google Shape;511;p34"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
        <p:nvSpPr>
          <p:cNvPr id="512" name="Google Shape;512;p34"/>
          <p:cNvSpPr/>
          <p:nvPr/>
        </p:nvSpPr>
        <p:spPr>
          <a:xfrm>
            <a:off x="2724912"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3" name="Google Shape;513;p34"/>
          <p:cNvSpPr txBox="1"/>
          <p:nvPr/>
        </p:nvSpPr>
        <p:spPr>
          <a:xfrm>
            <a:off x="2724912" y="352331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14" name="Google Shape;514;p34" title="hugeicons_task-done-01.png"/>
          <p:cNvPicPr preferRelativeResize="0"/>
          <p:nvPr/>
        </p:nvPicPr>
        <p:blipFill>
          <a:blip r:embed="rId8">
            <a:alphaModFix/>
          </a:blip>
          <a:stretch>
            <a:fillRect/>
          </a:stretch>
        </p:blipFill>
        <p:spPr>
          <a:xfrm>
            <a:off x="3520440" y="3252946"/>
            <a:ext cx="228600" cy="228600"/>
          </a:xfrm>
          <a:prstGeom prst="rect">
            <a:avLst/>
          </a:prstGeom>
          <a:noFill/>
          <a:ln>
            <a:noFill/>
          </a:ln>
        </p:spPr>
      </p:pic>
      <p:sp>
        <p:nvSpPr>
          <p:cNvPr id="515" name="Google Shape;515;p34"/>
          <p:cNvSpPr/>
          <p:nvPr/>
        </p:nvSpPr>
        <p:spPr>
          <a:xfrm>
            <a:off x="448970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6" name="Google Shape;516;p34"/>
          <p:cNvSpPr txBox="1"/>
          <p:nvPr/>
        </p:nvSpPr>
        <p:spPr>
          <a:xfrm>
            <a:off x="448970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17" name="Google Shape;517;p34" title="hugeicons_task-done-01.png"/>
          <p:cNvPicPr preferRelativeResize="0"/>
          <p:nvPr/>
        </p:nvPicPr>
        <p:blipFill>
          <a:blip r:embed="rId8">
            <a:alphaModFix/>
          </a:blip>
          <a:stretch>
            <a:fillRect/>
          </a:stretch>
        </p:blipFill>
        <p:spPr>
          <a:xfrm>
            <a:off x="5285232" y="1561307"/>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35"/>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Converting Between Formulas</a:t>
            </a:r>
            <a:r>
              <a:rPr lang="en" sz="2700"/>
              <a:t> 🔄️</a:t>
            </a:r>
            <a:endParaRPr>
              <a:solidFill>
                <a:srgbClr val="005047"/>
              </a:solidFill>
            </a:endParaRPr>
          </a:p>
        </p:txBody>
      </p:sp>
      <p:sp>
        <p:nvSpPr>
          <p:cNvPr id="523" name="Google Shape;523;p35"/>
          <p:cNvSpPr txBox="1"/>
          <p:nvPr>
            <p:ph idx="1" type="body"/>
          </p:nvPr>
        </p:nvSpPr>
        <p:spPr>
          <a:xfrm>
            <a:off x="311700" y="991300"/>
            <a:ext cx="8564100" cy="354000"/>
          </a:xfrm>
          <a:prstGeom prst="rect">
            <a:avLst/>
          </a:prstGeom>
        </p:spPr>
        <p:txBody>
          <a:bodyPr anchorCtr="0" anchor="t" bIns="91425" lIns="91425" spcFirstLastPara="1" rIns="91425" wrap="square" tIns="91425">
            <a:noAutofit/>
          </a:bodyPr>
          <a:lstStyle/>
          <a:p>
            <a:pPr indent="0" lvl="0" marL="457200" rtl="0" algn="ctr">
              <a:lnSpc>
                <a:spcPct val="100000"/>
              </a:lnSpc>
              <a:spcBef>
                <a:spcPts val="0"/>
              </a:spcBef>
              <a:spcAft>
                <a:spcPts val="0"/>
              </a:spcAft>
              <a:buNone/>
            </a:pPr>
            <a:r>
              <a:rPr b="1" lang="en" sz="1500"/>
              <a:t>Converting from a Recursive Formula to an Explicit Formula for Arithmetic Sequences</a:t>
            </a:r>
            <a:endParaRPr b="1" sz="1500"/>
          </a:p>
          <a:p>
            <a:pPr indent="0" lvl="0" marL="0" rtl="0" algn="l">
              <a:lnSpc>
                <a:spcPct val="100000"/>
              </a:lnSpc>
              <a:spcBef>
                <a:spcPts val="400"/>
              </a:spcBef>
              <a:spcAft>
                <a:spcPts val="0"/>
              </a:spcAft>
              <a:buNone/>
            </a:pPr>
            <a:r>
              <a:t/>
            </a:r>
            <a:endParaRPr b="1" sz="1700"/>
          </a:p>
          <a:p>
            <a:pPr indent="0" lvl="0" marL="0" rtl="0" algn="l">
              <a:lnSpc>
                <a:spcPct val="100000"/>
              </a:lnSpc>
              <a:spcBef>
                <a:spcPts val="0"/>
              </a:spcBef>
              <a:spcAft>
                <a:spcPts val="1200"/>
              </a:spcAft>
              <a:buSzPts val="605"/>
              <a:buNone/>
            </a:pPr>
            <a:r>
              <a:t/>
            </a:r>
            <a:endParaRPr b="1" sz="1700"/>
          </a:p>
        </p:txBody>
      </p:sp>
      <p:sp>
        <p:nvSpPr>
          <p:cNvPr id="524" name="Google Shape;524;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25" name="Google Shape;525;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4.18.5: Interchanging between Formulas</a:t>
            </a:r>
            <a:endParaRPr/>
          </a:p>
        </p:txBody>
      </p:sp>
      <p:sp>
        <p:nvSpPr>
          <p:cNvPr id="526" name="Google Shape;526;p35"/>
          <p:cNvSpPr txBox="1"/>
          <p:nvPr/>
        </p:nvSpPr>
        <p:spPr>
          <a:xfrm>
            <a:off x="2781300" y="1451600"/>
            <a:ext cx="5821500" cy="32100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424242"/>
                </a:solidFill>
                <a:latin typeface="Calibri"/>
                <a:ea typeface="Calibri"/>
                <a:cs typeface="Calibri"/>
                <a:sym typeface="Calibri"/>
              </a:rPr>
              <a:t>An </a:t>
            </a:r>
            <a:r>
              <a:rPr b="1" lang="en" sz="1500">
                <a:solidFill>
                  <a:srgbClr val="424242"/>
                </a:solidFill>
                <a:latin typeface="Calibri"/>
                <a:ea typeface="Calibri"/>
                <a:cs typeface="Calibri"/>
                <a:sym typeface="Calibri"/>
              </a:rPr>
              <a:t>arithmetic sequence</a:t>
            </a:r>
            <a:r>
              <a:rPr lang="en" sz="1500">
                <a:solidFill>
                  <a:srgbClr val="424242"/>
                </a:solidFill>
                <a:latin typeface="Calibri"/>
                <a:ea typeface="Calibri"/>
                <a:cs typeface="Calibri"/>
                <a:sym typeface="Calibri"/>
              </a:rPr>
              <a:t> has the following </a:t>
            </a:r>
            <a:r>
              <a:rPr b="1" lang="en" sz="1500">
                <a:solidFill>
                  <a:srgbClr val="424242"/>
                </a:solidFill>
                <a:latin typeface="Calibri"/>
                <a:ea typeface="Calibri"/>
                <a:cs typeface="Calibri"/>
                <a:sym typeface="Calibri"/>
              </a:rPr>
              <a:t>recursive formula</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p>
            <a:pPr indent="0" lvl="0" marL="0" rtl="0" algn="ctr">
              <a:spcBef>
                <a:spcPts val="0"/>
              </a:spcBef>
              <a:spcAft>
                <a:spcPts val="0"/>
              </a:spcAft>
              <a:buNone/>
            </a:pPr>
            <a:r>
              <a:rPr b="1" i="1" lang="en" sz="1500">
                <a:solidFill>
                  <a:schemeClr val="accent4"/>
                </a:solidFill>
                <a:latin typeface="Times New Roman"/>
                <a:ea typeface="Times New Roman"/>
                <a:cs typeface="Times New Roman"/>
                <a:sym typeface="Times New Roman"/>
              </a:rPr>
              <a:t>a</a:t>
            </a:r>
            <a:r>
              <a:rPr b="1" baseline="-25000" i="1" lang="en" sz="1500">
                <a:solidFill>
                  <a:schemeClr val="accent4"/>
                </a:solidFill>
                <a:latin typeface="Times New Roman"/>
                <a:ea typeface="Times New Roman"/>
                <a:cs typeface="Times New Roman"/>
                <a:sym typeface="Times New Roman"/>
              </a:rPr>
              <a:t>1</a:t>
            </a:r>
            <a:r>
              <a:rPr b="1" lang="en" sz="1500">
                <a:solidFill>
                  <a:schemeClr val="accent4"/>
                </a:solidFill>
                <a:latin typeface="Calibri"/>
                <a:ea typeface="Calibri"/>
                <a:cs typeface="Calibri"/>
                <a:sym typeface="Calibri"/>
              </a:rPr>
              <a:t>= 3</a:t>
            </a:r>
            <a:endParaRPr b="1" sz="1500">
              <a:solidFill>
                <a:schemeClr val="accent4"/>
              </a:solidFill>
              <a:latin typeface="Calibri"/>
              <a:ea typeface="Calibri"/>
              <a:cs typeface="Calibri"/>
              <a:sym typeface="Calibri"/>
            </a:endParaRPr>
          </a:p>
          <a:p>
            <a:pPr indent="0" lvl="0" marL="0" rtl="0" algn="ctr">
              <a:spcBef>
                <a:spcPts val="0"/>
              </a:spcBef>
              <a:spcAft>
                <a:spcPts val="0"/>
              </a:spcAft>
              <a:buNone/>
            </a:pPr>
            <a:r>
              <a:rPr i="1" lang="en" sz="1500">
                <a:solidFill>
                  <a:srgbClr val="424242"/>
                </a:solidFill>
                <a:latin typeface="Times New Roman"/>
                <a:ea typeface="Times New Roman"/>
                <a:cs typeface="Times New Roman"/>
                <a:sym typeface="Times New Roman"/>
              </a:rPr>
              <a:t>a</a:t>
            </a:r>
            <a:r>
              <a:rPr baseline="-25000"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a</a:t>
            </a:r>
            <a:r>
              <a:rPr baseline="-25000" i="1" lang="en" sz="1500">
                <a:solidFill>
                  <a:srgbClr val="424242"/>
                </a:solidFill>
                <a:latin typeface="Times New Roman"/>
                <a:ea typeface="Times New Roman"/>
                <a:cs typeface="Times New Roman"/>
                <a:sym typeface="Times New Roman"/>
              </a:rPr>
              <a:t>n−1</a:t>
            </a:r>
            <a:r>
              <a:rPr b="1" lang="en" sz="1500">
                <a:solidFill>
                  <a:schemeClr val="accent5"/>
                </a:solidFill>
                <a:latin typeface="Calibri"/>
                <a:ea typeface="Calibri"/>
                <a:cs typeface="Calibri"/>
                <a:sym typeface="Calibri"/>
              </a:rPr>
              <a:t>+2</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2</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800">
              <a:solidFill>
                <a:srgbClr val="424242"/>
              </a:solidFill>
              <a:latin typeface="Calibri"/>
              <a:ea typeface="Calibri"/>
              <a:cs typeface="Calibri"/>
              <a:sym typeface="Calibri"/>
            </a:endParaRPr>
          </a:p>
          <a:p>
            <a:pPr indent="0" lvl="0" marL="0" rtl="0" algn="l">
              <a:spcBef>
                <a:spcPts val="0"/>
              </a:spcBef>
              <a:spcAft>
                <a:spcPts val="0"/>
              </a:spcAft>
              <a:buNone/>
            </a:pPr>
            <a:r>
              <a:rPr lang="en" sz="1500">
                <a:solidFill>
                  <a:srgbClr val="424242"/>
                </a:solidFill>
                <a:latin typeface="Calibri"/>
                <a:ea typeface="Calibri"/>
                <a:cs typeface="Calibri"/>
                <a:sym typeface="Calibri"/>
              </a:rPr>
              <a:t>Recall that this formula gives us the following two pieces of information:</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Char char="●"/>
            </a:pPr>
            <a:r>
              <a:rPr lang="en" sz="1500">
                <a:solidFill>
                  <a:srgbClr val="424242"/>
                </a:solidFill>
                <a:latin typeface="Calibri"/>
                <a:ea typeface="Calibri"/>
                <a:cs typeface="Calibri"/>
                <a:sym typeface="Calibri"/>
              </a:rPr>
              <a:t>The first term is </a:t>
            </a:r>
            <a:r>
              <a:rPr b="1" lang="en" sz="1500">
                <a:solidFill>
                  <a:schemeClr val="accent5"/>
                </a:solidFill>
                <a:latin typeface="Calibri"/>
                <a:ea typeface="Calibri"/>
                <a:cs typeface="Calibri"/>
                <a:sym typeface="Calibri"/>
              </a:rPr>
              <a:t>3</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Char char="●"/>
            </a:pPr>
            <a:r>
              <a:rPr lang="en" sz="1500">
                <a:solidFill>
                  <a:srgbClr val="424242"/>
                </a:solidFill>
                <a:latin typeface="Calibri"/>
                <a:ea typeface="Calibri"/>
                <a:cs typeface="Calibri"/>
                <a:sym typeface="Calibri"/>
              </a:rPr>
              <a:t>To get any term from its previous term, </a:t>
            </a:r>
            <a:r>
              <a:rPr b="1" lang="en" sz="1500">
                <a:solidFill>
                  <a:schemeClr val="accent5"/>
                </a:solidFill>
                <a:latin typeface="Calibri"/>
                <a:ea typeface="Calibri"/>
                <a:cs typeface="Calibri"/>
                <a:sym typeface="Calibri"/>
              </a:rPr>
              <a:t>add 2</a:t>
            </a:r>
            <a:r>
              <a:rPr lang="en" sz="1500">
                <a:solidFill>
                  <a:srgbClr val="424242"/>
                </a:solidFill>
                <a:latin typeface="Calibri"/>
                <a:ea typeface="Calibri"/>
                <a:cs typeface="Calibri"/>
                <a:sym typeface="Calibri"/>
              </a:rPr>
              <a:t>. In other words, the common difference is 2.</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800">
              <a:solidFill>
                <a:srgbClr val="424242"/>
              </a:solidFill>
              <a:latin typeface="Calibri"/>
              <a:ea typeface="Calibri"/>
              <a:cs typeface="Calibri"/>
              <a:sym typeface="Calibri"/>
            </a:endParaRPr>
          </a:p>
          <a:p>
            <a:pPr indent="0" lvl="0" marL="0" rtl="0" algn="l">
              <a:spcBef>
                <a:spcPts val="0"/>
              </a:spcBef>
              <a:spcAft>
                <a:spcPts val="0"/>
              </a:spcAft>
              <a:buNone/>
            </a:pPr>
            <a:r>
              <a:rPr lang="en" sz="1500">
                <a:solidFill>
                  <a:srgbClr val="424242"/>
                </a:solidFill>
                <a:latin typeface="Calibri"/>
                <a:ea typeface="Calibri"/>
                <a:cs typeface="Calibri"/>
                <a:sym typeface="Calibri"/>
              </a:rPr>
              <a:t>Let’s find an </a:t>
            </a:r>
            <a:r>
              <a:rPr b="1" lang="en" sz="1500">
                <a:solidFill>
                  <a:srgbClr val="424242"/>
                </a:solidFill>
                <a:latin typeface="Calibri"/>
                <a:ea typeface="Calibri"/>
                <a:cs typeface="Calibri"/>
                <a:sym typeface="Calibri"/>
              </a:rPr>
              <a:t>explicit formula </a:t>
            </a:r>
            <a:r>
              <a:rPr lang="en" sz="1500">
                <a:solidFill>
                  <a:srgbClr val="424242"/>
                </a:solidFill>
                <a:latin typeface="Calibri"/>
                <a:ea typeface="Calibri"/>
                <a:cs typeface="Calibri"/>
                <a:sym typeface="Calibri"/>
              </a:rPr>
              <a:t>for the sequence.</a:t>
            </a:r>
            <a:endParaRPr sz="1500">
              <a:solidFill>
                <a:srgbClr val="424242"/>
              </a:solidFill>
              <a:latin typeface="Calibri"/>
              <a:ea typeface="Calibri"/>
              <a:cs typeface="Calibri"/>
              <a:sym typeface="Calibri"/>
            </a:endParaRPr>
          </a:p>
          <a:p>
            <a:pPr indent="0" lvl="0" marL="0" rtl="0" algn="l">
              <a:spcBef>
                <a:spcPts val="1000"/>
              </a:spcBef>
              <a:spcAft>
                <a:spcPts val="0"/>
              </a:spcAft>
              <a:buNone/>
            </a:pPr>
            <a:r>
              <a:rPr lang="en" sz="1500">
                <a:solidFill>
                  <a:srgbClr val="424242"/>
                </a:solidFill>
                <a:latin typeface="Calibri"/>
                <a:ea typeface="Calibri"/>
                <a:cs typeface="Calibri"/>
                <a:sym typeface="Calibri"/>
              </a:rPr>
              <a:t>We can represent a sequence whose first term is </a:t>
            </a:r>
            <a:r>
              <a:rPr i="1" lang="en" sz="1500">
                <a:solidFill>
                  <a:srgbClr val="424242"/>
                </a:solidFill>
                <a:latin typeface="Times New Roman"/>
                <a:ea typeface="Times New Roman"/>
                <a:cs typeface="Times New Roman"/>
                <a:sym typeface="Times New Roman"/>
              </a:rPr>
              <a:t>A</a:t>
            </a:r>
            <a:r>
              <a:rPr lang="en" sz="1500">
                <a:solidFill>
                  <a:srgbClr val="424242"/>
                </a:solidFill>
                <a:latin typeface="Calibri"/>
                <a:ea typeface="Calibri"/>
                <a:cs typeface="Calibri"/>
                <a:sym typeface="Calibri"/>
              </a:rPr>
              <a:t> and common difference is </a:t>
            </a:r>
            <a:r>
              <a:rPr i="1" lang="en" sz="1500">
                <a:solidFill>
                  <a:srgbClr val="424242"/>
                </a:solidFill>
                <a:latin typeface="Times New Roman"/>
                <a:ea typeface="Times New Roman"/>
                <a:cs typeface="Times New Roman"/>
                <a:sym typeface="Times New Roman"/>
              </a:rPr>
              <a:t>B</a:t>
            </a:r>
            <a:r>
              <a:rPr lang="en" sz="1500">
                <a:solidFill>
                  <a:srgbClr val="424242"/>
                </a:solidFill>
                <a:latin typeface="Calibri"/>
                <a:ea typeface="Calibri"/>
                <a:cs typeface="Calibri"/>
                <a:sym typeface="Calibri"/>
              </a:rPr>
              <a:t> with the standard explicit form </a:t>
            </a:r>
            <a:r>
              <a:rPr b="1" i="1" lang="en" sz="1500">
                <a:solidFill>
                  <a:schemeClr val="accent4"/>
                </a:solidFill>
                <a:latin typeface="Times New Roman"/>
                <a:ea typeface="Times New Roman"/>
                <a:cs typeface="Times New Roman"/>
                <a:sym typeface="Times New Roman"/>
              </a:rPr>
              <a:t>A</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a:t>
            </a:r>
            <a:r>
              <a:rPr b="1" i="1" lang="en" sz="1500">
                <a:solidFill>
                  <a:schemeClr val="accent5"/>
                </a:solidFill>
                <a:latin typeface="Times New Roman"/>
                <a:ea typeface="Times New Roman"/>
                <a:cs typeface="Times New Roman"/>
                <a:sym typeface="Times New Roman"/>
              </a:rPr>
              <a:t>B</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− 1).</a:t>
            </a:r>
            <a:endParaRPr sz="1500">
              <a:solidFill>
                <a:srgbClr val="424242"/>
              </a:solidFill>
              <a:latin typeface="Calibri"/>
              <a:ea typeface="Calibri"/>
              <a:cs typeface="Calibri"/>
              <a:sym typeface="Calibri"/>
            </a:endParaRPr>
          </a:p>
          <a:p>
            <a:pPr indent="0" lvl="0" marL="0" rtl="0" algn="l">
              <a:spcBef>
                <a:spcPts val="1000"/>
              </a:spcBef>
              <a:spcAft>
                <a:spcPts val="1000"/>
              </a:spcAft>
              <a:buNone/>
            </a:pPr>
            <a:r>
              <a:rPr lang="en" sz="1500">
                <a:solidFill>
                  <a:srgbClr val="424242"/>
                </a:solidFill>
                <a:latin typeface="Calibri"/>
                <a:ea typeface="Calibri"/>
                <a:cs typeface="Calibri"/>
                <a:sym typeface="Calibri"/>
              </a:rPr>
              <a:t>Therefore, an explicit formula of the sequence is </a:t>
            </a:r>
            <a:r>
              <a:rPr i="1" lang="en" sz="1500">
                <a:solidFill>
                  <a:srgbClr val="424242"/>
                </a:solidFill>
                <a:latin typeface="Times New Roman"/>
                <a:ea typeface="Times New Roman"/>
                <a:cs typeface="Times New Roman"/>
                <a:sym typeface="Times New Roman"/>
              </a:rPr>
              <a:t>a</a:t>
            </a:r>
            <a:r>
              <a:rPr baseline="-25000" i="1" lang="en" sz="1500">
                <a:solidFill>
                  <a:srgbClr val="424242"/>
                </a:solidFill>
                <a:latin typeface="Times New Roman"/>
                <a:ea typeface="Times New Roman"/>
                <a:cs typeface="Times New Roman"/>
                <a:sym typeface="Times New Roman"/>
              </a:rPr>
              <a:t>n</a:t>
            </a:r>
            <a:r>
              <a:rPr baseline="-25000"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a:t>
            </a:r>
            <a:r>
              <a:rPr b="1" lang="en" sz="1500">
                <a:solidFill>
                  <a:schemeClr val="accent4"/>
                </a:solidFill>
                <a:latin typeface="Calibri"/>
                <a:ea typeface="Calibri"/>
                <a:cs typeface="Calibri"/>
                <a:sym typeface="Calibri"/>
              </a:rPr>
              <a:t>3</a:t>
            </a:r>
            <a:r>
              <a:rPr lang="en" sz="1500">
                <a:solidFill>
                  <a:srgbClr val="424242"/>
                </a:solidFill>
                <a:latin typeface="Calibri"/>
                <a:ea typeface="Calibri"/>
                <a:cs typeface="Calibri"/>
                <a:sym typeface="Calibri"/>
              </a:rPr>
              <a:t> + </a:t>
            </a:r>
            <a:r>
              <a:rPr b="1" lang="en" sz="1500">
                <a:solidFill>
                  <a:schemeClr val="accent5"/>
                </a:solidFill>
                <a:latin typeface="Calibri"/>
                <a:ea typeface="Calibri"/>
                <a:cs typeface="Calibri"/>
                <a:sym typeface="Calibri"/>
              </a:rPr>
              <a:t>2</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− 1).</a:t>
            </a:r>
            <a:endParaRPr sz="1500">
              <a:solidFill>
                <a:srgbClr val="424242"/>
              </a:solidFill>
              <a:latin typeface="Calibri"/>
              <a:ea typeface="Calibri"/>
              <a:cs typeface="Calibri"/>
              <a:sym typeface="Calibri"/>
            </a:endParaRPr>
          </a:p>
        </p:txBody>
      </p:sp>
      <p:sp>
        <p:nvSpPr>
          <p:cNvPr id="527" name="Google Shape;527;p35"/>
          <p:cNvSpPr txBox="1"/>
          <p:nvPr/>
        </p:nvSpPr>
        <p:spPr>
          <a:xfrm>
            <a:off x="267462" y="2834259"/>
            <a:ext cx="2400600" cy="15081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Write an explicit </a:t>
            </a:r>
            <a:endParaRPr sz="1500">
              <a:solidFill>
                <a:srgbClr val="424242"/>
              </a:solidFill>
              <a:latin typeface="Calibri"/>
              <a:ea typeface="Calibri"/>
              <a:cs typeface="Calibri"/>
              <a:sym typeface="Calibri"/>
            </a:endParaRPr>
          </a:p>
          <a:p>
            <a:pPr indent="0" lvl="0" marL="457200" rtl="0" algn="l">
              <a:spcBef>
                <a:spcPts val="0"/>
              </a:spcBef>
              <a:spcAft>
                <a:spcPts val="0"/>
              </a:spcAft>
              <a:buNone/>
            </a:pPr>
            <a:r>
              <a:rPr lang="en" sz="1500">
                <a:solidFill>
                  <a:srgbClr val="424242"/>
                </a:solidFill>
                <a:latin typeface="Calibri"/>
                <a:ea typeface="Calibri"/>
                <a:cs typeface="Calibri"/>
                <a:sym typeface="Calibri"/>
              </a:rPr>
              <a:t>(</a:t>
            </a:r>
            <a:r>
              <a:rPr i="1" lang="en" sz="1500">
                <a:solidFill>
                  <a:srgbClr val="424242"/>
                </a:solidFill>
                <a:latin typeface="Calibri"/>
                <a:ea typeface="Calibri"/>
                <a:cs typeface="Calibri"/>
                <a:sym typeface="Calibri"/>
              </a:rPr>
              <a:t>n</a:t>
            </a:r>
            <a:r>
              <a:rPr lang="en" sz="1500">
                <a:solidFill>
                  <a:srgbClr val="424242"/>
                </a:solidFill>
                <a:latin typeface="Calibri"/>
                <a:ea typeface="Calibri"/>
                <a:cs typeface="Calibri"/>
                <a:sym typeface="Calibri"/>
              </a:rPr>
              <a:t>th term) formula for an arithmetic sequence where </a:t>
            </a:r>
            <a:r>
              <a:rPr i="1" lang="en" sz="1500">
                <a:solidFill>
                  <a:srgbClr val="424242"/>
                </a:solidFill>
                <a:latin typeface="Times New Roman"/>
                <a:ea typeface="Times New Roman"/>
                <a:cs typeface="Times New Roman"/>
                <a:sym typeface="Times New Roman"/>
              </a:rPr>
              <a:t>b</a:t>
            </a:r>
            <a:r>
              <a:rPr baseline="-25000" lang="en" sz="1500">
                <a:solidFill>
                  <a:srgbClr val="424242"/>
                </a:solidFill>
                <a:latin typeface="Times New Roman"/>
                <a:ea typeface="Times New Roman"/>
                <a:cs typeface="Times New Roman"/>
                <a:sym typeface="Times New Roman"/>
              </a:rPr>
              <a:t>1</a:t>
            </a:r>
            <a:r>
              <a:rPr baseline="-25000"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2 and </a:t>
            </a:r>
            <a:r>
              <a:rPr i="1" lang="en" sz="1500">
                <a:solidFill>
                  <a:srgbClr val="424242"/>
                </a:solidFill>
                <a:latin typeface="Times New Roman"/>
                <a:ea typeface="Times New Roman"/>
                <a:cs typeface="Times New Roman"/>
                <a:sym typeface="Times New Roman"/>
              </a:rPr>
              <a:t>b</a:t>
            </a:r>
            <a:r>
              <a:rPr baseline="-25000"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b</a:t>
            </a:r>
            <a:r>
              <a:rPr baseline="-25000" i="1" lang="en" sz="1500">
                <a:solidFill>
                  <a:srgbClr val="424242"/>
                </a:solidFill>
                <a:latin typeface="Times New Roman"/>
                <a:ea typeface="Times New Roman"/>
                <a:cs typeface="Times New Roman"/>
                <a:sym typeface="Times New Roman"/>
              </a:rPr>
              <a:t>n</a:t>
            </a:r>
            <a:r>
              <a:rPr baseline="-25000" lang="en" sz="1500">
                <a:solidFill>
                  <a:srgbClr val="424242"/>
                </a:solidFill>
                <a:latin typeface="Times New Roman"/>
                <a:ea typeface="Times New Roman"/>
                <a:cs typeface="Times New Roman"/>
                <a:sym typeface="Times New Roman"/>
              </a:rPr>
              <a:t>−1</a:t>
            </a:r>
            <a:r>
              <a:rPr lang="en" sz="1500">
                <a:solidFill>
                  <a:srgbClr val="424242"/>
                </a:solidFill>
                <a:latin typeface="Calibri"/>
                <a:ea typeface="Calibri"/>
                <a:cs typeface="Calibri"/>
                <a:sym typeface="Calibri"/>
              </a:rPr>
              <a:t>+7, </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2.</a:t>
            </a:r>
            <a:endParaRPr sz="1800">
              <a:solidFill>
                <a:srgbClr val="424242"/>
              </a:solidFill>
              <a:latin typeface="Calibri"/>
              <a:ea typeface="Calibri"/>
              <a:cs typeface="Calibri"/>
              <a:sym typeface="Calibri"/>
            </a:endParaRPr>
          </a:p>
        </p:txBody>
      </p:sp>
      <p:pic>
        <p:nvPicPr>
          <p:cNvPr descr="Text shows the formula for an arithmetic sequence: an = a1 + (n – 1)d. Below, examples include a1 = a1 + d, a1 + 2d, and so on up to an." id="528" name="Google Shape;528;p35"/>
          <p:cNvPicPr preferRelativeResize="0"/>
          <p:nvPr/>
        </p:nvPicPr>
        <p:blipFill>
          <a:blip r:embed="rId3">
            <a:alphaModFix/>
          </a:blip>
          <a:stretch>
            <a:fillRect/>
          </a:stretch>
        </p:blipFill>
        <p:spPr>
          <a:xfrm>
            <a:off x="445049" y="1451597"/>
            <a:ext cx="2131350" cy="11386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36"/>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Converting Between Formulas</a:t>
            </a:r>
            <a:r>
              <a:rPr lang="en" sz="2700"/>
              <a:t> 🔄️</a:t>
            </a:r>
            <a:endParaRPr>
              <a:solidFill>
                <a:srgbClr val="005047"/>
              </a:solidFill>
            </a:endParaRPr>
          </a:p>
        </p:txBody>
      </p:sp>
      <p:sp>
        <p:nvSpPr>
          <p:cNvPr id="534" name="Google Shape;534;p36"/>
          <p:cNvSpPr txBox="1"/>
          <p:nvPr>
            <p:ph idx="1" type="body"/>
          </p:nvPr>
        </p:nvSpPr>
        <p:spPr>
          <a:xfrm>
            <a:off x="311700" y="991300"/>
            <a:ext cx="8564100" cy="354000"/>
          </a:xfrm>
          <a:prstGeom prst="rect">
            <a:avLst/>
          </a:prstGeom>
        </p:spPr>
        <p:txBody>
          <a:bodyPr anchorCtr="0" anchor="t" bIns="91425" lIns="91425" spcFirstLastPara="1" rIns="91425" wrap="square" tIns="91425">
            <a:noAutofit/>
          </a:bodyPr>
          <a:lstStyle/>
          <a:p>
            <a:pPr indent="0" lvl="0" marL="457200" rtl="0" algn="ctr">
              <a:lnSpc>
                <a:spcPct val="100000"/>
              </a:lnSpc>
              <a:spcBef>
                <a:spcPts val="0"/>
              </a:spcBef>
              <a:spcAft>
                <a:spcPts val="0"/>
              </a:spcAft>
              <a:buNone/>
            </a:pPr>
            <a:r>
              <a:rPr b="1" lang="en" sz="1500"/>
              <a:t>Converting from an </a:t>
            </a:r>
            <a:r>
              <a:rPr b="1" lang="en" sz="1500"/>
              <a:t>Explicit </a:t>
            </a:r>
            <a:r>
              <a:rPr b="1" lang="en" sz="1500"/>
              <a:t>Formula to a </a:t>
            </a:r>
            <a:r>
              <a:rPr b="1" lang="en" sz="1500"/>
              <a:t>Recursive </a:t>
            </a:r>
            <a:r>
              <a:rPr b="1" lang="en" sz="1500"/>
              <a:t> Formula for Arithmetic Sequences</a:t>
            </a:r>
            <a:endParaRPr b="1" sz="1500"/>
          </a:p>
          <a:p>
            <a:pPr indent="0" lvl="0" marL="0" rtl="0" algn="l">
              <a:lnSpc>
                <a:spcPct val="100000"/>
              </a:lnSpc>
              <a:spcBef>
                <a:spcPts val="400"/>
              </a:spcBef>
              <a:spcAft>
                <a:spcPts val="0"/>
              </a:spcAft>
              <a:buNone/>
            </a:pPr>
            <a:r>
              <a:t/>
            </a:r>
            <a:endParaRPr b="1" sz="1700"/>
          </a:p>
          <a:p>
            <a:pPr indent="0" lvl="0" marL="0" rtl="0" algn="l">
              <a:lnSpc>
                <a:spcPct val="100000"/>
              </a:lnSpc>
              <a:spcBef>
                <a:spcPts val="0"/>
              </a:spcBef>
              <a:spcAft>
                <a:spcPts val="1200"/>
              </a:spcAft>
              <a:buSzPts val="605"/>
              <a:buNone/>
            </a:pPr>
            <a:r>
              <a:t/>
            </a:r>
            <a:endParaRPr b="1" sz="1700"/>
          </a:p>
        </p:txBody>
      </p:sp>
      <p:sp>
        <p:nvSpPr>
          <p:cNvPr id="535" name="Google Shape;535;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36" name="Google Shape;536;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4.18.5: Interchanging between Formulas</a:t>
            </a:r>
            <a:endParaRPr/>
          </a:p>
        </p:txBody>
      </p:sp>
      <p:sp>
        <p:nvSpPr>
          <p:cNvPr id="537" name="Google Shape;537;p36"/>
          <p:cNvSpPr txBox="1"/>
          <p:nvPr/>
        </p:nvSpPr>
        <p:spPr>
          <a:xfrm>
            <a:off x="2734725" y="1451600"/>
            <a:ext cx="5934900" cy="32100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424242"/>
                </a:solidFill>
                <a:latin typeface="Calibri"/>
                <a:ea typeface="Calibri"/>
                <a:cs typeface="Calibri"/>
                <a:sym typeface="Calibri"/>
              </a:rPr>
              <a:t>G</a:t>
            </a:r>
            <a:r>
              <a:rPr lang="en" sz="1500">
                <a:solidFill>
                  <a:srgbClr val="424242"/>
                </a:solidFill>
                <a:latin typeface="Calibri"/>
                <a:ea typeface="Calibri"/>
                <a:cs typeface="Calibri"/>
                <a:sym typeface="Calibri"/>
              </a:rPr>
              <a:t>iven the following nth term of an arithmetic sequence, use it to rewrite the recursive formula:  </a:t>
            </a:r>
            <a:endParaRPr sz="1500">
              <a:solidFill>
                <a:srgbClr val="424242"/>
              </a:solidFill>
              <a:latin typeface="Calibri"/>
              <a:ea typeface="Calibri"/>
              <a:cs typeface="Calibri"/>
              <a:sym typeface="Calibri"/>
            </a:endParaRPr>
          </a:p>
          <a:p>
            <a:pPr indent="0" lvl="0" marL="0" rtl="0" algn="ctr">
              <a:spcBef>
                <a:spcPts val="0"/>
              </a:spcBef>
              <a:spcAft>
                <a:spcPts val="0"/>
              </a:spcAft>
              <a:buNone/>
            </a:pPr>
            <a:r>
              <a:rPr i="1" lang="en" sz="1500">
                <a:solidFill>
                  <a:schemeClr val="dk1"/>
                </a:solidFill>
                <a:latin typeface="Times New Roman"/>
                <a:ea typeface="Times New Roman"/>
                <a:cs typeface="Times New Roman"/>
                <a:sym typeface="Times New Roman"/>
              </a:rPr>
              <a:t>d</a:t>
            </a:r>
            <a:r>
              <a:rPr baseline="-25000" i="1" lang="en" sz="1500">
                <a:solidFill>
                  <a:schemeClr val="dk1"/>
                </a:solidFill>
                <a:latin typeface="Times New Roman"/>
                <a:ea typeface="Times New Roman"/>
                <a:cs typeface="Times New Roman"/>
                <a:sym typeface="Times New Roman"/>
              </a:rPr>
              <a:t>n</a:t>
            </a:r>
            <a:r>
              <a:rPr i="1" lang="en" sz="1500">
                <a:solidFill>
                  <a:schemeClr val="dk1"/>
                </a:solidFill>
                <a:latin typeface="Calibri"/>
                <a:ea typeface="Calibri"/>
                <a:cs typeface="Calibri"/>
                <a:sym typeface="Calibri"/>
              </a:rPr>
              <a:t>= </a:t>
            </a:r>
            <a:r>
              <a:rPr b="1" lang="en" sz="1500">
                <a:solidFill>
                  <a:srgbClr val="FDBD3E"/>
                </a:solidFill>
                <a:latin typeface="Calibri"/>
                <a:ea typeface="Calibri"/>
                <a:cs typeface="Calibri"/>
                <a:sym typeface="Calibri"/>
              </a:rPr>
              <a:t>5</a:t>
            </a:r>
            <a:r>
              <a:rPr i="1" lang="en" sz="1500">
                <a:solidFill>
                  <a:schemeClr val="dk1"/>
                </a:solidFill>
                <a:latin typeface="Calibri"/>
                <a:ea typeface="Calibri"/>
                <a:cs typeface="Calibri"/>
                <a:sym typeface="Calibri"/>
              </a:rPr>
              <a:t> </a:t>
            </a:r>
            <a:r>
              <a:rPr lang="en" sz="1500">
                <a:solidFill>
                  <a:schemeClr val="dk1"/>
                </a:solidFill>
                <a:latin typeface="Calibri"/>
                <a:ea typeface="Calibri"/>
                <a:cs typeface="Calibri"/>
                <a:sym typeface="Calibri"/>
              </a:rPr>
              <a:t>+</a:t>
            </a:r>
            <a:r>
              <a:rPr i="1" lang="en" sz="1500">
                <a:solidFill>
                  <a:schemeClr val="dk1"/>
                </a:solidFill>
                <a:latin typeface="Calibri"/>
                <a:ea typeface="Calibri"/>
                <a:cs typeface="Calibri"/>
                <a:sym typeface="Calibri"/>
              </a:rPr>
              <a:t> </a:t>
            </a:r>
            <a:r>
              <a:rPr lang="en" sz="1500">
                <a:solidFill>
                  <a:schemeClr val="dk1"/>
                </a:solidFill>
                <a:latin typeface="Calibri"/>
                <a:ea typeface="Calibri"/>
                <a:cs typeface="Calibri"/>
                <a:sym typeface="Calibri"/>
              </a:rPr>
              <a:t>(</a:t>
            </a:r>
            <a:r>
              <a:rPr i="1" lang="en" sz="1500">
                <a:solidFill>
                  <a:schemeClr val="dk1"/>
                </a:solidFill>
                <a:latin typeface="Times New Roman"/>
                <a:ea typeface="Times New Roman"/>
                <a:cs typeface="Times New Roman"/>
                <a:sym typeface="Times New Roman"/>
              </a:rPr>
              <a:t>n</a:t>
            </a:r>
            <a:r>
              <a:rPr lang="en" sz="1500">
                <a:solidFill>
                  <a:schemeClr val="dk1"/>
                </a:solidFill>
                <a:latin typeface="Calibri"/>
                <a:ea typeface="Calibri"/>
                <a:cs typeface="Calibri"/>
                <a:sym typeface="Calibri"/>
              </a:rPr>
              <a:t> </a:t>
            </a:r>
            <a:r>
              <a:rPr i="1" lang="en" sz="1500">
                <a:solidFill>
                  <a:schemeClr val="dk1"/>
                </a:solidFill>
                <a:latin typeface="Calibri"/>
                <a:ea typeface="Calibri"/>
                <a:cs typeface="Calibri"/>
                <a:sym typeface="Calibri"/>
              </a:rPr>
              <a:t>− </a:t>
            </a:r>
            <a:r>
              <a:rPr lang="en" sz="1500">
                <a:solidFill>
                  <a:schemeClr val="dk1"/>
                </a:solidFill>
                <a:latin typeface="Calibri"/>
                <a:ea typeface="Calibri"/>
                <a:cs typeface="Calibri"/>
                <a:sym typeface="Calibri"/>
              </a:rPr>
              <a:t>1) </a:t>
            </a:r>
            <a:r>
              <a:rPr i="1" lang="en" sz="1500">
                <a:solidFill>
                  <a:schemeClr val="dk1"/>
                </a:solidFill>
                <a:latin typeface="Calibri"/>
                <a:ea typeface="Calibri"/>
                <a:cs typeface="Calibri"/>
                <a:sym typeface="Calibri"/>
              </a:rPr>
              <a:t>⋅ </a:t>
            </a:r>
            <a:r>
              <a:rPr b="1" lang="en" sz="1500">
                <a:solidFill>
                  <a:schemeClr val="accent5"/>
                </a:solidFill>
                <a:latin typeface="Calibri"/>
                <a:ea typeface="Calibri"/>
                <a:cs typeface="Calibri"/>
                <a:sym typeface="Calibri"/>
              </a:rPr>
              <a:t>16</a:t>
            </a:r>
            <a:endParaRPr b="1" sz="1500">
              <a:solidFill>
                <a:schemeClr val="accent5"/>
              </a:solidFill>
              <a:latin typeface="Calibri"/>
              <a:ea typeface="Calibri"/>
              <a:cs typeface="Calibri"/>
              <a:sym typeface="Calibri"/>
            </a:endParaRPr>
          </a:p>
          <a:p>
            <a:pPr indent="0" lvl="0" marL="0" rtl="0" algn="l">
              <a:spcBef>
                <a:spcPts val="0"/>
              </a:spcBef>
              <a:spcAft>
                <a:spcPts val="0"/>
              </a:spcAft>
              <a:buNone/>
            </a:pPr>
            <a:r>
              <a:t/>
            </a:r>
            <a:endParaRPr sz="900">
              <a:solidFill>
                <a:srgbClr val="424242"/>
              </a:solidFill>
              <a:latin typeface="Calibri"/>
              <a:ea typeface="Calibri"/>
              <a:cs typeface="Calibri"/>
              <a:sym typeface="Calibri"/>
            </a:endParaRPr>
          </a:p>
          <a:p>
            <a:pPr indent="0" lvl="0" marL="0" rtl="0" algn="l">
              <a:spcBef>
                <a:spcPts val="0"/>
              </a:spcBef>
              <a:spcAft>
                <a:spcPts val="0"/>
              </a:spcAft>
              <a:buNone/>
            </a:pPr>
            <a:r>
              <a:rPr lang="en" sz="1500">
                <a:solidFill>
                  <a:srgbClr val="424242"/>
                </a:solidFill>
                <a:latin typeface="Calibri"/>
                <a:ea typeface="Calibri"/>
                <a:cs typeface="Calibri"/>
                <a:sym typeface="Calibri"/>
              </a:rPr>
              <a:t>We can represent a sequence whose first term is </a:t>
            </a:r>
            <a:r>
              <a:rPr i="1" lang="en" sz="1500">
                <a:solidFill>
                  <a:srgbClr val="424242"/>
                </a:solidFill>
                <a:latin typeface="Times New Roman"/>
                <a:ea typeface="Times New Roman"/>
                <a:cs typeface="Times New Roman"/>
                <a:sym typeface="Times New Roman"/>
              </a:rPr>
              <a:t>A</a:t>
            </a:r>
            <a:r>
              <a:rPr lang="en" sz="1500">
                <a:solidFill>
                  <a:srgbClr val="424242"/>
                </a:solidFill>
                <a:latin typeface="Calibri"/>
                <a:ea typeface="Calibri"/>
                <a:cs typeface="Calibri"/>
                <a:sym typeface="Calibri"/>
              </a:rPr>
              <a:t> and common difference is </a:t>
            </a:r>
            <a:r>
              <a:rPr i="1" lang="en" sz="1500">
                <a:solidFill>
                  <a:srgbClr val="424242"/>
                </a:solidFill>
                <a:latin typeface="Times New Roman"/>
                <a:ea typeface="Times New Roman"/>
                <a:cs typeface="Times New Roman"/>
                <a:sym typeface="Times New Roman"/>
              </a:rPr>
              <a:t>B</a:t>
            </a:r>
            <a:r>
              <a:rPr lang="en" sz="1500">
                <a:solidFill>
                  <a:srgbClr val="424242"/>
                </a:solidFill>
                <a:latin typeface="Calibri"/>
                <a:ea typeface="Calibri"/>
                <a:cs typeface="Calibri"/>
                <a:sym typeface="Calibri"/>
              </a:rPr>
              <a:t> with the standard explicit form </a:t>
            </a:r>
            <a:r>
              <a:rPr b="1" i="1" lang="en" sz="1500">
                <a:solidFill>
                  <a:schemeClr val="accent4"/>
                </a:solidFill>
                <a:latin typeface="Times New Roman"/>
                <a:ea typeface="Times New Roman"/>
                <a:cs typeface="Times New Roman"/>
                <a:sym typeface="Times New Roman"/>
              </a:rPr>
              <a:t>A</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a:t>
            </a:r>
            <a:r>
              <a:rPr b="1" i="1" lang="en" sz="1500">
                <a:solidFill>
                  <a:schemeClr val="accent5"/>
                </a:solidFill>
                <a:latin typeface="Times New Roman"/>
                <a:ea typeface="Times New Roman"/>
                <a:cs typeface="Times New Roman"/>
                <a:sym typeface="Times New Roman"/>
              </a:rPr>
              <a:t>B</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− 1). </a:t>
            </a:r>
            <a:endParaRPr sz="1500">
              <a:solidFill>
                <a:srgbClr val="424242"/>
              </a:solidFill>
              <a:latin typeface="Calibri"/>
              <a:ea typeface="Calibri"/>
              <a:cs typeface="Calibri"/>
              <a:sym typeface="Calibri"/>
            </a:endParaRPr>
          </a:p>
          <a:p>
            <a:pPr indent="0" lvl="0" marL="0" rtl="0" algn="l">
              <a:spcBef>
                <a:spcPts val="1000"/>
              </a:spcBef>
              <a:spcAft>
                <a:spcPts val="0"/>
              </a:spcAft>
              <a:buNone/>
            </a:pPr>
            <a:r>
              <a:rPr lang="en" sz="1500">
                <a:solidFill>
                  <a:srgbClr val="424242"/>
                </a:solidFill>
                <a:latin typeface="Calibri"/>
                <a:ea typeface="Calibri"/>
                <a:cs typeface="Calibri"/>
                <a:sym typeface="Calibri"/>
              </a:rPr>
              <a:t>Find a recursive formula for the sequence using the following:</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Char char="●"/>
            </a:pPr>
            <a:r>
              <a:rPr lang="en" sz="1500">
                <a:solidFill>
                  <a:srgbClr val="424242"/>
                </a:solidFill>
                <a:latin typeface="Calibri"/>
                <a:ea typeface="Calibri"/>
                <a:cs typeface="Calibri"/>
                <a:sym typeface="Calibri"/>
              </a:rPr>
              <a:t>The first term of the sequence, which we know is </a:t>
            </a:r>
            <a:r>
              <a:rPr b="1" lang="en" sz="1500">
                <a:solidFill>
                  <a:schemeClr val="accent4"/>
                </a:solidFill>
                <a:latin typeface="Calibri"/>
                <a:ea typeface="Calibri"/>
                <a:cs typeface="Calibri"/>
                <a:sym typeface="Calibri"/>
              </a:rPr>
              <a:t>5</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Char char="●"/>
            </a:pPr>
            <a:r>
              <a:rPr lang="en" sz="1500">
                <a:solidFill>
                  <a:srgbClr val="424242"/>
                </a:solidFill>
                <a:latin typeface="Calibri"/>
                <a:ea typeface="Calibri"/>
                <a:cs typeface="Calibri"/>
                <a:sym typeface="Calibri"/>
              </a:rPr>
              <a:t>The pattern rule to get any term from the term that comes before it. which we know is the common difference, “add </a:t>
            </a:r>
            <a:r>
              <a:rPr b="1" lang="en" sz="1500">
                <a:solidFill>
                  <a:srgbClr val="0097A7"/>
                </a:solidFill>
                <a:latin typeface="Calibri"/>
                <a:ea typeface="Calibri"/>
                <a:cs typeface="Calibri"/>
                <a:sym typeface="Calibri"/>
              </a:rPr>
              <a:t>16</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rPr lang="en" sz="1500">
                <a:solidFill>
                  <a:srgbClr val="424242"/>
                </a:solidFill>
                <a:latin typeface="Calibri"/>
                <a:ea typeface="Calibri"/>
                <a:cs typeface="Calibri"/>
                <a:sym typeface="Calibri"/>
              </a:rPr>
              <a:t>Therefore,</a:t>
            </a:r>
            <a:r>
              <a:rPr lang="en" sz="1500">
                <a:solidFill>
                  <a:srgbClr val="424242"/>
                </a:solidFill>
                <a:latin typeface="Calibri"/>
                <a:ea typeface="Calibri"/>
                <a:cs typeface="Calibri"/>
                <a:sym typeface="Calibri"/>
              </a:rPr>
              <a:t> a recursive formula for the sequence: </a:t>
            </a:r>
            <a:r>
              <a:rPr i="1" lang="en" sz="1500">
                <a:solidFill>
                  <a:srgbClr val="424242"/>
                </a:solidFill>
                <a:latin typeface="Times New Roman"/>
                <a:ea typeface="Times New Roman"/>
                <a:cs typeface="Times New Roman"/>
                <a:sym typeface="Times New Roman"/>
              </a:rPr>
              <a:t>d</a:t>
            </a:r>
            <a:r>
              <a:rPr baseline="-25000" i="1" lang="en" sz="1500">
                <a:solidFill>
                  <a:srgbClr val="424242"/>
                </a:solidFill>
                <a:latin typeface="Times New Roman"/>
                <a:ea typeface="Times New Roman"/>
                <a:cs typeface="Times New Roman"/>
                <a:sym typeface="Times New Roman"/>
              </a:rPr>
              <a:t>1</a:t>
            </a:r>
            <a:r>
              <a:rPr baseline="-25000"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a:t>
            </a:r>
            <a:r>
              <a:rPr b="1" lang="en" sz="1500">
                <a:solidFill>
                  <a:schemeClr val="accent4"/>
                </a:solidFill>
                <a:latin typeface="Calibri"/>
                <a:ea typeface="Calibri"/>
                <a:cs typeface="Calibri"/>
                <a:sym typeface="Calibri"/>
              </a:rPr>
              <a:t>5</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d</a:t>
            </a:r>
            <a:r>
              <a:rPr baseline="-25000" i="1" lang="en" sz="1500">
                <a:solidFill>
                  <a:srgbClr val="424242"/>
                </a:solidFill>
                <a:latin typeface="Times New Roman"/>
                <a:ea typeface="Times New Roman"/>
                <a:cs typeface="Times New Roman"/>
                <a:sym typeface="Times New Roman"/>
              </a:rPr>
              <a:t>n</a:t>
            </a:r>
            <a:r>
              <a:rPr baseline="-25000"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d</a:t>
            </a:r>
            <a:r>
              <a:rPr baseline="-25000" i="1" lang="en" sz="1500">
                <a:solidFill>
                  <a:srgbClr val="424242"/>
                </a:solidFill>
                <a:latin typeface="Times New Roman"/>
                <a:ea typeface="Times New Roman"/>
                <a:cs typeface="Times New Roman"/>
                <a:sym typeface="Times New Roman"/>
              </a:rPr>
              <a:t>n−1</a:t>
            </a:r>
            <a:r>
              <a:rPr lang="en" sz="1500">
                <a:solidFill>
                  <a:srgbClr val="424242"/>
                </a:solidFill>
                <a:latin typeface="Calibri"/>
                <a:ea typeface="Calibri"/>
                <a:cs typeface="Calibri"/>
                <a:sym typeface="Calibri"/>
              </a:rPr>
              <a:t>+ </a:t>
            </a:r>
            <a:r>
              <a:rPr b="1" lang="en" sz="1500">
                <a:solidFill>
                  <a:schemeClr val="accent5"/>
                </a:solidFill>
                <a:latin typeface="Calibri"/>
                <a:ea typeface="Calibri"/>
                <a:cs typeface="Calibri"/>
                <a:sym typeface="Calibri"/>
              </a:rPr>
              <a:t>16,</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2.</a:t>
            </a:r>
            <a:endParaRPr sz="1500">
              <a:solidFill>
                <a:srgbClr val="424242"/>
              </a:solidFill>
              <a:latin typeface="Calibri"/>
              <a:ea typeface="Calibri"/>
              <a:cs typeface="Calibri"/>
              <a:sym typeface="Calibri"/>
            </a:endParaRPr>
          </a:p>
        </p:txBody>
      </p:sp>
      <p:sp>
        <p:nvSpPr>
          <p:cNvPr id="538" name="Google Shape;538;p36"/>
          <p:cNvSpPr txBox="1"/>
          <p:nvPr/>
        </p:nvSpPr>
        <p:spPr>
          <a:xfrm>
            <a:off x="267462" y="2834259"/>
            <a:ext cx="2400600" cy="15081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424242"/>
              </a:buClr>
              <a:buSzPts val="1500"/>
              <a:buFont typeface="Calibri"/>
              <a:buAutoNum type="arabicPeriod" startAt="2"/>
            </a:pPr>
            <a:r>
              <a:rPr lang="en" sz="1500">
                <a:solidFill>
                  <a:srgbClr val="424242"/>
                </a:solidFill>
                <a:latin typeface="Calibri"/>
                <a:ea typeface="Calibri"/>
                <a:cs typeface="Calibri"/>
                <a:sym typeface="Calibri"/>
              </a:rPr>
              <a:t>Write an explicit </a:t>
            </a:r>
            <a:endParaRPr sz="1500">
              <a:solidFill>
                <a:srgbClr val="424242"/>
              </a:solidFill>
              <a:latin typeface="Calibri"/>
              <a:ea typeface="Calibri"/>
              <a:cs typeface="Calibri"/>
              <a:sym typeface="Calibri"/>
            </a:endParaRPr>
          </a:p>
          <a:p>
            <a:pPr indent="0" lvl="0" marL="457200" rtl="0" algn="l">
              <a:spcBef>
                <a:spcPts val="0"/>
              </a:spcBef>
              <a:spcAft>
                <a:spcPts val="0"/>
              </a:spcAft>
              <a:buNone/>
            </a:pPr>
            <a:r>
              <a:rPr lang="en" sz="1500">
                <a:solidFill>
                  <a:srgbClr val="424242"/>
                </a:solidFill>
                <a:latin typeface="Calibri"/>
                <a:ea typeface="Calibri"/>
                <a:cs typeface="Calibri"/>
                <a:sym typeface="Calibri"/>
              </a:rPr>
              <a:t>(</a:t>
            </a:r>
            <a:r>
              <a:rPr i="1" lang="en" sz="1500">
                <a:solidFill>
                  <a:srgbClr val="424242"/>
                </a:solidFill>
                <a:latin typeface="Calibri"/>
                <a:ea typeface="Calibri"/>
                <a:cs typeface="Calibri"/>
                <a:sym typeface="Calibri"/>
              </a:rPr>
              <a:t>n</a:t>
            </a:r>
            <a:r>
              <a:rPr lang="en" sz="1500">
                <a:solidFill>
                  <a:srgbClr val="424242"/>
                </a:solidFill>
                <a:latin typeface="Calibri"/>
                <a:ea typeface="Calibri"/>
                <a:cs typeface="Calibri"/>
                <a:sym typeface="Calibri"/>
              </a:rPr>
              <a:t>th term) formula for an arithmetic sequence where </a:t>
            </a:r>
            <a:endParaRPr sz="1500">
              <a:solidFill>
                <a:srgbClr val="424242"/>
              </a:solidFill>
              <a:latin typeface="Calibri"/>
              <a:ea typeface="Calibri"/>
              <a:cs typeface="Calibri"/>
              <a:sym typeface="Calibri"/>
            </a:endParaRPr>
          </a:p>
          <a:p>
            <a:pPr indent="0" lvl="0" marL="457200" rtl="0" algn="l">
              <a:spcBef>
                <a:spcPts val="0"/>
              </a:spcBef>
              <a:spcAft>
                <a:spcPts val="0"/>
              </a:spcAft>
              <a:buNone/>
            </a:pPr>
            <a:r>
              <a:rPr i="1" lang="en" sz="1500">
                <a:solidFill>
                  <a:srgbClr val="424242"/>
                </a:solidFill>
                <a:latin typeface="Times New Roman"/>
                <a:ea typeface="Times New Roman"/>
                <a:cs typeface="Times New Roman"/>
                <a:sym typeface="Times New Roman"/>
              </a:rPr>
              <a:t>e</a:t>
            </a:r>
            <a:r>
              <a:rPr baseline="-25000"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a:t>
            </a:r>
            <a:r>
              <a:rPr lang="en" sz="1500">
                <a:solidFill>
                  <a:srgbClr val="424242"/>
                </a:solidFill>
                <a:latin typeface="Calibri"/>
                <a:ea typeface="Calibri"/>
                <a:cs typeface="Calibri"/>
                <a:sym typeface="Calibri"/>
              </a:rPr>
              <a:t>12 + (</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−1)⋅2</a:t>
            </a:r>
            <a:r>
              <a:rPr i="1" lang="en" sz="1500">
                <a:solidFill>
                  <a:srgbClr val="424242"/>
                </a:solidFill>
                <a:latin typeface="Calibri"/>
                <a:ea typeface="Calibri"/>
                <a:cs typeface="Calibri"/>
                <a:sym typeface="Calibri"/>
              </a:rPr>
              <a:t>.</a:t>
            </a:r>
            <a:endParaRPr i="1" sz="1500">
              <a:solidFill>
                <a:srgbClr val="424242"/>
              </a:solidFill>
              <a:latin typeface="Calibri"/>
              <a:ea typeface="Calibri"/>
              <a:cs typeface="Calibri"/>
              <a:sym typeface="Calibri"/>
            </a:endParaRPr>
          </a:p>
        </p:txBody>
      </p:sp>
      <p:pic>
        <p:nvPicPr>
          <p:cNvPr descr="Text shows the formula for an arithmetic sequence: an = a1 + (n – 1)d. Below, examples include a1 = a1 + d, a1 + 2d, and so on up to an." id="539" name="Google Shape;539;p36"/>
          <p:cNvPicPr preferRelativeResize="0"/>
          <p:nvPr/>
        </p:nvPicPr>
        <p:blipFill>
          <a:blip r:embed="rId3">
            <a:alphaModFix/>
          </a:blip>
          <a:stretch>
            <a:fillRect/>
          </a:stretch>
        </p:blipFill>
        <p:spPr>
          <a:xfrm>
            <a:off x="445049" y="1451597"/>
            <a:ext cx="2131350" cy="1138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37"/>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Converting Between Formulas</a:t>
            </a:r>
            <a:r>
              <a:rPr lang="en" sz="2700"/>
              <a:t> 🔄️</a:t>
            </a:r>
            <a:endParaRPr>
              <a:solidFill>
                <a:srgbClr val="005047"/>
              </a:solidFill>
            </a:endParaRPr>
          </a:p>
        </p:txBody>
      </p:sp>
      <p:sp>
        <p:nvSpPr>
          <p:cNvPr id="545" name="Google Shape;545;p37"/>
          <p:cNvSpPr txBox="1"/>
          <p:nvPr>
            <p:ph idx="1" type="body"/>
          </p:nvPr>
        </p:nvSpPr>
        <p:spPr>
          <a:xfrm>
            <a:off x="311700" y="991300"/>
            <a:ext cx="8564100" cy="3540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SzPts val="605"/>
              <a:buNone/>
            </a:pPr>
            <a:r>
              <a:rPr b="1" lang="en" sz="1500"/>
              <a:t>Converting from a Recursive Formula to an Explicit Formula for Geometric Sequences</a:t>
            </a:r>
            <a:endParaRPr b="1" sz="1700"/>
          </a:p>
        </p:txBody>
      </p:sp>
      <p:sp>
        <p:nvSpPr>
          <p:cNvPr id="546" name="Google Shape;546;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47" name="Google Shape;547;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4.18.5: Interchanging between Formulas</a:t>
            </a:r>
            <a:endParaRPr/>
          </a:p>
        </p:txBody>
      </p:sp>
      <p:sp>
        <p:nvSpPr>
          <p:cNvPr id="548" name="Google Shape;548;p37"/>
          <p:cNvSpPr txBox="1"/>
          <p:nvPr/>
        </p:nvSpPr>
        <p:spPr>
          <a:xfrm>
            <a:off x="2781300" y="1451600"/>
            <a:ext cx="5821500" cy="32100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424242"/>
                </a:solidFill>
                <a:latin typeface="Calibri"/>
                <a:ea typeface="Calibri"/>
                <a:cs typeface="Calibri"/>
                <a:sym typeface="Calibri"/>
              </a:rPr>
              <a:t>An </a:t>
            </a:r>
            <a:r>
              <a:rPr b="1" lang="en" sz="1500">
                <a:solidFill>
                  <a:srgbClr val="424242"/>
                </a:solidFill>
                <a:latin typeface="Calibri"/>
                <a:ea typeface="Calibri"/>
                <a:cs typeface="Calibri"/>
                <a:sym typeface="Calibri"/>
              </a:rPr>
              <a:t>geometric</a:t>
            </a:r>
            <a:r>
              <a:rPr b="1" lang="en" sz="1500">
                <a:solidFill>
                  <a:srgbClr val="424242"/>
                </a:solidFill>
                <a:latin typeface="Calibri"/>
                <a:ea typeface="Calibri"/>
                <a:cs typeface="Calibri"/>
                <a:sym typeface="Calibri"/>
              </a:rPr>
              <a:t> sequence</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g</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has the following </a:t>
            </a:r>
            <a:r>
              <a:rPr b="1" lang="en" sz="1500">
                <a:solidFill>
                  <a:srgbClr val="424242"/>
                </a:solidFill>
                <a:latin typeface="Calibri"/>
                <a:ea typeface="Calibri"/>
                <a:cs typeface="Calibri"/>
                <a:sym typeface="Calibri"/>
              </a:rPr>
              <a:t>recursive formula</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p>
            <a:pPr indent="0" lvl="0" marL="0" rtl="0" algn="ctr">
              <a:spcBef>
                <a:spcPts val="0"/>
              </a:spcBef>
              <a:spcAft>
                <a:spcPts val="0"/>
              </a:spcAft>
              <a:buNone/>
            </a:pPr>
            <a:r>
              <a:rPr i="1" lang="en" sz="1500">
                <a:solidFill>
                  <a:srgbClr val="424242"/>
                </a:solidFill>
                <a:latin typeface="Times New Roman"/>
                <a:ea typeface="Times New Roman"/>
                <a:cs typeface="Times New Roman"/>
                <a:sym typeface="Times New Roman"/>
              </a:rPr>
              <a:t>g</a:t>
            </a:r>
            <a:r>
              <a:rPr baseline="-25000" lang="en" sz="1500">
                <a:solidFill>
                  <a:srgbClr val="424242"/>
                </a:solidFill>
                <a:latin typeface="Times New Roman"/>
                <a:ea typeface="Times New Roman"/>
                <a:cs typeface="Times New Roman"/>
                <a:sym typeface="Times New Roman"/>
              </a:rPr>
              <a:t>1</a:t>
            </a:r>
            <a:r>
              <a:rPr lang="en" sz="1500">
                <a:solidFill>
                  <a:srgbClr val="424242"/>
                </a:solidFill>
                <a:latin typeface="Calibri"/>
                <a:ea typeface="Calibri"/>
                <a:cs typeface="Calibri"/>
                <a:sym typeface="Calibri"/>
              </a:rPr>
              <a:t>= </a:t>
            </a:r>
            <a:r>
              <a:rPr b="1" lang="en" sz="1500">
                <a:solidFill>
                  <a:srgbClr val="FDBD3E"/>
                </a:solidFill>
                <a:latin typeface="Calibri"/>
                <a:ea typeface="Calibri"/>
                <a:cs typeface="Calibri"/>
                <a:sym typeface="Calibri"/>
              </a:rPr>
              <a:t>9</a:t>
            </a:r>
            <a:endParaRPr b="1" sz="1500">
              <a:solidFill>
                <a:srgbClr val="FDBD3E"/>
              </a:solidFill>
              <a:latin typeface="Calibri"/>
              <a:ea typeface="Calibri"/>
              <a:cs typeface="Calibri"/>
              <a:sym typeface="Calibri"/>
            </a:endParaRPr>
          </a:p>
          <a:p>
            <a:pPr indent="0" lvl="0" marL="0" rtl="0" algn="ctr">
              <a:spcBef>
                <a:spcPts val="0"/>
              </a:spcBef>
              <a:spcAft>
                <a:spcPts val="0"/>
              </a:spcAft>
              <a:buNone/>
            </a:pPr>
            <a:r>
              <a:rPr i="1"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g</a:t>
            </a:r>
            <a:r>
              <a:rPr baseline="-25000" i="1" lang="en" sz="1500">
                <a:solidFill>
                  <a:srgbClr val="424242"/>
                </a:solidFill>
                <a:latin typeface="Times New Roman"/>
                <a:ea typeface="Times New Roman"/>
                <a:cs typeface="Times New Roman"/>
                <a:sym typeface="Times New Roman"/>
              </a:rPr>
              <a:t>n</a:t>
            </a:r>
            <a:r>
              <a:rPr baseline="-25000" i="1" lang="en" sz="1500">
                <a:solidFill>
                  <a:srgbClr val="424242"/>
                </a:solidFill>
                <a:latin typeface="Calibri"/>
                <a:ea typeface="Calibri"/>
                <a:cs typeface="Calibri"/>
                <a:sym typeface="Calibri"/>
              </a:rPr>
              <a:t> </a:t>
            </a:r>
            <a:r>
              <a:rPr i="1"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g</a:t>
            </a:r>
            <a:r>
              <a:rPr baseline="-25000" i="1" lang="en" sz="1500">
                <a:solidFill>
                  <a:srgbClr val="424242"/>
                </a:solidFill>
                <a:latin typeface="Times New Roman"/>
                <a:ea typeface="Times New Roman"/>
                <a:cs typeface="Times New Roman"/>
                <a:sym typeface="Times New Roman"/>
              </a:rPr>
              <a:t>n</a:t>
            </a:r>
            <a:r>
              <a:rPr baseline="-25000" i="1" lang="en" sz="1500">
                <a:solidFill>
                  <a:srgbClr val="424242"/>
                </a:solidFill>
                <a:latin typeface="Calibri"/>
                <a:ea typeface="Calibri"/>
                <a:cs typeface="Calibri"/>
                <a:sym typeface="Calibri"/>
              </a:rPr>
              <a:t> </a:t>
            </a:r>
            <a:r>
              <a:rPr baseline="-25000" lang="en" sz="1500">
                <a:solidFill>
                  <a:srgbClr val="424242"/>
                </a:solidFill>
                <a:latin typeface="Calibri"/>
                <a:ea typeface="Calibri"/>
                <a:cs typeface="Calibri"/>
                <a:sym typeface="Calibri"/>
              </a:rPr>
              <a:t>− 1</a:t>
            </a:r>
            <a:r>
              <a:rPr lang="en" sz="1500">
                <a:solidFill>
                  <a:srgbClr val="424242"/>
                </a:solidFill>
                <a:latin typeface="Calibri"/>
                <a:ea typeface="Calibri"/>
                <a:cs typeface="Calibri"/>
                <a:sym typeface="Calibri"/>
              </a:rPr>
              <a:t>⋅</a:t>
            </a:r>
            <a:r>
              <a:rPr lang="en" sz="1500">
                <a:solidFill>
                  <a:schemeClr val="dk1"/>
                </a:solidFill>
                <a:latin typeface="Calibri"/>
                <a:ea typeface="Calibri"/>
                <a:cs typeface="Calibri"/>
                <a:sym typeface="Calibri"/>
              </a:rPr>
              <a:t>(</a:t>
            </a:r>
            <a:r>
              <a:rPr b="1" lang="en" sz="1500">
                <a:solidFill>
                  <a:srgbClr val="0097A7"/>
                </a:solidFill>
                <a:latin typeface="Calibri"/>
                <a:ea typeface="Calibri"/>
                <a:cs typeface="Calibri"/>
                <a:sym typeface="Calibri"/>
              </a:rPr>
              <a:t>8</a:t>
            </a:r>
            <a:r>
              <a:rPr lang="en" sz="1500">
                <a:solidFill>
                  <a:schemeClr val="dk1"/>
                </a:solidFill>
                <a:latin typeface="Calibri"/>
                <a:ea typeface="Calibri"/>
                <a:cs typeface="Calibri"/>
                <a:sym typeface="Calibri"/>
              </a:rPr>
              <a:t>)</a:t>
            </a:r>
            <a:r>
              <a:rPr i="1"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2</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800">
              <a:solidFill>
                <a:srgbClr val="424242"/>
              </a:solidFill>
              <a:latin typeface="Times New Roman"/>
              <a:ea typeface="Times New Roman"/>
              <a:cs typeface="Times New Roman"/>
              <a:sym typeface="Times New Roman"/>
            </a:endParaRPr>
          </a:p>
          <a:p>
            <a:pPr indent="0" lvl="0" marL="0" rtl="0" algn="l">
              <a:spcBef>
                <a:spcPts val="0"/>
              </a:spcBef>
              <a:spcAft>
                <a:spcPts val="0"/>
              </a:spcAft>
              <a:buNone/>
            </a:pPr>
            <a:r>
              <a:rPr lang="en" sz="1500">
                <a:solidFill>
                  <a:srgbClr val="424242"/>
                </a:solidFill>
                <a:latin typeface="Calibri"/>
                <a:ea typeface="Calibri"/>
                <a:cs typeface="Calibri"/>
                <a:sym typeface="Calibri"/>
              </a:rPr>
              <a:t>Recall that this formula gives us the following two pieces of information:</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Char char="●"/>
            </a:pPr>
            <a:r>
              <a:rPr lang="en" sz="1500">
                <a:solidFill>
                  <a:srgbClr val="424242"/>
                </a:solidFill>
                <a:latin typeface="Calibri"/>
                <a:ea typeface="Calibri"/>
                <a:cs typeface="Calibri"/>
                <a:sym typeface="Calibri"/>
              </a:rPr>
              <a:t>The first term is </a:t>
            </a:r>
            <a:r>
              <a:rPr b="1" lang="en" sz="1500">
                <a:solidFill>
                  <a:schemeClr val="accent4"/>
                </a:solidFill>
                <a:latin typeface="Calibri"/>
                <a:ea typeface="Calibri"/>
                <a:cs typeface="Calibri"/>
                <a:sym typeface="Calibri"/>
              </a:rPr>
              <a:t>9</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Char char="●"/>
            </a:pPr>
            <a:r>
              <a:rPr b="1" lang="en" sz="1500">
                <a:solidFill>
                  <a:schemeClr val="accent5"/>
                </a:solidFill>
                <a:latin typeface="Calibri"/>
                <a:ea typeface="Calibri"/>
                <a:cs typeface="Calibri"/>
                <a:sym typeface="Calibri"/>
              </a:rPr>
              <a:t>8</a:t>
            </a:r>
            <a:r>
              <a:rPr lang="en" sz="1500">
                <a:solidFill>
                  <a:srgbClr val="424242"/>
                </a:solidFill>
                <a:latin typeface="Calibri"/>
                <a:ea typeface="Calibri"/>
                <a:cs typeface="Calibri"/>
                <a:sym typeface="Calibri"/>
              </a:rPr>
              <a:t> is the common ratio.</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800">
              <a:solidFill>
                <a:srgbClr val="424242"/>
              </a:solidFill>
              <a:latin typeface="Calibri"/>
              <a:ea typeface="Calibri"/>
              <a:cs typeface="Calibri"/>
              <a:sym typeface="Calibri"/>
            </a:endParaRPr>
          </a:p>
          <a:p>
            <a:pPr indent="0" lvl="0" marL="0" rtl="0" algn="l">
              <a:spcBef>
                <a:spcPts val="0"/>
              </a:spcBef>
              <a:spcAft>
                <a:spcPts val="0"/>
              </a:spcAft>
              <a:buNone/>
            </a:pPr>
            <a:r>
              <a:rPr lang="en" sz="1500">
                <a:solidFill>
                  <a:srgbClr val="424242"/>
                </a:solidFill>
                <a:latin typeface="Calibri"/>
                <a:ea typeface="Calibri"/>
                <a:cs typeface="Calibri"/>
                <a:sym typeface="Calibri"/>
              </a:rPr>
              <a:t>Let’s find an </a:t>
            </a:r>
            <a:r>
              <a:rPr b="1" lang="en" sz="1500">
                <a:solidFill>
                  <a:srgbClr val="424242"/>
                </a:solidFill>
                <a:latin typeface="Calibri"/>
                <a:ea typeface="Calibri"/>
                <a:cs typeface="Calibri"/>
                <a:sym typeface="Calibri"/>
              </a:rPr>
              <a:t>explicit formula </a:t>
            </a:r>
            <a:r>
              <a:rPr lang="en" sz="1500">
                <a:solidFill>
                  <a:srgbClr val="424242"/>
                </a:solidFill>
                <a:latin typeface="Calibri"/>
                <a:ea typeface="Calibri"/>
                <a:cs typeface="Calibri"/>
                <a:sym typeface="Calibri"/>
              </a:rPr>
              <a:t>for the sequence.</a:t>
            </a:r>
            <a:endParaRPr sz="1500">
              <a:solidFill>
                <a:srgbClr val="424242"/>
              </a:solidFill>
              <a:latin typeface="Calibri"/>
              <a:ea typeface="Calibri"/>
              <a:cs typeface="Calibri"/>
              <a:sym typeface="Calibri"/>
            </a:endParaRPr>
          </a:p>
          <a:p>
            <a:pPr indent="0" lvl="0" marL="0" rtl="0" algn="l">
              <a:spcBef>
                <a:spcPts val="1000"/>
              </a:spcBef>
              <a:spcAft>
                <a:spcPts val="0"/>
              </a:spcAft>
              <a:buNone/>
            </a:pPr>
            <a:r>
              <a:rPr lang="en" sz="1500">
                <a:solidFill>
                  <a:srgbClr val="424242"/>
                </a:solidFill>
                <a:latin typeface="Calibri"/>
                <a:ea typeface="Calibri"/>
                <a:cs typeface="Calibri"/>
                <a:sym typeface="Calibri"/>
              </a:rPr>
              <a:t>An explicit formula is structured as:</a:t>
            </a:r>
            <a:endParaRPr sz="1500">
              <a:solidFill>
                <a:srgbClr val="424242"/>
              </a:solidFill>
              <a:latin typeface="Calibri"/>
              <a:ea typeface="Calibri"/>
              <a:cs typeface="Calibri"/>
              <a:sym typeface="Calibri"/>
            </a:endParaRPr>
          </a:p>
          <a:p>
            <a:pPr indent="457200" lvl="0" marL="457200" rtl="0" algn="l">
              <a:spcBef>
                <a:spcPts val="0"/>
              </a:spcBef>
              <a:spcAft>
                <a:spcPts val="0"/>
              </a:spcAft>
              <a:buNone/>
            </a:pPr>
            <a:r>
              <a:rPr i="1" lang="en" sz="1500">
                <a:solidFill>
                  <a:srgbClr val="424242"/>
                </a:solidFill>
                <a:latin typeface="Times New Roman"/>
                <a:ea typeface="Times New Roman"/>
                <a:cs typeface="Times New Roman"/>
                <a:sym typeface="Times New Roman"/>
              </a:rPr>
              <a:t>g</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x</a:t>
            </a:r>
            <a:r>
              <a:rPr lang="en" sz="1500">
                <a:solidFill>
                  <a:srgbClr val="424242"/>
                </a:solidFill>
                <a:latin typeface="Calibri"/>
                <a:ea typeface="Calibri"/>
                <a:cs typeface="Calibri"/>
                <a:sym typeface="Calibri"/>
              </a:rPr>
              <a:t>) =  (</a:t>
            </a:r>
            <a:r>
              <a:rPr b="1" lang="en" sz="1500">
                <a:solidFill>
                  <a:srgbClr val="FDBD3E"/>
                </a:solidFill>
                <a:latin typeface="Calibri"/>
                <a:ea typeface="Calibri"/>
                <a:cs typeface="Calibri"/>
                <a:sym typeface="Calibri"/>
              </a:rPr>
              <a:t>1st term of sequence</a:t>
            </a:r>
            <a:r>
              <a:rPr lang="en" sz="1500">
                <a:solidFill>
                  <a:srgbClr val="424242"/>
                </a:solidFill>
                <a:latin typeface="Calibri"/>
                <a:ea typeface="Calibri"/>
                <a:cs typeface="Calibri"/>
                <a:sym typeface="Calibri"/>
              </a:rPr>
              <a:t>) ⋅ (</a:t>
            </a:r>
            <a:r>
              <a:rPr b="1" lang="en" sz="1500">
                <a:solidFill>
                  <a:srgbClr val="0097A7"/>
                </a:solidFill>
                <a:latin typeface="Calibri"/>
                <a:ea typeface="Calibri"/>
                <a:cs typeface="Calibri"/>
                <a:sym typeface="Calibri"/>
              </a:rPr>
              <a:t>common ratio</a:t>
            </a:r>
            <a:r>
              <a:rPr lang="en" sz="1500">
                <a:solidFill>
                  <a:srgbClr val="424242"/>
                </a:solidFill>
                <a:latin typeface="Calibri"/>
                <a:ea typeface="Calibri"/>
                <a:cs typeface="Calibri"/>
                <a:sym typeface="Calibri"/>
              </a:rPr>
              <a:t>)</a:t>
            </a:r>
            <a:r>
              <a:rPr baseline="30000" lang="en" sz="1500">
                <a:solidFill>
                  <a:srgbClr val="424242"/>
                </a:solidFill>
                <a:latin typeface="Calibri"/>
                <a:ea typeface="Calibri"/>
                <a:cs typeface="Calibri"/>
                <a:sym typeface="Calibri"/>
              </a:rPr>
              <a:t>(</a:t>
            </a:r>
            <a:r>
              <a:rPr baseline="30000" i="1" lang="en" sz="1500">
                <a:solidFill>
                  <a:srgbClr val="424242"/>
                </a:solidFill>
                <a:latin typeface="Times New Roman"/>
                <a:ea typeface="Times New Roman"/>
                <a:cs typeface="Times New Roman"/>
                <a:sym typeface="Times New Roman"/>
              </a:rPr>
              <a:t>x</a:t>
            </a:r>
            <a:r>
              <a:rPr baseline="30000" lang="en" sz="1500">
                <a:solidFill>
                  <a:srgbClr val="424242"/>
                </a:solidFill>
                <a:latin typeface="Times New Roman"/>
                <a:ea typeface="Times New Roman"/>
                <a:cs typeface="Times New Roman"/>
                <a:sym typeface="Times New Roman"/>
              </a:rPr>
              <a:t>−1</a:t>
            </a:r>
            <a:r>
              <a:rPr baseline="30000" lang="en" sz="1500">
                <a:solidFill>
                  <a:srgbClr val="424242"/>
                </a:solidFill>
                <a:latin typeface="Calibri"/>
                <a:ea typeface="Calibri"/>
                <a:cs typeface="Calibri"/>
                <a:sym typeface="Calibri"/>
              </a:rPr>
              <a:t>)</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p>
            <a:pPr indent="457200" lvl="0" marL="457200" rtl="0" algn="l">
              <a:spcBef>
                <a:spcPts val="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1000"/>
              </a:spcAft>
              <a:buNone/>
            </a:pPr>
            <a:r>
              <a:rPr lang="en" sz="1500">
                <a:solidFill>
                  <a:srgbClr val="424242"/>
                </a:solidFill>
                <a:latin typeface="Calibri"/>
                <a:ea typeface="Calibri"/>
                <a:cs typeface="Calibri"/>
                <a:sym typeface="Calibri"/>
              </a:rPr>
              <a:t>Substitute the values, and you get the explicit formula: </a:t>
            </a:r>
            <a:r>
              <a:rPr i="1" lang="en" sz="1500">
                <a:solidFill>
                  <a:srgbClr val="424242"/>
                </a:solidFill>
                <a:latin typeface="Times New Roman"/>
                <a:ea typeface="Times New Roman"/>
                <a:cs typeface="Times New Roman"/>
                <a:sym typeface="Times New Roman"/>
              </a:rPr>
              <a:t>g</a:t>
            </a:r>
            <a:r>
              <a:rPr baseline="-25000" i="1" lang="en" sz="1500">
                <a:solidFill>
                  <a:srgbClr val="424242"/>
                </a:solidFill>
                <a:latin typeface="Times New Roman"/>
                <a:ea typeface="Times New Roman"/>
                <a:cs typeface="Times New Roman"/>
                <a:sym typeface="Times New Roman"/>
              </a:rPr>
              <a:t>n</a:t>
            </a:r>
            <a:r>
              <a:rPr baseline="-25000"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a:t>
            </a:r>
            <a:r>
              <a:rPr b="1" lang="en" sz="1500">
                <a:solidFill>
                  <a:srgbClr val="FDBD3E"/>
                </a:solidFill>
                <a:latin typeface="Calibri"/>
                <a:ea typeface="Calibri"/>
                <a:cs typeface="Calibri"/>
                <a:sym typeface="Calibri"/>
              </a:rPr>
              <a:t>9</a:t>
            </a:r>
            <a:r>
              <a:rPr lang="en" sz="1500">
                <a:solidFill>
                  <a:srgbClr val="424242"/>
                </a:solidFill>
                <a:latin typeface="Calibri"/>
                <a:ea typeface="Calibri"/>
                <a:cs typeface="Calibri"/>
                <a:sym typeface="Calibri"/>
              </a:rPr>
              <a:t>⋅</a:t>
            </a:r>
            <a:r>
              <a:rPr b="1" lang="en" sz="1500">
                <a:solidFill>
                  <a:srgbClr val="0097A7"/>
                </a:solidFill>
                <a:latin typeface="Calibri"/>
                <a:ea typeface="Calibri"/>
                <a:cs typeface="Calibri"/>
                <a:sym typeface="Calibri"/>
              </a:rPr>
              <a:t>8</a:t>
            </a:r>
            <a:r>
              <a:rPr baseline="30000" lang="en" sz="1500">
                <a:solidFill>
                  <a:srgbClr val="424242"/>
                </a:solidFill>
                <a:latin typeface="Calibri"/>
                <a:ea typeface="Calibri"/>
                <a:cs typeface="Calibri"/>
                <a:sym typeface="Calibri"/>
              </a:rPr>
              <a:t>(</a:t>
            </a:r>
            <a:r>
              <a:rPr baseline="30000" i="1" lang="en" sz="1500">
                <a:solidFill>
                  <a:srgbClr val="424242"/>
                </a:solidFill>
                <a:latin typeface="Times New Roman"/>
                <a:ea typeface="Times New Roman"/>
                <a:cs typeface="Times New Roman"/>
                <a:sym typeface="Times New Roman"/>
              </a:rPr>
              <a:t>n</a:t>
            </a:r>
            <a:r>
              <a:rPr baseline="30000" lang="en" sz="1500">
                <a:solidFill>
                  <a:srgbClr val="424242"/>
                </a:solidFill>
                <a:latin typeface="Times New Roman"/>
                <a:ea typeface="Times New Roman"/>
                <a:cs typeface="Times New Roman"/>
                <a:sym typeface="Times New Roman"/>
              </a:rPr>
              <a:t>−1</a:t>
            </a:r>
            <a:r>
              <a:rPr baseline="30000" lang="en" sz="1500">
                <a:solidFill>
                  <a:srgbClr val="424242"/>
                </a:solidFill>
                <a:latin typeface="Calibri"/>
                <a:ea typeface="Calibri"/>
                <a:cs typeface="Calibri"/>
                <a:sym typeface="Calibri"/>
              </a:rPr>
              <a:t>)</a:t>
            </a:r>
            <a:endParaRPr baseline="30000" sz="1500">
              <a:solidFill>
                <a:srgbClr val="424242"/>
              </a:solidFill>
              <a:latin typeface="Calibri"/>
              <a:ea typeface="Calibri"/>
              <a:cs typeface="Calibri"/>
              <a:sym typeface="Calibri"/>
            </a:endParaRPr>
          </a:p>
        </p:txBody>
      </p:sp>
      <p:sp>
        <p:nvSpPr>
          <p:cNvPr id="549" name="Google Shape;549;p37"/>
          <p:cNvSpPr txBox="1"/>
          <p:nvPr/>
        </p:nvSpPr>
        <p:spPr>
          <a:xfrm>
            <a:off x="267450" y="2609849"/>
            <a:ext cx="2400600" cy="17325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424242"/>
              </a:buClr>
              <a:buSzPts val="1500"/>
              <a:buFont typeface="Calibri"/>
              <a:buAutoNum type="arabicPeriod" startAt="3"/>
            </a:pPr>
            <a:r>
              <a:rPr lang="en" sz="1500">
                <a:solidFill>
                  <a:srgbClr val="424242"/>
                </a:solidFill>
                <a:latin typeface="Calibri"/>
                <a:ea typeface="Calibri"/>
                <a:cs typeface="Calibri"/>
                <a:sym typeface="Calibri"/>
              </a:rPr>
              <a:t>Write the </a:t>
            </a:r>
            <a:r>
              <a:rPr i="1" lang="en" sz="1500">
                <a:solidFill>
                  <a:srgbClr val="424242"/>
                </a:solidFill>
                <a:latin typeface="Calibri"/>
                <a:ea typeface="Calibri"/>
                <a:cs typeface="Calibri"/>
                <a:sym typeface="Calibri"/>
              </a:rPr>
              <a:t>n</a:t>
            </a:r>
            <a:r>
              <a:rPr lang="en" sz="1500">
                <a:solidFill>
                  <a:srgbClr val="424242"/>
                </a:solidFill>
                <a:latin typeface="Calibri"/>
                <a:ea typeface="Calibri"/>
                <a:cs typeface="Calibri"/>
                <a:sym typeface="Calibri"/>
              </a:rPr>
              <a:t>th term of the geometric sequence where </a:t>
            </a:r>
            <a:endParaRPr sz="1500">
              <a:solidFill>
                <a:srgbClr val="424242"/>
              </a:solidFill>
              <a:latin typeface="Calibri"/>
              <a:ea typeface="Calibri"/>
              <a:cs typeface="Calibri"/>
              <a:sym typeface="Calibri"/>
            </a:endParaRPr>
          </a:p>
          <a:p>
            <a:pPr indent="457200" lvl="0" marL="0" rtl="0" algn="l">
              <a:spcBef>
                <a:spcPts val="0"/>
              </a:spcBef>
              <a:spcAft>
                <a:spcPts val="0"/>
              </a:spcAft>
              <a:buNone/>
            </a:pPr>
            <a:r>
              <a:rPr i="1" lang="en" sz="1500">
                <a:solidFill>
                  <a:srgbClr val="424242"/>
                </a:solidFill>
                <a:latin typeface="Times New Roman"/>
                <a:ea typeface="Times New Roman"/>
                <a:cs typeface="Times New Roman"/>
                <a:sym typeface="Times New Roman"/>
              </a:rPr>
              <a:t>g</a:t>
            </a:r>
            <a:r>
              <a:rPr baseline="-25000" lang="en" sz="1500">
                <a:solidFill>
                  <a:srgbClr val="424242"/>
                </a:solidFill>
                <a:latin typeface="Times New Roman"/>
                <a:ea typeface="Times New Roman"/>
                <a:cs typeface="Times New Roman"/>
                <a:sym typeface="Times New Roman"/>
              </a:rPr>
              <a:t>1</a:t>
            </a:r>
            <a:r>
              <a:rPr lang="en" sz="1500">
                <a:solidFill>
                  <a:srgbClr val="424242"/>
                </a:solidFill>
                <a:latin typeface="Calibri"/>
                <a:ea typeface="Calibri"/>
                <a:cs typeface="Calibri"/>
                <a:sym typeface="Calibri"/>
              </a:rPr>
              <a:t>= 5 and </a:t>
            </a:r>
            <a:endParaRPr sz="1500">
              <a:solidFill>
                <a:srgbClr val="424242"/>
              </a:solidFill>
              <a:latin typeface="Calibri"/>
              <a:ea typeface="Calibri"/>
              <a:cs typeface="Calibri"/>
              <a:sym typeface="Calibri"/>
            </a:endParaRPr>
          </a:p>
          <a:p>
            <a:pPr indent="457200" lvl="0" marL="0" rtl="0" algn="l">
              <a:spcBef>
                <a:spcPts val="0"/>
              </a:spcBef>
              <a:spcAft>
                <a:spcPts val="0"/>
              </a:spcAft>
              <a:buNone/>
            </a:pPr>
            <a:r>
              <a:rPr i="1" lang="en" sz="1500">
                <a:solidFill>
                  <a:srgbClr val="424242"/>
                </a:solidFill>
                <a:latin typeface="Times New Roman"/>
                <a:ea typeface="Times New Roman"/>
                <a:cs typeface="Times New Roman"/>
                <a:sym typeface="Times New Roman"/>
              </a:rPr>
              <a:t>g</a:t>
            </a:r>
            <a:r>
              <a:rPr baseline="-25000" i="1" lang="en" sz="1500">
                <a:solidFill>
                  <a:srgbClr val="424242"/>
                </a:solidFill>
                <a:latin typeface="Times New Roman"/>
                <a:ea typeface="Times New Roman"/>
                <a:cs typeface="Times New Roman"/>
                <a:sym typeface="Times New Roman"/>
              </a:rPr>
              <a:t>n</a:t>
            </a:r>
            <a:r>
              <a:rPr baseline="-25000"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g</a:t>
            </a:r>
            <a:r>
              <a:rPr baseline="-25000" i="1" lang="en" sz="1500">
                <a:solidFill>
                  <a:srgbClr val="424242"/>
                </a:solidFill>
                <a:latin typeface="Times New Roman"/>
                <a:ea typeface="Times New Roman"/>
                <a:cs typeface="Times New Roman"/>
                <a:sym typeface="Times New Roman"/>
              </a:rPr>
              <a:t>n</a:t>
            </a:r>
            <a:r>
              <a:rPr baseline="-25000" lang="en" sz="1500">
                <a:solidFill>
                  <a:srgbClr val="424242"/>
                </a:solidFill>
                <a:latin typeface="Times New Roman"/>
                <a:ea typeface="Times New Roman"/>
                <a:cs typeface="Times New Roman"/>
                <a:sym typeface="Times New Roman"/>
              </a:rPr>
              <a:t>−1</a:t>
            </a:r>
            <a:r>
              <a:rPr lang="en" sz="1500">
                <a:solidFill>
                  <a:srgbClr val="424242"/>
                </a:solidFill>
                <a:latin typeface="Times New Roman"/>
                <a:ea typeface="Times New Roman"/>
                <a:cs typeface="Times New Roman"/>
                <a:sym typeface="Times New Roman"/>
              </a:rPr>
              <a:t>⋅4</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 2.</a:t>
            </a:r>
            <a:endParaRPr sz="1500">
              <a:solidFill>
                <a:srgbClr val="424242"/>
              </a:solidFill>
              <a:latin typeface="Calibri"/>
              <a:ea typeface="Calibri"/>
              <a:cs typeface="Calibri"/>
              <a:sym typeface="Calibri"/>
            </a:endParaRPr>
          </a:p>
        </p:txBody>
      </p:sp>
      <p:pic>
        <p:nvPicPr>
          <p:cNvPr descr="A diagram titled Geometric Sequence showing the formula \( a_n = a_1 \cdot r \cdot r^{-1} \) and examples: \( a_1,\, a_1r,\, a_1ar^2,\, \ldots,\, a_n \)." id="550" name="Google Shape;550;p37" title="2ChatGPT Image Aug 3, 2025, 11_14_55 AM.png"/>
          <p:cNvPicPr preferRelativeResize="0"/>
          <p:nvPr/>
        </p:nvPicPr>
        <p:blipFill rotWithShape="1">
          <a:blip r:embed="rId3">
            <a:alphaModFix/>
          </a:blip>
          <a:srcRect b="23324" l="0" r="0" t="9937"/>
          <a:stretch/>
        </p:blipFill>
        <p:spPr>
          <a:xfrm>
            <a:off x="445050" y="1451599"/>
            <a:ext cx="2131350" cy="9482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38"/>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Converting Between Formulas</a:t>
            </a:r>
            <a:r>
              <a:rPr lang="en" sz="2700"/>
              <a:t> 🔄️</a:t>
            </a:r>
            <a:endParaRPr>
              <a:solidFill>
                <a:srgbClr val="005047"/>
              </a:solidFill>
            </a:endParaRPr>
          </a:p>
        </p:txBody>
      </p:sp>
      <p:sp>
        <p:nvSpPr>
          <p:cNvPr id="556" name="Google Shape;556;p38"/>
          <p:cNvSpPr txBox="1"/>
          <p:nvPr>
            <p:ph idx="1" type="body"/>
          </p:nvPr>
        </p:nvSpPr>
        <p:spPr>
          <a:xfrm>
            <a:off x="311700" y="991300"/>
            <a:ext cx="8564100" cy="3540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1200"/>
              </a:spcAft>
              <a:buSzPts val="605"/>
              <a:buNone/>
            </a:pPr>
            <a:r>
              <a:rPr b="1" lang="en" sz="1500"/>
              <a:t>Converting from an Explicit Formula to a Recursive Formula for Geometric Sequences</a:t>
            </a:r>
            <a:endParaRPr b="1" sz="1700"/>
          </a:p>
        </p:txBody>
      </p:sp>
      <p:sp>
        <p:nvSpPr>
          <p:cNvPr id="557" name="Google Shape;557;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58" name="Google Shape;558;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4.18.5: Interchanging between Formulas</a:t>
            </a:r>
            <a:endParaRPr/>
          </a:p>
        </p:txBody>
      </p:sp>
      <p:sp>
        <p:nvSpPr>
          <p:cNvPr id="559" name="Google Shape;559;p38"/>
          <p:cNvSpPr txBox="1"/>
          <p:nvPr/>
        </p:nvSpPr>
        <p:spPr>
          <a:xfrm>
            <a:off x="2781300" y="1451600"/>
            <a:ext cx="5821500" cy="32100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rgbClr val="424242"/>
                </a:solidFill>
                <a:latin typeface="Calibri"/>
                <a:ea typeface="Calibri"/>
                <a:cs typeface="Calibri"/>
                <a:sym typeface="Calibri"/>
              </a:rPr>
              <a:t>Given the following nth term of a geometric sequence, use it to rewrite the recursive formula:  </a:t>
            </a:r>
            <a:endParaRPr sz="1500">
              <a:solidFill>
                <a:srgbClr val="424242"/>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i="1" lang="en" sz="1500">
                <a:solidFill>
                  <a:schemeClr val="dk1"/>
                </a:solidFill>
                <a:latin typeface="Times New Roman"/>
                <a:ea typeface="Times New Roman"/>
                <a:cs typeface="Times New Roman"/>
                <a:sym typeface="Times New Roman"/>
              </a:rPr>
              <a:t>g</a:t>
            </a:r>
            <a:r>
              <a:rPr baseline="-25000" i="1" lang="en" sz="1500">
                <a:solidFill>
                  <a:schemeClr val="dk1"/>
                </a:solidFill>
                <a:latin typeface="Times New Roman"/>
                <a:ea typeface="Times New Roman"/>
                <a:cs typeface="Times New Roman"/>
                <a:sym typeface="Times New Roman"/>
              </a:rPr>
              <a:t>n</a:t>
            </a:r>
            <a:r>
              <a:rPr lang="en" sz="1500">
                <a:solidFill>
                  <a:schemeClr val="dk1"/>
                </a:solidFill>
                <a:latin typeface="Calibri"/>
                <a:ea typeface="Calibri"/>
                <a:cs typeface="Calibri"/>
                <a:sym typeface="Calibri"/>
              </a:rPr>
              <a:t> where </a:t>
            </a:r>
            <a:r>
              <a:rPr i="1" lang="en" sz="1500">
                <a:solidFill>
                  <a:schemeClr val="dk1"/>
                </a:solidFill>
                <a:latin typeface="Times New Roman"/>
                <a:ea typeface="Times New Roman"/>
                <a:cs typeface="Times New Roman"/>
                <a:sym typeface="Times New Roman"/>
              </a:rPr>
              <a:t>g</a:t>
            </a:r>
            <a:r>
              <a:rPr baseline="-25000" i="1" lang="en" sz="1500">
                <a:solidFill>
                  <a:schemeClr val="dk1"/>
                </a:solidFill>
                <a:latin typeface="Times New Roman"/>
                <a:ea typeface="Times New Roman"/>
                <a:cs typeface="Times New Roman"/>
                <a:sym typeface="Times New Roman"/>
              </a:rPr>
              <a:t>n</a:t>
            </a:r>
            <a:r>
              <a:rPr baseline="-25000" i="1" lang="en" sz="1500">
                <a:solidFill>
                  <a:schemeClr val="dk1"/>
                </a:solidFill>
                <a:latin typeface="Calibri"/>
                <a:ea typeface="Calibri"/>
                <a:cs typeface="Calibri"/>
                <a:sym typeface="Calibri"/>
              </a:rPr>
              <a:t> </a:t>
            </a:r>
            <a:r>
              <a:rPr lang="en" sz="1500">
                <a:solidFill>
                  <a:schemeClr val="dk1"/>
                </a:solidFill>
                <a:latin typeface="Calibri"/>
                <a:ea typeface="Calibri"/>
                <a:cs typeface="Calibri"/>
                <a:sym typeface="Calibri"/>
              </a:rPr>
              <a:t>= </a:t>
            </a:r>
            <a:r>
              <a:rPr b="1" lang="en" sz="1500">
                <a:solidFill>
                  <a:schemeClr val="accent4"/>
                </a:solidFill>
                <a:latin typeface="Calibri"/>
                <a:ea typeface="Calibri"/>
                <a:cs typeface="Calibri"/>
                <a:sym typeface="Calibri"/>
              </a:rPr>
              <a:t>6</a:t>
            </a:r>
            <a:r>
              <a:rPr lang="en" sz="1500">
                <a:solidFill>
                  <a:schemeClr val="dk1"/>
                </a:solidFill>
                <a:latin typeface="Calibri"/>
                <a:ea typeface="Calibri"/>
                <a:cs typeface="Calibri"/>
                <a:sym typeface="Calibri"/>
              </a:rPr>
              <a:t>⋅</a:t>
            </a:r>
            <a:r>
              <a:rPr b="1" lang="en" sz="1500">
                <a:solidFill>
                  <a:schemeClr val="accent5"/>
                </a:solidFill>
                <a:latin typeface="Calibri"/>
                <a:ea typeface="Calibri"/>
                <a:cs typeface="Calibri"/>
                <a:sym typeface="Calibri"/>
              </a:rPr>
              <a:t>3</a:t>
            </a:r>
            <a:r>
              <a:rPr baseline="30000" i="1" lang="en" sz="1500">
                <a:solidFill>
                  <a:schemeClr val="dk1"/>
                </a:solidFill>
                <a:latin typeface="Times New Roman"/>
                <a:ea typeface="Times New Roman"/>
                <a:cs typeface="Times New Roman"/>
                <a:sym typeface="Times New Roman"/>
              </a:rPr>
              <a:t>n</a:t>
            </a:r>
            <a:r>
              <a:rPr baseline="30000" lang="en" sz="1500">
                <a:solidFill>
                  <a:schemeClr val="dk1"/>
                </a:solidFill>
                <a:latin typeface="Calibri"/>
                <a:ea typeface="Calibri"/>
                <a:cs typeface="Calibri"/>
                <a:sym typeface="Calibri"/>
              </a:rPr>
              <a:t>−1</a:t>
            </a:r>
            <a:r>
              <a:rPr lang="en" sz="1500">
                <a:solidFill>
                  <a:schemeClr val="dk1"/>
                </a:solidFill>
                <a:latin typeface="Calibri"/>
                <a:ea typeface="Calibri"/>
                <a:cs typeface="Calibri"/>
                <a:sym typeface="Calibri"/>
              </a:rPr>
              <a:t>.</a:t>
            </a:r>
            <a:endParaRPr sz="15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900">
              <a:solidFill>
                <a:srgbClr val="424242"/>
              </a:solidFill>
              <a:latin typeface="Calibri"/>
              <a:ea typeface="Calibri"/>
              <a:cs typeface="Calibri"/>
              <a:sym typeface="Calibri"/>
            </a:endParaRPr>
          </a:p>
          <a:p>
            <a:pPr indent="0" lvl="0" marL="0" rtl="0" algn="l">
              <a:spcBef>
                <a:spcPts val="0"/>
              </a:spcBef>
              <a:spcAft>
                <a:spcPts val="0"/>
              </a:spcAft>
              <a:buNone/>
            </a:pPr>
            <a:r>
              <a:rPr lang="en" sz="1500">
                <a:solidFill>
                  <a:srgbClr val="424242"/>
                </a:solidFill>
                <a:latin typeface="Calibri"/>
                <a:ea typeface="Calibri"/>
                <a:cs typeface="Calibri"/>
                <a:sym typeface="Calibri"/>
              </a:rPr>
              <a:t>Working backward, when </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1, </a:t>
            </a:r>
            <a:r>
              <a:rPr i="1" lang="en" sz="1500">
                <a:solidFill>
                  <a:srgbClr val="424242"/>
                </a:solidFill>
                <a:latin typeface="Times New Roman"/>
                <a:ea typeface="Times New Roman"/>
                <a:cs typeface="Times New Roman"/>
                <a:sym typeface="Times New Roman"/>
              </a:rPr>
              <a:t>g</a:t>
            </a:r>
            <a:r>
              <a:rPr baseline="-25000" lang="en" sz="1500">
                <a:solidFill>
                  <a:srgbClr val="424242"/>
                </a:solidFill>
                <a:latin typeface="Times New Roman"/>
                <a:ea typeface="Times New Roman"/>
                <a:cs typeface="Times New Roman"/>
                <a:sym typeface="Times New Roman"/>
              </a:rPr>
              <a:t>1</a:t>
            </a:r>
            <a:r>
              <a:rPr lang="en" sz="1500">
                <a:solidFill>
                  <a:srgbClr val="424242"/>
                </a:solidFill>
                <a:latin typeface="Calibri"/>
                <a:ea typeface="Calibri"/>
                <a:cs typeface="Calibri"/>
                <a:sym typeface="Calibri"/>
              </a:rPr>
              <a:t>= </a:t>
            </a:r>
            <a:r>
              <a:rPr b="1" lang="en" sz="1500">
                <a:solidFill>
                  <a:srgbClr val="FDBD3E"/>
                </a:solidFill>
                <a:latin typeface="Calibri"/>
                <a:ea typeface="Calibri"/>
                <a:cs typeface="Calibri"/>
                <a:sym typeface="Calibri"/>
              </a:rPr>
              <a:t>6</a:t>
            </a:r>
            <a:r>
              <a:rPr lang="en" sz="1500">
                <a:solidFill>
                  <a:srgbClr val="424242"/>
                </a:solidFill>
                <a:latin typeface="Calibri"/>
                <a:ea typeface="Calibri"/>
                <a:cs typeface="Calibri"/>
                <a:sym typeface="Calibri"/>
              </a:rPr>
              <a:t>. </a:t>
            </a:r>
            <a:endParaRPr sz="1500">
              <a:solidFill>
                <a:srgbClr val="424242"/>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500">
                <a:solidFill>
                  <a:srgbClr val="424242"/>
                </a:solidFill>
                <a:latin typeface="Calibri"/>
                <a:ea typeface="Calibri"/>
                <a:cs typeface="Calibri"/>
                <a:sym typeface="Calibri"/>
              </a:rPr>
              <a:t>The formula for geometric sequences recursively is </a:t>
            </a:r>
            <a:r>
              <a:rPr b="1" i="1" lang="en" sz="1500">
                <a:solidFill>
                  <a:schemeClr val="accent4"/>
                </a:solidFill>
                <a:latin typeface="Times New Roman"/>
                <a:ea typeface="Times New Roman"/>
                <a:cs typeface="Times New Roman"/>
                <a:sym typeface="Times New Roman"/>
              </a:rPr>
              <a:t>g</a:t>
            </a:r>
            <a:r>
              <a:rPr b="1" baseline="-25000" i="1" lang="en" sz="1500">
                <a:solidFill>
                  <a:schemeClr val="accent4"/>
                </a:solidFill>
                <a:latin typeface="Times New Roman"/>
                <a:ea typeface="Times New Roman"/>
                <a:cs typeface="Times New Roman"/>
                <a:sym typeface="Times New Roman"/>
              </a:rPr>
              <a:t>n</a:t>
            </a:r>
            <a:r>
              <a:rPr baseline="-25000"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g</a:t>
            </a:r>
            <a:r>
              <a:rPr baseline="-25000" i="1" lang="en" sz="1500">
                <a:solidFill>
                  <a:srgbClr val="424242"/>
                </a:solidFill>
                <a:latin typeface="Times New Roman"/>
                <a:ea typeface="Times New Roman"/>
                <a:cs typeface="Times New Roman"/>
                <a:sym typeface="Times New Roman"/>
              </a:rPr>
              <a:t>n</a:t>
            </a:r>
            <a:r>
              <a:rPr baseline="-25000" lang="en" sz="1500">
                <a:solidFill>
                  <a:srgbClr val="424242"/>
                </a:solidFill>
                <a:latin typeface="Times New Roman"/>
                <a:ea typeface="Times New Roman"/>
                <a:cs typeface="Times New Roman"/>
                <a:sym typeface="Times New Roman"/>
              </a:rPr>
              <a:t>−1</a:t>
            </a:r>
            <a:r>
              <a:rPr lang="en" sz="1500">
                <a:solidFill>
                  <a:srgbClr val="424242"/>
                </a:solidFill>
                <a:latin typeface="Times New Roman"/>
                <a:ea typeface="Times New Roman"/>
                <a:cs typeface="Times New Roman"/>
                <a:sym typeface="Times New Roman"/>
              </a:rPr>
              <a:t>⋅</a:t>
            </a:r>
            <a:r>
              <a:rPr b="1" i="1" lang="en" sz="1500">
                <a:solidFill>
                  <a:srgbClr val="0097A7"/>
                </a:solidFill>
                <a:latin typeface="Times New Roman"/>
                <a:ea typeface="Times New Roman"/>
                <a:cs typeface="Times New Roman"/>
                <a:sym typeface="Times New Roman"/>
              </a:rPr>
              <a:t>r</a:t>
            </a:r>
            <a:r>
              <a:rPr i="1" lang="en" sz="1500">
                <a:solidFill>
                  <a:srgbClr val="424242"/>
                </a:solidFill>
                <a:latin typeface="Calibri"/>
                <a:ea typeface="Calibri"/>
                <a:cs typeface="Calibri"/>
                <a:sym typeface="Calibri"/>
              </a:rPr>
              <a:t>,</a:t>
            </a:r>
            <a:r>
              <a:rPr lang="en" sz="1500">
                <a:solidFill>
                  <a:srgbClr val="424242"/>
                </a:solidFill>
                <a:latin typeface="Calibri"/>
                <a:ea typeface="Calibri"/>
                <a:cs typeface="Calibri"/>
                <a:sym typeface="Calibri"/>
              </a:rPr>
              <a:t>, where </a:t>
            </a:r>
            <a:r>
              <a:rPr i="1" lang="en" sz="1500">
                <a:solidFill>
                  <a:srgbClr val="424242"/>
                </a:solidFill>
                <a:latin typeface="Times New Roman"/>
                <a:ea typeface="Times New Roman"/>
                <a:cs typeface="Times New Roman"/>
                <a:sym typeface="Times New Roman"/>
              </a:rPr>
              <a:t>r</a:t>
            </a:r>
            <a:r>
              <a:rPr lang="en" sz="1500">
                <a:solidFill>
                  <a:srgbClr val="424242"/>
                </a:solidFill>
                <a:latin typeface="Calibri"/>
                <a:ea typeface="Calibri"/>
                <a:cs typeface="Calibri"/>
                <a:sym typeface="Calibri"/>
              </a:rPr>
              <a:t> is the common ratio.</a:t>
            </a:r>
            <a:endParaRPr sz="1500">
              <a:solidFill>
                <a:srgbClr val="424242"/>
              </a:solidFill>
              <a:latin typeface="Calibri"/>
              <a:ea typeface="Calibri"/>
              <a:cs typeface="Calibri"/>
              <a:sym typeface="Calibri"/>
            </a:endParaRPr>
          </a:p>
          <a:p>
            <a:pPr indent="0" lvl="0" marL="0" rtl="0" algn="l">
              <a:spcBef>
                <a:spcPts val="1000"/>
              </a:spcBef>
              <a:spcAft>
                <a:spcPts val="0"/>
              </a:spcAft>
              <a:buNone/>
            </a:pPr>
            <a:r>
              <a:rPr lang="en" sz="1500">
                <a:solidFill>
                  <a:srgbClr val="424242"/>
                </a:solidFill>
                <a:latin typeface="Calibri"/>
                <a:ea typeface="Calibri"/>
                <a:cs typeface="Calibri"/>
                <a:sym typeface="Calibri"/>
              </a:rPr>
              <a:t>The common ratio of the given sequence is </a:t>
            </a:r>
            <a:r>
              <a:rPr b="1" lang="en" sz="1500">
                <a:solidFill>
                  <a:srgbClr val="0097A7"/>
                </a:solidFill>
                <a:latin typeface="Calibri"/>
                <a:ea typeface="Calibri"/>
                <a:cs typeface="Calibri"/>
                <a:sym typeface="Calibri"/>
              </a:rPr>
              <a:t>3</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500">
                <a:solidFill>
                  <a:srgbClr val="424242"/>
                </a:solidFill>
                <a:latin typeface="Calibri"/>
                <a:ea typeface="Calibri"/>
                <a:cs typeface="Calibri"/>
                <a:sym typeface="Calibri"/>
              </a:rPr>
              <a:t>So, </a:t>
            </a:r>
            <a:r>
              <a:rPr i="1" lang="en" sz="1500">
                <a:solidFill>
                  <a:srgbClr val="424242"/>
                </a:solidFill>
                <a:latin typeface="Times New Roman"/>
                <a:ea typeface="Times New Roman"/>
                <a:cs typeface="Times New Roman"/>
                <a:sym typeface="Times New Roman"/>
              </a:rPr>
              <a:t>g</a:t>
            </a:r>
            <a:r>
              <a:rPr baseline="-25000" lang="en" sz="1500">
                <a:solidFill>
                  <a:srgbClr val="424242"/>
                </a:solidFill>
                <a:latin typeface="Times New Roman"/>
                <a:ea typeface="Times New Roman"/>
                <a:cs typeface="Times New Roman"/>
                <a:sym typeface="Times New Roman"/>
              </a:rPr>
              <a:t>1</a:t>
            </a:r>
            <a:r>
              <a:rPr baseline="-25000"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a:t>
            </a:r>
            <a:r>
              <a:rPr b="1" lang="en" sz="1500">
                <a:solidFill>
                  <a:schemeClr val="accent4"/>
                </a:solidFill>
                <a:latin typeface="Calibri"/>
                <a:ea typeface="Calibri"/>
                <a:cs typeface="Calibri"/>
                <a:sym typeface="Calibri"/>
              </a:rPr>
              <a:t>6</a:t>
            </a:r>
            <a:r>
              <a:rPr lang="en" sz="1500">
                <a:solidFill>
                  <a:srgbClr val="424242"/>
                </a:solidFill>
                <a:latin typeface="Calibri"/>
                <a:ea typeface="Calibri"/>
                <a:cs typeface="Calibri"/>
                <a:sym typeface="Calibri"/>
              </a:rPr>
              <a:t>, and </a:t>
            </a:r>
            <a:r>
              <a:rPr i="1" lang="en" sz="1500">
                <a:solidFill>
                  <a:srgbClr val="424242"/>
                </a:solidFill>
                <a:latin typeface="Times New Roman"/>
                <a:ea typeface="Times New Roman"/>
                <a:cs typeface="Times New Roman"/>
                <a:sym typeface="Times New Roman"/>
              </a:rPr>
              <a:t>g</a:t>
            </a:r>
            <a:r>
              <a:rPr baseline="-25000" i="1" lang="en" sz="1500">
                <a:solidFill>
                  <a:srgbClr val="424242"/>
                </a:solidFill>
                <a:latin typeface="Times New Roman"/>
                <a:ea typeface="Times New Roman"/>
                <a:cs typeface="Times New Roman"/>
                <a:sym typeface="Times New Roman"/>
              </a:rPr>
              <a:t>n</a:t>
            </a:r>
            <a:r>
              <a:rPr baseline="-25000"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g</a:t>
            </a:r>
            <a:r>
              <a:rPr baseline="-25000" i="1" lang="en" sz="1500">
                <a:solidFill>
                  <a:srgbClr val="424242"/>
                </a:solidFill>
                <a:latin typeface="Times New Roman"/>
                <a:ea typeface="Times New Roman"/>
                <a:cs typeface="Times New Roman"/>
                <a:sym typeface="Times New Roman"/>
              </a:rPr>
              <a:t>n</a:t>
            </a:r>
            <a:r>
              <a:rPr baseline="-25000" lang="en" sz="1500">
                <a:solidFill>
                  <a:srgbClr val="424242"/>
                </a:solidFill>
                <a:latin typeface="Times New Roman"/>
                <a:ea typeface="Times New Roman"/>
                <a:cs typeface="Times New Roman"/>
                <a:sym typeface="Times New Roman"/>
              </a:rPr>
              <a:t>−1</a:t>
            </a:r>
            <a:r>
              <a:rPr lang="en" sz="1500">
                <a:solidFill>
                  <a:srgbClr val="424242"/>
                </a:solidFill>
                <a:latin typeface="Times New Roman"/>
                <a:ea typeface="Times New Roman"/>
                <a:cs typeface="Times New Roman"/>
                <a:sym typeface="Times New Roman"/>
              </a:rPr>
              <a:t>⋅ </a:t>
            </a:r>
            <a:r>
              <a:rPr b="1" lang="en" sz="1500">
                <a:solidFill>
                  <a:srgbClr val="0097A7"/>
                </a:solidFill>
                <a:latin typeface="Calibri"/>
                <a:ea typeface="Calibri"/>
                <a:cs typeface="Calibri"/>
                <a:sym typeface="Calibri"/>
              </a:rPr>
              <a:t>3</a:t>
            </a:r>
            <a:r>
              <a:rPr lang="en" sz="1500">
                <a:solidFill>
                  <a:srgbClr val="424242"/>
                </a:solidFill>
                <a:latin typeface="Calibri"/>
                <a:ea typeface="Calibri"/>
                <a:cs typeface="Calibri"/>
                <a:sym typeface="Calibri"/>
              </a:rPr>
              <a:t>, </a:t>
            </a:r>
            <a:r>
              <a:rPr i="1" lang="en" sz="1500">
                <a:solidFill>
                  <a:srgbClr val="424242"/>
                </a:solidFill>
                <a:latin typeface="Times New Roman"/>
                <a:ea typeface="Times New Roman"/>
                <a:cs typeface="Times New Roman"/>
                <a:sym typeface="Times New Roman"/>
              </a:rPr>
              <a:t>n</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2.</a:t>
            </a:r>
            <a:endParaRPr sz="1500">
              <a:solidFill>
                <a:srgbClr val="424242"/>
              </a:solidFill>
              <a:latin typeface="Calibri"/>
              <a:ea typeface="Calibri"/>
              <a:cs typeface="Calibri"/>
              <a:sym typeface="Calibri"/>
            </a:endParaRPr>
          </a:p>
        </p:txBody>
      </p:sp>
      <p:sp>
        <p:nvSpPr>
          <p:cNvPr id="560" name="Google Shape;560;p38"/>
          <p:cNvSpPr txBox="1"/>
          <p:nvPr/>
        </p:nvSpPr>
        <p:spPr>
          <a:xfrm>
            <a:off x="267450" y="2609849"/>
            <a:ext cx="2400600" cy="17325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424242"/>
              </a:buClr>
              <a:buSzPts val="1500"/>
              <a:buFont typeface="Calibri"/>
              <a:buAutoNum type="arabicPeriod" startAt="4"/>
            </a:pPr>
            <a:r>
              <a:rPr lang="en" sz="1500">
                <a:solidFill>
                  <a:srgbClr val="424242"/>
                </a:solidFill>
                <a:latin typeface="Calibri"/>
                <a:ea typeface="Calibri"/>
                <a:cs typeface="Calibri"/>
                <a:sym typeface="Calibri"/>
              </a:rPr>
              <a:t>Write the geometric sequence represented by </a:t>
            </a:r>
            <a:r>
              <a:rPr i="1" lang="en" sz="1500">
                <a:solidFill>
                  <a:srgbClr val="424242"/>
                </a:solidFill>
                <a:latin typeface="Times New Roman"/>
                <a:ea typeface="Times New Roman"/>
                <a:cs typeface="Times New Roman"/>
                <a:sym typeface="Times New Roman"/>
              </a:rPr>
              <a:t>g</a:t>
            </a:r>
            <a:r>
              <a:rPr baseline="-25000" i="1" lang="en" sz="1500">
                <a:solidFill>
                  <a:srgbClr val="424242"/>
                </a:solidFill>
                <a:latin typeface="Times New Roman"/>
                <a:ea typeface="Times New Roman"/>
                <a:cs typeface="Times New Roman"/>
                <a:sym typeface="Times New Roman"/>
              </a:rPr>
              <a:t>n</a:t>
            </a:r>
            <a:r>
              <a:rPr baseline="-25000"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14⋅2</a:t>
            </a:r>
            <a:r>
              <a:rPr baseline="30000" i="1" lang="en" sz="1500">
                <a:solidFill>
                  <a:srgbClr val="424242"/>
                </a:solidFill>
                <a:latin typeface="Times New Roman"/>
                <a:ea typeface="Times New Roman"/>
                <a:cs typeface="Times New Roman"/>
                <a:sym typeface="Times New Roman"/>
              </a:rPr>
              <a:t>n</a:t>
            </a:r>
            <a:r>
              <a:rPr baseline="30000" lang="en" sz="1500">
                <a:solidFill>
                  <a:srgbClr val="424242"/>
                </a:solidFill>
                <a:latin typeface="Calibri"/>
                <a:ea typeface="Calibri"/>
                <a:cs typeface="Calibri"/>
                <a:sym typeface="Calibri"/>
              </a:rPr>
              <a:t>−1</a:t>
            </a:r>
            <a:endParaRPr baseline="30000" sz="1500">
              <a:solidFill>
                <a:srgbClr val="424242"/>
              </a:solidFill>
              <a:latin typeface="Calibri"/>
              <a:ea typeface="Calibri"/>
              <a:cs typeface="Calibri"/>
              <a:sym typeface="Calibri"/>
            </a:endParaRPr>
          </a:p>
          <a:p>
            <a:pPr indent="0" lvl="0" marL="457200" rtl="0" algn="l">
              <a:spcBef>
                <a:spcPts val="0"/>
              </a:spcBef>
              <a:spcAft>
                <a:spcPts val="0"/>
              </a:spcAft>
              <a:buNone/>
            </a:pPr>
            <a:r>
              <a:rPr lang="en" sz="1500">
                <a:solidFill>
                  <a:srgbClr val="424242"/>
                </a:solidFill>
                <a:latin typeface="Calibri"/>
                <a:ea typeface="Calibri"/>
                <a:cs typeface="Calibri"/>
                <a:sym typeface="Calibri"/>
              </a:rPr>
              <a:t>using the recursive definition.</a:t>
            </a:r>
            <a:endParaRPr sz="1500">
              <a:solidFill>
                <a:srgbClr val="424242"/>
              </a:solidFill>
              <a:latin typeface="Calibri"/>
              <a:ea typeface="Calibri"/>
              <a:cs typeface="Calibri"/>
              <a:sym typeface="Calibri"/>
            </a:endParaRPr>
          </a:p>
        </p:txBody>
      </p:sp>
      <p:pic>
        <p:nvPicPr>
          <p:cNvPr descr="A diagram titled Geometric Sequence showing the formula \( a_n = a_1 \cdot r \cdot r^{-1} \) and examples: \( a_1,\, a_1r,\, a_1ar^2,\, \ldots,\, a_n \)." id="561" name="Google Shape;561;p38" title="2ChatGPT Image Aug 3, 2025, 11_14_55 AM.png"/>
          <p:cNvPicPr preferRelativeResize="0"/>
          <p:nvPr/>
        </p:nvPicPr>
        <p:blipFill rotWithShape="1">
          <a:blip r:embed="rId3">
            <a:alphaModFix/>
          </a:blip>
          <a:srcRect b="23324" l="0" r="0" t="9937"/>
          <a:stretch/>
        </p:blipFill>
        <p:spPr>
          <a:xfrm>
            <a:off x="445050" y="1451599"/>
            <a:ext cx="2131350" cy="9482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65" name="Shape 565"/>
        <p:cNvGrpSpPr/>
        <p:nvPr/>
      </p:nvGrpSpPr>
      <p:grpSpPr>
        <a:xfrm>
          <a:off x="0" y="0"/>
          <a:ext cx="0" cy="0"/>
          <a:chOff x="0" y="0"/>
          <a:chExt cx="0" cy="0"/>
        </a:xfrm>
      </p:grpSpPr>
      <p:sp>
        <p:nvSpPr>
          <p:cNvPr id="566" name="Google Shape;566;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t>Le</a:t>
            </a:r>
            <a:r>
              <a:rPr lang="en" sz="2100"/>
              <a:t>arning Activity - Converting Between Formulas</a:t>
            </a:r>
            <a:r>
              <a:rPr lang="en" sz="2700"/>
              <a:t> 🔄️</a:t>
            </a:r>
            <a:endParaRPr/>
          </a:p>
        </p:txBody>
      </p:sp>
      <p:pic>
        <p:nvPicPr>
          <p:cNvPr id="567" name="Google Shape;567;p3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568" name="Google Shape;568;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69" name="Google Shape;569;p3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4.18.5: Interchanging between Formulas - Additional Resources</a:t>
            </a:r>
            <a:endParaRPr sz="1000"/>
          </a:p>
        </p:txBody>
      </p:sp>
      <p:pic>
        <p:nvPicPr>
          <p:cNvPr descr="A table with two columns: “n (number of cuts)” and “C(n) (area in square inches of each piece).” The rows show: 0, 80; 1, 40; 2, 20; 3, 10; 4, 5." id="570" name="Google Shape;570;p39"/>
          <p:cNvPicPr preferRelativeResize="0"/>
          <p:nvPr/>
        </p:nvPicPr>
        <p:blipFill>
          <a:blip r:embed="rId4">
            <a:alphaModFix/>
          </a:blip>
          <a:stretch>
            <a:fillRect/>
          </a:stretch>
        </p:blipFill>
        <p:spPr>
          <a:xfrm>
            <a:off x="2341200" y="1197786"/>
            <a:ext cx="3912901" cy="341572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Write the nth term formula of the geometric sequence represented by </a:t>
            </a:r>
            <a:endParaRPr/>
          </a:p>
          <a:p>
            <a:pPr indent="0" lvl="0" marL="0" rtl="0" algn="l">
              <a:lnSpc>
                <a:spcPct val="100000"/>
              </a:lnSpc>
              <a:spcBef>
                <a:spcPts val="0"/>
              </a:spcBef>
              <a:spcAft>
                <a:spcPts val="0"/>
              </a:spcAft>
              <a:buNone/>
            </a:pPr>
            <a:r>
              <a:rPr i="1" lang="en">
                <a:latin typeface="Times New Roman"/>
                <a:ea typeface="Times New Roman"/>
                <a:cs typeface="Times New Roman"/>
                <a:sym typeface="Times New Roman"/>
              </a:rPr>
              <a:t>g</a:t>
            </a:r>
            <a:r>
              <a:rPr baseline="-25000" lang="en">
                <a:latin typeface="Times New Roman"/>
                <a:ea typeface="Times New Roman"/>
                <a:cs typeface="Times New Roman"/>
                <a:sym typeface="Times New Roman"/>
              </a:rPr>
              <a:t>1</a:t>
            </a:r>
            <a:r>
              <a:rPr baseline="-25000" lang="en"/>
              <a:t> </a:t>
            </a:r>
            <a:r>
              <a:rPr lang="en"/>
              <a:t>= −3 and </a:t>
            </a:r>
            <a:r>
              <a:rPr i="1" lang="en">
                <a:latin typeface="Times New Roman"/>
                <a:ea typeface="Times New Roman"/>
                <a:cs typeface="Times New Roman"/>
                <a:sym typeface="Times New Roman"/>
              </a:rPr>
              <a:t>g</a:t>
            </a:r>
            <a:r>
              <a:rPr baseline="-25000" i="1" lang="en">
                <a:latin typeface="Times New Roman"/>
                <a:ea typeface="Times New Roman"/>
                <a:cs typeface="Times New Roman"/>
                <a:sym typeface="Times New Roman"/>
              </a:rPr>
              <a:t>n</a:t>
            </a:r>
            <a:r>
              <a:rPr baseline="-25000" i="1" lang="en"/>
              <a:t> </a:t>
            </a:r>
            <a:r>
              <a:rPr lang="en"/>
              <a:t>= </a:t>
            </a:r>
            <a:r>
              <a:rPr i="1" lang="en">
                <a:latin typeface="Times New Roman"/>
                <a:ea typeface="Times New Roman"/>
                <a:cs typeface="Times New Roman"/>
                <a:sym typeface="Times New Roman"/>
              </a:rPr>
              <a:t>g</a:t>
            </a:r>
            <a:r>
              <a:rPr baseline="-25000" i="1" lang="en">
                <a:latin typeface="Times New Roman"/>
                <a:ea typeface="Times New Roman"/>
                <a:cs typeface="Times New Roman"/>
                <a:sym typeface="Times New Roman"/>
              </a:rPr>
              <a:t>n</a:t>
            </a:r>
            <a:r>
              <a:rPr baseline="-25000" i="1" lang="en"/>
              <a:t> </a:t>
            </a:r>
            <a:r>
              <a:rPr lang="en"/>
              <a:t>− 1⋅6, </a:t>
            </a:r>
            <a:r>
              <a:rPr i="1" lang="en">
                <a:latin typeface="Times New Roman"/>
                <a:ea typeface="Times New Roman"/>
                <a:cs typeface="Times New Roman"/>
                <a:sym typeface="Times New Roman"/>
              </a:rPr>
              <a:t>n</a:t>
            </a:r>
            <a:r>
              <a:rPr i="1" lang="en"/>
              <a:t> </a:t>
            </a:r>
            <a:r>
              <a:rPr lang="en"/>
              <a:t>≥ 2</a:t>
            </a:r>
            <a:r>
              <a:rPr lang="en"/>
              <a:t>.</a:t>
            </a:r>
            <a:endParaRPr/>
          </a:p>
          <a:p>
            <a:pPr indent="0" lvl="0" marL="0" rtl="0" algn="l">
              <a:lnSpc>
                <a:spcPct val="100000"/>
              </a:lnSpc>
              <a:spcBef>
                <a:spcPts val="0"/>
              </a:spcBef>
              <a:spcAft>
                <a:spcPts val="0"/>
              </a:spcAft>
              <a:buNone/>
            </a:pPr>
            <a:r>
              <a:t/>
            </a:r>
            <a:endParaRPr/>
          </a:p>
          <a:p>
            <a:pPr indent="-342900" lvl="0" marL="914400" rtl="0" algn="l">
              <a:lnSpc>
                <a:spcPct val="100000"/>
              </a:lnSpc>
              <a:spcBef>
                <a:spcPts val="1200"/>
              </a:spcBef>
              <a:spcAft>
                <a:spcPts val="0"/>
              </a:spcAft>
              <a:buSzPts val="1800"/>
              <a:buFont typeface="Noto Sans"/>
              <a:buAutoNum type="alphaLcPeriod"/>
            </a:pPr>
            <a:r>
              <a:rPr i="1" lang="en">
                <a:latin typeface="Times New Roman"/>
                <a:ea typeface="Times New Roman"/>
                <a:cs typeface="Times New Roman"/>
                <a:sym typeface="Times New Roman"/>
              </a:rPr>
              <a:t>g</a:t>
            </a:r>
            <a:r>
              <a:rPr baseline="-25000" i="1" lang="en">
                <a:latin typeface="Times New Roman"/>
                <a:ea typeface="Times New Roman"/>
                <a:cs typeface="Times New Roman"/>
                <a:sym typeface="Times New Roman"/>
              </a:rPr>
              <a:t>n</a:t>
            </a:r>
            <a:r>
              <a:rPr baseline="-25000" i="1" lang="en"/>
              <a:t> </a:t>
            </a:r>
            <a:r>
              <a:rPr lang="en"/>
              <a:t>= 6</a:t>
            </a:r>
            <a:r>
              <a:rPr i="1" lang="en">
                <a:latin typeface="Times New Roman"/>
                <a:ea typeface="Times New Roman"/>
                <a:cs typeface="Times New Roman"/>
                <a:sym typeface="Times New Roman"/>
              </a:rPr>
              <a:t>n</a:t>
            </a:r>
            <a:r>
              <a:rPr i="1" lang="en"/>
              <a:t> </a:t>
            </a:r>
            <a:r>
              <a:rPr lang="en"/>
              <a:t>+ −3</a:t>
            </a:r>
            <a:endParaRPr baseline="30000"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i="1" lang="en">
                <a:latin typeface="Times New Roman"/>
                <a:ea typeface="Times New Roman"/>
                <a:cs typeface="Times New Roman"/>
                <a:sym typeface="Times New Roman"/>
              </a:rPr>
              <a:t>g</a:t>
            </a:r>
            <a:r>
              <a:rPr baseline="-25000" i="1" lang="en">
                <a:latin typeface="Times New Roman"/>
                <a:ea typeface="Times New Roman"/>
                <a:cs typeface="Times New Roman"/>
                <a:sym typeface="Times New Roman"/>
              </a:rPr>
              <a:t>n</a:t>
            </a:r>
            <a:r>
              <a:rPr baseline="-25000" i="1" lang="en"/>
              <a:t> </a:t>
            </a:r>
            <a:r>
              <a:rPr lang="en"/>
              <a:t>= −3⋅6</a:t>
            </a:r>
            <a:r>
              <a:rPr baseline="30000" i="1" lang="en">
                <a:latin typeface="Times New Roman"/>
                <a:ea typeface="Times New Roman"/>
                <a:cs typeface="Times New Roman"/>
                <a:sym typeface="Times New Roman"/>
              </a:rPr>
              <a:t>n</a:t>
            </a:r>
            <a:endParaRPr baseline="30000" i="1" sz="1800">
              <a:latin typeface="Times New Roman"/>
              <a:ea typeface="Times New Roman"/>
              <a:cs typeface="Times New Roman"/>
              <a:sym typeface="Times New Roman"/>
            </a:endParaRPr>
          </a:p>
          <a:p>
            <a:pPr indent="-342900" lvl="0" marL="914400" rtl="0" algn="l">
              <a:lnSpc>
                <a:spcPct val="100000"/>
              </a:lnSpc>
              <a:spcBef>
                <a:spcPts val="1000"/>
              </a:spcBef>
              <a:spcAft>
                <a:spcPts val="0"/>
              </a:spcAft>
              <a:buSzPts val="1800"/>
              <a:buFont typeface="Noto Sans"/>
              <a:buAutoNum type="alphaLcPeriod"/>
            </a:pPr>
            <a:r>
              <a:rPr i="1" lang="en">
                <a:latin typeface="Times New Roman"/>
                <a:ea typeface="Times New Roman"/>
                <a:cs typeface="Times New Roman"/>
                <a:sym typeface="Times New Roman"/>
              </a:rPr>
              <a:t>g</a:t>
            </a:r>
            <a:r>
              <a:rPr baseline="-25000" i="1" lang="en">
                <a:latin typeface="Times New Roman"/>
                <a:ea typeface="Times New Roman"/>
                <a:cs typeface="Times New Roman"/>
                <a:sym typeface="Times New Roman"/>
              </a:rPr>
              <a:t>n</a:t>
            </a:r>
            <a:r>
              <a:rPr baseline="-25000" i="1" lang="en"/>
              <a:t> </a:t>
            </a:r>
            <a:r>
              <a:rPr lang="en"/>
              <a:t>= −3⋅6</a:t>
            </a:r>
            <a:r>
              <a:rPr baseline="30000" i="1" lang="en">
                <a:latin typeface="Times New Roman"/>
                <a:ea typeface="Times New Roman"/>
                <a:cs typeface="Times New Roman"/>
                <a:sym typeface="Times New Roman"/>
              </a:rPr>
              <a:t>n</a:t>
            </a:r>
            <a:r>
              <a:rPr baseline="30000" i="1" lang="en"/>
              <a:t>-1</a:t>
            </a:r>
            <a:endParaRPr sz="900"/>
          </a:p>
          <a:p>
            <a:pPr indent="-342900" lvl="0" marL="914400" rtl="0" algn="l">
              <a:lnSpc>
                <a:spcPct val="100000"/>
              </a:lnSpc>
              <a:spcBef>
                <a:spcPts val="1000"/>
              </a:spcBef>
              <a:spcAft>
                <a:spcPts val="1000"/>
              </a:spcAft>
              <a:buSzPts val="1800"/>
              <a:buFont typeface="Noto Sans"/>
              <a:buAutoNum type="alphaLcPeriod"/>
            </a:pPr>
            <a:r>
              <a:rPr i="1" lang="en">
                <a:latin typeface="Times New Roman"/>
                <a:ea typeface="Times New Roman"/>
                <a:cs typeface="Times New Roman"/>
                <a:sym typeface="Times New Roman"/>
              </a:rPr>
              <a:t>g</a:t>
            </a:r>
            <a:r>
              <a:rPr baseline="-25000" i="1" lang="en">
                <a:latin typeface="Times New Roman"/>
                <a:ea typeface="Times New Roman"/>
                <a:cs typeface="Times New Roman"/>
                <a:sym typeface="Times New Roman"/>
              </a:rPr>
              <a:t>n</a:t>
            </a:r>
            <a:r>
              <a:rPr baseline="-25000" i="1" lang="en"/>
              <a:t> </a:t>
            </a:r>
            <a:r>
              <a:rPr lang="en"/>
              <a:t>= 6(</a:t>
            </a:r>
            <a:r>
              <a:rPr i="1" lang="en">
                <a:latin typeface="Times New Roman"/>
                <a:ea typeface="Times New Roman"/>
                <a:cs typeface="Times New Roman"/>
                <a:sym typeface="Times New Roman"/>
              </a:rPr>
              <a:t>n</a:t>
            </a:r>
            <a:r>
              <a:rPr i="1" lang="en"/>
              <a:t> </a:t>
            </a:r>
            <a:r>
              <a:rPr lang="en"/>
              <a:t>− 1) −3</a:t>
            </a:r>
            <a:endParaRPr sz="1800">
              <a:latin typeface="Noto Sans"/>
              <a:ea typeface="Noto Sans"/>
              <a:cs typeface="Noto Sans"/>
              <a:sym typeface="Noto Sans"/>
            </a:endParaRPr>
          </a:p>
        </p:txBody>
      </p:sp>
      <p:sp>
        <p:nvSpPr>
          <p:cNvPr id="576" name="Google Shape;576;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577" name="Google Shape;577;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78" name="Google Shape;578;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4.18.5: Interchanging between Formulas</a:t>
            </a:r>
            <a:endParaRPr sz="1000"/>
          </a:p>
        </p:txBody>
      </p:sp>
      <p:pic>
        <p:nvPicPr>
          <p:cNvPr id="579" name="Google Shape;579;p40"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580" name="Google Shape;580;p40">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yellow box with the text: Write the nth term formula of the geometric sequence in bold, dark blue font ." id="581" name="Google Shape;581;p40" title="ChatGPT Image Aug 6, 2025, 12_56_12 PM.png"/>
          <p:cNvPicPr preferRelativeResize="0"/>
          <p:nvPr/>
        </p:nvPicPr>
        <p:blipFill>
          <a:blip r:embed="rId4">
            <a:alphaModFix/>
          </a:blip>
          <a:stretch>
            <a:fillRect/>
          </a:stretch>
        </p:blipFill>
        <p:spPr>
          <a:xfrm>
            <a:off x="3769413" y="1618050"/>
            <a:ext cx="2575212" cy="257521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85" name="Shape 585"/>
        <p:cNvGrpSpPr/>
        <p:nvPr/>
      </p:nvGrpSpPr>
      <p:grpSpPr>
        <a:xfrm>
          <a:off x="0" y="0"/>
          <a:ext cx="0" cy="0"/>
          <a:chOff x="0" y="0"/>
          <a:chExt cx="0" cy="0"/>
        </a:xfrm>
      </p:grpSpPr>
      <p:sp>
        <p:nvSpPr>
          <p:cNvPr id="586" name="Google Shape;586;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587" name="Google Shape;587;p4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588" name="Google Shape;588;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89" name="Google Shape;589;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4.18.5: Interchanging between Formulas</a:t>
            </a:r>
            <a:r>
              <a:rPr lang="en"/>
              <a:t> - Additional Resources</a:t>
            </a:r>
            <a:endParaRPr sz="1000"/>
          </a:p>
        </p:txBody>
      </p:sp>
      <p:pic>
        <p:nvPicPr>
          <p:cNvPr descr="A table compares arithmetic and geometric sequences, showing recursive and explicit formulas for each. Arithmetic uses a common difference d; geometric uses a common ratio r." id="590" name="Google Shape;590;p41"/>
          <p:cNvPicPr preferRelativeResize="0"/>
          <p:nvPr/>
        </p:nvPicPr>
        <p:blipFill>
          <a:blip r:embed="rId4">
            <a:alphaModFix/>
          </a:blip>
          <a:stretch>
            <a:fillRect/>
          </a:stretch>
        </p:blipFill>
        <p:spPr>
          <a:xfrm>
            <a:off x="1422100" y="1241438"/>
            <a:ext cx="6299801" cy="33284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94" name="Shape 594"/>
        <p:cNvGrpSpPr/>
        <p:nvPr/>
      </p:nvGrpSpPr>
      <p:grpSpPr>
        <a:xfrm>
          <a:off x="0" y="0"/>
          <a:ext cx="0" cy="0"/>
          <a:chOff x="0" y="0"/>
          <a:chExt cx="0" cy="0"/>
        </a:xfrm>
      </p:grpSpPr>
      <p:pic>
        <p:nvPicPr>
          <p:cNvPr descr="A table showing a sequence: a₁ = 5, aₙ = aₙ₋₁ + 6 for n &amp;gt; 2, and aₙ = 5 + (n-1)6. The first three terms are calculated in two ways, both resulting in 5, 11, and 17." id="595" name="Google Shape;595;p42"/>
          <p:cNvPicPr preferRelativeResize="0"/>
          <p:nvPr/>
        </p:nvPicPr>
        <p:blipFill>
          <a:blip r:embed="rId3">
            <a:alphaModFix/>
          </a:blip>
          <a:stretch>
            <a:fillRect/>
          </a:stretch>
        </p:blipFill>
        <p:spPr>
          <a:xfrm>
            <a:off x="1957410" y="3415612"/>
            <a:ext cx="4789450" cy="1240000"/>
          </a:xfrm>
          <a:prstGeom prst="rect">
            <a:avLst/>
          </a:prstGeom>
          <a:noFill/>
          <a:ln>
            <a:noFill/>
          </a:ln>
        </p:spPr>
      </p:pic>
      <p:sp>
        <p:nvSpPr>
          <p:cNvPr id="596" name="Google Shape;596;p42"/>
          <p:cNvSpPr txBox="1"/>
          <p:nvPr/>
        </p:nvSpPr>
        <p:spPr>
          <a:xfrm>
            <a:off x="359325" y="1118225"/>
            <a:ext cx="88629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24242"/>
                </a:solidFill>
                <a:latin typeface="Calibri"/>
                <a:ea typeface="Calibri"/>
                <a:cs typeface="Calibri"/>
                <a:sym typeface="Calibri"/>
              </a:rPr>
              <a:t>Example 1</a:t>
            </a:r>
            <a:endParaRPr b="1"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Find the explicit general formula for the arithmetic sequence in recursive form:</a:t>
            </a:r>
            <a:r>
              <a:rPr i="1" lang="en" sz="1600">
                <a:solidFill>
                  <a:srgbClr val="424242"/>
                </a:solidFill>
                <a:latin typeface="Times New Roman"/>
                <a:ea typeface="Times New Roman"/>
                <a:cs typeface="Times New Roman"/>
                <a:sym typeface="Times New Roman"/>
              </a:rPr>
              <a:t> a</a:t>
            </a:r>
            <a:r>
              <a:rPr baseline="-25000" i="1"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5,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a:t>
            </a:r>
            <a:r>
              <a:rPr baseline="-25000"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n−1</a:t>
            </a:r>
            <a:r>
              <a:rPr lang="en" sz="1600">
                <a:solidFill>
                  <a:srgbClr val="424242"/>
                </a:solidFill>
                <a:latin typeface="Calibri"/>
                <a:ea typeface="Calibri"/>
                <a:cs typeface="Calibri"/>
                <a:sym typeface="Calibri"/>
              </a:rPr>
              <a:t>+6,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7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1</a:t>
            </a:r>
            <a:r>
              <a:rPr lang="en" sz="1600">
                <a:solidFill>
                  <a:srgbClr val="424242"/>
                </a:solidFill>
                <a:latin typeface="Calibri"/>
                <a:ea typeface="Calibri"/>
                <a:cs typeface="Calibri"/>
                <a:sym typeface="Calibri"/>
              </a:rPr>
              <a:t> - Write the recursive formula. (given)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5,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a:t>
            </a:r>
            <a:r>
              <a:rPr baseline="-25000"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n−1</a:t>
            </a:r>
            <a:r>
              <a:rPr lang="en" sz="1600">
                <a:solidFill>
                  <a:srgbClr val="424242"/>
                </a:solidFill>
                <a:latin typeface="Calibri"/>
                <a:ea typeface="Calibri"/>
                <a:cs typeface="Calibri"/>
                <a:sym typeface="Calibri"/>
              </a:rPr>
              <a:t>+6,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2</a:t>
            </a:r>
            <a:r>
              <a:rPr lang="en" sz="1600">
                <a:solidFill>
                  <a:srgbClr val="424242"/>
                </a:solidFill>
                <a:latin typeface="Calibri"/>
                <a:ea typeface="Calibri"/>
                <a:cs typeface="Calibri"/>
                <a:sym typeface="Calibri"/>
              </a:rPr>
              <a:t> - Identify the first term.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5</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3</a:t>
            </a:r>
            <a:r>
              <a:rPr lang="en" sz="1600">
                <a:solidFill>
                  <a:srgbClr val="424242"/>
                </a:solidFill>
                <a:latin typeface="Calibri"/>
                <a:ea typeface="Calibri"/>
                <a:cs typeface="Calibri"/>
                <a:sym typeface="Calibri"/>
              </a:rPr>
              <a:t> - Identify the common difference/ratio.</a:t>
            </a:r>
            <a:r>
              <a:rPr i="1" lang="en" sz="1600">
                <a:solidFill>
                  <a:srgbClr val="424242"/>
                </a:solidFill>
                <a:latin typeface="Times New Roman"/>
                <a:ea typeface="Times New Roman"/>
                <a:cs typeface="Times New Roman"/>
                <a:sym typeface="Times New Roman"/>
              </a:rPr>
              <a:t> d</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6</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4 </a:t>
            </a:r>
            <a:r>
              <a:rPr lang="en" sz="1600">
                <a:solidFill>
                  <a:srgbClr val="424242"/>
                </a:solidFill>
                <a:latin typeface="Calibri"/>
                <a:ea typeface="Calibri"/>
                <a:cs typeface="Calibri"/>
                <a:sym typeface="Calibri"/>
              </a:rPr>
              <a:t>- Write the explicit formula for the nth term.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a:t>
            </a:r>
            <a:r>
              <a:rPr baseline="-25000"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− 1)</a:t>
            </a:r>
            <a:r>
              <a:rPr i="1" lang="en" sz="1600">
                <a:solidFill>
                  <a:srgbClr val="424242"/>
                </a:solidFill>
                <a:latin typeface="Times New Roman"/>
                <a:ea typeface="Times New Roman"/>
                <a:cs typeface="Times New Roman"/>
                <a:sym typeface="Times New Roman"/>
              </a:rPr>
              <a:t>d</a:t>
            </a:r>
            <a:endParaRPr i="1" sz="1600">
              <a:solidFill>
                <a:srgbClr val="424242"/>
              </a:solidFill>
              <a:latin typeface="Times New Roman"/>
              <a:ea typeface="Times New Roman"/>
              <a:cs typeface="Times New Roman"/>
              <a:sym typeface="Times New Roman"/>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5</a:t>
            </a:r>
            <a:r>
              <a:rPr lang="en" sz="1600">
                <a:solidFill>
                  <a:srgbClr val="424242"/>
                </a:solidFill>
                <a:latin typeface="Calibri"/>
                <a:ea typeface="Calibri"/>
                <a:cs typeface="Calibri"/>
                <a:sym typeface="Calibri"/>
              </a:rPr>
              <a:t> - Substitute the first term and common difference/ratio into the formula.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a:t>
            </a:r>
            <a:r>
              <a:rPr baseline="-25000"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5 +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− 1)6</a:t>
            </a:r>
            <a:endParaRPr sz="1600">
              <a:solidFill>
                <a:srgbClr val="424242"/>
              </a:solidFill>
              <a:latin typeface="Calibri"/>
              <a:ea typeface="Calibri"/>
              <a:cs typeface="Calibri"/>
              <a:sym typeface="Calibri"/>
            </a:endParaRPr>
          </a:p>
        </p:txBody>
      </p:sp>
      <p:sp>
        <p:nvSpPr>
          <p:cNvPr id="597" name="Google Shape;597;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598" name="Google Shape;598;p42"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599" name="Google Shape;599;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00" name="Google Shape;600;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4.18.5: Interchanging between Formulas - Additional Resources</a:t>
            </a:r>
            <a:endParaRPr sz="1000"/>
          </a:p>
        </p:txBody>
      </p:sp>
      <p:sp>
        <p:nvSpPr>
          <p:cNvPr id="601" name="Google Shape;601;p42"/>
          <p:cNvSpPr txBox="1"/>
          <p:nvPr/>
        </p:nvSpPr>
        <p:spPr>
          <a:xfrm>
            <a:off x="6816450" y="3352425"/>
            <a:ext cx="18228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Both formulas produce the same first 3 terms: </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5, 11, 17.</a:t>
            </a:r>
            <a:endParaRPr sz="1600">
              <a:solidFill>
                <a:srgbClr val="424242"/>
              </a:solidFill>
              <a:latin typeface="Calibri"/>
              <a:ea typeface="Calibri"/>
              <a:cs typeface="Calibri"/>
              <a:sym typeface="Calibri"/>
            </a:endParaRPr>
          </a:p>
        </p:txBody>
      </p:sp>
      <p:sp>
        <p:nvSpPr>
          <p:cNvPr id="602" name="Google Shape;602;p42"/>
          <p:cNvSpPr txBox="1"/>
          <p:nvPr/>
        </p:nvSpPr>
        <p:spPr>
          <a:xfrm>
            <a:off x="359325" y="3349525"/>
            <a:ext cx="1528500" cy="144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Check by finding the first 3 terms using each formula:</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06" name="Shape 606"/>
        <p:cNvGrpSpPr/>
        <p:nvPr/>
      </p:nvGrpSpPr>
      <p:grpSpPr>
        <a:xfrm>
          <a:off x="0" y="0"/>
          <a:ext cx="0" cy="0"/>
          <a:chOff x="0" y="0"/>
          <a:chExt cx="0" cy="0"/>
        </a:xfrm>
      </p:grpSpPr>
      <p:pic>
        <p:nvPicPr>
          <p:cNvPr descr="A table showing the formula \( b_n = 4b_{n-1} \cdot 5, n \geq 2 \) and \( a_n = 4(5)^{n-1} \) with calculations for \( b_1 = 4 \), \( b_2 = 20 \), \( b_3 = 100 \); and \( a_1 = 4 \), \( a_2 = 20 \), \( a_3 = 100 \)." id="607" name="Google Shape;607;p43" title="Screenshot 2025-07-28 121213.png"/>
          <p:cNvPicPr preferRelativeResize="0"/>
          <p:nvPr/>
        </p:nvPicPr>
        <p:blipFill rotWithShape="1">
          <a:blip r:embed="rId3">
            <a:alphaModFix/>
          </a:blip>
          <a:srcRect b="0" l="0" r="0" t="0"/>
          <a:stretch/>
        </p:blipFill>
        <p:spPr>
          <a:xfrm>
            <a:off x="1673200" y="3384013"/>
            <a:ext cx="5444035" cy="1106525"/>
          </a:xfrm>
          <a:prstGeom prst="rect">
            <a:avLst/>
          </a:prstGeom>
          <a:noFill/>
          <a:ln>
            <a:noFill/>
          </a:ln>
        </p:spPr>
      </p:pic>
      <p:sp>
        <p:nvSpPr>
          <p:cNvPr id="608" name="Google Shape;608;p43"/>
          <p:cNvSpPr txBox="1"/>
          <p:nvPr/>
        </p:nvSpPr>
        <p:spPr>
          <a:xfrm>
            <a:off x="359325" y="1118225"/>
            <a:ext cx="88629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24242"/>
                </a:solidFill>
                <a:latin typeface="Calibri"/>
                <a:ea typeface="Calibri"/>
                <a:cs typeface="Calibri"/>
                <a:sym typeface="Calibri"/>
              </a:rPr>
              <a:t>Example 2</a:t>
            </a:r>
            <a:endParaRPr b="1"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Find the explicit general formula for the </a:t>
            </a:r>
            <a:r>
              <a:rPr lang="en" sz="1600">
                <a:solidFill>
                  <a:srgbClr val="424242"/>
                </a:solidFill>
                <a:latin typeface="Calibri"/>
                <a:ea typeface="Calibri"/>
                <a:cs typeface="Calibri"/>
                <a:sym typeface="Calibri"/>
              </a:rPr>
              <a:t>geometric</a:t>
            </a:r>
            <a:r>
              <a:rPr lang="en" sz="1600">
                <a:solidFill>
                  <a:srgbClr val="424242"/>
                </a:solidFill>
                <a:latin typeface="Calibri"/>
                <a:ea typeface="Calibri"/>
                <a:cs typeface="Calibri"/>
                <a:sym typeface="Calibri"/>
              </a:rPr>
              <a:t> sequence in recursive form: </a:t>
            </a:r>
            <a:r>
              <a:rPr i="1" lang="en" sz="1600">
                <a:solidFill>
                  <a:srgbClr val="424242"/>
                </a:solidFill>
                <a:latin typeface="Times New Roman"/>
                <a:ea typeface="Times New Roman"/>
                <a:cs typeface="Times New Roman"/>
                <a:sym typeface="Times New Roman"/>
              </a:rPr>
              <a:t>b</a:t>
            </a:r>
            <a:r>
              <a:rPr baseline="-25000"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4, </a:t>
            </a:r>
            <a:r>
              <a:rPr i="1" lang="en" sz="1600">
                <a:solidFill>
                  <a:srgbClr val="424242"/>
                </a:solidFill>
                <a:latin typeface="Times New Roman"/>
                <a:ea typeface="Times New Roman"/>
                <a:cs typeface="Times New Roman"/>
                <a:sym typeface="Times New Roman"/>
              </a:rPr>
              <a:t>b</a:t>
            </a:r>
            <a:r>
              <a:rPr baseline="-25000" i="1" lang="en" sz="1600">
                <a:solidFill>
                  <a:srgbClr val="424242"/>
                </a:solidFill>
                <a:latin typeface="Times New Roman"/>
                <a:ea typeface="Times New Roman"/>
                <a:cs typeface="Times New Roman"/>
                <a:sym typeface="Times New Roman"/>
              </a:rPr>
              <a:t>n</a:t>
            </a:r>
            <a:r>
              <a:rPr baseline="-25000"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b</a:t>
            </a:r>
            <a:r>
              <a:rPr baseline="-25000" i="1" lang="en" sz="1600">
                <a:solidFill>
                  <a:srgbClr val="424242"/>
                </a:solidFill>
                <a:latin typeface="Times New Roman"/>
                <a:ea typeface="Times New Roman"/>
                <a:cs typeface="Times New Roman"/>
                <a:sym typeface="Times New Roman"/>
              </a:rPr>
              <a:t>n</a:t>
            </a:r>
            <a:r>
              <a:rPr baseline="-25000" lang="en" sz="1600">
                <a:solidFill>
                  <a:srgbClr val="424242"/>
                </a:solidFill>
                <a:latin typeface="Times New Roman"/>
                <a:ea typeface="Times New Roman"/>
                <a:cs typeface="Times New Roman"/>
                <a:sym typeface="Times New Roman"/>
              </a:rPr>
              <a:t>−</a:t>
            </a:r>
            <a:r>
              <a:rPr baseline="-25000" lang="en" sz="1600">
                <a:solidFill>
                  <a:srgbClr val="424242"/>
                </a:solidFill>
                <a:latin typeface="Calibri"/>
                <a:ea typeface="Calibri"/>
                <a:cs typeface="Calibri"/>
                <a:sym typeface="Calibri"/>
              </a:rPr>
              <a:t> 1</a:t>
            </a:r>
            <a:r>
              <a:rPr lang="en" sz="1600">
                <a:solidFill>
                  <a:srgbClr val="424242"/>
                </a:solidFill>
                <a:latin typeface="Calibri"/>
                <a:ea typeface="Calibri"/>
                <a:cs typeface="Calibri"/>
                <a:sym typeface="Calibri"/>
              </a:rPr>
              <a:t>⋅5,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 </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7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1</a:t>
            </a:r>
            <a:r>
              <a:rPr lang="en" sz="1600">
                <a:solidFill>
                  <a:srgbClr val="424242"/>
                </a:solidFill>
                <a:latin typeface="Calibri"/>
                <a:ea typeface="Calibri"/>
                <a:cs typeface="Calibri"/>
                <a:sym typeface="Calibri"/>
              </a:rPr>
              <a:t> - Write the recursive formula. (given)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b</a:t>
            </a:r>
            <a:r>
              <a:rPr baseline="-25000"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4, </a:t>
            </a:r>
            <a:r>
              <a:rPr i="1" lang="en" sz="1600">
                <a:solidFill>
                  <a:srgbClr val="424242"/>
                </a:solidFill>
                <a:latin typeface="Times New Roman"/>
                <a:ea typeface="Times New Roman"/>
                <a:cs typeface="Times New Roman"/>
                <a:sym typeface="Times New Roman"/>
              </a:rPr>
              <a:t>b</a:t>
            </a:r>
            <a:r>
              <a:rPr baseline="-25000" i="1" lang="en" sz="1600">
                <a:solidFill>
                  <a:srgbClr val="424242"/>
                </a:solidFill>
                <a:latin typeface="Times New Roman"/>
                <a:ea typeface="Times New Roman"/>
                <a:cs typeface="Times New Roman"/>
                <a:sym typeface="Times New Roman"/>
              </a:rPr>
              <a:t>n</a:t>
            </a:r>
            <a:r>
              <a:rPr baseline="-25000"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b</a:t>
            </a:r>
            <a:r>
              <a:rPr baseline="-25000" i="1" lang="en" sz="1600">
                <a:solidFill>
                  <a:srgbClr val="424242"/>
                </a:solidFill>
                <a:latin typeface="Times New Roman"/>
                <a:ea typeface="Times New Roman"/>
                <a:cs typeface="Times New Roman"/>
                <a:sym typeface="Times New Roman"/>
              </a:rPr>
              <a:t>n</a:t>
            </a:r>
            <a:r>
              <a:rPr baseline="-25000" lang="en" sz="1600">
                <a:solidFill>
                  <a:srgbClr val="424242"/>
                </a:solidFill>
                <a:latin typeface="Times New Roman"/>
                <a:ea typeface="Times New Roman"/>
                <a:cs typeface="Times New Roman"/>
                <a:sym typeface="Times New Roman"/>
              </a:rPr>
              <a:t>−</a:t>
            </a:r>
            <a:r>
              <a:rPr baseline="-25000" lang="en" sz="1600">
                <a:solidFill>
                  <a:srgbClr val="424242"/>
                </a:solidFill>
                <a:latin typeface="Calibri"/>
                <a:ea typeface="Calibri"/>
                <a:cs typeface="Calibri"/>
                <a:sym typeface="Calibri"/>
              </a:rPr>
              <a:t> 1</a:t>
            </a:r>
            <a:r>
              <a:rPr lang="en" sz="1600">
                <a:solidFill>
                  <a:srgbClr val="424242"/>
                </a:solidFill>
                <a:latin typeface="Calibri"/>
                <a:ea typeface="Calibri"/>
                <a:cs typeface="Calibri"/>
                <a:sym typeface="Calibri"/>
              </a:rPr>
              <a:t>⋅5,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 </a:t>
            </a:r>
            <a:endParaRPr i="1"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2</a:t>
            </a:r>
            <a:r>
              <a:rPr lang="en" sz="1600">
                <a:solidFill>
                  <a:srgbClr val="424242"/>
                </a:solidFill>
                <a:latin typeface="Calibri"/>
                <a:ea typeface="Calibri"/>
                <a:cs typeface="Calibri"/>
                <a:sym typeface="Calibri"/>
              </a:rPr>
              <a:t> - Identify the first term. </a:t>
            </a:r>
            <a:r>
              <a:rPr i="1" lang="en" sz="1600">
                <a:solidFill>
                  <a:srgbClr val="424242"/>
                </a:solidFill>
                <a:latin typeface="Times New Roman"/>
                <a:ea typeface="Times New Roman"/>
                <a:cs typeface="Times New Roman"/>
                <a:sym typeface="Times New Roman"/>
              </a:rPr>
              <a:t>a</a:t>
            </a:r>
            <a:r>
              <a:rPr baseline="-25000"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4</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3</a:t>
            </a:r>
            <a:r>
              <a:rPr lang="en" sz="1600">
                <a:solidFill>
                  <a:srgbClr val="424242"/>
                </a:solidFill>
                <a:latin typeface="Calibri"/>
                <a:ea typeface="Calibri"/>
                <a:cs typeface="Calibri"/>
                <a:sym typeface="Calibri"/>
              </a:rPr>
              <a:t> - Identify the common difference/ratio. </a:t>
            </a:r>
            <a:r>
              <a:rPr i="1" lang="en" sz="1600">
                <a:solidFill>
                  <a:srgbClr val="424242"/>
                </a:solidFill>
                <a:latin typeface="Times New Roman"/>
                <a:ea typeface="Times New Roman"/>
                <a:cs typeface="Times New Roman"/>
                <a:sym typeface="Times New Roman"/>
              </a:rPr>
              <a:t>r</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5</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4 </a:t>
            </a:r>
            <a:r>
              <a:rPr lang="en" sz="1600">
                <a:solidFill>
                  <a:srgbClr val="424242"/>
                </a:solidFill>
                <a:latin typeface="Calibri"/>
                <a:ea typeface="Calibri"/>
                <a:cs typeface="Calibri"/>
                <a:sym typeface="Calibri"/>
              </a:rPr>
              <a:t>- Write the explicit formula for the nth term.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a:t>
            </a:r>
            <a:r>
              <a:rPr baseline="-25000"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a</a:t>
            </a:r>
            <a:r>
              <a:rPr baseline="-25000" lang="en" sz="1600">
                <a:solidFill>
                  <a:srgbClr val="424242"/>
                </a:solidFill>
                <a:latin typeface="Times New Roman"/>
                <a:ea typeface="Times New Roman"/>
                <a:cs typeface="Times New Roman"/>
                <a:sym typeface="Times New Roman"/>
              </a:rPr>
              <a:t>1</a:t>
            </a:r>
            <a:r>
              <a:rPr i="1" lang="en" sz="1600">
                <a:solidFill>
                  <a:srgbClr val="424242"/>
                </a:solidFill>
                <a:latin typeface="Times New Roman"/>
                <a:ea typeface="Times New Roman"/>
                <a:cs typeface="Times New Roman"/>
                <a:sym typeface="Times New Roman"/>
              </a:rPr>
              <a:t>r</a:t>
            </a:r>
            <a:r>
              <a:rPr baseline="30000" lang="en" sz="1600">
                <a:solidFill>
                  <a:srgbClr val="424242"/>
                </a:solidFill>
                <a:latin typeface="Times New Roman"/>
                <a:ea typeface="Times New Roman"/>
                <a:cs typeface="Times New Roman"/>
                <a:sym typeface="Times New Roman"/>
              </a:rPr>
              <a:t>n</a:t>
            </a:r>
            <a:r>
              <a:rPr baseline="30000" i="1" lang="en" sz="1600">
                <a:solidFill>
                  <a:srgbClr val="424242"/>
                </a:solidFill>
                <a:latin typeface="Calibri"/>
                <a:ea typeface="Calibri"/>
                <a:cs typeface="Calibri"/>
                <a:sym typeface="Calibri"/>
              </a:rPr>
              <a:t>-1</a:t>
            </a:r>
            <a:endParaRPr baseline="30000" i="1"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5</a:t>
            </a:r>
            <a:r>
              <a:rPr lang="en" sz="1600">
                <a:solidFill>
                  <a:srgbClr val="424242"/>
                </a:solidFill>
                <a:latin typeface="Calibri"/>
                <a:ea typeface="Calibri"/>
                <a:cs typeface="Calibri"/>
                <a:sym typeface="Calibri"/>
              </a:rPr>
              <a:t> - Substitute the first term and common difference/ratio into the formula.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a:t>
            </a:r>
            <a:r>
              <a:rPr baseline="-25000"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4(5)</a:t>
            </a:r>
            <a:r>
              <a:rPr baseline="30000" i="1" lang="en" sz="1600">
                <a:solidFill>
                  <a:srgbClr val="424242"/>
                </a:solidFill>
                <a:latin typeface="Times New Roman"/>
                <a:ea typeface="Times New Roman"/>
                <a:cs typeface="Times New Roman"/>
                <a:sym typeface="Times New Roman"/>
              </a:rPr>
              <a:t>n </a:t>
            </a:r>
            <a:r>
              <a:rPr baseline="30000" lang="en" sz="1600">
                <a:solidFill>
                  <a:srgbClr val="424242"/>
                </a:solidFill>
                <a:latin typeface="Calibri"/>
                <a:ea typeface="Calibri"/>
                <a:cs typeface="Calibri"/>
                <a:sym typeface="Calibri"/>
              </a:rPr>
              <a:t>− 1</a:t>
            </a:r>
            <a:endParaRPr baseline="30000" sz="1600">
              <a:solidFill>
                <a:srgbClr val="424242"/>
              </a:solidFill>
              <a:latin typeface="Calibri"/>
              <a:ea typeface="Calibri"/>
              <a:cs typeface="Calibri"/>
              <a:sym typeface="Calibri"/>
            </a:endParaRPr>
          </a:p>
        </p:txBody>
      </p:sp>
      <p:sp>
        <p:nvSpPr>
          <p:cNvPr id="609" name="Google Shape;609;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610" name="Google Shape;610;p43"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611" name="Google Shape;611;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12" name="Google Shape;612;p4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4.18.5: Interchanging between Formulas - Additional Resources</a:t>
            </a:r>
            <a:endParaRPr sz="1000"/>
          </a:p>
        </p:txBody>
      </p:sp>
      <p:sp>
        <p:nvSpPr>
          <p:cNvPr id="613" name="Google Shape;613;p43"/>
          <p:cNvSpPr txBox="1"/>
          <p:nvPr/>
        </p:nvSpPr>
        <p:spPr>
          <a:xfrm>
            <a:off x="6978375" y="3352425"/>
            <a:ext cx="18228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Both formulas produce the same first 3 terms: </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4, 20, 100.</a:t>
            </a:r>
            <a:endParaRPr sz="1600">
              <a:solidFill>
                <a:srgbClr val="424242"/>
              </a:solidFill>
              <a:latin typeface="Calibri"/>
              <a:ea typeface="Calibri"/>
              <a:cs typeface="Calibri"/>
              <a:sym typeface="Calibri"/>
            </a:endParaRPr>
          </a:p>
        </p:txBody>
      </p:sp>
      <p:sp>
        <p:nvSpPr>
          <p:cNvPr id="614" name="Google Shape;614;p43"/>
          <p:cNvSpPr txBox="1"/>
          <p:nvPr/>
        </p:nvSpPr>
        <p:spPr>
          <a:xfrm>
            <a:off x="359325" y="3349525"/>
            <a:ext cx="1528500" cy="144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Check by finding the first 3 terms using each formula:</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18" name="Shape 618"/>
        <p:cNvGrpSpPr/>
        <p:nvPr/>
      </p:nvGrpSpPr>
      <p:grpSpPr>
        <a:xfrm>
          <a:off x="0" y="0"/>
          <a:ext cx="0" cy="0"/>
          <a:chOff x="0" y="0"/>
          <a:chExt cx="0" cy="0"/>
        </a:xfrm>
      </p:grpSpPr>
      <p:sp>
        <p:nvSpPr>
          <p:cNvPr id="619" name="Google Shape;619;p44"/>
          <p:cNvSpPr txBox="1"/>
          <p:nvPr/>
        </p:nvSpPr>
        <p:spPr>
          <a:xfrm>
            <a:off x="359325" y="1118225"/>
            <a:ext cx="88629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24242"/>
                </a:solidFill>
                <a:latin typeface="Calibri"/>
                <a:ea typeface="Calibri"/>
                <a:cs typeface="Calibri"/>
                <a:sym typeface="Calibri"/>
              </a:rPr>
              <a:t>Example 3</a:t>
            </a:r>
            <a:endParaRPr b="1"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Find the recursive formula for the arithmetic sequence given in explicit general form.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a:t>
            </a:r>
            <a:r>
              <a:rPr baseline="-25000"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21 +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− 1)(−2)</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7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1</a:t>
            </a:r>
            <a:r>
              <a:rPr lang="en" sz="1600">
                <a:solidFill>
                  <a:srgbClr val="424242"/>
                </a:solidFill>
                <a:latin typeface="Calibri"/>
                <a:ea typeface="Calibri"/>
                <a:cs typeface="Calibri"/>
                <a:sym typeface="Calibri"/>
              </a:rPr>
              <a:t> - </a:t>
            </a:r>
            <a:r>
              <a:rPr lang="en" sz="1600">
                <a:solidFill>
                  <a:srgbClr val="424242"/>
                </a:solidFill>
                <a:latin typeface="Calibri"/>
                <a:ea typeface="Calibri"/>
                <a:cs typeface="Calibri"/>
                <a:sym typeface="Calibri"/>
              </a:rPr>
              <a:t>Write the explicit formula.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a:t>
            </a:r>
            <a:r>
              <a:rPr baseline="-25000"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21 +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− 1)(−2)</a:t>
            </a:r>
            <a:endParaRPr i="1"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2</a:t>
            </a:r>
            <a:r>
              <a:rPr lang="en" sz="1600">
                <a:solidFill>
                  <a:srgbClr val="424242"/>
                </a:solidFill>
                <a:latin typeface="Calibri"/>
                <a:ea typeface="Calibri"/>
                <a:cs typeface="Calibri"/>
                <a:sym typeface="Calibri"/>
              </a:rPr>
              <a:t> - Identify the first term. </a:t>
            </a:r>
            <a:r>
              <a:rPr i="1" lang="en" sz="1600">
                <a:solidFill>
                  <a:srgbClr val="424242"/>
                </a:solidFill>
                <a:latin typeface="Times New Roman"/>
                <a:ea typeface="Times New Roman"/>
                <a:cs typeface="Times New Roman"/>
                <a:sym typeface="Times New Roman"/>
              </a:rPr>
              <a:t>d</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21</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3</a:t>
            </a:r>
            <a:r>
              <a:rPr lang="en" sz="1600">
                <a:solidFill>
                  <a:srgbClr val="424242"/>
                </a:solidFill>
                <a:latin typeface="Calibri"/>
                <a:ea typeface="Calibri"/>
                <a:cs typeface="Calibri"/>
                <a:sym typeface="Calibri"/>
              </a:rPr>
              <a:t> - Identify the common difference/ratio. </a:t>
            </a:r>
            <a:r>
              <a:rPr i="1" lang="en" sz="1600">
                <a:solidFill>
                  <a:srgbClr val="424242"/>
                </a:solidFill>
                <a:latin typeface="Times New Roman"/>
                <a:ea typeface="Times New Roman"/>
                <a:cs typeface="Times New Roman"/>
                <a:sym typeface="Times New Roman"/>
              </a:rPr>
              <a:t>d</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4 </a:t>
            </a:r>
            <a:r>
              <a:rPr lang="en" sz="1600">
                <a:solidFill>
                  <a:srgbClr val="424242"/>
                </a:solidFill>
                <a:latin typeface="Calibri"/>
                <a:ea typeface="Calibri"/>
                <a:cs typeface="Calibri"/>
                <a:sym typeface="Calibri"/>
              </a:rPr>
              <a:t>- Write the explicit formula for the nth term. </a:t>
            </a:r>
            <a:r>
              <a:rPr i="1" lang="en" sz="1600">
                <a:solidFill>
                  <a:srgbClr val="424242"/>
                </a:solidFill>
                <a:latin typeface="Times New Roman"/>
                <a:ea typeface="Times New Roman"/>
                <a:cs typeface="Times New Roman"/>
                <a:sym typeface="Times New Roman"/>
              </a:rPr>
              <a:t>F</a:t>
            </a:r>
            <a:r>
              <a:rPr baseline="-25000" lang="en" sz="1600">
                <a:solidFill>
                  <a:srgbClr val="424242"/>
                </a:solidFill>
                <a:latin typeface="Calibri"/>
                <a:ea typeface="Calibri"/>
                <a:cs typeface="Calibri"/>
                <a:sym typeface="Calibri"/>
              </a:rPr>
              <a:t>1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a</a:t>
            </a:r>
            <a:r>
              <a:rPr baseline="-25000" lang="en" sz="1600">
                <a:solidFill>
                  <a:srgbClr val="424242"/>
                </a:solidFill>
                <a:latin typeface="Calibri"/>
                <a:ea typeface="Calibri"/>
                <a:cs typeface="Calibri"/>
                <a:sym typeface="Calibri"/>
              </a:rPr>
              <a:t>1</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F</a:t>
            </a:r>
            <a:r>
              <a:rPr baseline="-25000" lang="en" sz="1600">
                <a:solidFill>
                  <a:srgbClr val="424242"/>
                </a:solidFill>
                <a:latin typeface="Times New Roman"/>
                <a:ea typeface="Times New Roman"/>
                <a:cs typeface="Times New Roman"/>
                <a:sym typeface="Times New Roman"/>
              </a:rPr>
              <a:t>n</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F</a:t>
            </a:r>
            <a:r>
              <a:rPr baseline="-25000" i="1" lang="en" sz="1600">
                <a:solidFill>
                  <a:srgbClr val="424242"/>
                </a:solidFill>
                <a:latin typeface="Times New Roman"/>
                <a:ea typeface="Times New Roman"/>
                <a:cs typeface="Times New Roman"/>
                <a:sym typeface="Times New Roman"/>
              </a:rPr>
              <a:t>n</a:t>
            </a:r>
            <a:r>
              <a:rPr baseline="-25000" lang="en" sz="1600">
                <a:solidFill>
                  <a:srgbClr val="424242"/>
                </a:solidFill>
                <a:latin typeface="Times New Roman"/>
                <a:ea typeface="Times New Roman"/>
                <a:cs typeface="Times New Roman"/>
                <a:sym typeface="Times New Roman"/>
              </a:rPr>
              <a:t>−1</a:t>
            </a:r>
            <a:r>
              <a:rPr lang="en" sz="1300">
                <a:solidFill>
                  <a:srgbClr val="1D2125"/>
                </a:solidFill>
                <a:highlight>
                  <a:srgbClr val="FFFFFF"/>
                </a:highlight>
                <a:latin typeface="Times New Roman"/>
                <a:ea typeface="Times New Roman"/>
                <a:cs typeface="Times New Roman"/>
                <a:sym typeface="Times New Roman"/>
              </a:rPr>
              <a:t>⋅</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r</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5</a:t>
            </a:r>
            <a:r>
              <a:rPr lang="en" sz="1600">
                <a:solidFill>
                  <a:srgbClr val="424242"/>
                </a:solidFill>
                <a:latin typeface="Calibri"/>
                <a:ea typeface="Calibri"/>
                <a:cs typeface="Calibri"/>
                <a:sym typeface="Calibri"/>
              </a:rPr>
              <a:t> - Substitute the first term and common difference/ratio into the formula. </a:t>
            </a:r>
            <a:r>
              <a:rPr i="1" lang="en" sz="1600">
                <a:solidFill>
                  <a:srgbClr val="424242"/>
                </a:solidFill>
                <a:latin typeface="Times New Roman"/>
                <a:ea typeface="Times New Roman"/>
                <a:cs typeface="Times New Roman"/>
                <a:sym typeface="Times New Roman"/>
              </a:rPr>
              <a:t>F</a:t>
            </a:r>
            <a:r>
              <a:rPr baseline="-25000"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21, </a:t>
            </a:r>
            <a:r>
              <a:rPr i="1" lang="en" sz="1600">
                <a:solidFill>
                  <a:srgbClr val="424242"/>
                </a:solidFill>
                <a:latin typeface="Times New Roman"/>
                <a:ea typeface="Times New Roman"/>
                <a:cs typeface="Times New Roman"/>
                <a:sym typeface="Times New Roman"/>
              </a:rPr>
              <a:t>F</a:t>
            </a:r>
            <a:r>
              <a:rPr baseline="-25000" lang="en" sz="1600">
                <a:solidFill>
                  <a:srgbClr val="424242"/>
                </a:solidFill>
                <a:latin typeface="Times New Roman"/>
                <a:ea typeface="Times New Roman"/>
                <a:cs typeface="Times New Roman"/>
                <a:sym typeface="Times New Roman"/>
              </a:rPr>
              <a:t>n</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F</a:t>
            </a:r>
            <a:r>
              <a:rPr baseline="-25000" i="1" lang="en" sz="1600">
                <a:solidFill>
                  <a:srgbClr val="424242"/>
                </a:solidFill>
                <a:latin typeface="Times New Roman"/>
                <a:ea typeface="Times New Roman"/>
                <a:cs typeface="Times New Roman"/>
                <a:sym typeface="Times New Roman"/>
              </a:rPr>
              <a:t>n</a:t>
            </a:r>
            <a:r>
              <a:rPr baseline="-25000" lang="en" sz="1600">
                <a:solidFill>
                  <a:srgbClr val="424242"/>
                </a:solidFill>
                <a:latin typeface="Times New Roman"/>
                <a:ea typeface="Times New Roman"/>
                <a:cs typeface="Times New Roman"/>
                <a:sym typeface="Times New Roman"/>
              </a:rPr>
              <a:t>−1</a:t>
            </a:r>
            <a:r>
              <a:rPr lang="en" sz="1600">
                <a:solidFill>
                  <a:srgbClr val="424242"/>
                </a:solidFill>
                <a:latin typeface="Calibri"/>
                <a:ea typeface="Calibri"/>
                <a:cs typeface="Calibri"/>
                <a:sym typeface="Calibri"/>
              </a:rPr>
              <a:t>-2,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a:t>
            </a:r>
            <a:endParaRPr baseline="30000" sz="1600">
              <a:solidFill>
                <a:srgbClr val="424242"/>
              </a:solidFill>
              <a:latin typeface="Calibri"/>
              <a:ea typeface="Calibri"/>
              <a:cs typeface="Calibri"/>
              <a:sym typeface="Calibri"/>
            </a:endParaRPr>
          </a:p>
        </p:txBody>
      </p:sp>
      <p:sp>
        <p:nvSpPr>
          <p:cNvPr id="620" name="Google Shape;620;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621" name="Google Shape;621;p44"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622" name="Google Shape;622;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23" name="Google Shape;623;p4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4.18.5: Interchanging between Formulas - Additional Resources</a:t>
            </a:r>
            <a:endParaRPr sz="1000"/>
          </a:p>
        </p:txBody>
      </p:sp>
      <p:sp>
        <p:nvSpPr>
          <p:cNvPr id="624" name="Google Shape;624;p44"/>
          <p:cNvSpPr txBox="1"/>
          <p:nvPr/>
        </p:nvSpPr>
        <p:spPr>
          <a:xfrm>
            <a:off x="359325" y="3349525"/>
            <a:ext cx="62835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Check by finding the first 3 terms using each formula.</a:t>
            </a:r>
            <a:endParaRPr sz="16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600">
                <a:solidFill>
                  <a:srgbClr val="424242"/>
                </a:solidFill>
                <a:latin typeface="Calibri"/>
                <a:ea typeface="Calibri"/>
                <a:cs typeface="Calibri"/>
                <a:sym typeface="Calibri"/>
              </a:rPr>
              <a:t>Both formulas produce the same first 3 terms: 21, 19, 17.</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28" name="Shape 628"/>
        <p:cNvGrpSpPr/>
        <p:nvPr/>
      </p:nvGrpSpPr>
      <p:grpSpPr>
        <a:xfrm>
          <a:off x="0" y="0"/>
          <a:ext cx="0" cy="0"/>
          <a:chOff x="0" y="0"/>
          <a:chExt cx="0" cy="0"/>
        </a:xfrm>
      </p:grpSpPr>
      <p:sp>
        <p:nvSpPr>
          <p:cNvPr id="629" name="Google Shape;629;p45"/>
          <p:cNvSpPr txBox="1"/>
          <p:nvPr/>
        </p:nvSpPr>
        <p:spPr>
          <a:xfrm>
            <a:off x="359325" y="1118225"/>
            <a:ext cx="8862900" cy="226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24242"/>
                </a:solidFill>
                <a:latin typeface="Calibri"/>
                <a:ea typeface="Calibri"/>
                <a:cs typeface="Calibri"/>
                <a:sym typeface="Calibri"/>
              </a:rPr>
              <a:t>Example 4</a:t>
            </a:r>
            <a:endParaRPr b="1"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Find the recursive formula for the geometric sequence given in explicit general form.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a:t>
            </a:r>
            <a:r>
              <a:rPr lang="en" sz="1600">
                <a:solidFill>
                  <a:srgbClr val="424242"/>
                </a:solidFill>
                <a:latin typeface="Calibri"/>
                <a:ea typeface="Calibri"/>
                <a:cs typeface="Calibri"/>
                <a:sym typeface="Calibri"/>
              </a:rPr>
              <a:t>=3⋅(¼ )</a:t>
            </a:r>
            <a:r>
              <a:rPr baseline="30000" i="1" lang="en" sz="1600">
                <a:solidFill>
                  <a:srgbClr val="424242"/>
                </a:solidFill>
                <a:latin typeface="Times New Roman"/>
                <a:ea typeface="Times New Roman"/>
                <a:cs typeface="Times New Roman"/>
                <a:sym typeface="Times New Roman"/>
              </a:rPr>
              <a:t>n</a:t>
            </a:r>
            <a:r>
              <a:rPr baseline="30000" lang="en" sz="1600">
                <a:solidFill>
                  <a:srgbClr val="424242"/>
                </a:solidFill>
                <a:latin typeface="Times New Roman"/>
                <a:ea typeface="Times New Roman"/>
                <a:cs typeface="Times New Roman"/>
                <a:sym typeface="Times New Roman"/>
              </a:rPr>
              <a:t>−1</a:t>
            </a:r>
            <a:endParaRPr baseline="30000" sz="1600">
              <a:solidFill>
                <a:srgbClr val="424242"/>
              </a:solidFill>
              <a:latin typeface="Times New Roman"/>
              <a:ea typeface="Times New Roman"/>
              <a:cs typeface="Times New Roman"/>
              <a:sym typeface="Times New Roman"/>
            </a:endParaRPr>
          </a:p>
          <a:p>
            <a:pPr indent="0" lvl="0" marL="0" rtl="0" algn="l">
              <a:spcBef>
                <a:spcPts val="0"/>
              </a:spcBef>
              <a:spcAft>
                <a:spcPts val="0"/>
              </a:spcAft>
              <a:buNone/>
            </a:pPr>
            <a:r>
              <a:t/>
            </a:r>
            <a:endParaRPr sz="7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1</a:t>
            </a:r>
            <a:r>
              <a:rPr lang="en" sz="1600">
                <a:solidFill>
                  <a:srgbClr val="424242"/>
                </a:solidFill>
                <a:latin typeface="Calibri"/>
                <a:ea typeface="Calibri"/>
                <a:cs typeface="Calibri"/>
                <a:sym typeface="Calibri"/>
              </a:rPr>
              <a:t> - Write the explicit formula. </a:t>
            </a:r>
            <a:r>
              <a:rPr i="1" lang="en" sz="1600">
                <a:solidFill>
                  <a:srgbClr val="424242"/>
                </a:solidFill>
                <a:latin typeface="Times New Roman"/>
                <a:ea typeface="Times New Roman"/>
                <a:cs typeface="Times New Roman"/>
                <a:sym typeface="Times New Roman"/>
              </a:rPr>
              <a:t>a</a:t>
            </a:r>
            <a:r>
              <a:rPr baseline="-25000" i="1" lang="en" sz="1600">
                <a:solidFill>
                  <a:srgbClr val="424242"/>
                </a:solidFill>
                <a:latin typeface="Times New Roman"/>
                <a:ea typeface="Times New Roman"/>
                <a:cs typeface="Times New Roman"/>
                <a:sym typeface="Times New Roman"/>
              </a:rPr>
              <a:t>n</a:t>
            </a:r>
            <a:r>
              <a:rPr lang="en" sz="1600">
                <a:solidFill>
                  <a:srgbClr val="424242"/>
                </a:solidFill>
                <a:latin typeface="Calibri"/>
                <a:ea typeface="Calibri"/>
                <a:cs typeface="Calibri"/>
                <a:sym typeface="Calibri"/>
              </a:rPr>
              <a:t>=3⋅(¼ )</a:t>
            </a:r>
            <a:r>
              <a:rPr baseline="30000" i="1" lang="en" sz="1600">
                <a:solidFill>
                  <a:srgbClr val="424242"/>
                </a:solidFill>
                <a:latin typeface="Times New Roman"/>
                <a:ea typeface="Times New Roman"/>
                <a:cs typeface="Times New Roman"/>
                <a:sym typeface="Times New Roman"/>
              </a:rPr>
              <a:t>n</a:t>
            </a:r>
            <a:r>
              <a:rPr baseline="30000" lang="en" sz="1600">
                <a:solidFill>
                  <a:srgbClr val="424242"/>
                </a:solidFill>
                <a:latin typeface="Calibri"/>
                <a:ea typeface="Calibri"/>
                <a:cs typeface="Calibri"/>
                <a:sym typeface="Calibri"/>
              </a:rPr>
              <a:t>−1</a:t>
            </a:r>
            <a:endParaRPr baseline="30000"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2</a:t>
            </a:r>
            <a:r>
              <a:rPr lang="en" sz="1600">
                <a:solidFill>
                  <a:srgbClr val="424242"/>
                </a:solidFill>
                <a:latin typeface="Calibri"/>
                <a:ea typeface="Calibri"/>
                <a:cs typeface="Calibri"/>
                <a:sym typeface="Calibri"/>
              </a:rPr>
              <a:t> - Identify the first term. </a:t>
            </a:r>
            <a:r>
              <a:rPr i="1" lang="en" sz="1600">
                <a:solidFill>
                  <a:srgbClr val="424242"/>
                </a:solidFill>
                <a:latin typeface="Times New Roman"/>
                <a:ea typeface="Times New Roman"/>
                <a:cs typeface="Times New Roman"/>
                <a:sym typeface="Times New Roman"/>
              </a:rPr>
              <a:t>a</a:t>
            </a:r>
            <a:r>
              <a:rPr baseline="-25000"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3</a:t>
            </a:r>
            <a:endParaRPr sz="1600">
              <a:solidFill>
                <a:srgbClr val="424242"/>
              </a:solidFill>
              <a:latin typeface="Times New Roman"/>
              <a:ea typeface="Times New Roman"/>
              <a:cs typeface="Times New Roman"/>
              <a:sym typeface="Times New Roman"/>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3</a:t>
            </a:r>
            <a:r>
              <a:rPr lang="en" sz="1600">
                <a:solidFill>
                  <a:srgbClr val="424242"/>
                </a:solidFill>
                <a:latin typeface="Calibri"/>
                <a:ea typeface="Calibri"/>
                <a:cs typeface="Calibri"/>
                <a:sym typeface="Calibri"/>
              </a:rPr>
              <a:t> - Identify the common difference/ratio. </a:t>
            </a:r>
            <a:r>
              <a:rPr i="1" lang="en" sz="1600">
                <a:solidFill>
                  <a:srgbClr val="424242"/>
                </a:solidFill>
                <a:latin typeface="Times New Roman"/>
                <a:ea typeface="Times New Roman"/>
                <a:cs typeface="Times New Roman"/>
                <a:sym typeface="Times New Roman"/>
              </a:rPr>
              <a:t>r</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¼ </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4 </a:t>
            </a:r>
            <a:r>
              <a:rPr lang="en" sz="1600">
                <a:solidFill>
                  <a:srgbClr val="424242"/>
                </a:solidFill>
                <a:latin typeface="Calibri"/>
                <a:ea typeface="Calibri"/>
                <a:cs typeface="Calibri"/>
                <a:sym typeface="Calibri"/>
              </a:rPr>
              <a:t>- Write the explicit formula for the nth term. </a:t>
            </a:r>
            <a:r>
              <a:rPr i="1" lang="en" sz="1600">
                <a:solidFill>
                  <a:srgbClr val="424242"/>
                </a:solidFill>
                <a:latin typeface="Times New Roman"/>
                <a:ea typeface="Times New Roman"/>
                <a:cs typeface="Times New Roman"/>
                <a:sym typeface="Times New Roman"/>
              </a:rPr>
              <a:t>H</a:t>
            </a:r>
            <a:r>
              <a:rPr baseline="-25000"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a</a:t>
            </a:r>
            <a:r>
              <a:rPr baseline="-25000" lang="en" sz="1600">
                <a:solidFill>
                  <a:srgbClr val="424242"/>
                </a:solidFill>
                <a:latin typeface="Times New Roman"/>
                <a:ea typeface="Times New Roman"/>
                <a:cs typeface="Times New Roman"/>
                <a:sym typeface="Times New Roman"/>
              </a:rPr>
              <a:t>1</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H</a:t>
            </a:r>
            <a:r>
              <a:rPr baseline="-25000" lang="en" sz="1600">
                <a:solidFill>
                  <a:srgbClr val="424242"/>
                </a:solidFill>
                <a:latin typeface="Times New Roman"/>
                <a:ea typeface="Times New Roman"/>
                <a:cs typeface="Times New Roman"/>
                <a:sym typeface="Times New Roman"/>
              </a:rPr>
              <a:t>n</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H</a:t>
            </a:r>
            <a:r>
              <a:rPr baseline="-25000" i="1" lang="en" sz="1600">
                <a:solidFill>
                  <a:srgbClr val="424242"/>
                </a:solidFill>
                <a:latin typeface="Times New Roman"/>
                <a:ea typeface="Times New Roman"/>
                <a:cs typeface="Times New Roman"/>
                <a:sym typeface="Times New Roman"/>
              </a:rPr>
              <a:t>n</a:t>
            </a:r>
            <a:r>
              <a:rPr baseline="-25000" lang="en" sz="1600">
                <a:solidFill>
                  <a:srgbClr val="424242"/>
                </a:solidFill>
                <a:latin typeface="Times New Roman"/>
                <a:ea typeface="Times New Roman"/>
                <a:cs typeface="Times New Roman"/>
                <a:sym typeface="Times New Roman"/>
              </a:rPr>
              <a:t>−1</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d</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b="1" lang="en" sz="1600">
                <a:solidFill>
                  <a:srgbClr val="424242"/>
                </a:solidFill>
                <a:latin typeface="Calibri"/>
                <a:ea typeface="Calibri"/>
                <a:cs typeface="Calibri"/>
                <a:sym typeface="Calibri"/>
              </a:rPr>
              <a:t>Step 5</a:t>
            </a:r>
            <a:r>
              <a:rPr lang="en" sz="1600">
                <a:solidFill>
                  <a:srgbClr val="424242"/>
                </a:solidFill>
                <a:latin typeface="Calibri"/>
                <a:ea typeface="Calibri"/>
                <a:cs typeface="Calibri"/>
                <a:sym typeface="Calibri"/>
              </a:rPr>
              <a:t> - Substitute the first term and common difference/ratio into the formula. </a:t>
            </a:r>
            <a:r>
              <a:rPr i="1" lang="en" sz="1600">
                <a:solidFill>
                  <a:srgbClr val="424242"/>
                </a:solidFill>
                <a:latin typeface="Times New Roman"/>
                <a:ea typeface="Times New Roman"/>
                <a:cs typeface="Times New Roman"/>
                <a:sym typeface="Times New Roman"/>
              </a:rPr>
              <a:t>H</a:t>
            </a:r>
            <a:r>
              <a:rPr baseline="-25000" lang="en" sz="1600">
                <a:solidFill>
                  <a:srgbClr val="424242"/>
                </a:solidFill>
                <a:latin typeface="Times New Roman"/>
                <a:ea typeface="Times New Roman"/>
                <a:cs typeface="Times New Roman"/>
                <a:sym typeface="Times New Roman"/>
              </a:rPr>
              <a:t>1</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3, </a:t>
            </a:r>
            <a:r>
              <a:rPr i="1" lang="en" sz="1600">
                <a:solidFill>
                  <a:srgbClr val="424242"/>
                </a:solidFill>
                <a:latin typeface="Times New Roman"/>
                <a:ea typeface="Times New Roman"/>
                <a:cs typeface="Times New Roman"/>
                <a:sym typeface="Times New Roman"/>
              </a:rPr>
              <a:t>H</a:t>
            </a:r>
            <a:r>
              <a:rPr baseline="-25000" lang="en" sz="1600">
                <a:solidFill>
                  <a:srgbClr val="424242"/>
                </a:solidFill>
                <a:latin typeface="Times New Roman"/>
                <a:ea typeface="Times New Roman"/>
                <a:cs typeface="Times New Roman"/>
                <a:sym typeface="Times New Roman"/>
              </a:rPr>
              <a:t>n</a:t>
            </a:r>
            <a:r>
              <a:rPr baseline="-25000"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H</a:t>
            </a:r>
            <a:r>
              <a:rPr baseline="-25000" i="1" lang="en" sz="1600">
                <a:solidFill>
                  <a:srgbClr val="424242"/>
                </a:solidFill>
                <a:latin typeface="Times New Roman"/>
                <a:ea typeface="Times New Roman"/>
                <a:cs typeface="Times New Roman"/>
                <a:sym typeface="Times New Roman"/>
              </a:rPr>
              <a:t>n</a:t>
            </a:r>
            <a:r>
              <a:rPr baseline="-25000" lang="en" sz="1600">
                <a:solidFill>
                  <a:srgbClr val="424242"/>
                </a:solidFill>
                <a:latin typeface="Times New Roman"/>
                <a:ea typeface="Times New Roman"/>
                <a:cs typeface="Times New Roman"/>
                <a:sym typeface="Times New Roman"/>
              </a:rPr>
              <a:t>−1</a:t>
            </a:r>
            <a:r>
              <a:rPr lang="en" sz="1300">
                <a:solidFill>
                  <a:srgbClr val="1D2125"/>
                </a:solidFill>
                <a:highlight>
                  <a:srgbClr val="FFFFFF"/>
                </a:highlight>
                <a:latin typeface="Times New Roman"/>
                <a:ea typeface="Times New Roman"/>
                <a:cs typeface="Times New Roman"/>
                <a:sym typeface="Times New Roman"/>
              </a:rPr>
              <a:t>⋅</a:t>
            </a:r>
            <a:r>
              <a:rPr lang="en" sz="1300">
                <a:solidFill>
                  <a:srgbClr val="1D2125"/>
                </a:solidFill>
                <a:highlight>
                  <a:srgbClr val="FFFFFF"/>
                </a:highlight>
              </a:rPr>
              <a:t> </a:t>
            </a:r>
            <a:r>
              <a:rPr lang="en" sz="1600">
                <a:solidFill>
                  <a:srgbClr val="424242"/>
                </a:solidFill>
                <a:latin typeface="Calibri"/>
                <a:ea typeface="Calibri"/>
                <a:cs typeface="Calibri"/>
                <a:sym typeface="Calibri"/>
              </a:rPr>
              <a:t>¼  </a:t>
            </a:r>
            <a:r>
              <a:rPr lang="en" sz="1600">
                <a:solidFill>
                  <a:srgbClr val="424242"/>
                </a:solidFill>
                <a:latin typeface="Calibri"/>
                <a:ea typeface="Calibri"/>
                <a:cs typeface="Calibri"/>
                <a:sym typeface="Calibri"/>
              </a:rPr>
              <a:t>, </a:t>
            </a:r>
            <a:r>
              <a:rPr i="1" lang="en" sz="1600">
                <a:solidFill>
                  <a:srgbClr val="424242"/>
                </a:solidFill>
                <a:latin typeface="Times New Roman"/>
                <a:ea typeface="Times New Roman"/>
                <a:cs typeface="Times New Roman"/>
                <a:sym typeface="Times New Roman"/>
              </a:rPr>
              <a:t>n</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2</a:t>
            </a:r>
            <a:endParaRPr baseline="30000" sz="1600">
              <a:solidFill>
                <a:srgbClr val="424242"/>
              </a:solidFill>
              <a:latin typeface="Calibri"/>
              <a:ea typeface="Calibri"/>
              <a:cs typeface="Calibri"/>
              <a:sym typeface="Calibri"/>
            </a:endParaRPr>
          </a:p>
        </p:txBody>
      </p:sp>
      <p:sp>
        <p:nvSpPr>
          <p:cNvPr id="630" name="Google Shape;63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631" name="Google Shape;631;p4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632" name="Google Shape;632;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33" name="Google Shape;633;p4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4.18.5: Interchanging between Formulas - Additional Resources</a:t>
            </a:r>
            <a:endParaRPr sz="1000"/>
          </a:p>
        </p:txBody>
      </p:sp>
      <p:sp>
        <p:nvSpPr>
          <p:cNvPr id="634" name="Google Shape;634;p45"/>
          <p:cNvSpPr txBox="1"/>
          <p:nvPr/>
        </p:nvSpPr>
        <p:spPr>
          <a:xfrm>
            <a:off x="359325" y="3349525"/>
            <a:ext cx="62835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Check by finding the first 3 terms using each formula.</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Both formulas produce the same first 3 terms: </a:t>
            </a:r>
            <a:r>
              <a:rPr lang="en" sz="1600">
                <a:solidFill>
                  <a:srgbClr val="424242"/>
                </a:solidFill>
                <a:latin typeface="Calibri"/>
                <a:ea typeface="Calibri"/>
                <a:cs typeface="Calibri"/>
                <a:sym typeface="Calibri"/>
              </a:rPr>
              <a:t>3, ¾, ³⁄₁₆</a:t>
            </a:r>
            <a:r>
              <a:rPr lang="en" sz="1600">
                <a:solidFill>
                  <a:srgbClr val="424242"/>
                </a:solidFill>
                <a:latin typeface="Calibri"/>
                <a:ea typeface="Calibri"/>
                <a:cs typeface="Calibri"/>
                <a:sym typeface="Calibri"/>
              </a:rPr>
              <a:t>.</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cxnSp>
        <p:nvCxnSpPr>
          <p:cNvPr id="639" name="Google Shape;639;p46"/>
          <p:cNvCxnSpPr/>
          <p:nvPr/>
        </p:nvCxnSpPr>
        <p:spPr>
          <a:xfrm flipH="1">
            <a:off x="5715144" y="2018788"/>
            <a:ext cx="466200" cy="1001100"/>
          </a:xfrm>
          <a:prstGeom prst="bentConnector4">
            <a:avLst>
              <a:gd fmla="val -51078" name="adj1"/>
              <a:gd fmla="val 83111" name="adj2"/>
            </a:avLst>
          </a:prstGeom>
          <a:noFill/>
          <a:ln cap="flat" cmpd="sng" w="19050">
            <a:solidFill>
              <a:srgbClr val="005047"/>
            </a:solidFill>
            <a:prstDash val="dash"/>
            <a:round/>
            <a:headEnd len="med" w="med" type="none"/>
            <a:tailEnd len="med" w="med" type="none"/>
          </a:ln>
        </p:spPr>
      </p:cxnSp>
      <p:cxnSp>
        <p:nvCxnSpPr>
          <p:cNvPr id="640" name="Google Shape;640;p46"/>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641" name="Google Shape;641;p4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642" name="Google Shape;642;p46"/>
          <p:cNvCxnSpPr>
            <a:stCxn id="643" idx="2"/>
            <a:endCxn id="644"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645" name="Google Shape;645;p46"/>
          <p:cNvCxnSpPr>
            <a:stCxn id="646" idx="3"/>
            <a:endCxn id="647"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648" name="Google Shape;648;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649" name="Google Shape;649;p46"/>
          <p:cNvGrpSpPr/>
          <p:nvPr/>
        </p:nvGrpSpPr>
        <p:grpSpPr>
          <a:xfrm>
            <a:off x="624840" y="3019838"/>
            <a:ext cx="1828800" cy="1326000"/>
            <a:chOff x="1371600" y="3019838"/>
            <a:chExt cx="1828800" cy="1326000"/>
          </a:xfrm>
        </p:grpSpPr>
        <p:sp>
          <p:nvSpPr>
            <p:cNvPr id="644" name="Google Shape;644;p46"/>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50" name="Google Shape;650;p46"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651" name="Google Shape;651;p4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652" name="Google Shape;652;p46"/>
          <p:cNvGrpSpPr/>
          <p:nvPr/>
        </p:nvGrpSpPr>
        <p:grpSpPr>
          <a:xfrm>
            <a:off x="2389632" y="1355788"/>
            <a:ext cx="1828806" cy="1326000"/>
            <a:chOff x="2523744" y="1355788"/>
            <a:chExt cx="1828806" cy="1326000"/>
          </a:xfrm>
        </p:grpSpPr>
        <p:sp>
          <p:nvSpPr>
            <p:cNvPr id="653" name="Google Shape;653;p46"/>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54" name="Google Shape;654;p46"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655" name="Google Shape;655;p4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656" name="Google Shape;656;p46"/>
          <p:cNvGrpSpPr/>
          <p:nvPr/>
        </p:nvGrpSpPr>
        <p:grpSpPr>
          <a:xfrm>
            <a:off x="4831080" y="3017520"/>
            <a:ext cx="1828818" cy="1326000"/>
            <a:chOff x="4791438" y="1353312"/>
            <a:chExt cx="1828818" cy="1326000"/>
          </a:xfrm>
        </p:grpSpPr>
        <p:sp>
          <p:nvSpPr>
            <p:cNvPr id="657" name="Google Shape;657;p46"/>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58" name="Google Shape;658;p46"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659" name="Google Shape;659;p46"/>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660" name="Google Shape;660;p46"/>
          <p:cNvGrpSpPr/>
          <p:nvPr/>
        </p:nvGrpSpPr>
        <p:grpSpPr>
          <a:xfrm>
            <a:off x="284150" y="1354300"/>
            <a:ext cx="1831162" cy="1329000"/>
            <a:chOff x="207950" y="1354300"/>
            <a:chExt cx="1831162" cy="1329000"/>
          </a:xfrm>
        </p:grpSpPr>
        <p:sp>
          <p:nvSpPr>
            <p:cNvPr id="643" name="Google Shape;643;p4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61" name="Google Shape;661;p46"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662" name="Google Shape;662;p4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663" name="Google Shape;663;p46"/>
          <p:cNvGrpSpPr/>
          <p:nvPr/>
        </p:nvGrpSpPr>
        <p:grpSpPr>
          <a:xfrm>
            <a:off x="6934200" y="3017520"/>
            <a:ext cx="1911096" cy="1326000"/>
            <a:chOff x="7040880" y="1350438"/>
            <a:chExt cx="1911096" cy="1326000"/>
          </a:xfrm>
        </p:grpSpPr>
        <p:sp>
          <p:nvSpPr>
            <p:cNvPr id="664" name="Google Shape;664;p4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647" name="Google Shape;647;p46"/>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665" name="Google Shape;665;p46"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666" name="Google Shape;666;p46"/>
          <p:cNvGrpSpPr/>
          <p:nvPr/>
        </p:nvGrpSpPr>
        <p:grpSpPr>
          <a:xfrm>
            <a:off x="6595872" y="1353312"/>
            <a:ext cx="1828813" cy="1326000"/>
            <a:chOff x="5943588" y="3017520"/>
            <a:chExt cx="1828813" cy="1326000"/>
          </a:xfrm>
        </p:grpSpPr>
        <p:sp>
          <p:nvSpPr>
            <p:cNvPr id="667" name="Google Shape;667;p46"/>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646" name="Google Shape;646;p4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668" name="Google Shape;668;p46"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669" name="Google Shape;669;p46"/>
          <p:cNvCxnSpPr>
            <a:stCxn id="653" idx="3"/>
            <a:endCxn id="670" idx="0"/>
          </p:cNvCxnSpPr>
          <p:nvPr/>
        </p:nvCxnSpPr>
        <p:spPr>
          <a:xfrm flipH="1">
            <a:off x="3642432" y="2018788"/>
            <a:ext cx="576000" cy="1001100"/>
          </a:xfrm>
          <a:prstGeom prst="bentConnector4">
            <a:avLst>
              <a:gd fmla="val -24803" name="adj1"/>
              <a:gd fmla="val 83111" name="adj2"/>
            </a:avLst>
          </a:prstGeom>
          <a:noFill/>
          <a:ln cap="flat" cmpd="sng" w="19050">
            <a:solidFill>
              <a:srgbClr val="005047"/>
            </a:solidFill>
            <a:prstDash val="dash"/>
            <a:round/>
            <a:headEnd len="med" w="med" type="none"/>
            <a:tailEnd len="med" w="med" type="none"/>
          </a:ln>
        </p:spPr>
      </p:cxnSp>
      <p:grpSp>
        <p:nvGrpSpPr>
          <p:cNvPr id="671" name="Google Shape;671;p46"/>
          <p:cNvGrpSpPr/>
          <p:nvPr/>
        </p:nvGrpSpPr>
        <p:grpSpPr>
          <a:xfrm>
            <a:off x="2727960" y="3019838"/>
            <a:ext cx="1828800" cy="1326000"/>
            <a:chOff x="3657600" y="3019838"/>
            <a:chExt cx="1828800" cy="1326000"/>
          </a:xfrm>
        </p:grpSpPr>
        <p:sp>
          <p:nvSpPr>
            <p:cNvPr id="670" name="Google Shape;670;p46"/>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72" name="Google Shape;672;p46"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673" name="Google Shape;673;p4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674" name="Google Shape;674;p46"/>
          <p:cNvGrpSpPr/>
          <p:nvPr/>
        </p:nvGrpSpPr>
        <p:grpSpPr>
          <a:xfrm>
            <a:off x="4492752" y="1353312"/>
            <a:ext cx="1828800" cy="1326000"/>
            <a:chOff x="3657600" y="3019838"/>
            <a:chExt cx="1828800" cy="1326000"/>
          </a:xfrm>
        </p:grpSpPr>
        <p:sp>
          <p:nvSpPr>
            <p:cNvPr id="675" name="Google Shape;675;p46"/>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76" name="Google Shape;676;p46"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677" name="Google Shape;677;p46"/>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678" name="Google Shape;678;p46"/>
          <p:cNvCxnSpPr>
            <a:endCxn id="673" idx="3"/>
          </p:cNvCxnSpPr>
          <p:nvPr/>
        </p:nvCxnSpPr>
        <p:spPr>
          <a:xfrm rot="5400000">
            <a:off x="4178160" y="3138345"/>
            <a:ext cx="923100" cy="165900"/>
          </a:xfrm>
          <a:prstGeom prst="bentConnector2">
            <a:avLst/>
          </a:prstGeom>
          <a:noFill/>
          <a:ln cap="flat" cmpd="sng" w="19050">
            <a:solidFill>
              <a:srgbClr val="005047"/>
            </a:solidFill>
            <a:prstDash val="dash"/>
            <a:round/>
            <a:headEnd len="med" w="med" type="none"/>
            <a:tailEnd len="med" w="med" type="none"/>
          </a:ln>
        </p:spPr>
      </p:cxnSp>
      <p:cxnSp>
        <p:nvCxnSpPr>
          <p:cNvPr id="679" name="Google Shape;679;p46"/>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
        <p:nvSpPr>
          <p:cNvPr id="680" name="Google Shape;680;p46"/>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681" name="Google Shape;681;p46"/>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682" name="Google Shape;682;p46"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683" name="Google Shape;683;p46"/>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684" name="Google Shape;684;p46"/>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685" name="Google Shape;685;p46"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
        <p:nvSpPr>
          <p:cNvPr id="686" name="Google Shape;686;p46"/>
          <p:cNvSpPr/>
          <p:nvPr/>
        </p:nvSpPr>
        <p:spPr>
          <a:xfrm>
            <a:off x="2724912"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687" name="Google Shape;687;p46"/>
          <p:cNvSpPr txBox="1"/>
          <p:nvPr/>
        </p:nvSpPr>
        <p:spPr>
          <a:xfrm>
            <a:off x="2724912" y="352331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688" name="Google Shape;688;p46" title="hugeicons_task-done-01.png"/>
          <p:cNvPicPr preferRelativeResize="0"/>
          <p:nvPr/>
        </p:nvPicPr>
        <p:blipFill>
          <a:blip r:embed="rId8">
            <a:alphaModFix/>
          </a:blip>
          <a:stretch>
            <a:fillRect/>
          </a:stretch>
        </p:blipFill>
        <p:spPr>
          <a:xfrm>
            <a:off x="3520440" y="3252946"/>
            <a:ext cx="228600" cy="228600"/>
          </a:xfrm>
          <a:prstGeom prst="rect">
            <a:avLst/>
          </a:prstGeom>
          <a:noFill/>
          <a:ln>
            <a:noFill/>
          </a:ln>
        </p:spPr>
      </p:pic>
      <p:sp>
        <p:nvSpPr>
          <p:cNvPr id="689" name="Google Shape;689;p46"/>
          <p:cNvSpPr/>
          <p:nvPr/>
        </p:nvSpPr>
        <p:spPr>
          <a:xfrm>
            <a:off x="448970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690" name="Google Shape;690;p46"/>
          <p:cNvSpPr txBox="1"/>
          <p:nvPr/>
        </p:nvSpPr>
        <p:spPr>
          <a:xfrm>
            <a:off x="448970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691" name="Google Shape;691;p46" title="hugeicons_task-done-01.png"/>
          <p:cNvPicPr preferRelativeResize="0"/>
          <p:nvPr/>
        </p:nvPicPr>
        <p:blipFill>
          <a:blip r:embed="rId8">
            <a:alphaModFix/>
          </a:blip>
          <a:stretch>
            <a:fillRect/>
          </a:stretch>
        </p:blipFill>
        <p:spPr>
          <a:xfrm>
            <a:off x="5285232" y="1561307"/>
            <a:ext cx="228600" cy="228600"/>
          </a:xfrm>
          <a:prstGeom prst="rect">
            <a:avLst/>
          </a:prstGeom>
          <a:noFill/>
          <a:ln>
            <a:noFill/>
          </a:ln>
        </p:spPr>
      </p:pic>
      <p:sp>
        <p:nvSpPr>
          <p:cNvPr id="692" name="Google Shape;692;p46"/>
          <p:cNvSpPr/>
          <p:nvPr/>
        </p:nvSpPr>
        <p:spPr>
          <a:xfrm>
            <a:off x="4828050"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693" name="Google Shape;693;p46"/>
          <p:cNvSpPr txBox="1"/>
          <p:nvPr/>
        </p:nvSpPr>
        <p:spPr>
          <a:xfrm>
            <a:off x="4828032" y="352044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pic>
        <p:nvPicPr>
          <p:cNvPr id="694" name="Google Shape;694;p46" title="hugeicons_chart-down.png"/>
          <p:cNvPicPr preferRelativeResize="0"/>
          <p:nvPr/>
        </p:nvPicPr>
        <p:blipFill>
          <a:blip r:embed="rId9">
            <a:alphaModFix/>
          </a:blip>
          <a:stretch>
            <a:fillRect/>
          </a:stretch>
        </p:blipFill>
        <p:spPr>
          <a:xfrm>
            <a:off x="5660155" y="3246120"/>
            <a:ext cx="228600" cy="2286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4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700" name="Google Shape;700;p4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01" name="Google Shape;701;p4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4.18.6: Different Types of Equations</a:t>
            </a:r>
            <a:endParaRPr/>
          </a:p>
        </p:txBody>
      </p:sp>
      <p:sp>
        <p:nvSpPr>
          <p:cNvPr descr="an = −3 + (n − 1)(0.5)." id="702" name="Google Shape;702;p47"/>
          <p:cNvSpPr txBox="1"/>
          <p:nvPr/>
        </p:nvSpPr>
        <p:spPr>
          <a:xfrm>
            <a:off x="310900" y="1143000"/>
            <a:ext cx="5873100" cy="15393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A sequence is defined by </a:t>
            </a:r>
            <a:r>
              <a:rPr i="1" lang="en" sz="1700">
                <a:solidFill>
                  <a:srgbClr val="424242"/>
                </a:solidFill>
                <a:latin typeface="Times New Roman"/>
                <a:ea typeface="Times New Roman"/>
                <a:cs typeface="Times New Roman"/>
                <a:sym typeface="Times New Roman"/>
              </a:rPr>
              <a:t>f</a:t>
            </a:r>
            <a:r>
              <a:rPr baseline="-25000" lang="en" sz="1700">
                <a:solidFill>
                  <a:srgbClr val="424242"/>
                </a:solidFill>
                <a:latin typeface="Calibri"/>
                <a:ea typeface="Calibri"/>
                <a:cs typeface="Calibri"/>
                <a:sym typeface="Calibri"/>
              </a:rPr>
              <a:t>1</a:t>
            </a:r>
            <a:r>
              <a:rPr lang="en" sz="1700">
                <a:solidFill>
                  <a:srgbClr val="424242"/>
                </a:solidFill>
                <a:latin typeface="Calibri"/>
                <a:ea typeface="Calibri"/>
                <a:cs typeface="Calibri"/>
                <a:sym typeface="Calibri"/>
              </a:rPr>
              <a:t> = −3, </a:t>
            </a:r>
            <a:r>
              <a:rPr i="1" lang="en" sz="1700">
                <a:solidFill>
                  <a:srgbClr val="424242"/>
                </a:solidFill>
                <a:latin typeface="Times New Roman"/>
                <a:ea typeface="Times New Roman"/>
                <a:cs typeface="Times New Roman"/>
                <a:sym typeface="Times New Roman"/>
              </a:rPr>
              <a:t>f</a:t>
            </a:r>
            <a:r>
              <a:rPr baseline="-25000" i="1" lang="en" sz="1700">
                <a:solidFill>
                  <a:srgbClr val="424242"/>
                </a:solidFill>
                <a:latin typeface="Times New Roman"/>
                <a:ea typeface="Times New Roman"/>
                <a:cs typeface="Times New Roman"/>
                <a:sym typeface="Times New Roman"/>
              </a:rPr>
              <a:t>n</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a:t>
            </a:r>
            <a:r>
              <a:rPr i="1" lang="en" sz="1700">
                <a:solidFill>
                  <a:srgbClr val="424242"/>
                </a:solidFill>
                <a:latin typeface="Times New Roman"/>
                <a:ea typeface="Times New Roman"/>
                <a:cs typeface="Times New Roman"/>
                <a:sym typeface="Times New Roman"/>
              </a:rPr>
              <a:t>f</a:t>
            </a:r>
            <a:r>
              <a:rPr baseline="-25000" i="1" lang="en" sz="1700">
                <a:solidFill>
                  <a:srgbClr val="424242"/>
                </a:solidFill>
                <a:latin typeface="Times New Roman"/>
                <a:ea typeface="Times New Roman"/>
                <a:cs typeface="Times New Roman"/>
                <a:sym typeface="Times New Roman"/>
              </a:rPr>
              <a:t>n</a:t>
            </a:r>
            <a:r>
              <a:rPr baseline="-25000" i="1" lang="en" sz="1700">
                <a:solidFill>
                  <a:srgbClr val="424242"/>
                </a:solidFill>
                <a:latin typeface="Calibri"/>
                <a:ea typeface="Calibri"/>
                <a:cs typeface="Calibri"/>
                <a:sym typeface="Calibri"/>
              </a:rPr>
              <a:t> </a:t>
            </a:r>
            <a:r>
              <a:rPr baseline="-25000" lang="en" sz="1700">
                <a:solidFill>
                  <a:srgbClr val="424242"/>
                </a:solidFill>
                <a:latin typeface="Calibri"/>
                <a:ea typeface="Calibri"/>
                <a:cs typeface="Calibri"/>
                <a:sym typeface="Calibri"/>
              </a:rPr>
              <a:t>−1</a:t>
            </a:r>
            <a:r>
              <a:rPr lang="en" sz="1700">
                <a:solidFill>
                  <a:srgbClr val="424242"/>
                </a:solidFill>
                <a:latin typeface="Calibri"/>
                <a:ea typeface="Calibri"/>
                <a:cs typeface="Calibri"/>
                <a:sym typeface="Calibri"/>
              </a:rPr>
              <a:t> + 0.5 for </a:t>
            </a:r>
            <a:r>
              <a:rPr i="1" lang="en" sz="1700">
                <a:solidFill>
                  <a:srgbClr val="424242"/>
                </a:solidFill>
                <a:latin typeface="Times New Roman"/>
                <a:ea typeface="Times New Roman"/>
                <a:cs typeface="Times New Roman"/>
                <a:sym typeface="Times New Roman"/>
              </a:rPr>
              <a:t>n</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2. </a:t>
            </a:r>
            <a:endParaRPr sz="1700">
              <a:solidFill>
                <a:srgbClr val="424242"/>
              </a:solidFill>
              <a:latin typeface="Calibri"/>
              <a:ea typeface="Calibri"/>
              <a:cs typeface="Calibri"/>
              <a:sym typeface="Calibri"/>
            </a:endParaRPr>
          </a:p>
          <a:p>
            <a:pPr indent="0" lvl="0" marL="457200" rtl="0" algn="l">
              <a:spcBef>
                <a:spcPts val="1200"/>
              </a:spcBef>
              <a:spcAft>
                <a:spcPts val="0"/>
              </a:spcAft>
              <a:buNone/>
            </a:pPr>
            <a:r>
              <a:rPr lang="en" sz="1700">
                <a:solidFill>
                  <a:srgbClr val="424242"/>
                </a:solidFill>
                <a:latin typeface="Calibri"/>
                <a:ea typeface="Calibri"/>
                <a:cs typeface="Calibri"/>
                <a:sym typeface="Calibri"/>
              </a:rPr>
              <a:t>Diego writes an equation for the </a:t>
            </a:r>
            <a:r>
              <a:rPr i="1" lang="en" sz="1700">
                <a:solidFill>
                  <a:srgbClr val="424242"/>
                </a:solidFill>
                <a:latin typeface="Calibri"/>
                <a:ea typeface="Calibri"/>
                <a:cs typeface="Calibri"/>
                <a:sym typeface="Calibri"/>
              </a:rPr>
              <a:t>n</a:t>
            </a:r>
            <a:r>
              <a:rPr baseline="30000" lang="en" sz="1700">
                <a:solidFill>
                  <a:srgbClr val="424242"/>
                </a:solidFill>
                <a:latin typeface="Calibri"/>
                <a:ea typeface="Calibri"/>
                <a:cs typeface="Calibri"/>
                <a:sym typeface="Calibri"/>
              </a:rPr>
              <a:t>th</a:t>
            </a:r>
            <a:r>
              <a:rPr lang="en" sz="1700">
                <a:solidFill>
                  <a:srgbClr val="424242"/>
                </a:solidFill>
                <a:latin typeface="Calibri"/>
                <a:ea typeface="Calibri"/>
                <a:cs typeface="Calibri"/>
                <a:sym typeface="Calibri"/>
              </a:rPr>
              <a:t> term of the sequence as </a:t>
            </a:r>
            <a:r>
              <a:rPr i="1" lang="en" sz="1700">
                <a:solidFill>
                  <a:srgbClr val="424242"/>
                </a:solidFill>
                <a:latin typeface="Times New Roman"/>
                <a:ea typeface="Times New Roman"/>
                <a:cs typeface="Times New Roman"/>
                <a:sym typeface="Times New Roman"/>
              </a:rPr>
              <a:t>a</a:t>
            </a:r>
            <a:r>
              <a:rPr baseline="-25000" i="1" lang="en" sz="1700">
                <a:solidFill>
                  <a:srgbClr val="424242"/>
                </a:solidFill>
                <a:latin typeface="Times New Roman"/>
                <a:ea typeface="Times New Roman"/>
                <a:cs typeface="Times New Roman"/>
                <a:sym typeface="Times New Roman"/>
              </a:rPr>
              <a:t>n</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−3 + (</a:t>
            </a:r>
            <a:r>
              <a:rPr i="1" lang="en" sz="1700">
                <a:solidFill>
                  <a:srgbClr val="424242"/>
                </a:solidFill>
                <a:latin typeface="Times New Roman"/>
                <a:ea typeface="Times New Roman"/>
                <a:cs typeface="Times New Roman"/>
                <a:sym typeface="Times New Roman"/>
              </a:rPr>
              <a:t>n</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− 1)(0.5). Is he correct? </a:t>
            </a:r>
            <a:endParaRPr sz="1700">
              <a:solidFill>
                <a:srgbClr val="424242"/>
              </a:solidFill>
              <a:latin typeface="Calibri"/>
              <a:ea typeface="Calibri"/>
              <a:cs typeface="Calibri"/>
              <a:sym typeface="Calibri"/>
            </a:endParaRPr>
          </a:p>
          <a:p>
            <a:pPr indent="0" lvl="0" marL="457200" rtl="0" algn="l">
              <a:spcBef>
                <a:spcPts val="1200"/>
              </a:spcBef>
              <a:spcAft>
                <a:spcPts val="1200"/>
              </a:spcAft>
              <a:buNone/>
            </a:pPr>
            <a:r>
              <a:rPr lang="en" sz="1700">
                <a:solidFill>
                  <a:srgbClr val="424242"/>
                </a:solidFill>
                <a:latin typeface="Calibri"/>
                <a:ea typeface="Calibri"/>
                <a:cs typeface="Calibri"/>
                <a:sym typeface="Calibri"/>
              </a:rPr>
              <a:t>Explain how you know.</a:t>
            </a:r>
            <a:endParaRPr sz="1700">
              <a:solidFill>
                <a:srgbClr val="424242"/>
              </a:solidFill>
              <a:latin typeface="Calibri"/>
              <a:ea typeface="Calibri"/>
              <a:cs typeface="Calibri"/>
              <a:sym typeface="Calibri"/>
            </a:endParaRPr>
          </a:p>
        </p:txBody>
      </p:sp>
      <p:sp>
        <p:nvSpPr>
          <p:cNvPr id="703" name="Google Shape;703;p47"/>
          <p:cNvSpPr txBox="1"/>
          <p:nvPr/>
        </p:nvSpPr>
        <p:spPr>
          <a:xfrm>
            <a:off x="310900" y="2834700"/>
            <a:ext cx="8391600" cy="13854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rgbClr val="424242"/>
              </a:buClr>
              <a:buSzPts val="1700"/>
              <a:buFont typeface="Calibri"/>
              <a:buAutoNum type="arabicPeriod" startAt="2"/>
            </a:pPr>
            <a:r>
              <a:rPr lang="en" sz="1700">
                <a:solidFill>
                  <a:srgbClr val="424242"/>
                </a:solidFill>
                <a:latin typeface="Calibri"/>
                <a:ea typeface="Calibri"/>
                <a:cs typeface="Calibri"/>
                <a:sym typeface="Calibri"/>
              </a:rPr>
              <a:t>How would you describe the representation</a:t>
            </a:r>
            <a:endParaRPr sz="1700">
              <a:solidFill>
                <a:srgbClr val="424242"/>
              </a:solidFill>
              <a:latin typeface="Calibri"/>
              <a:ea typeface="Calibri"/>
              <a:cs typeface="Calibri"/>
              <a:sym typeface="Calibri"/>
            </a:endParaRPr>
          </a:p>
          <a:p>
            <a:pPr indent="457200" lvl="0" marL="0" rtl="0" algn="l">
              <a:spcBef>
                <a:spcPts val="0"/>
              </a:spcBef>
              <a:spcAft>
                <a:spcPts val="0"/>
              </a:spcAft>
              <a:buNone/>
            </a:pPr>
            <a:r>
              <a:rPr lang="en" sz="1700">
                <a:solidFill>
                  <a:srgbClr val="424242"/>
                </a:solidFill>
                <a:latin typeface="Calibri"/>
                <a:ea typeface="Calibri"/>
                <a:cs typeface="Calibri"/>
                <a:sym typeface="Calibri"/>
              </a:rPr>
              <a:t> </a:t>
            </a:r>
            <a:r>
              <a:rPr i="1" lang="en" sz="1700">
                <a:solidFill>
                  <a:srgbClr val="424242"/>
                </a:solidFill>
                <a:latin typeface="Times New Roman"/>
                <a:ea typeface="Times New Roman"/>
                <a:cs typeface="Times New Roman"/>
                <a:sym typeface="Times New Roman"/>
              </a:rPr>
              <a:t>f</a:t>
            </a:r>
            <a:r>
              <a:rPr baseline="-25000" lang="en" sz="1700">
                <a:solidFill>
                  <a:srgbClr val="424242"/>
                </a:solidFill>
                <a:latin typeface="Times New Roman"/>
                <a:ea typeface="Times New Roman"/>
                <a:cs typeface="Times New Roman"/>
                <a:sym typeface="Times New Roman"/>
              </a:rPr>
              <a:t>1</a:t>
            </a:r>
            <a:r>
              <a:rPr baseline="-25000"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−3, </a:t>
            </a:r>
            <a:r>
              <a:rPr i="1" lang="en" sz="1700">
                <a:solidFill>
                  <a:srgbClr val="424242"/>
                </a:solidFill>
                <a:latin typeface="Times New Roman"/>
                <a:ea typeface="Times New Roman"/>
                <a:cs typeface="Times New Roman"/>
                <a:sym typeface="Times New Roman"/>
              </a:rPr>
              <a:t>f</a:t>
            </a:r>
            <a:r>
              <a:rPr baseline="-25000" i="1" lang="en" sz="1700">
                <a:solidFill>
                  <a:srgbClr val="424242"/>
                </a:solidFill>
                <a:latin typeface="Times New Roman"/>
                <a:ea typeface="Times New Roman"/>
                <a:cs typeface="Times New Roman"/>
                <a:sym typeface="Times New Roman"/>
              </a:rPr>
              <a:t>n</a:t>
            </a:r>
            <a:r>
              <a:rPr lang="en" sz="1700">
                <a:solidFill>
                  <a:srgbClr val="424242"/>
                </a:solidFill>
                <a:latin typeface="Calibri"/>
                <a:ea typeface="Calibri"/>
                <a:cs typeface="Calibri"/>
                <a:sym typeface="Calibri"/>
              </a:rPr>
              <a:t>= </a:t>
            </a:r>
            <a:r>
              <a:rPr i="1" lang="en" sz="1700">
                <a:solidFill>
                  <a:srgbClr val="424242"/>
                </a:solidFill>
                <a:latin typeface="Times New Roman"/>
                <a:ea typeface="Times New Roman"/>
                <a:cs typeface="Times New Roman"/>
                <a:sym typeface="Times New Roman"/>
              </a:rPr>
              <a:t>f</a:t>
            </a:r>
            <a:r>
              <a:rPr baseline="-25000" i="1" lang="en" sz="1700">
                <a:solidFill>
                  <a:srgbClr val="424242"/>
                </a:solidFill>
                <a:latin typeface="Times New Roman"/>
                <a:ea typeface="Times New Roman"/>
                <a:cs typeface="Times New Roman"/>
                <a:sym typeface="Times New Roman"/>
              </a:rPr>
              <a:t>n</a:t>
            </a:r>
            <a:r>
              <a:rPr baseline="-25000" lang="en" sz="1700">
                <a:solidFill>
                  <a:srgbClr val="424242"/>
                </a:solidFill>
                <a:latin typeface="Times New Roman"/>
                <a:ea typeface="Times New Roman"/>
                <a:cs typeface="Times New Roman"/>
                <a:sym typeface="Times New Roman"/>
              </a:rPr>
              <a:t>−1</a:t>
            </a:r>
            <a:r>
              <a:rPr lang="en" sz="1700">
                <a:solidFill>
                  <a:srgbClr val="424242"/>
                </a:solidFill>
                <a:latin typeface="Calibri"/>
                <a:ea typeface="Calibri"/>
                <a:cs typeface="Calibri"/>
                <a:sym typeface="Calibri"/>
              </a:rPr>
              <a:t>+ 0.5 for </a:t>
            </a:r>
            <a:r>
              <a:rPr i="1" lang="en" sz="1700">
                <a:solidFill>
                  <a:srgbClr val="424242"/>
                </a:solidFill>
                <a:latin typeface="Times New Roman"/>
                <a:ea typeface="Times New Roman"/>
                <a:cs typeface="Times New Roman"/>
                <a:sym typeface="Times New Roman"/>
              </a:rPr>
              <a:t>n</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2  for Diego’s sequence?</a:t>
            </a:r>
            <a:endParaRPr sz="1700">
              <a:solidFill>
                <a:srgbClr val="424242"/>
              </a:solidFill>
              <a:latin typeface="Calibri"/>
              <a:ea typeface="Calibri"/>
              <a:cs typeface="Calibri"/>
              <a:sym typeface="Calibri"/>
            </a:endParaRPr>
          </a:p>
          <a:p>
            <a:pPr indent="0" lvl="0" marL="0" rtl="0" algn="l">
              <a:spcBef>
                <a:spcPts val="0"/>
              </a:spcBef>
              <a:spcAft>
                <a:spcPts val="0"/>
              </a:spcAft>
              <a:buNone/>
            </a:pPr>
            <a:r>
              <a:t/>
            </a:r>
            <a:endParaRPr sz="1700">
              <a:solidFill>
                <a:srgbClr val="424242"/>
              </a:solidFill>
              <a:latin typeface="Calibri"/>
              <a:ea typeface="Calibri"/>
              <a:cs typeface="Calibri"/>
              <a:sym typeface="Calibri"/>
            </a:endParaRPr>
          </a:p>
          <a:p>
            <a:pPr indent="-336550" lvl="0" marL="457200" rtl="0" algn="l">
              <a:spcBef>
                <a:spcPts val="1200"/>
              </a:spcBef>
              <a:spcAft>
                <a:spcPts val="0"/>
              </a:spcAft>
              <a:buClr>
                <a:srgbClr val="424242"/>
              </a:buClr>
              <a:buSzPts val="1700"/>
              <a:buFont typeface="Calibri"/>
              <a:buAutoNum type="arabicPeriod" startAt="2"/>
            </a:pPr>
            <a:r>
              <a:rPr lang="en" sz="1700">
                <a:solidFill>
                  <a:srgbClr val="424242"/>
                </a:solidFill>
                <a:latin typeface="Calibri"/>
                <a:ea typeface="Calibri"/>
                <a:cs typeface="Calibri"/>
                <a:sym typeface="Calibri"/>
              </a:rPr>
              <a:t>How would you describe the representation of Diego’s sequence, </a:t>
            </a:r>
            <a:r>
              <a:rPr i="1" lang="en" sz="1700">
                <a:solidFill>
                  <a:srgbClr val="424242"/>
                </a:solidFill>
                <a:latin typeface="Times New Roman"/>
                <a:ea typeface="Times New Roman"/>
                <a:cs typeface="Times New Roman"/>
                <a:sym typeface="Times New Roman"/>
              </a:rPr>
              <a:t>a</a:t>
            </a:r>
            <a:r>
              <a:rPr baseline="-25000" i="1" lang="en" sz="1700">
                <a:solidFill>
                  <a:srgbClr val="424242"/>
                </a:solidFill>
                <a:latin typeface="Times New Roman"/>
                <a:ea typeface="Times New Roman"/>
                <a:cs typeface="Times New Roman"/>
                <a:sym typeface="Times New Roman"/>
              </a:rPr>
              <a:t>n</a:t>
            </a:r>
            <a:r>
              <a:rPr baseline="-25000"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−3 + (</a:t>
            </a:r>
            <a:r>
              <a:rPr i="1" lang="en" sz="1700">
                <a:solidFill>
                  <a:srgbClr val="424242"/>
                </a:solidFill>
                <a:latin typeface="Times New Roman"/>
                <a:ea typeface="Times New Roman"/>
                <a:cs typeface="Times New Roman"/>
                <a:sym typeface="Times New Roman"/>
              </a:rPr>
              <a:t>n</a:t>
            </a:r>
            <a:r>
              <a:rPr lang="en" sz="1700">
                <a:solidFill>
                  <a:srgbClr val="424242"/>
                </a:solidFill>
                <a:latin typeface="Calibri"/>
                <a:ea typeface="Calibri"/>
                <a:cs typeface="Calibri"/>
                <a:sym typeface="Calibri"/>
              </a:rPr>
              <a:t>−1)(0.5)?</a:t>
            </a:r>
            <a:endParaRPr sz="1700">
              <a:solidFill>
                <a:srgbClr val="424242"/>
              </a:solidFill>
              <a:latin typeface="Calibri"/>
              <a:ea typeface="Calibri"/>
              <a:cs typeface="Calibri"/>
              <a:sym typeface="Calibri"/>
            </a:endParaRPr>
          </a:p>
        </p:txBody>
      </p:sp>
      <p:pic>
        <p:nvPicPr>
          <p:cNvPr descr="A man thinking with his hand on his chin, contemplating an = −3 + (n − 1)(0.5)." id="704" name="Google Shape;704;p47" title="ChatGPT_Image_Aug_6__2025__12_36_21_PM-removebg-preview.png"/>
          <p:cNvPicPr preferRelativeResize="0"/>
          <p:nvPr/>
        </p:nvPicPr>
        <p:blipFill>
          <a:blip r:embed="rId3">
            <a:alphaModFix/>
          </a:blip>
          <a:stretch>
            <a:fillRect/>
          </a:stretch>
        </p:blipFill>
        <p:spPr>
          <a:xfrm>
            <a:off x="6096000" y="349775"/>
            <a:ext cx="2189850" cy="32847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cxnSp>
        <p:nvCxnSpPr>
          <p:cNvPr id="709" name="Google Shape;709;p48"/>
          <p:cNvCxnSpPr/>
          <p:nvPr/>
        </p:nvCxnSpPr>
        <p:spPr>
          <a:xfrm flipH="1">
            <a:off x="5715144" y="2018788"/>
            <a:ext cx="466200" cy="1001100"/>
          </a:xfrm>
          <a:prstGeom prst="bentConnector4">
            <a:avLst>
              <a:gd fmla="val -51078" name="adj1"/>
              <a:gd fmla="val 83111" name="adj2"/>
            </a:avLst>
          </a:prstGeom>
          <a:noFill/>
          <a:ln cap="flat" cmpd="sng" w="19050">
            <a:solidFill>
              <a:srgbClr val="005047"/>
            </a:solidFill>
            <a:prstDash val="dash"/>
            <a:round/>
            <a:headEnd len="med" w="med" type="none"/>
            <a:tailEnd len="med" w="med" type="none"/>
          </a:ln>
        </p:spPr>
      </p:cxnSp>
      <p:cxnSp>
        <p:nvCxnSpPr>
          <p:cNvPr id="710" name="Google Shape;710;p48"/>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711" name="Google Shape;711;p4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712" name="Google Shape;712;p48"/>
          <p:cNvCxnSpPr>
            <a:stCxn id="713" idx="2"/>
            <a:endCxn id="714"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715" name="Google Shape;715;p48"/>
          <p:cNvCxnSpPr>
            <a:stCxn id="716" idx="3"/>
            <a:endCxn id="717"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718" name="Google Shape;718;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719" name="Google Shape;719;p48"/>
          <p:cNvGrpSpPr/>
          <p:nvPr/>
        </p:nvGrpSpPr>
        <p:grpSpPr>
          <a:xfrm>
            <a:off x="624840" y="3019838"/>
            <a:ext cx="1828800" cy="1326000"/>
            <a:chOff x="1371600" y="3019838"/>
            <a:chExt cx="1828800" cy="1326000"/>
          </a:xfrm>
        </p:grpSpPr>
        <p:sp>
          <p:nvSpPr>
            <p:cNvPr id="714" name="Google Shape;714;p48"/>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20" name="Google Shape;720;p48"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721" name="Google Shape;721;p4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722" name="Google Shape;722;p48"/>
          <p:cNvGrpSpPr/>
          <p:nvPr/>
        </p:nvGrpSpPr>
        <p:grpSpPr>
          <a:xfrm>
            <a:off x="2389632" y="1355788"/>
            <a:ext cx="1828806" cy="1326000"/>
            <a:chOff x="2523744" y="1355788"/>
            <a:chExt cx="1828806" cy="1326000"/>
          </a:xfrm>
        </p:grpSpPr>
        <p:sp>
          <p:nvSpPr>
            <p:cNvPr id="723" name="Google Shape;723;p48"/>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24" name="Google Shape;724;p48"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725" name="Google Shape;725;p4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726" name="Google Shape;726;p48"/>
          <p:cNvGrpSpPr/>
          <p:nvPr/>
        </p:nvGrpSpPr>
        <p:grpSpPr>
          <a:xfrm>
            <a:off x="4831080" y="3017520"/>
            <a:ext cx="1828818" cy="1326000"/>
            <a:chOff x="4791438" y="1353312"/>
            <a:chExt cx="1828818" cy="1326000"/>
          </a:xfrm>
        </p:grpSpPr>
        <p:sp>
          <p:nvSpPr>
            <p:cNvPr id="727" name="Google Shape;727;p48"/>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28" name="Google Shape;728;p48"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729" name="Google Shape;729;p48"/>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730" name="Google Shape;730;p48"/>
          <p:cNvGrpSpPr/>
          <p:nvPr/>
        </p:nvGrpSpPr>
        <p:grpSpPr>
          <a:xfrm>
            <a:off x="284150" y="1354300"/>
            <a:ext cx="1831162" cy="1329000"/>
            <a:chOff x="207950" y="1354300"/>
            <a:chExt cx="1831162" cy="1329000"/>
          </a:xfrm>
        </p:grpSpPr>
        <p:sp>
          <p:nvSpPr>
            <p:cNvPr id="713" name="Google Shape;713;p4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31" name="Google Shape;731;p48"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732" name="Google Shape;732;p4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733" name="Google Shape;733;p48"/>
          <p:cNvGrpSpPr/>
          <p:nvPr/>
        </p:nvGrpSpPr>
        <p:grpSpPr>
          <a:xfrm>
            <a:off x="6934200" y="3017520"/>
            <a:ext cx="1911096" cy="1326000"/>
            <a:chOff x="7040880" y="1350438"/>
            <a:chExt cx="1911096" cy="1326000"/>
          </a:xfrm>
        </p:grpSpPr>
        <p:sp>
          <p:nvSpPr>
            <p:cNvPr id="734" name="Google Shape;734;p4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17" name="Google Shape;717;p48"/>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735" name="Google Shape;735;p48"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736" name="Google Shape;736;p48"/>
          <p:cNvGrpSpPr/>
          <p:nvPr/>
        </p:nvGrpSpPr>
        <p:grpSpPr>
          <a:xfrm>
            <a:off x="6595872" y="1353312"/>
            <a:ext cx="1828813" cy="1326000"/>
            <a:chOff x="5943588" y="3017520"/>
            <a:chExt cx="1828813" cy="1326000"/>
          </a:xfrm>
        </p:grpSpPr>
        <p:sp>
          <p:nvSpPr>
            <p:cNvPr id="737" name="Google Shape;737;p4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16" name="Google Shape;716;p4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738" name="Google Shape;738;p48"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739" name="Google Shape;739;p48"/>
          <p:cNvCxnSpPr>
            <a:stCxn id="723" idx="3"/>
            <a:endCxn id="740" idx="0"/>
          </p:cNvCxnSpPr>
          <p:nvPr/>
        </p:nvCxnSpPr>
        <p:spPr>
          <a:xfrm flipH="1">
            <a:off x="3642432" y="2018788"/>
            <a:ext cx="576000" cy="1001100"/>
          </a:xfrm>
          <a:prstGeom prst="bentConnector4">
            <a:avLst>
              <a:gd fmla="val -24803" name="adj1"/>
              <a:gd fmla="val 83111" name="adj2"/>
            </a:avLst>
          </a:prstGeom>
          <a:noFill/>
          <a:ln cap="flat" cmpd="sng" w="19050">
            <a:solidFill>
              <a:srgbClr val="005047"/>
            </a:solidFill>
            <a:prstDash val="dash"/>
            <a:round/>
            <a:headEnd len="med" w="med" type="none"/>
            <a:tailEnd len="med" w="med" type="none"/>
          </a:ln>
        </p:spPr>
      </p:cxnSp>
      <p:grpSp>
        <p:nvGrpSpPr>
          <p:cNvPr id="741" name="Google Shape;741;p48"/>
          <p:cNvGrpSpPr/>
          <p:nvPr/>
        </p:nvGrpSpPr>
        <p:grpSpPr>
          <a:xfrm>
            <a:off x="2727960" y="3019838"/>
            <a:ext cx="1828800" cy="1326000"/>
            <a:chOff x="3657600" y="3019838"/>
            <a:chExt cx="1828800" cy="1326000"/>
          </a:xfrm>
        </p:grpSpPr>
        <p:sp>
          <p:nvSpPr>
            <p:cNvPr id="740" name="Google Shape;740;p48"/>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42" name="Google Shape;742;p48"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743" name="Google Shape;743;p4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744" name="Google Shape;744;p48"/>
          <p:cNvGrpSpPr/>
          <p:nvPr/>
        </p:nvGrpSpPr>
        <p:grpSpPr>
          <a:xfrm>
            <a:off x="4492752" y="1353312"/>
            <a:ext cx="1828800" cy="1326000"/>
            <a:chOff x="3657600" y="3019838"/>
            <a:chExt cx="1828800" cy="1326000"/>
          </a:xfrm>
        </p:grpSpPr>
        <p:sp>
          <p:nvSpPr>
            <p:cNvPr id="745" name="Google Shape;745;p48"/>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46" name="Google Shape;746;p48"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747" name="Google Shape;747;p48"/>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748" name="Google Shape;748;p48"/>
          <p:cNvCxnSpPr>
            <a:endCxn id="743" idx="3"/>
          </p:cNvCxnSpPr>
          <p:nvPr/>
        </p:nvCxnSpPr>
        <p:spPr>
          <a:xfrm rot="5400000">
            <a:off x="4178160" y="3138345"/>
            <a:ext cx="923100" cy="165900"/>
          </a:xfrm>
          <a:prstGeom prst="bentConnector2">
            <a:avLst/>
          </a:prstGeom>
          <a:noFill/>
          <a:ln cap="flat" cmpd="sng" w="19050">
            <a:solidFill>
              <a:srgbClr val="005047"/>
            </a:solidFill>
            <a:prstDash val="dash"/>
            <a:round/>
            <a:headEnd len="med" w="med" type="none"/>
            <a:tailEnd len="med" w="med" type="none"/>
          </a:ln>
        </p:spPr>
      </p:cxnSp>
      <p:cxnSp>
        <p:nvCxnSpPr>
          <p:cNvPr id="749" name="Google Shape;749;p48"/>
          <p:cNvCxnSpPr/>
          <p:nvPr/>
        </p:nvCxnSpPr>
        <p:spPr>
          <a:xfrm rot="5400000">
            <a:off x="6311760" y="3062145"/>
            <a:ext cx="923100" cy="165900"/>
          </a:xfrm>
          <a:prstGeom prst="bentConnector2">
            <a:avLst/>
          </a:prstGeom>
          <a:noFill/>
          <a:ln cap="flat" cmpd="sng" w="19050">
            <a:solidFill>
              <a:srgbClr val="005047"/>
            </a:solidFill>
            <a:prstDash val="dash"/>
            <a:round/>
            <a:headEnd len="med" w="med" type="none"/>
            <a:tailEnd len="med" w="med" type="none"/>
          </a:ln>
        </p:spPr>
      </p:cxnSp>
      <p:sp>
        <p:nvSpPr>
          <p:cNvPr id="750" name="Google Shape;750;p48"/>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51" name="Google Shape;751;p48"/>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52" name="Google Shape;752;p48"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753" name="Google Shape;753;p48"/>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54" name="Google Shape;754;p48"/>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55" name="Google Shape;755;p48"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
        <p:nvSpPr>
          <p:cNvPr id="756" name="Google Shape;756;p48"/>
          <p:cNvSpPr/>
          <p:nvPr/>
        </p:nvSpPr>
        <p:spPr>
          <a:xfrm>
            <a:off x="2724912"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57" name="Google Shape;757;p48"/>
          <p:cNvSpPr txBox="1"/>
          <p:nvPr/>
        </p:nvSpPr>
        <p:spPr>
          <a:xfrm>
            <a:off x="2724912" y="352331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58" name="Google Shape;758;p48" title="hugeicons_task-done-01.png"/>
          <p:cNvPicPr preferRelativeResize="0"/>
          <p:nvPr/>
        </p:nvPicPr>
        <p:blipFill>
          <a:blip r:embed="rId8">
            <a:alphaModFix/>
          </a:blip>
          <a:stretch>
            <a:fillRect/>
          </a:stretch>
        </p:blipFill>
        <p:spPr>
          <a:xfrm>
            <a:off x="3520440" y="3252946"/>
            <a:ext cx="228600" cy="228600"/>
          </a:xfrm>
          <a:prstGeom prst="rect">
            <a:avLst/>
          </a:prstGeom>
          <a:noFill/>
          <a:ln>
            <a:noFill/>
          </a:ln>
        </p:spPr>
      </p:pic>
      <p:sp>
        <p:nvSpPr>
          <p:cNvPr id="759" name="Google Shape;759;p48"/>
          <p:cNvSpPr/>
          <p:nvPr/>
        </p:nvSpPr>
        <p:spPr>
          <a:xfrm>
            <a:off x="448970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60" name="Google Shape;760;p48"/>
          <p:cNvSpPr txBox="1"/>
          <p:nvPr/>
        </p:nvSpPr>
        <p:spPr>
          <a:xfrm>
            <a:off x="448970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61" name="Google Shape;761;p48" title="hugeicons_task-done-01.png"/>
          <p:cNvPicPr preferRelativeResize="0"/>
          <p:nvPr/>
        </p:nvPicPr>
        <p:blipFill>
          <a:blip r:embed="rId8">
            <a:alphaModFix/>
          </a:blip>
          <a:stretch>
            <a:fillRect/>
          </a:stretch>
        </p:blipFill>
        <p:spPr>
          <a:xfrm>
            <a:off x="5285232" y="1561307"/>
            <a:ext cx="228600" cy="228600"/>
          </a:xfrm>
          <a:prstGeom prst="rect">
            <a:avLst/>
          </a:prstGeom>
          <a:noFill/>
          <a:ln>
            <a:noFill/>
          </a:ln>
        </p:spPr>
      </p:pic>
      <p:sp>
        <p:nvSpPr>
          <p:cNvPr id="762" name="Google Shape;762;p48"/>
          <p:cNvSpPr/>
          <p:nvPr/>
        </p:nvSpPr>
        <p:spPr>
          <a:xfrm>
            <a:off x="4828050"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63" name="Google Shape;763;p48"/>
          <p:cNvSpPr txBox="1"/>
          <p:nvPr/>
        </p:nvSpPr>
        <p:spPr>
          <a:xfrm>
            <a:off x="4828032" y="352044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pic>
        <p:nvPicPr>
          <p:cNvPr id="764" name="Google Shape;764;p48" title="hugeicons_chart-down.png"/>
          <p:cNvPicPr preferRelativeResize="0"/>
          <p:nvPr/>
        </p:nvPicPr>
        <p:blipFill>
          <a:blip r:embed="rId9">
            <a:alphaModFix/>
          </a:blip>
          <a:stretch>
            <a:fillRect/>
          </a:stretch>
        </p:blipFill>
        <p:spPr>
          <a:xfrm>
            <a:off x="5660155" y="3246120"/>
            <a:ext cx="228600" cy="228600"/>
          </a:xfrm>
          <a:prstGeom prst="rect">
            <a:avLst/>
          </a:prstGeom>
          <a:noFill/>
          <a:ln>
            <a:noFill/>
          </a:ln>
        </p:spPr>
      </p:pic>
      <p:sp>
        <p:nvSpPr>
          <p:cNvPr id="765" name="Google Shape;765;p48"/>
          <p:cNvSpPr/>
          <p:nvPr/>
        </p:nvSpPr>
        <p:spPr>
          <a:xfrm>
            <a:off x="6592837"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66" name="Google Shape;766;p48"/>
          <p:cNvSpPr txBox="1"/>
          <p:nvPr/>
        </p:nvSpPr>
        <p:spPr>
          <a:xfrm>
            <a:off x="6592824" y="1837944"/>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pic>
        <p:nvPicPr>
          <p:cNvPr id="767" name="Google Shape;767;p48" title="hugeicons_pencil.png"/>
          <p:cNvPicPr preferRelativeResize="0"/>
          <p:nvPr/>
        </p:nvPicPr>
        <p:blipFill>
          <a:blip r:embed="rId10">
            <a:alphaModFix/>
          </a:blip>
          <a:stretch>
            <a:fillRect/>
          </a:stretch>
        </p:blipFill>
        <p:spPr>
          <a:xfrm>
            <a:off x="7388365" y="1563624"/>
            <a:ext cx="228600" cy="2286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4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773" name="Google Shape;773;p49"/>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774" name="Google Shape;774;p4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75" name="Google Shape;775;p4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4.18.7 Practice</a:t>
            </a:r>
            <a:endParaRPr/>
          </a:p>
        </p:txBody>
      </p:sp>
      <p:pic>
        <p:nvPicPr>
          <p:cNvPr descr=" Two students working on laptops while sitting next to a giant stack of books and a graduation cap, representing learning, growth, and preparation for success." id="776" name="Google Shape;776;p49" title="Practice-5.png"/>
          <p:cNvPicPr preferRelativeResize="0"/>
          <p:nvPr/>
        </p:nvPicPr>
        <p:blipFill rotWithShape="1">
          <a:blip r:embed="rId3">
            <a:alphaModFix/>
          </a:blip>
          <a:srcRect b="870" l="-230" r="230" t="-870"/>
          <a:stretch/>
        </p:blipFill>
        <p:spPr>
          <a:xfrm>
            <a:off x="4348900" y="1152475"/>
            <a:ext cx="4886300" cy="32546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cxnSp>
        <p:nvCxnSpPr>
          <p:cNvPr id="781" name="Google Shape;781;p50"/>
          <p:cNvCxnSpPr/>
          <p:nvPr/>
        </p:nvCxnSpPr>
        <p:spPr>
          <a:xfrm flipH="1">
            <a:off x="5715144" y="2018788"/>
            <a:ext cx="466200" cy="1001100"/>
          </a:xfrm>
          <a:prstGeom prst="bentConnector4">
            <a:avLst>
              <a:gd fmla="val -51078" name="adj1"/>
              <a:gd fmla="val 83111" name="adj2"/>
            </a:avLst>
          </a:prstGeom>
          <a:noFill/>
          <a:ln cap="flat" cmpd="sng" w="19050">
            <a:solidFill>
              <a:srgbClr val="005047"/>
            </a:solidFill>
            <a:prstDash val="dash"/>
            <a:round/>
            <a:headEnd len="med" w="med" type="none"/>
            <a:tailEnd len="med" w="med" type="none"/>
          </a:ln>
        </p:spPr>
      </p:cxnSp>
      <p:cxnSp>
        <p:nvCxnSpPr>
          <p:cNvPr id="782" name="Google Shape;782;p50"/>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783" name="Google Shape;783;p5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784" name="Google Shape;784;p50"/>
          <p:cNvCxnSpPr>
            <a:stCxn id="785" idx="2"/>
            <a:endCxn id="786"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787" name="Google Shape;787;p50"/>
          <p:cNvCxnSpPr>
            <a:stCxn id="788" idx="3"/>
            <a:endCxn id="789" idx="3"/>
          </p:cNvCxnSpPr>
          <p:nvPr/>
        </p:nvCxnSpPr>
        <p:spPr>
          <a:xfrm>
            <a:off x="8424672" y="2022594"/>
            <a:ext cx="338400" cy="1657800"/>
          </a:xfrm>
          <a:prstGeom prst="bentConnector3">
            <a:avLst>
              <a:gd fmla="val 170347" name="adj1"/>
            </a:avLst>
          </a:prstGeom>
          <a:noFill/>
          <a:ln cap="flat" cmpd="sng" w="19050">
            <a:solidFill>
              <a:srgbClr val="005047"/>
            </a:solidFill>
            <a:prstDash val="dash"/>
            <a:round/>
            <a:headEnd len="med" w="med" type="none"/>
            <a:tailEnd len="med" w="med" type="none"/>
          </a:ln>
        </p:spPr>
      </p:cxnSp>
      <p:sp>
        <p:nvSpPr>
          <p:cNvPr id="790" name="Google Shape;790;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791" name="Google Shape;791;p50"/>
          <p:cNvGrpSpPr/>
          <p:nvPr/>
        </p:nvGrpSpPr>
        <p:grpSpPr>
          <a:xfrm>
            <a:off x="624840" y="3019838"/>
            <a:ext cx="1828800" cy="1326000"/>
            <a:chOff x="1371600" y="3019838"/>
            <a:chExt cx="1828800" cy="1326000"/>
          </a:xfrm>
        </p:grpSpPr>
        <p:sp>
          <p:nvSpPr>
            <p:cNvPr id="786" name="Google Shape;786;p50"/>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2" name="Google Shape;792;p50"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793" name="Google Shape;793;p50"/>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794" name="Google Shape;794;p50"/>
          <p:cNvGrpSpPr/>
          <p:nvPr/>
        </p:nvGrpSpPr>
        <p:grpSpPr>
          <a:xfrm>
            <a:off x="2389632" y="1355788"/>
            <a:ext cx="1828806" cy="1326000"/>
            <a:chOff x="2523744" y="1355788"/>
            <a:chExt cx="1828806" cy="1326000"/>
          </a:xfrm>
        </p:grpSpPr>
        <p:sp>
          <p:nvSpPr>
            <p:cNvPr id="795" name="Google Shape;795;p50"/>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6" name="Google Shape;796;p50"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797" name="Google Shape;797;p50"/>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798" name="Google Shape;798;p50"/>
          <p:cNvGrpSpPr/>
          <p:nvPr/>
        </p:nvGrpSpPr>
        <p:grpSpPr>
          <a:xfrm>
            <a:off x="4831080" y="3017520"/>
            <a:ext cx="1828818" cy="1326000"/>
            <a:chOff x="4791438" y="1353312"/>
            <a:chExt cx="1828818" cy="1326000"/>
          </a:xfrm>
        </p:grpSpPr>
        <p:sp>
          <p:nvSpPr>
            <p:cNvPr id="799" name="Google Shape;799;p50"/>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800" name="Google Shape;800;p50"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801" name="Google Shape;801;p50"/>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802" name="Google Shape;802;p50"/>
          <p:cNvGrpSpPr/>
          <p:nvPr/>
        </p:nvGrpSpPr>
        <p:grpSpPr>
          <a:xfrm>
            <a:off x="284150" y="1354300"/>
            <a:ext cx="1831162" cy="1329000"/>
            <a:chOff x="207950" y="1354300"/>
            <a:chExt cx="1831162" cy="1329000"/>
          </a:xfrm>
        </p:grpSpPr>
        <p:sp>
          <p:nvSpPr>
            <p:cNvPr id="785" name="Google Shape;785;p50"/>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803" name="Google Shape;803;p50"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804" name="Google Shape;804;p50"/>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805" name="Google Shape;805;p50"/>
          <p:cNvGrpSpPr/>
          <p:nvPr/>
        </p:nvGrpSpPr>
        <p:grpSpPr>
          <a:xfrm>
            <a:off x="6934200" y="3017520"/>
            <a:ext cx="1911096" cy="1326000"/>
            <a:chOff x="7040880" y="1350438"/>
            <a:chExt cx="1911096" cy="1326000"/>
          </a:xfrm>
        </p:grpSpPr>
        <p:sp>
          <p:nvSpPr>
            <p:cNvPr id="806" name="Google Shape;806;p50"/>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89" name="Google Shape;789;p50"/>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807" name="Google Shape;807;p50"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808" name="Google Shape;808;p50"/>
          <p:cNvGrpSpPr/>
          <p:nvPr/>
        </p:nvGrpSpPr>
        <p:grpSpPr>
          <a:xfrm>
            <a:off x="6595872" y="1353312"/>
            <a:ext cx="1828813" cy="1326000"/>
            <a:chOff x="5943588" y="3017520"/>
            <a:chExt cx="1828813" cy="1326000"/>
          </a:xfrm>
        </p:grpSpPr>
        <p:sp>
          <p:nvSpPr>
            <p:cNvPr id="809" name="Google Shape;809;p50"/>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88" name="Google Shape;788;p50"/>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810" name="Google Shape;810;p50"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811" name="Google Shape;811;p50"/>
          <p:cNvCxnSpPr>
            <a:stCxn id="795" idx="3"/>
            <a:endCxn id="812" idx="0"/>
          </p:cNvCxnSpPr>
          <p:nvPr/>
        </p:nvCxnSpPr>
        <p:spPr>
          <a:xfrm flipH="1">
            <a:off x="3642432" y="2018788"/>
            <a:ext cx="576000" cy="1001100"/>
          </a:xfrm>
          <a:prstGeom prst="bentConnector4">
            <a:avLst>
              <a:gd fmla="val -24803" name="adj1"/>
              <a:gd fmla="val 83111" name="adj2"/>
            </a:avLst>
          </a:prstGeom>
          <a:noFill/>
          <a:ln cap="flat" cmpd="sng" w="19050">
            <a:solidFill>
              <a:srgbClr val="005047"/>
            </a:solidFill>
            <a:prstDash val="dash"/>
            <a:round/>
            <a:headEnd len="med" w="med" type="none"/>
            <a:tailEnd len="med" w="med" type="none"/>
          </a:ln>
        </p:spPr>
      </p:cxnSp>
      <p:grpSp>
        <p:nvGrpSpPr>
          <p:cNvPr id="813" name="Google Shape;813;p50"/>
          <p:cNvGrpSpPr/>
          <p:nvPr/>
        </p:nvGrpSpPr>
        <p:grpSpPr>
          <a:xfrm>
            <a:off x="2727960" y="3019838"/>
            <a:ext cx="1828800" cy="1326000"/>
            <a:chOff x="3657600" y="3019838"/>
            <a:chExt cx="1828800" cy="1326000"/>
          </a:xfrm>
        </p:grpSpPr>
        <p:sp>
          <p:nvSpPr>
            <p:cNvPr id="812" name="Google Shape;812;p50"/>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814" name="Google Shape;814;p50"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815" name="Google Shape;815;p50"/>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816" name="Google Shape;816;p50"/>
          <p:cNvGrpSpPr/>
          <p:nvPr/>
        </p:nvGrpSpPr>
        <p:grpSpPr>
          <a:xfrm>
            <a:off x="4492752" y="1353312"/>
            <a:ext cx="1828800" cy="1326000"/>
            <a:chOff x="3657600" y="3019838"/>
            <a:chExt cx="1828800" cy="1326000"/>
          </a:xfrm>
        </p:grpSpPr>
        <p:sp>
          <p:nvSpPr>
            <p:cNvPr id="817" name="Google Shape;817;p50"/>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818" name="Google Shape;818;p50"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819" name="Google Shape;819;p50"/>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820" name="Google Shape;820;p50"/>
          <p:cNvCxnSpPr>
            <a:endCxn id="815" idx="3"/>
          </p:cNvCxnSpPr>
          <p:nvPr/>
        </p:nvCxnSpPr>
        <p:spPr>
          <a:xfrm rot="5400000">
            <a:off x="4178160" y="3138345"/>
            <a:ext cx="923100" cy="165900"/>
          </a:xfrm>
          <a:prstGeom prst="bentConnector2">
            <a:avLst/>
          </a:prstGeom>
          <a:noFill/>
          <a:ln cap="flat" cmpd="sng" w="19050">
            <a:solidFill>
              <a:srgbClr val="005047"/>
            </a:solidFill>
            <a:prstDash val="dash"/>
            <a:round/>
            <a:headEnd len="med" w="med" type="none"/>
            <a:tailEnd len="med" w="med" type="none"/>
          </a:ln>
        </p:spPr>
      </p:cxnSp>
      <p:cxnSp>
        <p:nvCxnSpPr>
          <p:cNvPr id="821" name="Google Shape;821;p50"/>
          <p:cNvCxnSpPr/>
          <p:nvPr/>
        </p:nvCxnSpPr>
        <p:spPr>
          <a:xfrm rot="5400000">
            <a:off x="6311760" y="3062145"/>
            <a:ext cx="923100" cy="165900"/>
          </a:xfrm>
          <a:prstGeom prst="bentConnector2">
            <a:avLst/>
          </a:prstGeom>
          <a:noFill/>
          <a:ln cap="flat" cmpd="sng" w="19050">
            <a:solidFill>
              <a:srgbClr val="005047"/>
            </a:solidFill>
            <a:prstDash val="dash"/>
            <a:round/>
            <a:headEnd len="med" w="med" type="none"/>
            <a:tailEnd len="med" w="med" type="none"/>
          </a:ln>
        </p:spPr>
      </p:cxnSp>
      <p:sp>
        <p:nvSpPr>
          <p:cNvPr id="822" name="Google Shape;822;p50"/>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23" name="Google Shape;823;p50"/>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824" name="Google Shape;824;p50"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825" name="Google Shape;825;p50"/>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26" name="Google Shape;826;p50"/>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827" name="Google Shape;827;p50"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
        <p:nvSpPr>
          <p:cNvPr id="828" name="Google Shape;828;p50"/>
          <p:cNvSpPr/>
          <p:nvPr/>
        </p:nvSpPr>
        <p:spPr>
          <a:xfrm>
            <a:off x="2724912"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29" name="Google Shape;829;p50"/>
          <p:cNvSpPr txBox="1"/>
          <p:nvPr/>
        </p:nvSpPr>
        <p:spPr>
          <a:xfrm>
            <a:off x="2724912" y="352331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830" name="Google Shape;830;p50" title="hugeicons_task-done-01.png"/>
          <p:cNvPicPr preferRelativeResize="0"/>
          <p:nvPr/>
        </p:nvPicPr>
        <p:blipFill>
          <a:blip r:embed="rId8">
            <a:alphaModFix/>
          </a:blip>
          <a:stretch>
            <a:fillRect/>
          </a:stretch>
        </p:blipFill>
        <p:spPr>
          <a:xfrm>
            <a:off x="3520440" y="3252946"/>
            <a:ext cx="228600" cy="228600"/>
          </a:xfrm>
          <a:prstGeom prst="rect">
            <a:avLst/>
          </a:prstGeom>
          <a:noFill/>
          <a:ln>
            <a:noFill/>
          </a:ln>
        </p:spPr>
      </p:pic>
      <p:sp>
        <p:nvSpPr>
          <p:cNvPr id="831" name="Google Shape;831;p50"/>
          <p:cNvSpPr/>
          <p:nvPr/>
        </p:nvSpPr>
        <p:spPr>
          <a:xfrm>
            <a:off x="448970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32" name="Google Shape;832;p50"/>
          <p:cNvSpPr txBox="1"/>
          <p:nvPr/>
        </p:nvSpPr>
        <p:spPr>
          <a:xfrm>
            <a:off x="448970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833" name="Google Shape;833;p50" title="hugeicons_task-done-01.png"/>
          <p:cNvPicPr preferRelativeResize="0"/>
          <p:nvPr/>
        </p:nvPicPr>
        <p:blipFill>
          <a:blip r:embed="rId8">
            <a:alphaModFix/>
          </a:blip>
          <a:stretch>
            <a:fillRect/>
          </a:stretch>
        </p:blipFill>
        <p:spPr>
          <a:xfrm>
            <a:off x="5285232" y="1561307"/>
            <a:ext cx="228600" cy="228600"/>
          </a:xfrm>
          <a:prstGeom prst="rect">
            <a:avLst/>
          </a:prstGeom>
          <a:noFill/>
          <a:ln>
            <a:noFill/>
          </a:ln>
        </p:spPr>
      </p:pic>
      <p:sp>
        <p:nvSpPr>
          <p:cNvPr id="834" name="Google Shape;834;p50"/>
          <p:cNvSpPr/>
          <p:nvPr/>
        </p:nvSpPr>
        <p:spPr>
          <a:xfrm>
            <a:off x="4828050"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35" name="Google Shape;835;p50"/>
          <p:cNvSpPr txBox="1"/>
          <p:nvPr/>
        </p:nvSpPr>
        <p:spPr>
          <a:xfrm>
            <a:off x="4828032" y="352044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pic>
        <p:nvPicPr>
          <p:cNvPr id="836" name="Google Shape;836;p50" title="hugeicons_chart-down.png"/>
          <p:cNvPicPr preferRelativeResize="0"/>
          <p:nvPr/>
        </p:nvPicPr>
        <p:blipFill>
          <a:blip r:embed="rId9">
            <a:alphaModFix/>
          </a:blip>
          <a:stretch>
            <a:fillRect/>
          </a:stretch>
        </p:blipFill>
        <p:spPr>
          <a:xfrm>
            <a:off x="5660155" y="3246120"/>
            <a:ext cx="228600" cy="228600"/>
          </a:xfrm>
          <a:prstGeom prst="rect">
            <a:avLst/>
          </a:prstGeom>
          <a:noFill/>
          <a:ln>
            <a:noFill/>
          </a:ln>
        </p:spPr>
      </p:pic>
      <p:sp>
        <p:nvSpPr>
          <p:cNvPr id="837" name="Google Shape;837;p50"/>
          <p:cNvSpPr/>
          <p:nvPr/>
        </p:nvSpPr>
        <p:spPr>
          <a:xfrm>
            <a:off x="6592837"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38" name="Google Shape;838;p50"/>
          <p:cNvSpPr txBox="1"/>
          <p:nvPr/>
        </p:nvSpPr>
        <p:spPr>
          <a:xfrm>
            <a:off x="6592824" y="1837944"/>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pic>
        <p:nvPicPr>
          <p:cNvPr id="839" name="Google Shape;839;p50" title="hugeicons_pencil.png"/>
          <p:cNvPicPr preferRelativeResize="0"/>
          <p:nvPr/>
        </p:nvPicPr>
        <p:blipFill>
          <a:blip r:embed="rId10">
            <a:alphaModFix/>
          </a:blip>
          <a:stretch>
            <a:fillRect/>
          </a:stretch>
        </p:blipFill>
        <p:spPr>
          <a:xfrm>
            <a:off x="7388365" y="1563624"/>
            <a:ext cx="228600" cy="228600"/>
          </a:xfrm>
          <a:prstGeom prst="rect">
            <a:avLst/>
          </a:prstGeom>
          <a:noFill/>
          <a:ln>
            <a:noFill/>
          </a:ln>
        </p:spPr>
      </p:pic>
      <p:sp>
        <p:nvSpPr>
          <p:cNvPr id="840" name="Google Shape;840;p50"/>
          <p:cNvSpPr/>
          <p:nvPr/>
        </p:nvSpPr>
        <p:spPr>
          <a:xfrm>
            <a:off x="6931153"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41" name="Google Shape;841;p50"/>
          <p:cNvSpPr txBox="1"/>
          <p:nvPr/>
        </p:nvSpPr>
        <p:spPr>
          <a:xfrm>
            <a:off x="6931152" y="3523314"/>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842" name="Google Shape;842;p50" title="hugeicons_centralized.png"/>
          <p:cNvPicPr preferRelativeResize="0"/>
          <p:nvPr/>
        </p:nvPicPr>
        <p:blipFill>
          <a:blip r:embed="rId11">
            <a:alphaModFix/>
          </a:blip>
          <a:stretch>
            <a:fillRect/>
          </a:stretch>
        </p:blipFill>
        <p:spPr>
          <a:xfrm>
            <a:off x="7735825" y="3248995"/>
            <a:ext cx="228600" cy="2286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5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848" name="Google Shape;848;p51"/>
          <p:cNvSpPr txBox="1"/>
          <p:nvPr>
            <p:ph idx="1" type="body"/>
          </p:nvPr>
        </p:nvSpPr>
        <p:spPr>
          <a:xfrm>
            <a:off x="311700" y="1152475"/>
            <a:ext cx="3519300" cy="3447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P</a:t>
            </a:r>
            <a:r>
              <a:rPr lang="en"/>
              <a:t>ick one of the sequences and write an equation for the nth term.</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rPr lang="en"/>
              <a:t>C: 1, 2, 4, 8, 16, . .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rPr lang="en"/>
              <a:t>E: 20, 13, 6, –1, –8, . . .</a:t>
            </a:r>
            <a:endParaRPr/>
          </a:p>
          <a:p>
            <a:pPr indent="0" lvl="0" marL="0" rtl="0" algn="l">
              <a:lnSpc>
                <a:spcPct val="100000"/>
              </a:lnSpc>
              <a:spcBef>
                <a:spcPts val="1200"/>
              </a:spcBef>
              <a:spcAft>
                <a:spcPts val="1200"/>
              </a:spcAft>
              <a:buNone/>
            </a:pPr>
            <a:r>
              <a:t/>
            </a:r>
            <a:endParaRPr/>
          </a:p>
        </p:txBody>
      </p:sp>
      <p:sp>
        <p:nvSpPr>
          <p:cNvPr id="849" name="Google Shape;849;p5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850" name="Google Shape;850;p5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 The nth Term of a Sequence</a:t>
            </a:r>
            <a:endParaRPr/>
          </a:p>
        </p:txBody>
      </p:sp>
      <p:pic>
        <p:nvPicPr>
          <p:cNvPr descr="A yellow box with blue text that reads: You’ve written linear and exponential equations before; arithmetic and geometric sequences are special cases with limited inputs, " id="851" name="Google Shape;851;p51" title="ChatGPT Image Aug 6, 2025, 12_49_43 PM.png"/>
          <p:cNvPicPr preferRelativeResize="0"/>
          <p:nvPr/>
        </p:nvPicPr>
        <p:blipFill>
          <a:blip r:embed="rId3">
            <a:alphaModFix/>
          </a:blip>
          <a:stretch>
            <a:fillRect/>
          </a:stretch>
        </p:blipFill>
        <p:spPr>
          <a:xfrm>
            <a:off x="4338950" y="505450"/>
            <a:ext cx="3944650" cy="39446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857" name="Google Shape;857;p52"/>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858" name="Google Shape;858;p5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859" name="Google Shape;859;p5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4.18: The nth Term of a Sequence </a:t>
            </a:r>
            <a:endParaRPr/>
          </a:p>
        </p:txBody>
      </p:sp>
      <p:graphicFrame>
        <p:nvGraphicFramePr>
          <p:cNvPr id="860" name="Google Shape;860;p52"/>
          <p:cNvGraphicFramePr/>
          <p:nvPr/>
        </p:nvGraphicFramePr>
        <p:xfrm>
          <a:off x="311700" y="1764100"/>
          <a:ext cx="3000000" cy="3000000"/>
        </p:xfrm>
        <a:graphic>
          <a:graphicData uri="http://schemas.openxmlformats.org/drawingml/2006/table">
            <a:tbl>
              <a:tblPr>
                <a:noFill/>
                <a:tableStyleId>{131313A7-9279-485C-8846-CCED6F54E348}</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the nth term.</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Find terms of sequences directly.</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why different equations can represent the same sequence.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