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7EABEDB-D553-4299-A2CC-8BF9E4B5F36B}">
  <a:tblStyle styleId="{D7EABEDB-D553-4299-A2CC-8BF9E4B5F36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openstax-alg1-unit-5-spn-vocabulary-flash-cards/?funnelUUID=843344fe-e0c0-4655-9d32-738b38cba410" TargetMode="External"/><Relationship Id="rId4" Type="http://schemas.openxmlformats.org/officeDocument/2006/relationships/hyperlink" Target="https://quizlet.com/881507407/openstax-alg1-unit-5-vocabulary-flash-cards/?funnelUUID=0566ee8a-3ce4-461f-bb1c-4890c6b24b15"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quizlet.com/vi/932127581/automaticity-cards-squares-square-roots-flash-cards/?i=5eauv9&amp;x=1jqt" TargetMode="External"/><Relationship Id="rId3" Type="http://schemas.openxmlformats.org/officeDocument/2006/relationships/hyperlink" Target="https://quizlet.com/932550656"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lesson explores the meaning of rational exponents. Students begin reviewing how to simplify numbers using radicals with given roots. They start with square roots and perfect squares and move to make conclusions about cubed roots.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the following activities, students work to write radicals as terms with rational exponents and vice versa. They then work to apply the properties for exponents to terms that include rational exponents. In the cool-down, students also revisit negative exponents when exploring how properties work with rational exponents.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A11(B) simplify numeric and algebraic expressions using the laws of exponents, including integral and rational exponents.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5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5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spcBef>
                <a:spcPts val="200"/>
              </a:spcBef>
              <a:spcAft>
                <a:spcPts val="0"/>
              </a:spcAft>
              <a:buNone/>
            </a:pPr>
            <a:r>
              <a:t/>
            </a:r>
            <a:endParaRPr sz="1300">
              <a:solidFill>
                <a:schemeClr val="dk1"/>
              </a:solidFill>
              <a:latin typeface="Calibri"/>
              <a:ea typeface="Calibri"/>
              <a:cs typeface="Calibri"/>
              <a:sym typeface="Calibri"/>
            </a:endParaRPr>
          </a:p>
          <a:p>
            <a:pPr indent="0" lvl="0" marL="0" rtl="0" algn="l">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reviews perfect squares and square roots and begins to elicit the idea of higher powers and the </a:t>
            </a:r>
            <a:r>
              <a:rPr i="1" lang="en" sz="1300">
                <a:solidFill>
                  <a:schemeClr val="dk1"/>
                </a:solidFill>
                <a:latin typeface="Calibri"/>
                <a:ea typeface="Calibri"/>
                <a:cs typeface="Calibri"/>
                <a:sym typeface="Calibri"/>
              </a:rPr>
              <a:t>n</a:t>
            </a:r>
            <a:r>
              <a:rPr baseline="30000" lang="en" sz="1300">
                <a:solidFill>
                  <a:schemeClr val="dk1"/>
                </a:solidFill>
                <a:latin typeface="Calibri"/>
                <a:ea typeface="Calibri"/>
                <a:cs typeface="Calibri"/>
                <a:sym typeface="Calibri"/>
              </a:rPr>
              <a:t>th</a:t>
            </a:r>
            <a:r>
              <a:rPr lang="en" sz="1300">
                <a:solidFill>
                  <a:schemeClr val="dk1"/>
                </a:solidFill>
                <a:latin typeface="Calibri"/>
                <a:ea typeface="Calibri"/>
                <a:cs typeface="Calibri"/>
                <a:sym typeface="Calibri"/>
              </a:rPr>
              <a:t> root.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Arrange students in groups of 2.</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16</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16</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Since 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 𑇐 4 = 16 and √16 = 4, then </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√(4</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 Notice that the root and exponents are the same and simplify to leave the integer (base) only.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80"/>
              </a:spcAft>
              <a:buNone/>
            </a:pPr>
            <a:r>
              <a:rPr lang="en" sz="1300">
                <a:solidFill>
                  <a:schemeClr val="dk1"/>
                </a:solidFill>
                <a:latin typeface="Calibri"/>
                <a:ea typeface="Calibri"/>
                <a:cs typeface="Calibri"/>
                <a:sym typeface="Calibri"/>
              </a:rPr>
              <a:t>If time allows, continue to give more examples where the exponent and index of the root are the same. Ask students to come up with a rule or pattern.</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prompts students to explore the parts of a radical as well as radicals with indexes above 2. Students may need a review of what an exponent does to a value, especially with negative numbers involved.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Arrange students into groups of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result is – 8. 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result is 16. At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result is – 32.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answers are positive when the power is even.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answers are </a:t>
            </a:r>
            <a:r>
              <a:rPr lang="en" sz="1300">
                <a:solidFill>
                  <a:schemeClr val="dk1"/>
                </a:solidFill>
                <a:latin typeface="Calibri"/>
                <a:ea typeface="Calibri"/>
                <a:cs typeface="Calibri"/>
                <a:sym typeface="Calibri"/>
              </a:rPr>
              <a:t>negative</a:t>
            </a:r>
            <a:r>
              <a:rPr lang="en" sz="1300">
                <a:solidFill>
                  <a:schemeClr val="dk1"/>
                </a:solidFill>
                <a:latin typeface="Calibri"/>
                <a:ea typeface="Calibri"/>
                <a:cs typeface="Calibri"/>
                <a:sym typeface="Calibri"/>
              </a:rPr>
              <a:t> when the power is odd.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⁴√81 = 3</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 – 32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Time permitting, ask students: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Could we have an even root of a negative number? We know that the square root of a negative number is not a real number. The same is true for any even root. Even roots of negative numbers are not real numbers. Odd roots of negative numbers are real numbers.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have trouble with multiplication of the negative signs and the rules associated with it. If needed, add another column to the table for students to allow them to expand each term to find the answer, and then take the root.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how they arrived at their 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Think about what number is used as a factor 3 times to get –27. Watch the signs of the factor.</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Think about what number is used as a factor 3 times to get –27.</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 3) × (– 3) × (– 3) = – 27, so ³√(–27) = – 3.</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would be the result of dividing –27 by 3. Think about what number is used as a factor 3 times to get –27.</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the vocabulary associated with the parts of a radical.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simplifying radicals, remind students to think about which number will be used as a factor the number of times indicated by the index to get the number under the radical.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index is odd, the root is allowed to be negative. When the index is even, the root cannot be negative.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1200"/>
              </a:spcAft>
              <a:buNone/>
            </a:pP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write radicals as terms with rational exponents and vice versa.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into groups of 2.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1/8</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2/3</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5/11</a:t>
            </a:r>
            <a:endParaRPr baseline="30000" sz="1300">
              <a:solidFill>
                <a:schemeClr val="dk1"/>
              </a:solidFill>
              <a:latin typeface="Calibri"/>
              <a:ea typeface="Calibri"/>
              <a:cs typeface="Calibri"/>
              <a:sym typeface="Calibri"/>
            </a:endParaRPr>
          </a:p>
          <a:p>
            <a:pPr indent="0" lvl="0" marL="0" rtl="0" algn="l">
              <a:spcBef>
                <a:spcPts val="80"/>
              </a:spcBef>
              <a:spcAft>
                <a:spcPts val="0"/>
              </a:spcAft>
              <a:buNone/>
            </a:pPr>
            <a:r>
              <a:t/>
            </a:r>
            <a:endParaRPr baseline="30000"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are on the next slide.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b35abc32d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b35abc32d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√𝑥 or √𝑥</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√𝑥</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4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writing radicals as terms with rational exponents, it is important that the rational exponent has the original power on the top of the fraction and the index/root on the bottom. A graphic organizer can help students as a reference for this.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pairs to share their answers. Allow students to make their own examples and then trade with other partner groups if time allows.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First, have each pair write an example as a radical and switch with another pair. Then each pair writes the term with the rational exponent that matches their radical. Next, have each pair write a term with a rational exponent and then switch with another pair. Each pair writes the term as a radical.</a:t>
            </a:r>
            <a:endParaRPr sz="1300">
              <a:solidFill>
                <a:schemeClr val="dk1"/>
              </a:solidFill>
              <a:latin typeface="Calibri"/>
              <a:ea typeface="Calibri"/>
              <a:cs typeface="Calibri"/>
              <a:sym typeface="Calibri"/>
            </a:endParaRPr>
          </a:p>
          <a:p>
            <a:pPr indent="0" lvl="0" marL="0" rtl="0" algn="l">
              <a:spcBef>
                <a:spcPts val="0"/>
              </a:spcBef>
              <a:spcAft>
                <a:spcPts val="8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10 is the root, not a coefficient.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fraction should be the exponent.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7 is the exponent, and the 10 is the index.</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exponent gets written over the root.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0" name="Google Shape;25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writing radicals as a term with a rational exponent, the exponent becomes the numerator of the fraction in the exponent, the root or index.</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example above the gray box, the 2 is the exponent and becomes the top of the fraction. The 5 is the index and becomes the bottom of the fraction.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¾</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2/3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4/3</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−6/5</a:t>
            </a:r>
            <a:r>
              <a:rPr lang="en" sz="1300">
                <a:solidFill>
                  <a:schemeClr val="dk1"/>
                </a:solidFill>
                <a:latin typeface="Calibri"/>
                <a:ea typeface="Calibri"/>
                <a:cs typeface="Calibri"/>
                <a:sym typeface="Calibri"/>
              </a:rPr>
              <a:t> or 1/𝑥</a:t>
            </a:r>
            <a:r>
              <a:rPr baseline="30000" lang="en" sz="1300">
                <a:solidFill>
                  <a:schemeClr val="dk1"/>
                </a:solidFill>
                <a:latin typeface="Calibri"/>
                <a:ea typeface="Calibri"/>
                <a:cs typeface="Calibri"/>
                <a:sym typeface="Calibri"/>
              </a:rPr>
              <a:t>6/5</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−1/3</a:t>
            </a:r>
            <a:r>
              <a:rPr lang="en" sz="1300">
                <a:solidFill>
                  <a:schemeClr val="dk1"/>
                </a:solidFill>
                <a:latin typeface="Calibri"/>
                <a:ea typeface="Calibri"/>
                <a:cs typeface="Calibri"/>
                <a:sym typeface="Calibri"/>
              </a:rPr>
              <a:t> or 1/𝑥</a:t>
            </a:r>
            <a:r>
              <a:rPr baseline="30000" lang="en" sz="1300">
                <a:solidFill>
                  <a:schemeClr val="dk1"/>
                </a:solidFill>
                <a:latin typeface="Calibri"/>
                <a:ea typeface="Calibri"/>
                <a:cs typeface="Calibri"/>
                <a:sym typeface="Calibri"/>
              </a:rPr>
              <a:t>1/3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interpret rational exponents, refer back to the properties of exponents in the prior lesson. Help students understand the properties are the same, but now we are applying them to fractional values as well as integers. Students may also need additional support working with operations with fractions. Remember, too, there is a set of Automaticity Cards that you may wish to use with students to help develop their fluency with </a:t>
            </a:r>
            <a:r>
              <a:rPr lang="en" sz="1300" u="sng">
                <a:solidFill>
                  <a:schemeClr val="hlink"/>
                </a:solidFill>
                <a:latin typeface="Calibri"/>
                <a:ea typeface="Calibri"/>
                <a:cs typeface="Calibri"/>
                <a:sym typeface="Calibri"/>
                <a:hlinkClick r:id="rId2"/>
              </a:rPr>
              <a:t>perfect squares</a:t>
            </a:r>
            <a:r>
              <a:rPr lang="en" sz="1300">
                <a:solidFill>
                  <a:schemeClr val="dk1"/>
                </a:solidFill>
                <a:latin typeface="Calibri"/>
                <a:ea typeface="Calibri"/>
                <a:cs typeface="Calibri"/>
                <a:sym typeface="Calibri"/>
              </a:rPr>
              <a:t> or recognizing </a:t>
            </a:r>
            <a:r>
              <a:rPr lang="en" sz="1300" u="sng">
                <a:solidFill>
                  <a:schemeClr val="hlink"/>
                </a:solidFill>
                <a:latin typeface="Calibri"/>
                <a:ea typeface="Calibri"/>
                <a:cs typeface="Calibri"/>
                <a:sym typeface="Calibri"/>
                <a:hlinkClick r:id="rId3"/>
              </a:rPr>
              <a:t>doubles &amp; halves</a:t>
            </a:r>
            <a:r>
              <a:rPr lang="en" sz="1300">
                <a:solidFill>
                  <a:schemeClr val="dk1"/>
                </a:solidFill>
                <a:latin typeface="Calibri"/>
                <a:ea typeface="Calibri"/>
                <a:cs typeface="Calibri"/>
                <a:sym typeface="Calibri"/>
              </a:rPr>
              <a:t>. More information about the Automaticity Cards and developing fluency is located in the Course Design section of the Appendix on the Unit Sequence and Resources page.</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2" name="Google Shape;302;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exponent properties they reviewed in the prior lesson are still relevant and true. In the prior lesson they practiced the properties using exponents that were integers, but in this lesson, they used these properties with fractional powers! Nothing changes - the exponents just look a little different.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writing radicals as terms with rational exponents, it is important that the rational exponent has the original power on the top of the fraction and the index/root on the bottom.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needed, have students create a graphic organizer containing all of the exponent properties that they can use as a reference (see Lesson Synthesis slide from prior lesson). Be sure to have them add the information regarding how to write radicals as terms with rational exponents (see activities 2 and 3 from this lesson).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Parallel the synthesis from the previous lesson and have students participate in a Quiz-Quiz-Trade activity.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First, have each pair write an example as a radical and switch with another pair. Then each pair writes the term with the rational exponent that matches their radical.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Next, have each pair write a term with a rational exponent and then switch with another pair. Each pair writes the term as a radical.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Be sure you have checked each set of questions before beginning the trade part of the activity. Also, it may be helpful to model the type of problem you want students to create prior to having them write one. For example, for the first part, use ⁴√(</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with an answer of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¾</a:t>
            </a:r>
            <a:r>
              <a:rPr i="1" lang="en" sz="1300">
                <a:solidFill>
                  <a:schemeClr val="dk1"/>
                </a:solidFill>
                <a:latin typeface="Times New Roman"/>
                <a:ea typeface="Times New Roman"/>
                <a:cs typeface="Times New Roman"/>
                <a:sym typeface="Times New Roman"/>
              </a:rPr>
              <a:t>y</a:t>
            </a:r>
            <a:r>
              <a:rPr baseline="30000" lang="en" sz="1300">
                <a:solidFill>
                  <a:schemeClr val="dk1"/>
                </a:solidFill>
                <a:latin typeface="Calibri"/>
                <a:ea typeface="Calibri"/>
                <a:cs typeface="Calibri"/>
                <a:sym typeface="Calibri"/>
              </a:rPr>
              <a:t>¼</a:t>
            </a:r>
            <a:r>
              <a:rPr lang="en" sz="1300">
                <a:solidFill>
                  <a:schemeClr val="dk1"/>
                </a:solidFill>
                <a:latin typeface="Calibri"/>
                <a:ea typeface="Calibri"/>
                <a:cs typeface="Calibri"/>
                <a:sym typeface="Calibri"/>
              </a:rPr>
              <a:t>. For the second part, you could use the example of 3</a:t>
            </a:r>
            <a:r>
              <a:rPr i="1" lang="en" sz="1300">
                <a:solidFill>
                  <a:schemeClr val="dk1"/>
                </a:solidFill>
                <a:latin typeface="Times New Roman"/>
                <a:ea typeface="Times New Roman"/>
                <a:cs typeface="Times New Roman"/>
                <a:sym typeface="Times New Roman"/>
              </a:rPr>
              <a:t>z</a:t>
            </a:r>
            <a:r>
              <a:rPr baseline="30000" lang="en" sz="1300">
                <a:solidFill>
                  <a:schemeClr val="dk1"/>
                </a:solidFill>
                <a:latin typeface="Calibri"/>
                <a:ea typeface="Calibri"/>
                <a:cs typeface="Calibri"/>
                <a:sym typeface="Calibri"/>
              </a:rPr>
              <a:t>⅔</a:t>
            </a:r>
            <a:r>
              <a:rPr lang="en" sz="1300">
                <a:solidFill>
                  <a:schemeClr val="dk1"/>
                </a:solidFill>
                <a:latin typeface="Calibri"/>
                <a:ea typeface="Calibri"/>
                <a:cs typeface="Calibri"/>
                <a:sym typeface="Calibri"/>
              </a:rPr>
              <a:t> with an answer of 3</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z</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Time permitting, continue the QQT activity and ask students to create problems that review all of the exponent properties. Add the stipulation that at least one variable must have a fractional exponent, etc.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Quiz-Quiz-Trade protocol</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 pairs take their problems and find another set of partners.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give each other their problems and “Quiz” them … each partner group works out the questions questions given to them and checks their answers. They “Quiz” each other (Hence, Quiz-Quiz.)</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someone doesn’t understand how to work a problem, the partners must explain how to get the correct answer.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partners then “Trade” questions. That means they should not have the original questions they started with - they should have another set of questions!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Repeat the process -  have students find a new set of partners, etc.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 as many rounds as time permits.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0" name="Google Shape;310;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1.png"/><Relationship Id="rId6" Type="http://schemas.openxmlformats.org/officeDocument/2006/relationships/image" Target="../media/image7.png"/><Relationship Id="rId7" Type="http://schemas.openxmlformats.org/officeDocument/2006/relationships/image" Target="../media/image12.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4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22.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36.png"/><Relationship Id="rId5" Type="http://schemas.openxmlformats.org/officeDocument/2006/relationships/image" Target="../media/image3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9.jpg"/><Relationship Id="rId4" Type="http://schemas.openxmlformats.org/officeDocument/2006/relationships/image" Target="../media/image39.png"/><Relationship Id="rId5"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 Id="rId4" Type="http://schemas.openxmlformats.org/officeDocument/2006/relationships/image" Target="../media/image43.png"/><Relationship Id="rId5" Type="http://schemas.openxmlformats.org/officeDocument/2006/relationships/image" Target="../media/image4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37.png"/><Relationship Id="rId6" Type="http://schemas.openxmlformats.org/officeDocument/2006/relationships/image" Target="../media/image29.png"/><Relationship Id="rId7" Type="http://schemas.openxmlformats.org/officeDocument/2006/relationships/image" Target="../media/image4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34.png"/><Relationship Id="rId5"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jpg"/><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9.jp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2.xml"/><Relationship Id="rId3" Type="http://schemas.openxmlformats.org/officeDocument/2006/relationships/image" Target="../media/image3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5 Introduction to Exponential Functions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5.2 Rational Exponents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{D7EABEDB-D553-4299-A2CC-8BF9E4B5F36B}</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178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Simplify radical expressions</a:t>
            </a:r>
            <a:r>
              <a:rPr lang="en">
                <a:solidFill>
                  <a:srgbClr val="F3F3F3"/>
                </a:solidFill>
              </a:rPr>
              <a:t> with even and odd indexes.</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Rewrite expressions with rational exponents</a:t>
            </a:r>
            <a:r>
              <a:rPr lang="en">
                <a:solidFill>
                  <a:srgbClr val="F3F3F3"/>
                </a:solidFill>
              </a:rPr>
              <a:t> as roots. </a:t>
            </a:r>
            <a:endParaRPr>
              <a:solidFill>
                <a:srgbClr val="F3F3F3"/>
              </a:solidFill>
            </a:endParaRPr>
          </a:p>
          <a:p>
            <a:pPr indent="-317500" lvl="0" marL="457200" rtl="0" algn="l">
              <a:lnSpc>
                <a:spcPct val="100000"/>
              </a:lnSpc>
              <a:spcBef>
                <a:spcPts val="1000"/>
              </a:spcBef>
              <a:spcAft>
                <a:spcPts val="0"/>
              </a:spcAft>
              <a:buClr>
                <a:srgbClr val="F3F3F3"/>
              </a:buClr>
              <a:buSzPts val="1400"/>
              <a:buChar char="●"/>
            </a:pPr>
            <a:r>
              <a:rPr b="1" lang="en">
                <a:solidFill>
                  <a:srgbClr val="F3F3F3"/>
                </a:solidFill>
              </a:rPr>
              <a:t>Use properties for</a:t>
            </a:r>
            <a:r>
              <a:rPr lang="en">
                <a:solidFill>
                  <a:srgbClr val="F3F3F3"/>
                </a:solidFill>
              </a:rPr>
              <a:t> exponents </a:t>
            </a:r>
            <a:r>
              <a:rPr b="1" lang="en">
                <a:solidFill>
                  <a:srgbClr val="F3F3F3"/>
                </a:solidFill>
              </a:rPr>
              <a:t>with rational exponents</a:t>
            </a:r>
            <a:r>
              <a:rPr lang="en">
                <a:solidFill>
                  <a:srgbClr val="F3F3F3"/>
                </a:solidFill>
              </a:rPr>
              <a:t>.</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5.2 Rational Exponents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55600" lvl="0" marL="457200" rtl="0" algn="l">
              <a:spcBef>
                <a:spcPts val="1200"/>
              </a:spcBef>
              <a:spcAft>
                <a:spcPts val="0"/>
              </a:spcAft>
              <a:buSzPts val="2000"/>
              <a:buChar char="●"/>
            </a:pPr>
            <a:r>
              <a:rPr b="1" lang="en" sz="2000"/>
              <a:t>Radical 	⎷</a:t>
            </a:r>
            <a:endParaRPr b="1" sz="2000"/>
          </a:p>
          <a:p>
            <a:pPr indent="-330200" lvl="1" marL="914400" rtl="0" algn="l">
              <a:spcBef>
                <a:spcPts val="0"/>
              </a:spcBef>
              <a:spcAft>
                <a:spcPts val="0"/>
              </a:spcAft>
              <a:buSzPts val="1600"/>
              <a:buChar char="○"/>
            </a:pPr>
            <a:r>
              <a:rPr lang="en" sz="1600"/>
              <a:t>The symbol used to represent finding the root of a number or expression.</a:t>
            </a:r>
            <a:endParaRPr i="1" sz="1600"/>
          </a:p>
          <a:p>
            <a:pPr indent="-355600" lvl="0" marL="457200" rtl="0" algn="l">
              <a:spcBef>
                <a:spcPts val="0"/>
              </a:spcBef>
              <a:spcAft>
                <a:spcPts val="0"/>
              </a:spcAft>
              <a:buSzPts val="2000"/>
              <a:buChar char="●"/>
            </a:pPr>
            <a:r>
              <a:rPr b="1" lang="en" sz="2000"/>
              <a:t>Root</a:t>
            </a:r>
            <a:endParaRPr b="1" sz="2000"/>
          </a:p>
          <a:p>
            <a:pPr indent="-330200" lvl="1" marL="914400" rtl="0" algn="l">
              <a:spcBef>
                <a:spcPts val="0"/>
              </a:spcBef>
              <a:spcAft>
                <a:spcPts val="0"/>
              </a:spcAft>
              <a:buSzPts val="1600"/>
              <a:buChar char="○"/>
            </a:pPr>
            <a:r>
              <a:rPr lang="en" sz="1600"/>
              <a:t>value represents a number (</a:t>
            </a:r>
            <a:r>
              <a:rPr i="1" lang="en" sz="1600">
                <a:latin typeface="Times New Roman"/>
                <a:ea typeface="Times New Roman"/>
                <a:cs typeface="Times New Roman"/>
                <a:sym typeface="Times New Roman"/>
              </a:rPr>
              <a:t>y</a:t>
            </a:r>
            <a:r>
              <a:rPr lang="en" sz="1600"/>
              <a:t>), which when multiplied by itself a given number of times (</a:t>
            </a:r>
            <a:r>
              <a:rPr i="1" lang="en" sz="1600">
                <a:latin typeface="Times New Roman"/>
                <a:ea typeface="Times New Roman"/>
                <a:cs typeface="Times New Roman"/>
                <a:sym typeface="Times New Roman"/>
              </a:rPr>
              <a:t>y</a:t>
            </a:r>
            <a:r>
              <a:rPr lang="en" sz="1600"/>
              <a:t> 𑇐 </a:t>
            </a:r>
            <a:r>
              <a:rPr i="1" lang="en" sz="1600">
                <a:latin typeface="Times New Roman"/>
                <a:ea typeface="Times New Roman"/>
                <a:cs typeface="Times New Roman"/>
                <a:sym typeface="Times New Roman"/>
              </a:rPr>
              <a:t>y</a:t>
            </a:r>
            <a:r>
              <a:rPr lang="en" sz="1600"/>
              <a:t> 𑇐 </a:t>
            </a:r>
            <a:r>
              <a:rPr i="1" lang="en" sz="1600">
                <a:latin typeface="Times New Roman"/>
                <a:ea typeface="Times New Roman"/>
                <a:cs typeface="Times New Roman"/>
                <a:sym typeface="Times New Roman"/>
              </a:rPr>
              <a:t>y</a:t>
            </a:r>
            <a:r>
              <a:rPr lang="en" sz="1600"/>
              <a:t> 𑇐 </a:t>
            </a:r>
            <a:r>
              <a:rPr i="1" lang="en" sz="1600">
                <a:latin typeface="Times New Roman"/>
                <a:ea typeface="Times New Roman"/>
                <a:cs typeface="Times New Roman"/>
                <a:sym typeface="Times New Roman"/>
              </a:rPr>
              <a:t>y</a:t>
            </a:r>
            <a:r>
              <a:rPr lang="en" sz="1600"/>
              <a:t> 𑇐 ...), equals </a:t>
            </a:r>
            <a:r>
              <a:rPr i="1" lang="en" sz="1600">
                <a:latin typeface="Times New Roman"/>
                <a:ea typeface="Times New Roman"/>
                <a:cs typeface="Times New Roman"/>
                <a:sym typeface="Times New Roman"/>
              </a:rPr>
              <a:t>x</a:t>
            </a:r>
            <a:r>
              <a:rPr lang="en" sz="1600"/>
              <a:t>, another number.</a:t>
            </a:r>
            <a:endParaRPr sz="1600"/>
          </a:p>
        </p:txBody>
      </p:sp>
      <p:sp>
        <p:nvSpPr>
          <p:cNvPr id="131" name="Google Shape;131;p19"/>
          <p:cNvSpPr txBox="1"/>
          <p:nvPr>
            <p:ph idx="2" type="body"/>
          </p:nvPr>
        </p:nvSpPr>
        <p:spPr>
          <a:xfrm>
            <a:off x="4832400" y="1464525"/>
            <a:ext cx="3999900" cy="31530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Clr>
                <a:srgbClr val="0F6CBF"/>
              </a:buClr>
              <a:buSzPts val="2000"/>
              <a:buChar char="●"/>
            </a:pPr>
            <a:r>
              <a:rPr b="1" lang="en" sz="2000">
                <a:solidFill>
                  <a:srgbClr val="0F6CBF"/>
                </a:solidFill>
              </a:rPr>
              <a:t>Index</a:t>
            </a:r>
            <a:endParaRPr b="1" sz="2000">
              <a:solidFill>
                <a:srgbClr val="0F6CBF"/>
              </a:solidFill>
            </a:endParaRPr>
          </a:p>
          <a:p>
            <a:pPr indent="-330200" lvl="1" marL="914400" rtl="0" algn="l">
              <a:spcBef>
                <a:spcPts val="0"/>
              </a:spcBef>
              <a:spcAft>
                <a:spcPts val="0"/>
              </a:spcAft>
              <a:buSzPts val="1600"/>
              <a:buChar char="○"/>
            </a:pPr>
            <a:r>
              <a:rPr lang="en" sz="1600"/>
              <a:t>The number outside the root of a radical indicating the root. In a radical such as </a:t>
            </a:r>
            <a:r>
              <a:rPr i="1" lang="en" sz="1600">
                <a:latin typeface="Times New Roman"/>
                <a:ea typeface="Times New Roman"/>
                <a:cs typeface="Times New Roman"/>
                <a:sym typeface="Times New Roman"/>
              </a:rPr>
              <a:t>ⁿ</a:t>
            </a:r>
            <a:r>
              <a:rPr lang="en" sz="1600"/>
              <a:t>√</a:t>
            </a:r>
            <a:r>
              <a:rPr i="1" lang="en" sz="1600">
                <a:latin typeface="Times New Roman"/>
                <a:ea typeface="Times New Roman"/>
                <a:cs typeface="Times New Roman"/>
                <a:sym typeface="Times New Roman"/>
              </a:rPr>
              <a:t>x</a:t>
            </a:r>
            <a:r>
              <a:rPr lang="en" sz="1600"/>
              <a:t>, this value is represented by the </a:t>
            </a:r>
            <a:r>
              <a:rPr i="1" lang="en" sz="1600">
                <a:latin typeface="Times New Roman"/>
                <a:ea typeface="Times New Roman"/>
                <a:cs typeface="Times New Roman"/>
                <a:sym typeface="Times New Roman"/>
              </a:rPr>
              <a:t>n</a:t>
            </a:r>
            <a:r>
              <a:rPr lang="en" sz="1600"/>
              <a:t>.</a:t>
            </a:r>
            <a:endParaRPr sz="1600"/>
          </a:p>
          <a:p>
            <a:pPr indent="-355600" lvl="0" marL="457200" rtl="0" algn="l">
              <a:spcBef>
                <a:spcPts val="0"/>
              </a:spcBef>
              <a:spcAft>
                <a:spcPts val="0"/>
              </a:spcAft>
              <a:buClr>
                <a:srgbClr val="F47641"/>
              </a:buClr>
              <a:buSzPts val="2000"/>
              <a:buChar char="●"/>
            </a:pPr>
            <a:r>
              <a:rPr b="1" lang="en" sz="2000">
                <a:solidFill>
                  <a:srgbClr val="F47641"/>
                </a:solidFill>
              </a:rPr>
              <a:t>Radicand</a:t>
            </a:r>
            <a:endParaRPr b="1" sz="2000">
              <a:solidFill>
                <a:srgbClr val="F47641"/>
              </a:solidFill>
            </a:endParaRPr>
          </a:p>
          <a:p>
            <a:pPr indent="-330200" lvl="1" marL="914400" rtl="0" algn="l">
              <a:spcBef>
                <a:spcPts val="0"/>
              </a:spcBef>
              <a:spcAft>
                <a:spcPts val="0"/>
              </a:spcAft>
              <a:buSzPts val="1600"/>
              <a:buChar char="○"/>
            </a:pPr>
            <a:r>
              <a:rPr lang="en" sz="1600"/>
              <a:t>The term under a radical sign. In a radical such as </a:t>
            </a:r>
            <a:r>
              <a:rPr i="1" lang="en" sz="1600">
                <a:latin typeface="Times New Roman"/>
                <a:ea typeface="Times New Roman"/>
                <a:cs typeface="Times New Roman"/>
                <a:sym typeface="Times New Roman"/>
              </a:rPr>
              <a:t>ⁿ</a:t>
            </a:r>
            <a:r>
              <a:rPr lang="en" sz="1600"/>
              <a:t>√</a:t>
            </a:r>
            <a:r>
              <a:rPr i="1" lang="en" sz="1600">
                <a:latin typeface="Times New Roman"/>
                <a:ea typeface="Times New Roman"/>
                <a:cs typeface="Times New Roman"/>
                <a:sym typeface="Times New Roman"/>
              </a:rPr>
              <a:t>x</a:t>
            </a:r>
            <a:r>
              <a:rPr lang="en" sz="1600"/>
              <a:t>, this value is represented by the </a:t>
            </a:r>
            <a:r>
              <a:rPr i="1" lang="en" sz="1600">
                <a:latin typeface="Times New Roman"/>
                <a:ea typeface="Times New Roman"/>
                <a:cs typeface="Times New Roman"/>
                <a:sym typeface="Times New Roman"/>
              </a:rPr>
              <a:t>x</a:t>
            </a:r>
            <a:r>
              <a:rPr lang="en" sz="1600"/>
              <a:t>.</a:t>
            </a:r>
            <a:endParaRPr/>
          </a:p>
        </p:txBody>
      </p:sp>
      <p:pic>
        <p:nvPicPr>
          <p:cNvPr descr="A labeled image of the nth root of x. A blue label has an arrow linking the word index and pointing to the n representing the nth root located outside the radical in the image. A black label has an arrow linking the word radical to the mathematical symbol in the image. An orange label has an arrow linking the word radicand the the x that is inside of the radical in the image. " id="132" name="Google Shape;132;p19" title="Screenshot 2025-12-22 at 3.29.37 PM.png"/>
          <p:cNvPicPr preferRelativeResize="0"/>
          <p:nvPr/>
        </p:nvPicPr>
        <p:blipFill>
          <a:blip r:embed="rId3">
            <a:alphaModFix/>
          </a:blip>
          <a:stretch>
            <a:fillRect/>
          </a:stretch>
        </p:blipFill>
        <p:spPr>
          <a:xfrm>
            <a:off x="5743463" y="187700"/>
            <a:ext cx="2177776" cy="972625"/>
          </a:xfrm>
          <a:prstGeom prst="rect">
            <a:avLst/>
          </a:prstGeom>
          <a:noFill/>
          <a:ln>
            <a:noFill/>
          </a:ln>
        </p:spPr>
      </p:pic>
      <p:sp>
        <p:nvSpPr>
          <p:cNvPr id="133" name="Google Shape;133;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4" name="Google Shape;134;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5.2 Rational Exponents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40" name="Google Shape;140;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1" name="Google Shape;14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1"/>
          <p:cNvSpPr txBox="1"/>
          <p:nvPr>
            <p:ph type="title"/>
          </p:nvPr>
        </p:nvSpPr>
        <p:spPr>
          <a:xfrm>
            <a:off x="311700" y="42907"/>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Am I Perfect … Or What? 😉</a:t>
            </a:r>
            <a:endParaRPr>
              <a:solidFill>
                <a:srgbClr val="005047"/>
              </a:solidFill>
            </a:endParaRPr>
          </a:p>
        </p:txBody>
      </p:sp>
      <p:sp>
        <p:nvSpPr>
          <p:cNvPr id="147" name="Google Shape;147;p21"/>
          <p:cNvSpPr txBox="1"/>
          <p:nvPr>
            <p:ph idx="1" type="body"/>
          </p:nvPr>
        </p:nvSpPr>
        <p:spPr>
          <a:xfrm>
            <a:off x="311700" y="960125"/>
            <a:ext cx="8520600" cy="3657600"/>
          </a:xfrm>
          <a:prstGeom prst="rect">
            <a:avLst/>
          </a:prstGeom>
        </p:spPr>
        <p:txBody>
          <a:bodyPr anchorCtr="0" anchor="t" bIns="91425" lIns="91425" spcFirstLastPara="1" rIns="91425" wrap="square" tIns="91425">
            <a:normAutofit/>
          </a:bodyPr>
          <a:lstStyle/>
          <a:p>
            <a:pPr indent="-381000" lvl="0" marL="457200" rtl="0" algn="l">
              <a:lnSpc>
                <a:spcPct val="100000"/>
              </a:lnSpc>
              <a:spcBef>
                <a:spcPts val="0"/>
              </a:spcBef>
              <a:spcAft>
                <a:spcPts val="0"/>
              </a:spcAft>
              <a:buSzPts val="2400"/>
              <a:buAutoNum type="arabicPeriod"/>
            </a:pPr>
            <a:r>
              <a:rPr lang="en" sz="2400"/>
              <a:t>What is the value of 4 × 4?</a:t>
            </a:r>
            <a:endParaRPr sz="2400"/>
          </a:p>
          <a:p>
            <a:pPr indent="-381000" lvl="0" marL="457200" rtl="0" algn="l">
              <a:lnSpc>
                <a:spcPct val="100000"/>
              </a:lnSpc>
              <a:spcBef>
                <a:spcPts val="1000"/>
              </a:spcBef>
              <a:spcAft>
                <a:spcPts val="0"/>
              </a:spcAft>
              <a:buSzPts val="2400"/>
              <a:buAutoNum type="arabicPeriod"/>
            </a:pPr>
            <a:r>
              <a:rPr lang="en" sz="2400"/>
              <a:t>What is the value of 4</a:t>
            </a:r>
            <a:r>
              <a:rPr baseline="30000" lang="en" sz="2400"/>
              <a:t>2</a:t>
            </a:r>
            <a:r>
              <a:rPr lang="en" sz="2400"/>
              <a:t>?</a:t>
            </a:r>
            <a:endParaRPr sz="2400"/>
          </a:p>
          <a:p>
            <a:pPr indent="-381000" lvl="0" marL="457200" rtl="0" algn="l">
              <a:lnSpc>
                <a:spcPct val="100000"/>
              </a:lnSpc>
              <a:spcBef>
                <a:spcPts val="1000"/>
              </a:spcBef>
              <a:spcAft>
                <a:spcPts val="0"/>
              </a:spcAft>
              <a:buSzPts val="2400"/>
              <a:buAutoNum type="arabicPeriod"/>
            </a:pPr>
            <a:r>
              <a:rPr lang="en" sz="2400"/>
              <a:t>Using what you know about roots, what is the value of </a:t>
            </a:r>
            <a:r>
              <a:rPr lang="en" sz="2400"/>
              <a:t>√16?</a:t>
            </a:r>
            <a:endParaRPr sz="2400"/>
          </a:p>
          <a:p>
            <a:pPr indent="-381000" lvl="0" marL="457200" rtl="0" algn="l">
              <a:lnSpc>
                <a:spcPct val="100000"/>
              </a:lnSpc>
              <a:spcBef>
                <a:spcPts val="1000"/>
              </a:spcBef>
              <a:spcAft>
                <a:spcPts val="0"/>
              </a:spcAft>
              <a:buSzPts val="2400"/>
              <a:buAutoNum type="arabicPeriod"/>
            </a:pPr>
            <a:r>
              <a:rPr lang="en" sz="2400"/>
              <a:t>Talk to a partner. How can you prove </a:t>
            </a:r>
            <a:r>
              <a:rPr baseline="30000" lang="en" sz="2400"/>
              <a:t>2</a:t>
            </a:r>
            <a:r>
              <a:rPr lang="en" sz="2400"/>
              <a:t>√(4</a:t>
            </a:r>
            <a:r>
              <a:rPr baseline="30000" lang="en" sz="2400"/>
              <a:t>2</a:t>
            </a:r>
            <a:r>
              <a:rPr lang="en" sz="2400"/>
              <a:t>) = 4?</a:t>
            </a:r>
            <a:endParaRPr sz="2400"/>
          </a:p>
          <a:p>
            <a:pPr indent="-381000" lvl="0" marL="457200" rtl="0" algn="l">
              <a:lnSpc>
                <a:spcPct val="100000"/>
              </a:lnSpc>
              <a:spcBef>
                <a:spcPts val="1000"/>
              </a:spcBef>
              <a:spcAft>
                <a:spcPts val="0"/>
              </a:spcAft>
              <a:buSzPts val="2400"/>
              <a:buAutoNum type="arabicPeriod"/>
            </a:pPr>
            <a:r>
              <a:rPr lang="en" sz="2400"/>
              <a:t>Talk to a partner. What do you think the answer to </a:t>
            </a:r>
            <a:r>
              <a:rPr baseline="30000" lang="en" sz="2400"/>
              <a:t>5</a:t>
            </a:r>
            <a:r>
              <a:rPr lang="en" sz="2400"/>
              <a:t>√(4</a:t>
            </a:r>
            <a:r>
              <a:rPr baseline="30000" lang="en" sz="2400"/>
              <a:t>5</a:t>
            </a:r>
            <a:r>
              <a:rPr lang="en" sz="2400"/>
              <a:t>) would be?</a:t>
            </a:r>
            <a:endParaRPr sz="2400"/>
          </a:p>
        </p:txBody>
      </p:sp>
      <p:sp>
        <p:nvSpPr>
          <p:cNvPr id="148" name="Google Shape;148;p21"/>
          <p:cNvSpPr txBox="1"/>
          <p:nvPr>
            <p:ph idx="12" type="sldNum"/>
          </p:nvPr>
        </p:nvSpPr>
        <p:spPr>
          <a:xfrm>
            <a:off x="8283608" y="47451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idx="3" type="sldNum"/>
          </p:nvPr>
        </p:nvSpPr>
        <p:spPr>
          <a:xfrm>
            <a:off x="311700" y="47452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5.2.1 Perfect Squares Revisited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5" name="Google Shape;155;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6" name="Google Shape;15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0" name="Shape 160"/>
        <p:cNvGrpSpPr/>
        <p:nvPr/>
      </p:nvGrpSpPr>
      <p:grpSpPr>
        <a:xfrm>
          <a:off x="0" y="0"/>
          <a:ext cx="0" cy="0"/>
          <a:chOff x="0" y="0"/>
          <a:chExt cx="0" cy="0"/>
        </a:xfrm>
      </p:grpSpPr>
      <p:sp>
        <p:nvSpPr>
          <p:cNvPr id="161" name="Google Shape;161;p23"/>
          <p:cNvSpPr txBox="1"/>
          <p:nvPr>
            <p:ph type="title"/>
          </p:nvPr>
        </p:nvSpPr>
        <p:spPr>
          <a:xfrm>
            <a:off x="311700" y="42910"/>
            <a:ext cx="86031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Valley Girls 👧 + TMNT 🐢 = Radical Times </a:t>
            </a:r>
            <a:r>
              <a:rPr lang="en" sz="2600"/>
              <a:t>😂</a:t>
            </a:r>
            <a:r>
              <a:rPr lang="en" sz="2600"/>
              <a:t>  </a:t>
            </a:r>
            <a:endParaRPr>
              <a:solidFill>
                <a:srgbClr val="005047"/>
              </a:solidFill>
            </a:endParaRPr>
          </a:p>
        </p:txBody>
      </p:sp>
      <p:sp>
        <p:nvSpPr>
          <p:cNvPr id="162" name="Google Shape;162;p23"/>
          <p:cNvSpPr txBox="1"/>
          <p:nvPr>
            <p:ph idx="1" type="body"/>
          </p:nvPr>
        </p:nvSpPr>
        <p:spPr>
          <a:xfrm>
            <a:off x="311700" y="864824"/>
            <a:ext cx="8520600" cy="551400"/>
          </a:xfrm>
          <a:prstGeom prst="rect">
            <a:avLst/>
          </a:prstGeom>
        </p:spPr>
        <p:txBody>
          <a:bodyPr anchorCtr="0" anchor="t" bIns="91425" lIns="91425" spcFirstLastPara="1" rIns="91425" wrap="square" tIns="91425">
            <a:normAutofit/>
          </a:bodyPr>
          <a:lstStyle/>
          <a:p>
            <a:pPr indent="-355600" lvl="0" marL="457200" rtl="0" algn="l">
              <a:lnSpc>
                <a:spcPct val="90000"/>
              </a:lnSpc>
              <a:spcBef>
                <a:spcPts val="0"/>
              </a:spcBef>
              <a:spcAft>
                <a:spcPts val="0"/>
              </a:spcAft>
              <a:buSzPts val="2000"/>
              <a:buAutoNum type="arabicPeriod"/>
            </a:pPr>
            <a:r>
              <a:rPr lang="en" sz="2000"/>
              <a:t>With a partner, complete the table when </a:t>
            </a:r>
            <a:r>
              <a:rPr i="1" lang="en" sz="2000">
                <a:latin typeface="Times New Roman"/>
                <a:ea typeface="Times New Roman"/>
                <a:cs typeface="Times New Roman"/>
                <a:sym typeface="Times New Roman"/>
              </a:rPr>
              <a:t>n</a:t>
            </a:r>
            <a:r>
              <a:rPr lang="en" sz="2000"/>
              <a:t> = –2. </a:t>
            </a:r>
            <a:endParaRPr sz="2000"/>
          </a:p>
        </p:txBody>
      </p:sp>
      <p:graphicFrame>
        <p:nvGraphicFramePr>
          <p:cNvPr id="163" name="Google Shape;163;p23"/>
          <p:cNvGraphicFramePr/>
          <p:nvPr/>
        </p:nvGraphicFramePr>
        <p:xfrm>
          <a:off x="952500" y="1351943"/>
          <a:ext cx="3000000" cy="3000000"/>
        </p:xfrm>
        <a:graphic>
          <a:graphicData uri="http://schemas.openxmlformats.org/drawingml/2006/table">
            <a:tbl>
              <a:tblPr>
                <a:noFill/>
                <a:tableStyleId>{D7EABEDB-D553-4299-A2CC-8BF9E4B5F36B}</a:tableStyleId>
              </a:tblPr>
              <a:tblGrid>
                <a:gridCol w="2413000"/>
                <a:gridCol w="2413000"/>
                <a:gridCol w="2413000"/>
              </a:tblGrid>
              <a:tr h="381000">
                <a:tc>
                  <a:txBody>
                    <a:bodyPr/>
                    <a:lstStyle/>
                    <a:p>
                      <a:pPr indent="0" lvl="0" marL="0" rtl="0" algn="ctr">
                        <a:spcBef>
                          <a:spcPts val="0"/>
                        </a:spcBef>
                        <a:spcAft>
                          <a:spcPts val="0"/>
                        </a:spcAft>
                        <a:buNone/>
                      </a:pPr>
                      <a:r>
                        <a:rPr b="1" lang="en" sz="1600">
                          <a:solidFill>
                            <a:schemeClr val="lt1"/>
                          </a:solidFill>
                          <a:latin typeface="Noto Sans"/>
                          <a:ea typeface="Noto Sans"/>
                          <a:cs typeface="Noto Sans"/>
                          <a:sym typeface="Noto Sans"/>
                        </a:rPr>
                        <a:t>Expression</a:t>
                      </a:r>
                      <a:endParaRPr b="1" sz="16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lang="en" sz="1600">
                          <a:solidFill>
                            <a:schemeClr val="lt1"/>
                          </a:solidFill>
                          <a:latin typeface="Noto Sans"/>
                          <a:ea typeface="Noto Sans"/>
                          <a:cs typeface="Noto Sans"/>
                          <a:sym typeface="Noto Sans"/>
                        </a:rPr>
                        <a:t>Process</a:t>
                      </a:r>
                      <a:endParaRPr b="1" sz="1600">
                        <a:solidFill>
                          <a:schemeClr val="lt1"/>
                        </a:solidFill>
                        <a:latin typeface="Noto Sans"/>
                        <a:ea typeface="Noto Sans"/>
                        <a:cs typeface="Noto Sans"/>
                        <a:sym typeface="Noto Sans"/>
                      </a:endParaRPr>
                    </a:p>
                  </a:txBody>
                  <a:tcPr marT="91425" marB="91425" marR="91425" marL="91425">
                    <a:solidFill>
                      <a:srgbClr val="0B5B51"/>
                    </a:solidFill>
                  </a:tcPr>
                </a:tc>
                <a:tc>
                  <a:txBody>
                    <a:bodyPr/>
                    <a:lstStyle/>
                    <a:p>
                      <a:pPr indent="0" lvl="0" marL="0" rtl="0" algn="ctr">
                        <a:spcBef>
                          <a:spcPts val="0"/>
                        </a:spcBef>
                        <a:spcAft>
                          <a:spcPts val="0"/>
                        </a:spcAft>
                        <a:buNone/>
                      </a:pPr>
                      <a:r>
                        <a:rPr b="1" lang="en" sz="1600">
                          <a:solidFill>
                            <a:schemeClr val="lt1"/>
                          </a:solidFill>
                          <a:latin typeface="Noto Sans"/>
                          <a:ea typeface="Noto Sans"/>
                          <a:cs typeface="Noto Sans"/>
                          <a:sym typeface="Noto Sans"/>
                        </a:rPr>
                        <a:t>Simplified</a:t>
                      </a:r>
                      <a:r>
                        <a:rPr b="1" lang="en" sz="1600">
                          <a:solidFill>
                            <a:schemeClr val="lt1"/>
                          </a:solidFill>
                          <a:latin typeface="Noto Sans"/>
                          <a:ea typeface="Noto Sans"/>
                          <a:cs typeface="Noto Sans"/>
                          <a:sym typeface="Noto Sans"/>
                        </a:rPr>
                        <a:t> Result</a:t>
                      </a:r>
                      <a:endParaRPr b="1" sz="1600">
                        <a:solidFill>
                          <a:schemeClr val="lt1"/>
                        </a:solidFill>
                        <a:latin typeface="Noto Sans"/>
                        <a:ea typeface="Noto Sans"/>
                        <a:cs typeface="Noto Sans"/>
                        <a:sym typeface="Noto Sans"/>
                      </a:endParaRPr>
                    </a:p>
                  </a:txBody>
                  <a:tcPr marT="91425" marB="91425" marR="91425" marL="91425">
                    <a:solidFill>
                      <a:srgbClr val="0B5B51"/>
                    </a:solidFill>
                  </a:tcPr>
                </a:tc>
              </a:tr>
              <a:tr h="381000">
                <a:tc>
                  <a:txBody>
                    <a:bodyPr/>
                    <a:lstStyle/>
                    <a:p>
                      <a:pPr indent="0" lvl="0" marL="0" rtl="0" algn="ctr">
                        <a:spcBef>
                          <a:spcPts val="0"/>
                        </a:spcBef>
                        <a:spcAft>
                          <a:spcPts val="0"/>
                        </a:spcAft>
                        <a:buNone/>
                      </a:pPr>
                      <a:r>
                        <a:rPr i="1" lang="en" sz="1800">
                          <a:latin typeface="Times New Roman"/>
                          <a:ea typeface="Times New Roman"/>
                          <a:cs typeface="Times New Roman"/>
                          <a:sym typeface="Times New Roman"/>
                        </a:rPr>
                        <a:t>n</a:t>
                      </a:r>
                      <a:endParaRPr i="1" sz="1800">
                        <a:latin typeface="Times New Roman"/>
                        <a:ea typeface="Times New Roman"/>
                        <a:cs typeface="Times New Roman"/>
                        <a:sym typeface="Times New Roman"/>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r>
                        <a:rPr lang="en" sz="1800">
                          <a:solidFill>
                            <a:schemeClr val="dk1"/>
                          </a:solidFill>
                          <a:latin typeface="Noto Sans"/>
                          <a:ea typeface="Noto Sans"/>
                          <a:cs typeface="Noto Sans"/>
                          <a:sym typeface="Noto Sans"/>
                        </a:rPr>
                        <a:t>– 2)</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 2</a:t>
                      </a:r>
                      <a:endParaRPr>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n</a:t>
                      </a:r>
                      <a:r>
                        <a:rPr baseline="30000" lang="en" sz="1800">
                          <a:solidFill>
                            <a:schemeClr val="dk1"/>
                          </a:solidFill>
                          <a:latin typeface="Noto Sans"/>
                          <a:ea typeface="Noto Sans"/>
                          <a:cs typeface="Noto Sans"/>
                          <a:sym typeface="Noto Sans"/>
                        </a:rPr>
                        <a:t>2</a:t>
                      </a:r>
                      <a:endParaRPr baseline="300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 </a:t>
                      </a:r>
                      <a:r>
                        <a:rPr lang="en" sz="1800">
                          <a:solidFill>
                            <a:schemeClr val="dk1"/>
                          </a:solidFill>
                          <a:latin typeface="Noto Sans"/>
                          <a:ea typeface="Noto Sans"/>
                          <a:cs typeface="Noto Sans"/>
                          <a:sym typeface="Noto Sans"/>
                        </a:rPr>
                        <a:t>(– 2)</a:t>
                      </a:r>
                      <a:r>
                        <a:rPr baseline="30000" lang="en" sz="1800">
                          <a:solidFill>
                            <a:schemeClr val="dk1"/>
                          </a:solidFill>
                          <a:latin typeface="Noto Sans"/>
                          <a:ea typeface="Noto Sans"/>
                          <a:cs typeface="Noto Sans"/>
                          <a:sym typeface="Noto Sans"/>
                        </a:rPr>
                        <a:t>2</a:t>
                      </a:r>
                      <a:r>
                        <a:rPr lang="en" sz="1800">
                          <a:solidFill>
                            <a:schemeClr val="dk1"/>
                          </a:solidFill>
                          <a:latin typeface="Noto Sans"/>
                          <a:ea typeface="Noto Sans"/>
                          <a:cs typeface="Noto Sans"/>
                          <a:sym typeface="Noto Sans"/>
                        </a:rPr>
                        <a:t> </a:t>
                      </a:r>
                      <a:r>
                        <a:rPr lang="en" sz="1800">
                          <a:latin typeface="Noto Sans"/>
                          <a:ea typeface="Noto Sans"/>
                          <a:cs typeface="Noto Sans"/>
                          <a:sym typeface="Noto Sans"/>
                        </a:rPr>
                        <a:t>=</a:t>
                      </a:r>
                      <a:r>
                        <a:rPr lang="en">
                          <a:latin typeface="Noto Sans"/>
                          <a:ea typeface="Noto Sans"/>
                          <a:cs typeface="Noto Sans"/>
                          <a:sym typeface="Noto Sans"/>
                        </a:rPr>
                        <a:t> </a:t>
                      </a:r>
                      <a:r>
                        <a:rPr lang="en" sz="1800">
                          <a:solidFill>
                            <a:schemeClr val="dk1"/>
                          </a:solidFill>
                          <a:latin typeface="Noto Sans"/>
                          <a:ea typeface="Noto Sans"/>
                          <a:cs typeface="Noto Sans"/>
                          <a:sym typeface="Noto Sans"/>
                        </a:rPr>
                        <a:t>(– 2)(– 2)</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4</a:t>
                      </a:r>
                      <a:endParaRPr>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n</a:t>
                      </a:r>
                      <a:r>
                        <a:rPr baseline="30000" lang="en" sz="1800">
                          <a:solidFill>
                            <a:schemeClr val="dk1"/>
                          </a:solidFill>
                          <a:latin typeface="Noto Sans"/>
                          <a:ea typeface="Noto Sans"/>
                          <a:cs typeface="Noto Sans"/>
                          <a:sym typeface="Noto Sans"/>
                        </a:rPr>
                        <a:t>3</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None/>
                      </a:pPr>
                      <a:r>
                        <a:rPr lang="en" sz="1800">
                          <a:latin typeface="Noto Sans"/>
                          <a:ea typeface="Noto Sans"/>
                          <a:cs typeface="Noto Sans"/>
                          <a:sym typeface="Noto Sans"/>
                        </a:rPr>
                        <a:t>?</a:t>
                      </a:r>
                      <a:endParaRPr sz="1800">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n</a:t>
                      </a:r>
                      <a:r>
                        <a:rPr baseline="30000" lang="en" sz="1800">
                          <a:solidFill>
                            <a:schemeClr val="dk1"/>
                          </a:solidFill>
                          <a:latin typeface="Noto Sans"/>
                          <a:ea typeface="Noto Sans"/>
                          <a:cs typeface="Noto Sans"/>
                          <a:sym typeface="Noto Sans"/>
                        </a:rPr>
                        <a:t>4</a:t>
                      </a:r>
                      <a:endParaRPr i="1" sz="1800">
                        <a:solidFill>
                          <a:schemeClr val="dk1"/>
                        </a:solidFill>
                        <a:latin typeface="Times New Roman"/>
                        <a:ea typeface="Times New Roman"/>
                        <a:cs typeface="Times New Roman"/>
                        <a:sym typeface="Times New Roman"/>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tc>
              </a:tr>
              <a:tr h="381000">
                <a:tc>
                  <a:txBody>
                    <a:bodyPr/>
                    <a:lstStyle/>
                    <a:p>
                      <a:pPr indent="0" lvl="0" marL="0" rtl="0" algn="ctr">
                        <a:spcBef>
                          <a:spcPts val="0"/>
                        </a:spcBef>
                        <a:spcAft>
                          <a:spcPts val="0"/>
                        </a:spcAft>
                        <a:buClr>
                          <a:schemeClr val="dk1"/>
                        </a:buClr>
                        <a:buSzPts val="1100"/>
                        <a:buFont typeface="Arial"/>
                        <a:buNone/>
                      </a:pPr>
                      <a:r>
                        <a:rPr i="1" lang="en" sz="1800">
                          <a:solidFill>
                            <a:schemeClr val="dk1"/>
                          </a:solidFill>
                          <a:latin typeface="Times New Roman"/>
                          <a:ea typeface="Times New Roman"/>
                          <a:cs typeface="Times New Roman"/>
                          <a:sym typeface="Times New Roman"/>
                        </a:rPr>
                        <a:t>n</a:t>
                      </a:r>
                      <a:r>
                        <a:rPr baseline="30000" lang="en" sz="1800">
                          <a:solidFill>
                            <a:schemeClr val="dk1"/>
                          </a:solidFill>
                          <a:latin typeface="Noto Sans"/>
                          <a:ea typeface="Noto Sans"/>
                          <a:cs typeface="Noto Sans"/>
                          <a:sym typeface="Noto Sans"/>
                        </a:rPr>
                        <a:t>5</a:t>
                      </a:r>
                      <a:endParaRPr i="1" sz="1800">
                        <a:solidFill>
                          <a:schemeClr val="dk1"/>
                        </a:solidFill>
                        <a:latin typeface="Times New Roman"/>
                        <a:ea typeface="Times New Roman"/>
                        <a:cs typeface="Times New Roman"/>
                        <a:sym typeface="Times New Roman"/>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tc>
                <a:tc>
                  <a:txBody>
                    <a:bodyPr/>
                    <a:lstStyle/>
                    <a:p>
                      <a:pPr indent="0" lvl="0" marL="0" rtl="0" algn="ctr">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a:t>
                      </a:r>
                      <a:endParaRPr>
                        <a:latin typeface="Noto Sans"/>
                        <a:ea typeface="Noto Sans"/>
                        <a:cs typeface="Noto Sans"/>
                        <a:sym typeface="Noto Sans"/>
                      </a:endParaRPr>
                    </a:p>
                  </a:txBody>
                  <a:tcPr marT="91425" marB="91425" marR="91425" marL="91425"/>
                </a:tc>
              </a:tr>
            </a:tbl>
          </a:graphicData>
        </a:graphic>
      </p:graphicFrame>
      <p:sp>
        <p:nvSpPr>
          <p:cNvPr id="164" name="Google Shape;164;p23"/>
          <p:cNvSpPr txBox="1"/>
          <p:nvPr>
            <p:ph idx="1" type="body"/>
          </p:nvPr>
        </p:nvSpPr>
        <p:spPr>
          <a:xfrm>
            <a:off x="310900" y="4064375"/>
            <a:ext cx="8520600" cy="901200"/>
          </a:xfrm>
          <a:prstGeom prst="rect">
            <a:avLst/>
          </a:prstGeom>
        </p:spPr>
        <p:txBody>
          <a:bodyPr anchorCtr="0" anchor="t" bIns="91425" lIns="91425" spcFirstLastPara="1" rIns="91425" wrap="square" tIns="91425">
            <a:noAutofit/>
          </a:bodyPr>
          <a:lstStyle/>
          <a:p>
            <a:pPr indent="-346075" lvl="0" marL="457200" rtl="0" algn="l">
              <a:lnSpc>
                <a:spcPct val="100000"/>
              </a:lnSpc>
              <a:spcBef>
                <a:spcPts val="0"/>
              </a:spcBef>
              <a:spcAft>
                <a:spcPts val="0"/>
              </a:spcAft>
              <a:buSzPts val="1850"/>
              <a:buAutoNum type="arabicPeriod" startAt="2"/>
            </a:pPr>
            <a:r>
              <a:rPr lang="en" sz="1850"/>
              <a:t>What do you notice about the answers when the powers are </a:t>
            </a:r>
            <a:r>
              <a:rPr b="1" lang="en" sz="1850"/>
              <a:t>even</a:t>
            </a:r>
            <a:r>
              <a:rPr lang="en" sz="1850"/>
              <a:t>? </a:t>
            </a:r>
            <a:endParaRPr sz="1850"/>
          </a:p>
          <a:p>
            <a:pPr indent="-346075" lvl="0" marL="457200" rtl="0" algn="l">
              <a:lnSpc>
                <a:spcPct val="100000"/>
              </a:lnSpc>
              <a:spcBef>
                <a:spcPts val="700"/>
              </a:spcBef>
              <a:spcAft>
                <a:spcPts val="0"/>
              </a:spcAft>
              <a:buSzPts val="1850"/>
              <a:buAutoNum type="arabicPeriod" startAt="2"/>
            </a:pPr>
            <a:r>
              <a:rPr lang="en" sz="1850"/>
              <a:t>What do you notice about the answers when the powers are </a:t>
            </a:r>
            <a:r>
              <a:rPr b="1" lang="en" sz="1850"/>
              <a:t>odd</a:t>
            </a:r>
            <a:r>
              <a:rPr lang="en" sz="1850"/>
              <a:t>? </a:t>
            </a:r>
            <a:endParaRPr sz="1850"/>
          </a:p>
        </p:txBody>
      </p:sp>
      <p:sp>
        <p:nvSpPr>
          <p:cNvPr id="165" name="Google Shape;165;p23"/>
          <p:cNvSpPr txBox="1"/>
          <p:nvPr>
            <p:ph idx="12" type="sldNum"/>
          </p:nvPr>
        </p:nvSpPr>
        <p:spPr>
          <a:xfrm>
            <a:off x="8283608" y="478558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6" name="Google Shape;166;p23"/>
          <p:cNvSpPr txBox="1"/>
          <p:nvPr>
            <p:ph idx="2" type="sldNum"/>
          </p:nvPr>
        </p:nvSpPr>
        <p:spPr>
          <a:xfrm>
            <a:off x="311700" y="478559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5.2.2 The nth Root</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0" name="Shape 170"/>
        <p:cNvGrpSpPr/>
        <p:nvPr/>
      </p:nvGrpSpPr>
      <p:grpSpPr>
        <a:xfrm>
          <a:off x="0" y="0"/>
          <a:ext cx="0" cy="0"/>
          <a:chOff x="0" y="0"/>
          <a:chExt cx="0" cy="0"/>
        </a:xfrm>
      </p:grpSpPr>
      <p:sp>
        <p:nvSpPr>
          <p:cNvPr id="171" name="Google Shape;171;p24"/>
          <p:cNvSpPr txBox="1"/>
          <p:nvPr>
            <p:ph type="title"/>
          </p:nvPr>
        </p:nvSpPr>
        <p:spPr>
          <a:xfrm>
            <a:off x="311700" y="42907"/>
            <a:ext cx="8520600" cy="7710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200"/>
              <a:t>Cell Phones</a:t>
            </a:r>
            <a:r>
              <a:rPr lang="en" sz="2200"/>
              <a:t> 📱+ Beanie Babies 🐶 = Radical Times 😂</a:t>
            </a:r>
            <a:endParaRPr sz="2600">
              <a:solidFill>
                <a:srgbClr val="005047"/>
              </a:solidFill>
            </a:endParaRPr>
          </a:p>
        </p:txBody>
      </p:sp>
      <p:sp>
        <p:nvSpPr>
          <p:cNvPr id="172" name="Google Shape;172;p24"/>
          <p:cNvSpPr txBox="1"/>
          <p:nvPr>
            <p:ph idx="4" type="body"/>
          </p:nvPr>
        </p:nvSpPr>
        <p:spPr>
          <a:xfrm>
            <a:off x="311700" y="823525"/>
            <a:ext cx="8630100" cy="8229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a:t>The √</a:t>
            </a:r>
            <a:r>
              <a:rPr i="1" lang="en">
                <a:latin typeface="Times New Roman"/>
                <a:ea typeface="Times New Roman"/>
                <a:cs typeface="Times New Roman"/>
                <a:sym typeface="Times New Roman"/>
              </a:rPr>
              <a:t>a</a:t>
            </a:r>
            <a:r>
              <a:rPr lang="en"/>
              <a:t>, or the square root of </a:t>
            </a:r>
            <a:r>
              <a:rPr i="1" lang="en">
                <a:latin typeface="Times New Roman"/>
                <a:ea typeface="Times New Roman"/>
                <a:cs typeface="Times New Roman"/>
                <a:sym typeface="Times New Roman"/>
              </a:rPr>
              <a:t>a</a:t>
            </a:r>
            <a:r>
              <a:rPr lang="en"/>
              <a:t>, is the same as ²√</a:t>
            </a:r>
            <a:r>
              <a:rPr i="1" lang="en">
                <a:latin typeface="Times New Roman"/>
                <a:ea typeface="Times New Roman"/>
                <a:cs typeface="Times New Roman"/>
                <a:sym typeface="Times New Roman"/>
              </a:rPr>
              <a:t>a</a:t>
            </a:r>
            <a:r>
              <a:rPr lang="en"/>
              <a:t>. What about when we want to take roots that are higher than the square root? These are called </a:t>
            </a:r>
            <a:r>
              <a:rPr b="1" lang="en"/>
              <a:t>RADICALS</a:t>
            </a:r>
            <a:r>
              <a:rPr lang="en"/>
              <a:t>!</a:t>
            </a:r>
            <a:endParaRPr/>
          </a:p>
        </p:txBody>
      </p:sp>
      <p:sp>
        <p:nvSpPr>
          <p:cNvPr id="173" name="Google Shape;173;p24"/>
          <p:cNvSpPr txBox="1"/>
          <p:nvPr>
            <p:ph idx="1" type="body"/>
          </p:nvPr>
        </p:nvSpPr>
        <p:spPr>
          <a:xfrm>
            <a:off x="311700" y="1646425"/>
            <a:ext cx="3999900" cy="3243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lang="en" sz="1800"/>
              <a:t>The </a:t>
            </a:r>
            <a:r>
              <a:rPr i="1" lang="en" sz="1800">
                <a:latin typeface="Times New Roman"/>
                <a:ea typeface="Times New Roman"/>
                <a:cs typeface="Times New Roman"/>
                <a:sym typeface="Times New Roman"/>
              </a:rPr>
              <a:t>n</a:t>
            </a:r>
            <a:r>
              <a:rPr baseline="30000" lang="en" sz="1800"/>
              <a:t>th</a:t>
            </a:r>
            <a:r>
              <a:rPr lang="en" sz="1800"/>
              <a:t> root, or radical, is written </a:t>
            </a:r>
            <a:r>
              <a:rPr b="1" baseline="30000" i="1" lang="en" sz="1800">
                <a:solidFill>
                  <a:srgbClr val="C22032"/>
                </a:solidFill>
                <a:latin typeface="Times New Roman"/>
                <a:ea typeface="Times New Roman"/>
                <a:cs typeface="Times New Roman"/>
                <a:sym typeface="Times New Roman"/>
              </a:rPr>
              <a:t>n</a:t>
            </a:r>
            <a:r>
              <a:rPr lang="en" sz="1800"/>
              <a:t>√</a:t>
            </a:r>
            <a:r>
              <a:rPr b="1" i="1" lang="en" sz="1800">
                <a:solidFill>
                  <a:srgbClr val="0F6CBF"/>
                </a:solidFill>
                <a:latin typeface="Times New Roman"/>
                <a:ea typeface="Times New Roman"/>
                <a:cs typeface="Times New Roman"/>
                <a:sym typeface="Times New Roman"/>
              </a:rPr>
              <a:t>a</a:t>
            </a:r>
            <a:r>
              <a:rPr lang="en" sz="1800"/>
              <a:t>.</a:t>
            </a:r>
            <a:r>
              <a:rPr lang="en" sz="1800"/>
              <a:t> </a:t>
            </a:r>
            <a:endParaRPr sz="1800"/>
          </a:p>
          <a:p>
            <a:pPr indent="-342900" lvl="0" marL="457200" rtl="0" algn="l">
              <a:lnSpc>
                <a:spcPct val="100000"/>
              </a:lnSpc>
              <a:spcBef>
                <a:spcPts val="1200"/>
              </a:spcBef>
              <a:spcAft>
                <a:spcPts val="0"/>
              </a:spcAft>
              <a:buSzPts val="1800"/>
              <a:buChar char="●"/>
            </a:pPr>
            <a:r>
              <a:rPr lang="en" sz="1800"/>
              <a:t>The </a:t>
            </a:r>
            <a:r>
              <a:rPr b="1" i="1" lang="en" sz="1800">
                <a:solidFill>
                  <a:srgbClr val="C22032"/>
                </a:solidFill>
                <a:latin typeface="Times New Roman"/>
                <a:ea typeface="Times New Roman"/>
                <a:cs typeface="Times New Roman"/>
                <a:sym typeface="Times New Roman"/>
              </a:rPr>
              <a:t>n</a:t>
            </a:r>
            <a:r>
              <a:rPr lang="en" sz="1800"/>
              <a:t> is called the </a:t>
            </a:r>
            <a:r>
              <a:rPr b="1" lang="en" sz="1800">
                <a:solidFill>
                  <a:srgbClr val="C22032"/>
                </a:solidFill>
              </a:rPr>
              <a:t>index</a:t>
            </a:r>
            <a:r>
              <a:rPr lang="en" sz="1800"/>
              <a:t> of the radical.</a:t>
            </a:r>
            <a:endParaRPr sz="1800"/>
          </a:p>
          <a:p>
            <a:pPr indent="-342900" lvl="0" marL="457200" rtl="0" algn="l">
              <a:lnSpc>
                <a:spcPct val="100000"/>
              </a:lnSpc>
              <a:spcBef>
                <a:spcPts val="0"/>
              </a:spcBef>
              <a:spcAft>
                <a:spcPts val="0"/>
              </a:spcAft>
              <a:buSzPts val="1800"/>
              <a:buChar char="●"/>
            </a:pPr>
            <a:r>
              <a:rPr lang="en" sz="1800"/>
              <a:t>The number inside the radical is called the </a:t>
            </a:r>
            <a:r>
              <a:rPr b="1" lang="en" sz="1800">
                <a:solidFill>
                  <a:srgbClr val="0F6CBF"/>
                </a:solidFill>
              </a:rPr>
              <a:t>radicand</a:t>
            </a:r>
            <a:r>
              <a:rPr lang="en" sz="1800"/>
              <a:t>.</a:t>
            </a:r>
            <a:endParaRPr sz="1800"/>
          </a:p>
          <a:p>
            <a:pPr indent="0" lvl="0" marL="0" rtl="0" algn="l">
              <a:lnSpc>
                <a:spcPct val="100000"/>
              </a:lnSpc>
              <a:spcBef>
                <a:spcPts val="1200"/>
              </a:spcBef>
              <a:spcAft>
                <a:spcPts val="0"/>
              </a:spcAft>
              <a:buNone/>
            </a:pPr>
            <a:r>
              <a:rPr b="1" lang="en" sz="1800">
                <a:solidFill>
                  <a:srgbClr val="005047"/>
                </a:solidFill>
              </a:rPr>
              <a:t>Square root	⇨</a:t>
            </a:r>
            <a:endParaRPr b="1" sz="1800">
              <a:solidFill>
                <a:srgbClr val="005047"/>
              </a:solidFill>
            </a:endParaRPr>
          </a:p>
          <a:p>
            <a:pPr indent="0" lvl="0" marL="0" rtl="0" algn="l">
              <a:lnSpc>
                <a:spcPct val="100000"/>
              </a:lnSpc>
              <a:spcBef>
                <a:spcPts val="1200"/>
              </a:spcBef>
              <a:spcAft>
                <a:spcPts val="0"/>
              </a:spcAft>
              <a:buNone/>
            </a:pPr>
            <a:r>
              <a:rPr b="1" lang="en" sz="1800">
                <a:solidFill>
                  <a:srgbClr val="005047"/>
                </a:solidFill>
              </a:rPr>
              <a:t>Cube root	⇨</a:t>
            </a:r>
            <a:endParaRPr b="1" sz="1800">
              <a:solidFill>
                <a:srgbClr val="005047"/>
              </a:solidFill>
            </a:endParaRPr>
          </a:p>
          <a:p>
            <a:pPr indent="0" lvl="0" marL="0" rtl="0" algn="l">
              <a:lnSpc>
                <a:spcPct val="100000"/>
              </a:lnSpc>
              <a:spcBef>
                <a:spcPts val="1200"/>
              </a:spcBef>
              <a:spcAft>
                <a:spcPts val="1200"/>
              </a:spcAft>
              <a:buNone/>
            </a:pPr>
            <a:r>
              <a:rPr b="1" lang="en" sz="1800">
                <a:solidFill>
                  <a:srgbClr val="005047"/>
                </a:solidFill>
              </a:rPr>
              <a:t>Fourth root	⇨</a:t>
            </a:r>
            <a:endParaRPr b="1" sz="1800">
              <a:solidFill>
                <a:srgbClr val="005047"/>
              </a:solidFill>
            </a:endParaRPr>
          </a:p>
        </p:txBody>
      </p:sp>
      <p:pic>
        <p:nvPicPr>
          <p:cNvPr descr="The expression has a radical with an index of 2 and the quantity of n inside. " id="174" name="Google Shape;174;p24" title="Screenshot 2025-12-23 at 11.34.30 AM.png"/>
          <p:cNvPicPr preferRelativeResize="0"/>
          <p:nvPr/>
        </p:nvPicPr>
        <p:blipFill>
          <a:blip r:embed="rId4">
            <a:alphaModFix/>
          </a:blip>
          <a:stretch>
            <a:fillRect/>
          </a:stretch>
        </p:blipFill>
        <p:spPr>
          <a:xfrm>
            <a:off x="2231140" y="3622515"/>
            <a:ext cx="599120" cy="384051"/>
          </a:xfrm>
          <a:prstGeom prst="rect">
            <a:avLst/>
          </a:prstGeom>
          <a:noFill/>
          <a:ln cap="flat" cmpd="sng" w="9525">
            <a:solidFill>
              <a:srgbClr val="005047"/>
            </a:solidFill>
            <a:prstDash val="solid"/>
            <a:round/>
            <a:headEnd len="sm" w="sm" type="none"/>
            <a:tailEnd len="sm" w="sm" type="none"/>
          </a:ln>
        </p:spPr>
      </p:pic>
      <p:pic>
        <p:nvPicPr>
          <p:cNvPr descr="The expression has a radical with an index of 3 and the quantity of n inside. " id="175" name="Google Shape;175;p24" title="Screenshot 2025-12-23 at 11.34.57 AM.png"/>
          <p:cNvPicPr preferRelativeResize="0"/>
          <p:nvPr/>
        </p:nvPicPr>
        <p:blipFill>
          <a:blip r:embed="rId5">
            <a:alphaModFix/>
          </a:blip>
          <a:stretch>
            <a:fillRect/>
          </a:stretch>
        </p:blipFill>
        <p:spPr>
          <a:xfrm>
            <a:off x="2242217" y="4053385"/>
            <a:ext cx="576970" cy="369852"/>
          </a:xfrm>
          <a:prstGeom prst="rect">
            <a:avLst/>
          </a:prstGeom>
          <a:noFill/>
          <a:ln cap="flat" cmpd="sng" w="9525">
            <a:solidFill>
              <a:srgbClr val="005047"/>
            </a:solidFill>
            <a:prstDash val="solid"/>
            <a:round/>
            <a:headEnd len="sm" w="sm" type="none"/>
            <a:tailEnd len="sm" w="sm" type="none"/>
          </a:ln>
        </p:spPr>
      </p:pic>
      <p:pic>
        <p:nvPicPr>
          <p:cNvPr descr="The expression has a radical with an index of 4 and the quantity of n inside. " id="176" name="Google Shape;176;p24" title="Screenshot 2025-12-23 at 11.35.15 AM.png"/>
          <p:cNvPicPr preferRelativeResize="0"/>
          <p:nvPr/>
        </p:nvPicPr>
        <p:blipFill>
          <a:blip r:embed="rId6">
            <a:alphaModFix/>
          </a:blip>
          <a:stretch>
            <a:fillRect/>
          </a:stretch>
        </p:blipFill>
        <p:spPr>
          <a:xfrm>
            <a:off x="2231138" y="4470049"/>
            <a:ext cx="599120" cy="384051"/>
          </a:xfrm>
          <a:prstGeom prst="rect">
            <a:avLst/>
          </a:prstGeom>
          <a:noFill/>
          <a:ln cap="flat" cmpd="sng" w="9525">
            <a:solidFill>
              <a:srgbClr val="005047"/>
            </a:solidFill>
            <a:prstDash val="solid"/>
            <a:round/>
            <a:headEnd len="sm" w="sm" type="none"/>
            <a:tailEnd len="sm" w="sm" type="none"/>
          </a:ln>
        </p:spPr>
      </p:pic>
      <p:sp>
        <p:nvSpPr>
          <p:cNvPr id="177" name="Google Shape;177;p24"/>
          <p:cNvSpPr txBox="1"/>
          <p:nvPr>
            <p:ph idx="2" type="body"/>
          </p:nvPr>
        </p:nvSpPr>
        <p:spPr>
          <a:xfrm>
            <a:off x="4983175" y="1893213"/>
            <a:ext cx="3849300" cy="8229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sz="1800"/>
              <a:t>Like in question 1, complete the table to find the roots.</a:t>
            </a:r>
            <a:endParaRPr sz="1800"/>
          </a:p>
        </p:txBody>
      </p:sp>
      <p:pic>
        <p:nvPicPr>
          <p:cNvPr descr="A table comparing exponential format to radical format. The first column lists expressions given in the format of x to the power of y equal to z. The second column lists expressions written in the format of the y-root applied to quantities of z equal to x. In row 1, 4 cubed equal to 64 is given in the first column and then the cube root of 64 equals 4 is given in the second column. The second row is incomplete with only the first column being filled in with 3 raised to the fourth power equal to 81. The second column of row 2 has a question mark. The third row is also incomplete. The first column has a question mark but the second column contains the fifth root of negative 32 equal to negative 2. " id="178" name="Google Shape;178;p24" title="Screenshot 2025-12-23 at 11.55.25 AM.png"/>
          <p:cNvPicPr preferRelativeResize="0"/>
          <p:nvPr/>
        </p:nvPicPr>
        <p:blipFill>
          <a:blip r:embed="rId7">
            <a:alphaModFix/>
          </a:blip>
          <a:stretch>
            <a:fillRect/>
          </a:stretch>
        </p:blipFill>
        <p:spPr>
          <a:xfrm>
            <a:off x="5117525" y="2787725"/>
            <a:ext cx="3580599" cy="1845463"/>
          </a:xfrm>
          <a:prstGeom prst="rect">
            <a:avLst/>
          </a:prstGeom>
          <a:noFill/>
          <a:ln>
            <a:noFill/>
          </a:ln>
        </p:spPr>
      </p:pic>
      <p:sp>
        <p:nvSpPr>
          <p:cNvPr id="179" name="Google Shape;179;p24"/>
          <p:cNvSpPr txBox="1"/>
          <p:nvPr>
            <p:ph idx="12" type="sldNum"/>
          </p:nvPr>
        </p:nvSpPr>
        <p:spPr>
          <a:xfrm>
            <a:off x="8283608" y="4812518"/>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0" name="Google Shape;180;p24"/>
          <p:cNvSpPr txBox="1"/>
          <p:nvPr>
            <p:ph idx="3" type="sldNum"/>
          </p:nvPr>
        </p:nvSpPr>
        <p:spPr>
          <a:xfrm>
            <a:off x="311700" y="4812526"/>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5.2.2 The nth Root</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descr="Icon indicating the slide contains a check for understanding question for students " id="185" name="Google Shape;185;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86" name="Google Shape;186;p25"/>
          <p:cNvSpPr txBox="1"/>
          <p:nvPr>
            <p:ph idx="1" type="body"/>
          </p:nvPr>
        </p:nvSpPr>
        <p:spPr>
          <a:xfrm>
            <a:off x="311700" y="1071300"/>
            <a:ext cx="8520600" cy="3546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Simplify the given term: </a:t>
            </a:r>
            <a:endParaRPr/>
          </a:p>
          <a:p>
            <a:pPr indent="-381000" lvl="0" marL="914400" rtl="0" algn="l">
              <a:lnSpc>
                <a:spcPct val="100000"/>
              </a:lnSpc>
              <a:spcBef>
                <a:spcPts val="1200"/>
              </a:spcBef>
              <a:spcAft>
                <a:spcPts val="0"/>
              </a:spcAft>
              <a:buSzPts val="2400"/>
              <a:buFont typeface="Calibri"/>
              <a:buAutoNum type="alphaLcPeriod"/>
            </a:pPr>
            <a:r>
              <a:rPr lang="en"/>
              <a:t>3</a:t>
            </a:r>
            <a:endParaRPr/>
          </a:p>
          <a:p>
            <a:pPr indent="-381000" lvl="0" marL="914400" rtl="0" algn="l">
              <a:lnSpc>
                <a:spcPct val="100000"/>
              </a:lnSpc>
              <a:spcBef>
                <a:spcPts val="1000"/>
              </a:spcBef>
              <a:spcAft>
                <a:spcPts val="0"/>
              </a:spcAft>
              <a:buSzPts val="2400"/>
              <a:buFont typeface="Calibri"/>
              <a:buAutoNum type="alphaLcPeriod"/>
            </a:pPr>
            <a:r>
              <a:rPr lang="en"/>
              <a:t>9</a:t>
            </a:r>
            <a:endParaRPr/>
          </a:p>
          <a:p>
            <a:pPr indent="-381000" lvl="0" marL="914400" rtl="0" algn="l">
              <a:lnSpc>
                <a:spcPct val="100000"/>
              </a:lnSpc>
              <a:spcBef>
                <a:spcPts val="1000"/>
              </a:spcBef>
              <a:spcAft>
                <a:spcPts val="0"/>
              </a:spcAft>
              <a:buSzPts val="2400"/>
              <a:buFont typeface="Calibri"/>
              <a:buAutoNum type="alphaLcPeriod"/>
            </a:pPr>
            <a:r>
              <a:rPr lang="en"/>
              <a:t>– 3</a:t>
            </a:r>
            <a:endParaRPr/>
          </a:p>
          <a:p>
            <a:pPr indent="-381000" lvl="0" marL="914400" rtl="0" algn="l">
              <a:lnSpc>
                <a:spcPct val="100000"/>
              </a:lnSpc>
              <a:spcBef>
                <a:spcPts val="1000"/>
              </a:spcBef>
              <a:spcAft>
                <a:spcPts val="0"/>
              </a:spcAft>
              <a:buSzPts val="2400"/>
              <a:buFont typeface="Calibri"/>
              <a:buAutoNum type="alphaLcPeriod"/>
            </a:pPr>
            <a:r>
              <a:rPr lang="en"/>
              <a:t>– 9</a:t>
            </a:r>
            <a:endParaRPr/>
          </a:p>
        </p:txBody>
      </p:sp>
      <p:pic>
        <p:nvPicPr>
          <p:cNvPr descr="The cube root of negative 27." id="187" name="Google Shape;187;p25" title="Screenshot 2025-12-23 at 10.49.20 AM.png"/>
          <p:cNvPicPr preferRelativeResize="0"/>
          <p:nvPr/>
        </p:nvPicPr>
        <p:blipFill>
          <a:blip r:embed="rId4">
            <a:alphaModFix/>
          </a:blip>
          <a:stretch>
            <a:fillRect/>
          </a:stretch>
        </p:blipFill>
        <p:spPr>
          <a:xfrm>
            <a:off x="4007348" y="1071288"/>
            <a:ext cx="1129306" cy="501225"/>
          </a:xfrm>
          <a:prstGeom prst="rect">
            <a:avLst/>
          </a:prstGeom>
          <a:noFill/>
          <a:ln>
            <a:noFill/>
          </a:ln>
        </p:spPr>
      </p:pic>
      <p:sp>
        <p:nvSpPr>
          <p:cNvPr id="188" name="Google Shape;188;p25"/>
          <p:cNvSpPr txBox="1"/>
          <p:nvPr>
            <p:ph idx="12" type="sldNum"/>
          </p:nvPr>
        </p:nvSpPr>
        <p:spPr>
          <a:xfrm>
            <a:off x="8283608" y="47451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9" name="Google Shape;189;p25"/>
          <p:cNvSpPr txBox="1"/>
          <p:nvPr>
            <p:ph idx="2" type="sldNum"/>
          </p:nvPr>
        </p:nvSpPr>
        <p:spPr>
          <a:xfrm>
            <a:off x="311700" y="47452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5.2.2 The nth Root</a:t>
            </a:r>
            <a:endParaRPr/>
          </a:p>
        </p:txBody>
      </p:sp>
      <p:sp>
        <p:nvSpPr>
          <p:cNvPr descr="An arrow icon reads &quot;Let's review!&quot; and links to a slide that reviews the content that was assessed in the self check question. " id="190" name="Google Shape;190;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194" name="Shape 194"/>
        <p:cNvGrpSpPr/>
        <p:nvPr/>
      </p:nvGrpSpPr>
      <p:grpSpPr>
        <a:xfrm>
          <a:off x="0" y="0"/>
          <a:ext cx="0" cy="0"/>
          <a:chOff x="0" y="0"/>
          <a:chExt cx="0" cy="0"/>
        </a:xfrm>
      </p:grpSpPr>
      <p:pic>
        <p:nvPicPr>
          <p:cNvPr descr="Icon indicating the slide contains a additional resources for students who struggled with the check for understanding (self check) question" id="195" name="Google Shape;195;p26" title="additional resource-1.png"/>
          <p:cNvPicPr preferRelativeResize="0"/>
          <p:nvPr/>
        </p:nvPicPr>
        <p:blipFill>
          <a:blip r:embed="rId3">
            <a:alphaModFix/>
          </a:blip>
          <a:stretch>
            <a:fillRect/>
          </a:stretch>
        </p:blipFill>
        <p:spPr>
          <a:xfrm>
            <a:off x="8684122" y="126598"/>
            <a:ext cx="353968" cy="354000"/>
          </a:xfrm>
          <a:prstGeom prst="rect">
            <a:avLst/>
          </a:prstGeom>
          <a:noFill/>
          <a:ln>
            <a:noFill/>
          </a:ln>
        </p:spPr>
      </p:pic>
      <p:sp>
        <p:nvSpPr>
          <p:cNvPr id="196" name="Google Shape;196;p26"/>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197" name="Google Shape;197;p26"/>
          <p:cNvSpPr txBox="1"/>
          <p:nvPr>
            <p:ph idx="1" type="body"/>
          </p:nvPr>
        </p:nvSpPr>
        <p:spPr>
          <a:xfrm>
            <a:off x="311700" y="1159150"/>
            <a:ext cx="3869100" cy="780900"/>
          </a:xfrm>
          <a:prstGeom prst="rect">
            <a:avLst/>
          </a:prstGeom>
          <a:ln>
            <a:noFill/>
          </a:ln>
        </p:spPr>
        <p:txBody>
          <a:bodyPr anchorCtr="0" anchor="t" bIns="91425" lIns="91425" spcFirstLastPara="1" rIns="91425" wrap="square" tIns="91425">
            <a:noAutofit/>
          </a:bodyPr>
          <a:lstStyle/>
          <a:p>
            <a:pPr indent="0" lvl="0" marL="0" rtl="0" algn="l">
              <a:spcBef>
                <a:spcPts val="0"/>
              </a:spcBef>
              <a:spcAft>
                <a:spcPts val="1200"/>
              </a:spcAft>
              <a:buNone/>
            </a:pPr>
            <a:r>
              <a:rPr b="1" lang="en"/>
              <a:t>Example - </a:t>
            </a:r>
            <a:endParaRPr b="1"/>
          </a:p>
        </p:txBody>
      </p:sp>
      <p:pic>
        <p:nvPicPr>
          <p:cNvPr descr="The fifth root of negative 32" id="198" name="Google Shape;198;p26" title="Screenshot 2025-12-23 at 10.39.35 AM.png"/>
          <p:cNvPicPr preferRelativeResize="0"/>
          <p:nvPr/>
        </p:nvPicPr>
        <p:blipFill>
          <a:blip r:embed="rId4">
            <a:alphaModFix/>
          </a:blip>
          <a:stretch>
            <a:fillRect/>
          </a:stretch>
        </p:blipFill>
        <p:spPr>
          <a:xfrm>
            <a:off x="2064700" y="1219200"/>
            <a:ext cx="996075" cy="442100"/>
          </a:xfrm>
          <a:prstGeom prst="rect">
            <a:avLst/>
          </a:prstGeom>
          <a:noFill/>
          <a:ln>
            <a:noFill/>
          </a:ln>
        </p:spPr>
      </p:pic>
      <p:pic>
        <p:nvPicPr>
          <p:cNvPr descr="A labeled diagram showing the parts of a radical: the index 3, the radical symbol, and the radicand 8. The term radical is labeled to encompass the entire expression." id="199" name="Google Shape;199;p26"/>
          <p:cNvPicPr preferRelativeResize="0"/>
          <p:nvPr/>
        </p:nvPicPr>
        <p:blipFill>
          <a:blip r:embed="rId5">
            <a:alphaModFix/>
          </a:blip>
          <a:stretch>
            <a:fillRect/>
          </a:stretch>
        </p:blipFill>
        <p:spPr>
          <a:xfrm>
            <a:off x="5959040" y="137151"/>
            <a:ext cx="1650400" cy="1210800"/>
          </a:xfrm>
          <a:prstGeom prst="rect">
            <a:avLst/>
          </a:prstGeom>
          <a:noFill/>
          <a:ln>
            <a:noFill/>
          </a:ln>
        </p:spPr>
      </p:pic>
      <p:sp>
        <p:nvSpPr>
          <p:cNvPr id="200" name="Google Shape;200;p26"/>
          <p:cNvSpPr txBox="1"/>
          <p:nvPr>
            <p:ph idx="2" type="body"/>
          </p:nvPr>
        </p:nvSpPr>
        <p:spPr>
          <a:xfrm>
            <a:off x="4735975" y="1458100"/>
            <a:ext cx="4096500" cy="3253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b="1" lang="en"/>
              <a:t>SIMPLIFYING</a:t>
            </a:r>
            <a:r>
              <a:rPr b="1" lang="en"/>
              <a:t> RADICALS</a:t>
            </a:r>
            <a:endParaRPr b="1"/>
          </a:p>
          <a:p>
            <a:pPr indent="0" lvl="0" marL="0" rtl="0" algn="l">
              <a:spcBef>
                <a:spcPts val="3000"/>
              </a:spcBef>
              <a:spcAft>
                <a:spcPts val="0"/>
              </a:spcAft>
              <a:buClr>
                <a:schemeClr val="dk1"/>
              </a:buClr>
              <a:buSzPts val="1100"/>
              <a:buFont typeface="Arial"/>
              <a:buNone/>
            </a:pPr>
            <a:r>
              <a:rPr b="1" lang="en" sz="1600"/>
              <a:t>STEP 1 -</a:t>
            </a:r>
            <a:r>
              <a:rPr lang="en" sz="1600"/>
              <a:t> Identify the index.</a:t>
            </a:r>
            <a:endParaRPr sz="1600"/>
          </a:p>
          <a:p>
            <a:pPr indent="0" lvl="0" marL="0" rtl="0" algn="l">
              <a:spcBef>
                <a:spcPts val="1200"/>
              </a:spcBef>
              <a:spcAft>
                <a:spcPts val="0"/>
              </a:spcAft>
              <a:buClr>
                <a:schemeClr val="dk1"/>
              </a:buClr>
              <a:buSzPts val="1100"/>
              <a:buFont typeface="Arial"/>
              <a:buNone/>
            </a:pPr>
            <a:r>
              <a:rPr b="1" lang="en" sz="1600"/>
              <a:t>STEP 2 -</a:t>
            </a:r>
            <a:r>
              <a:rPr lang="en" sz="1600"/>
              <a:t> Identify the radicand (inside the radical)</a:t>
            </a:r>
            <a:endParaRPr sz="1600"/>
          </a:p>
          <a:p>
            <a:pPr indent="0" lvl="0" marL="0" rtl="0" algn="l">
              <a:spcBef>
                <a:spcPts val="1200"/>
              </a:spcBef>
              <a:spcAft>
                <a:spcPts val="0"/>
              </a:spcAft>
              <a:buNone/>
            </a:pPr>
            <a:r>
              <a:rPr b="1" lang="en" sz="1600"/>
              <a:t>STEP 3 -</a:t>
            </a:r>
            <a:r>
              <a:rPr lang="en" sz="1600"/>
              <a:t> Determine the factors that can be used to get the radicand (the index tells you how many times it is needed). </a:t>
            </a:r>
            <a:endParaRPr sz="1600"/>
          </a:p>
          <a:p>
            <a:pPr indent="0" lvl="0" marL="0" rtl="0" algn="l">
              <a:spcBef>
                <a:spcPts val="1200"/>
              </a:spcBef>
              <a:spcAft>
                <a:spcPts val="1200"/>
              </a:spcAft>
              <a:buNone/>
            </a:pPr>
            <a:r>
              <a:rPr b="1" lang="en" sz="1600"/>
              <a:t>STEP 4 -</a:t>
            </a:r>
            <a:r>
              <a:rPr lang="en" sz="1600"/>
              <a:t> Simplify.</a:t>
            </a:r>
            <a:endParaRPr sz="1600"/>
          </a:p>
        </p:txBody>
      </p:sp>
      <p:cxnSp>
        <p:nvCxnSpPr>
          <p:cNvPr descr="Line used to separate the title in a text box from the explanation content " id="201" name="Google Shape;201;p26"/>
          <p:cNvCxnSpPr/>
          <p:nvPr/>
        </p:nvCxnSpPr>
        <p:spPr>
          <a:xfrm flipH="1" rot="10800000">
            <a:off x="5019500" y="2032357"/>
            <a:ext cx="3529500" cy="4800"/>
          </a:xfrm>
          <a:prstGeom prst="straightConnector1">
            <a:avLst/>
          </a:prstGeom>
          <a:noFill/>
          <a:ln cap="flat" cmpd="sng" w="28575">
            <a:solidFill>
              <a:srgbClr val="9E9E9E"/>
            </a:solidFill>
            <a:prstDash val="solid"/>
            <a:round/>
            <a:headEnd len="med" w="med" type="none"/>
            <a:tailEnd len="med" w="med" type="none"/>
          </a:ln>
        </p:spPr>
      </p:cxnSp>
      <p:sp>
        <p:nvSpPr>
          <p:cNvPr id="202" name="Google Shape;202;p26"/>
          <p:cNvSpPr txBox="1"/>
          <p:nvPr>
            <p:ph idx="12" type="sldNum"/>
          </p:nvPr>
        </p:nvSpPr>
        <p:spPr>
          <a:xfrm>
            <a:off x="8283608" y="481852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26"/>
          <p:cNvSpPr txBox="1"/>
          <p:nvPr>
            <p:ph idx="3" type="sldNum"/>
          </p:nvPr>
        </p:nvSpPr>
        <p:spPr>
          <a:xfrm>
            <a:off x="311700" y="4818532"/>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5.2.2. The nth Root - Additional Resources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09" name="Google Shape;209;p27"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10" name="Google Shape;210;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4" name="Shape 214"/>
        <p:cNvGrpSpPr/>
        <p:nvPr/>
      </p:nvGrpSpPr>
      <p:grpSpPr>
        <a:xfrm>
          <a:off x="0" y="0"/>
          <a:ext cx="0" cy="0"/>
          <a:chOff x="0" y="0"/>
          <a:chExt cx="0" cy="0"/>
        </a:xfrm>
      </p:grpSpPr>
      <p:sp>
        <p:nvSpPr>
          <p:cNvPr id="215" name="Google Shape;215;p28"/>
          <p:cNvSpPr txBox="1"/>
          <p:nvPr>
            <p:ph type="title"/>
          </p:nvPr>
        </p:nvSpPr>
        <p:spPr>
          <a:xfrm>
            <a:off x="311700" y="5715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Radical, Totally Radical! 😎</a:t>
            </a:r>
            <a:endParaRPr>
              <a:solidFill>
                <a:srgbClr val="005047"/>
              </a:solidFill>
            </a:endParaRPr>
          </a:p>
        </p:txBody>
      </p:sp>
      <p:sp>
        <p:nvSpPr>
          <p:cNvPr id="216" name="Google Shape;216;p28"/>
          <p:cNvSpPr txBox="1"/>
          <p:nvPr>
            <p:ph idx="1" type="body"/>
          </p:nvPr>
        </p:nvSpPr>
        <p:spPr>
          <a:xfrm>
            <a:off x="311700" y="960125"/>
            <a:ext cx="5278800" cy="7452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1200"/>
              </a:spcAft>
              <a:buNone/>
            </a:pPr>
            <a:r>
              <a:rPr lang="en" sz="2000"/>
              <a:t>Write each radical as a term with rational exponents.</a:t>
            </a:r>
            <a:endParaRPr sz="2000"/>
          </a:p>
        </p:txBody>
      </p:sp>
      <p:pic>
        <p:nvPicPr>
          <p:cNvPr descr="Questions with radicals. Question 1 is the eighth root of x. Question 2 is the cube root of x-squared. Question 3 is the 11-th root of x to the fifth power. " id="217" name="Google Shape;217;p28" title="Screenshot 2025-12-23 at 9.18.47 AM.png"/>
          <p:cNvPicPr preferRelativeResize="0"/>
          <p:nvPr/>
        </p:nvPicPr>
        <p:blipFill>
          <a:blip r:embed="rId4">
            <a:alphaModFix/>
          </a:blip>
          <a:stretch>
            <a:fillRect/>
          </a:stretch>
        </p:blipFill>
        <p:spPr>
          <a:xfrm>
            <a:off x="406900" y="1876675"/>
            <a:ext cx="1465775" cy="2482750"/>
          </a:xfrm>
          <a:prstGeom prst="rect">
            <a:avLst/>
          </a:prstGeom>
          <a:noFill/>
          <a:ln>
            <a:noFill/>
          </a:ln>
        </p:spPr>
      </p:pic>
      <p:sp>
        <p:nvSpPr>
          <p:cNvPr id="218" name="Google Shape;218;p28"/>
          <p:cNvSpPr txBox="1"/>
          <p:nvPr>
            <p:ph idx="2" type="body"/>
          </p:nvPr>
        </p:nvSpPr>
        <p:spPr>
          <a:xfrm>
            <a:off x="5856750" y="642275"/>
            <a:ext cx="2975700" cy="3975600"/>
          </a:xfrm>
          <a:prstGeom prst="rect">
            <a:avLst/>
          </a:prstGeom>
          <a:solidFill>
            <a:srgbClr val="F2F2F2"/>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t>REWRITING RADICALS AS EXPONENTS</a:t>
            </a:r>
            <a:endParaRPr b="1" sz="1800"/>
          </a:p>
          <a:p>
            <a:pPr indent="0" lvl="0" marL="0" rtl="0" algn="ctr">
              <a:spcBef>
                <a:spcPts val="18000"/>
              </a:spcBef>
              <a:spcAft>
                <a:spcPts val="1200"/>
              </a:spcAft>
              <a:buNone/>
            </a:pPr>
            <a:r>
              <a:rPr lang="en" sz="1800">
                <a:latin typeface="Noto Sans Medium"/>
                <a:ea typeface="Noto Sans Medium"/>
                <a:cs typeface="Noto Sans Medium"/>
                <a:sym typeface="Noto Sans Medium"/>
              </a:rPr>
              <a:t>So, radicals can be rewritten as rational exponents.</a:t>
            </a:r>
            <a:endParaRPr sz="1800">
              <a:latin typeface="Noto Sans Medium"/>
              <a:ea typeface="Noto Sans Medium"/>
              <a:cs typeface="Noto Sans Medium"/>
              <a:sym typeface="Noto Sans Medium"/>
            </a:endParaRPr>
          </a:p>
        </p:txBody>
      </p:sp>
      <p:pic>
        <p:nvPicPr>
          <p:cNvPr descr="If the nth root of the quantity of a to the power of m is a real number and n is greater than or equal to 2, then the nth root of the quantity of a to the power of m equals a to the fractional power of m over n. " id="219" name="Google Shape;219;p28" title="Screenshot 2025-12-23 at 8.57.31 AM.png"/>
          <p:cNvPicPr preferRelativeResize="0"/>
          <p:nvPr/>
        </p:nvPicPr>
        <p:blipFill>
          <a:blip r:embed="rId5">
            <a:alphaModFix/>
          </a:blip>
          <a:stretch>
            <a:fillRect/>
          </a:stretch>
        </p:blipFill>
        <p:spPr>
          <a:xfrm>
            <a:off x="5898980" y="1773975"/>
            <a:ext cx="2880352" cy="1600301"/>
          </a:xfrm>
          <a:prstGeom prst="rect">
            <a:avLst/>
          </a:prstGeom>
          <a:noFill/>
          <a:ln>
            <a:noFill/>
          </a:ln>
        </p:spPr>
      </p:pic>
      <p:cxnSp>
        <p:nvCxnSpPr>
          <p:cNvPr descr="Line used to separate the title in a text box from the explanation content " id="220" name="Google Shape;220;p28"/>
          <p:cNvCxnSpPr/>
          <p:nvPr/>
        </p:nvCxnSpPr>
        <p:spPr>
          <a:xfrm flipH="1" rot="10800000">
            <a:off x="6213600" y="1540007"/>
            <a:ext cx="2336700" cy="4800"/>
          </a:xfrm>
          <a:prstGeom prst="straightConnector1">
            <a:avLst/>
          </a:prstGeom>
          <a:noFill/>
          <a:ln cap="flat" cmpd="sng" w="28575">
            <a:solidFill>
              <a:srgbClr val="9E9E9E"/>
            </a:solidFill>
            <a:prstDash val="solid"/>
            <a:round/>
            <a:headEnd len="med" w="med" type="none"/>
            <a:tailEnd len="med" w="med" type="none"/>
          </a:ln>
        </p:spPr>
      </p:cxnSp>
      <p:sp>
        <p:nvSpPr>
          <p:cNvPr id="221" name="Google Shape;221;p28"/>
          <p:cNvSpPr txBox="1"/>
          <p:nvPr>
            <p:ph idx="12" type="sldNum"/>
          </p:nvPr>
        </p:nvSpPr>
        <p:spPr>
          <a:xfrm>
            <a:off x="8283608" y="479304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28"/>
          <p:cNvSpPr txBox="1"/>
          <p:nvPr>
            <p:ph idx="3" type="sldNum"/>
          </p:nvPr>
        </p:nvSpPr>
        <p:spPr>
          <a:xfrm>
            <a:off x="311700" y="479305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5.2.</a:t>
            </a:r>
            <a:r>
              <a:rPr lang="en"/>
              <a:t>3 Radicals and Rational Exponents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26" name="Shape 226"/>
        <p:cNvGrpSpPr/>
        <p:nvPr/>
      </p:nvGrpSpPr>
      <p:grpSpPr>
        <a:xfrm>
          <a:off x="0" y="0"/>
          <a:ext cx="0" cy="0"/>
          <a:chOff x="0" y="0"/>
          <a:chExt cx="0" cy="0"/>
        </a:xfrm>
      </p:grpSpPr>
      <p:sp>
        <p:nvSpPr>
          <p:cNvPr id="227" name="Google Shape;227;p29"/>
          <p:cNvSpPr txBox="1"/>
          <p:nvPr>
            <p:ph type="title"/>
          </p:nvPr>
        </p:nvSpPr>
        <p:spPr>
          <a:xfrm>
            <a:off x="311700" y="5715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Radical, Totally Radical! 😎</a:t>
            </a:r>
            <a:endParaRPr>
              <a:solidFill>
                <a:srgbClr val="005047"/>
              </a:solidFill>
            </a:endParaRPr>
          </a:p>
        </p:txBody>
      </p:sp>
      <p:sp>
        <p:nvSpPr>
          <p:cNvPr id="228" name="Google Shape;228;p29"/>
          <p:cNvSpPr txBox="1"/>
          <p:nvPr>
            <p:ph idx="1" type="body"/>
          </p:nvPr>
        </p:nvSpPr>
        <p:spPr>
          <a:xfrm>
            <a:off x="311700" y="960125"/>
            <a:ext cx="5278800" cy="7452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1200"/>
              </a:spcAft>
              <a:buNone/>
            </a:pPr>
            <a:r>
              <a:rPr lang="en" sz="2000"/>
              <a:t>Write each term with rational exponents as an equivalent radical.</a:t>
            </a:r>
            <a:endParaRPr sz="2000"/>
          </a:p>
        </p:txBody>
      </p:sp>
      <p:pic>
        <p:nvPicPr>
          <p:cNvPr descr="Questions with fractional exponents. Question 4 is x raised to the one-half power. Question 5 is x raised to the one-seventh power. Question 6 is x raised to the four-fifths power. " id="229" name="Google Shape;229;p29" title="Screenshot 2025-12-23 at 9.19.01 AM.png"/>
          <p:cNvPicPr preferRelativeResize="0"/>
          <p:nvPr/>
        </p:nvPicPr>
        <p:blipFill>
          <a:blip r:embed="rId4">
            <a:alphaModFix/>
          </a:blip>
          <a:stretch>
            <a:fillRect/>
          </a:stretch>
        </p:blipFill>
        <p:spPr>
          <a:xfrm>
            <a:off x="393650" y="1869912"/>
            <a:ext cx="1604750" cy="2718149"/>
          </a:xfrm>
          <a:prstGeom prst="rect">
            <a:avLst/>
          </a:prstGeom>
          <a:noFill/>
          <a:ln>
            <a:noFill/>
          </a:ln>
        </p:spPr>
      </p:pic>
      <p:sp>
        <p:nvSpPr>
          <p:cNvPr id="230" name="Google Shape;230;p29"/>
          <p:cNvSpPr txBox="1"/>
          <p:nvPr>
            <p:ph idx="2" type="body"/>
          </p:nvPr>
        </p:nvSpPr>
        <p:spPr>
          <a:xfrm>
            <a:off x="5856750" y="642275"/>
            <a:ext cx="2975700" cy="3975600"/>
          </a:xfrm>
          <a:prstGeom prst="rect">
            <a:avLst/>
          </a:prstGeom>
          <a:solidFill>
            <a:srgbClr val="F2F2F2"/>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t>REWRITING RADICALS AS EXPONENTS</a:t>
            </a:r>
            <a:endParaRPr b="1" sz="1800"/>
          </a:p>
          <a:p>
            <a:pPr indent="0" lvl="0" marL="0" rtl="0" algn="ctr">
              <a:spcBef>
                <a:spcPts val="18000"/>
              </a:spcBef>
              <a:spcAft>
                <a:spcPts val="1200"/>
              </a:spcAft>
              <a:buNone/>
            </a:pPr>
            <a:r>
              <a:rPr lang="en" sz="1800">
                <a:latin typeface="Noto Sans Medium"/>
                <a:ea typeface="Noto Sans Medium"/>
                <a:cs typeface="Noto Sans Medium"/>
                <a:sym typeface="Noto Sans Medium"/>
              </a:rPr>
              <a:t>So, radicals can be rewritten as rational exponents.</a:t>
            </a:r>
            <a:endParaRPr sz="1800">
              <a:latin typeface="Noto Sans Medium"/>
              <a:ea typeface="Noto Sans Medium"/>
              <a:cs typeface="Noto Sans Medium"/>
              <a:sym typeface="Noto Sans Medium"/>
            </a:endParaRPr>
          </a:p>
        </p:txBody>
      </p:sp>
      <p:pic>
        <p:nvPicPr>
          <p:cNvPr descr="If the nth root of the quantity of a to the power of m is a real number and n is greater than or equal to 2, then the nth root of the quantity of a to the power of m equals a to the fractional power of m over n. " id="231" name="Google Shape;231;p29" title="Screenshot 2025-12-23 at 8.57.31 AM.png"/>
          <p:cNvPicPr preferRelativeResize="0"/>
          <p:nvPr/>
        </p:nvPicPr>
        <p:blipFill>
          <a:blip r:embed="rId5">
            <a:alphaModFix/>
          </a:blip>
          <a:stretch>
            <a:fillRect/>
          </a:stretch>
        </p:blipFill>
        <p:spPr>
          <a:xfrm>
            <a:off x="5898980" y="1773975"/>
            <a:ext cx="2880352" cy="1600301"/>
          </a:xfrm>
          <a:prstGeom prst="rect">
            <a:avLst/>
          </a:prstGeom>
          <a:noFill/>
          <a:ln>
            <a:noFill/>
          </a:ln>
        </p:spPr>
      </p:pic>
      <p:cxnSp>
        <p:nvCxnSpPr>
          <p:cNvPr descr="Line used to separate the title in a text box from the explanation content " id="232" name="Google Shape;232;p29"/>
          <p:cNvCxnSpPr/>
          <p:nvPr/>
        </p:nvCxnSpPr>
        <p:spPr>
          <a:xfrm flipH="1" rot="10800000">
            <a:off x="6213600" y="1540007"/>
            <a:ext cx="2336700" cy="4800"/>
          </a:xfrm>
          <a:prstGeom prst="straightConnector1">
            <a:avLst/>
          </a:prstGeom>
          <a:noFill/>
          <a:ln cap="flat" cmpd="sng" w="28575">
            <a:solidFill>
              <a:srgbClr val="9E9E9E"/>
            </a:solidFill>
            <a:prstDash val="solid"/>
            <a:round/>
            <a:headEnd len="med" w="med" type="none"/>
            <a:tailEnd len="med" w="med" type="none"/>
          </a:ln>
        </p:spPr>
      </p:cxnSp>
      <p:sp>
        <p:nvSpPr>
          <p:cNvPr id="233" name="Google Shape;233;p29"/>
          <p:cNvSpPr txBox="1"/>
          <p:nvPr>
            <p:ph idx="12" type="sldNum"/>
          </p:nvPr>
        </p:nvSpPr>
        <p:spPr>
          <a:xfrm>
            <a:off x="8283608" y="479304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9"/>
          <p:cNvSpPr txBox="1"/>
          <p:nvPr>
            <p:ph idx="3" type="sldNum"/>
          </p:nvPr>
        </p:nvSpPr>
        <p:spPr>
          <a:xfrm>
            <a:off x="311700" y="479305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5.2.3 Radicals and Rational Exponents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8" name="Shape 238"/>
        <p:cNvGrpSpPr/>
        <p:nvPr/>
      </p:nvGrpSpPr>
      <p:grpSpPr>
        <a:xfrm>
          <a:off x="0" y="0"/>
          <a:ext cx="0" cy="0"/>
          <a:chOff x="0" y="0"/>
          <a:chExt cx="0" cy="0"/>
        </a:xfrm>
      </p:grpSpPr>
      <p:pic>
        <p:nvPicPr>
          <p:cNvPr descr="Icon indicating the slide contains a check for understanding question for students " id="239" name="Google Shape;239;p3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40" name="Google Shape;240;p3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41" name="Google Shape;241;p30"/>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Rewrite the following expression as a term with a rational exponent: </a:t>
            </a:r>
            <a:endParaRPr>
              <a:latin typeface="Noto Sans"/>
              <a:ea typeface="Noto Sans"/>
              <a:cs typeface="Noto Sans"/>
              <a:sym typeface="Noto Sans"/>
            </a:endParaRPr>
          </a:p>
          <a:p>
            <a:pPr indent="-381000" lvl="0" marL="914400" rtl="0" algn="l">
              <a:lnSpc>
                <a:spcPct val="100000"/>
              </a:lnSpc>
              <a:spcBef>
                <a:spcPts val="3300"/>
              </a:spcBef>
              <a:spcAft>
                <a:spcPts val="0"/>
              </a:spcAft>
              <a:buSzPts val="2400"/>
              <a:buFont typeface="Noto Sans"/>
              <a:buAutoNum type="alphaLcPeriod"/>
            </a:pPr>
            <a:r>
              <a:rPr lang="en"/>
              <a:t>10</a:t>
            </a:r>
            <a:r>
              <a:rPr i="1" lang="en">
                <a:latin typeface="Times New Roman"/>
                <a:ea typeface="Times New Roman"/>
                <a:cs typeface="Times New Roman"/>
                <a:sym typeface="Times New Roman"/>
              </a:rPr>
              <a:t>x</a:t>
            </a:r>
            <a:r>
              <a:rPr baseline="30000" lang="en"/>
              <a:t>7</a:t>
            </a:r>
            <a:endParaRPr baseline="30000">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⁷/₁₀ </a:t>
            </a:r>
            <a:r>
              <a:rPr i="1" lang="en">
                <a:latin typeface="Times New Roman"/>
                <a:ea typeface="Times New Roman"/>
                <a:cs typeface="Times New Roman"/>
                <a:sym typeface="Times New Roman"/>
              </a:rPr>
              <a:t>x</a:t>
            </a:r>
            <a:endParaRPr/>
          </a:p>
          <a:p>
            <a:pPr indent="-381000" lvl="0" marL="914400" rtl="0" algn="l">
              <a:lnSpc>
                <a:spcPct val="100000"/>
              </a:lnSpc>
              <a:spcBef>
                <a:spcPts val="1000"/>
              </a:spcBef>
              <a:spcAft>
                <a:spcPts val="0"/>
              </a:spcAft>
              <a:buSzPts val="2400"/>
              <a:buFont typeface="Noto Sans"/>
              <a:buAutoNum type="alphaLcPeriod"/>
            </a:pPr>
            <a:r>
              <a:t/>
            </a:r>
            <a:endParaRPr/>
          </a:p>
          <a:p>
            <a:pPr indent="-381000" lvl="0" marL="914400" rtl="0" algn="l">
              <a:lnSpc>
                <a:spcPct val="100000"/>
              </a:lnSpc>
              <a:spcBef>
                <a:spcPts val="1000"/>
              </a:spcBef>
              <a:spcAft>
                <a:spcPts val="1000"/>
              </a:spcAft>
              <a:buSzPts val="2400"/>
              <a:buFont typeface="Noto Sans"/>
              <a:buAutoNum type="alphaLcPeriod"/>
            </a:pPr>
            <a:r>
              <a:t/>
            </a:r>
            <a:endParaRPr i="1">
              <a:latin typeface="Times New Roman"/>
              <a:ea typeface="Times New Roman"/>
              <a:cs typeface="Times New Roman"/>
              <a:sym typeface="Times New Roman"/>
            </a:endParaRPr>
          </a:p>
        </p:txBody>
      </p:sp>
      <p:pic>
        <p:nvPicPr>
          <p:cNvPr descr="The tenth-root of x raised to the seventh power. " id="242" name="Google Shape;242;p30" title="Screenshot 2025-12-24 at 3.08.32 PM.png"/>
          <p:cNvPicPr preferRelativeResize="0"/>
          <p:nvPr/>
        </p:nvPicPr>
        <p:blipFill>
          <a:blip r:embed="rId5">
            <a:alphaModFix/>
          </a:blip>
          <a:stretch>
            <a:fillRect/>
          </a:stretch>
        </p:blipFill>
        <p:spPr>
          <a:xfrm>
            <a:off x="1912775" y="1346250"/>
            <a:ext cx="651775" cy="428200"/>
          </a:xfrm>
          <a:prstGeom prst="rect">
            <a:avLst/>
          </a:prstGeom>
          <a:noFill/>
          <a:ln>
            <a:noFill/>
          </a:ln>
        </p:spPr>
      </p:pic>
      <p:pic>
        <p:nvPicPr>
          <p:cNvPr descr="this answer choice is x raised to the fractional power of 10 over 7" id="243" name="Google Shape;243;p30" title="Screenshot 2025-12-23 at 10.10.40 AM.png"/>
          <p:cNvPicPr preferRelativeResize="0"/>
          <p:nvPr/>
        </p:nvPicPr>
        <p:blipFill>
          <a:blip r:embed="rId6">
            <a:alphaModFix/>
          </a:blip>
          <a:stretch>
            <a:fillRect/>
          </a:stretch>
        </p:blipFill>
        <p:spPr>
          <a:xfrm>
            <a:off x="1280225" y="3073593"/>
            <a:ext cx="474125" cy="531350"/>
          </a:xfrm>
          <a:prstGeom prst="rect">
            <a:avLst/>
          </a:prstGeom>
          <a:noFill/>
          <a:ln>
            <a:noFill/>
          </a:ln>
        </p:spPr>
      </p:pic>
      <p:pic>
        <p:nvPicPr>
          <p:cNvPr descr="this answer choice is x raised to the fractional power of 7 over 10" id="244" name="Google Shape;244;p30" title="Screenshot 2025-12-23 at 10.12.20 AM.png"/>
          <p:cNvPicPr preferRelativeResize="0"/>
          <p:nvPr/>
        </p:nvPicPr>
        <p:blipFill>
          <a:blip r:embed="rId7">
            <a:alphaModFix/>
          </a:blip>
          <a:stretch>
            <a:fillRect/>
          </a:stretch>
        </p:blipFill>
        <p:spPr>
          <a:xfrm>
            <a:off x="1280223" y="3538890"/>
            <a:ext cx="474125" cy="531349"/>
          </a:xfrm>
          <a:prstGeom prst="rect">
            <a:avLst/>
          </a:prstGeom>
          <a:noFill/>
          <a:ln>
            <a:noFill/>
          </a:ln>
        </p:spPr>
      </p:pic>
      <p:sp>
        <p:nvSpPr>
          <p:cNvPr id="245" name="Google Shape;245;p30"/>
          <p:cNvSpPr txBox="1"/>
          <p:nvPr>
            <p:ph idx="12" type="sldNum"/>
          </p:nvPr>
        </p:nvSpPr>
        <p:spPr>
          <a:xfrm>
            <a:off x="8283608" y="474519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46" name="Google Shape;246;p30"/>
          <p:cNvSpPr txBox="1"/>
          <p:nvPr>
            <p:ph idx="2" type="sldNum"/>
          </p:nvPr>
        </p:nvSpPr>
        <p:spPr>
          <a:xfrm>
            <a:off x="311700" y="47452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5.2.3 Radicals and Rational Exponents</a:t>
            </a:r>
            <a:endParaRPr/>
          </a:p>
        </p:txBody>
      </p:sp>
      <p:sp>
        <p:nvSpPr>
          <p:cNvPr descr="An arrow icon reads &quot;Let's review!&quot; and links to a slide that reviews the content that was assessed in the self check question. " id="247" name="Google Shape;247;p30"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1" name="Shape 251"/>
        <p:cNvGrpSpPr/>
        <p:nvPr/>
      </p:nvGrpSpPr>
      <p:grpSpPr>
        <a:xfrm>
          <a:off x="0" y="0"/>
          <a:ext cx="0" cy="0"/>
          <a:chOff x="0" y="0"/>
          <a:chExt cx="0" cy="0"/>
        </a:xfrm>
      </p:grpSpPr>
      <p:pic>
        <p:nvPicPr>
          <p:cNvPr descr="Icon indicating the slide contains a additional resources for students who struggled with the check for understanding (self check) question" id="252" name="Google Shape;252;p31" title="additional resource-1.png"/>
          <p:cNvPicPr preferRelativeResize="0"/>
          <p:nvPr/>
        </p:nvPicPr>
        <p:blipFill>
          <a:blip r:embed="rId3">
            <a:alphaModFix/>
          </a:blip>
          <a:stretch>
            <a:fillRect/>
          </a:stretch>
        </p:blipFill>
        <p:spPr>
          <a:xfrm>
            <a:off x="8701677" y="56379"/>
            <a:ext cx="353968" cy="354000"/>
          </a:xfrm>
          <a:prstGeom prst="rect">
            <a:avLst/>
          </a:prstGeom>
          <a:noFill/>
          <a:ln>
            <a:noFill/>
          </a:ln>
        </p:spPr>
      </p:pic>
      <p:sp>
        <p:nvSpPr>
          <p:cNvPr id="253" name="Google Shape;253;p31"/>
          <p:cNvSpPr txBox="1"/>
          <p:nvPr>
            <p:ph type="title"/>
          </p:nvPr>
        </p:nvSpPr>
        <p:spPr>
          <a:xfrm>
            <a:off x="311700" y="49375"/>
            <a:ext cx="51642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54" name="Google Shape;254;p31"/>
          <p:cNvSpPr txBox="1"/>
          <p:nvPr>
            <p:ph idx="1" type="body"/>
          </p:nvPr>
        </p:nvSpPr>
        <p:spPr>
          <a:xfrm>
            <a:off x="311700" y="1030343"/>
            <a:ext cx="5164200" cy="605700"/>
          </a:xfrm>
          <a:prstGeom prst="rect">
            <a:avLst/>
          </a:prstGeom>
        </p:spPr>
        <p:txBody>
          <a:bodyPr anchorCtr="0" anchor="t" bIns="91425" lIns="91425" spcFirstLastPara="1" rIns="91425" wrap="square" tIns="91425">
            <a:normAutofit/>
          </a:bodyPr>
          <a:lstStyle/>
          <a:p>
            <a:pPr indent="0" lvl="0" marL="0" rtl="0" algn="l">
              <a:lnSpc>
                <a:spcPct val="105000"/>
              </a:lnSpc>
              <a:spcBef>
                <a:spcPts val="0"/>
              </a:spcBef>
              <a:spcAft>
                <a:spcPts val="300"/>
              </a:spcAft>
              <a:buNone/>
            </a:pPr>
            <a:r>
              <a:rPr b="1" lang="en">
                <a:solidFill>
                  <a:srgbClr val="1D2125"/>
                </a:solidFill>
              </a:rPr>
              <a:t>Example -</a:t>
            </a:r>
            <a:r>
              <a:rPr lang="en">
                <a:solidFill>
                  <a:srgbClr val="1D2125"/>
                </a:solidFill>
              </a:rPr>
              <a:t> </a:t>
            </a:r>
            <a:endParaRPr>
              <a:solidFill>
                <a:srgbClr val="1D2125"/>
              </a:solidFill>
            </a:endParaRPr>
          </a:p>
        </p:txBody>
      </p:sp>
      <p:pic>
        <p:nvPicPr>
          <p:cNvPr descr="The fourth root of the quantity of 5 times x-cubed." id="255" name="Google Shape;255;p31" title="Screenshot 2025-12-23 at 10.23.27 AM.png"/>
          <p:cNvPicPr preferRelativeResize="0"/>
          <p:nvPr/>
        </p:nvPicPr>
        <p:blipFill>
          <a:blip r:embed="rId4">
            <a:alphaModFix/>
          </a:blip>
          <a:stretch>
            <a:fillRect/>
          </a:stretch>
        </p:blipFill>
        <p:spPr>
          <a:xfrm>
            <a:off x="1941527" y="1019895"/>
            <a:ext cx="921550" cy="488775"/>
          </a:xfrm>
          <a:prstGeom prst="rect">
            <a:avLst/>
          </a:prstGeom>
          <a:noFill/>
          <a:ln>
            <a:noFill/>
          </a:ln>
        </p:spPr>
      </p:pic>
      <p:pic>
        <p:nvPicPr>
          <p:cNvPr descr="A math equation shows the fifth root of 8 squared equals 8 to the power of two fifths. Arrows label the exponent on the radicand 2, and the root or index 5 in the radical." id="256" name="Google Shape;256;p31"/>
          <p:cNvPicPr preferRelativeResize="0"/>
          <p:nvPr/>
        </p:nvPicPr>
        <p:blipFill>
          <a:blip r:embed="rId5">
            <a:alphaModFix/>
          </a:blip>
          <a:stretch>
            <a:fillRect/>
          </a:stretch>
        </p:blipFill>
        <p:spPr>
          <a:xfrm>
            <a:off x="6159653" y="513408"/>
            <a:ext cx="2483968" cy="863400"/>
          </a:xfrm>
          <a:prstGeom prst="rect">
            <a:avLst/>
          </a:prstGeom>
          <a:noFill/>
          <a:ln>
            <a:noFill/>
          </a:ln>
        </p:spPr>
      </p:pic>
      <p:sp>
        <p:nvSpPr>
          <p:cNvPr id="257" name="Google Shape;257;p31"/>
          <p:cNvSpPr txBox="1"/>
          <p:nvPr>
            <p:ph idx="2" type="body"/>
          </p:nvPr>
        </p:nvSpPr>
        <p:spPr>
          <a:xfrm>
            <a:off x="5931450" y="1372625"/>
            <a:ext cx="2901000" cy="3366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a:t>REWRITING RADICALS</a:t>
            </a:r>
            <a:endParaRPr b="1"/>
          </a:p>
          <a:p>
            <a:pPr indent="0" lvl="0" marL="0" rtl="0" algn="l">
              <a:spcBef>
                <a:spcPts val="3000"/>
              </a:spcBef>
              <a:spcAft>
                <a:spcPts val="0"/>
              </a:spcAft>
              <a:buNone/>
            </a:pPr>
            <a:r>
              <a:rPr b="1" lang="en"/>
              <a:t>STEP 1 -</a:t>
            </a:r>
            <a:r>
              <a:rPr lang="en"/>
              <a:t> Identify the index.</a:t>
            </a:r>
            <a:endParaRPr/>
          </a:p>
          <a:p>
            <a:pPr indent="0" lvl="0" marL="0" rtl="0" algn="l">
              <a:spcBef>
                <a:spcPts val="1200"/>
              </a:spcBef>
              <a:spcAft>
                <a:spcPts val="0"/>
              </a:spcAft>
              <a:buNone/>
            </a:pPr>
            <a:r>
              <a:rPr b="1" lang="en"/>
              <a:t>STEP 2 -</a:t>
            </a:r>
            <a:r>
              <a:rPr lang="en"/>
              <a:t> Identify the exponent (inside the radical)</a:t>
            </a:r>
            <a:endParaRPr/>
          </a:p>
          <a:p>
            <a:pPr indent="0" lvl="0" marL="0" rtl="0" algn="l">
              <a:spcBef>
                <a:spcPts val="1200"/>
              </a:spcBef>
              <a:spcAft>
                <a:spcPts val="1200"/>
              </a:spcAft>
              <a:buNone/>
            </a:pPr>
            <a:r>
              <a:rPr b="1" lang="en"/>
              <a:t>STEP 3 -</a:t>
            </a:r>
            <a:r>
              <a:rPr lang="en"/>
              <a:t> Write the power over the root. </a:t>
            </a:r>
            <a:endParaRPr/>
          </a:p>
        </p:txBody>
      </p:sp>
      <p:cxnSp>
        <p:nvCxnSpPr>
          <p:cNvPr descr="Line used to separate the title in a text box from the explanation content " id="258" name="Google Shape;258;p31"/>
          <p:cNvCxnSpPr/>
          <p:nvPr/>
        </p:nvCxnSpPr>
        <p:spPr>
          <a:xfrm flipH="1" rot="10800000">
            <a:off x="6213600" y="1908654"/>
            <a:ext cx="2336700" cy="4800"/>
          </a:xfrm>
          <a:prstGeom prst="straightConnector1">
            <a:avLst/>
          </a:prstGeom>
          <a:noFill/>
          <a:ln cap="flat" cmpd="sng" w="28575">
            <a:solidFill>
              <a:srgbClr val="9E9E9E"/>
            </a:solidFill>
            <a:prstDash val="solid"/>
            <a:round/>
            <a:headEnd len="med" w="med" type="none"/>
            <a:tailEnd len="med" w="med" type="none"/>
          </a:ln>
        </p:spPr>
      </p:cxnSp>
      <p:sp>
        <p:nvSpPr>
          <p:cNvPr id="259" name="Google Shape;259;p31"/>
          <p:cNvSpPr txBox="1"/>
          <p:nvPr>
            <p:ph idx="12" type="sldNum"/>
          </p:nvPr>
        </p:nvSpPr>
        <p:spPr>
          <a:xfrm>
            <a:off x="8283608" y="4779109"/>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0" name="Google Shape;260;p31"/>
          <p:cNvSpPr txBox="1"/>
          <p:nvPr>
            <p:ph idx="3" type="sldNum"/>
          </p:nvPr>
        </p:nvSpPr>
        <p:spPr>
          <a:xfrm>
            <a:off x="311700" y="477911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5.2.3 Radicals and Rational Exponents - Additional Resources</a:t>
            </a:r>
            <a:endParaRPr>
              <a:latin typeface="Noto Sans"/>
              <a:ea typeface="Noto Sans"/>
              <a:cs typeface="Noto Sans"/>
              <a:sym typeface="Noto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66" name="Google Shape;266;p32"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67" name="Google Shape;267;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1" name="Shape 271"/>
        <p:cNvGrpSpPr/>
        <p:nvPr/>
      </p:nvGrpSpPr>
      <p:grpSpPr>
        <a:xfrm>
          <a:off x="0" y="0"/>
          <a:ext cx="0" cy="0"/>
          <a:chOff x="0" y="0"/>
          <a:chExt cx="0" cy="0"/>
        </a:xfrm>
      </p:grpSpPr>
      <p:sp>
        <p:nvSpPr>
          <p:cNvPr id="272" name="Google Shape;272;p33"/>
          <p:cNvSpPr txBox="1"/>
          <p:nvPr>
            <p:ph type="title"/>
          </p:nvPr>
        </p:nvSpPr>
        <p:spPr>
          <a:xfrm>
            <a:off x="311700" y="79047"/>
            <a:ext cx="8520600" cy="52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73" name="Google Shape;273;p33"/>
          <p:cNvSpPr txBox="1"/>
          <p:nvPr>
            <p:ph idx="1" type="body"/>
          </p:nvPr>
        </p:nvSpPr>
        <p:spPr>
          <a:xfrm>
            <a:off x="311700" y="653952"/>
            <a:ext cx="8520600" cy="525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Simplify each expression. </a:t>
            </a:r>
            <a:endParaRPr/>
          </a:p>
        </p:txBody>
      </p:sp>
      <p:pic>
        <p:nvPicPr>
          <p:cNvPr descr="Image the the problems containing rational exponents. Question 1 is the quantity of x-squared raised to the one-third power. Question 2 is x to the two-thirds power times x to the two-thirds power. Question 3 is the quantity of x to the negative three, raised to the two-fifths power. Question 4 is the quantity of x to the one-third raised to the power of negative one. " id="274" name="Google Shape;274;p33" title="Screenshot 2025-12-23 at 8.36.26 AM.png"/>
          <p:cNvPicPr preferRelativeResize="0"/>
          <p:nvPr/>
        </p:nvPicPr>
        <p:blipFill>
          <a:blip r:embed="rId4">
            <a:alphaModFix/>
          </a:blip>
          <a:stretch>
            <a:fillRect/>
          </a:stretch>
        </p:blipFill>
        <p:spPr>
          <a:xfrm>
            <a:off x="482850" y="1156225"/>
            <a:ext cx="1504375" cy="3498849"/>
          </a:xfrm>
          <a:prstGeom prst="rect">
            <a:avLst/>
          </a:prstGeom>
          <a:noFill/>
          <a:ln>
            <a:noFill/>
          </a:ln>
        </p:spPr>
      </p:pic>
      <p:sp>
        <p:nvSpPr>
          <p:cNvPr id="275" name="Google Shape;275;p33"/>
          <p:cNvSpPr txBox="1"/>
          <p:nvPr>
            <p:ph idx="12" type="sldNum"/>
          </p:nvPr>
        </p:nvSpPr>
        <p:spPr>
          <a:xfrm>
            <a:off x="8283608" y="475264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6" name="Google Shape;276;p33"/>
          <p:cNvSpPr txBox="1"/>
          <p:nvPr>
            <p:ph idx="2" type="sldNum"/>
          </p:nvPr>
        </p:nvSpPr>
        <p:spPr>
          <a:xfrm>
            <a:off x="311700" y="4752658"/>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5.2</a:t>
            </a:r>
            <a:r>
              <a:rPr lang="en"/>
              <a:t>.4 Properties of Exponents with Rationals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34"/>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82" name="Google Shape;282;p34"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3" name="Google Shape;283;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35"/>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289" name="Google Shape;289;p35"/>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290" name="Google Shape;290;p35"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291" name="Google Shape;291;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5.2</a:t>
            </a:r>
            <a:r>
              <a:rPr lang="en"/>
              <a:t>.5 Practice</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298" name="Google Shape;298;p36"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9" name="Google Shape;299;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3" name="Shape 303"/>
        <p:cNvGrpSpPr/>
        <p:nvPr/>
      </p:nvGrpSpPr>
      <p:grpSpPr>
        <a:xfrm>
          <a:off x="0" y="0"/>
          <a:ext cx="0" cy="0"/>
          <a:chOff x="0" y="0"/>
          <a:chExt cx="0" cy="0"/>
        </a:xfrm>
      </p:grpSpPr>
      <p:sp>
        <p:nvSpPr>
          <p:cNvPr id="304" name="Google Shape;304;p37"/>
          <p:cNvSpPr txBox="1"/>
          <p:nvPr>
            <p:ph type="title"/>
          </p:nvPr>
        </p:nvSpPr>
        <p:spPr>
          <a:xfrm>
            <a:off x="311700" y="137152"/>
            <a:ext cx="8520600" cy="627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05" name="Google Shape;305;p37"/>
          <p:cNvSpPr txBox="1"/>
          <p:nvPr>
            <p:ph idx="1" type="body"/>
          </p:nvPr>
        </p:nvSpPr>
        <p:spPr>
          <a:xfrm>
            <a:off x="311700" y="764450"/>
            <a:ext cx="8454000" cy="40557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2300"/>
              <a:t>With a partner, create 2 problems that involve a </a:t>
            </a:r>
            <a:r>
              <a:rPr b="1" lang="en" sz="2300"/>
              <a:t>radical expression </a:t>
            </a:r>
            <a:r>
              <a:rPr lang="en" sz="2300"/>
              <a:t>with the following properties: </a:t>
            </a:r>
            <a:endParaRPr sz="2300"/>
          </a:p>
          <a:p>
            <a:pPr indent="-374650" lvl="0" marL="457200" rtl="0" algn="l">
              <a:lnSpc>
                <a:spcPct val="100000"/>
              </a:lnSpc>
              <a:spcBef>
                <a:spcPts val="1200"/>
              </a:spcBef>
              <a:spcAft>
                <a:spcPts val="0"/>
              </a:spcAft>
              <a:buSzPts val="2300"/>
              <a:buChar char="●"/>
            </a:pPr>
            <a:r>
              <a:rPr lang="en" sz="2300"/>
              <a:t>Set the </a:t>
            </a:r>
            <a:r>
              <a:rPr b="1" lang="en" sz="2300"/>
              <a:t>index </a:t>
            </a:r>
            <a:r>
              <a:rPr lang="en" sz="2300"/>
              <a:t>between at least 2, but no more than 5</a:t>
            </a:r>
            <a:endParaRPr sz="2300"/>
          </a:p>
          <a:p>
            <a:pPr indent="-374650" lvl="0" marL="457200" rtl="0" algn="l">
              <a:lnSpc>
                <a:spcPct val="100000"/>
              </a:lnSpc>
              <a:spcBef>
                <a:spcPts val="0"/>
              </a:spcBef>
              <a:spcAft>
                <a:spcPts val="0"/>
              </a:spcAft>
              <a:buSzPts val="2300"/>
              <a:buChar char="●"/>
            </a:pPr>
            <a:r>
              <a:rPr lang="en" sz="2300"/>
              <a:t>Has a </a:t>
            </a:r>
            <a:r>
              <a:rPr b="1" lang="en" sz="2300"/>
              <a:t>radicand</a:t>
            </a:r>
            <a:r>
              <a:rPr lang="en" sz="2300"/>
              <a:t> with an exponent less than 8</a:t>
            </a:r>
            <a:endParaRPr sz="2300"/>
          </a:p>
          <a:p>
            <a:pPr indent="-374650" lvl="0" marL="457200" rtl="0" algn="l">
              <a:lnSpc>
                <a:spcPct val="100000"/>
              </a:lnSpc>
              <a:spcBef>
                <a:spcPts val="0"/>
              </a:spcBef>
              <a:spcAft>
                <a:spcPts val="0"/>
              </a:spcAft>
              <a:buSzPts val="2300"/>
              <a:buChar char="●"/>
            </a:pPr>
            <a:r>
              <a:rPr lang="en" sz="2300"/>
              <a:t>Rewrite your radical as a term with rational exponents (this will be how you check someone else’s answer)   </a:t>
            </a:r>
            <a:endParaRPr sz="2300"/>
          </a:p>
          <a:p>
            <a:pPr indent="0" lvl="0" marL="0" rtl="0" algn="l">
              <a:lnSpc>
                <a:spcPct val="100000"/>
              </a:lnSpc>
              <a:spcBef>
                <a:spcPts val="1200"/>
              </a:spcBef>
              <a:spcAft>
                <a:spcPts val="0"/>
              </a:spcAft>
              <a:buNone/>
            </a:pPr>
            <a:r>
              <a:rPr lang="en" sz="2300"/>
              <a:t>Be prepared to trade your problems with another set of partners to practice rewriting exponential expressions.</a:t>
            </a:r>
            <a:endParaRPr sz="2300"/>
          </a:p>
          <a:p>
            <a:pPr indent="0" lvl="0" marL="0" rtl="0" algn="l">
              <a:lnSpc>
                <a:spcPct val="100000"/>
              </a:lnSpc>
              <a:spcBef>
                <a:spcPts val="1800"/>
              </a:spcBef>
              <a:spcAft>
                <a:spcPts val="1200"/>
              </a:spcAft>
              <a:buNone/>
            </a:pPr>
            <a:r>
              <a:rPr i="1" lang="en"/>
              <a:t>Next, we’ll write 2 terms with rational exponents and go the other way! </a:t>
            </a:r>
            <a:endParaRPr i="1"/>
          </a:p>
        </p:txBody>
      </p:sp>
      <p:sp>
        <p:nvSpPr>
          <p:cNvPr id="306" name="Google Shape;306;p37"/>
          <p:cNvSpPr txBox="1"/>
          <p:nvPr>
            <p:ph idx="12" type="sldNum"/>
          </p:nvPr>
        </p:nvSpPr>
        <p:spPr>
          <a:xfrm>
            <a:off x="8283608" y="4744177"/>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7" name="Google Shape;307;p37"/>
          <p:cNvSpPr txBox="1"/>
          <p:nvPr>
            <p:ph idx="2" type="sldNum"/>
          </p:nvPr>
        </p:nvSpPr>
        <p:spPr>
          <a:xfrm>
            <a:off x="311700" y="474418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5.2 Rational Exponents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13" name="Google Shape;313;p38"/>
          <p:cNvSpPr txBox="1"/>
          <p:nvPr>
            <p:ph idx="1" type="body"/>
          </p:nvPr>
        </p:nvSpPr>
        <p:spPr>
          <a:xfrm>
            <a:off x="311700" y="757175"/>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14" name="Google Shape;314;p38" title="Student Self Assessment table"/>
          <p:cNvGraphicFramePr/>
          <p:nvPr/>
        </p:nvGraphicFramePr>
        <p:xfrm>
          <a:off x="403153" y="1562206"/>
          <a:ext cx="3000000" cy="3000000"/>
        </p:xfrm>
        <a:graphic>
          <a:graphicData uri="http://schemas.openxmlformats.org/drawingml/2006/table">
            <a:tbl>
              <a:tblPr>
                <a:noFill/>
                <a:tableStyleId>{D7EABEDB-D553-4299-A2CC-8BF9E4B5F36B}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Simplify radical expressions with even and odd indexes.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Rewrite expressions with rational exponents as roots. </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a:t>
                      </a:r>
                      <a:r>
                        <a:rPr lang="en" sz="1800">
                          <a:solidFill>
                            <a:schemeClr val="dk1"/>
                          </a:solidFill>
                          <a:latin typeface="Noto Sans"/>
                          <a:ea typeface="Noto Sans"/>
                          <a:cs typeface="Noto Sans"/>
                          <a:sym typeface="Noto Sans"/>
                        </a:rPr>
                        <a:t>properties</a:t>
                      </a:r>
                      <a:r>
                        <a:rPr lang="en" sz="1800">
                          <a:solidFill>
                            <a:schemeClr val="dk1"/>
                          </a:solidFill>
                          <a:latin typeface="Noto Sans"/>
                          <a:ea typeface="Noto Sans"/>
                          <a:cs typeface="Noto Sans"/>
                          <a:sym typeface="Noto Sans"/>
                        </a:rPr>
                        <a:t> for exponents with rational exponents. </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15" name="Google Shape;315;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6" name="Google Shape;316;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5.2 Rational Exponents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