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24135DE-06D3-401B-A7B0-52E86CEFAE56}">
  <a:tblStyle styleId="{724135DE-06D3-401B-A7B0-52E86CEFAE5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hg9sdxdwyu" TargetMode="External"/><Relationship Id="rId3" Type="http://schemas.openxmlformats.org/officeDocument/2006/relationships/hyperlink" Target="https://www.desmos.com/calculator/pdszftowdk"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 to Get Started</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2"/>
              </a:rPr>
              <a:t>Slide 2: How to use these slides</a:t>
            </a:r>
            <a:endParaRPr/>
          </a:p>
          <a:p>
            <a:pPr indent="-298450" lvl="1" marL="914400" rtl="0" algn="l">
              <a:spcBef>
                <a:spcPts val="0"/>
              </a:spcBef>
              <a:spcAft>
                <a:spcPts val="0"/>
              </a:spcAft>
              <a:buSzPts val="1100"/>
              <a:buChar char="○"/>
            </a:pPr>
            <a:r>
              <a:rPr lang="en" u="sng">
                <a:solidFill>
                  <a:schemeClr val="hlink"/>
                </a:solidFill>
                <a:hlinkClick r:id="rId3"/>
              </a:rPr>
              <a:t>Check out the digital quick start guide!</a:t>
            </a:r>
            <a:r>
              <a:rPr lang="en"/>
              <a:t>	</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explore how the motion of falling objects can be modeled with quadratic functions. They use tables, graphs, and equations to represent the relationship between distance and time, noticing regular patterns in the data. This work prepares them to model projectile motion and understand key features like zeros, vertex, and domain in later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warm-up helps students notice predictable patterns in a table, preparing them to analyze a falling object later. The goal is to focus on patterns, not finding a rule. Students may observe that all y-values are multiples of 16 and perfect squares, recognizing the pattern as nonlinear and possibly quadratic.</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write down their thoughts about what they notice and wonder in the table.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them turn and talk with a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pairs to share their thoughts with the class and add to a growing list.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some of the sample answers are not present, then ask questions to facilitate their addition to the class list.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you may notice:</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increment by 1 as you move across the table.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increase.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All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are even and divisible by 4, 8, and 16.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are all perfect squares.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successive differences between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are growing.</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you may wonder:</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there a rule for these numbers?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the numbers represent the growth of a geometric pattern?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the numbers represent a quadratic relationship?</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next number in the table?</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observations and questions. Record and display them for all to see.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After all responses are recorded, tell students that they will investigate these values more closely in upcoming activities.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5 Co-Craft Questions: Speaking, Reading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Begin the launch by displaying only the context and the diagram of the building. Give students 1-2 minutes to write their own mathematical questions about the situation before inviting 3-4 students to share their questions with the whole class. Listen for and amplify any questions involving the relationship between elapsed time and the distance that a falling object travels.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Cultivate conversation</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120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model the motion of a falling rock using time–distance data. They identify a regular pattern between time and distance and express it with a squared variable, developing a simple quadratic model that prepares them to analyze more complex motion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Display the image of the falling object for all to see. Students will recognize the numbers from the warm up. Invite students to make some other observations about the information. Ask questions such as:</a:t>
            </a:r>
            <a:endParaRPr sz="1300">
              <a:solidFill>
                <a:srgbClr val="1D2125"/>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do you think the numbers tell us?”</a:t>
            </a:r>
            <a:endParaRPr sz="1300">
              <a:solidFill>
                <a:srgbClr val="1D2125"/>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“Does the object fall the same distance every successive second? How do you know?”</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two.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Tell students to think quietly about the first question and share their thinking with a partner.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Afterward, consider pausing for a brief discussion before proceeding to the second question.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Some students may choose to use a spreadsheet tool to study the pattern, and subsequently to use graphing technology to plot the data. Others may wish to use a calculator to compute growth factors. Provide access to devices that can run a spreadsheet tool, graphing technology, or a scientific calculator.</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rock will have fallen 500 feet after 6 seconds. The distance fallen increased with each additional second. The rock fell 144 feet between 4 and 5 seconds, so between 5 - 6 seconds, it would fall more than 144 feet. After 5 seconds of falling, there is less than 144 feet to go before the rock hits the ground.</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 784</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	b. </a:t>
            </a:r>
            <a:r>
              <a:rPr i="1" lang="en" sz="1300">
                <a:solidFill>
                  <a:srgbClr val="1D2125"/>
                </a:solidFill>
                <a:latin typeface="Times New Roman"/>
                <a:ea typeface="Times New Roman"/>
                <a:cs typeface="Times New Roman"/>
                <a:sym typeface="Times New Roman"/>
              </a:rPr>
              <a:t>d </a:t>
            </a:r>
            <a:r>
              <a:rPr lang="en" sz="1300">
                <a:solidFill>
                  <a:srgbClr val="1D2125"/>
                </a:solidFill>
                <a:latin typeface="Calibri"/>
                <a:ea typeface="Calibri"/>
                <a:cs typeface="Calibri"/>
                <a:sym typeface="Calibri"/>
              </a:rPr>
              <a:t>= 16 ⋅ </a:t>
            </a:r>
            <a:r>
              <a:rPr i="1" lang="en" sz="1300">
                <a:solidFill>
                  <a:srgbClr val="1D2125"/>
                </a:solidFill>
                <a:latin typeface="Times New Roman"/>
                <a:ea typeface="Times New Roman"/>
                <a:cs typeface="Times New Roman"/>
                <a:sym typeface="Times New Roman"/>
              </a:rPr>
              <a:t>t</a:t>
            </a:r>
            <a:r>
              <a:rPr baseline="30000" lang="en" sz="1300">
                <a:solidFill>
                  <a:srgbClr val="1D2125"/>
                </a:solidFill>
                <a:latin typeface="Calibri"/>
                <a:ea typeface="Calibri"/>
                <a:cs typeface="Calibri"/>
                <a:sym typeface="Calibri"/>
              </a:rPr>
              <a:t>2</a:t>
            </a:r>
            <a:endParaRPr baseline="30000"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question why the distances are positive when the rock is falling. In earlier grades, negative numbers represented on a vertical number line may have been associated with an arrow pointing down. Emphasize that the values shown in the picture measure how far the rock fell and not the direction it is falling.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the equation </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Emphasize that </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shows a quadratic relationship between time and distance.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know this represents a function?” (Each time value gives one distance.)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“Will the rock travel 600 feet before 6 seconds?” (At </a:t>
            </a:r>
            <a:r>
              <a:rPr i="1" lang="en" sz="1300">
                <a:solidFill>
                  <a:schemeClr val="dk1"/>
                </a:solidFill>
                <a:latin typeface="Times New Roman"/>
                <a:ea typeface="Times New Roman"/>
                <a:cs typeface="Times New Roman"/>
                <a:sym typeface="Times New Roman"/>
              </a:rPr>
              <a:t>𝑡 </a:t>
            </a:r>
            <a:r>
              <a:rPr lang="en" sz="1300">
                <a:solidFill>
                  <a:schemeClr val="dk1"/>
                </a:solidFill>
                <a:latin typeface="Calibri"/>
                <a:ea typeface="Calibri"/>
                <a:cs typeface="Calibri"/>
                <a:sym typeface="Calibri"/>
              </a:rPr>
              <a:t>= 6, 𝑑 = 16 ×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576 feet.)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this is a simplified model, but quadratic functions are often used to represent motion affected by gravity.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Make sure to square the time.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Be sure to square the 10, not multiply by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10, square the 10 to get 100, then multiply by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Use order of operations and square 10 first. Then multiply by 16. </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Finding Distance Fallen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1000"/>
              </a:spcAft>
              <a:buNone/>
            </a:pPr>
            <a:r>
              <a:rPr lang="en" sz="1300">
                <a:solidFill>
                  <a:schemeClr val="dk1"/>
                </a:solidFill>
                <a:latin typeface="Calibri"/>
                <a:ea typeface="Calibri"/>
                <a:cs typeface="Calibri"/>
                <a:sym typeface="Calibri"/>
              </a:rPr>
              <a:t>Recall the previous </a:t>
            </a:r>
            <a:r>
              <a:rPr lang="en" sz="1300">
                <a:solidFill>
                  <a:schemeClr val="dk1"/>
                </a:solidFill>
                <a:latin typeface="Calibri"/>
                <a:ea typeface="Calibri"/>
                <a:cs typeface="Calibri"/>
                <a:sym typeface="Calibri"/>
              </a:rPr>
              <a:t>activity</a:t>
            </a:r>
            <a:r>
              <a:rPr lang="en" sz="1300">
                <a:solidFill>
                  <a:schemeClr val="dk1"/>
                </a:solidFill>
                <a:latin typeface="Calibri"/>
                <a:ea typeface="Calibri"/>
                <a:cs typeface="Calibri"/>
                <a:sym typeface="Calibri"/>
              </a:rPr>
              <a:t> formula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If we substitute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(5)=16(5)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 ⋅ 25 = 400 feet.</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a:t>
            </a:r>
            <a:r>
              <a:rPr b="1"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MLR 2 Collect and Display: Conversing</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discuss their expressions with a partner, listen for and collect the language students use to identify and describe what is the same and what is different between Elena and Diego’s tables. Write the students’ words and phrases on a visual display and update it with connections to the graphs introduced during the synthesis. Remind students to borrow language from the display as needed. This will help students read and use mathematical language during their paired and whole-group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extend their work with quadratic functions to model a falling object’s height over time. They evaluate </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for non-integer inputs and create a new function showing the object’s distance from the ground. Using a height of 576 feet helps students see that distance fallen and distance from the ground are measured from opposite directions.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Suggest that they check in with each other after trying each question.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facilitate peer discussion, consider displaying sentence stems or questions that students could use, such as: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the object will have fallen that distance in 0.5 seconds?”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think the values in the first table are changing? What about in the second table?”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two tables alike? How are they different?”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They both have time in seconds and distance in feet as the two quantities being measured. They both show 0–4 seconds and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for time. They describe the same object falling.</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Elena’s table measures distance fallen, and Diego’s table measures distance from the ground. They record measurements from opposite ends. Elena’s table starts with 0 feet for 0 seconds, and Diego’s starts with 576 feet for 0 seconds.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activity synthesis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85e7b91378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85e7b9137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144</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256</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d. 432</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e. 320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f. 576 − 16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i="1" sz="13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make sense of the two functions, compare and contrast their representations (tables, equations, and graphs) and discuss the connections between them. Ask questions such as: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complete the missing values in the first table?” (Substituting 3 and 4 for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in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gives the distances fallen after 3 and 4 seconds.)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those in the second table?” (The distance from the ground is 576 minus the distance fallen, so we can use the values for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from the first table to calculate the values in the second table.)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the values in the first table increase and those in the second table decrease?” (The distance from the top of the building increases as the object falls farther and farther from it. The distance from the ground decreases as the object falls closer and closer to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expression representing the distance fallen shows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 other shows 576−16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Why is that?” (In the first function, the distance fallen, measured from where the object is dropped, will always be positive. In the second function, what’s measured is the height from the ground, so the distance fallen needs to be subtracted from the height of the building.)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graph the two equations that represent distance fallen and distance from the ground over time, what would the graphs look like? Try sketching the graphs.”</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Display graphs that represent the two functions and make sure students can interpret them. For example, they should see that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each graph corresponds to the starting value of each function before the object is dropped.</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They should also notice that the difference in distance between successive seconds gets larger in both cases, hence the curving graphs. (If the differences were constant, the graphs would have been straight lines.)</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Link to Elena’s graph in Desmos: </a:t>
            </a:r>
            <a:r>
              <a:rPr lang="en" sz="1300" u="sng">
                <a:solidFill>
                  <a:schemeClr val="hlink"/>
                </a:solidFill>
                <a:latin typeface="Calibri"/>
                <a:ea typeface="Calibri"/>
                <a:cs typeface="Calibri"/>
                <a:sym typeface="Calibri"/>
                <a:hlinkClick r:id="rId2"/>
              </a:rPr>
              <a:t>https://www.desmos.com/calculator/hg9sdxdwyu</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Link to Diego’s graph in Desmos: </a:t>
            </a:r>
            <a:r>
              <a:rPr lang="en" sz="1300" u="sng">
                <a:solidFill>
                  <a:schemeClr val="hlink"/>
                </a:solidFill>
                <a:latin typeface="Calibri"/>
                <a:ea typeface="Calibri"/>
                <a:cs typeface="Calibri"/>
                <a:sym typeface="Calibri"/>
                <a:hlinkClick r:id="rId3"/>
              </a:rPr>
              <a:t>https://www.desmos.com/calculator/pdszftowdk</a:t>
            </a:r>
            <a:endParaRPr sz="1300">
              <a:solidFill>
                <a:schemeClr val="dk1"/>
              </a:solidFill>
              <a:latin typeface="Calibri"/>
              <a:ea typeface="Calibri"/>
              <a:cs typeface="Calibri"/>
              <a:sym typeface="Calibri"/>
            </a:endParaRPr>
          </a:p>
          <a:p>
            <a:pPr indent="0" lvl="0" marL="0" rtl="0" algn="l">
              <a:spcBef>
                <a:spcPts val="1000"/>
              </a:spcBef>
              <a:spcAft>
                <a:spcPts val="1000"/>
              </a:spcAft>
              <a:buNone/>
            </a:pPr>
            <a:r>
              <a:rPr lang="en" sz="1300">
                <a:solidFill>
                  <a:schemeClr val="dk1"/>
                </a:solidFill>
                <a:latin typeface="Calibri"/>
                <a:ea typeface="Calibri"/>
                <a:cs typeface="Calibri"/>
                <a:sym typeface="Calibri"/>
              </a:rPr>
              <a:t>Display the graphs for all to see. Ask students how the graph of the height of the object is related to the path that the object takes as it falls.</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squared in the formula. </a:t>
            </a:r>
            <a:endParaRPr i="1" sz="18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ball will fall from 350 feet, so subtract 16 times the time squared to find the height at a given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subtract, not add. </a:t>
            </a:r>
            <a:endParaRPr i="1" sz="18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Subtract the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find the height. </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Height as a Quadratic Function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196 − 16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b.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3 seconds, the keys will still have 52 feet to travel to hit the ground.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(3) = 196 − 16(3)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196 − 144 = 52</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The object is at 842 feet 2 seconds after it’s dropped. 906 − 16(2)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906 − 16(4) = 906 − 64 = 842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906 - 16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equations both have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but one is positive and the other negative. Their graphs are both curves, but one graph curves upward and the other downward. The values in one table show increasing values, and the others show decreasing values, but they change by the same amounts from row to row.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can all be represented by quadratic expressions. The relationships between the step number and the number of squares or dots were easier to see. The relationships between time and distance are not as obvious.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graphs representing the patterns curved upward. They showed plotted points at whole-number inputs because non-whole-number steps would not make sense. In this lesson, we saw graphs that curved upward and downward. The graphs can be continuous because we can measure the distances even when the number of seconds is fractional.</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3.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youtu.be/eBWX69GhC3g?si=fabojsrmsO_XK54i" TargetMode="External"/><Relationship Id="rId4" Type="http://schemas.openxmlformats.org/officeDocument/2006/relationships/hyperlink" Target="http://www.youtube.com/watch?v=eBWX69GhC3g" TargetMode="External"/><Relationship Id="rId5" Type="http://schemas.openxmlformats.org/officeDocument/2006/relationships/image" Target="../media/image2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slide" Target="/ppt/slides/slide19.xml"/><Relationship Id="rId5"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7.png"/><Relationship Id="rId7"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7.5 Building Quadratic Functions to Describe Situations,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 Building Quadratic Functions to Describe Situations,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{724135DE-06D3-401B-A7B0-52E86CEFAE56}</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Student riding a skateboard up a rising bar graph, representing progress, momentum, and confidence in math growth." id="66" name="Google Shape;66;p10" title="Goals-5.png"/>
          <p:cNvPicPr preferRelativeResize="0"/>
          <p:nvPr/>
        </p:nvPicPr>
        <p:blipFill rotWithShape="1">
          <a:blip r:embed="rId3">
            <a:alphaModFix/>
          </a:blip>
          <a:srcRect b="0" l="16698" r="16692"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the meaning of the </a:t>
            </a:r>
            <a:r>
              <a:rPr b="1" lang="en">
                <a:solidFill>
                  <a:srgbClr val="F3F3F3"/>
                </a:solidFill>
              </a:rPr>
              <a:t>terms in a quadratic expression</a:t>
            </a:r>
            <a:r>
              <a:rPr lang="en">
                <a:solidFill>
                  <a:srgbClr val="F3F3F3"/>
                </a:solidFill>
              </a:rPr>
              <a:t> that represents the height of a falling object.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lang="en">
                <a:solidFill>
                  <a:srgbClr val="F3F3F3"/>
                </a:solidFill>
              </a:rPr>
              <a:t>Use tables, graphs, and equations to </a:t>
            </a:r>
            <a:r>
              <a:rPr b="1" lang="en">
                <a:solidFill>
                  <a:srgbClr val="F3F3F3"/>
                </a:solidFill>
              </a:rPr>
              <a:t>represent the height of a falling object</a:t>
            </a:r>
            <a:r>
              <a:rPr lang="en">
                <a:solidFill>
                  <a:srgbClr val="F3F3F3"/>
                </a:solidFill>
              </a:rPr>
              <a:t>.</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7.5 Building Quadratic Functions to Describe Situations,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50538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Previous</a:t>
            </a:r>
            <a:endParaRPr b="1" sz="1700"/>
          </a:p>
          <a:p>
            <a:pPr indent="-311150" lvl="0" marL="457200" rtl="0" algn="l">
              <a:lnSpc>
                <a:spcPct val="100000"/>
              </a:lnSpc>
              <a:spcBef>
                <a:spcPts val="500"/>
              </a:spcBef>
              <a:spcAft>
                <a:spcPts val="0"/>
              </a:spcAft>
              <a:buSzPts val="1300"/>
              <a:buChar char="●"/>
            </a:pPr>
            <a:r>
              <a:rPr b="1" lang="en" sz="1300"/>
              <a:t>Constant</a:t>
            </a:r>
            <a:endParaRPr b="1" sz="1300"/>
          </a:p>
          <a:p>
            <a:pPr indent="-311150" lvl="1" marL="914400" rtl="0" algn="l">
              <a:lnSpc>
                <a:spcPct val="100000"/>
              </a:lnSpc>
              <a:spcBef>
                <a:spcPts val="0"/>
              </a:spcBef>
              <a:spcAft>
                <a:spcPts val="0"/>
              </a:spcAft>
              <a:buSzPts val="1300"/>
              <a:buChar char="○"/>
            </a:pPr>
            <a:r>
              <a:rPr lang="en" sz="1300"/>
              <a:t>In an expression like (5</a:t>
            </a:r>
            <a:r>
              <a:rPr lang="en" sz="1300"/>
              <a:t>𝑥</a:t>
            </a:r>
            <a:r>
              <a:rPr lang="en" sz="1300"/>
              <a:t> + 2), it is the number 2 because it doesn't change when the 𝑥-value changes.</a:t>
            </a:r>
            <a:endParaRPr b="1" sz="1300"/>
          </a:p>
          <a:p>
            <a:pPr indent="-311150" lvl="0" marL="457200" rtl="0" algn="l">
              <a:lnSpc>
                <a:spcPct val="100000"/>
              </a:lnSpc>
              <a:spcBef>
                <a:spcPts val="0"/>
              </a:spcBef>
              <a:spcAft>
                <a:spcPts val="0"/>
              </a:spcAft>
              <a:buSzPts val="1300"/>
              <a:buChar char="●"/>
            </a:pPr>
            <a:r>
              <a:rPr b="1" lang="en" sz="1300"/>
              <a:t>Equation</a:t>
            </a:r>
            <a:endParaRPr b="1" sz="1300"/>
          </a:p>
          <a:p>
            <a:pPr indent="-311150" lvl="1" marL="914400" rtl="0" algn="l">
              <a:lnSpc>
                <a:spcPct val="100000"/>
              </a:lnSpc>
              <a:spcBef>
                <a:spcPts val="0"/>
              </a:spcBef>
              <a:spcAft>
                <a:spcPts val="0"/>
              </a:spcAft>
              <a:buSzPts val="1300"/>
              <a:buChar char="○"/>
            </a:pPr>
            <a:r>
              <a:rPr lang="en" sz="1300"/>
              <a:t>A mathematical statement that demonstrates that two numbers, expressions, or other objects are equal.</a:t>
            </a:r>
            <a:endParaRPr sz="1300"/>
          </a:p>
          <a:p>
            <a:pPr indent="-311150" lvl="0" marL="457200" rtl="0" algn="l">
              <a:lnSpc>
                <a:spcPct val="100000"/>
              </a:lnSpc>
              <a:spcBef>
                <a:spcPts val="0"/>
              </a:spcBef>
              <a:spcAft>
                <a:spcPts val="0"/>
              </a:spcAft>
              <a:buSzPts val="1300"/>
              <a:buChar char="●"/>
            </a:pPr>
            <a:r>
              <a:rPr b="1" lang="en" sz="1300"/>
              <a:t>Expression</a:t>
            </a:r>
            <a:endParaRPr sz="1300"/>
          </a:p>
          <a:p>
            <a:pPr indent="-311150" lvl="1" marL="914400" rtl="0" algn="l">
              <a:lnSpc>
                <a:spcPct val="100000"/>
              </a:lnSpc>
              <a:spcBef>
                <a:spcPts val="0"/>
              </a:spcBef>
              <a:spcAft>
                <a:spcPts val="0"/>
              </a:spcAft>
              <a:buSzPts val="1300"/>
              <a:buChar char="○"/>
            </a:pPr>
            <a:r>
              <a:rPr lang="en" sz="1300"/>
              <a:t>The sum of products of numbers and variables. The variables can be raised to different powers.</a:t>
            </a:r>
            <a:endParaRPr sz="1300"/>
          </a:p>
          <a:p>
            <a:pPr indent="-311150" lvl="0" marL="457200" rtl="0" algn="l">
              <a:lnSpc>
                <a:spcPct val="100000"/>
              </a:lnSpc>
              <a:spcBef>
                <a:spcPts val="0"/>
              </a:spcBef>
              <a:spcAft>
                <a:spcPts val="0"/>
              </a:spcAft>
              <a:buSzPts val="1300"/>
              <a:buChar char="●"/>
            </a:pPr>
            <a:r>
              <a:rPr b="1" lang="en" sz="1300"/>
              <a:t>Negative Numbers</a:t>
            </a:r>
            <a:endParaRPr sz="1300"/>
          </a:p>
          <a:p>
            <a:pPr indent="-311150" lvl="1" marL="914400" rtl="0" algn="l">
              <a:lnSpc>
                <a:spcPct val="100000"/>
              </a:lnSpc>
              <a:spcBef>
                <a:spcPts val="0"/>
              </a:spcBef>
              <a:spcAft>
                <a:spcPts val="0"/>
              </a:spcAft>
              <a:buSzPts val="1300"/>
              <a:buChar char="○"/>
            </a:pPr>
            <a:r>
              <a:rPr lang="en" sz="1300"/>
              <a:t>Numbers less than 0.</a:t>
            </a:r>
            <a:endParaRPr sz="1300"/>
          </a:p>
          <a:p>
            <a:pPr indent="-311150" lvl="0" marL="457200" rtl="0" algn="l">
              <a:lnSpc>
                <a:spcPct val="100000"/>
              </a:lnSpc>
              <a:spcBef>
                <a:spcPts val="0"/>
              </a:spcBef>
              <a:spcAft>
                <a:spcPts val="0"/>
              </a:spcAft>
              <a:buSzPts val="1300"/>
              <a:buChar char="●"/>
            </a:pPr>
            <a:r>
              <a:rPr b="1" lang="en" sz="1300"/>
              <a:t>Opposite</a:t>
            </a:r>
            <a:endParaRPr sz="1300"/>
          </a:p>
          <a:p>
            <a:pPr indent="-311150" lvl="1" marL="914400" rtl="0" algn="l">
              <a:lnSpc>
                <a:spcPct val="100000"/>
              </a:lnSpc>
              <a:spcBef>
                <a:spcPts val="0"/>
              </a:spcBef>
              <a:spcAft>
                <a:spcPts val="0"/>
              </a:spcAft>
              <a:buSzPts val="1300"/>
              <a:buChar char="○"/>
            </a:pPr>
            <a:r>
              <a:rPr lang="en" sz="1300"/>
              <a:t>The number equidistant from zero on the number line as a given number, but on the opposite side of zero. Also called the additive inverse. For example, 2 and -2.</a:t>
            </a:r>
            <a:endParaRPr sz="13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 Building Quadratic Functions to Describe Situations,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447625" y="233950"/>
            <a:ext cx="3482400" cy="43380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SzPts val="1300"/>
              <a:buChar char="●"/>
            </a:pPr>
            <a:r>
              <a:rPr b="1" lang="en" sz="1300"/>
              <a:t>Quadratic Expression</a:t>
            </a:r>
            <a:endParaRPr sz="1300"/>
          </a:p>
          <a:p>
            <a:pPr indent="-311150" lvl="1" marL="914400" rtl="0" algn="l">
              <a:lnSpc>
                <a:spcPct val="100000"/>
              </a:lnSpc>
              <a:spcBef>
                <a:spcPts val="0"/>
              </a:spcBef>
              <a:spcAft>
                <a:spcPts val="0"/>
              </a:spcAft>
              <a:buSzPts val="1300"/>
              <a:buChar char="○"/>
            </a:pPr>
            <a:r>
              <a:rPr lang="en" sz="1300"/>
              <a:t>An expression in 𝑥 that is equivalent to an expression of the form 𝑎𝑥² + 𝑏𝑥 + 𝑐 (where 𝑎, 𝑏, and 𝑐 are constants and 𝑎 ≠0).</a:t>
            </a:r>
            <a:endParaRPr sz="1300"/>
          </a:p>
          <a:p>
            <a:pPr indent="-311150" lvl="0" marL="457200" rtl="0" algn="l">
              <a:lnSpc>
                <a:spcPct val="100000"/>
              </a:lnSpc>
              <a:spcBef>
                <a:spcPts val="0"/>
              </a:spcBef>
              <a:spcAft>
                <a:spcPts val="0"/>
              </a:spcAft>
              <a:buSzPts val="1300"/>
              <a:buChar char="●"/>
            </a:pPr>
            <a:r>
              <a:rPr b="1" lang="en" sz="1300"/>
              <a:t>Quadratic Function</a:t>
            </a:r>
            <a:endParaRPr b="1" sz="1300"/>
          </a:p>
          <a:p>
            <a:pPr indent="-311150" lvl="1" marL="914400" rtl="0" algn="l">
              <a:lnSpc>
                <a:spcPct val="100000"/>
              </a:lnSpc>
              <a:spcBef>
                <a:spcPts val="0"/>
              </a:spcBef>
              <a:spcAft>
                <a:spcPts val="0"/>
              </a:spcAft>
              <a:buSzPts val="1300"/>
              <a:buChar char="○"/>
            </a:pPr>
            <a:r>
              <a:rPr lang="en" sz="1300"/>
              <a:t>A function where the output is given by a quadratic expression in the input. </a:t>
            </a:r>
            <a:r>
              <a:rPr i="1" lang="en" sz="1300">
                <a:latin typeface="Times New Roman"/>
                <a:ea typeface="Times New Roman"/>
                <a:cs typeface="Times New Roman"/>
                <a:sym typeface="Times New Roman"/>
              </a:rPr>
              <a:t>𝑓(𝑥) </a:t>
            </a:r>
            <a:r>
              <a:rPr lang="en" sz="1300"/>
              <a:t>=</a:t>
            </a:r>
            <a:r>
              <a:rPr i="1" lang="en" sz="1300">
                <a:latin typeface="Times New Roman"/>
                <a:ea typeface="Times New Roman"/>
                <a:cs typeface="Times New Roman"/>
                <a:sym typeface="Times New Roman"/>
              </a:rPr>
              <a:t> 𝑎𝑥² </a:t>
            </a:r>
            <a:r>
              <a:rPr lang="en" sz="1300"/>
              <a:t>+</a:t>
            </a:r>
            <a:r>
              <a:rPr i="1" lang="en" sz="1300">
                <a:latin typeface="Times New Roman"/>
                <a:ea typeface="Times New Roman"/>
                <a:cs typeface="Times New Roman"/>
                <a:sym typeface="Times New Roman"/>
              </a:rPr>
              <a:t> 𝑏𝑥 </a:t>
            </a:r>
            <a:r>
              <a:rPr lang="en" sz="1300"/>
              <a:t>+</a:t>
            </a:r>
            <a:r>
              <a:rPr i="1" lang="en" sz="1300">
                <a:latin typeface="Times New Roman"/>
                <a:ea typeface="Times New Roman"/>
                <a:cs typeface="Times New Roman"/>
                <a:sym typeface="Times New Roman"/>
              </a:rPr>
              <a:t> 𝑐.</a:t>
            </a:r>
            <a:endParaRPr b="1" sz="1500"/>
          </a:p>
          <a:p>
            <a:pPr indent="-311150" lvl="0" marL="457200" rtl="0" algn="l">
              <a:lnSpc>
                <a:spcPct val="100000"/>
              </a:lnSpc>
              <a:spcBef>
                <a:spcPts val="0"/>
              </a:spcBef>
              <a:spcAft>
                <a:spcPts val="0"/>
              </a:spcAft>
              <a:buSzPts val="1300"/>
              <a:buChar char="●"/>
            </a:pPr>
            <a:r>
              <a:rPr b="1" lang="en" sz="1300"/>
              <a:t>Term</a:t>
            </a:r>
            <a:endParaRPr sz="1300"/>
          </a:p>
          <a:p>
            <a:pPr indent="-311150" lvl="1" marL="914400" rtl="0" algn="l">
              <a:lnSpc>
                <a:spcPct val="100000"/>
              </a:lnSpc>
              <a:spcBef>
                <a:spcPts val="0"/>
              </a:spcBef>
              <a:spcAft>
                <a:spcPts val="0"/>
              </a:spcAft>
              <a:buSzPts val="1300"/>
              <a:buChar char="○"/>
            </a:pPr>
            <a:r>
              <a:rPr lang="en" sz="1300"/>
              <a:t>Part of an expression that can be a single number, a variable,or a number and a variable that are multiplied together.</a:t>
            </a:r>
            <a:endParaRPr sz="1300"/>
          </a:p>
          <a:p>
            <a:pPr indent="-311150" lvl="0" marL="457200" rtl="0" algn="l">
              <a:lnSpc>
                <a:spcPct val="100000"/>
              </a:lnSpc>
              <a:spcBef>
                <a:spcPts val="0"/>
              </a:spcBef>
              <a:spcAft>
                <a:spcPts val="0"/>
              </a:spcAft>
              <a:buSzPts val="1300"/>
              <a:buChar char="●"/>
            </a:pPr>
            <a:r>
              <a:rPr b="1" lang="en" sz="1300"/>
              <a:t>Variable</a:t>
            </a:r>
            <a:endParaRPr sz="1300"/>
          </a:p>
          <a:p>
            <a:pPr indent="-311150" lvl="1" marL="914400" rtl="0" algn="l">
              <a:lnSpc>
                <a:spcPct val="100000"/>
              </a:lnSpc>
              <a:spcBef>
                <a:spcPts val="0"/>
              </a:spcBef>
              <a:spcAft>
                <a:spcPts val="0"/>
              </a:spcAft>
              <a:buSzPts val="1300"/>
              <a:buChar char="○"/>
            </a:pPr>
            <a:r>
              <a:rPr lang="en" sz="1300"/>
              <a:t>A quantity that can take on different values. Often represented by a letter such as 𝑥, 𝑦, 𝑎, 𝑏, 𝑚, etc.</a:t>
            </a:r>
            <a:endParaRPr sz="1300"/>
          </a:p>
          <a:p>
            <a:pPr indent="0" lvl="0" marL="0" rtl="0" algn="l">
              <a:lnSpc>
                <a:spcPct val="100000"/>
              </a:lnSpc>
              <a:spcBef>
                <a:spcPts val="1200"/>
              </a:spcBef>
              <a:spcAft>
                <a:spcPts val="0"/>
              </a:spcAft>
              <a:buNone/>
            </a:pPr>
            <a:r>
              <a:rPr b="1" lang="en" sz="1700"/>
              <a:t>New</a:t>
            </a:r>
            <a:endParaRPr b="1" sz="1700"/>
          </a:p>
          <a:p>
            <a:pPr indent="-311150" lvl="0" marL="457200" rtl="0" algn="l">
              <a:lnSpc>
                <a:spcPct val="100000"/>
              </a:lnSpc>
              <a:spcBef>
                <a:spcPts val="1200"/>
              </a:spcBef>
              <a:spcAft>
                <a:spcPts val="0"/>
              </a:spcAft>
              <a:buSzPts val="1300"/>
              <a:buChar char="●"/>
            </a:pPr>
            <a:r>
              <a:rPr lang="en" sz="1300"/>
              <a:t>None</a:t>
            </a:r>
            <a:endParaRPr i="1" sz="1300">
              <a:latin typeface="Times New Roman"/>
              <a:ea typeface="Times New Roman"/>
              <a:cs typeface="Times New Roman"/>
              <a:sym typeface="Times New Roman"/>
            </a:endParaRPr>
          </a:p>
          <a:p>
            <a:pPr indent="0" lvl="0" marL="914400" rtl="0" algn="l">
              <a:lnSpc>
                <a:spcPct val="100000"/>
              </a:lnSpc>
              <a:spcBef>
                <a:spcPts val="1200"/>
              </a:spcBef>
              <a:spcAft>
                <a:spcPts val="1200"/>
              </a:spcAft>
              <a:buNone/>
            </a:pPr>
            <a:r>
              <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7.5.1 Numerical Patterns</a:t>
            </a:r>
            <a:endParaRPr/>
          </a:p>
        </p:txBody>
      </p:sp>
      <p:sp>
        <p:nvSpPr>
          <p:cNvPr id="115" name="Google Shape;115;p13"/>
          <p:cNvSpPr txBox="1"/>
          <p:nvPr/>
        </p:nvSpPr>
        <p:spPr>
          <a:xfrm>
            <a:off x="311706" y="1429975"/>
            <a:ext cx="7933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Study the table. What do you notice? What do you wonder?</a:t>
            </a:r>
            <a:endParaRPr sz="18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Warm Up -</a:t>
            </a:r>
            <a:r>
              <a:rPr lang="en" sz="2300"/>
              <a:t> Compare Exponential Expressions🤔</a:t>
            </a:r>
            <a:endParaRPr sz="2400">
              <a:solidFill>
                <a:srgbClr val="005047"/>
              </a:solidFill>
            </a:endParaRPr>
          </a:p>
        </p:txBody>
      </p:sp>
      <p:graphicFrame>
        <p:nvGraphicFramePr>
          <p:cNvPr id="117" name="Google Shape;117;p13"/>
          <p:cNvGraphicFramePr/>
          <p:nvPr/>
        </p:nvGraphicFramePr>
        <p:xfrm>
          <a:off x="2013395" y="2198923"/>
          <a:ext cx="3000000" cy="3000000"/>
        </p:xfrm>
        <a:graphic>
          <a:graphicData uri="http://schemas.openxmlformats.org/drawingml/2006/table">
            <a:tbl>
              <a:tblPr>
                <a:noFill/>
                <a:tableStyleId>{724135DE-06D3-401B-A7B0-52E86CEFAE56}</a:tableStyleId>
              </a:tblPr>
              <a:tblGrid>
                <a:gridCol w="747550"/>
                <a:gridCol w="721450"/>
                <a:gridCol w="671825"/>
                <a:gridCol w="606925"/>
                <a:gridCol w="606925"/>
                <a:gridCol w="606925"/>
                <a:gridCol w="606925"/>
              </a:tblGrid>
              <a:tr h="677275">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x</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a:latin typeface="Noto Sans"/>
                          <a:ea typeface="Noto Sans"/>
                          <a:cs typeface="Noto Sans"/>
                          <a:sym typeface="Noto Sans"/>
                        </a:rPr>
                        <a:t>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3</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4</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5</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7361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y</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lang="en">
                          <a:latin typeface="Noto Sans"/>
                          <a:ea typeface="Noto Sans"/>
                          <a:cs typeface="Noto Sans"/>
                          <a:sym typeface="Noto Sans"/>
                        </a:rPr>
                        <a:t>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64</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144</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256</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latin typeface="Noto Sans"/>
                          <a:ea typeface="Noto Sans"/>
                          <a:cs typeface="Noto Sans"/>
                          <a:sym typeface="Noto Sans"/>
                        </a:rPr>
                        <a:t>400</a:t>
                      </a:r>
                      <a:endParaRPr>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Drop a Rock Off a Building 🪨</a:t>
            </a:r>
            <a:endParaRPr sz="2000">
              <a:highlight>
                <a:srgbClr val="FF0000"/>
              </a:highlight>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7.5.2 A Time-Distance Quadratic Model</a:t>
            </a:r>
            <a:endParaRPr/>
          </a:p>
        </p:txBody>
      </p:sp>
      <p:pic>
        <p:nvPicPr>
          <p:cNvPr id="154" name="Google Shape;154;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155" name="Google Shape;155;p15"/>
          <p:cNvSpPr/>
          <p:nvPr/>
        </p:nvSpPr>
        <p:spPr>
          <a:xfrm>
            <a:off x="4223625" y="953476"/>
            <a:ext cx="4353900" cy="2392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Look at the words in the problem and the building diagram.</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Take 1–2 minutes to write your own math questions about the situation.</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Share your question with the class when invited.</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Listen for and notice questions about how time and distance are related for the falling object.</a:t>
            </a:r>
            <a:endParaRPr sz="1300">
              <a:latin typeface="Noto Sans"/>
              <a:ea typeface="Noto Sans"/>
              <a:cs typeface="Noto Sans"/>
              <a:sym typeface="Noto Sans"/>
            </a:endParaRPr>
          </a:p>
          <a:p>
            <a:pPr indent="0" lvl="0" marL="0" rtl="0" algn="r">
              <a:spcBef>
                <a:spcPts val="500"/>
              </a:spcBef>
              <a:spcAft>
                <a:spcPts val="0"/>
              </a:spcAft>
              <a:buNone/>
            </a:pPr>
            <a:r>
              <a:rPr lang="en" sz="1200">
                <a:solidFill>
                  <a:schemeClr val="dk1"/>
                </a:solidFill>
                <a:latin typeface="Noto Sans"/>
                <a:ea typeface="Noto Sans"/>
                <a:cs typeface="Noto Sans"/>
                <a:sym typeface="Noto Sans"/>
              </a:rPr>
              <a:t>Co-Craft Questions</a:t>
            </a:r>
            <a:endParaRPr sz="1600">
              <a:latin typeface="Calibri"/>
              <a:ea typeface="Calibri"/>
              <a:cs typeface="Calibri"/>
              <a:sym typeface="Calibri"/>
            </a:endParaRPr>
          </a:p>
        </p:txBody>
      </p:sp>
      <p:sp>
        <p:nvSpPr>
          <p:cNvPr id="156" name="Google Shape;156;p15"/>
          <p:cNvSpPr txBox="1"/>
          <p:nvPr>
            <p:ph idx="1" type="body"/>
          </p:nvPr>
        </p:nvSpPr>
        <p:spPr>
          <a:xfrm>
            <a:off x="311700" y="1152475"/>
            <a:ext cx="3804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Drop a Rock Off a Building</a:t>
            </a:r>
            <a:r>
              <a:rPr lang="en" sz="1800"/>
              <a:t> 🪨</a:t>
            </a:r>
            <a:endParaRPr sz="1800">
              <a:solidFill>
                <a:srgbClr val="005047"/>
              </a:solidFill>
            </a:endParaRPr>
          </a:p>
        </p:txBody>
      </p:sp>
      <p:sp>
        <p:nvSpPr>
          <p:cNvPr id="162" name="Google Shape;16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3" name="Google Shape;163;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7.5.</a:t>
            </a:r>
            <a:r>
              <a:rPr lang="en" sz="1000"/>
              <a:t>2 </a:t>
            </a:r>
            <a:r>
              <a:rPr lang="en" sz="1000"/>
              <a:t>A Time-Distance Quadratic Model</a:t>
            </a:r>
            <a:endParaRPr/>
          </a:p>
        </p:txBody>
      </p:sp>
      <p:sp>
        <p:nvSpPr>
          <p:cNvPr id="164" name="Google Shape;164;p16"/>
          <p:cNvSpPr txBox="1"/>
          <p:nvPr>
            <p:ph idx="1" type="body"/>
          </p:nvPr>
        </p:nvSpPr>
        <p:spPr>
          <a:xfrm>
            <a:off x="411275" y="1422350"/>
            <a:ext cx="5881500" cy="35166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a:pPr>
            <a:r>
              <a:rPr lang="en" sz="1500"/>
              <a:t>How many feet will the rock have fallen after 6 seconds?  Explain.</a:t>
            </a:r>
            <a:endParaRPr sz="1500"/>
          </a:p>
          <a:p>
            <a:pPr indent="-323850" lvl="0" marL="457200" rtl="0" algn="l">
              <a:lnSpc>
                <a:spcPct val="100000"/>
              </a:lnSpc>
              <a:spcBef>
                <a:spcPts val="1000"/>
              </a:spcBef>
              <a:spcAft>
                <a:spcPts val="0"/>
              </a:spcAft>
              <a:buSzPts val="1500"/>
              <a:buAutoNum type="arabicPeriod"/>
            </a:pPr>
            <a:r>
              <a:rPr lang="en" sz="1500"/>
              <a:t>Jada noticed that the distances fallen are all multiples of 16. She wrote down:	16 = 16 ⋅ 1 = </a:t>
            </a:r>
            <a:r>
              <a:rPr lang="en" sz="1500"/>
              <a:t>1</a:t>
            </a:r>
            <a:r>
              <a:rPr baseline="30000" lang="en" sz="1500"/>
              <a:t>2</a:t>
            </a:r>
            <a:endParaRPr sz="1500"/>
          </a:p>
          <a:p>
            <a:pPr indent="0" lvl="0" marL="1828800" rtl="0" algn="l">
              <a:lnSpc>
                <a:spcPct val="100000"/>
              </a:lnSpc>
              <a:spcBef>
                <a:spcPts val="0"/>
              </a:spcBef>
              <a:spcAft>
                <a:spcPts val="0"/>
              </a:spcAft>
              <a:buNone/>
            </a:pPr>
            <a:r>
              <a:rPr lang="en" sz="1500"/>
              <a:t>64 = </a:t>
            </a:r>
            <a:r>
              <a:rPr lang="en" sz="1500"/>
              <a:t>16 ⋅ 4 = 2</a:t>
            </a:r>
            <a:r>
              <a:rPr baseline="30000" lang="en" sz="1500"/>
              <a:t>2</a:t>
            </a:r>
            <a:endParaRPr sz="1500"/>
          </a:p>
          <a:p>
            <a:pPr indent="0" lvl="0" marL="1828800" rtl="0" algn="l">
              <a:lnSpc>
                <a:spcPct val="100000"/>
              </a:lnSpc>
              <a:spcBef>
                <a:spcPts val="0"/>
              </a:spcBef>
              <a:spcAft>
                <a:spcPts val="0"/>
              </a:spcAft>
              <a:buNone/>
            </a:pPr>
            <a:r>
              <a:rPr lang="en" sz="1500"/>
              <a:t>144 = 16 ⋅ 9 = 3</a:t>
            </a:r>
            <a:r>
              <a:rPr baseline="30000" lang="en" sz="1500"/>
              <a:t>2</a:t>
            </a:r>
            <a:endParaRPr sz="1500"/>
          </a:p>
          <a:p>
            <a:pPr indent="0" lvl="0" marL="1828800" rtl="0" algn="l">
              <a:lnSpc>
                <a:spcPct val="100000"/>
              </a:lnSpc>
              <a:spcBef>
                <a:spcPts val="0"/>
              </a:spcBef>
              <a:spcAft>
                <a:spcPts val="0"/>
              </a:spcAft>
              <a:buNone/>
            </a:pPr>
            <a:r>
              <a:rPr lang="en" sz="1500"/>
              <a:t>256 = 16 ⋅ 16 = 4</a:t>
            </a:r>
            <a:r>
              <a:rPr baseline="30000" lang="en" sz="1500"/>
              <a:t>2</a:t>
            </a:r>
            <a:endParaRPr sz="1500"/>
          </a:p>
          <a:p>
            <a:pPr indent="0" lvl="0" marL="1828800" rtl="0" algn="l">
              <a:lnSpc>
                <a:spcPct val="100000"/>
              </a:lnSpc>
              <a:spcBef>
                <a:spcPts val="0"/>
              </a:spcBef>
              <a:spcAft>
                <a:spcPts val="0"/>
              </a:spcAft>
              <a:buNone/>
            </a:pPr>
            <a:r>
              <a:rPr lang="en" sz="1500"/>
              <a:t>400 = 16 ⋅ 25 = 5</a:t>
            </a:r>
            <a:r>
              <a:rPr baseline="30000" lang="en" sz="1500"/>
              <a:t>2</a:t>
            </a:r>
            <a:endParaRPr baseline="30000" sz="1500"/>
          </a:p>
          <a:p>
            <a:pPr indent="0" lvl="0" marL="1828800" rtl="0" algn="l">
              <a:lnSpc>
                <a:spcPct val="100000"/>
              </a:lnSpc>
              <a:spcBef>
                <a:spcPts val="0"/>
              </a:spcBef>
              <a:spcAft>
                <a:spcPts val="0"/>
              </a:spcAft>
              <a:buNone/>
            </a:pPr>
            <a:r>
              <a:t/>
            </a:r>
            <a:endParaRPr baseline="30000" sz="300"/>
          </a:p>
          <a:p>
            <a:pPr indent="-323850" lvl="1" marL="914400" rtl="0" algn="l">
              <a:lnSpc>
                <a:spcPct val="100000"/>
              </a:lnSpc>
              <a:spcBef>
                <a:spcPts val="0"/>
              </a:spcBef>
              <a:spcAft>
                <a:spcPts val="0"/>
              </a:spcAft>
              <a:buSzPts val="1500"/>
              <a:buAutoNum type="alphaLcPeriod"/>
            </a:pPr>
            <a:r>
              <a:rPr lang="en" sz="1500"/>
              <a:t>Use Jada’s observations to predict how far the object falls after 7 seconds, assuming the building is tall enough.</a:t>
            </a:r>
            <a:endParaRPr sz="1500"/>
          </a:p>
          <a:p>
            <a:pPr indent="0" lvl="0" marL="0" rtl="0" algn="l">
              <a:lnSpc>
                <a:spcPct val="100000"/>
              </a:lnSpc>
              <a:spcBef>
                <a:spcPts val="0"/>
              </a:spcBef>
              <a:spcAft>
                <a:spcPts val="0"/>
              </a:spcAft>
              <a:buNone/>
            </a:pPr>
            <a:r>
              <a:t/>
            </a:r>
            <a:endParaRPr sz="1500"/>
          </a:p>
          <a:p>
            <a:pPr indent="-323850" lvl="1" marL="914400" rtl="0" algn="l">
              <a:lnSpc>
                <a:spcPct val="100000"/>
              </a:lnSpc>
              <a:spcBef>
                <a:spcPts val="0"/>
              </a:spcBef>
              <a:spcAft>
                <a:spcPts val="0"/>
              </a:spcAft>
              <a:buSzPts val="1500"/>
              <a:buAutoNum type="alphaLcPeriod"/>
            </a:pPr>
            <a:r>
              <a:rPr lang="en" sz="1500"/>
              <a:t>Write an equation for the function, with </a:t>
            </a:r>
            <a:r>
              <a:rPr i="1" lang="en" sz="1500">
                <a:latin typeface="Times New Roman"/>
                <a:ea typeface="Times New Roman"/>
                <a:cs typeface="Times New Roman"/>
                <a:sym typeface="Times New Roman"/>
              </a:rPr>
              <a:t>d</a:t>
            </a:r>
            <a:r>
              <a:rPr lang="en" sz="1500"/>
              <a:t> representing the distance dropped after </a:t>
            </a:r>
            <a:r>
              <a:rPr i="1" lang="en" sz="1500">
                <a:latin typeface="Times New Roman"/>
                <a:ea typeface="Times New Roman"/>
                <a:cs typeface="Times New Roman"/>
                <a:sym typeface="Times New Roman"/>
              </a:rPr>
              <a:t>t</a:t>
            </a:r>
            <a:r>
              <a:rPr lang="en" sz="1500"/>
              <a:t> seconds.</a:t>
            </a:r>
            <a:endParaRPr sz="1500"/>
          </a:p>
        </p:txBody>
      </p:sp>
      <p:sp>
        <p:nvSpPr>
          <p:cNvPr id="165" name="Google Shape;165;p16"/>
          <p:cNvSpPr txBox="1"/>
          <p:nvPr/>
        </p:nvSpPr>
        <p:spPr>
          <a:xfrm>
            <a:off x="349000" y="775850"/>
            <a:ext cx="6405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A rock is dropped from the top floor of a 500-foot-tall building. A camera captures the distance the rock traveled, in feet, after each second.</a:t>
            </a:r>
            <a:endParaRPr sz="1500">
              <a:solidFill>
                <a:srgbClr val="424242"/>
              </a:solidFill>
              <a:latin typeface="Calibri"/>
              <a:ea typeface="Calibri"/>
              <a:cs typeface="Calibri"/>
              <a:sym typeface="Calibri"/>
            </a:endParaRPr>
          </a:p>
        </p:txBody>
      </p:sp>
      <p:pic>
        <p:nvPicPr>
          <p:cNvPr id="166" name="Google Shape;166;p16"/>
          <p:cNvPicPr preferRelativeResize="0"/>
          <p:nvPr/>
        </p:nvPicPr>
        <p:blipFill>
          <a:blip r:embed="rId3">
            <a:alphaModFix/>
          </a:blip>
          <a:stretch>
            <a:fillRect/>
          </a:stretch>
        </p:blipFill>
        <p:spPr>
          <a:xfrm>
            <a:off x="6203681" y="1182113"/>
            <a:ext cx="2742210" cy="34470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2" name="Google Shape;172;p17"/>
          <p:cNvSpPr txBox="1"/>
          <p:nvPr>
            <p:ph idx="1" type="body"/>
          </p:nvPr>
        </p:nvSpPr>
        <p:spPr>
          <a:xfrm>
            <a:off x="311715" y="1088125"/>
            <a:ext cx="84681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An object is dropped from a building and falls so that the distance in feet it falls, </a:t>
            </a:r>
            <a:r>
              <a:rPr i="1" lang="en">
                <a:latin typeface="Times New Roman"/>
                <a:ea typeface="Times New Roman"/>
                <a:cs typeface="Times New Roman"/>
                <a:sym typeface="Times New Roman"/>
              </a:rPr>
              <a:t>d</a:t>
            </a:r>
            <a:r>
              <a:rPr lang="en"/>
              <a:t>(</a:t>
            </a:r>
            <a:r>
              <a:rPr i="1" lang="en">
                <a:latin typeface="Times New Roman"/>
                <a:ea typeface="Times New Roman"/>
                <a:cs typeface="Times New Roman"/>
                <a:sym typeface="Times New Roman"/>
              </a:rPr>
              <a:t>t</a:t>
            </a:r>
            <a:r>
              <a:rPr lang="en"/>
              <a:t>), is found by </a:t>
            </a:r>
            <a:r>
              <a:rPr i="1" lang="en">
                <a:latin typeface="Times New Roman"/>
                <a:ea typeface="Times New Roman"/>
                <a:cs typeface="Times New Roman"/>
                <a:sym typeface="Times New Roman"/>
              </a:rPr>
              <a:t>d</a:t>
            </a:r>
            <a:r>
              <a:rPr lang="en"/>
              <a:t>(</a:t>
            </a:r>
            <a:r>
              <a:rPr i="1" lang="en">
                <a:latin typeface="Times New Roman"/>
                <a:ea typeface="Times New Roman"/>
                <a:cs typeface="Times New Roman"/>
                <a:sym typeface="Times New Roman"/>
              </a:rPr>
              <a:t>t</a:t>
            </a:r>
            <a:r>
              <a:rPr lang="en"/>
              <a:t>) </a:t>
            </a:r>
            <a:r>
              <a:rPr lang="en"/>
              <a:t>= 16</a:t>
            </a:r>
            <a:r>
              <a:rPr i="1" lang="en">
                <a:latin typeface="Times New Roman"/>
                <a:ea typeface="Times New Roman"/>
                <a:cs typeface="Times New Roman"/>
                <a:sym typeface="Times New Roman"/>
              </a:rPr>
              <a:t>t</a:t>
            </a:r>
            <a:r>
              <a:rPr baseline="30000" lang="en"/>
              <a:t>2</a:t>
            </a:r>
            <a:r>
              <a:rPr lang="en"/>
              <a:t>, after </a:t>
            </a:r>
            <a:r>
              <a:rPr i="1" lang="en">
                <a:latin typeface="Times New Roman"/>
                <a:ea typeface="Times New Roman"/>
                <a:cs typeface="Times New Roman"/>
                <a:sym typeface="Times New Roman"/>
              </a:rPr>
              <a:t>t</a:t>
            </a:r>
            <a:r>
              <a:rPr lang="en"/>
              <a:t> seconds. How many feet has it fallen after 10 seconds?</a:t>
            </a:r>
            <a:endParaRPr/>
          </a:p>
        </p:txBody>
      </p:sp>
      <p:sp>
        <p:nvSpPr>
          <p:cNvPr id="173" name="Google Shape;173;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7.5.2 A Time-Distance Quadratic Model</a:t>
            </a:r>
            <a:endParaRPr sz="1000"/>
          </a:p>
        </p:txBody>
      </p:sp>
      <p:sp>
        <p:nvSpPr>
          <p:cNvPr id="175" name="Google Shape;175;p17"/>
          <p:cNvSpPr txBox="1"/>
          <p:nvPr/>
        </p:nvSpPr>
        <p:spPr>
          <a:xfrm>
            <a:off x="2179989" y="2138434"/>
            <a:ext cx="15489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160</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320</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1,600</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2,560</a:t>
            </a:r>
            <a:endParaRPr sz="1800">
              <a:solidFill>
                <a:srgbClr val="424242"/>
              </a:solidFill>
              <a:latin typeface="Calibri"/>
              <a:ea typeface="Calibri"/>
              <a:cs typeface="Calibri"/>
              <a:sym typeface="Calibri"/>
            </a:endParaRPr>
          </a:p>
        </p:txBody>
      </p:sp>
      <p:pic>
        <p:nvPicPr>
          <p:cNvPr id="176" name="Google Shape;176;p1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77" name="Google Shape;177;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78" name="Google Shape;178;p17" title="ChatGPT Image Oct 11, 2025, 04_51_35 PM.png"/>
          <p:cNvPicPr preferRelativeResize="0"/>
          <p:nvPr/>
        </p:nvPicPr>
        <p:blipFill rotWithShape="1">
          <a:blip r:embed="rId4">
            <a:alphaModFix/>
          </a:blip>
          <a:srcRect b="0" l="0" r="0" t="0"/>
          <a:stretch/>
        </p:blipFill>
        <p:spPr>
          <a:xfrm>
            <a:off x="3900971" y="1947509"/>
            <a:ext cx="2514324" cy="25143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 name="Shape 182"/>
        <p:cNvGrpSpPr/>
        <p:nvPr/>
      </p:nvGrpSpPr>
      <p:grpSpPr>
        <a:xfrm>
          <a:off x="0" y="0"/>
          <a:ext cx="0" cy="0"/>
          <a:chOff x="0" y="0"/>
          <a:chExt cx="0" cy="0"/>
        </a:xfrm>
      </p:grpSpPr>
      <p:sp>
        <p:nvSpPr>
          <p:cNvPr id="183" name="Google Shape;183;p18"/>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4" name="Google Shape;18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7.5.2 A Time-Distance Quadratic Model - Additional Resources</a:t>
            </a:r>
            <a:endParaRPr sz="1000"/>
          </a:p>
        </p:txBody>
      </p:sp>
      <p:pic>
        <p:nvPicPr>
          <p:cNvPr id="186" name="Google Shape;186;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7" name="Google Shape;187;p18"/>
          <p:cNvSpPr txBox="1"/>
          <p:nvPr/>
        </p:nvSpPr>
        <p:spPr>
          <a:xfrm>
            <a:off x="434975" y="1925250"/>
            <a:ext cx="4245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The Empire State Building is 1250 ft high (excluding the lightning rod). A visitor drops a penny from the top, and it falls straight down. How far has it fallen after 5 seconds?</a:t>
            </a:r>
            <a:endParaRPr sz="1800">
              <a:latin typeface="Calibri"/>
              <a:ea typeface="Calibri"/>
              <a:cs typeface="Calibri"/>
              <a:sym typeface="Calibri"/>
            </a:endParaRPr>
          </a:p>
        </p:txBody>
      </p:sp>
      <p:pic>
        <p:nvPicPr>
          <p:cNvPr id="188" name="Google Shape;188;p18"/>
          <p:cNvPicPr preferRelativeResize="0"/>
          <p:nvPr/>
        </p:nvPicPr>
        <p:blipFill>
          <a:blip r:embed="rId4">
            <a:alphaModFix/>
          </a:blip>
          <a:stretch>
            <a:fillRect/>
          </a:stretch>
        </p:blipFill>
        <p:spPr>
          <a:xfrm>
            <a:off x="4836280" y="0"/>
            <a:ext cx="3045555" cy="45683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4" name="Google Shape;194;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5" name="Google Shape;195;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6" name="Google Shape;196;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99" name="Google Shape;199;p19"/>
          <p:cNvCxnSpPr>
            <a:stCxn id="193" idx="2"/>
            <a:endCxn id="19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0" name="Google Shape;200;p19"/>
          <p:cNvCxnSpPr>
            <a:stCxn id="195" idx="3"/>
            <a:endCxn id="19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1" name="Google Shape;201;p19"/>
          <p:cNvCxnSpPr>
            <a:stCxn id="194" idx="3"/>
            <a:endCxn id="19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2" name="Google Shape;202;p19"/>
          <p:cNvCxnSpPr>
            <a:stCxn id="196" idx="3"/>
            <a:endCxn id="19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3" name="Google Shape;203;p19"/>
          <p:cNvCxnSpPr>
            <a:stCxn id="198" idx="3"/>
            <a:endCxn id="19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4" name="Google Shape;204;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06" name="Google Shape;206;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07" name="Google Shape;207;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08" name="Google Shape;208;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09" name="Google Shape;209;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0" name="Google Shape;210;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1" name="Google Shape;211;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2" name="Google Shape;212;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3" name="Google Shape;213;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4" name="Google Shape;214;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5" name="Google Shape;215;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6" name="Google Shape;216;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17" name="Google Shape;217;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1" name="Shape 221"/>
        <p:cNvGrpSpPr/>
        <p:nvPr/>
      </p:nvGrpSpPr>
      <p:grpSpPr>
        <a:xfrm>
          <a:off x="0" y="0"/>
          <a:ext cx="0" cy="0"/>
          <a:chOff x="0" y="0"/>
          <a:chExt cx="0" cy="0"/>
        </a:xfrm>
      </p:grpSpPr>
      <p:sp>
        <p:nvSpPr>
          <p:cNvPr id="222" name="Google Shape;222;p20"/>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Strategies - </a:t>
            </a:r>
            <a:r>
              <a:rPr lang="en" sz="1800"/>
              <a:t>The Motion of Free-Falling Objects 🏀</a:t>
            </a:r>
            <a:endParaRPr sz="1700">
              <a:highlight>
                <a:srgbClr val="FF0000"/>
              </a:highlight>
            </a:endParaRPr>
          </a:p>
        </p:txBody>
      </p:sp>
      <p:sp>
        <p:nvSpPr>
          <p:cNvPr id="223" name="Google Shape;22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4" name="Google Shape;224;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a:t>
            </a:r>
            <a:r>
              <a:rPr lang="en"/>
              <a:t>.3 </a:t>
            </a:r>
            <a:r>
              <a:rPr lang="en"/>
              <a:t>Distance as a Quadratic Function of Elapsed Time</a:t>
            </a:r>
            <a:endParaRPr/>
          </a:p>
        </p:txBody>
      </p:sp>
      <p:pic>
        <p:nvPicPr>
          <p:cNvPr id="225" name="Google Shape;225;p20"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226" name="Google Shape;226;p20"/>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27" name="Google Shape;227;p20"/>
          <p:cNvSpPr/>
          <p:nvPr/>
        </p:nvSpPr>
        <p:spPr>
          <a:xfrm>
            <a:off x="4882300" y="937625"/>
            <a:ext cx="3804600" cy="3805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Talk with your partner about what is the same and what is different between Elena’s and Diego’s tables.</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Listen for words your classmates use to describe patterns and relationships.</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Watch as key phrases are added to the class display.</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Use the display to help explain your thinking during discussions.</a:t>
            </a:r>
            <a:endParaRPr sz="1500">
              <a:latin typeface="Noto Sans"/>
              <a:ea typeface="Noto Sans"/>
              <a:cs typeface="Noto Sans"/>
              <a:sym typeface="Noto Sans"/>
            </a:endParaRPr>
          </a:p>
          <a:p>
            <a:pPr indent="0" lvl="0" marL="457200" rtl="0" algn="l">
              <a:spcBef>
                <a:spcPts val="1000"/>
              </a:spcBef>
              <a:spcAft>
                <a:spcPts val="0"/>
              </a:spcAft>
              <a:buNone/>
            </a:pPr>
            <a:r>
              <a:t/>
            </a:r>
            <a:endParaRPr sz="1500">
              <a:latin typeface="Noto Sans"/>
              <a:ea typeface="Noto Sans"/>
              <a:cs typeface="Noto Sans"/>
              <a:sym typeface="Noto Sans"/>
            </a:endParaRPr>
          </a:p>
          <a:p>
            <a:pPr indent="0" lvl="0" marL="0" rtl="0" algn="r">
              <a:spcBef>
                <a:spcPts val="500"/>
              </a:spcBef>
              <a:spcAft>
                <a:spcPts val="0"/>
              </a:spcAft>
              <a:buNone/>
            </a:pPr>
            <a:r>
              <a:rPr lang="en" sz="1200">
                <a:solidFill>
                  <a:schemeClr val="dk1"/>
                </a:solidFill>
                <a:latin typeface="Noto Sans"/>
                <a:ea typeface="Noto Sans"/>
                <a:cs typeface="Noto Sans"/>
                <a:sym typeface="Noto Sans"/>
              </a:rPr>
              <a:t>Collect and Display</a:t>
            </a:r>
            <a:endParaRPr sz="16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1"/>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The Motion of Free-Falling Objects 🏀</a:t>
            </a:r>
            <a:endParaRPr sz="1800">
              <a:solidFill>
                <a:srgbClr val="005047"/>
              </a:solidFill>
            </a:endParaRPr>
          </a:p>
        </p:txBody>
      </p:sp>
      <p:sp>
        <p:nvSpPr>
          <p:cNvPr id="233" name="Google Shape;233;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7.5.3 Distance as a Quadratic Function of Elapsed Time</a:t>
            </a:r>
            <a:endParaRPr/>
          </a:p>
        </p:txBody>
      </p:sp>
      <p:sp>
        <p:nvSpPr>
          <p:cNvPr id="235" name="Google Shape;235;p21"/>
          <p:cNvSpPr txBox="1"/>
          <p:nvPr/>
        </p:nvSpPr>
        <p:spPr>
          <a:xfrm>
            <a:off x="362075" y="1018850"/>
            <a:ext cx="4443300" cy="353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Galileo and other scholars found that a falling object’s distance in feet can be modeled by </a:t>
            </a:r>
            <a:r>
              <a:rPr i="1" lang="en" sz="1800">
                <a:solidFill>
                  <a:srgbClr val="424242"/>
                </a:solidFill>
                <a:latin typeface="Times New Roman"/>
                <a:ea typeface="Times New Roman"/>
                <a:cs typeface="Times New Roman"/>
                <a:sym typeface="Times New Roman"/>
              </a:rPr>
              <a:t>d </a:t>
            </a:r>
            <a:r>
              <a:rPr lang="en" sz="1800">
                <a:solidFill>
                  <a:srgbClr val="424242"/>
                </a:solidFill>
                <a:latin typeface="Calibri"/>
                <a:ea typeface="Calibri"/>
                <a:cs typeface="Calibri"/>
                <a:sym typeface="Calibri"/>
              </a:rPr>
              <a:t>= 16</a:t>
            </a:r>
            <a:r>
              <a:rPr i="1" lang="en" sz="1800">
                <a:solidFill>
                  <a:srgbClr val="424242"/>
                </a:solidFill>
                <a:latin typeface="Times New Roman"/>
                <a:ea typeface="Times New Roman"/>
                <a:cs typeface="Times New Roman"/>
                <a:sym typeface="Times New Roman"/>
              </a:rPr>
              <a:t>t</a:t>
            </a:r>
            <a:r>
              <a:rPr baseline="30000" i="1" lang="en" sz="1800">
                <a:solidFill>
                  <a:srgbClr val="424242"/>
                </a:solidFill>
                <a:latin typeface="Times New Roman"/>
                <a:ea typeface="Times New Roman"/>
                <a:cs typeface="Times New Roman"/>
                <a:sym typeface="Times New Roman"/>
              </a:rPr>
              <a:t>2</a:t>
            </a:r>
            <a:r>
              <a:rPr lang="en" sz="1800">
                <a:solidFill>
                  <a:srgbClr val="424242"/>
                </a:solidFill>
                <a:latin typeface="Calibri"/>
                <a:ea typeface="Calibri"/>
                <a:cs typeface="Calibri"/>
                <a:sym typeface="Calibri"/>
              </a:rPr>
              <a:t>, where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is time in seconds. An object is dropped from a height of 576 feet.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How many feet does it fall in 0.5 seconds?</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To find out where the object is the first few seconds after it was dropped, Elena and Diego created columns in a table.</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How are the columns alike?</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How are the columns different?</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graphicFrame>
        <p:nvGraphicFramePr>
          <p:cNvPr id="236" name="Google Shape;236;p21"/>
          <p:cNvGraphicFramePr/>
          <p:nvPr/>
        </p:nvGraphicFramePr>
        <p:xfrm>
          <a:off x="4929058" y="1257083"/>
          <a:ext cx="3000000" cy="3000000"/>
        </p:xfrm>
        <a:graphic>
          <a:graphicData uri="http://schemas.openxmlformats.org/drawingml/2006/table">
            <a:tbl>
              <a:tblPr>
                <a:noFill/>
                <a:tableStyleId>{724135DE-06D3-401B-A7B0-52E86CEFAE56}</a:tableStyleId>
              </a:tblPr>
              <a:tblGrid>
                <a:gridCol w="1144625"/>
                <a:gridCol w="1324850"/>
                <a:gridCol w="1485000"/>
              </a:tblGrid>
              <a:tr h="5446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Time (Seconds)</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Elena</a:t>
                      </a:r>
                      <a:endParaRPr b="1" i="1">
                        <a:solidFill>
                          <a:srgbClr val="FFFFFF"/>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Distance Fallen (Feet)</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Diego</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Distance From Ground (Feet)</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310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576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560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33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64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512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765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Times New Roman"/>
                          <a:ea typeface="Times New Roman"/>
                          <a:cs typeface="Times New Roman"/>
                          <a:sym typeface="Times New Roman"/>
                        </a:rPr>
                        <a:t>t</a:t>
                      </a:r>
                      <a:endParaRPr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2"/>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The Motion of Free-Falling Objects 🏀</a:t>
            </a:r>
            <a:endParaRPr sz="1800">
              <a:solidFill>
                <a:srgbClr val="005047"/>
              </a:solidFill>
            </a:endParaRPr>
          </a:p>
        </p:txBody>
      </p:sp>
      <p:sp>
        <p:nvSpPr>
          <p:cNvPr id="242" name="Google Shape;24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7.5.3 Distance as a Quadratic Function of Elapsed Time</a:t>
            </a:r>
            <a:endParaRPr/>
          </a:p>
        </p:txBody>
      </p:sp>
      <p:sp>
        <p:nvSpPr>
          <p:cNvPr id="244" name="Google Shape;244;p22"/>
          <p:cNvSpPr txBox="1"/>
          <p:nvPr/>
        </p:nvSpPr>
        <p:spPr>
          <a:xfrm>
            <a:off x="365750" y="1460137"/>
            <a:ext cx="4714500" cy="1185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Complete Elena’s column. What is the distance the object has fallen?</a:t>
            </a:r>
            <a:endParaRPr sz="1800">
              <a:solidFill>
                <a:srgbClr val="424242"/>
              </a:solidFill>
              <a:latin typeface="Calibri"/>
              <a:ea typeface="Calibri"/>
              <a:cs typeface="Calibri"/>
              <a:sym typeface="Calibri"/>
            </a:endParaRPr>
          </a:p>
          <a:p>
            <a:pPr indent="457200" lvl="0" marL="0" rtl="0" algn="l">
              <a:spcBef>
                <a:spcPts val="0"/>
              </a:spcBef>
              <a:spcAft>
                <a:spcPts val="0"/>
              </a:spcAft>
              <a:buNone/>
            </a:pPr>
            <a:r>
              <a:rPr lang="en" sz="1800">
                <a:solidFill>
                  <a:srgbClr val="424242"/>
                </a:solidFill>
                <a:latin typeface="Calibri"/>
                <a:ea typeface="Calibri"/>
                <a:cs typeface="Calibri"/>
                <a:sym typeface="Calibri"/>
              </a:rPr>
              <a:t> Questions a - c.</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Complete Diego,s column. What is the object’s distance from the ground? Questions d - f.</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graphicFrame>
        <p:nvGraphicFramePr>
          <p:cNvPr id="245" name="Google Shape;245;p22"/>
          <p:cNvGraphicFramePr/>
          <p:nvPr/>
        </p:nvGraphicFramePr>
        <p:xfrm>
          <a:off x="5038344" y="1461704"/>
          <a:ext cx="3000000" cy="3000000"/>
        </p:xfrm>
        <a:graphic>
          <a:graphicData uri="http://schemas.openxmlformats.org/drawingml/2006/table">
            <a:tbl>
              <a:tblPr>
                <a:noFill/>
                <a:tableStyleId>{724135DE-06D3-401B-A7B0-52E86CEFAE56}</a:tableStyleId>
              </a:tblPr>
              <a:tblGrid>
                <a:gridCol w="1034025"/>
                <a:gridCol w="1245850"/>
                <a:gridCol w="1437575"/>
              </a:tblGrid>
              <a:tr h="54460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Time (Seconds)</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Elena</a:t>
                      </a:r>
                      <a:endParaRPr b="1" i="1">
                        <a:solidFill>
                          <a:srgbClr val="FFFFFF"/>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Distance Fallen (Feet)</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Diego</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Distance From Ground (Feet)</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310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576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16</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560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33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64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512</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765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d.___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b.___</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e.___</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Times New Roman"/>
                          <a:ea typeface="Times New Roman"/>
                          <a:cs typeface="Times New Roman"/>
                          <a:sym typeface="Times New Roman"/>
                        </a:rPr>
                        <a:t>t</a:t>
                      </a:r>
                      <a:endParaRPr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c.___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f.___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46" name="Google Shape;246;p22"/>
          <p:cNvSpPr txBox="1"/>
          <p:nvPr/>
        </p:nvSpPr>
        <p:spPr>
          <a:xfrm>
            <a:off x="365760" y="861200"/>
            <a:ext cx="61152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each question, be prepared to explain your reasoning.</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3"/>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Distance as a Quadratic Function of Elapsed Time</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Equation #CharacteristicsScience #Realworld #WorkedExample #Annotations #Verbal #Algebraic #Table" id="253" name="Google Shape;253;p23" title="Distance as a Quadratic Function of Elapsed Time">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59" name="Google Shape;259;p24"/>
          <p:cNvSpPr txBox="1"/>
          <p:nvPr>
            <p:ph idx="1" type="body"/>
          </p:nvPr>
        </p:nvSpPr>
        <p:spPr>
          <a:xfrm>
            <a:off x="310904" y="1129624"/>
            <a:ext cx="85206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small ball is dropped from a 350-foot-tall building. Which equation could represent the ball’s height, </a:t>
            </a: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t</a:t>
            </a:r>
            <a:r>
              <a:rPr lang="en"/>
              <a:t>), in feet, relative to the ground, as a function of time, </a:t>
            </a:r>
            <a:r>
              <a:rPr i="1" lang="en">
                <a:latin typeface="Times New Roman"/>
                <a:ea typeface="Times New Roman"/>
                <a:cs typeface="Times New Roman"/>
                <a:sym typeface="Times New Roman"/>
              </a:rPr>
              <a:t>t</a:t>
            </a:r>
            <a:r>
              <a:rPr lang="en"/>
              <a:t>, in seconds?</a:t>
            </a:r>
            <a:endParaRPr/>
          </a:p>
        </p:txBody>
      </p:sp>
      <p:sp>
        <p:nvSpPr>
          <p:cNvPr id="260" name="Google Shape;26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7.5.3 Distance as a Quadratic Function of Elapsed Time</a:t>
            </a:r>
            <a:endParaRPr sz="1000"/>
          </a:p>
        </p:txBody>
      </p:sp>
      <p:pic>
        <p:nvPicPr>
          <p:cNvPr id="262" name="Google Shape;262;p24"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63" name="Google Shape;263;p24">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64" name="Google Shape;264;p24"/>
          <p:cNvSpPr txBox="1"/>
          <p:nvPr/>
        </p:nvSpPr>
        <p:spPr>
          <a:xfrm>
            <a:off x="1867573" y="2308775"/>
            <a:ext cx="24084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350 - 16</a:t>
            </a:r>
            <a:r>
              <a:rPr i="1" lang="en" sz="1800">
                <a:solidFill>
                  <a:srgbClr val="424242"/>
                </a:solidFill>
                <a:latin typeface="Times New Roman"/>
                <a:ea typeface="Times New Roman"/>
                <a:cs typeface="Times New Roman"/>
                <a:sym typeface="Times New Roman"/>
              </a:rPr>
              <a:t>t</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350 - 16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350 + 16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a:t>
            </a:r>
            <a:r>
              <a:rPr i="1" lang="en" sz="3000">
                <a:solidFill>
                  <a:srgbClr val="424242"/>
                </a:solidFill>
                <a:latin typeface="Times New Roman"/>
                <a:ea typeface="Times New Roman"/>
                <a:cs typeface="Times New Roman"/>
                <a:sym typeface="Times New Roman"/>
              </a:rPr>
              <a:t>³</a:t>
            </a:r>
            <a:r>
              <a:rPr i="1" lang="en" sz="2400">
                <a:solidFill>
                  <a:srgbClr val="424242"/>
                </a:solidFill>
                <a:latin typeface="Times New Roman"/>
                <a:ea typeface="Times New Roman"/>
                <a:cs typeface="Times New Roman"/>
                <a:sym typeface="Times New Roman"/>
              </a:rPr>
              <a:t>⁵⁰⁄₁₆ₜ</a:t>
            </a:r>
            <a:r>
              <a:rPr baseline="30000" i="1" lang="en" sz="2400">
                <a:solidFill>
                  <a:srgbClr val="424242"/>
                </a:solidFill>
                <a:latin typeface="Times New Roman"/>
                <a:ea typeface="Times New Roman"/>
                <a:cs typeface="Times New Roman"/>
                <a:sym typeface="Times New Roman"/>
              </a:rPr>
              <a:t>₂</a:t>
            </a:r>
            <a:endParaRPr baseline="30000" sz="2400">
              <a:solidFill>
                <a:srgbClr val="424242"/>
              </a:solidFill>
              <a:latin typeface="Calibri"/>
              <a:ea typeface="Calibri"/>
              <a:cs typeface="Calibri"/>
              <a:sym typeface="Calibri"/>
            </a:endParaRPr>
          </a:p>
        </p:txBody>
      </p:sp>
      <p:sp>
        <p:nvSpPr>
          <p:cNvPr id="265" name="Google Shape;265;p24"/>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66" name="Google Shape;266;p24" title="ChatGPT Image Oct 11, 2025, 05_35_55 PM.png"/>
          <p:cNvPicPr preferRelativeResize="0"/>
          <p:nvPr/>
        </p:nvPicPr>
        <p:blipFill>
          <a:blip r:embed="rId5">
            <a:alphaModFix/>
          </a:blip>
          <a:stretch>
            <a:fillRect/>
          </a:stretch>
        </p:blipFill>
        <p:spPr>
          <a:xfrm>
            <a:off x="4376321" y="1985224"/>
            <a:ext cx="2351404" cy="23514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0" name="Shape 270"/>
        <p:cNvGrpSpPr/>
        <p:nvPr/>
      </p:nvGrpSpPr>
      <p:grpSpPr>
        <a:xfrm>
          <a:off x="0" y="0"/>
          <a:ext cx="0" cy="0"/>
          <a:chOff x="0" y="0"/>
          <a:chExt cx="0" cy="0"/>
        </a:xfrm>
      </p:grpSpPr>
      <p:sp>
        <p:nvSpPr>
          <p:cNvPr id="271" name="Google Shape;271;p25"/>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72" name="Google Shape;27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7.5.</a:t>
            </a:r>
            <a:r>
              <a:rPr lang="en" sz="1000"/>
              <a:t>3 Distance as a Quadratic Function of Elapsed Time </a:t>
            </a:r>
            <a:r>
              <a:rPr lang="en" sz="1000"/>
              <a:t>- Additional Resources</a:t>
            </a:r>
            <a:endParaRPr sz="1000"/>
          </a:p>
        </p:txBody>
      </p:sp>
      <p:pic>
        <p:nvPicPr>
          <p:cNvPr id="274" name="Google Shape;274;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75" name="Google Shape;275;p25"/>
          <p:cNvSpPr txBox="1"/>
          <p:nvPr/>
        </p:nvSpPr>
        <p:spPr>
          <a:xfrm>
            <a:off x="310896" y="1047225"/>
            <a:ext cx="6012000" cy="1867500"/>
          </a:xfrm>
          <a:prstGeom prst="rect">
            <a:avLst/>
          </a:prstGeom>
          <a:solidFill>
            <a:schemeClr val="lt2"/>
          </a:solid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424242"/>
                </a:solidFill>
                <a:latin typeface="Calibri"/>
                <a:ea typeface="Calibri"/>
                <a:cs typeface="Calibri"/>
                <a:sym typeface="Calibri"/>
              </a:rPr>
              <a:t>The general formula for a free falling object is: </a:t>
            </a:r>
            <a:r>
              <a:rPr b="1" i="1" lang="en" sz="1500">
                <a:solidFill>
                  <a:srgbClr val="424242"/>
                </a:solidFill>
                <a:latin typeface="Times New Roman"/>
                <a:ea typeface="Times New Roman"/>
                <a:cs typeface="Times New Roman"/>
                <a:sym typeface="Times New Roman"/>
              </a:rPr>
              <a:t>h</a:t>
            </a:r>
            <a:r>
              <a:rPr b="1" lang="en" sz="1500">
                <a:solidFill>
                  <a:srgbClr val="424242"/>
                </a:solidFill>
                <a:latin typeface="Calibri"/>
                <a:ea typeface="Calibri"/>
                <a:cs typeface="Calibri"/>
                <a:sym typeface="Calibri"/>
              </a:rPr>
              <a:t>(</a:t>
            </a:r>
            <a:r>
              <a:rPr b="1" i="1" lang="en" sz="1500">
                <a:solidFill>
                  <a:srgbClr val="424242"/>
                </a:solidFill>
                <a:latin typeface="Times New Roman"/>
                <a:ea typeface="Times New Roman"/>
                <a:cs typeface="Times New Roman"/>
                <a:sym typeface="Times New Roman"/>
              </a:rPr>
              <a:t>t</a:t>
            </a:r>
            <a:r>
              <a:rPr b="1" lang="en" sz="1500">
                <a:solidFill>
                  <a:srgbClr val="424242"/>
                </a:solidFill>
                <a:latin typeface="Calibri"/>
                <a:ea typeface="Calibri"/>
                <a:cs typeface="Calibri"/>
                <a:sym typeface="Calibri"/>
              </a:rPr>
              <a:t>) = −16</a:t>
            </a:r>
            <a:r>
              <a:rPr b="1" i="1" lang="en" sz="1500">
                <a:solidFill>
                  <a:srgbClr val="424242"/>
                </a:solidFill>
                <a:latin typeface="Times New Roman"/>
                <a:ea typeface="Times New Roman"/>
                <a:cs typeface="Times New Roman"/>
                <a:sym typeface="Times New Roman"/>
              </a:rPr>
              <a:t>t</a:t>
            </a:r>
            <a:r>
              <a:rPr b="1" baseline="30000" lang="en" sz="1500">
                <a:solidFill>
                  <a:srgbClr val="424242"/>
                </a:solidFill>
                <a:latin typeface="Calibri"/>
                <a:ea typeface="Calibri"/>
                <a:cs typeface="Calibri"/>
                <a:sym typeface="Calibri"/>
              </a:rPr>
              <a:t>2 </a:t>
            </a:r>
            <a:r>
              <a:rPr b="1" lang="en" sz="1500">
                <a:solidFill>
                  <a:srgbClr val="424242"/>
                </a:solidFill>
                <a:latin typeface="Calibri"/>
                <a:ea typeface="Calibri"/>
                <a:cs typeface="Calibri"/>
                <a:sym typeface="Calibri"/>
              </a:rPr>
              <a:t>+ </a:t>
            </a:r>
            <a:r>
              <a:rPr b="1" i="1" lang="en" sz="1500">
                <a:solidFill>
                  <a:srgbClr val="424242"/>
                </a:solidFill>
                <a:latin typeface="Times New Roman"/>
                <a:ea typeface="Times New Roman"/>
                <a:cs typeface="Times New Roman"/>
                <a:sym typeface="Times New Roman"/>
              </a:rPr>
              <a:t>v</a:t>
            </a:r>
            <a:r>
              <a:rPr b="1" baseline="-25000" lang="en" sz="1500">
                <a:solidFill>
                  <a:srgbClr val="424242"/>
                </a:solidFill>
                <a:latin typeface="Calibri"/>
                <a:ea typeface="Calibri"/>
                <a:cs typeface="Calibri"/>
                <a:sym typeface="Calibri"/>
              </a:rPr>
              <a:t>0</a:t>
            </a:r>
            <a:r>
              <a:rPr b="1" i="1" lang="en" sz="1500">
                <a:solidFill>
                  <a:srgbClr val="424242"/>
                </a:solidFill>
                <a:latin typeface="Times New Roman"/>
                <a:ea typeface="Times New Roman"/>
                <a:cs typeface="Times New Roman"/>
                <a:sym typeface="Times New Roman"/>
              </a:rPr>
              <a:t>t</a:t>
            </a:r>
            <a:r>
              <a:rPr b="1" lang="en" sz="1500">
                <a:solidFill>
                  <a:srgbClr val="424242"/>
                </a:solidFill>
                <a:latin typeface="Calibri"/>
                <a:ea typeface="Calibri"/>
                <a:cs typeface="Calibri"/>
                <a:sym typeface="Calibri"/>
              </a:rPr>
              <a:t> + </a:t>
            </a:r>
            <a:r>
              <a:rPr b="1" i="1" lang="en" sz="1500">
                <a:solidFill>
                  <a:srgbClr val="424242"/>
                </a:solidFill>
                <a:latin typeface="Times New Roman"/>
                <a:ea typeface="Times New Roman"/>
                <a:cs typeface="Times New Roman"/>
                <a:sym typeface="Times New Roman"/>
              </a:rPr>
              <a:t>h</a:t>
            </a:r>
            <a:r>
              <a:rPr b="1" baseline="-25000" lang="en" sz="1500">
                <a:solidFill>
                  <a:srgbClr val="424242"/>
                </a:solidFill>
                <a:latin typeface="Calibri"/>
                <a:ea typeface="Calibri"/>
                <a:cs typeface="Calibri"/>
                <a:sym typeface="Calibri"/>
              </a:rPr>
              <a:t>0</a:t>
            </a:r>
            <a:r>
              <a:rPr b="1" lang="en" sz="1500">
                <a:solidFill>
                  <a:srgbClr val="424242"/>
                </a:solidFill>
                <a:latin typeface="Calibri"/>
                <a:ea typeface="Calibri"/>
                <a:cs typeface="Calibri"/>
                <a:sym typeface="Calibri"/>
              </a:rPr>
              <a:t>.</a:t>
            </a:r>
            <a:endParaRPr b="1"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1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Char char="●"/>
            </a:pPr>
            <a:r>
              <a:rPr lang="en" sz="1500">
                <a:solidFill>
                  <a:srgbClr val="424242"/>
                </a:solidFill>
                <a:latin typeface="Calibri"/>
                <a:ea typeface="Calibri"/>
                <a:cs typeface="Calibri"/>
                <a:sym typeface="Calibri"/>
              </a:rPr>
              <a:t>−16 is a constant from Newton’s Laws and Earth’s gravity, measured in feet per second².</a:t>
            </a:r>
            <a:endParaRPr sz="1500">
              <a:solidFill>
                <a:srgbClr val="424242"/>
              </a:solidFill>
              <a:latin typeface="Calibri"/>
              <a:ea typeface="Calibri"/>
              <a:cs typeface="Calibri"/>
              <a:sym typeface="Calibri"/>
            </a:endParaRPr>
          </a:p>
          <a:p>
            <a:pPr indent="-323850" lvl="0" marL="457200" rtl="0" algn="l">
              <a:spcBef>
                <a:spcPts val="500"/>
              </a:spcBef>
              <a:spcAft>
                <a:spcPts val="0"/>
              </a:spcAft>
              <a:buClr>
                <a:srgbClr val="424242"/>
              </a:buClr>
              <a:buSzPts val="1500"/>
              <a:buFont typeface="Calibri"/>
              <a:buChar char="●"/>
            </a:pPr>
            <a:r>
              <a:rPr i="1" lang="en" sz="1500">
                <a:solidFill>
                  <a:srgbClr val="424242"/>
                </a:solidFill>
                <a:latin typeface="Times New Roman"/>
                <a:ea typeface="Times New Roman"/>
                <a:cs typeface="Times New Roman"/>
                <a:sym typeface="Times New Roman"/>
              </a:rPr>
              <a:t>v</a:t>
            </a:r>
            <a:r>
              <a:rPr baseline="-25000" i="1" lang="en" sz="1500">
                <a:solidFill>
                  <a:srgbClr val="424242"/>
                </a:solidFill>
                <a:latin typeface="Times New Roman"/>
                <a:ea typeface="Times New Roman"/>
                <a:cs typeface="Times New Roman"/>
                <a:sym typeface="Times New Roman"/>
              </a:rPr>
              <a:t>0</a:t>
            </a:r>
            <a:r>
              <a:rPr i="1" lang="en" sz="1500">
                <a:solidFill>
                  <a:srgbClr val="424242"/>
                </a:solidFill>
                <a:latin typeface="Times New Roman"/>
                <a:ea typeface="Times New Roman"/>
                <a:cs typeface="Times New Roman"/>
                <a:sym typeface="Times New Roman"/>
              </a:rPr>
              <a:t> </a:t>
            </a:r>
            <a:r>
              <a:rPr lang="en" sz="1500">
                <a:solidFill>
                  <a:srgbClr val="424242"/>
                </a:solidFill>
                <a:latin typeface="Calibri"/>
                <a:ea typeface="Calibri"/>
                <a:cs typeface="Calibri"/>
                <a:sym typeface="Calibri"/>
              </a:rPr>
              <a:t>is the object’s initial vertical speed: 0 if dropped, positive if thrown upward, and negative if thrown downward.</a:t>
            </a:r>
            <a:endParaRPr sz="1500">
              <a:solidFill>
                <a:srgbClr val="424242"/>
              </a:solidFill>
              <a:latin typeface="Calibri"/>
              <a:ea typeface="Calibri"/>
              <a:cs typeface="Calibri"/>
              <a:sym typeface="Calibri"/>
            </a:endParaRPr>
          </a:p>
          <a:p>
            <a:pPr indent="-323850" lvl="0" marL="457200" rtl="0" algn="l">
              <a:spcBef>
                <a:spcPts val="500"/>
              </a:spcBef>
              <a:spcAft>
                <a:spcPts val="500"/>
              </a:spcAft>
              <a:buClr>
                <a:srgbClr val="424242"/>
              </a:buClr>
              <a:buSzPts val="1500"/>
              <a:buFont typeface="Calibri"/>
              <a:buChar char="●"/>
            </a:pPr>
            <a:r>
              <a:rPr i="1" lang="en" sz="1500">
                <a:solidFill>
                  <a:srgbClr val="424242"/>
                </a:solidFill>
                <a:latin typeface="Times New Roman"/>
                <a:ea typeface="Times New Roman"/>
                <a:cs typeface="Times New Roman"/>
                <a:sym typeface="Times New Roman"/>
              </a:rPr>
              <a:t>h</a:t>
            </a:r>
            <a:r>
              <a:rPr baseline="-25000" lang="en" sz="1500">
                <a:solidFill>
                  <a:srgbClr val="424242"/>
                </a:solidFill>
                <a:latin typeface="Calibri"/>
                <a:ea typeface="Calibri"/>
                <a:cs typeface="Calibri"/>
                <a:sym typeface="Calibri"/>
              </a:rPr>
              <a:t>0</a:t>
            </a:r>
            <a:r>
              <a:rPr lang="en" sz="1500">
                <a:solidFill>
                  <a:srgbClr val="424242"/>
                </a:solidFill>
                <a:latin typeface="Calibri"/>
                <a:ea typeface="Calibri"/>
                <a:cs typeface="Calibri"/>
                <a:sym typeface="Calibri"/>
              </a:rPr>
              <a:t> is the initial height of the object.</a:t>
            </a:r>
            <a:endParaRPr sz="1800">
              <a:solidFill>
                <a:srgbClr val="424242"/>
              </a:solidFill>
              <a:latin typeface="Calibri"/>
              <a:ea typeface="Calibri"/>
              <a:cs typeface="Calibri"/>
              <a:sym typeface="Calibri"/>
            </a:endParaRPr>
          </a:p>
        </p:txBody>
      </p:sp>
      <p:sp>
        <p:nvSpPr>
          <p:cNvPr id="276" name="Google Shape;276;p25"/>
          <p:cNvSpPr txBox="1"/>
          <p:nvPr/>
        </p:nvSpPr>
        <p:spPr>
          <a:xfrm>
            <a:off x="310896" y="3009974"/>
            <a:ext cx="6102000" cy="1558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A man drops his keys from a restaurant at the top of a 196-foot-tall building. </a:t>
            </a:r>
            <a:endParaRPr sz="1600">
              <a:solidFill>
                <a:srgbClr val="424242"/>
              </a:solidFill>
              <a:latin typeface="Calibri"/>
              <a:ea typeface="Calibri"/>
              <a:cs typeface="Calibri"/>
              <a:sym typeface="Calibri"/>
            </a:endParaRPr>
          </a:p>
          <a:p>
            <a:pPr indent="-330200" lvl="1" marL="914400" rtl="0" algn="l">
              <a:spcBef>
                <a:spcPts val="1000"/>
              </a:spcBef>
              <a:spcAft>
                <a:spcPts val="0"/>
              </a:spcAft>
              <a:buClr>
                <a:srgbClr val="424242"/>
              </a:buClr>
              <a:buSzPts val="1600"/>
              <a:buFont typeface="Calibri"/>
              <a:buAutoNum type="alphaLcPeriod"/>
            </a:pPr>
            <a:r>
              <a:rPr lang="en" sz="1600">
                <a:solidFill>
                  <a:srgbClr val="424242"/>
                </a:solidFill>
                <a:latin typeface="Calibri"/>
                <a:ea typeface="Calibri"/>
                <a:cs typeface="Calibri"/>
                <a:sym typeface="Calibri"/>
              </a:rPr>
              <a:t>Write an equation for the height at a given time, </a:t>
            </a:r>
            <a:r>
              <a:rPr i="1" lang="en" sz="1600">
                <a:solidFill>
                  <a:srgbClr val="424242"/>
                </a:solidFill>
                <a:latin typeface="Times New Roman"/>
                <a:ea typeface="Times New Roman"/>
                <a:cs typeface="Times New Roman"/>
                <a:sym typeface="Times New Roman"/>
              </a:rPr>
              <a:t>t</a:t>
            </a:r>
            <a:r>
              <a:rPr lang="en" sz="1600">
                <a:solidFill>
                  <a:srgbClr val="424242"/>
                </a:solidFill>
                <a:latin typeface="Calibri"/>
                <a:ea typeface="Calibri"/>
                <a:cs typeface="Calibri"/>
                <a:sym typeface="Calibri"/>
              </a:rPr>
              <a:t>.</a:t>
            </a:r>
            <a:endParaRPr sz="1600">
              <a:solidFill>
                <a:srgbClr val="424242"/>
              </a:solidFill>
              <a:latin typeface="Calibri"/>
              <a:ea typeface="Calibri"/>
              <a:cs typeface="Calibri"/>
              <a:sym typeface="Calibri"/>
            </a:endParaRPr>
          </a:p>
          <a:p>
            <a:pPr indent="-330200" lvl="1" marL="914400" rtl="0" algn="l">
              <a:spcBef>
                <a:spcPts val="1000"/>
              </a:spcBef>
              <a:spcAft>
                <a:spcPts val="1000"/>
              </a:spcAft>
              <a:buClr>
                <a:srgbClr val="424242"/>
              </a:buClr>
              <a:buSzPts val="1600"/>
              <a:buFont typeface="Calibri"/>
              <a:buAutoNum type="alphaLcPeriod"/>
            </a:pPr>
            <a:r>
              <a:rPr lang="en" sz="1600">
                <a:solidFill>
                  <a:srgbClr val="424242"/>
                </a:solidFill>
                <a:latin typeface="Calibri"/>
                <a:ea typeface="Calibri"/>
                <a:cs typeface="Calibri"/>
                <a:sym typeface="Calibri"/>
              </a:rPr>
              <a:t>If the keys are free falling, will they reach the ground within 3 seconds?</a:t>
            </a:r>
            <a:endParaRPr sz="1600">
              <a:solidFill>
                <a:srgbClr val="424242"/>
              </a:solidFill>
              <a:latin typeface="Calibri"/>
              <a:ea typeface="Calibri"/>
              <a:cs typeface="Calibri"/>
              <a:sym typeface="Calibri"/>
            </a:endParaRPr>
          </a:p>
        </p:txBody>
      </p:sp>
      <p:pic>
        <p:nvPicPr>
          <p:cNvPr id="277" name="Google Shape;277;p25" title="ChatGPT Image Oct 12, 2025, 06_43_58 PM.png"/>
          <p:cNvPicPr preferRelativeResize="0"/>
          <p:nvPr/>
        </p:nvPicPr>
        <p:blipFill>
          <a:blip r:embed="rId4">
            <a:alphaModFix/>
          </a:blip>
          <a:stretch>
            <a:fillRect/>
          </a:stretch>
        </p:blipFill>
        <p:spPr>
          <a:xfrm>
            <a:off x="6509950" y="1051560"/>
            <a:ext cx="2451174" cy="368105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3" name="Google Shape;283;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4" name="Google Shape;284;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5" name="Google Shape;285;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6" name="Google Shape;286;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7" name="Google Shape;287;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88" name="Google Shape;288;p26"/>
          <p:cNvCxnSpPr>
            <a:stCxn id="282" idx="2"/>
            <a:endCxn id="28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89" name="Google Shape;289;p26"/>
          <p:cNvCxnSpPr>
            <a:stCxn id="284" idx="3"/>
            <a:endCxn id="28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0" name="Google Shape;290;p26"/>
          <p:cNvCxnSpPr>
            <a:stCxn id="283" idx="3"/>
            <a:endCxn id="28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291" name="Google Shape;291;p26"/>
          <p:cNvCxnSpPr>
            <a:stCxn id="285" idx="3"/>
            <a:endCxn id="28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92" name="Google Shape;292;p26"/>
          <p:cNvCxnSpPr>
            <a:stCxn id="287" idx="3"/>
            <a:endCxn id="28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3" name="Google Shape;293;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4" name="Google Shape;294;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5" name="Google Shape;295;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96" name="Google Shape;296;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97" name="Google Shape;297;p26"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298" name="Google Shape;298;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99" name="Google Shape;299;p26"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00" name="Google Shape;300;p26"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01" name="Google Shape;301;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2" name="Google Shape;302;p2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3" name="Google Shape;303;p2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04" name="Google Shape;304;p26"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05" name="Google Shape;305;p26"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06" name="Google Shape;306;p26"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12" name="Google Shape;312;p27"/>
          <p:cNvSpPr txBox="1"/>
          <p:nvPr>
            <p:ph idx="1" type="body"/>
          </p:nvPr>
        </p:nvSpPr>
        <p:spPr>
          <a:xfrm>
            <a:off x="4173300" y="1783080"/>
            <a:ext cx="4790100" cy="29433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What is the height of the object in feet 2 seconds after it is dropped?</a:t>
            </a:r>
            <a:endParaRPr/>
          </a:p>
          <a:p>
            <a:pPr indent="-342900" lvl="0" marL="457200" rtl="0" algn="l">
              <a:lnSpc>
                <a:spcPct val="115000"/>
              </a:lnSpc>
              <a:spcBef>
                <a:spcPts val="0"/>
              </a:spcBef>
              <a:spcAft>
                <a:spcPts val="0"/>
              </a:spcAft>
              <a:buSzPts val="1800"/>
              <a:buAutoNum type="arabicPeriod"/>
            </a:pPr>
            <a:r>
              <a:rPr lang="en"/>
              <a:t>Write an expression representing the height of the object in feet </a:t>
            </a:r>
            <a:r>
              <a:rPr lang="en"/>
              <a:t> </a:t>
            </a:r>
            <a:r>
              <a:rPr i="1" lang="en">
                <a:latin typeface="Times New Roman"/>
                <a:ea typeface="Times New Roman"/>
                <a:cs typeface="Times New Roman"/>
                <a:sym typeface="Times New Roman"/>
              </a:rPr>
              <a:t>t</a:t>
            </a:r>
            <a:r>
              <a:rPr lang="en"/>
              <a:t> seconds after it is dropped.</a:t>
            </a:r>
            <a:endParaRPr/>
          </a:p>
        </p:txBody>
      </p:sp>
      <p:sp>
        <p:nvSpPr>
          <p:cNvPr id="313" name="Google Shape;313;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a:t>
            </a:r>
            <a:r>
              <a:rPr lang="en"/>
              <a:t>4 </a:t>
            </a:r>
            <a:r>
              <a:rPr lang="en"/>
              <a:t>A Quadratic Expression that Represents the Relationship between Distance and Time</a:t>
            </a:r>
            <a:endParaRPr/>
          </a:p>
        </p:txBody>
      </p:sp>
      <p:sp>
        <p:nvSpPr>
          <p:cNvPr id="315" name="Google Shape;315;p27"/>
          <p:cNvSpPr txBox="1"/>
          <p:nvPr/>
        </p:nvSpPr>
        <p:spPr>
          <a:xfrm>
            <a:off x="310896" y="982250"/>
            <a:ext cx="8249700" cy="5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expression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represents the distance in feet an object falls after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seconds. Assume an object is dropped from a height of 906 feet.</a:t>
            </a:r>
            <a:endParaRPr sz="1800">
              <a:solidFill>
                <a:srgbClr val="424242"/>
              </a:solidFill>
              <a:latin typeface="Calibri"/>
              <a:ea typeface="Calibri"/>
              <a:cs typeface="Calibri"/>
              <a:sym typeface="Calibri"/>
            </a:endParaRPr>
          </a:p>
        </p:txBody>
      </p:sp>
      <p:pic>
        <p:nvPicPr>
          <p:cNvPr id="316" name="Google Shape;316;p27"/>
          <p:cNvPicPr preferRelativeResize="0"/>
          <p:nvPr/>
        </p:nvPicPr>
        <p:blipFill>
          <a:blip r:embed="rId3">
            <a:alphaModFix/>
          </a:blip>
          <a:stretch>
            <a:fillRect/>
          </a:stretch>
        </p:blipFill>
        <p:spPr>
          <a:xfrm>
            <a:off x="1914350" y="1689650"/>
            <a:ext cx="1872599" cy="28088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7" name="Google Shape;327;p28"/>
          <p:cNvCxnSpPr>
            <a:stCxn id="321" idx="2"/>
            <a:endCxn id="32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8" name="Google Shape;328;p28"/>
          <p:cNvCxnSpPr>
            <a:stCxn id="323" idx="3"/>
            <a:endCxn id="32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9" name="Google Shape;329;p28"/>
          <p:cNvCxnSpPr>
            <a:stCxn id="322" idx="3"/>
            <a:endCxn id="32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0" name="Google Shape;330;p28"/>
          <p:cNvCxnSpPr>
            <a:stCxn id="324" idx="3"/>
            <a:endCxn id="32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31" name="Google Shape;331;p28"/>
          <p:cNvCxnSpPr>
            <a:stCxn id="326" idx="3"/>
            <a:endCxn id="32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2" name="Google Shape;33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4" name="Google Shape;334;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35" name="Google Shape;335;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6" name="Google Shape;336;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7" name="Google Shape;337;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38" name="Google Shape;338;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9" name="Google Shape;339;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0" name="Google Shape;340;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41" name="Google Shape;341;p28"/>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42" name="Google Shape;342;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43" name="Google Shape;343;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44" name="Google Shape;344;p28"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45" name="Google Shape;345;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1" name="Google Shape;351;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52" name="Google Shape;352;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3" name="Google Shape;353;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a:t>
            </a:r>
            <a:r>
              <a:rPr lang="en"/>
              <a:t>5 Practice</a:t>
            </a:r>
            <a:endParaRPr/>
          </a:p>
        </p:txBody>
      </p:sp>
      <p:pic>
        <p:nvPicPr>
          <p:cNvPr descr=" Two students working on laptops while sitting next to a giant stack of books and a graduation cap, representing learning, growth, and preparation for success." id="354" name="Google Shape;354;p29" title="Practice-5.png"/>
          <p:cNvPicPr preferRelativeResize="0"/>
          <p:nvPr/>
        </p:nvPicPr>
        <p:blipFill rotWithShape="1">
          <a:blip r:embed="rId3">
            <a:alphaModFix/>
          </a:blip>
          <a:srcRect b="0" l="1121" r="491" t="0"/>
          <a:stretch/>
        </p:blipFill>
        <p:spPr>
          <a:xfrm>
            <a:off x="4024725" y="1160325"/>
            <a:ext cx="4807575" cy="3254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2" name="Google Shape;362;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3" name="Google Shape;363;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4" name="Google Shape;364;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5" name="Google Shape;365;p30"/>
          <p:cNvCxnSpPr>
            <a:stCxn id="359" idx="2"/>
            <a:endCxn id="36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6" name="Google Shape;366;p30"/>
          <p:cNvCxnSpPr>
            <a:stCxn id="361" idx="3"/>
            <a:endCxn id="36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7" name="Google Shape;367;p30"/>
          <p:cNvCxnSpPr>
            <a:stCxn id="360" idx="3"/>
            <a:endCxn id="36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8" name="Google Shape;368;p30"/>
          <p:cNvCxnSpPr>
            <a:stCxn id="362" idx="3"/>
            <a:endCxn id="36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9" name="Google Shape;369;p30"/>
          <p:cNvCxnSpPr>
            <a:stCxn id="364" idx="3"/>
            <a:endCxn id="363"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70" name="Google Shape;37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2" name="Google Shape;372;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3" name="Google Shape;373;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4" name="Google Shape;374;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75" name="Google Shape;375;p30"/>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76" name="Google Shape;376;p30"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77" name="Google Shape;377;p30"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78" name="Google Shape;378;p30"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79" name="Google Shape;379;p30"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80" name="Google Shape;380;p30"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81" name="Google Shape;381;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82" name="Google Shape;382;p30"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83" name="Google Shape;383;p30"/>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89" name="Google Shape;38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31"/>
          <p:cNvSpPr txBox="1"/>
          <p:nvPr/>
        </p:nvSpPr>
        <p:spPr>
          <a:xfrm>
            <a:off x="2774600" y="1685250"/>
            <a:ext cx="6130800" cy="2934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You used two different functions to describe the movement of a falling object. One function measured the distance the object traveled from its starting point, and the other measured its distance from the ground. How are the representations of these functions alike and different?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How are these functions like or unlike those representing visual patterns in earlier lessons?</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How are the graphs representing falling objects like or unlike those representing visual patterns?</a:t>
            </a:r>
            <a:endParaRPr sz="1800">
              <a:solidFill>
                <a:srgbClr val="424242"/>
              </a:solidFill>
              <a:latin typeface="Calibri"/>
              <a:ea typeface="Calibri"/>
              <a:cs typeface="Calibri"/>
              <a:sym typeface="Calibri"/>
            </a:endParaRPr>
          </a:p>
        </p:txBody>
      </p:sp>
      <p:sp>
        <p:nvSpPr>
          <p:cNvPr id="391" name="Google Shape;391;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 Building Quadratic Functions to Describe Situations, Part 1</a:t>
            </a:r>
            <a:endParaRPr/>
          </a:p>
        </p:txBody>
      </p:sp>
      <p:sp>
        <p:nvSpPr>
          <p:cNvPr id="392" name="Google Shape;392;p31"/>
          <p:cNvSpPr txBox="1"/>
          <p:nvPr/>
        </p:nvSpPr>
        <p:spPr>
          <a:xfrm>
            <a:off x="385275" y="1060625"/>
            <a:ext cx="844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Answer the questions to review key ideas from this lesson and the connections to earlier lessons.</a:t>
            </a:r>
            <a:endParaRPr sz="1800">
              <a:solidFill>
                <a:srgbClr val="424242"/>
              </a:solidFill>
              <a:latin typeface="Calibri"/>
              <a:ea typeface="Calibri"/>
              <a:cs typeface="Calibri"/>
              <a:sym typeface="Calibri"/>
            </a:endParaRPr>
          </a:p>
        </p:txBody>
      </p:sp>
      <p:pic>
        <p:nvPicPr>
          <p:cNvPr id="393" name="Google Shape;393;p31"/>
          <p:cNvPicPr preferRelativeResize="0"/>
          <p:nvPr/>
        </p:nvPicPr>
        <p:blipFill>
          <a:blip r:embed="rId3">
            <a:alphaModFix/>
          </a:blip>
          <a:stretch>
            <a:fillRect/>
          </a:stretch>
        </p:blipFill>
        <p:spPr>
          <a:xfrm>
            <a:off x="868177" y="1685250"/>
            <a:ext cx="1906424" cy="285965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399" name="Google Shape;399;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00" name="Google Shape;400;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7.5 Building Quadratic Functions to Describe Situations, Part 1</a:t>
            </a:r>
            <a:endParaRPr/>
          </a:p>
        </p:txBody>
      </p:sp>
      <p:graphicFrame>
        <p:nvGraphicFramePr>
          <p:cNvPr id="402" name="Google Shape;402;p32"/>
          <p:cNvGraphicFramePr/>
          <p:nvPr/>
        </p:nvGraphicFramePr>
        <p:xfrm>
          <a:off x="311700" y="1764100"/>
          <a:ext cx="3000000" cy="3000000"/>
        </p:xfrm>
        <a:graphic>
          <a:graphicData uri="http://schemas.openxmlformats.org/drawingml/2006/table">
            <a:tbl>
              <a:tblPr>
                <a:noFill/>
                <a:tableStyleId>{724135DE-06D3-401B-A7B0-52E86CEFAE56}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terms in a quadratic expression that represents the height of a falling object.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tables, graphs, and equations to represent the height of a falling object.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